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82" r:id="rId3"/>
    <p:sldId id="317" r:id="rId4"/>
    <p:sldId id="285" r:id="rId5"/>
    <p:sldId id="320" r:id="rId6"/>
    <p:sldId id="304" r:id="rId7"/>
    <p:sldId id="299" r:id="rId8"/>
    <p:sldId id="330" r:id="rId9"/>
    <p:sldId id="321" r:id="rId10"/>
    <p:sldId id="339" r:id="rId11"/>
    <p:sldId id="340" r:id="rId12"/>
    <p:sldId id="341" r:id="rId13"/>
    <p:sldId id="329" r:id="rId14"/>
    <p:sldId id="323" r:id="rId15"/>
    <p:sldId id="336" r:id="rId16"/>
    <p:sldId id="346" r:id="rId17"/>
    <p:sldId id="357" r:id="rId18"/>
    <p:sldId id="347" r:id="rId19"/>
    <p:sldId id="351" r:id="rId20"/>
    <p:sldId id="348" r:id="rId21"/>
    <p:sldId id="349" r:id="rId22"/>
    <p:sldId id="345" r:id="rId23"/>
    <p:sldId id="352" r:id="rId24"/>
    <p:sldId id="354" r:id="rId25"/>
    <p:sldId id="353" r:id="rId26"/>
    <p:sldId id="355" r:id="rId27"/>
    <p:sldId id="342" r:id="rId28"/>
    <p:sldId id="356" r:id="rId29"/>
    <p:sldId id="319" r:id="rId30"/>
    <p:sldId id="325" r:id="rId31"/>
    <p:sldId id="358" r:id="rId32"/>
    <p:sldId id="315" r:id="rId33"/>
    <p:sldId id="333" r:id="rId34"/>
    <p:sldId id="338" r:id="rId35"/>
    <p:sldId id="343"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00" autoAdjust="0"/>
  </p:normalViewPr>
  <p:slideViewPr>
    <p:cSldViewPr>
      <p:cViewPr varScale="1">
        <p:scale>
          <a:sx n="67" d="100"/>
          <a:sy n="67" d="100"/>
        </p:scale>
        <p:origin x="109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94D269-869A-4B93-8715-6F452BD57FA9}" type="datetimeFigureOut">
              <a:rPr lang="zh-CN" altLang="en-US" smtClean="0"/>
              <a:t>2017/10/12 Thursday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9EAEC-D57C-473F-A024-7CC92B54DD2F}" type="slidenum">
              <a:rPr lang="zh-CN" altLang="en-US" smtClean="0"/>
              <a:t>‹#›</a:t>
            </a:fld>
            <a:endParaRPr lang="zh-CN" altLang="en-US"/>
          </a:p>
        </p:txBody>
      </p:sp>
    </p:spTree>
    <p:extLst>
      <p:ext uri="{BB962C8B-B14F-4D97-AF65-F5344CB8AC3E}">
        <p14:creationId xmlns:p14="http://schemas.microsoft.com/office/powerpoint/2010/main" val="290372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_ENREF_95"/><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29C704B-5B49-49ED-8D06-5455EA7C61FE}" type="slidenum">
              <a:rPr lang="zh-CN" altLang="en-US" smtClean="0"/>
              <a:pPr>
                <a:defRPr/>
              </a:pPr>
              <a:t>2</a:t>
            </a:fld>
            <a:endParaRPr lang="zh-CN" altLang="en-US"/>
          </a:p>
        </p:txBody>
      </p:sp>
    </p:spTree>
    <p:extLst>
      <p:ext uri="{BB962C8B-B14F-4D97-AF65-F5344CB8AC3E}">
        <p14:creationId xmlns:p14="http://schemas.microsoft.com/office/powerpoint/2010/main" val="1050561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漏电流：</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第一通道</a:t>
            </a:r>
            <a:r>
              <a:rPr lang="en-US" altLang="zh-CN" sz="1200" kern="1200" dirty="0" smtClean="0">
                <a:solidFill>
                  <a:schemeClr val="tx1"/>
                </a:solidFill>
                <a:effectLst/>
                <a:latin typeface="+mn-lt"/>
                <a:ea typeface="+mn-ea"/>
                <a:cs typeface="+mn-cs"/>
              </a:rPr>
              <a:t>SCA</a:t>
            </a:r>
            <a:r>
              <a:rPr lang="zh-CN" altLang="zh-CN" sz="1200" kern="1200" dirty="0" smtClean="0">
                <a:solidFill>
                  <a:schemeClr val="tx1"/>
                </a:solidFill>
                <a:effectLst/>
                <a:latin typeface="+mn-lt"/>
                <a:ea typeface="+mn-ea"/>
                <a:cs typeface="+mn-cs"/>
              </a:rPr>
              <a:t>部分对直流电平采样，采样频率</a:t>
            </a:r>
            <a:r>
              <a:rPr lang="en-US" altLang="zh-CN" sz="1200" kern="1200" dirty="0" smtClean="0">
                <a:solidFill>
                  <a:schemeClr val="tx1"/>
                </a:solidFill>
                <a:effectLst/>
                <a:latin typeface="+mn-lt"/>
                <a:ea typeface="+mn-ea"/>
                <a:cs typeface="+mn-cs"/>
              </a:rPr>
              <a:t>50MHz</a:t>
            </a:r>
            <a:r>
              <a:rPr lang="zh-CN" altLang="zh-CN" sz="1200" kern="1200" dirty="0" smtClean="0">
                <a:solidFill>
                  <a:schemeClr val="tx1"/>
                </a:solidFill>
                <a:effectLst/>
                <a:latin typeface="+mn-lt"/>
                <a:ea typeface="+mn-ea"/>
                <a:cs typeface="+mn-cs"/>
              </a:rPr>
              <a:t>，用很慢的读出率（</a:t>
            </a:r>
            <a:r>
              <a:rPr lang="en-US" altLang="zh-CN" sz="1200" kern="1200" dirty="0" smtClean="0">
                <a:solidFill>
                  <a:schemeClr val="tx1"/>
                </a:solidFill>
                <a:effectLst/>
                <a:latin typeface="+mn-lt"/>
                <a:ea typeface="+mn-ea"/>
                <a:cs typeface="+mn-cs"/>
              </a:rPr>
              <a:t>40 kHz</a:t>
            </a:r>
            <a:r>
              <a:rPr lang="zh-CN" altLang="zh-CN" sz="1200" kern="1200" dirty="0" smtClean="0">
                <a:solidFill>
                  <a:schemeClr val="tx1"/>
                </a:solidFill>
                <a:effectLst/>
                <a:latin typeface="+mn-lt"/>
                <a:ea typeface="+mn-ea"/>
                <a:cs typeface="+mn-cs"/>
              </a:rPr>
              <a:t>）进行读出，这样对于第一通道的第一个和最后一个单元读出的时间间隔约</a:t>
            </a:r>
            <a:r>
              <a:rPr lang="en-US" altLang="zh-CN" sz="1200" kern="1200" dirty="0" smtClean="0">
                <a:solidFill>
                  <a:schemeClr val="tx1"/>
                </a:solidFill>
                <a:effectLst/>
                <a:latin typeface="+mn-lt"/>
                <a:ea typeface="+mn-ea"/>
                <a:cs typeface="+mn-cs"/>
              </a:rPr>
              <a:t>59 </a:t>
            </a:r>
            <a:r>
              <a:rPr lang="en-US" altLang="zh-CN" sz="1200" kern="1200" dirty="0" err="1" smtClean="0">
                <a:solidFill>
                  <a:schemeClr val="tx1"/>
                </a:solidFill>
                <a:effectLst/>
                <a:latin typeface="+mn-lt"/>
                <a:ea typeface="+mn-ea"/>
                <a:cs typeface="+mn-cs"/>
              </a:rPr>
              <a:t>ms</a:t>
            </a:r>
            <a:r>
              <a:rPr lang="zh-CN" altLang="zh-CN" sz="1200" kern="1200" dirty="0" smtClean="0">
                <a:solidFill>
                  <a:schemeClr val="tx1"/>
                </a:solidFill>
                <a:effectLst/>
                <a:latin typeface="+mn-lt"/>
                <a:ea typeface="+mn-ea"/>
                <a:cs typeface="+mn-cs"/>
              </a:rPr>
              <a:t>；由于漏电流的影响，可以较明显地看到不同的单元读出了不同的数据，并且几乎是线性变化的，拟合之后的斜率表征了漏电流的大小。下图显示的是采样</a:t>
            </a:r>
            <a:r>
              <a:rPr lang="en-US" altLang="zh-CN" sz="1200" kern="1200" dirty="0" smtClean="0">
                <a:solidFill>
                  <a:schemeClr val="tx1"/>
                </a:solidFill>
                <a:effectLst/>
                <a:latin typeface="+mn-lt"/>
                <a:ea typeface="+mn-ea"/>
                <a:cs typeface="+mn-cs"/>
              </a:rPr>
              <a:t>1.3 V</a:t>
            </a:r>
            <a:r>
              <a:rPr lang="zh-CN" altLang="zh-CN" sz="1200" kern="1200" dirty="0" smtClean="0">
                <a:solidFill>
                  <a:schemeClr val="tx1"/>
                </a:solidFill>
                <a:effectLst/>
                <a:latin typeface="+mn-lt"/>
                <a:ea typeface="+mn-ea"/>
                <a:cs typeface="+mn-cs"/>
              </a:rPr>
              <a:t>输入电压时，</a:t>
            </a:r>
            <a:r>
              <a:rPr lang="en-US" altLang="zh-CN" sz="1200" kern="1200" dirty="0" smtClean="0">
                <a:solidFill>
                  <a:schemeClr val="tx1"/>
                </a:solidFill>
                <a:effectLst/>
                <a:latin typeface="+mn-lt"/>
                <a:ea typeface="+mn-ea"/>
                <a:cs typeface="+mn-cs"/>
              </a:rPr>
              <a:t>64</a:t>
            </a:r>
            <a:r>
              <a:rPr lang="zh-CN" altLang="zh-CN" sz="1200" kern="1200" dirty="0" smtClean="0">
                <a:solidFill>
                  <a:schemeClr val="tx1"/>
                </a:solidFill>
                <a:effectLst/>
                <a:latin typeface="+mn-lt"/>
                <a:ea typeface="+mn-ea"/>
                <a:cs typeface="+mn-cs"/>
              </a:rPr>
              <a:t>个单元上读出的数据，根据这个数据，得到漏电流的大小为</a:t>
            </a:r>
            <a:r>
              <a:rPr lang="en-US" altLang="zh-CN" sz="1200" kern="1200" dirty="0" smtClean="0">
                <a:solidFill>
                  <a:schemeClr val="tx1"/>
                </a:solidFill>
                <a:effectLst/>
                <a:latin typeface="+mn-lt"/>
                <a:ea typeface="+mn-ea"/>
                <a:cs typeface="+mn-cs"/>
              </a:rPr>
              <a:t>242 </a:t>
            </a:r>
            <a:r>
              <a:rPr lang="en-US" altLang="zh-CN" sz="1200" kern="1200" dirty="0" err="1" smtClean="0">
                <a:solidFill>
                  <a:schemeClr val="tx1"/>
                </a:solidFill>
                <a:effectLst/>
                <a:latin typeface="+mn-lt"/>
                <a:ea typeface="+mn-ea"/>
                <a:cs typeface="+mn-cs"/>
              </a:rPr>
              <a:t>fA</a:t>
            </a:r>
            <a:r>
              <a:rPr lang="zh-CN" altLang="zh-CN" sz="1200" kern="1200" dirty="0" smtClean="0">
                <a:solidFill>
                  <a:schemeClr val="tx1"/>
                </a:solidFill>
                <a:effectLst/>
                <a:latin typeface="+mn-lt"/>
                <a:ea typeface="+mn-ea"/>
                <a:cs typeface="+mn-cs"/>
              </a:rPr>
              <a:t>。改变不同的输入电压值，会得到不同的漏电流值。 </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个事例。</a:t>
            </a:r>
            <a:endParaRPr lang="en-US"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静态噪声：</a:t>
            </a:r>
          </a:p>
          <a:p>
            <a:r>
              <a:rPr lang="zh-CN" altLang="zh-CN" sz="1200" kern="1200" dirty="0" smtClean="0">
                <a:solidFill>
                  <a:schemeClr val="tx1"/>
                </a:solidFill>
                <a:effectLst/>
                <a:latin typeface="+mn-lt"/>
                <a:ea typeface="+mn-ea"/>
                <a:cs typeface="+mn-cs"/>
              </a:rPr>
              <a:t>对</a:t>
            </a:r>
            <a:r>
              <a:rPr lang="en-US" altLang="zh-CN" sz="1200" kern="1200" dirty="0" smtClean="0">
                <a:solidFill>
                  <a:schemeClr val="tx1"/>
                </a:solidFill>
                <a:effectLst/>
                <a:latin typeface="+mn-lt"/>
                <a:ea typeface="+mn-ea"/>
                <a:cs typeface="+mn-cs"/>
              </a:rPr>
              <a:t>0.3V</a:t>
            </a:r>
            <a:r>
              <a:rPr lang="zh-CN" altLang="zh-CN" sz="1200" kern="1200" dirty="0" smtClean="0">
                <a:solidFill>
                  <a:schemeClr val="tx1"/>
                </a:solidFill>
                <a:effectLst/>
                <a:latin typeface="+mn-lt"/>
                <a:ea typeface="+mn-ea"/>
                <a:cs typeface="+mn-cs"/>
              </a:rPr>
              <a:t>直流电平采样，统计</a:t>
            </a:r>
            <a:r>
              <a:rPr lang="en-US" altLang="zh-CN" sz="1200" kern="1200" dirty="0" smtClean="0">
                <a:solidFill>
                  <a:schemeClr val="tx1"/>
                </a:solidFill>
                <a:effectLst/>
                <a:latin typeface="+mn-lt"/>
                <a:ea typeface="+mn-ea"/>
                <a:cs typeface="+mn-cs"/>
              </a:rPr>
              <a:t>5000</a:t>
            </a:r>
            <a:r>
              <a:rPr lang="zh-CN" altLang="zh-CN" sz="1200" kern="1200" dirty="0" smtClean="0">
                <a:solidFill>
                  <a:schemeClr val="tx1"/>
                </a:solidFill>
                <a:effectLst/>
                <a:latin typeface="+mn-lt"/>
                <a:ea typeface="+mn-ea"/>
                <a:cs typeface="+mn-cs"/>
              </a:rPr>
              <a:t>个事例，统计得到的平均值，以及统计的标准差。标准差即为输出端对应的噪声电压。按照图</a:t>
            </a:r>
            <a:r>
              <a:rPr lang="en-US" altLang="zh-CN" sz="1200" kern="1200" dirty="0" smtClean="0">
                <a:solidFill>
                  <a:schemeClr val="tx1"/>
                </a:solidFill>
                <a:effectLst/>
                <a:latin typeface="+mn-lt"/>
                <a:ea typeface="+mn-ea"/>
                <a:cs typeface="+mn-cs"/>
              </a:rPr>
              <a:t>5‑34</a:t>
            </a:r>
            <a:r>
              <a:rPr lang="zh-CN" altLang="zh-CN" sz="1200" kern="1200" dirty="0" smtClean="0">
                <a:solidFill>
                  <a:schemeClr val="tx1"/>
                </a:solidFill>
                <a:effectLst/>
                <a:latin typeface="+mn-lt"/>
                <a:ea typeface="+mn-ea"/>
                <a:cs typeface="+mn-cs"/>
              </a:rPr>
              <a:t>中的增益折合至</a:t>
            </a:r>
            <a:r>
              <a:rPr lang="en-US" altLang="zh-CN" sz="1200" kern="1200" dirty="0" smtClean="0">
                <a:solidFill>
                  <a:schemeClr val="tx1"/>
                </a:solidFill>
                <a:effectLst/>
                <a:latin typeface="+mn-lt"/>
                <a:ea typeface="+mn-ea"/>
                <a:cs typeface="+mn-cs"/>
              </a:rPr>
              <a:t>SCA</a:t>
            </a:r>
            <a:r>
              <a:rPr lang="zh-CN" altLang="zh-CN" sz="1200" kern="1200" dirty="0" smtClean="0">
                <a:solidFill>
                  <a:schemeClr val="tx1"/>
                </a:solidFill>
                <a:effectLst/>
                <a:latin typeface="+mn-lt"/>
                <a:ea typeface="+mn-ea"/>
                <a:cs typeface="+mn-cs"/>
              </a:rPr>
              <a:t>的输入端。以每次事例第</a:t>
            </a:r>
            <a:r>
              <a:rPr lang="en-US" altLang="zh-CN" sz="1200" kern="1200" dirty="0" smtClean="0">
                <a:solidFill>
                  <a:schemeClr val="tx1"/>
                </a:solidFill>
                <a:effectLst/>
                <a:latin typeface="+mn-lt"/>
                <a:ea typeface="+mn-ea"/>
                <a:cs typeface="+mn-cs"/>
              </a:rPr>
              <a:t>64</a:t>
            </a:r>
            <a:r>
              <a:rPr lang="zh-CN" altLang="zh-CN" sz="1200" kern="1200" dirty="0" smtClean="0">
                <a:solidFill>
                  <a:schemeClr val="tx1"/>
                </a:solidFill>
                <a:effectLst/>
                <a:latin typeface="+mn-lt"/>
                <a:ea typeface="+mn-ea"/>
                <a:cs typeface="+mn-cs"/>
              </a:rPr>
              <a:t>个单元采样值统计，</a:t>
            </a:r>
          </a:p>
          <a:p>
            <a:r>
              <a:rPr lang="zh-CN" altLang="zh-CN" sz="1200" kern="1200" dirty="0" smtClean="0">
                <a:solidFill>
                  <a:schemeClr val="tx1"/>
                </a:solidFill>
                <a:effectLst/>
                <a:latin typeface="+mn-lt"/>
                <a:ea typeface="+mn-ea"/>
                <a:cs typeface="+mn-cs"/>
              </a:rPr>
              <a:t>每个输入电压采样了</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个事例，将</a:t>
            </a:r>
            <a:r>
              <a:rPr lang="en-US" altLang="zh-CN" sz="1200" kern="1200" dirty="0" smtClean="0">
                <a:solidFill>
                  <a:schemeClr val="tx1"/>
                </a:solidFill>
                <a:effectLst/>
                <a:latin typeface="+mn-lt"/>
                <a:ea typeface="+mn-ea"/>
                <a:cs typeface="+mn-cs"/>
              </a:rPr>
              <a:t>64</a:t>
            </a:r>
            <a:r>
              <a:rPr lang="zh-CN" altLang="zh-CN" sz="1200" kern="1200" dirty="0" smtClean="0">
                <a:solidFill>
                  <a:schemeClr val="tx1"/>
                </a:solidFill>
                <a:effectLst/>
                <a:latin typeface="+mn-lt"/>
                <a:ea typeface="+mn-ea"/>
                <a:cs typeface="+mn-cs"/>
              </a:rPr>
              <a:t>个电容</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次事例的采样值求平均，作为该输入电压下的实测值。对不同输入电压下的实测值进行线性拟合并求最大积分非线性。</a:t>
            </a:r>
            <a:endParaRPr lang="en-US"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有效位数：</a:t>
            </a:r>
          </a:p>
          <a:p>
            <a:r>
              <a:rPr lang="zh-CN" altLang="zh-CN" sz="1200" kern="1200" dirty="0" smtClean="0">
                <a:solidFill>
                  <a:schemeClr val="tx1"/>
                </a:solidFill>
                <a:effectLst/>
                <a:latin typeface="+mn-lt"/>
                <a:ea typeface="+mn-ea"/>
                <a:cs typeface="+mn-cs"/>
              </a:rPr>
              <a:t>用信发生器产生满幅度的正弦信号，</a:t>
            </a:r>
            <a:r>
              <a:rPr lang="en-US" altLang="zh-CN" sz="1200" kern="1200" dirty="0" smtClean="0">
                <a:solidFill>
                  <a:schemeClr val="tx1"/>
                </a:solidFill>
                <a:effectLst/>
                <a:latin typeface="+mn-lt"/>
                <a:ea typeface="+mn-ea"/>
                <a:cs typeface="+mn-cs"/>
              </a:rPr>
              <a:t>0.3 V -1.3 V</a:t>
            </a:r>
            <a:r>
              <a:rPr lang="zh-CN" altLang="zh-CN" sz="1200" kern="1200" dirty="0" smtClean="0">
                <a:solidFill>
                  <a:schemeClr val="tx1"/>
                </a:solidFill>
                <a:effectLst/>
                <a:latin typeface="+mn-lt"/>
                <a:ea typeface="+mn-ea"/>
                <a:cs typeface="+mn-cs"/>
              </a:rPr>
              <a:t>，经</a:t>
            </a:r>
            <a:r>
              <a:rPr lang="en-US" altLang="zh-CN" sz="1200" kern="1200" dirty="0" smtClean="0">
                <a:solidFill>
                  <a:schemeClr val="tx1"/>
                </a:solidFill>
                <a:effectLst/>
                <a:latin typeface="+mn-lt"/>
                <a:ea typeface="+mn-ea"/>
                <a:cs typeface="+mn-cs"/>
              </a:rPr>
              <a:t>SCA</a:t>
            </a:r>
            <a:r>
              <a:rPr lang="zh-CN" altLang="zh-CN" sz="1200" kern="1200" dirty="0" smtClean="0">
                <a:solidFill>
                  <a:schemeClr val="tx1"/>
                </a:solidFill>
                <a:effectLst/>
                <a:latin typeface="+mn-lt"/>
                <a:ea typeface="+mn-ea"/>
                <a:cs typeface="+mn-cs"/>
              </a:rPr>
              <a:t>采样之后得到</a:t>
            </a:r>
            <a:r>
              <a:rPr lang="en-US" altLang="zh-CN" sz="1200" kern="1200" dirty="0" smtClean="0">
                <a:solidFill>
                  <a:schemeClr val="tx1"/>
                </a:solidFill>
                <a:effectLst/>
                <a:latin typeface="+mn-lt"/>
                <a:ea typeface="+mn-ea"/>
                <a:cs typeface="+mn-cs"/>
              </a:rPr>
              <a:t>64</a:t>
            </a:r>
            <a:r>
              <a:rPr lang="zh-CN" altLang="zh-CN" sz="1200" kern="1200" dirty="0" smtClean="0">
                <a:solidFill>
                  <a:schemeClr val="tx1"/>
                </a:solidFill>
                <a:effectLst/>
                <a:latin typeface="+mn-lt"/>
                <a:ea typeface="+mn-ea"/>
                <a:cs typeface="+mn-cs"/>
              </a:rPr>
              <a:t>个模拟值，通过</a:t>
            </a:r>
            <a:r>
              <a:rPr lang="en-US" altLang="zh-CN" sz="1200" kern="1200" dirty="0" smtClean="0">
                <a:solidFill>
                  <a:schemeClr val="tx1"/>
                </a:solidFill>
                <a:effectLst/>
                <a:latin typeface="+mn-lt"/>
                <a:ea typeface="+mn-ea"/>
                <a:cs typeface="+mn-cs"/>
              </a:rPr>
              <a:t>ADC</a:t>
            </a:r>
            <a:r>
              <a:rPr lang="zh-CN" altLang="zh-CN" sz="1200" kern="1200" dirty="0" smtClean="0">
                <a:solidFill>
                  <a:schemeClr val="tx1"/>
                </a:solidFill>
                <a:effectLst/>
                <a:latin typeface="+mn-lt"/>
                <a:ea typeface="+mn-ea"/>
                <a:cs typeface="+mn-cs"/>
              </a:rPr>
              <a:t>数字化输出，并对输出值进行正弦拟合图</a:t>
            </a:r>
            <a:r>
              <a:rPr lang="en-US" altLang="zh-CN" sz="1200" kern="1200" dirty="0" smtClean="0">
                <a:solidFill>
                  <a:schemeClr val="tx1"/>
                </a:solidFill>
                <a:effectLst/>
                <a:latin typeface="+mn-lt"/>
                <a:ea typeface="+mn-ea"/>
                <a:cs typeface="+mn-cs"/>
              </a:rPr>
              <a:t>5‑36</a:t>
            </a:r>
            <a:r>
              <a:rPr lang="zh-CN" altLang="zh-CN" sz="1200" kern="1200" dirty="0" smtClean="0">
                <a:solidFill>
                  <a:schemeClr val="tx1"/>
                </a:solidFill>
                <a:effectLst/>
                <a:latin typeface="+mn-lt"/>
                <a:ea typeface="+mn-ea"/>
                <a:cs typeface="+mn-cs"/>
              </a:rPr>
              <a:t>显示的是输入</a:t>
            </a:r>
            <a:r>
              <a:rPr lang="en-US" altLang="zh-CN" sz="1200" kern="1200" dirty="0" smtClean="0">
                <a:solidFill>
                  <a:schemeClr val="tx1"/>
                </a:solidFill>
                <a:effectLst/>
                <a:latin typeface="+mn-lt"/>
                <a:ea typeface="+mn-ea"/>
                <a:cs typeface="+mn-cs"/>
              </a:rPr>
              <a:t>0.625 MHz</a:t>
            </a:r>
            <a:r>
              <a:rPr lang="zh-CN" altLang="zh-CN" sz="1200" kern="1200" dirty="0" smtClean="0">
                <a:solidFill>
                  <a:schemeClr val="tx1"/>
                </a:solidFill>
                <a:effectLst/>
                <a:latin typeface="+mn-lt"/>
                <a:ea typeface="+mn-ea"/>
                <a:cs typeface="+mn-cs"/>
              </a:rPr>
              <a:t>满幅度的正弦波， 为了更加细致地评估</a:t>
            </a:r>
            <a:r>
              <a:rPr lang="en-US" altLang="zh-CN" sz="1200" kern="1200" dirty="0" smtClean="0">
                <a:solidFill>
                  <a:schemeClr val="tx1"/>
                </a:solidFill>
                <a:effectLst/>
                <a:latin typeface="+mn-lt"/>
                <a:ea typeface="+mn-ea"/>
                <a:cs typeface="+mn-cs"/>
              </a:rPr>
              <a:t>SCA</a:t>
            </a:r>
            <a:r>
              <a:rPr lang="zh-CN" altLang="zh-CN" sz="1200" kern="1200" dirty="0" smtClean="0">
                <a:solidFill>
                  <a:schemeClr val="tx1"/>
                </a:solidFill>
                <a:effectLst/>
                <a:latin typeface="+mn-lt"/>
                <a:ea typeface="+mn-ea"/>
                <a:cs typeface="+mn-cs"/>
              </a:rPr>
              <a:t>在采样正弦波时的噪声和畸变情况，将每一点的采样值和拟合值进行作差比较，统计两者之差的均方根值。由于每个采样波形只有</a:t>
            </a:r>
            <a:r>
              <a:rPr lang="en-US" altLang="zh-CN" sz="1200" kern="1200" dirty="0" smtClean="0">
                <a:solidFill>
                  <a:schemeClr val="tx1"/>
                </a:solidFill>
                <a:effectLst/>
                <a:latin typeface="+mn-lt"/>
                <a:ea typeface="+mn-ea"/>
                <a:cs typeface="+mn-cs"/>
              </a:rPr>
              <a:t>64</a:t>
            </a:r>
            <a:r>
              <a:rPr lang="zh-CN" altLang="zh-CN" sz="1200" kern="1200" dirty="0" smtClean="0">
                <a:solidFill>
                  <a:schemeClr val="tx1"/>
                </a:solidFill>
                <a:effectLst/>
                <a:latin typeface="+mn-lt"/>
                <a:ea typeface="+mn-ea"/>
                <a:cs typeface="+mn-cs"/>
              </a:rPr>
              <a:t>个点，为了增加统计量，测量</a:t>
            </a:r>
            <a:r>
              <a:rPr lang="en-US" altLang="zh-CN" sz="1200" kern="1200" dirty="0" smtClean="0">
                <a:solidFill>
                  <a:schemeClr val="tx1"/>
                </a:solidFill>
                <a:effectLst/>
                <a:latin typeface="+mn-lt"/>
                <a:ea typeface="+mn-ea"/>
                <a:cs typeface="+mn-cs"/>
              </a:rPr>
              <a:t>100</a:t>
            </a:r>
            <a:r>
              <a:rPr lang="zh-CN" altLang="zh-CN" sz="1200" kern="1200" dirty="0" smtClean="0">
                <a:solidFill>
                  <a:schemeClr val="tx1"/>
                </a:solidFill>
                <a:effectLst/>
                <a:latin typeface="+mn-lt"/>
                <a:ea typeface="+mn-ea"/>
                <a:cs typeface="+mn-cs"/>
              </a:rPr>
              <a:t>个事例，共得到</a:t>
            </a:r>
            <a:r>
              <a:rPr lang="en-US" altLang="zh-CN" sz="1200" kern="1200" dirty="0" smtClean="0">
                <a:solidFill>
                  <a:schemeClr val="tx1"/>
                </a:solidFill>
                <a:effectLst/>
                <a:latin typeface="+mn-lt"/>
                <a:ea typeface="+mn-ea"/>
                <a:cs typeface="+mn-cs"/>
              </a:rPr>
              <a:t>6400</a:t>
            </a:r>
            <a:r>
              <a:rPr lang="zh-CN" altLang="zh-CN" sz="1200" kern="1200" dirty="0" smtClean="0">
                <a:solidFill>
                  <a:schemeClr val="tx1"/>
                </a:solidFill>
                <a:effectLst/>
                <a:latin typeface="+mn-lt"/>
                <a:ea typeface="+mn-ea"/>
                <a:cs typeface="+mn-cs"/>
              </a:rPr>
              <a:t>个采样点，然后按照公式</a:t>
            </a:r>
            <a:r>
              <a:rPr lang="en-US" altLang="zh-CN" sz="1200" kern="1200" dirty="0" smtClean="0">
                <a:solidFill>
                  <a:schemeClr val="tx1"/>
                </a:solidFill>
                <a:effectLst/>
                <a:latin typeface="+mn-lt"/>
                <a:ea typeface="+mn-ea"/>
                <a:cs typeface="+mn-cs"/>
              </a:rPr>
              <a:t>(5‑18)</a:t>
            </a:r>
            <a:r>
              <a:rPr lang="en-US" altLang="zh-CN" sz="1200" kern="1200" baseline="30000" dirty="0" smtClean="0">
                <a:solidFill>
                  <a:schemeClr val="tx1"/>
                </a:solidFill>
                <a:effectLst/>
                <a:latin typeface="+mn-lt"/>
                <a:ea typeface="+mn-ea"/>
                <a:cs typeface="+mn-cs"/>
              </a:rPr>
              <a:t>[</a:t>
            </a:r>
            <a:r>
              <a:rPr lang="en-US" altLang="zh-CN" sz="1200" u="none" strike="noStrike" kern="1200" baseline="30000" dirty="0" smtClean="0">
                <a:solidFill>
                  <a:schemeClr val="tx1"/>
                </a:solidFill>
                <a:effectLst/>
                <a:latin typeface="+mn-lt"/>
                <a:ea typeface="+mn-ea"/>
                <a:cs typeface="+mn-cs"/>
                <a:hlinkClick r:id="rId3" action="ppaction://hlinkfile" tooltip="Lundberg,  #181"/>
              </a:rPr>
              <a:t>95</a:t>
            </a:r>
            <a:r>
              <a:rPr lang="en-US" altLang="zh-CN" sz="1200" kern="1200" baseline="300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计算均方根值，该值可用于衡量</a:t>
            </a:r>
            <a:r>
              <a:rPr lang="en-US" altLang="zh-CN" sz="1200" kern="1200" dirty="0" smtClean="0">
                <a:solidFill>
                  <a:schemeClr val="tx1"/>
                </a:solidFill>
                <a:effectLst/>
                <a:latin typeface="+mn-lt"/>
                <a:ea typeface="+mn-ea"/>
                <a:cs typeface="+mn-cs"/>
              </a:rPr>
              <a:t>SCA</a:t>
            </a:r>
            <a:r>
              <a:rPr lang="zh-CN" altLang="zh-CN" sz="1200" kern="1200" dirty="0" smtClean="0">
                <a:solidFill>
                  <a:schemeClr val="tx1"/>
                </a:solidFill>
                <a:effectLst/>
                <a:latin typeface="+mn-lt"/>
                <a:ea typeface="+mn-ea"/>
                <a:cs typeface="+mn-cs"/>
              </a:rPr>
              <a:t>采样正弦波时的噪声和畸变。为表述方便，下文将该值表达为动态噪声。</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由于输入输出还有一定的增益，式</a:t>
            </a:r>
            <a:r>
              <a:rPr lang="en-US" altLang="zh-CN" sz="1200" kern="1200" dirty="0" smtClean="0">
                <a:solidFill>
                  <a:schemeClr val="tx1"/>
                </a:solidFill>
                <a:effectLst/>
                <a:latin typeface="+mn-lt"/>
                <a:ea typeface="+mn-ea"/>
                <a:cs typeface="+mn-cs"/>
              </a:rPr>
              <a:t>(5‑18)</a:t>
            </a:r>
            <a:r>
              <a:rPr lang="zh-CN" altLang="zh-CN" sz="1200" kern="1200" dirty="0" smtClean="0">
                <a:solidFill>
                  <a:schemeClr val="tx1"/>
                </a:solidFill>
                <a:effectLst/>
                <a:latin typeface="+mn-lt"/>
                <a:ea typeface="+mn-ea"/>
                <a:cs typeface="+mn-cs"/>
              </a:rPr>
              <a:t>得到的动态噪声应除以增益得到折合到</a:t>
            </a:r>
            <a:r>
              <a:rPr lang="en-US" altLang="zh-CN" sz="1200" kern="1200" dirty="0" smtClean="0">
                <a:solidFill>
                  <a:schemeClr val="tx1"/>
                </a:solidFill>
                <a:effectLst/>
                <a:latin typeface="+mn-lt"/>
                <a:ea typeface="+mn-ea"/>
                <a:cs typeface="+mn-cs"/>
              </a:rPr>
              <a:t>SCA</a:t>
            </a:r>
            <a:r>
              <a:rPr lang="zh-CN" altLang="zh-CN" sz="1200" kern="1200" dirty="0" smtClean="0">
                <a:solidFill>
                  <a:schemeClr val="tx1"/>
                </a:solidFill>
                <a:effectLst/>
                <a:latin typeface="+mn-lt"/>
                <a:ea typeface="+mn-ea"/>
                <a:cs typeface="+mn-cs"/>
              </a:rPr>
              <a:t>输入端的噪声。</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12</a:t>
            </a:fld>
            <a:endParaRPr lang="zh-CN" altLang="en-US"/>
          </a:p>
        </p:txBody>
      </p:sp>
    </p:spTree>
    <p:extLst>
      <p:ext uri="{BB962C8B-B14F-4D97-AF65-F5344CB8AC3E}">
        <p14:creationId xmlns:p14="http://schemas.microsoft.com/office/powerpoint/2010/main" val="2898450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13</a:t>
            </a:fld>
            <a:endParaRPr lang="zh-CN" altLang="en-US"/>
          </a:p>
        </p:txBody>
      </p:sp>
    </p:spTree>
    <p:extLst>
      <p:ext uri="{BB962C8B-B14F-4D97-AF65-F5344CB8AC3E}">
        <p14:creationId xmlns:p14="http://schemas.microsoft.com/office/powerpoint/2010/main" val="3259983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29C704B-5B49-49ED-8D06-5455EA7C61FE}" type="slidenum">
              <a:rPr lang="zh-CN" altLang="en-US" smtClean="0"/>
              <a:pPr>
                <a:defRPr/>
              </a:pPr>
              <a:t>14</a:t>
            </a:fld>
            <a:endParaRPr lang="zh-CN" altLang="en-US"/>
          </a:p>
        </p:txBody>
      </p:sp>
    </p:spTree>
    <p:extLst>
      <p:ext uri="{BB962C8B-B14F-4D97-AF65-F5344CB8AC3E}">
        <p14:creationId xmlns:p14="http://schemas.microsoft.com/office/powerpoint/2010/main" val="3476381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en-US" altLang="zh-CN" kern="100" dirty="0" smtClean="0">
                <a:latin typeface="Times New Roman" panose="02020603050405020304" pitchFamily="18" charset="0"/>
                <a:cs typeface="Times New Roman" panose="02020603050405020304" pitchFamily="18" charset="0"/>
              </a:rPr>
              <a:t>The power supply voltage and bias voltages monitored had only changed slightly, which would be due to measurement error.</a:t>
            </a:r>
          </a:p>
          <a:p>
            <a:pPr lvl="0" algn="just">
              <a:spcAft>
                <a:spcPts val="0"/>
              </a:spcAft>
            </a:pPr>
            <a:r>
              <a:rPr lang="en-US" altLang="zh-CN" kern="100" dirty="0" smtClean="0">
                <a:latin typeface="Times New Roman" panose="02020603050405020304" pitchFamily="18" charset="0"/>
                <a:cs typeface="Times New Roman" panose="02020603050405020304" pitchFamily="18" charset="0"/>
              </a:rPr>
              <a:t>The offset voltages (regard as the baseline of the output waveform) of the three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samples after irradiation only changed slightly, within 0.3%.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gain which is more apparently at larger dose irradiation. After fitting those dots into a line, it was found out that the gain (slope of the fitted line) of the sample 3 increased from 16.2mV/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to 16.4mV/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after irradiation.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The test results of the </a:t>
            </a:r>
            <a:r>
              <a:rPr lang="en-US" altLang="zh-CN" kern="100" dirty="0" err="1" smtClean="0">
                <a:latin typeface="Times New Roman" panose="02020603050405020304" pitchFamily="18" charset="0"/>
                <a:cs typeface="Times New Roman" panose="02020603050405020304" pitchFamily="18" charset="0"/>
              </a:rPr>
              <a:t>rms</a:t>
            </a:r>
            <a:r>
              <a:rPr lang="en-US" altLang="zh-CN" kern="100" dirty="0" smtClean="0">
                <a:latin typeface="Times New Roman" panose="02020603050405020304" pitchFamily="18" charset="0"/>
                <a:cs typeface="Times New Roman" panose="02020603050405020304" pitchFamily="18" charset="0"/>
              </a:rPr>
              <a:t> of the three samples, which is regard as index of noise are listed in Table II. </a:t>
            </a:r>
          </a:p>
          <a:p>
            <a:pPr algn="just">
              <a:spcAft>
                <a:spcPts val="0"/>
              </a:spcAft>
            </a:pPr>
            <a:endParaRPr lang="en-US" altLang="zh-CN" kern="100" dirty="0" smtClean="0">
              <a:latin typeface="Times New Roman" panose="02020603050405020304" pitchFamily="18" charset="0"/>
              <a:cs typeface="Times New Roman" panose="02020603050405020304" pitchFamily="18" charset="0"/>
            </a:endParaRPr>
          </a:p>
          <a:p>
            <a:pPr algn="just">
              <a:spcAft>
                <a:spcPts val="0"/>
              </a:spcAft>
            </a:pPr>
            <a:endParaRPr lang="en-US" altLang="zh-CN" kern="100" dirty="0" smtClean="0">
              <a:latin typeface="Times New Roman" panose="02020603050405020304" pitchFamily="18" charset="0"/>
              <a:cs typeface="Times New Roman" panose="02020603050405020304" pitchFamily="18" charset="0"/>
            </a:endParaRPr>
          </a:p>
          <a:p>
            <a:pPr algn="just">
              <a:spcAft>
                <a:spcPts val="0"/>
              </a:spcAft>
            </a:pPr>
            <a:endParaRPr lang="zh-CN" altLang="zh-CN" sz="1400" kern="100" dirty="0" smtClean="0">
              <a:latin typeface="Calibri" panose="020F0502020204030204" pitchFamily="34" charset="0"/>
              <a:cs typeface="Times New Roman" panose="02020603050405020304" pitchFamily="18" charset="0"/>
            </a:endParaRPr>
          </a:p>
          <a:p>
            <a:pPr marL="285750" lvl="0" indent="-285750" algn="just">
              <a:spcAft>
                <a:spcPts val="0"/>
              </a:spcAft>
              <a:buFont typeface="Wingdings" panose="05000000000000000000" pitchFamily="2" charset="2"/>
              <a:buChar char="ü"/>
            </a:pPr>
            <a:r>
              <a:rPr lang="en-US" altLang="zh-CN" b="1" kern="100" dirty="0" smtClean="0">
                <a:latin typeface="Times New Roman" panose="02020603050405020304" pitchFamily="18" charset="0"/>
                <a:cs typeface="Times New Roman" panose="02020603050405020304" pitchFamily="18" charset="0"/>
              </a:rPr>
              <a:t>TID Test results of the analogue front-end.</a:t>
            </a:r>
            <a:r>
              <a:rPr lang="en-US" altLang="zh-CN" kern="100" dirty="0" smtClean="0">
                <a:latin typeface="Times New Roman" panose="02020603050405020304" pitchFamily="18" charset="0"/>
                <a:cs typeface="Times New Roman" panose="02020603050405020304" pitchFamily="18" charset="0"/>
              </a:rPr>
              <a:t> </a:t>
            </a:r>
          </a:p>
          <a:p>
            <a:pPr lvl="0" algn="just">
              <a:spcAft>
                <a:spcPts val="0"/>
              </a:spcAft>
            </a:pPr>
            <a:r>
              <a:rPr lang="en-US" altLang="zh-CN" kern="100" dirty="0" smtClean="0">
                <a:latin typeface="Times New Roman" panose="02020603050405020304" pitchFamily="18" charset="0"/>
                <a:cs typeface="Times New Roman" panose="02020603050405020304" pitchFamily="18" charset="0"/>
              </a:rPr>
              <a:t>The offset voltages (regard as the baseline of the output waveform) of the three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samples after irradiation only changed slightly, within 0.3%.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Pulses of different amplitude were injected into Port 1, which were converted into charge by the capacitor of 1pF connecting in serial between the port and the input of the analogue front-end. The output amplitude of different samples with different injected charge are shown in Fig.3, there was an increase of the gain which is more apparently at larger dose irradiation. After fitting those dots into a line, it was found out that the gain (slope of the fitted line) of the sample 3 increased from 16.2mV/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to 16.4mV/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after irradiation. The test results of the </a:t>
            </a:r>
            <a:r>
              <a:rPr lang="en-US" altLang="zh-CN" kern="100" dirty="0" err="1" smtClean="0">
                <a:latin typeface="Times New Roman" panose="02020603050405020304" pitchFamily="18" charset="0"/>
                <a:cs typeface="Times New Roman" panose="02020603050405020304" pitchFamily="18" charset="0"/>
              </a:rPr>
              <a:t>rms</a:t>
            </a:r>
            <a:r>
              <a:rPr lang="en-US" altLang="zh-CN" kern="100" dirty="0" smtClean="0">
                <a:latin typeface="Times New Roman" panose="02020603050405020304" pitchFamily="18" charset="0"/>
                <a:cs typeface="Times New Roman" panose="02020603050405020304" pitchFamily="18" charset="0"/>
              </a:rPr>
              <a:t> of the three samples, which is regard as index of noise are listed in Table II. It is reasonable to draw the conclusion that the performance of analogue front-end was not affected much after irradiation. </a:t>
            </a:r>
            <a:endParaRPr lang="zh-CN" altLang="zh-CN" sz="1400" kern="100" dirty="0" smtClean="0">
              <a:latin typeface="Calibri" panose="020F0502020204030204" pitchFamily="34" charset="0"/>
              <a:cs typeface="Times New Roman" panose="02020603050405020304" pitchFamily="18" charset="0"/>
            </a:endParaRPr>
          </a:p>
          <a:p>
            <a:pPr marL="342900" lvl="0" indent="-342900" algn="just">
              <a:spcAft>
                <a:spcPts val="0"/>
              </a:spcAft>
              <a:buFont typeface="+mj-lt"/>
              <a:buAutoNum type="alphaUcPeriod"/>
            </a:pPr>
            <a:r>
              <a:rPr lang="en-US" altLang="zh-CN" b="1" kern="100" dirty="0" smtClean="0">
                <a:latin typeface="Times New Roman" panose="02020603050405020304" pitchFamily="18" charset="0"/>
                <a:cs typeface="Times New Roman" panose="02020603050405020304" pitchFamily="18" charset="0"/>
              </a:rPr>
              <a:t>TID Test results of the SCA.</a:t>
            </a:r>
            <a:r>
              <a:rPr lang="en-US" altLang="zh-CN" kern="100" dirty="0" smtClean="0">
                <a:latin typeface="Times New Roman" panose="02020603050405020304" pitchFamily="18" charset="0"/>
                <a:cs typeface="Times New Roman" panose="02020603050405020304" pitchFamily="18" charset="0"/>
              </a:rPr>
              <a:t> The leakage current of sample 3 when sampling 1.3V dc voltage changed from 231fA to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361fA after irradiation. Other two samples haven’t seen such big increase of the leakage current. The largest increase of static noise was found in the sample 3 with an increase of 10%. Both the gain and the INL were stable, while the sampled voltage had a negative shift after irradiation, which is -10mV of sample 2 and nearly -20mV of sample 3 (Fig.4).  </a:t>
            </a:r>
            <a:endParaRPr lang="zh-CN" altLang="zh-CN" sz="1400" kern="100" dirty="0" smtClean="0">
              <a:latin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15</a:t>
            </a:fld>
            <a:endParaRPr lang="zh-CN" altLang="en-US"/>
          </a:p>
        </p:txBody>
      </p:sp>
    </p:spTree>
    <p:extLst>
      <p:ext uri="{BB962C8B-B14F-4D97-AF65-F5344CB8AC3E}">
        <p14:creationId xmlns:p14="http://schemas.microsoft.com/office/powerpoint/2010/main" val="397628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en-US" altLang="zh-CN" kern="100" dirty="0" smtClean="0">
                <a:latin typeface="Times New Roman" panose="02020603050405020304" pitchFamily="18" charset="0"/>
                <a:cs typeface="Times New Roman" panose="02020603050405020304" pitchFamily="18" charset="0"/>
              </a:rPr>
              <a:t>The power supply voltage and bias voltages monitored had only changed slightly, which would be due to measurement error.</a:t>
            </a:r>
          </a:p>
          <a:p>
            <a:pPr lvl="0" algn="just">
              <a:spcAft>
                <a:spcPts val="0"/>
              </a:spcAft>
            </a:pPr>
            <a:r>
              <a:rPr lang="en-US" altLang="zh-CN" kern="100" dirty="0" smtClean="0">
                <a:latin typeface="Times New Roman" panose="02020603050405020304" pitchFamily="18" charset="0"/>
                <a:cs typeface="Times New Roman" panose="02020603050405020304" pitchFamily="18" charset="0"/>
              </a:rPr>
              <a:t>The offset voltages (regard as the baseline of the output waveform) of the three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samples after irradiation only changed slightly, within 0.3%.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gain which is more apparently at larger dose irradiation. After fitting those dots into a line, it was found out that the gain (slope of the fitted line) of the sample 3 increased from 16.2mV/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to 16.4mV/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after irradiation.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The test results of the </a:t>
            </a:r>
            <a:r>
              <a:rPr lang="en-US" altLang="zh-CN" kern="100" dirty="0" err="1" smtClean="0">
                <a:latin typeface="Times New Roman" panose="02020603050405020304" pitchFamily="18" charset="0"/>
                <a:cs typeface="Times New Roman" panose="02020603050405020304" pitchFamily="18" charset="0"/>
              </a:rPr>
              <a:t>rms</a:t>
            </a:r>
            <a:r>
              <a:rPr lang="en-US" altLang="zh-CN" kern="100" dirty="0" smtClean="0">
                <a:latin typeface="Times New Roman" panose="02020603050405020304" pitchFamily="18" charset="0"/>
                <a:cs typeface="Times New Roman" panose="02020603050405020304" pitchFamily="18" charset="0"/>
              </a:rPr>
              <a:t> of the three samples, which is regard as index of noise are listed in Table II. </a:t>
            </a:r>
          </a:p>
          <a:p>
            <a:pPr algn="just">
              <a:spcAft>
                <a:spcPts val="0"/>
              </a:spcAft>
            </a:pPr>
            <a:endParaRPr lang="en-US" altLang="zh-CN" kern="100" dirty="0" smtClean="0">
              <a:latin typeface="Times New Roman" panose="02020603050405020304" pitchFamily="18" charset="0"/>
              <a:cs typeface="Times New Roman" panose="02020603050405020304" pitchFamily="18" charset="0"/>
            </a:endParaRPr>
          </a:p>
          <a:p>
            <a:pPr algn="just">
              <a:spcAft>
                <a:spcPts val="0"/>
              </a:spcAft>
            </a:pPr>
            <a:endParaRPr lang="en-US" altLang="zh-CN" kern="100" dirty="0" smtClean="0">
              <a:latin typeface="Times New Roman" panose="02020603050405020304" pitchFamily="18" charset="0"/>
              <a:cs typeface="Times New Roman" panose="02020603050405020304" pitchFamily="18" charset="0"/>
            </a:endParaRPr>
          </a:p>
          <a:p>
            <a:pPr algn="just">
              <a:spcAft>
                <a:spcPts val="0"/>
              </a:spcAft>
            </a:pPr>
            <a:endParaRPr lang="zh-CN" altLang="zh-CN" sz="1400" kern="100" dirty="0" smtClean="0">
              <a:latin typeface="Calibri" panose="020F0502020204030204" pitchFamily="34" charset="0"/>
              <a:cs typeface="Times New Roman" panose="02020603050405020304" pitchFamily="18" charset="0"/>
            </a:endParaRPr>
          </a:p>
          <a:p>
            <a:pPr marL="285750" lvl="0" indent="-285750" algn="just">
              <a:spcAft>
                <a:spcPts val="0"/>
              </a:spcAft>
              <a:buFont typeface="Wingdings" panose="05000000000000000000" pitchFamily="2" charset="2"/>
              <a:buChar char="ü"/>
            </a:pPr>
            <a:r>
              <a:rPr lang="en-US" altLang="zh-CN" b="1" kern="100" dirty="0" smtClean="0">
                <a:latin typeface="Times New Roman" panose="02020603050405020304" pitchFamily="18" charset="0"/>
                <a:cs typeface="Times New Roman" panose="02020603050405020304" pitchFamily="18" charset="0"/>
              </a:rPr>
              <a:t>TID Test results of the analogue front-end.</a:t>
            </a:r>
            <a:r>
              <a:rPr lang="en-US" altLang="zh-CN" kern="100" dirty="0" smtClean="0">
                <a:latin typeface="Times New Roman" panose="02020603050405020304" pitchFamily="18" charset="0"/>
                <a:cs typeface="Times New Roman" panose="02020603050405020304" pitchFamily="18" charset="0"/>
              </a:rPr>
              <a:t> </a:t>
            </a:r>
          </a:p>
          <a:p>
            <a:pPr lvl="0" algn="just">
              <a:spcAft>
                <a:spcPts val="0"/>
              </a:spcAft>
            </a:pPr>
            <a:r>
              <a:rPr lang="en-US" altLang="zh-CN" kern="100" dirty="0" smtClean="0">
                <a:latin typeface="Times New Roman" panose="02020603050405020304" pitchFamily="18" charset="0"/>
                <a:cs typeface="Times New Roman" panose="02020603050405020304" pitchFamily="18" charset="0"/>
              </a:rPr>
              <a:t>The offset voltages (regard as the baseline of the output waveform) of the three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samples after irradiation only changed slightly, within 0.3%.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Pulses of different amplitude were injected into Port 1, which were converted into charge by the capacitor of 1pF connecting in serial between the port and the input of the analogue front-end. The output amplitude of different samples with different injected charge are shown in Fig.3, there was an increase of the gain which is more apparently at larger dose irradiation. After fitting those dots into a line, it was found out that the gain (slope of the fitted line) of the sample 3 increased from 16.2mV/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to 16.4mV/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after irradiation. The test results of the </a:t>
            </a:r>
            <a:r>
              <a:rPr lang="en-US" altLang="zh-CN" kern="100" dirty="0" err="1" smtClean="0">
                <a:latin typeface="Times New Roman" panose="02020603050405020304" pitchFamily="18" charset="0"/>
                <a:cs typeface="Times New Roman" panose="02020603050405020304" pitchFamily="18" charset="0"/>
              </a:rPr>
              <a:t>rms</a:t>
            </a:r>
            <a:r>
              <a:rPr lang="en-US" altLang="zh-CN" kern="100" dirty="0" smtClean="0">
                <a:latin typeface="Times New Roman" panose="02020603050405020304" pitchFamily="18" charset="0"/>
                <a:cs typeface="Times New Roman" panose="02020603050405020304" pitchFamily="18" charset="0"/>
              </a:rPr>
              <a:t> of the three samples, which is regard as index of noise are listed in Table II. It is reasonable to draw the conclusion that the performance of analogue front-end was not affected much after irradiation. </a:t>
            </a:r>
            <a:endParaRPr lang="zh-CN" altLang="zh-CN" sz="1400" kern="100" dirty="0" smtClean="0">
              <a:latin typeface="Calibri" panose="020F0502020204030204" pitchFamily="34" charset="0"/>
              <a:cs typeface="Times New Roman" panose="02020603050405020304" pitchFamily="18" charset="0"/>
            </a:endParaRPr>
          </a:p>
          <a:p>
            <a:pPr marL="342900" lvl="0" indent="-342900" algn="just">
              <a:spcAft>
                <a:spcPts val="0"/>
              </a:spcAft>
              <a:buFont typeface="+mj-lt"/>
              <a:buAutoNum type="alphaUcPeriod"/>
            </a:pPr>
            <a:r>
              <a:rPr lang="en-US" altLang="zh-CN" b="1" kern="100" dirty="0" smtClean="0">
                <a:latin typeface="Times New Roman" panose="02020603050405020304" pitchFamily="18" charset="0"/>
                <a:cs typeface="Times New Roman" panose="02020603050405020304" pitchFamily="18" charset="0"/>
              </a:rPr>
              <a:t>TID Test results of the SCA.</a:t>
            </a:r>
            <a:r>
              <a:rPr lang="en-US" altLang="zh-CN" kern="100" dirty="0" smtClean="0">
                <a:latin typeface="Times New Roman" panose="02020603050405020304" pitchFamily="18" charset="0"/>
                <a:cs typeface="Times New Roman" panose="02020603050405020304" pitchFamily="18" charset="0"/>
              </a:rPr>
              <a:t> The leakage current of sample 3 when sampling 1.3V dc voltage changed from 231fA to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361fA after irradiation. Other two samples haven’t seen such big increase of the leakage current. The largest increase of static noise was found in the sample 3 with an increase of 10%. Both the gain and the INL were stable, while the sampled voltage had a negative shift after irradiation, which is -10mV of sample 2 and nearly -20mV of sample 3 (Fig.4).  </a:t>
            </a:r>
            <a:endParaRPr lang="zh-CN" altLang="zh-CN" sz="1400" kern="100" dirty="0" smtClean="0">
              <a:latin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16</a:t>
            </a:fld>
            <a:endParaRPr lang="zh-CN" altLang="en-US"/>
          </a:p>
        </p:txBody>
      </p:sp>
    </p:spTree>
    <p:extLst>
      <p:ext uri="{BB962C8B-B14F-4D97-AF65-F5344CB8AC3E}">
        <p14:creationId xmlns:p14="http://schemas.microsoft.com/office/powerpoint/2010/main" val="1423809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en-US" altLang="zh-CN" kern="100" dirty="0" smtClean="0">
                <a:latin typeface="Times New Roman" panose="02020603050405020304" pitchFamily="18" charset="0"/>
                <a:cs typeface="Times New Roman" panose="02020603050405020304" pitchFamily="18" charset="0"/>
              </a:rPr>
              <a:t>The power supply voltage and bias voltages monitored had only changed slightly, which would be due to measurement error.</a:t>
            </a:r>
          </a:p>
          <a:p>
            <a:pPr lvl="0" algn="just">
              <a:spcAft>
                <a:spcPts val="0"/>
              </a:spcAft>
            </a:pPr>
            <a:r>
              <a:rPr lang="en-US" altLang="zh-CN" kern="100" dirty="0" smtClean="0">
                <a:latin typeface="Times New Roman" panose="02020603050405020304" pitchFamily="18" charset="0"/>
                <a:cs typeface="Times New Roman" panose="02020603050405020304" pitchFamily="18" charset="0"/>
              </a:rPr>
              <a:t>The offset voltages (regard as the baseline of the output waveform) of the three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samples after irradiation only changed slightly, within 0.3%.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gain which is more apparently at larger dose irradiation. After fitting those dots into a line, it was found out that the gain (slope of the fitted line) of the sample 3 increased from 16.2mV/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to 16.4mV/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after irradiation.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The test results of the </a:t>
            </a:r>
            <a:r>
              <a:rPr lang="en-US" altLang="zh-CN" kern="100" dirty="0" err="1" smtClean="0">
                <a:latin typeface="Times New Roman" panose="02020603050405020304" pitchFamily="18" charset="0"/>
                <a:cs typeface="Times New Roman" panose="02020603050405020304" pitchFamily="18" charset="0"/>
              </a:rPr>
              <a:t>rms</a:t>
            </a:r>
            <a:r>
              <a:rPr lang="en-US" altLang="zh-CN" kern="100" dirty="0" smtClean="0">
                <a:latin typeface="Times New Roman" panose="02020603050405020304" pitchFamily="18" charset="0"/>
                <a:cs typeface="Times New Roman" panose="02020603050405020304" pitchFamily="18" charset="0"/>
              </a:rPr>
              <a:t> of the three samples, which is regard as index of noise are listed in Table II. </a:t>
            </a:r>
          </a:p>
          <a:p>
            <a:pPr algn="just">
              <a:spcAft>
                <a:spcPts val="0"/>
              </a:spcAft>
            </a:pPr>
            <a:endParaRPr lang="en-US" altLang="zh-CN" kern="100" dirty="0" smtClean="0">
              <a:latin typeface="Times New Roman" panose="02020603050405020304" pitchFamily="18" charset="0"/>
              <a:cs typeface="Times New Roman" panose="02020603050405020304" pitchFamily="18" charset="0"/>
            </a:endParaRPr>
          </a:p>
          <a:p>
            <a:pPr algn="just">
              <a:spcAft>
                <a:spcPts val="0"/>
              </a:spcAft>
            </a:pPr>
            <a:endParaRPr lang="en-US" altLang="zh-CN" kern="100" dirty="0" smtClean="0">
              <a:latin typeface="Times New Roman" panose="02020603050405020304" pitchFamily="18" charset="0"/>
              <a:cs typeface="Times New Roman" panose="02020603050405020304" pitchFamily="18" charset="0"/>
            </a:endParaRPr>
          </a:p>
          <a:p>
            <a:pPr algn="just">
              <a:spcAft>
                <a:spcPts val="0"/>
              </a:spcAft>
            </a:pPr>
            <a:endParaRPr lang="zh-CN" altLang="zh-CN" sz="1400" kern="100" dirty="0" smtClean="0">
              <a:latin typeface="Calibri" panose="020F0502020204030204" pitchFamily="34" charset="0"/>
              <a:cs typeface="Times New Roman" panose="02020603050405020304" pitchFamily="18" charset="0"/>
            </a:endParaRPr>
          </a:p>
          <a:p>
            <a:pPr marL="285750" lvl="0" indent="-285750" algn="just">
              <a:spcAft>
                <a:spcPts val="0"/>
              </a:spcAft>
              <a:buFont typeface="Wingdings" panose="05000000000000000000" pitchFamily="2" charset="2"/>
              <a:buChar char="ü"/>
            </a:pPr>
            <a:r>
              <a:rPr lang="en-US" altLang="zh-CN" b="1" kern="100" dirty="0" smtClean="0">
                <a:latin typeface="Times New Roman" panose="02020603050405020304" pitchFamily="18" charset="0"/>
                <a:cs typeface="Times New Roman" panose="02020603050405020304" pitchFamily="18" charset="0"/>
              </a:rPr>
              <a:t>TID Test results of the analogue front-end.</a:t>
            </a:r>
            <a:r>
              <a:rPr lang="en-US" altLang="zh-CN" kern="100" dirty="0" smtClean="0">
                <a:latin typeface="Times New Roman" panose="02020603050405020304" pitchFamily="18" charset="0"/>
                <a:cs typeface="Times New Roman" panose="02020603050405020304" pitchFamily="18" charset="0"/>
              </a:rPr>
              <a:t> </a:t>
            </a:r>
          </a:p>
          <a:p>
            <a:pPr lvl="0" algn="just">
              <a:spcAft>
                <a:spcPts val="0"/>
              </a:spcAft>
            </a:pPr>
            <a:r>
              <a:rPr lang="en-US" altLang="zh-CN" kern="100" dirty="0" smtClean="0">
                <a:latin typeface="Times New Roman" panose="02020603050405020304" pitchFamily="18" charset="0"/>
                <a:cs typeface="Times New Roman" panose="02020603050405020304" pitchFamily="18" charset="0"/>
              </a:rPr>
              <a:t>The offset voltages (regard as the baseline of the output waveform) of the three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samples after irradiation only changed slightly, within 0.3%.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Pulses of different amplitude were injected into Port 1, which were converted into charge by the capacitor of 1pF connecting in serial between the port and the input of the analogue front-end. The output amplitude of different samples with different injected charge are shown in Fig.3, there was an increase of the gain which is more apparently at larger dose irradiation. After fitting those dots into a line, it was found out that the gain (slope of the fitted line) of the sample 3 increased from 16.2mV/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to 16.4mV/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after irradiation. The test results of the </a:t>
            </a:r>
            <a:r>
              <a:rPr lang="en-US" altLang="zh-CN" kern="100" dirty="0" err="1" smtClean="0">
                <a:latin typeface="Times New Roman" panose="02020603050405020304" pitchFamily="18" charset="0"/>
                <a:cs typeface="Times New Roman" panose="02020603050405020304" pitchFamily="18" charset="0"/>
              </a:rPr>
              <a:t>rms</a:t>
            </a:r>
            <a:r>
              <a:rPr lang="en-US" altLang="zh-CN" kern="100" dirty="0" smtClean="0">
                <a:latin typeface="Times New Roman" panose="02020603050405020304" pitchFamily="18" charset="0"/>
                <a:cs typeface="Times New Roman" panose="02020603050405020304" pitchFamily="18" charset="0"/>
              </a:rPr>
              <a:t> of the three samples, which is regard as index of noise are listed in Table II. It is reasonable to draw the conclusion that the performance of analogue front-end was not affected much after irradiation. </a:t>
            </a:r>
            <a:endParaRPr lang="zh-CN" altLang="zh-CN" sz="1400" kern="100" dirty="0" smtClean="0">
              <a:latin typeface="Calibri" panose="020F0502020204030204" pitchFamily="34" charset="0"/>
              <a:cs typeface="Times New Roman" panose="02020603050405020304" pitchFamily="18" charset="0"/>
            </a:endParaRPr>
          </a:p>
          <a:p>
            <a:pPr marL="342900" lvl="0" indent="-342900" algn="just">
              <a:spcAft>
                <a:spcPts val="0"/>
              </a:spcAft>
              <a:buFont typeface="+mj-lt"/>
              <a:buAutoNum type="alphaUcPeriod"/>
            </a:pPr>
            <a:r>
              <a:rPr lang="en-US" altLang="zh-CN" b="1" kern="100" dirty="0" smtClean="0">
                <a:latin typeface="Times New Roman" panose="02020603050405020304" pitchFamily="18" charset="0"/>
                <a:cs typeface="Times New Roman" panose="02020603050405020304" pitchFamily="18" charset="0"/>
              </a:rPr>
              <a:t>TID Test results of the SCA.</a:t>
            </a:r>
            <a:r>
              <a:rPr lang="en-US" altLang="zh-CN" kern="100" dirty="0" smtClean="0">
                <a:latin typeface="Times New Roman" panose="02020603050405020304" pitchFamily="18" charset="0"/>
                <a:cs typeface="Times New Roman" panose="02020603050405020304" pitchFamily="18" charset="0"/>
              </a:rPr>
              <a:t> The leakage current of sample 3 when sampling 1.3V dc voltage changed from 231fA to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361fA after irradiation. Other two samples haven’t seen such big increase of the leakage current. The largest increase of static noise was found in the sample 3 with an increase of 10%. Both the gain and the INL were stable, while the sampled voltage had a negative shift after irradiation, which is -10mV of sample 2 and nearly -20mV of sample 3 (Fig.4).  </a:t>
            </a:r>
            <a:endParaRPr lang="zh-CN" altLang="zh-CN" sz="1400" kern="100" dirty="0" smtClean="0">
              <a:latin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17</a:t>
            </a:fld>
            <a:endParaRPr lang="zh-CN" altLang="en-US"/>
          </a:p>
        </p:txBody>
      </p:sp>
    </p:spTree>
    <p:extLst>
      <p:ext uri="{BB962C8B-B14F-4D97-AF65-F5344CB8AC3E}">
        <p14:creationId xmlns:p14="http://schemas.microsoft.com/office/powerpoint/2010/main" val="1320004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en-US" altLang="zh-CN" kern="100" dirty="0" smtClean="0">
                <a:latin typeface="Times New Roman" panose="02020603050405020304" pitchFamily="18" charset="0"/>
                <a:cs typeface="Times New Roman" panose="02020603050405020304" pitchFamily="18" charset="0"/>
              </a:rPr>
              <a:t>. </a:t>
            </a:r>
            <a:endParaRPr lang="zh-CN" altLang="zh-CN" sz="1400" kern="100" dirty="0" smtClean="0">
              <a:latin typeface="Calibri" panose="020F0502020204030204" pitchFamily="34" charset="0"/>
              <a:cs typeface="Times New Roman" panose="02020603050405020304" pitchFamily="18" charset="0"/>
            </a:endParaRPr>
          </a:p>
          <a:p>
            <a:pPr marL="342900" lvl="0" indent="-342900" algn="just">
              <a:spcAft>
                <a:spcPts val="0"/>
              </a:spcAft>
              <a:buFont typeface="+mj-lt"/>
              <a:buAutoNum type="alphaUcPeriod"/>
            </a:pPr>
            <a:r>
              <a:rPr lang="en-US" altLang="zh-CN" b="1" kern="100" dirty="0" smtClean="0">
                <a:latin typeface="Times New Roman" panose="02020603050405020304" pitchFamily="18" charset="0"/>
                <a:cs typeface="Times New Roman" panose="02020603050405020304" pitchFamily="18" charset="0"/>
              </a:rPr>
              <a:t>TID Test results of the SCA.</a:t>
            </a:r>
            <a:r>
              <a:rPr lang="en-US" altLang="zh-CN" kern="100" dirty="0" smtClean="0">
                <a:latin typeface="Times New Roman" panose="02020603050405020304" pitchFamily="18" charset="0"/>
                <a:cs typeface="Times New Roman" panose="02020603050405020304" pitchFamily="18" charset="0"/>
              </a:rPr>
              <a:t> The leakage current of sample 3 when sampling 1.3V dc voltage changed from 231fA to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361fA after irradiation. Other two samples haven’t seen such big increase of the leakage current. The largest increase of static noise was found in the sample 3 with an increase of 10%. Both the gain and the INL were stable, while the sampled voltage had a negative shift after irradiation, which is -10mV of sample 2 and nearly -20mV of sample 3 (Fig.4).  </a:t>
            </a:r>
            <a:endParaRPr lang="zh-CN" altLang="zh-CN" sz="1400" kern="100" dirty="0" smtClean="0">
              <a:latin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18</a:t>
            </a:fld>
            <a:endParaRPr lang="zh-CN" altLang="en-US"/>
          </a:p>
        </p:txBody>
      </p:sp>
    </p:spTree>
    <p:extLst>
      <p:ext uri="{BB962C8B-B14F-4D97-AF65-F5344CB8AC3E}">
        <p14:creationId xmlns:p14="http://schemas.microsoft.com/office/powerpoint/2010/main" val="3065689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en-US" altLang="zh-CN" kern="100" dirty="0" smtClean="0">
                <a:latin typeface="Times New Roman" panose="02020603050405020304" pitchFamily="18" charset="0"/>
                <a:cs typeface="Times New Roman" panose="02020603050405020304" pitchFamily="18" charset="0"/>
              </a:rPr>
              <a:t>. </a:t>
            </a:r>
            <a:endParaRPr lang="zh-CN" altLang="zh-CN" sz="1400" kern="100" dirty="0" smtClean="0">
              <a:latin typeface="Calibri" panose="020F0502020204030204" pitchFamily="34" charset="0"/>
              <a:cs typeface="Times New Roman" panose="02020603050405020304" pitchFamily="18" charset="0"/>
            </a:endParaRPr>
          </a:p>
          <a:p>
            <a:pPr marL="342900" lvl="0" indent="-342900" algn="just">
              <a:spcAft>
                <a:spcPts val="0"/>
              </a:spcAft>
              <a:buFont typeface="+mj-lt"/>
              <a:buAutoNum type="alphaUcPeriod"/>
            </a:pPr>
            <a:r>
              <a:rPr lang="en-US" altLang="zh-CN" b="1" kern="100" dirty="0" smtClean="0">
                <a:latin typeface="Times New Roman" panose="02020603050405020304" pitchFamily="18" charset="0"/>
                <a:cs typeface="Times New Roman" panose="02020603050405020304" pitchFamily="18" charset="0"/>
              </a:rPr>
              <a:t>TID Test results of the SCA.</a:t>
            </a:r>
            <a:r>
              <a:rPr lang="en-US" altLang="zh-CN" kern="100" dirty="0" smtClean="0">
                <a:latin typeface="Times New Roman" panose="02020603050405020304" pitchFamily="18" charset="0"/>
                <a:cs typeface="Times New Roman" panose="02020603050405020304" pitchFamily="18" charset="0"/>
              </a:rPr>
              <a:t> The leakage current of sample 3 when sampling 1.3V dc voltage changed from 231fA to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361fA after irradiation. Other two samples haven’t seen such big increase of the leakage current. The largest increase of static noise was found in the sample 3 with an increase of 10%. Both the gain and the INL were stable, while the sampled voltage had a negative shift after irradiation, which is -10mV of sample 2 and nearly -20mV of sample 3 (Fig.4).  </a:t>
            </a:r>
            <a:endParaRPr lang="zh-CN" altLang="zh-CN" sz="1400" kern="100" dirty="0" smtClean="0">
              <a:latin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19</a:t>
            </a:fld>
            <a:endParaRPr lang="zh-CN" altLang="en-US"/>
          </a:p>
        </p:txBody>
      </p:sp>
    </p:spTree>
    <p:extLst>
      <p:ext uri="{BB962C8B-B14F-4D97-AF65-F5344CB8AC3E}">
        <p14:creationId xmlns:p14="http://schemas.microsoft.com/office/powerpoint/2010/main" val="2256201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en-US" altLang="zh-CN" kern="100" dirty="0" smtClean="0">
                <a:latin typeface="Times New Roman" panose="02020603050405020304" pitchFamily="18" charset="0"/>
                <a:cs typeface="Times New Roman" panose="02020603050405020304" pitchFamily="18" charset="0"/>
              </a:rPr>
              <a:t>. </a:t>
            </a:r>
            <a:endParaRPr lang="zh-CN" altLang="zh-CN" sz="1400" kern="100" dirty="0" smtClean="0">
              <a:latin typeface="Calibri" panose="020F0502020204030204" pitchFamily="34" charset="0"/>
              <a:cs typeface="Times New Roman" panose="02020603050405020304" pitchFamily="18" charset="0"/>
            </a:endParaRPr>
          </a:p>
          <a:p>
            <a:pPr marL="342900" lvl="0" indent="-342900" algn="just">
              <a:spcAft>
                <a:spcPts val="0"/>
              </a:spcAft>
              <a:buFont typeface="+mj-lt"/>
              <a:buAutoNum type="alphaUcPeriod"/>
            </a:pPr>
            <a:r>
              <a:rPr lang="en-US" altLang="zh-CN" b="1" kern="100" dirty="0" smtClean="0">
                <a:latin typeface="Times New Roman" panose="02020603050405020304" pitchFamily="18" charset="0"/>
                <a:cs typeface="Times New Roman" panose="02020603050405020304" pitchFamily="18" charset="0"/>
              </a:rPr>
              <a:t>TID Test results of the SCA.</a:t>
            </a:r>
            <a:r>
              <a:rPr lang="en-US" altLang="zh-CN" kern="100" dirty="0" smtClean="0">
                <a:latin typeface="Times New Roman" panose="02020603050405020304" pitchFamily="18" charset="0"/>
                <a:cs typeface="Times New Roman" panose="02020603050405020304" pitchFamily="18" charset="0"/>
              </a:rPr>
              <a:t> The leakage current of sample 3 when sampling 1.3V dc voltage changed from 231fA to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361fA after irradiation. Other two samples haven’t seen such big increase of the leakage current. The largest increase of static noise was found in the sample 3 with an increase of 10%. Both the gain and the INL were stable, while the sampled voltage had a negative shift after irradiation, which is -10mV of sample 2 and nearly -20mV of sample 3 (Fig.4).  </a:t>
            </a:r>
            <a:endParaRPr lang="zh-CN" altLang="zh-CN" sz="1400" kern="100" dirty="0" smtClean="0">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YQ01</a:t>
            </a:r>
            <a:r>
              <a:rPr lang="zh-CN" altLang="zh-CN" sz="1200" kern="1200" dirty="0" smtClean="0">
                <a:solidFill>
                  <a:schemeClr val="tx1"/>
                </a:solidFill>
                <a:effectLst/>
                <a:latin typeface="+mn-lt"/>
                <a:ea typeface="+mn-ea"/>
                <a:cs typeface="+mn-cs"/>
              </a:rPr>
              <a:t>测</a:t>
            </a:r>
            <a:r>
              <a:rPr lang="en-US" altLang="zh-CN" sz="1200" kern="1200" dirty="0" smtClean="0">
                <a:solidFill>
                  <a:schemeClr val="tx1"/>
                </a:solidFill>
                <a:effectLst/>
                <a:latin typeface="+mn-lt"/>
                <a:ea typeface="+mn-ea"/>
                <a:cs typeface="+mn-cs"/>
              </a:rPr>
              <a:t>5000</a:t>
            </a:r>
            <a:r>
              <a:rPr lang="zh-CN" altLang="zh-CN" sz="1200" kern="1200" dirty="0" smtClean="0">
                <a:solidFill>
                  <a:schemeClr val="tx1"/>
                </a:solidFill>
                <a:effectLst/>
                <a:latin typeface="+mn-lt"/>
                <a:ea typeface="+mn-ea"/>
                <a:cs typeface="+mn-cs"/>
              </a:rPr>
              <a:t>个事例和</a:t>
            </a:r>
            <a:r>
              <a:rPr lang="en-US" altLang="zh-CN" sz="1200" kern="1200" dirty="0" smtClean="0">
                <a:solidFill>
                  <a:schemeClr val="tx1"/>
                </a:solidFill>
                <a:effectLst/>
                <a:latin typeface="+mn-lt"/>
                <a:ea typeface="+mn-ea"/>
                <a:cs typeface="+mn-cs"/>
              </a:rPr>
              <a:t>10000</a:t>
            </a:r>
            <a:r>
              <a:rPr lang="zh-CN" altLang="zh-CN" sz="1200" kern="1200" dirty="0" smtClean="0">
                <a:solidFill>
                  <a:schemeClr val="tx1"/>
                </a:solidFill>
                <a:effectLst/>
                <a:latin typeface="+mn-lt"/>
                <a:ea typeface="+mn-ea"/>
                <a:cs typeface="+mn-cs"/>
              </a:rPr>
              <a:t>个事例之间差了</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a:t>
            </a:r>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20</a:t>
            </a:fld>
            <a:endParaRPr lang="zh-CN" altLang="en-US"/>
          </a:p>
        </p:txBody>
      </p:sp>
    </p:spTree>
    <p:extLst>
      <p:ext uri="{BB962C8B-B14F-4D97-AF65-F5344CB8AC3E}">
        <p14:creationId xmlns:p14="http://schemas.microsoft.com/office/powerpoint/2010/main" val="518401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en-US" altLang="zh-CN" kern="100" dirty="0" smtClean="0">
                <a:latin typeface="Times New Roman" panose="02020603050405020304" pitchFamily="18" charset="0"/>
                <a:cs typeface="Times New Roman" panose="02020603050405020304" pitchFamily="18" charset="0"/>
              </a:rPr>
              <a:t>The power supply voltage and bias voltages monitored had only changed slightly, which would be due to measurement error.</a:t>
            </a:r>
          </a:p>
          <a:p>
            <a:pPr lvl="0" algn="just">
              <a:spcAft>
                <a:spcPts val="0"/>
              </a:spcAft>
            </a:pPr>
            <a:r>
              <a:rPr lang="en-US" altLang="zh-CN" kern="100" dirty="0" smtClean="0">
                <a:latin typeface="Times New Roman" panose="02020603050405020304" pitchFamily="18" charset="0"/>
                <a:cs typeface="Times New Roman" panose="02020603050405020304" pitchFamily="18" charset="0"/>
              </a:rPr>
              <a:t>The offset voltages (regard as the baseline of the output waveform) of the three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samples after irradiation only changed slightly, within 0.3%.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gain which is more apparently at larger dose irradiation. After fitting those dots into a line, it was found out that the gain (slope of the fitted line) of the sample 3 increased from 16.2mV/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to 16.4mV/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after irradiation.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The test results of the </a:t>
            </a:r>
            <a:r>
              <a:rPr lang="en-US" altLang="zh-CN" kern="100" dirty="0" err="1" smtClean="0">
                <a:latin typeface="Times New Roman" panose="02020603050405020304" pitchFamily="18" charset="0"/>
                <a:cs typeface="Times New Roman" panose="02020603050405020304" pitchFamily="18" charset="0"/>
              </a:rPr>
              <a:t>rms</a:t>
            </a:r>
            <a:r>
              <a:rPr lang="en-US" altLang="zh-CN" kern="100" dirty="0" smtClean="0">
                <a:latin typeface="Times New Roman" panose="02020603050405020304" pitchFamily="18" charset="0"/>
                <a:cs typeface="Times New Roman" panose="02020603050405020304" pitchFamily="18" charset="0"/>
              </a:rPr>
              <a:t> of the three samples, which is regard as index of noise are listed in Table II. </a:t>
            </a:r>
          </a:p>
          <a:p>
            <a:pPr algn="just">
              <a:spcAft>
                <a:spcPts val="0"/>
              </a:spcAft>
            </a:pPr>
            <a:endParaRPr lang="en-US" altLang="zh-CN" kern="100" dirty="0" smtClean="0">
              <a:latin typeface="Times New Roman" panose="02020603050405020304" pitchFamily="18" charset="0"/>
              <a:cs typeface="Times New Roman" panose="02020603050405020304" pitchFamily="18" charset="0"/>
            </a:endParaRPr>
          </a:p>
          <a:p>
            <a:pPr algn="just">
              <a:spcAft>
                <a:spcPts val="0"/>
              </a:spcAft>
            </a:pPr>
            <a:endParaRPr lang="en-US" altLang="zh-CN" kern="100" dirty="0" smtClean="0">
              <a:latin typeface="Times New Roman" panose="02020603050405020304" pitchFamily="18" charset="0"/>
              <a:cs typeface="Times New Roman" panose="02020603050405020304" pitchFamily="18" charset="0"/>
            </a:endParaRPr>
          </a:p>
          <a:p>
            <a:pPr algn="just">
              <a:spcAft>
                <a:spcPts val="0"/>
              </a:spcAft>
            </a:pPr>
            <a:endParaRPr lang="zh-CN" altLang="zh-CN" sz="1400" kern="100" dirty="0" smtClean="0">
              <a:latin typeface="Calibri" panose="020F0502020204030204" pitchFamily="34" charset="0"/>
              <a:cs typeface="Times New Roman" panose="02020603050405020304" pitchFamily="18" charset="0"/>
            </a:endParaRPr>
          </a:p>
          <a:p>
            <a:pPr marL="285750" lvl="0" indent="-285750" algn="just">
              <a:spcAft>
                <a:spcPts val="0"/>
              </a:spcAft>
              <a:buFont typeface="Wingdings" panose="05000000000000000000" pitchFamily="2" charset="2"/>
              <a:buChar char="ü"/>
            </a:pPr>
            <a:r>
              <a:rPr lang="en-US" altLang="zh-CN" b="1" kern="100" dirty="0" smtClean="0">
                <a:latin typeface="Times New Roman" panose="02020603050405020304" pitchFamily="18" charset="0"/>
                <a:cs typeface="Times New Roman" panose="02020603050405020304" pitchFamily="18" charset="0"/>
              </a:rPr>
              <a:t>TID Test results of the analogue front-end.</a:t>
            </a:r>
            <a:r>
              <a:rPr lang="en-US" altLang="zh-CN" kern="100" dirty="0" smtClean="0">
                <a:latin typeface="Times New Roman" panose="02020603050405020304" pitchFamily="18" charset="0"/>
                <a:cs typeface="Times New Roman" panose="02020603050405020304" pitchFamily="18" charset="0"/>
              </a:rPr>
              <a:t> </a:t>
            </a:r>
          </a:p>
          <a:p>
            <a:pPr lvl="0" algn="just">
              <a:spcAft>
                <a:spcPts val="0"/>
              </a:spcAft>
            </a:pPr>
            <a:r>
              <a:rPr lang="en-US" altLang="zh-CN" kern="100" dirty="0" smtClean="0">
                <a:latin typeface="Times New Roman" panose="02020603050405020304" pitchFamily="18" charset="0"/>
                <a:cs typeface="Times New Roman" panose="02020603050405020304" pitchFamily="18" charset="0"/>
              </a:rPr>
              <a:t>The offset voltages (regard as the baseline of the output waveform) of the three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samples after irradiation only changed slightly, within 0.3%.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Pulses of different amplitude were injected into Port 1, which were converted into charge by the capacitor of 1pF connecting in serial between the port and the input of the analogue front-end. The output amplitude of different samples with different injected charge are shown in Fig.3, there was an increase of the gain which is more apparently at larger dose irradiation. After fitting those dots into a line, it was found out that the gain (slope of the fitted line) of the sample 3 increased from 16.2mV/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to 16.4mV/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after irradiation. The test results of the </a:t>
            </a:r>
            <a:r>
              <a:rPr lang="en-US" altLang="zh-CN" kern="100" dirty="0" err="1" smtClean="0">
                <a:latin typeface="Times New Roman" panose="02020603050405020304" pitchFamily="18" charset="0"/>
                <a:cs typeface="Times New Roman" panose="02020603050405020304" pitchFamily="18" charset="0"/>
              </a:rPr>
              <a:t>rms</a:t>
            </a:r>
            <a:r>
              <a:rPr lang="en-US" altLang="zh-CN" kern="100" dirty="0" smtClean="0">
                <a:latin typeface="Times New Roman" panose="02020603050405020304" pitchFamily="18" charset="0"/>
                <a:cs typeface="Times New Roman" panose="02020603050405020304" pitchFamily="18" charset="0"/>
              </a:rPr>
              <a:t> of the three samples, which is regard as index of noise are listed in Table II. It is reasonable to draw the conclusion that the performance of analogue front-end was not affected much after irradiation. </a:t>
            </a:r>
            <a:endParaRPr lang="zh-CN" altLang="zh-CN" sz="1400" kern="100" dirty="0" smtClean="0">
              <a:latin typeface="Calibri" panose="020F0502020204030204" pitchFamily="34" charset="0"/>
              <a:cs typeface="Times New Roman" panose="02020603050405020304" pitchFamily="18" charset="0"/>
            </a:endParaRPr>
          </a:p>
          <a:p>
            <a:pPr marL="342900" lvl="0" indent="-342900" algn="just">
              <a:spcAft>
                <a:spcPts val="0"/>
              </a:spcAft>
              <a:buFont typeface="+mj-lt"/>
              <a:buAutoNum type="alphaUcPeriod"/>
            </a:pPr>
            <a:r>
              <a:rPr lang="en-US" altLang="zh-CN" b="1" kern="100" dirty="0" smtClean="0">
                <a:latin typeface="Times New Roman" panose="02020603050405020304" pitchFamily="18" charset="0"/>
                <a:cs typeface="Times New Roman" panose="02020603050405020304" pitchFamily="18" charset="0"/>
              </a:rPr>
              <a:t>TID Test results of the SCA.</a:t>
            </a:r>
            <a:r>
              <a:rPr lang="en-US" altLang="zh-CN" kern="100" dirty="0" smtClean="0">
                <a:latin typeface="Times New Roman" panose="02020603050405020304" pitchFamily="18" charset="0"/>
                <a:cs typeface="Times New Roman" panose="02020603050405020304" pitchFamily="18" charset="0"/>
              </a:rPr>
              <a:t> The leakage current of sample 3 when sampling 1.3V dc voltage changed from 231fA to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361fA after irradiation. Other two samples haven’t seen such big increase of the leakage current. The largest increase of static noise was found in the sample 3 with an increase of 10%. Both the gain and the INL were stable, while the sampled voltage had a negative shift after irradiation, which is -10mV of sample 2 and nearly -20mV of sample 3 (Fig.4).  </a:t>
            </a:r>
            <a:endParaRPr lang="zh-CN" altLang="zh-CN" sz="1400" kern="100" dirty="0" smtClean="0">
              <a:latin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21</a:t>
            </a:fld>
            <a:endParaRPr lang="zh-CN" altLang="en-US"/>
          </a:p>
        </p:txBody>
      </p:sp>
    </p:spTree>
    <p:extLst>
      <p:ext uri="{BB962C8B-B14F-4D97-AF65-F5344CB8AC3E}">
        <p14:creationId xmlns:p14="http://schemas.microsoft.com/office/powerpoint/2010/main" val="57908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29C704B-5B49-49ED-8D06-5455EA7C61FE}" type="slidenum">
              <a:rPr lang="zh-CN" altLang="en-US" smtClean="0"/>
              <a:pPr>
                <a:defRPr/>
              </a:pPr>
              <a:t>3</a:t>
            </a:fld>
            <a:endParaRPr lang="zh-CN" altLang="en-US"/>
          </a:p>
        </p:txBody>
      </p:sp>
    </p:spTree>
    <p:extLst>
      <p:ext uri="{BB962C8B-B14F-4D97-AF65-F5344CB8AC3E}">
        <p14:creationId xmlns:p14="http://schemas.microsoft.com/office/powerpoint/2010/main" val="3780681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en-US" altLang="zh-CN" kern="100" dirty="0" smtClean="0">
                <a:latin typeface="Times New Roman" panose="02020603050405020304" pitchFamily="18" charset="0"/>
                <a:cs typeface="Times New Roman" panose="02020603050405020304" pitchFamily="18" charset="0"/>
              </a:rPr>
              <a:t>The power supply voltage and bias voltages monitored had only changed slightly, which would be due to measurement error.</a:t>
            </a:r>
          </a:p>
          <a:p>
            <a:pPr lvl="0" algn="just">
              <a:spcAft>
                <a:spcPts val="0"/>
              </a:spcAft>
            </a:pPr>
            <a:r>
              <a:rPr lang="en-US" altLang="zh-CN" kern="100" dirty="0" smtClean="0">
                <a:latin typeface="Times New Roman" panose="02020603050405020304" pitchFamily="18" charset="0"/>
                <a:cs typeface="Times New Roman" panose="02020603050405020304" pitchFamily="18" charset="0"/>
              </a:rPr>
              <a:t>The offset voltages (regard as the baseline of the output waveform) of the three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samples after irradiation only changed slightly, within 0.3%.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gain which is more apparently at larger dose irradiation. After fitting those dots into a line, it was found out that the gain (slope of the fitted line) of the sample 3 increased from 16.2mV/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to 16.4mV/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after irradiation.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The test results of the </a:t>
            </a:r>
            <a:r>
              <a:rPr lang="en-US" altLang="zh-CN" kern="100" dirty="0" err="1" smtClean="0">
                <a:latin typeface="Times New Roman" panose="02020603050405020304" pitchFamily="18" charset="0"/>
                <a:cs typeface="Times New Roman" panose="02020603050405020304" pitchFamily="18" charset="0"/>
              </a:rPr>
              <a:t>rms</a:t>
            </a:r>
            <a:r>
              <a:rPr lang="en-US" altLang="zh-CN" kern="100" dirty="0" smtClean="0">
                <a:latin typeface="Times New Roman" panose="02020603050405020304" pitchFamily="18" charset="0"/>
                <a:cs typeface="Times New Roman" panose="02020603050405020304" pitchFamily="18" charset="0"/>
              </a:rPr>
              <a:t> of the three samples, which is regard as index of noise are listed in Table II. </a:t>
            </a:r>
          </a:p>
          <a:p>
            <a:pPr algn="just">
              <a:spcAft>
                <a:spcPts val="0"/>
              </a:spcAft>
            </a:pPr>
            <a:endParaRPr lang="en-US" altLang="zh-CN" kern="100" dirty="0" smtClean="0">
              <a:latin typeface="Times New Roman" panose="02020603050405020304" pitchFamily="18" charset="0"/>
              <a:cs typeface="Times New Roman" panose="02020603050405020304" pitchFamily="18" charset="0"/>
            </a:endParaRPr>
          </a:p>
          <a:p>
            <a:pPr algn="just">
              <a:spcAft>
                <a:spcPts val="0"/>
              </a:spcAft>
            </a:pPr>
            <a:endParaRPr lang="en-US" altLang="zh-CN" kern="100" dirty="0" smtClean="0">
              <a:latin typeface="Times New Roman" panose="02020603050405020304" pitchFamily="18" charset="0"/>
              <a:cs typeface="Times New Roman" panose="02020603050405020304" pitchFamily="18" charset="0"/>
            </a:endParaRPr>
          </a:p>
          <a:p>
            <a:pPr algn="just">
              <a:spcAft>
                <a:spcPts val="0"/>
              </a:spcAft>
            </a:pPr>
            <a:endParaRPr lang="zh-CN" altLang="zh-CN" sz="1400" kern="100" dirty="0" smtClean="0">
              <a:latin typeface="Calibri" panose="020F0502020204030204" pitchFamily="34" charset="0"/>
              <a:cs typeface="Times New Roman" panose="02020603050405020304" pitchFamily="18" charset="0"/>
            </a:endParaRPr>
          </a:p>
          <a:p>
            <a:pPr marL="285750" lvl="0" indent="-285750" algn="just">
              <a:spcAft>
                <a:spcPts val="0"/>
              </a:spcAft>
              <a:buFont typeface="Wingdings" panose="05000000000000000000" pitchFamily="2" charset="2"/>
              <a:buChar char="ü"/>
            </a:pPr>
            <a:r>
              <a:rPr lang="en-US" altLang="zh-CN" b="1" kern="100" dirty="0" smtClean="0">
                <a:latin typeface="Times New Roman" panose="02020603050405020304" pitchFamily="18" charset="0"/>
                <a:cs typeface="Times New Roman" panose="02020603050405020304" pitchFamily="18" charset="0"/>
              </a:rPr>
              <a:t>TID Test results of the analogue front-end.</a:t>
            </a:r>
            <a:r>
              <a:rPr lang="en-US" altLang="zh-CN" kern="100" dirty="0" smtClean="0">
                <a:latin typeface="Times New Roman" panose="02020603050405020304" pitchFamily="18" charset="0"/>
                <a:cs typeface="Times New Roman" panose="02020603050405020304" pitchFamily="18" charset="0"/>
              </a:rPr>
              <a:t> </a:t>
            </a:r>
          </a:p>
          <a:p>
            <a:pPr lvl="0" algn="just">
              <a:spcAft>
                <a:spcPts val="0"/>
              </a:spcAft>
            </a:pPr>
            <a:r>
              <a:rPr lang="en-US" altLang="zh-CN" kern="100" dirty="0" smtClean="0">
                <a:latin typeface="Times New Roman" panose="02020603050405020304" pitchFamily="18" charset="0"/>
                <a:cs typeface="Times New Roman" panose="02020603050405020304" pitchFamily="18" charset="0"/>
              </a:rPr>
              <a:t>The offset voltages (regard as the baseline of the output waveform) of the three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samples after irradiation only changed slightly, within 0.3%.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Pulses of different amplitude were injected into Port 1, which were converted into charge by the capacitor of 1pF connecting in serial between the port and the input of the analogue front-end. The output amplitude of different samples with different injected charge are shown in Fig.3, there was an increase of the gain which is more apparently at larger dose irradiation. After fitting those dots into a line, it was found out that the gain (slope of the fitted line) of the sample 3 increased from 16.2mV/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to 16.4mV/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after irradiation. The test results of the </a:t>
            </a:r>
            <a:r>
              <a:rPr lang="en-US" altLang="zh-CN" kern="100" dirty="0" err="1" smtClean="0">
                <a:latin typeface="Times New Roman" panose="02020603050405020304" pitchFamily="18" charset="0"/>
                <a:cs typeface="Times New Roman" panose="02020603050405020304" pitchFamily="18" charset="0"/>
              </a:rPr>
              <a:t>rms</a:t>
            </a:r>
            <a:r>
              <a:rPr lang="en-US" altLang="zh-CN" kern="100" dirty="0" smtClean="0">
                <a:latin typeface="Times New Roman" panose="02020603050405020304" pitchFamily="18" charset="0"/>
                <a:cs typeface="Times New Roman" panose="02020603050405020304" pitchFamily="18" charset="0"/>
              </a:rPr>
              <a:t> of the three samples, which is regard as index of noise are listed in Table II. It is reasonable to draw the conclusion that the performance of analogue front-end was not affected much after irradiation. </a:t>
            </a:r>
            <a:endParaRPr lang="zh-CN" altLang="zh-CN" sz="1400" kern="100" dirty="0" smtClean="0">
              <a:latin typeface="Calibri" panose="020F0502020204030204" pitchFamily="34" charset="0"/>
              <a:cs typeface="Times New Roman" panose="02020603050405020304" pitchFamily="18" charset="0"/>
            </a:endParaRPr>
          </a:p>
          <a:p>
            <a:pPr marL="342900" lvl="0" indent="-342900" algn="just">
              <a:spcAft>
                <a:spcPts val="0"/>
              </a:spcAft>
              <a:buFont typeface="+mj-lt"/>
              <a:buAutoNum type="alphaUcPeriod"/>
            </a:pPr>
            <a:r>
              <a:rPr lang="en-US" altLang="zh-CN" b="1" kern="100" dirty="0" smtClean="0">
                <a:latin typeface="Times New Roman" panose="02020603050405020304" pitchFamily="18" charset="0"/>
                <a:cs typeface="Times New Roman" panose="02020603050405020304" pitchFamily="18" charset="0"/>
              </a:rPr>
              <a:t>TID Test results of the SCA.</a:t>
            </a:r>
            <a:r>
              <a:rPr lang="en-US" altLang="zh-CN" kern="100" dirty="0" smtClean="0">
                <a:latin typeface="Times New Roman" panose="02020603050405020304" pitchFamily="18" charset="0"/>
                <a:cs typeface="Times New Roman" panose="02020603050405020304" pitchFamily="18" charset="0"/>
              </a:rPr>
              <a:t> The leakage current of sample 3 when sampling 1.3V dc voltage changed from 231fA to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361fA after irradiation. Other two samples haven’t seen such big increase of the leakage current. The largest increase of static noise was found in the sample 3 with an increase of 10%. Both the gain and the INL were stable, while the sampled voltage had a negative shift after irradiation, which is -10mV of sample 2 and nearly -20mV of sample 3 (Fig.4).  </a:t>
            </a:r>
            <a:endParaRPr lang="zh-CN" altLang="zh-CN" sz="1400" kern="100" dirty="0" smtClean="0">
              <a:latin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22</a:t>
            </a:fld>
            <a:endParaRPr lang="zh-CN" altLang="en-US"/>
          </a:p>
        </p:txBody>
      </p:sp>
    </p:spTree>
    <p:extLst>
      <p:ext uri="{BB962C8B-B14F-4D97-AF65-F5344CB8AC3E}">
        <p14:creationId xmlns:p14="http://schemas.microsoft.com/office/powerpoint/2010/main" val="3963594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en-US" altLang="zh-CN" kern="100" dirty="0" smtClean="0">
                <a:latin typeface="Times New Roman" panose="02020603050405020304" pitchFamily="18" charset="0"/>
                <a:cs typeface="Times New Roman" panose="02020603050405020304" pitchFamily="18" charset="0"/>
              </a:rPr>
              <a:t>The power supply voltage and bias voltages monitored had only changed slightly, which would be due to measurement error.</a:t>
            </a:r>
          </a:p>
          <a:p>
            <a:pPr lvl="0" algn="just">
              <a:spcAft>
                <a:spcPts val="0"/>
              </a:spcAft>
            </a:pPr>
            <a:r>
              <a:rPr lang="en-US" altLang="zh-CN" kern="100" dirty="0" smtClean="0">
                <a:latin typeface="Times New Roman" panose="02020603050405020304" pitchFamily="18" charset="0"/>
                <a:cs typeface="Times New Roman" panose="02020603050405020304" pitchFamily="18" charset="0"/>
              </a:rPr>
              <a:t>The offset voltages (regard as the baseline of the output waveform) of the three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samples after irradiation only changed slightly, within 0.3%.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gain which is more apparently at larger dose irradiation. After fitting those dots into a line, it was found out that the gain (slope of the fitted line) of the sample 3 increased from 16.2mV/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to 16.4mV/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after irradiation.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The test results of the </a:t>
            </a:r>
            <a:r>
              <a:rPr lang="en-US" altLang="zh-CN" kern="100" dirty="0" err="1" smtClean="0">
                <a:latin typeface="Times New Roman" panose="02020603050405020304" pitchFamily="18" charset="0"/>
                <a:cs typeface="Times New Roman" panose="02020603050405020304" pitchFamily="18" charset="0"/>
              </a:rPr>
              <a:t>rms</a:t>
            </a:r>
            <a:r>
              <a:rPr lang="en-US" altLang="zh-CN" kern="100" dirty="0" smtClean="0">
                <a:latin typeface="Times New Roman" panose="02020603050405020304" pitchFamily="18" charset="0"/>
                <a:cs typeface="Times New Roman" panose="02020603050405020304" pitchFamily="18" charset="0"/>
              </a:rPr>
              <a:t> of the three samples, which is regard as index of noise are listed in Table II. </a:t>
            </a:r>
          </a:p>
          <a:p>
            <a:pPr algn="just">
              <a:spcAft>
                <a:spcPts val="0"/>
              </a:spcAft>
            </a:pPr>
            <a:endParaRPr lang="en-US" altLang="zh-CN" kern="100" dirty="0" smtClean="0">
              <a:latin typeface="Times New Roman" panose="02020603050405020304" pitchFamily="18" charset="0"/>
              <a:cs typeface="Times New Roman" panose="02020603050405020304" pitchFamily="18" charset="0"/>
            </a:endParaRPr>
          </a:p>
          <a:p>
            <a:pPr algn="just">
              <a:spcAft>
                <a:spcPts val="0"/>
              </a:spcAft>
            </a:pPr>
            <a:endParaRPr lang="en-US" altLang="zh-CN" kern="100" dirty="0" smtClean="0">
              <a:latin typeface="Times New Roman" panose="02020603050405020304" pitchFamily="18" charset="0"/>
              <a:cs typeface="Times New Roman" panose="02020603050405020304" pitchFamily="18" charset="0"/>
            </a:endParaRPr>
          </a:p>
          <a:p>
            <a:pPr algn="just">
              <a:spcAft>
                <a:spcPts val="0"/>
              </a:spcAft>
            </a:pPr>
            <a:endParaRPr lang="zh-CN" altLang="zh-CN" sz="1400" kern="100" dirty="0" smtClean="0">
              <a:latin typeface="Calibri" panose="020F0502020204030204" pitchFamily="34" charset="0"/>
              <a:cs typeface="Times New Roman" panose="02020603050405020304" pitchFamily="18" charset="0"/>
            </a:endParaRPr>
          </a:p>
          <a:p>
            <a:pPr marL="285750" lvl="0" indent="-285750" algn="just">
              <a:spcAft>
                <a:spcPts val="0"/>
              </a:spcAft>
              <a:buFont typeface="Wingdings" panose="05000000000000000000" pitchFamily="2" charset="2"/>
              <a:buChar char="ü"/>
            </a:pPr>
            <a:r>
              <a:rPr lang="en-US" altLang="zh-CN" b="1" kern="100" dirty="0" smtClean="0">
                <a:latin typeface="Times New Roman" panose="02020603050405020304" pitchFamily="18" charset="0"/>
                <a:cs typeface="Times New Roman" panose="02020603050405020304" pitchFamily="18" charset="0"/>
              </a:rPr>
              <a:t>TID Test results of the analogue front-end.</a:t>
            </a:r>
            <a:r>
              <a:rPr lang="en-US" altLang="zh-CN" kern="100" dirty="0" smtClean="0">
                <a:latin typeface="Times New Roman" panose="02020603050405020304" pitchFamily="18" charset="0"/>
                <a:cs typeface="Times New Roman" panose="02020603050405020304" pitchFamily="18" charset="0"/>
              </a:rPr>
              <a:t> </a:t>
            </a:r>
          </a:p>
          <a:p>
            <a:pPr lvl="0" algn="just">
              <a:spcAft>
                <a:spcPts val="0"/>
              </a:spcAft>
            </a:pPr>
            <a:r>
              <a:rPr lang="en-US" altLang="zh-CN" kern="100" dirty="0" smtClean="0">
                <a:latin typeface="Times New Roman" panose="02020603050405020304" pitchFamily="18" charset="0"/>
                <a:cs typeface="Times New Roman" panose="02020603050405020304" pitchFamily="18" charset="0"/>
              </a:rPr>
              <a:t>The offset voltages (regard as the baseline of the output waveform) of the three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samples after irradiation only changed slightly, within 0.3%. </a:t>
            </a:r>
          </a:p>
          <a:p>
            <a:pPr algn="just">
              <a:spcAft>
                <a:spcPts val="0"/>
              </a:spcAft>
            </a:pPr>
            <a:r>
              <a:rPr lang="en-US" altLang="zh-CN" kern="100" dirty="0" smtClean="0">
                <a:latin typeface="Times New Roman" panose="02020603050405020304" pitchFamily="18" charset="0"/>
                <a:cs typeface="Times New Roman" panose="02020603050405020304" pitchFamily="18" charset="0"/>
              </a:rPr>
              <a:t>Pulses of different amplitude were injected into Port 1, which were converted into charge by the capacitor of 1pF connecting in serial between the port and the input of the analogue front-end. The output amplitude of different samples with different injected charge are shown in Fig.3, there was an increase of the gain which is more apparently at larger dose irradiation. After fitting those dots into a line, it was found out that the gain (slope of the fitted line) of the sample 3 increased from 16.2mV/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to 16.4mV/</a:t>
            </a:r>
            <a:r>
              <a:rPr lang="en-US" altLang="zh-CN" kern="100" dirty="0" err="1" smtClean="0">
                <a:latin typeface="Times New Roman" panose="02020603050405020304" pitchFamily="18" charset="0"/>
                <a:cs typeface="Times New Roman" panose="02020603050405020304" pitchFamily="18" charset="0"/>
              </a:rPr>
              <a:t>fC</a:t>
            </a:r>
            <a:r>
              <a:rPr lang="en-US" altLang="zh-CN" kern="100" dirty="0" smtClean="0">
                <a:latin typeface="Times New Roman" panose="02020603050405020304" pitchFamily="18" charset="0"/>
                <a:cs typeface="Times New Roman" panose="02020603050405020304" pitchFamily="18" charset="0"/>
              </a:rPr>
              <a:t> after irradiation. The test results of the </a:t>
            </a:r>
            <a:r>
              <a:rPr lang="en-US" altLang="zh-CN" kern="100" dirty="0" err="1" smtClean="0">
                <a:latin typeface="Times New Roman" panose="02020603050405020304" pitchFamily="18" charset="0"/>
                <a:cs typeface="Times New Roman" panose="02020603050405020304" pitchFamily="18" charset="0"/>
              </a:rPr>
              <a:t>rms</a:t>
            </a:r>
            <a:r>
              <a:rPr lang="en-US" altLang="zh-CN" kern="100" dirty="0" smtClean="0">
                <a:latin typeface="Times New Roman" panose="02020603050405020304" pitchFamily="18" charset="0"/>
                <a:cs typeface="Times New Roman" panose="02020603050405020304" pitchFamily="18" charset="0"/>
              </a:rPr>
              <a:t> of the three samples, which is regard as index of noise are listed in Table II. It is reasonable to draw the conclusion that the performance of analogue front-end was not affected much after irradiation. </a:t>
            </a:r>
            <a:endParaRPr lang="zh-CN" altLang="zh-CN" sz="1400" kern="100" dirty="0" smtClean="0">
              <a:latin typeface="Calibri" panose="020F0502020204030204" pitchFamily="34" charset="0"/>
              <a:cs typeface="Times New Roman" panose="02020603050405020304" pitchFamily="18" charset="0"/>
            </a:endParaRPr>
          </a:p>
          <a:p>
            <a:pPr marL="342900" lvl="0" indent="-342900" algn="just">
              <a:spcAft>
                <a:spcPts val="0"/>
              </a:spcAft>
              <a:buFont typeface="+mj-lt"/>
              <a:buAutoNum type="alphaUcPeriod"/>
            </a:pPr>
            <a:r>
              <a:rPr lang="en-US" altLang="zh-CN" b="1" kern="100" dirty="0" smtClean="0">
                <a:latin typeface="Times New Roman" panose="02020603050405020304" pitchFamily="18" charset="0"/>
                <a:cs typeface="Times New Roman" panose="02020603050405020304" pitchFamily="18" charset="0"/>
              </a:rPr>
              <a:t>TID Test results of the SCA.</a:t>
            </a:r>
            <a:r>
              <a:rPr lang="en-US" altLang="zh-CN" kern="100" dirty="0" smtClean="0">
                <a:latin typeface="Times New Roman" panose="02020603050405020304" pitchFamily="18" charset="0"/>
                <a:cs typeface="Times New Roman" panose="02020603050405020304" pitchFamily="18" charset="0"/>
              </a:rPr>
              <a:t> The leakage current of sample 3 when sampling 1.3V dc voltage changed from 231fA to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361fA after irradiation. Other two samples haven’t seen such big increase of the leakage current. The largest increase of static noise was found in the sample 3 with an increase of 10%. Both the gain and the INL were stable, while the sampled voltage had a negative shift after irradiation, which is -10mV of sample 2 and nearly -20mV of sample 3 (Fig.4).  </a:t>
            </a:r>
            <a:endParaRPr lang="zh-CN" altLang="zh-CN" sz="1400" kern="100" dirty="0" smtClean="0">
              <a:latin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23</a:t>
            </a:fld>
            <a:endParaRPr lang="zh-CN" altLang="en-US"/>
          </a:p>
        </p:txBody>
      </p:sp>
    </p:spTree>
    <p:extLst>
      <p:ext uri="{BB962C8B-B14F-4D97-AF65-F5344CB8AC3E}">
        <p14:creationId xmlns:p14="http://schemas.microsoft.com/office/powerpoint/2010/main" val="3123401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en-US" altLang="zh-CN" kern="100" dirty="0" smtClean="0">
                <a:latin typeface="Times New Roman" panose="02020603050405020304" pitchFamily="18" charset="0"/>
                <a:cs typeface="Times New Roman" panose="02020603050405020304" pitchFamily="18" charset="0"/>
              </a:rPr>
              <a:t>. </a:t>
            </a:r>
            <a:endParaRPr lang="zh-CN" altLang="zh-CN" sz="1400" kern="100" dirty="0" smtClean="0">
              <a:latin typeface="Calibri" panose="020F0502020204030204" pitchFamily="34" charset="0"/>
              <a:cs typeface="Times New Roman" panose="02020603050405020304" pitchFamily="18" charset="0"/>
            </a:endParaRPr>
          </a:p>
          <a:p>
            <a:pPr marL="342900" lvl="0" indent="-342900" algn="just">
              <a:spcAft>
                <a:spcPts val="0"/>
              </a:spcAft>
              <a:buFont typeface="+mj-lt"/>
              <a:buAutoNum type="alphaUcPeriod"/>
            </a:pPr>
            <a:r>
              <a:rPr lang="en-US" altLang="zh-CN" b="1" kern="100" dirty="0" smtClean="0">
                <a:latin typeface="Times New Roman" panose="02020603050405020304" pitchFamily="18" charset="0"/>
                <a:cs typeface="Times New Roman" panose="02020603050405020304" pitchFamily="18" charset="0"/>
              </a:rPr>
              <a:t>TID Test results of the SCA.</a:t>
            </a:r>
            <a:r>
              <a:rPr lang="en-US" altLang="zh-CN" kern="100" dirty="0" smtClean="0">
                <a:latin typeface="Times New Roman" panose="02020603050405020304" pitchFamily="18" charset="0"/>
                <a:cs typeface="Times New Roman" panose="02020603050405020304" pitchFamily="18" charset="0"/>
              </a:rPr>
              <a:t> The leakage current of sample 3 when sampling 1.3V dc voltage changed from 231fA to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361fA after irradiation. Other two samples haven’t seen such big increase of the leakage current. The largest increase of static noise was found in the sample 3 with an increase of 10%. Both the gain and the INL were stable, while the sampled voltage had a negative shift after irradiation, which is -10mV of sample 2 and nearly -20mV of sample 3 (Fig.4).  </a:t>
            </a:r>
            <a:endParaRPr lang="zh-CN" altLang="zh-CN" sz="1400" kern="100" dirty="0" smtClean="0">
              <a:latin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24</a:t>
            </a:fld>
            <a:endParaRPr lang="zh-CN" altLang="en-US"/>
          </a:p>
        </p:txBody>
      </p:sp>
    </p:spTree>
    <p:extLst>
      <p:ext uri="{BB962C8B-B14F-4D97-AF65-F5344CB8AC3E}">
        <p14:creationId xmlns:p14="http://schemas.microsoft.com/office/powerpoint/2010/main" val="1092628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en-US" altLang="zh-CN" kern="100" dirty="0" smtClean="0">
                <a:latin typeface="Times New Roman" panose="02020603050405020304" pitchFamily="18" charset="0"/>
                <a:cs typeface="Times New Roman" panose="02020603050405020304" pitchFamily="18" charset="0"/>
              </a:rPr>
              <a:t>. </a:t>
            </a:r>
            <a:endParaRPr lang="zh-CN" altLang="zh-CN" sz="1400" kern="100" dirty="0" smtClean="0">
              <a:latin typeface="Calibri" panose="020F0502020204030204" pitchFamily="34" charset="0"/>
              <a:cs typeface="Times New Roman" panose="02020603050405020304" pitchFamily="18" charset="0"/>
            </a:endParaRPr>
          </a:p>
          <a:p>
            <a:pPr marL="342900" lvl="0" indent="-342900" algn="just">
              <a:spcAft>
                <a:spcPts val="0"/>
              </a:spcAft>
              <a:buFont typeface="+mj-lt"/>
              <a:buAutoNum type="alphaUcPeriod"/>
            </a:pPr>
            <a:r>
              <a:rPr lang="en-US" altLang="zh-CN" b="1" kern="100" dirty="0" smtClean="0">
                <a:latin typeface="Times New Roman" panose="02020603050405020304" pitchFamily="18" charset="0"/>
                <a:cs typeface="Times New Roman" panose="02020603050405020304" pitchFamily="18" charset="0"/>
              </a:rPr>
              <a:t>TID Test results of the SCA.</a:t>
            </a:r>
            <a:r>
              <a:rPr lang="en-US" altLang="zh-CN" kern="100" dirty="0" smtClean="0">
                <a:latin typeface="Times New Roman" panose="02020603050405020304" pitchFamily="18" charset="0"/>
                <a:cs typeface="Times New Roman" panose="02020603050405020304" pitchFamily="18" charset="0"/>
              </a:rPr>
              <a:t> The leakage current of sample 3 when sampling 1.3V dc voltage changed from 231fA to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361fA after irradiation. Other two samples haven’t seen such big increase of the leakage current. The largest increase of static noise was found in the sample 3 with an increase of 10%. Both the gain and the INL were stable, while the sampled voltage had a negative shift after irradiation, which is -10mV of sample 2 and nearly -20mV of sample 3 (Fig.4).  </a:t>
            </a:r>
            <a:endParaRPr lang="zh-CN" altLang="zh-CN" sz="1400" kern="100" dirty="0" smtClean="0">
              <a:latin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25</a:t>
            </a:fld>
            <a:endParaRPr lang="zh-CN" altLang="en-US"/>
          </a:p>
        </p:txBody>
      </p:sp>
    </p:spTree>
    <p:extLst>
      <p:ext uri="{BB962C8B-B14F-4D97-AF65-F5344CB8AC3E}">
        <p14:creationId xmlns:p14="http://schemas.microsoft.com/office/powerpoint/2010/main" val="3439625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en-US" altLang="zh-CN" kern="100" dirty="0" smtClean="0">
                <a:latin typeface="Times New Roman" panose="02020603050405020304" pitchFamily="18" charset="0"/>
                <a:cs typeface="Times New Roman" panose="02020603050405020304" pitchFamily="18" charset="0"/>
              </a:rPr>
              <a:t>. </a:t>
            </a:r>
            <a:endParaRPr lang="zh-CN" altLang="zh-CN" sz="1400" kern="100" dirty="0" smtClean="0">
              <a:latin typeface="Calibri" panose="020F0502020204030204" pitchFamily="34" charset="0"/>
              <a:cs typeface="Times New Roman" panose="02020603050405020304" pitchFamily="18" charset="0"/>
            </a:endParaRPr>
          </a:p>
          <a:p>
            <a:pPr marL="342900" lvl="0" indent="-342900" algn="just">
              <a:spcAft>
                <a:spcPts val="0"/>
              </a:spcAft>
              <a:buFont typeface="+mj-lt"/>
              <a:buAutoNum type="alphaUcPeriod"/>
            </a:pPr>
            <a:r>
              <a:rPr lang="en-US" altLang="zh-CN" b="1" kern="100" dirty="0" smtClean="0">
                <a:latin typeface="Times New Roman" panose="02020603050405020304" pitchFamily="18" charset="0"/>
                <a:cs typeface="Times New Roman" panose="02020603050405020304" pitchFamily="18" charset="0"/>
              </a:rPr>
              <a:t>TID Test results of the SCA.</a:t>
            </a:r>
            <a:r>
              <a:rPr lang="en-US" altLang="zh-CN" kern="100" dirty="0" smtClean="0">
                <a:latin typeface="Times New Roman" panose="02020603050405020304" pitchFamily="18" charset="0"/>
                <a:cs typeface="Times New Roman" panose="02020603050405020304" pitchFamily="18" charset="0"/>
              </a:rPr>
              <a:t> The leakage current of sample 3 when sampling 1.3V dc voltage changed from 231fA to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361fA after irradiation. Other two samples haven’t seen such big increase of the leakage current. The largest increase of static noise was found in the sample 3 with an increase of 10%. Both the gain and the INL were stable, while the sampled voltage had a negative shift after irradiation, which is -10mV of sample 2 and nearly -20mV of sample 3 (Fig.4).  </a:t>
            </a:r>
            <a:endParaRPr lang="zh-CN" altLang="zh-CN" sz="1400" kern="100" dirty="0" smtClean="0">
              <a:latin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26</a:t>
            </a:fld>
            <a:endParaRPr lang="zh-CN" altLang="en-US"/>
          </a:p>
        </p:txBody>
      </p:sp>
    </p:spTree>
    <p:extLst>
      <p:ext uri="{BB962C8B-B14F-4D97-AF65-F5344CB8AC3E}">
        <p14:creationId xmlns:p14="http://schemas.microsoft.com/office/powerpoint/2010/main" val="2094251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lgn="just">
              <a:spcAft>
                <a:spcPts val="0"/>
              </a:spcAft>
              <a:buFont typeface="+mj-lt"/>
              <a:buAutoNum type="alphaUcPeriod"/>
            </a:pPr>
            <a:r>
              <a:rPr lang="en-US" altLang="zh-CN" kern="100" dirty="0" smtClean="0">
                <a:latin typeface="Times New Roman" panose="02020603050405020304" pitchFamily="18" charset="0"/>
                <a:cs typeface="Times New Roman" panose="02020603050405020304" pitchFamily="18" charset="0"/>
              </a:rPr>
              <a:t>During irradiation the ASIC was powered and its supply current was monitored. Three samples (1 to 3) were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irradiated by 200MeV protons with a dose rate of 10rad (Si)/s to the dose of 10Krad (Si), 20Krad (Si) and 100Krad (Si) respectively. The samples were stored at room temperature and without power supply after irradiation. Electrical tests were token before and after irradiation, of which comparisons were made to check how it was affected by different irradiation dose. The electrical tests including tests of analogue front-end as well as SCA part, and details can be found in Table I, which shows the parameters compared as index</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ASIC have been irradiated at Paul Scherer Institute (PSI) with protons for static TID and dynamic TID test. During the static TID tests, the ASIC was only powered. Three samples (S1~S3) were irradiated by 200MeV protons with a dose rate of 10rad (Si)/s to the dose of 10Krad (Si), 20Krad (Si) and 100Krad (Si) respectively. In the dynamic TID test, the ASIC was powered as well as triggered, working in normal sampling and reading out under self-trigger mode. Two samples were irradiated by 62.8MeV protons with a dose rate of 8rad (Si)/s to the total dose of 10Krad (Si). All the ASICs were irradiated with a regular 1.8V core voltage and 3.3V IO voltage at room temperature. After irradiation the samples were stored at room temperature without power supply. The electrical tests including tests of analogue front-end as well as SCA part, such as offset voltage, noise, gain of analogue front-end and leakage current, gain, noise for SCA were token both before and after radiation to compare how they were affected by the radiation. </a:t>
            </a:r>
            <a:endParaRPr lang="zh-CN" altLang="zh-CN" sz="1200" kern="1200" dirty="0" smtClean="0">
              <a:solidFill>
                <a:schemeClr val="tx1"/>
              </a:solidFill>
              <a:effectLst/>
              <a:latin typeface="+mn-lt"/>
              <a:ea typeface="+mn-ea"/>
              <a:cs typeface="+mn-cs"/>
            </a:endParaRPr>
          </a:p>
          <a:p>
            <a:pPr algn="just">
              <a:spcAft>
                <a:spcPts val="0"/>
              </a:spcAft>
            </a:pPr>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27</a:t>
            </a:fld>
            <a:endParaRPr lang="zh-CN" altLang="en-US"/>
          </a:p>
        </p:txBody>
      </p:sp>
    </p:spTree>
    <p:extLst>
      <p:ext uri="{BB962C8B-B14F-4D97-AF65-F5344CB8AC3E}">
        <p14:creationId xmlns:p14="http://schemas.microsoft.com/office/powerpoint/2010/main" val="4256704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spcAft>
                <a:spcPts val="0"/>
              </a:spcAft>
            </a:pPr>
            <a:r>
              <a:rPr lang="zh-CN" altLang="en-US" dirty="0" smtClean="0"/>
              <a:t>在高剂量率应用中还需考虑总剂量效应</a:t>
            </a:r>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28</a:t>
            </a:fld>
            <a:endParaRPr lang="zh-CN" altLang="en-US"/>
          </a:p>
        </p:txBody>
      </p:sp>
    </p:spTree>
    <p:extLst>
      <p:ext uri="{BB962C8B-B14F-4D97-AF65-F5344CB8AC3E}">
        <p14:creationId xmlns:p14="http://schemas.microsoft.com/office/powerpoint/2010/main" val="1733619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29C704B-5B49-49ED-8D06-5455EA7C61FE}" type="slidenum">
              <a:rPr lang="zh-CN" altLang="en-US" smtClean="0"/>
              <a:pPr>
                <a:defRPr/>
              </a:pPr>
              <a:t>29</a:t>
            </a:fld>
            <a:endParaRPr lang="zh-CN" altLang="en-US"/>
          </a:p>
        </p:txBody>
      </p:sp>
    </p:spTree>
    <p:extLst>
      <p:ext uri="{BB962C8B-B14F-4D97-AF65-F5344CB8AC3E}">
        <p14:creationId xmlns:p14="http://schemas.microsoft.com/office/powerpoint/2010/main" val="4199509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30</a:t>
            </a:fld>
            <a:endParaRPr lang="zh-CN" altLang="en-US"/>
          </a:p>
        </p:txBody>
      </p:sp>
    </p:spTree>
    <p:extLst>
      <p:ext uri="{BB962C8B-B14F-4D97-AF65-F5344CB8AC3E}">
        <p14:creationId xmlns:p14="http://schemas.microsoft.com/office/powerpoint/2010/main" val="1919685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31</a:t>
            </a:fld>
            <a:endParaRPr lang="zh-CN" altLang="en-US"/>
          </a:p>
        </p:txBody>
      </p:sp>
    </p:spTree>
    <p:extLst>
      <p:ext uri="{BB962C8B-B14F-4D97-AF65-F5344CB8AC3E}">
        <p14:creationId xmlns:p14="http://schemas.microsoft.com/office/powerpoint/2010/main" val="46336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CASCA (Charge pre-Amplifier and Switched Capacitor Array) with high density and low power has been developed [1] for the readout of TPC (Time Project Chamber), which integrated 32 channels with full signal processing function and was fabricated in a 0.18μm commercial CMOS process. </a:t>
            </a:r>
            <a:endParaRPr lang="zh-CN"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kern="0" dirty="0" smtClean="0">
                <a:latin typeface="Times New Roman" panose="02020603050405020304" pitchFamily="18" charset="0"/>
              </a:rPr>
              <a:t>A dedicated ASIC named CASCA (Charge pre-Amplifier and Switched Capacitor Array) with high density and low power has been developed [1]. The CASCA integrated 32 channels with full-chain signal processing circuits and was fabricated in a 0.18μm CMOS process. SCA was widely used in the readout ASIC with application of low counter ate, while its radiation performance has not been well </a:t>
            </a:r>
            <a:r>
              <a:rPr lang="en-US" altLang="zh-CN" kern="0" dirty="0" err="1" smtClean="0">
                <a:latin typeface="Times New Roman" panose="02020603050405020304" pitchFamily="18" charset="0"/>
              </a:rPr>
              <a:t>stuied.Radiation</a:t>
            </a:r>
            <a:r>
              <a:rPr lang="en-US" altLang="zh-CN" kern="0" dirty="0" smtClean="0">
                <a:latin typeface="Times New Roman" panose="02020603050405020304" pitchFamily="18" charset="0"/>
              </a:rPr>
              <a:t> tests including TID</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4</a:t>
            </a:fld>
            <a:endParaRPr lang="zh-CN" altLang="en-US"/>
          </a:p>
        </p:txBody>
      </p:sp>
    </p:spTree>
    <p:extLst>
      <p:ext uri="{BB962C8B-B14F-4D97-AF65-F5344CB8AC3E}">
        <p14:creationId xmlns:p14="http://schemas.microsoft.com/office/powerpoint/2010/main" val="2305163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lgn="just">
              <a:spcAft>
                <a:spcPts val="0"/>
              </a:spcAft>
              <a:buFont typeface="+mj-lt"/>
              <a:buAutoNum type="alphaUcPeriod"/>
            </a:pPr>
            <a:r>
              <a:rPr lang="en-US" altLang="zh-CN" kern="100" dirty="0" smtClean="0">
                <a:latin typeface="Times New Roman" panose="02020603050405020304" pitchFamily="18" charset="0"/>
                <a:cs typeface="Times New Roman" panose="02020603050405020304" pitchFamily="18" charset="0"/>
              </a:rPr>
              <a:t>During irradiation the ASIC was powered and its supply current was monitored. Three samples (1 to 3) were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irradiated by 200MeV protons with a dose rate of 10rad (Si)/s to the dose of 10Krad (Si), 20Krad (Si) and 100Krad (Si) respectively. The samples were stored at room temperature and without power supply after irradiation. Electrical tests were token before and after irradiation, of which comparisons were made to check how it was affected by different irradiation dose. The electrical tests including tests of analogue front-end as well as SCA part, and details can be found in Table I, which shows the parameters compared as index</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ASIC have been irradiated at Paul Scherer Institute (PSI) with protons for static TID and dynamic TID test. During the static TID tests, the ASIC was only powered. Three samples (S1~S3) were irradiated by 200MeV protons with a dose rate of 10rad (Si)/s to the dose of 10Krad (Si), 20Krad (Si) and 100Krad (Si) respectively. In the dynamic TID test, the ASIC was powered as well as triggered, working in normal sampling and reading out under self-trigger mode. Two samples were irradiated by 62.8MeV protons with a dose rate of 8rad (Si)/s to the total dose of 10Krad (Si). All the ASICs were irradiated with a regular 1.8V core voltage and 3.3V IO voltage at room temperature. After irradiation the samples were stored at room temperature without power supply. The electrical tests including tests of analogue front-end as well as SCA part, such as offset voltage, noise, gain of analogue front-end and leakage current, gain, noise for SCA were token both before and after radiation to compare how they were affected by the radiation. </a:t>
            </a:r>
            <a:endParaRPr lang="zh-CN" altLang="zh-CN" sz="1200" kern="1200" dirty="0" smtClean="0">
              <a:solidFill>
                <a:schemeClr val="tx1"/>
              </a:solidFill>
              <a:effectLst/>
              <a:latin typeface="+mn-lt"/>
              <a:ea typeface="+mn-ea"/>
              <a:cs typeface="+mn-cs"/>
            </a:endParaRPr>
          </a:p>
          <a:p>
            <a:pPr algn="just">
              <a:spcAft>
                <a:spcPts val="0"/>
              </a:spcAft>
            </a:pPr>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33</a:t>
            </a:fld>
            <a:endParaRPr lang="zh-CN" altLang="en-US"/>
          </a:p>
        </p:txBody>
      </p:sp>
    </p:spTree>
    <p:extLst>
      <p:ext uri="{BB962C8B-B14F-4D97-AF65-F5344CB8AC3E}">
        <p14:creationId xmlns:p14="http://schemas.microsoft.com/office/powerpoint/2010/main" val="2683550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lgn="just">
              <a:spcAft>
                <a:spcPts val="0"/>
              </a:spcAft>
              <a:buFont typeface="+mj-lt"/>
              <a:buAutoNum type="alphaUcPeriod"/>
            </a:pPr>
            <a:r>
              <a:rPr lang="en-US" altLang="zh-CN" kern="100" dirty="0" smtClean="0">
                <a:latin typeface="Times New Roman" panose="02020603050405020304" pitchFamily="18" charset="0"/>
                <a:cs typeface="Times New Roman" panose="02020603050405020304" pitchFamily="18" charset="0"/>
              </a:rPr>
              <a:t>During irradiation the ASIC was powered and its supply current was monitored. Three samples (1 to 3) were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irradiated by 200MeV protons with a dose rate of 10rad (Si)/s to the dose of 10Krad (Si), 20Krad (Si) and 100Krad (Si) respectively. The samples were stored at room temperature and without power supply after irradiation. Electrical tests were token before and after irradiation, of which comparisons were made to check how it was affected by different irradiation dose. The electrical tests including tests of analogue front-end as well as SCA part, and details can be found in Table I, which shows the parameters compared as index</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ASIC have been irradiated at Paul Scherer Institute (PSI) with protons for static TID and dynamic TID test. During the static TID tests, the ASIC was only powered. Three samples (S1~S3) were irradiated by 200MeV protons with a dose rate of 10rad (Si)/s to the dose of 10Krad (Si), 20Krad (Si) and 100Krad (Si) respectively. In the dynamic TID test, the ASIC was powered as well as triggered, working in normal sampling and reading out under self-trigger mode. Two samples were irradiated by 62.8MeV protons with a dose rate of 8rad (Si)/s to the total dose of 10Krad (Si). All the ASICs were irradiated with a regular 1.8V core voltage and 3.3V IO voltage at room temperature. After irradiation the samples were stored at room temperature without power supply. The electrical tests including tests of analogue front-end as well as SCA part, such as offset voltage, noise, gain of analogue front-end and leakage current, gain, noise for SCA were token both before and after radiation to compare how they were affected by the radiation. </a:t>
            </a:r>
            <a:endParaRPr lang="zh-CN" altLang="zh-CN" sz="1200" kern="1200" dirty="0" smtClean="0">
              <a:solidFill>
                <a:schemeClr val="tx1"/>
              </a:solidFill>
              <a:effectLst/>
              <a:latin typeface="+mn-lt"/>
              <a:ea typeface="+mn-ea"/>
              <a:cs typeface="+mn-cs"/>
            </a:endParaRPr>
          </a:p>
          <a:p>
            <a:pPr algn="just">
              <a:spcAft>
                <a:spcPts val="0"/>
              </a:spcAft>
            </a:pPr>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34</a:t>
            </a:fld>
            <a:endParaRPr lang="zh-CN" altLang="en-US"/>
          </a:p>
        </p:txBody>
      </p:sp>
    </p:spTree>
    <p:extLst>
      <p:ext uri="{BB962C8B-B14F-4D97-AF65-F5344CB8AC3E}">
        <p14:creationId xmlns:p14="http://schemas.microsoft.com/office/powerpoint/2010/main" val="1672085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lgn="just">
              <a:spcAft>
                <a:spcPts val="0"/>
              </a:spcAft>
              <a:buFont typeface="+mj-lt"/>
              <a:buAutoNum type="alphaUcPeriod"/>
            </a:pPr>
            <a:r>
              <a:rPr lang="en-US" altLang="zh-CN" kern="100" dirty="0" smtClean="0">
                <a:latin typeface="Times New Roman" panose="02020603050405020304" pitchFamily="18" charset="0"/>
                <a:cs typeface="Times New Roman" panose="02020603050405020304" pitchFamily="18" charset="0"/>
              </a:rPr>
              <a:t>During irradiation the ASIC was powered and its supply current was monitored. Three samples (1 to 3) were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irradiated by 200MeV protons with a dose rate of 10rad (Si)/s to the dose of 10Krad (Si), 20Krad (Si) and 100Krad (Si) respectively. The samples were stored at room temperature and without power supply after irradiation. Electrical tests were token before and after irradiation, of which comparisons were made to check how it was affected by different irradiation dose. The electrical tests including tests of analogue front-end as well as SCA part, and details can be found in Table I, which shows the parameters compared as index</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ASIC have been irradiated at Paul Scherer Institute (PSI) with protons for static TID and dynamic TID test. During the static TID tests, the ASIC was only powered. Three samples (S1~S3) were irradiated by 200MeV protons with a dose rate of 10rad (Si)/s to the dose of 10Krad (Si), 20Krad (Si) and 100Krad (Si) respectively. In the dynamic TID test, the ASIC was powered as well as triggered, working in normal sampling and reading out under self-trigger mode. Two samples were irradiated by 62.8MeV protons with a dose rate of 8rad (Si)/s to the total dose of 10Krad (Si). All the ASICs were irradiated with a regular 1.8V core voltage and 3.3V IO voltage at room temperature. After irradiation the samples were stored at room temperature without power supply. The electrical tests including tests of analogue front-end as well as SCA part, such as offset voltage, noise, gain of analogue front-end and leakage current, gain, noise for SCA were token both before and after radiation to compare how they were affected by the radiation. </a:t>
            </a:r>
            <a:endParaRPr lang="zh-CN" altLang="zh-CN" sz="1200" kern="1200" dirty="0" smtClean="0">
              <a:solidFill>
                <a:schemeClr val="tx1"/>
              </a:solidFill>
              <a:effectLst/>
              <a:latin typeface="+mn-lt"/>
              <a:ea typeface="+mn-ea"/>
              <a:cs typeface="+mn-cs"/>
            </a:endParaRPr>
          </a:p>
          <a:p>
            <a:pPr algn="just">
              <a:spcAft>
                <a:spcPts val="0"/>
              </a:spcAft>
            </a:pPr>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35</a:t>
            </a:fld>
            <a:endParaRPr lang="zh-CN" altLang="en-US"/>
          </a:p>
        </p:txBody>
      </p:sp>
    </p:spTree>
    <p:extLst>
      <p:ext uri="{BB962C8B-B14F-4D97-AF65-F5344CB8AC3E}">
        <p14:creationId xmlns:p14="http://schemas.microsoft.com/office/powerpoint/2010/main" val="133460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29C704B-5B49-49ED-8D06-5455EA7C61FE}" type="slidenum">
              <a:rPr lang="zh-CN" altLang="en-US" smtClean="0"/>
              <a:pPr>
                <a:defRPr/>
              </a:pPr>
              <a:t>5</a:t>
            </a:fld>
            <a:endParaRPr lang="zh-CN" altLang="en-US"/>
          </a:p>
        </p:txBody>
      </p:sp>
    </p:spTree>
    <p:extLst>
      <p:ext uri="{BB962C8B-B14F-4D97-AF65-F5344CB8AC3E}">
        <p14:creationId xmlns:p14="http://schemas.microsoft.com/office/powerpoint/2010/main" val="214629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lgn="just">
              <a:spcAft>
                <a:spcPts val="0"/>
              </a:spcAft>
            </a:pPr>
            <a:r>
              <a:rPr lang="en-US" altLang="zh-CN" kern="100" dirty="0" smtClean="0">
                <a:latin typeface="Times New Roman" panose="02020603050405020304" pitchFamily="18" charset="0"/>
                <a:cs typeface="Times New Roman" panose="02020603050405020304" pitchFamily="18" charset="0"/>
              </a:rPr>
              <a:t>32 channels </a:t>
            </a:r>
          </a:p>
          <a:p>
            <a:pPr lvl="0" algn="just">
              <a:spcAft>
                <a:spcPts val="0"/>
              </a:spcAft>
            </a:pPr>
            <a:r>
              <a:rPr lang="en-US" altLang="zh-CN" kern="100" dirty="0" smtClean="0">
                <a:latin typeface="Times New Roman" panose="02020603050405020304" pitchFamily="18" charset="0"/>
                <a:cs typeface="Times New Roman" panose="02020603050405020304" pitchFamily="18" charset="0"/>
              </a:rPr>
              <a:t>each channel integrates mainly: a charge sensitive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preamplifier, a CR-RC shaper, a baseline holder, a discriminator for self-trigger and a 64-cell switched capacitor array (SCA). The native MOS capacitor, which has almost zero threshold voltage, is adopted for the switched capacitor array because of high capacitance density and large dynamic range. The ASIC fulfills the function of pre-amplification, wave sampling, storing and readout serially while without radiation hardening. Doing radiation test of it will not only verify its performance against radiation effects, but also be meaningful for study the performance against radiation of the commercial structures involved in the ASIC, such as analogue front-end and native MOS capacitor in SCA.</a:t>
            </a:r>
            <a:endParaRPr lang="zh-CN" altLang="zh-CN" sz="1400" kern="100" dirty="0" smtClean="0">
              <a:latin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7</a:t>
            </a:fld>
            <a:endParaRPr lang="zh-CN" altLang="en-US"/>
          </a:p>
        </p:txBody>
      </p:sp>
    </p:spTree>
    <p:extLst>
      <p:ext uri="{BB962C8B-B14F-4D97-AF65-F5344CB8AC3E}">
        <p14:creationId xmlns:p14="http://schemas.microsoft.com/office/powerpoint/2010/main" val="366757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Port</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Description</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Input of the analog front-end of the first channel. Connected to a 1pf capacitor in serial, the injected pulse would be transferred as injected charge.</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Output of the analog front-end of the first channel, all the electrical tests of analog front-end is token through it </a:t>
            </a:r>
            <a:r>
              <a:rPr lang="en-US" altLang="zh-CN" sz="1200" kern="1200" dirty="0" err="1" smtClean="0">
                <a:solidFill>
                  <a:schemeClr val="tx1"/>
                </a:solidFill>
                <a:effectLst/>
                <a:latin typeface="+mn-lt"/>
                <a:ea typeface="+mn-ea"/>
                <a:cs typeface="+mn-cs"/>
              </a:rPr>
              <a:t>instand</a:t>
            </a:r>
            <a:r>
              <a:rPr lang="en-US" altLang="zh-CN" sz="1200" kern="1200" dirty="0" smtClean="0">
                <a:solidFill>
                  <a:schemeClr val="tx1"/>
                </a:solidFill>
                <a:effectLst/>
                <a:latin typeface="+mn-lt"/>
                <a:ea typeface="+mn-ea"/>
                <a:cs typeface="+mn-cs"/>
              </a:rPr>
              <a:t> of the readout data from SCA.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Input of </a:t>
            </a:r>
            <a:r>
              <a:rPr lang="en-US" altLang="zh-CN" sz="1200" kern="1200" dirty="0" err="1" smtClean="0">
                <a:solidFill>
                  <a:schemeClr val="tx1"/>
                </a:solidFill>
                <a:effectLst/>
                <a:latin typeface="+mn-lt"/>
                <a:ea typeface="+mn-ea"/>
                <a:cs typeface="+mn-cs"/>
              </a:rPr>
              <a:t>th</a:t>
            </a:r>
            <a:r>
              <a:rPr lang="en-US" altLang="zh-CN" sz="1200" kern="1200" dirty="0" smtClean="0">
                <a:solidFill>
                  <a:schemeClr val="tx1"/>
                </a:solidFill>
                <a:effectLst/>
                <a:latin typeface="+mn-lt"/>
                <a:ea typeface="+mn-ea"/>
                <a:cs typeface="+mn-cs"/>
              </a:rPr>
              <a:t> SCA of the first channel. Different wave forms are injected through it as the sampling target of  SCA </a:t>
            </a:r>
            <a:r>
              <a:rPr lang="en-US" altLang="zh-CN" sz="1200" kern="1200" dirty="0" err="1" smtClean="0">
                <a:solidFill>
                  <a:schemeClr val="tx1"/>
                </a:solidFill>
                <a:effectLst/>
                <a:latin typeface="+mn-lt"/>
                <a:ea typeface="+mn-ea"/>
                <a:cs typeface="+mn-cs"/>
              </a:rPr>
              <a:t>instand</a:t>
            </a:r>
            <a:r>
              <a:rPr lang="en-US" altLang="zh-CN" sz="1200" kern="1200" dirty="0" smtClean="0">
                <a:solidFill>
                  <a:schemeClr val="tx1"/>
                </a:solidFill>
                <a:effectLst/>
                <a:latin typeface="+mn-lt"/>
                <a:ea typeface="+mn-ea"/>
                <a:cs typeface="+mn-cs"/>
              </a:rPr>
              <a:t> of the </a:t>
            </a:r>
            <a:r>
              <a:rPr lang="en-US" altLang="zh-CN" sz="1200" kern="1200" dirty="0" err="1" smtClean="0">
                <a:solidFill>
                  <a:schemeClr val="tx1"/>
                </a:solidFill>
                <a:effectLst/>
                <a:latin typeface="+mn-lt"/>
                <a:ea typeface="+mn-ea"/>
                <a:cs typeface="+mn-cs"/>
              </a:rPr>
              <a:t>ouput</a:t>
            </a:r>
            <a:r>
              <a:rPr lang="en-US" altLang="zh-CN" sz="1200" kern="1200" dirty="0" smtClean="0">
                <a:solidFill>
                  <a:schemeClr val="tx1"/>
                </a:solidFill>
                <a:effectLst/>
                <a:latin typeface="+mn-lt"/>
                <a:ea typeface="+mn-ea"/>
                <a:cs typeface="+mn-cs"/>
              </a:rPr>
              <a:t> wave from the analog front-end.</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PCB board</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Functions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FPGA board</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Receive the configuration from PC, provide control signals to the AISC to be tested and send the converted digital data to the PC.</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USB board</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Enable the communication between PC and FPGA board.</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ADC board</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Convert the analog output to digital ones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HDMI board</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Realize the communication between the Test board and the test system over long distance.</a:t>
            </a:r>
            <a:endParaRPr lang="zh-CN"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400" kern="100" dirty="0" smtClean="0">
              <a:latin typeface="Calibri" panose="020F0502020204030204" pitchFamily="34" charset="0"/>
              <a:cs typeface="Times New Roman" panose="02020603050405020304" pitchFamily="18" charset="0"/>
            </a:endParaRP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8</a:t>
            </a:fld>
            <a:endParaRPr lang="zh-CN" altLang="en-US"/>
          </a:p>
        </p:txBody>
      </p:sp>
    </p:spTree>
    <p:extLst>
      <p:ext uri="{BB962C8B-B14F-4D97-AF65-F5344CB8AC3E}">
        <p14:creationId xmlns:p14="http://schemas.microsoft.com/office/powerpoint/2010/main" val="9182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kern="100" dirty="0" smtClean="0">
                <a:latin typeface="Times New Roman" panose="02020603050405020304" pitchFamily="18" charset="0"/>
                <a:cs typeface="Times New Roman" panose="02020603050405020304" pitchFamily="18" charset="0"/>
              </a:rPr>
              <a:t>A test PCB board was designed for the radiation test, as shown in Fig.2, with separate input and output ports of the analog front-end and the SCA, which would exclude the impact of each other during radiation test. The ASIC was irradiated with a regular 1.8V core voltage and 3.3V IO voltage at room temperature.</a:t>
            </a:r>
            <a:r>
              <a:rPr lang="en-US" altLang="zh-CN" sz="1400" kern="100" dirty="0" smtClean="0">
                <a:latin typeface="Calibri" panose="020F0502020204030204" pitchFamily="34" charset="0"/>
                <a:cs typeface="Times New Roman" panose="02020603050405020304" pitchFamily="18" charset="0"/>
              </a:rPr>
              <a:t> </a:t>
            </a:r>
            <a:r>
              <a:rPr lang="en-US" altLang="zh-CN" kern="100" dirty="0" smtClean="0">
                <a:latin typeface="Times New Roman" panose="02020603050405020304" pitchFamily="18" charset="0"/>
                <a:cs typeface="Times New Roman" panose="02020603050405020304" pitchFamily="18" charset="0"/>
              </a:rPr>
              <a:t>The electrical tests of the analogue front-end part were realized by injecting a pulse through the port 1 (which connecting to the input of the analogue front-end) while monitoring the port 2 of the test board with a oscilloscope, and that of the SCA part were realized by injecting different waveform through the port 3 (which connecting to the input of the SCA) and analyzing the data got on PC. The ASIC have been irradiated at Paul Scherer Institute (PSI) with protons. With shielding, only the ASIC was exposed to the proton radiation. For the SEE test, which hasn’t finished yet, samples will be irradiated by protons with different energies as well as different fluxes. </a:t>
            </a:r>
          </a:p>
        </p:txBody>
      </p:sp>
      <p:sp>
        <p:nvSpPr>
          <p:cNvPr id="4" name="灯片编号占位符 3"/>
          <p:cNvSpPr>
            <a:spLocks noGrp="1"/>
          </p:cNvSpPr>
          <p:nvPr>
            <p:ph type="sldNum" sz="quarter" idx="10"/>
          </p:nvPr>
        </p:nvSpPr>
        <p:spPr/>
        <p:txBody>
          <a:bodyPr/>
          <a:lstStyle/>
          <a:p>
            <a:fld id="{65C9EAEC-D57C-473F-A024-7CC92B54DD2F}" type="slidenum">
              <a:rPr lang="zh-CN" altLang="en-US" smtClean="0"/>
              <a:t>9</a:t>
            </a:fld>
            <a:endParaRPr lang="zh-CN" altLang="en-US"/>
          </a:p>
        </p:txBody>
      </p:sp>
    </p:spTree>
    <p:extLst>
      <p:ext uri="{BB962C8B-B14F-4D97-AF65-F5344CB8AC3E}">
        <p14:creationId xmlns:p14="http://schemas.microsoft.com/office/powerpoint/2010/main" val="49904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lgn="just">
              <a:spcAft>
                <a:spcPts val="0"/>
              </a:spcAft>
              <a:buFont typeface="+mj-lt"/>
              <a:buAutoNum type="alphaUcPeriod"/>
            </a:pPr>
            <a:r>
              <a:rPr lang="en-US" altLang="zh-CN" kern="100" dirty="0" smtClean="0">
                <a:latin typeface="Times New Roman" panose="02020603050405020304" pitchFamily="18" charset="0"/>
                <a:cs typeface="Times New Roman" panose="02020603050405020304" pitchFamily="18" charset="0"/>
              </a:rPr>
              <a:t>During irradiation the ASIC was powered and its supply current was monitored. Three samples (1 to 3) were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irradiated by 200MeV protons with a dose rate of 10rad (Si)/s to the dose of 10Krad (Si), 20Krad (Si) and 100Krad (Si) respectively. The samples were stored at room temperature and without power supply after irradiation. Electrical tests were token before and after irradiation, of which comparisons were made to check how it was affected by different irradiation dose. The electrical tests including tests of analogue front-end as well as SCA part, and details can be found in Table I, which shows the parameters compared as index</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ASIC have been irradiated at Paul Scherer Institute (PSI) with protons for static TID and dynamic TID test. During the static TID tests, the ASIC was only powered. Three samples (S1~S3) were irradiated by 200MeV protons with a dose rate of 10rad (Si)/s to the dose of 10Krad (Si), 20Krad (Si) and 100Krad (Si) respectively. In the dynamic TID test, the ASIC was powered as well as triggered, working in normal sampling and reading out under self-trigger mode. Two samples were irradiated by 62.8MeV protons with a dose rate of 8rad (Si)/s to the total dose of 10Krad (Si). All the ASICs were irradiated with a regular 1.8V core voltage and 3.3V IO voltage at room temperature. After irradiation the samples were stored at room temperature without power supply. The electrical tests including tests of analogue front-end as well as SCA part, such as offset voltage, noise, gain of analogue front-end and leakage current, gain, noise for SCA were token both before and after radiation to compare how they were affected by the radiation. </a:t>
            </a:r>
            <a:endParaRPr lang="zh-CN" altLang="zh-CN" sz="1200" kern="1200" dirty="0" smtClean="0">
              <a:solidFill>
                <a:schemeClr val="tx1"/>
              </a:solidFill>
              <a:effectLst/>
              <a:latin typeface="+mn-lt"/>
              <a:ea typeface="+mn-ea"/>
              <a:cs typeface="+mn-cs"/>
            </a:endParaRPr>
          </a:p>
          <a:p>
            <a:pPr algn="just">
              <a:spcAft>
                <a:spcPts val="0"/>
              </a:spcAft>
            </a:pPr>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10</a:t>
            </a:fld>
            <a:endParaRPr lang="zh-CN" altLang="en-US"/>
          </a:p>
        </p:txBody>
      </p:sp>
    </p:spTree>
    <p:extLst>
      <p:ext uri="{BB962C8B-B14F-4D97-AF65-F5344CB8AC3E}">
        <p14:creationId xmlns:p14="http://schemas.microsoft.com/office/powerpoint/2010/main" val="573268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lgn="just">
              <a:spcAft>
                <a:spcPts val="0"/>
              </a:spcAft>
              <a:buFont typeface="+mj-lt"/>
              <a:buAutoNum type="alphaUcPeriod"/>
            </a:pPr>
            <a:r>
              <a:rPr lang="en-US" altLang="zh-CN" kern="100" dirty="0" smtClean="0">
                <a:latin typeface="Times New Roman" panose="02020603050405020304" pitchFamily="18" charset="0"/>
                <a:cs typeface="Times New Roman" panose="02020603050405020304" pitchFamily="18" charset="0"/>
              </a:rPr>
              <a:t>During irradiation the ASIC was powered and its supply current was monitored. Three samples (1 to 3) were </a:t>
            </a:r>
            <a:endParaRPr lang="zh-CN" altLang="zh-CN" sz="1400" kern="100" dirty="0" smtClean="0">
              <a:latin typeface="Calibri" panose="020F0502020204030204" pitchFamily="34" charset="0"/>
              <a:cs typeface="Times New Roman" panose="02020603050405020304" pitchFamily="18" charset="0"/>
            </a:endParaRPr>
          </a:p>
          <a:p>
            <a:pPr algn="just">
              <a:spcAft>
                <a:spcPts val="0"/>
              </a:spcAft>
            </a:pPr>
            <a:r>
              <a:rPr lang="en-US" altLang="zh-CN" kern="100" dirty="0" smtClean="0">
                <a:latin typeface="Times New Roman" panose="02020603050405020304" pitchFamily="18" charset="0"/>
                <a:cs typeface="Times New Roman" panose="02020603050405020304" pitchFamily="18" charset="0"/>
              </a:rPr>
              <a:t>irradiated by 200MeV protons with a dose rate of 10rad (Si)/s to the dose of 10Krad (Si), 20Krad (Si) and 100Krad (Si) respectively. The samples were stored at room temperature and without power supply after irradiation. Electrical tests were token before and after irradiation, of which comparisons were made to check how it was affected by different irradiation dose. The electrical tests including tests of analogue front-end as well as SCA part, and details can be found in Table I, which shows the parameters compared as index</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ASIC have been irradiated at Paul Scherer Institute (PSI) with protons for static TID and dynamic TID test. During the static TID tests, the ASIC was only powered. Three samples (S1~S3) were irradiated by 200MeV protons with a dose rate of 10rad (Si)/s to the dose of 10Krad (Si), 20Krad (Si) and 100Krad (Si) respectively. In the dynamic TID test, the ASIC was powered as well as triggered, working in normal sampling and reading out under self-trigger mode. Two samples were irradiated by 62.8MeV protons with a dose rate of 8rad (Si)/s to the total dose of 10Krad (Si). All the ASICs were irradiated with a regular 1.8V core voltage and 3.3V IO voltage at room temperature. After irradiation the samples were stored at room temperature without power supply. The electrical tests including tests of analogue front-end as well as SCA part, such as offset voltage, noise, gain of analogue front-end and leakage current, gain, noise for SCA were token both before and after radiation to compare how they were affected by the radiation. </a:t>
            </a:r>
            <a:endParaRPr lang="zh-CN" altLang="zh-CN" sz="1200" kern="1200" dirty="0" smtClean="0">
              <a:solidFill>
                <a:schemeClr val="tx1"/>
              </a:solidFill>
              <a:effectLst/>
              <a:latin typeface="+mn-lt"/>
              <a:ea typeface="+mn-ea"/>
              <a:cs typeface="+mn-cs"/>
            </a:endParaRPr>
          </a:p>
          <a:p>
            <a:pPr algn="just">
              <a:spcAft>
                <a:spcPts val="0"/>
              </a:spcAft>
            </a:pPr>
            <a:endParaRPr lang="zh-CN" altLang="en-US" dirty="0"/>
          </a:p>
        </p:txBody>
      </p:sp>
      <p:sp>
        <p:nvSpPr>
          <p:cNvPr id="4" name="灯片编号占位符 3"/>
          <p:cNvSpPr>
            <a:spLocks noGrp="1"/>
          </p:cNvSpPr>
          <p:nvPr>
            <p:ph type="sldNum" sz="quarter" idx="10"/>
          </p:nvPr>
        </p:nvSpPr>
        <p:spPr/>
        <p:txBody>
          <a:bodyPr/>
          <a:lstStyle/>
          <a:p>
            <a:fld id="{65C9EAEC-D57C-473F-A024-7CC92B54DD2F}" type="slidenum">
              <a:rPr lang="zh-CN" altLang="en-US" smtClean="0"/>
              <a:t>11</a:t>
            </a:fld>
            <a:endParaRPr lang="zh-CN" altLang="en-US"/>
          </a:p>
        </p:txBody>
      </p:sp>
    </p:spTree>
    <p:extLst>
      <p:ext uri="{BB962C8B-B14F-4D97-AF65-F5344CB8AC3E}">
        <p14:creationId xmlns:p14="http://schemas.microsoft.com/office/powerpoint/2010/main" val="152465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核电子学实验室">
    <p:spTree>
      <p:nvGrpSpPr>
        <p:cNvPr id="1" name=""/>
        <p:cNvGrpSpPr/>
        <p:nvPr/>
      </p:nvGrpSpPr>
      <p:grpSpPr>
        <a:xfrm>
          <a:off x="0" y="0"/>
          <a:ext cx="0" cy="0"/>
          <a:chOff x="0" y="0"/>
          <a:chExt cx="0" cy="0"/>
        </a:xfrm>
      </p:grpSpPr>
      <p:sp>
        <p:nvSpPr>
          <p:cNvPr id="4" name="矩形 3"/>
          <p:cNvSpPr/>
          <p:nvPr/>
        </p:nvSpPr>
        <p:spPr>
          <a:xfrm>
            <a:off x="0" y="6072692"/>
            <a:ext cx="9144000" cy="785308"/>
          </a:xfrm>
          <a:prstGeom prst="rect">
            <a:avLst/>
          </a:prstGeom>
          <a:solidFill>
            <a:srgbClr val="E58BD4"/>
          </a:solidFill>
        </p:spPr>
        <p:style>
          <a:lnRef idx="0">
            <a:schemeClr val="accent4"/>
          </a:lnRef>
          <a:fillRef idx="3">
            <a:schemeClr val="accent4"/>
          </a:fillRef>
          <a:effectRef idx="3">
            <a:schemeClr val="accent4"/>
          </a:effectRef>
          <a:fontRef idx="minor">
            <a:schemeClr val="lt1"/>
          </a:fontRef>
        </p:style>
        <p:txBody>
          <a:bodyPr lIns="25393" tIns="12696" rIns="25393" bIns="12696" anchor="ctr"/>
          <a:lstStyle/>
          <a:p>
            <a:pPr algn="ctr" defTabSz="913112">
              <a:defRPr/>
            </a:pPr>
            <a:endParaRPr lang="zh-CN" altLang="en-US"/>
          </a:p>
        </p:txBody>
      </p:sp>
      <p:pic>
        <p:nvPicPr>
          <p:cNvPr id="5" name="图片 4" descr="二校门.jpg"/>
          <p:cNvPicPr>
            <a:picLocks noChangeAspect="1"/>
          </p:cNvPicPr>
          <p:nvPr/>
        </p:nvPicPr>
        <p:blipFill>
          <a:blip r:embed="rId2"/>
          <a:stretch>
            <a:fillRect/>
          </a:stretch>
        </p:blipFill>
        <p:spPr>
          <a:xfrm>
            <a:off x="5567274" y="3713853"/>
            <a:ext cx="3520313" cy="2261645"/>
          </a:xfrm>
          <a:prstGeom prst="ellipse">
            <a:avLst/>
          </a:prstGeom>
          <a:noFill/>
          <a:ln>
            <a:solidFill>
              <a:schemeClr val="tx1"/>
            </a:solidFill>
            <a:prstDash val="sysDot"/>
          </a:ln>
          <a:effectLst>
            <a:softEdge rad="317500"/>
          </a:effectLst>
        </p:spPr>
      </p:pic>
      <p:sp>
        <p:nvSpPr>
          <p:cNvPr id="6" name="矩形 5"/>
          <p:cNvSpPr/>
          <p:nvPr/>
        </p:nvSpPr>
        <p:spPr>
          <a:xfrm>
            <a:off x="4064" y="882503"/>
            <a:ext cx="9144000" cy="174950"/>
          </a:xfrm>
          <a:prstGeom prst="rect">
            <a:avLst/>
          </a:prstGeom>
          <a:solidFill>
            <a:srgbClr val="E58BD4"/>
          </a:solidFill>
        </p:spPr>
        <p:style>
          <a:lnRef idx="0">
            <a:schemeClr val="accent4"/>
          </a:lnRef>
          <a:fillRef idx="3">
            <a:schemeClr val="accent4"/>
          </a:fillRef>
          <a:effectRef idx="3">
            <a:schemeClr val="accent4"/>
          </a:effectRef>
          <a:fontRef idx="minor">
            <a:schemeClr val="lt1"/>
          </a:fontRef>
        </p:style>
        <p:txBody>
          <a:bodyPr lIns="25393" tIns="12696" rIns="25393" bIns="12696" anchor="ctr"/>
          <a:lstStyle/>
          <a:p>
            <a:pPr algn="ctr" defTabSz="913112">
              <a:defRPr/>
            </a:pPr>
            <a:endParaRPr lang="zh-CN" altLang="en-US"/>
          </a:p>
        </p:txBody>
      </p:sp>
      <p:pic>
        <p:nvPicPr>
          <p:cNvPr id="7" name="图片 9" descr="图片1.png"/>
          <p:cNvPicPr>
            <a:picLocks noChangeAspect="1"/>
          </p:cNvPicPr>
          <p:nvPr/>
        </p:nvPicPr>
        <p:blipFill>
          <a:blip r:embed="rId3"/>
          <a:srcRect/>
          <a:stretch>
            <a:fillRect/>
          </a:stretch>
        </p:blipFill>
        <p:spPr bwMode="auto">
          <a:xfrm>
            <a:off x="41662" y="46653"/>
            <a:ext cx="2456677" cy="758112"/>
          </a:xfrm>
          <a:prstGeom prst="rect">
            <a:avLst/>
          </a:prstGeom>
          <a:noFill/>
          <a:ln w="9525">
            <a:noFill/>
            <a:miter lim="800000"/>
            <a:headEnd/>
            <a:tailEnd/>
          </a:ln>
        </p:spPr>
      </p:pic>
      <p:sp>
        <p:nvSpPr>
          <p:cNvPr id="8" name="TextBox 7"/>
          <p:cNvSpPr txBox="1"/>
          <p:nvPr/>
        </p:nvSpPr>
        <p:spPr>
          <a:xfrm>
            <a:off x="6446762" y="124840"/>
            <a:ext cx="2519841" cy="441138"/>
          </a:xfrm>
          <a:prstGeom prst="rect">
            <a:avLst/>
          </a:prstGeom>
          <a:noFill/>
        </p:spPr>
        <p:txBody>
          <a:bodyPr lIns="25393" tIns="12696" rIns="25393" bIns="12696">
            <a:spAutoFit/>
          </a:bodyPr>
          <a:lstStyle/>
          <a:p>
            <a:pPr defTabSz="913112">
              <a:defRPr/>
            </a:pPr>
            <a:r>
              <a:rPr lang="zh-CN" altLang="en-US" sz="2700" dirty="0">
                <a:solidFill>
                  <a:srgbClr val="E58BD4"/>
                </a:solidFill>
                <a:latin typeface="华文行楷" pitchFamily="2" charset="-122"/>
                <a:ea typeface="华文行楷" pitchFamily="2" charset="-122"/>
              </a:rPr>
              <a:t>核电子学实验室</a:t>
            </a:r>
            <a:endParaRPr lang="en-US" altLang="zh-CN" sz="2700" dirty="0">
              <a:solidFill>
                <a:srgbClr val="E58BD4"/>
              </a:solidFill>
              <a:latin typeface="华文行楷" pitchFamily="2" charset="-122"/>
              <a:ea typeface="华文行楷" pitchFamily="2" charset="-122"/>
            </a:endParaRPr>
          </a:p>
        </p:txBody>
      </p:sp>
      <p:sp>
        <p:nvSpPr>
          <p:cNvPr id="9" name="TextBox 8"/>
          <p:cNvSpPr txBox="1"/>
          <p:nvPr/>
        </p:nvSpPr>
        <p:spPr>
          <a:xfrm>
            <a:off x="6426603" y="532622"/>
            <a:ext cx="2640794" cy="225922"/>
          </a:xfrm>
          <a:prstGeom prst="rect">
            <a:avLst/>
          </a:prstGeom>
          <a:noFill/>
        </p:spPr>
        <p:txBody>
          <a:bodyPr lIns="25393" tIns="12696" rIns="25393" bIns="12696">
            <a:spAutoFit/>
          </a:bodyPr>
          <a:lstStyle/>
          <a:p>
            <a:pPr defTabSz="913112">
              <a:defRPr/>
            </a:pPr>
            <a:r>
              <a:rPr lang="en-US" altLang="zh-CN" sz="1300" dirty="0">
                <a:solidFill>
                  <a:srgbClr val="E58BD4"/>
                </a:solidFill>
                <a:latin typeface="Franklin Gothic Demi" pitchFamily="34" charset="0"/>
                <a:ea typeface="宋体" pitchFamily="2" charset="-122"/>
              </a:rPr>
              <a:t>Laboratory of Nuclear Electronics</a:t>
            </a:r>
            <a:endParaRPr lang="zh-CN" altLang="en-US" sz="1300" dirty="0">
              <a:solidFill>
                <a:srgbClr val="E58BD4"/>
              </a:solidFill>
              <a:latin typeface="Franklin Gothic Demi" pitchFamily="34" charset="0"/>
              <a:ea typeface="宋体" pitchFamily="2" charset="-122"/>
            </a:endParaRPr>
          </a:p>
        </p:txBody>
      </p:sp>
      <p:sp>
        <p:nvSpPr>
          <p:cNvPr id="2" name="标题 1"/>
          <p:cNvSpPr>
            <a:spLocks noGrp="1"/>
          </p:cNvSpPr>
          <p:nvPr>
            <p:ph type="ctrTitle"/>
          </p:nvPr>
        </p:nvSpPr>
        <p:spPr>
          <a:xfrm>
            <a:off x="685800" y="2130426"/>
            <a:ext cx="7772400" cy="1470025"/>
          </a:xfrm>
        </p:spPr>
        <p:txBody>
          <a:bodyPr/>
          <a:lstStyle>
            <a:lvl1pPr>
              <a:defRPr>
                <a:solidFill>
                  <a:schemeClr val="tx1"/>
                </a:solidFill>
                <a:latin typeface="Arial" pitchFamily="34" charset="0"/>
                <a:cs typeface="Arial" pitchFamily="34" charset="0"/>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solidFill>
                <a:latin typeface="华文行楷" pitchFamily="2" charset="-122"/>
                <a:ea typeface="华文行楷" pitchFamily="2" charset="-122"/>
              </a:defRPr>
            </a:lvl1pPr>
            <a:lvl2pPr marL="456688" indent="0" algn="ctr">
              <a:buNone/>
              <a:defRPr>
                <a:solidFill>
                  <a:schemeClr val="tx1">
                    <a:tint val="75000"/>
                  </a:schemeClr>
                </a:solidFill>
              </a:defRPr>
            </a:lvl2pPr>
            <a:lvl3pPr marL="913376" indent="0" algn="ctr">
              <a:buNone/>
              <a:defRPr>
                <a:solidFill>
                  <a:schemeClr val="tx1">
                    <a:tint val="75000"/>
                  </a:schemeClr>
                </a:solidFill>
              </a:defRPr>
            </a:lvl3pPr>
            <a:lvl4pPr marL="1370064" indent="0" algn="ctr">
              <a:buNone/>
              <a:defRPr>
                <a:solidFill>
                  <a:schemeClr val="tx1">
                    <a:tint val="75000"/>
                  </a:schemeClr>
                </a:solidFill>
              </a:defRPr>
            </a:lvl4pPr>
            <a:lvl5pPr marL="1826752" indent="0" algn="ctr">
              <a:buNone/>
              <a:defRPr>
                <a:solidFill>
                  <a:schemeClr val="tx1">
                    <a:tint val="75000"/>
                  </a:schemeClr>
                </a:solidFill>
              </a:defRPr>
            </a:lvl5pPr>
            <a:lvl6pPr marL="2283440" indent="0" algn="ctr">
              <a:buNone/>
              <a:defRPr>
                <a:solidFill>
                  <a:schemeClr val="tx1">
                    <a:tint val="75000"/>
                  </a:schemeClr>
                </a:solidFill>
              </a:defRPr>
            </a:lvl6pPr>
            <a:lvl7pPr marL="2740129" indent="0" algn="ctr">
              <a:buNone/>
              <a:defRPr>
                <a:solidFill>
                  <a:schemeClr val="tx1">
                    <a:tint val="75000"/>
                  </a:schemeClr>
                </a:solidFill>
              </a:defRPr>
            </a:lvl7pPr>
            <a:lvl8pPr marL="3196817" indent="0" algn="ctr">
              <a:buNone/>
              <a:defRPr>
                <a:solidFill>
                  <a:schemeClr val="tx1">
                    <a:tint val="75000"/>
                  </a:schemeClr>
                </a:solidFill>
              </a:defRPr>
            </a:lvl8pPr>
            <a:lvl9pPr marL="3653505"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11" name="日期占位符 11"/>
          <p:cNvSpPr>
            <a:spLocks noGrp="1"/>
          </p:cNvSpPr>
          <p:nvPr>
            <p:ph type="dt" sz="half" idx="11"/>
          </p:nvPr>
        </p:nvSpPr>
        <p:spPr/>
        <p:txBody>
          <a:bodyPr/>
          <a:lstStyle>
            <a:lvl1pPr algn="ctr">
              <a:defRPr sz="1800">
                <a:solidFill>
                  <a:schemeClr val="tx1"/>
                </a:solidFill>
                <a:latin typeface="Arial" pitchFamily="34" charset="0"/>
                <a:cs typeface="Arial" pitchFamily="34" charset="0"/>
              </a:defRPr>
            </a:lvl1pPr>
          </a:lstStyle>
          <a:p>
            <a:endParaRPr lang="zh-CN" altLang="en-US"/>
          </a:p>
        </p:txBody>
      </p:sp>
      <p:sp>
        <p:nvSpPr>
          <p:cNvPr id="12" name="页脚占位符 13"/>
          <p:cNvSpPr>
            <a:spLocks noGrp="1"/>
          </p:cNvSpPr>
          <p:nvPr>
            <p:ph type="ftr" sz="quarter" idx="12"/>
          </p:nvPr>
        </p:nvSpPr>
        <p:spPr>
          <a:xfrm>
            <a:off x="3124155" y="6356480"/>
            <a:ext cx="3564512" cy="365017"/>
          </a:xfrm>
        </p:spPr>
        <p:txBody>
          <a:bodyPr/>
          <a:lstStyle>
            <a:lvl1pPr>
              <a:defRPr sz="1800">
                <a:solidFill>
                  <a:schemeClr val="tx1"/>
                </a:solidFill>
              </a:defRPr>
            </a:lvl1pPr>
          </a:lstStyle>
          <a:p>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实验室">
    <p:spTree>
      <p:nvGrpSpPr>
        <p:cNvPr id="1" name=""/>
        <p:cNvGrpSpPr/>
        <p:nvPr/>
      </p:nvGrpSpPr>
      <p:grpSpPr>
        <a:xfrm>
          <a:off x="0" y="0"/>
          <a:ext cx="0" cy="0"/>
          <a:chOff x="0" y="0"/>
          <a:chExt cx="0" cy="0"/>
        </a:xfrm>
      </p:grpSpPr>
      <p:pic>
        <p:nvPicPr>
          <p:cNvPr id="5" name="Picture 30" descr="logo4"/>
          <p:cNvPicPr>
            <a:picLocks noChangeAspect="1" noChangeArrowheads="1"/>
          </p:cNvPicPr>
          <p:nvPr/>
        </p:nvPicPr>
        <p:blipFill>
          <a:blip r:embed="rId2"/>
          <a:srcRect l="35667" t="21370" r="7225" b="35667"/>
          <a:stretch>
            <a:fillRect/>
          </a:stretch>
        </p:blipFill>
        <p:spPr bwMode="auto">
          <a:xfrm>
            <a:off x="7802835" y="78424"/>
            <a:ext cx="1198311" cy="869344"/>
          </a:xfrm>
          <a:prstGeom prst="rect">
            <a:avLst/>
          </a:prstGeom>
          <a:noFill/>
          <a:ln w="9525">
            <a:noFill/>
            <a:miter lim="800000"/>
            <a:headEnd/>
            <a:tailEnd/>
          </a:ln>
        </p:spPr>
      </p:pic>
      <p:sp>
        <p:nvSpPr>
          <p:cNvPr id="2" name="标题 1"/>
          <p:cNvSpPr>
            <a:spLocks noGrp="1"/>
          </p:cNvSpPr>
          <p:nvPr>
            <p:ph type="title"/>
          </p:nvPr>
        </p:nvSpPr>
        <p:spPr>
          <a:xfrm>
            <a:off x="457200" y="155590"/>
            <a:ext cx="7000200" cy="824158"/>
          </a:xfrm>
        </p:spPr>
        <p:txBody>
          <a:bodyPr/>
          <a:lstStyle>
            <a:lvl1pPr algn="l">
              <a:defRPr sz="4400" baseline="0">
                <a:solidFill>
                  <a:srgbClr val="0000FF"/>
                </a:solidFill>
                <a:latin typeface="Times New Roman" pitchFamily="18" charset="0"/>
                <a:ea typeface="黑体" pitchFamily="49" charset="-122"/>
                <a:cs typeface="Arial" pitchFamily="34" charset="0"/>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57379" y="1273659"/>
            <a:ext cx="8229242" cy="5349166"/>
          </a:xfrm>
        </p:spPr>
        <p:txBody>
          <a:bodyPr/>
          <a:lstStyle>
            <a:lvl1pPr>
              <a:defRPr sz="2700" baseline="0">
                <a:latin typeface="Times New Roman" pitchFamily="18" charset="0"/>
                <a:cs typeface="Arial" pitchFamily="34" charset="0"/>
              </a:defRPr>
            </a:lvl1pPr>
            <a:lvl2pPr>
              <a:defRPr sz="2700" baseline="0">
                <a:latin typeface="Times New Roman" pitchFamily="18" charset="0"/>
                <a:cs typeface="Arial" pitchFamily="34" charset="0"/>
              </a:defRPr>
            </a:lvl2pPr>
            <a:lvl3pPr>
              <a:defRPr sz="2200" baseline="0">
                <a:latin typeface="Times New Roman" pitchFamily="18" charset="0"/>
                <a:cs typeface="Arial" pitchFamily="34" charset="0"/>
              </a:defRPr>
            </a:lvl3pPr>
            <a:lvl4pPr>
              <a:defRPr sz="1800" baseline="0">
                <a:latin typeface="Times New Roman" pitchFamily="18" charset="0"/>
                <a:cs typeface="Arial" pitchFamily="34" charset="0"/>
              </a:defRPr>
            </a:lvl4pPr>
            <a:lvl5pPr>
              <a:defRPr sz="1800" baseline="0">
                <a:latin typeface="Times New Roman" pitchFamily="18" charset="0"/>
                <a:cs typeface="Arial"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矩形 3"/>
          <p:cNvSpPr/>
          <p:nvPr/>
        </p:nvSpPr>
        <p:spPr>
          <a:xfrm>
            <a:off x="-63" y="1038530"/>
            <a:ext cx="9144000" cy="195940"/>
          </a:xfrm>
          <a:prstGeom prst="rect">
            <a:avLst/>
          </a:prstGeom>
          <a:solidFill>
            <a:srgbClr val="E58BD4"/>
          </a:solidFill>
          <a:ln>
            <a:noFill/>
          </a:ln>
        </p:spPr>
        <p:style>
          <a:lnRef idx="2">
            <a:schemeClr val="accent1">
              <a:shade val="50000"/>
            </a:schemeClr>
          </a:lnRef>
          <a:fillRef idx="1">
            <a:schemeClr val="accent1"/>
          </a:fillRef>
          <a:effectRef idx="0">
            <a:schemeClr val="accent1"/>
          </a:effectRef>
          <a:fontRef idx="minor">
            <a:schemeClr val="lt1"/>
          </a:fontRef>
        </p:style>
        <p:txBody>
          <a:bodyPr lIns="25393" tIns="12696" rIns="25393" bIns="12696" rtlCol="0" anchor="ctr"/>
          <a:lstStyle/>
          <a:p>
            <a:pPr algn="ctr"/>
            <a:endParaRPr lang="zh-CN" altLang="en-US"/>
          </a:p>
        </p:txBody>
      </p:sp>
      <p:sp>
        <p:nvSpPr>
          <p:cNvPr id="8" name="灯片编号占位符 8"/>
          <p:cNvSpPr>
            <a:spLocks noGrp="1"/>
          </p:cNvSpPr>
          <p:nvPr>
            <p:ph type="sldNum" sz="quarter" idx="10"/>
          </p:nvPr>
        </p:nvSpPr>
        <p:spPr>
          <a:xfrm>
            <a:off x="8397414" y="6387696"/>
            <a:ext cx="638276" cy="365017"/>
          </a:xfrm>
          <a:prstGeom prst="rect">
            <a:avLst/>
          </a:prstGeom>
        </p:spPr>
        <p:txBody>
          <a:bodyPr lIns="25393" tIns="12696" rIns="25393" bIns="12696"/>
          <a:lstStyle>
            <a:lvl1pPr algn="ctr">
              <a:defRPr baseline="0">
                <a:latin typeface="Times New Roman" pitchFamily="18" charset="0"/>
                <a:cs typeface="Times New Roman" pitchFamily="18" charset="0"/>
              </a:defRPr>
            </a:lvl1p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379" y="274735"/>
            <a:ext cx="8229242" cy="1143000"/>
          </a:xfrm>
          <a:prstGeom prst="rect">
            <a:avLst/>
          </a:prstGeom>
          <a:noFill/>
          <a:ln w="9525">
            <a:noFill/>
            <a:miter lim="800000"/>
            <a:headEnd/>
            <a:tailEnd/>
          </a:ln>
        </p:spPr>
        <p:txBody>
          <a:bodyPr vert="horz" wrap="square" lIns="91336" tIns="45668" rIns="91336" bIns="45668"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379" y="1600027"/>
            <a:ext cx="8229242" cy="4526211"/>
          </a:xfrm>
          <a:prstGeom prst="rect">
            <a:avLst/>
          </a:prstGeom>
          <a:noFill/>
          <a:ln w="9525">
            <a:noFill/>
            <a:miter lim="800000"/>
            <a:headEnd/>
            <a:tailEnd/>
          </a:ln>
        </p:spPr>
        <p:txBody>
          <a:bodyPr vert="horz" wrap="square" lIns="91336" tIns="45668" rIns="91336" bIns="4566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379" y="6356480"/>
            <a:ext cx="2133242" cy="365017"/>
          </a:xfrm>
          <a:prstGeom prst="rect">
            <a:avLst/>
          </a:prstGeom>
        </p:spPr>
        <p:txBody>
          <a:bodyPr vert="horz" lIns="91336" tIns="45668" rIns="91336" bIns="45668" rtlCol="0" anchor="ctr"/>
          <a:lstStyle>
            <a:lvl1pPr algn="l" defTabSz="913112">
              <a:defRPr sz="1200">
                <a:solidFill>
                  <a:schemeClr val="tx1">
                    <a:tint val="75000"/>
                  </a:schemeClr>
                </a:solidFill>
                <a:latin typeface="Arial" charset="0"/>
                <a:ea typeface="宋体" pitchFamily="2" charset="-122"/>
              </a:defRPr>
            </a:lvl1pPr>
          </a:lstStyle>
          <a:p>
            <a:endParaRPr lang="zh-CN" altLang="en-US"/>
          </a:p>
        </p:txBody>
      </p:sp>
      <p:sp>
        <p:nvSpPr>
          <p:cNvPr id="5" name="页脚占位符 4"/>
          <p:cNvSpPr>
            <a:spLocks noGrp="1"/>
          </p:cNvSpPr>
          <p:nvPr>
            <p:ph type="ftr" sz="quarter" idx="3"/>
          </p:nvPr>
        </p:nvSpPr>
        <p:spPr>
          <a:xfrm>
            <a:off x="3124155" y="6356480"/>
            <a:ext cx="2895690" cy="365017"/>
          </a:xfrm>
          <a:prstGeom prst="rect">
            <a:avLst/>
          </a:prstGeom>
        </p:spPr>
        <p:txBody>
          <a:bodyPr vert="horz" lIns="91336" tIns="45668" rIns="91336" bIns="45668" rtlCol="0" anchor="ctr"/>
          <a:lstStyle>
            <a:lvl1pPr algn="ctr" defTabSz="913112">
              <a:defRPr sz="1200">
                <a:solidFill>
                  <a:schemeClr val="tx1">
                    <a:tint val="75000"/>
                  </a:schemeClr>
                </a:solidFill>
                <a:latin typeface="Arial" charset="0"/>
                <a:ea typeface="宋体" pitchFamily="2" charset="-122"/>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hdr="0" ftr="0"/>
  <p:txStyles>
    <p:titleStyle>
      <a:lvl1pPr algn="ctr" defTabSz="912998" rtl="0" eaLnBrk="1" fontAlgn="base" hangingPunct="1">
        <a:spcBef>
          <a:spcPct val="0"/>
        </a:spcBef>
        <a:spcAft>
          <a:spcPct val="0"/>
        </a:spcAft>
        <a:defRPr sz="4400" kern="1200">
          <a:solidFill>
            <a:schemeClr val="tx1"/>
          </a:solidFill>
          <a:latin typeface="+mj-lt"/>
          <a:ea typeface="+mj-ea"/>
          <a:cs typeface="+mj-cs"/>
        </a:defRPr>
      </a:lvl1pPr>
      <a:lvl2pPr algn="ctr" defTabSz="912998" rtl="0" eaLnBrk="1" fontAlgn="base" hangingPunct="1">
        <a:spcBef>
          <a:spcPct val="0"/>
        </a:spcBef>
        <a:spcAft>
          <a:spcPct val="0"/>
        </a:spcAft>
        <a:defRPr sz="4400">
          <a:solidFill>
            <a:schemeClr val="tx1"/>
          </a:solidFill>
          <a:latin typeface="Calibri" pitchFamily="34" charset="0"/>
          <a:ea typeface="宋体" charset="-122"/>
        </a:defRPr>
      </a:lvl2pPr>
      <a:lvl3pPr algn="ctr" defTabSz="912998" rtl="0" eaLnBrk="1" fontAlgn="base" hangingPunct="1">
        <a:spcBef>
          <a:spcPct val="0"/>
        </a:spcBef>
        <a:spcAft>
          <a:spcPct val="0"/>
        </a:spcAft>
        <a:defRPr sz="4400">
          <a:solidFill>
            <a:schemeClr val="tx1"/>
          </a:solidFill>
          <a:latin typeface="Calibri" pitchFamily="34" charset="0"/>
          <a:ea typeface="宋体" charset="-122"/>
        </a:defRPr>
      </a:lvl3pPr>
      <a:lvl4pPr algn="ctr" defTabSz="912998" rtl="0" eaLnBrk="1" fontAlgn="base" hangingPunct="1">
        <a:spcBef>
          <a:spcPct val="0"/>
        </a:spcBef>
        <a:spcAft>
          <a:spcPct val="0"/>
        </a:spcAft>
        <a:defRPr sz="4400">
          <a:solidFill>
            <a:schemeClr val="tx1"/>
          </a:solidFill>
          <a:latin typeface="Calibri" pitchFamily="34" charset="0"/>
          <a:ea typeface="宋体" charset="-122"/>
        </a:defRPr>
      </a:lvl4pPr>
      <a:lvl5pPr algn="ctr" defTabSz="912998" rtl="0" eaLnBrk="1" fontAlgn="base" hangingPunct="1">
        <a:spcBef>
          <a:spcPct val="0"/>
        </a:spcBef>
        <a:spcAft>
          <a:spcPct val="0"/>
        </a:spcAft>
        <a:defRPr sz="4400">
          <a:solidFill>
            <a:schemeClr val="tx1"/>
          </a:solidFill>
          <a:latin typeface="Calibri" pitchFamily="34" charset="0"/>
          <a:ea typeface="宋体" charset="-122"/>
        </a:defRPr>
      </a:lvl5pPr>
      <a:lvl6pPr marL="126964" algn="ctr" defTabSz="912998" rtl="0" eaLnBrk="1" fontAlgn="base" hangingPunct="1">
        <a:spcBef>
          <a:spcPct val="0"/>
        </a:spcBef>
        <a:spcAft>
          <a:spcPct val="0"/>
        </a:spcAft>
        <a:defRPr sz="4400">
          <a:solidFill>
            <a:schemeClr val="tx1"/>
          </a:solidFill>
          <a:latin typeface="Calibri" pitchFamily="34" charset="0"/>
          <a:ea typeface="宋体" charset="-122"/>
        </a:defRPr>
      </a:lvl6pPr>
      <a:lvl7pPr marL="253929" algn="ctr" defTabSz="912998" rtl="0" eaLnBrk="1" fontAlgn="base" hangingPunct="1">
        <a:spcBef>
          <a:spcPct val="0"/>
        </a:spcBef>
        <a:spcAft>
          <a:spcPct val="0"/>
        </a:spcAft>
        <a:defRPr sz="4400">
          <a:solidFill>
            <a:schemeClr val="tx1"/>
          </a:solidFill>
          <a:latin typeface="Calibri" pitchFamily="34" charset="0"/>
          <a:ea typeface="宋体" charset="-122"/>
        </a:defRPr>
      </a:lvl7pPr>
      <a:lvl8pPr marL="380893" algn="ctr" defTabSz="912998" rtl="0" eaLnBrk="1" fontAlgn="base" hangingPunct="1">
        <a:spcBef>
          <a:spcPct val="0"/>
        </a:spcBef>
        <a:spcAft>
          <a:spcPct val="0"/>
        </a:spcAft>
        <a:defRPr sz="4400">
          <a:solidFill>
            <a:schemeClr val="tx1"/>
          </a:solidFill>
          <a:latin typeface="Calibri" pitchFamily="34" charset="0"/>
          <a:ea typeface="宋体" charset="-122"/>
        </a:defRPr>
      </a:lvl8pPr>
      <a:lvl9pPr marL="507858" algn="ctr" defTabSz="912998" rtl="0" eaLnBrk="1" fontAlgn="base" hangingPunct="1">
        <a:spcBef>
          <a:spcPct val="0"/>
        </a:spcBef>
        <a:spcAft>
          <a:spcPct val="0"/>
        </a:spcAft>
        <a:defRPr sz="4400">
          <a:solidFill>
            <a:schemeClr val="tx1"/>
          </a:solidFill>
          <a:latin typeface="Calibri" pitchFamily="34" charset="0"/>
          <a:ea typeface="宋体" charset="-122"/>
        </a:defRPr>
      </a:lvl9pPr>
    </p:titleStyle>
    <p:bodyStyle>
      <a:lvl1pPr marL="342099" indent="-342099" algn="l" defTabSz="912998"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1949" indent="-285229" algn="l" defTabSz="912998"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1358" indent="-227919" algn="l" defTabSz="912998"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598077" indent="-227919" algn="l" defTabSz="912998"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4796" indent="-227919" algn="l" defTabSz="912998"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1785" indent="-228344" algn="l" defTabSz="9133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472" indent="-228344" algn="l" defTabSz="9133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161" indent="-228344" algn="l" defTabSz="9133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849" indent="-228344" algn="l" defTabSz="9133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3376" rtl="0" eaLnBrk="1" latinLnBrk="0" hangingPunct="1">
        <a:defRPr sz="1800" kern="1200">
          <a:solidFill>
            <a:schemeClr val="tx1"/>
          </a:solidFill>
          <a:latin typeface="+mn-lt"/>
          <a:ea typeface="+mn-ea"/>
          <a:cs typeface="+mn-cs"/>
        </a:defRPr>
      </a:lvl1pPr>
      <a:lvl2pPr marL="456688" algn="l" defTabSz="913376" rtl="0" eaLnBrk="1" latinLnBrk="0" hangingPunct="1">
        <a:defRPr sz="1800" kern="1200">
          <a:solidFill>
            <a:schemeClr val="tx1"/>
          </a:solidFill>
          <a:latin typeface="+mn-lt"/>
          <a:ea typeface="+mn-ea"/>
          <a:cs typeface="+mn-cs"/>
        </a:defRPr>
      </a:lvl2pPr>
      <a:lvl3pPr marL="913376" algn="l" defTabSz="913376" rtl="0" eaLnBrk="1" latinLnBrk="0" hangingPunct="1">
        <a:defRPr sz="1800" kern="1200">
          <a:solidFill>
            <a:schemeClr val="tx1"/>
          </a:solidFill>
          <a:latin typeface="+mn-lt"/>
          <a:ea typeface="+mn-ea"/>
          <a:cs typeface="+mn-cs"/>
        </a:defRPr>
      </a:lvl3pPr>
      <a:lvl4pPr marL="1370064" algn="l" defTabSz="913376" rtl="0" eaLnBrk="1" latinLnBrk="0" hangingPunct="1">
        <a:defRPr sz="1800" kern="1200">
          <a:solidFill>
            <a:schemeClr val="tx1"/>
          </a:solidFill>
          <a:latin typeface="+mn-lt"/>
          <a:ea typeface="+mn-ea"/>
          <a:cs typeface="+mn-cs"/>
        </a:defRPr>
      </a:lvl4pPr>
      <a:lvl5pPr marL="1826752" algn="l" defTabSz="913376" rtl="0" eaLnBrk="1" latinLnBrk="0" hangingPunct="1">
        <a:defRPr sz="1800" kern="1200">
          <a:solidFill>
            <a:schemeClr val="tx1"/>
          </a:solidFill>
          <a:latin typeface="+mn-lt"/>
          <a:ea typeface="+mn-ea"/>
          <a:cs typeface="+mn-cs"/>
        </a:defRPr>
      </a:lvl5pPr>
      <a:lvl6pPr marL="2283440" algn="l" defTabSz="913376" rtl="0" eaLnBrk="1" latinLnBrk="0" hangingPunct="1">
        <a:defRPr sz="1800" kern="1200">
          <a:solidFill>
            <a:schemeClr val="tx1"/>
          </a:solidFill>
          <a:latin typeface="+mn-lt"/>
          <a:ea typeface="+mn-ea"/>
          <a:cs typeface="+mn-cs"/>
        </a:defRPr>
      </a:lvl6pPr>
      <a:lvl7pPr marL="2740129" algn="l" defTabSz="913376" rtl="0" eaLnBrk="1" latinLnBrk="0" hangingPunct="1">
        <a:defRPr sz="1800" kern="1200">
          <a:solidFill>
            <a:schemeClr val="tx1"/>
          </a:solidFill>
          <a:latin typeface="+mn-lt"/>
          <a:ea typeface="+mn-ea"/>
          <a:cs typeface="+mn-cs"/>
        </a:defRPr>
      </a:lvl7pPr>
      <a:lvl8pPr marL="3196817" algn="l" defTabSz="913376" rtl="0" eaLnBrk="1" latinLnBrk="0" hangingPunct="1">
        <a:defRPr sz="1800" kern="1200">
          <a:solidFill>
            <a:schemeClr val="tx1"/>
          </a:solidFill>
          <a:latin typeface="+mn-lt"/>
          <a:ea typeface="+mn-ea"/>
          <a:cs typeface="+mn-cs"/>
        </a:defRPr>
      </a:lvl8pPr>
      <a:lvl9pPr marL="3653505" algn="l" defTabSz="9133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1628800"/>
            <a:ext cx="7772400" cy="1470025"/>
          </a:xfrm>
        </p:spPr>
        <p:txBody>
          <a:bodyPr/>
          <a:lstStyle/>
          <a:p>
            <a:r>
              <a:rPr lang="en-US" altLang="zh-CN" sz="3200" dirty="0" smtClean="0"/>
              <a:t>TID Radiation Characterization </a:t>
            </a:r>
            <a:r>
              <a:rPr lang="en-US" altLang="zh-CN" sz="3200" dirty="0"/>
              <a:t>of </a:t>
            </a:r>
            <a:r>
              <a:rPr lang="en-US" altLang="zh-CN" sz="3200" dirty="0" smtClean="0"/>
              <a:t>a Readout </a:t>
            </a:r>
            <a:r>
              <a:rPr lang="en-US" altLang="zh-CN" sz="3200" dirty="0"/>
              <a:t>ASIC for Time Projection Chamber</a:t>
            </a:r>
            <a:endParaRPr lang="zh-CN" altLang="en-US" sz="3200" dirty="0"/>
          </a:p>
        </p:txBody>
      </p:sp>
      <p:sp>
        <p:nvSpPr>
          <p:cNvPr id="3" name="副标题 2"/>
          <p:cNvSpPr>
            <a:spLocks noGrp="1"/>
          </p:cNvSpPr>
          <p:nvPr>
            <p:ph type="subTitle" idx="1"/>
          </p:nvPr>
        </p:nvSpPr>
        <p:spPr>
          <a:xfrm>
            <a:off x="880220" y="3789040"/>
            <a:ext cx="7235080" cy="1752600"/>
          </a:xfrm>
        </p:spPr>
        <p:txBody>
          <a:bodyPr/>
          <a:lstStyle/>
          <a:p>
            <a:r>
              <a:rPr lang="de-CH" altLang="zh-CN" sz="2400" dirty="0">
                <a:latin typeface="+mn-lt"/>
              </a:rPr>
              <a:t>X. Y. </a:t>
            </a:r>
            <a:r>
              <a:rPr lang="de-CH" altLang="zh-CN" sz="2400" dirty="0" smtClean="0">
                <a:latin typeface="+mn-lt"/>
              </a:rPr>
              <a:t>Zhao, </a:t>
            </a:r>
            <a:r>
              <a:rPr lang="de-CH" altLang="zh-CN" sz="2400" dirty="0">
                <a:latin typeface="+mn-lt"/>
              </a:rPr>
              <a:t>Z. </a:t>
            </a:r>
            <a:r>
              <a:rPr lang="de-CH" altLang="zh-CN" sz="2400" dirty="0" smtClean="0">
                <a:latin typeface="+mn-lt"/>
              </a:rPr>
              <a:t>Deng, </a:t>
            </a:r>
            <a:r>
              <a:rPr lang="de-CH" altLang="zh-CN" sz="2400" dirty="0">
                <a:latin typeface="+mn-lt"/>
              </a:rPr>
              <a:t>Y. N. </a:t>
            </a:r>
            <a:r>
              <a:rPr lang="de-CH" altLang="zh-CN" sz="2400" dirty="0" smtClean="0">
                <a:latin typeface="+mn-lt"/>
              </a:rPr>
              <a:t>Liu, </a:t>
            </a:r>
          </a:p>
          <a:p>
            <a:r>
              <a:rPr lang="en-US" altLang="zh-CN" sz="1800" dirty="0" smtClean="0">
                <a:latin typeface="+mn-lt"/>
              </a:rPr>
              <a:t>Department </a:t>
            </a:r>
            <a:r>
              <a:rPr lang="en-US" altLang="zh-CN" sz="1800" dirty="0">
                <a:latin typeface="+mn-lt"/>
              </a:rPr>
              <a:t>of Engineering Physics, Tsinghua University, </a:t>
            </a:r>
            <a:endParaRPr lang="zh-CN" altLang="zh-CN" sz="1800" dirty="0">
              <a:latin typeface="+mn-lt"/>
            </a:endParaRPr>
          </a:p>
          <a:p>
            <a:r>
              <a:rPr lang="en-US" altLang="zh-CN" sz="1800" dirty="0" smtClean="0">
                <a:latin typeface="+mn-lt"/>
              </a:rPr>
              <a:t>Key </a:t>
            </a:r>
            <a:r>
              <a:rPr lang="en-US" altLang="zh-CN" sz="1800" dirty="0">
                <a:latin typeface="+mn-lt"/>
              </a:rPr>
              <a:t>Laboratory of Particle &amp; Radiation Imaging, Ministry of Education, </a:t>
            </a:r>
            <a:endParaRPr lang="zh-CN" altLang="zh-CN" sz="1800" dirty="0">
              <a:latin typeface="+mn-lt"/>
            </a:endParaRPr>
          </a:p>
        </p:txBody>
      </p:sp>
      <p:sp>
        <p:nvSpPr>
          <p:cNvPr id="4" name="副标题 2"/>
          <p:cNvSpPr txBox="1">
            <a:spLocks/>
          </p:cNvSpPr>
          <p:nvPr/>
        </p:nvSpPr>
        <p:spPr bwMode="auto">
          <a:xfrm>
            <a:off x="1297360" y="5661248"/>
            <a:ext cx="7523112" cy="570607"/>
          </a:xfrm>
          <a:prstGeom prst="rect">
            <a:avLst/>
          </a:prstGeom>
          <a:noFill/>
          <a:ln w="9525">
            <a:noFill/>
            <a:miter lim="800000"/>
            <a:headEnd/>
            <a:tailEnd/>
          </a:ln>
        </p:spPr>
        <p:txBody>
          <a:bodyPr vert="horz" wrap="square" lIns="91336" tIns="45668" rIns="91336" bIns="45668" numCol="1" anchor="t" anchorCtr="0" compatLnSpc="1">
            <a:prstTxWarp prst="textNoShape">
              <a:avLst/>
            </a:prstTxWarp>
          </a:bodyPr>
          <a:lstStyle>
            <a:lvl1pPr marL="0" indent="0" algn="ctr" defTabSz="912998" rtl="0" eaLnBrk="1" fontAlgn="base" hangingPunct="1">
              <a:spcBef>
                <a:spcPct val="20000"/>
              </a:spcBef>
              <a:spcAft>
                <a:spcPct val="0"/>
              </a:spcAft>
              <a:buFont typeface="Arial" charset="0"/>
              <a:buNone/>
              <a:defRPr sz="3200" kern="1200">
                <a:solidFill>
                  <a:schemeClr val="tx1"/>
                </a:solidFill>
                <a:latin typeface="华文行楷" pitchFamily="2" charset="-122"/>
                <a:ea typeface="华文行楷" pitchFamily="2" charset="-122"/>
                <a:cs typeface="+mn-cs"/>
              </a:defRPr>
            </a:lvl1pPr>
            <a:lvl2pPr marL="456688" indent="0" algn="ctr" defTabSz="912998"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3376" indent="0" algn="ctr" defTabSz="912998"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0064" indent="0" algn="ctr" defTabSz="912998"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6752" indent="0" algn="ctr" defTabSz="912998"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3440" indent="0" algn="ctr" defTabSz="91337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0129" indent="0" algn="ctr" defTabSz="91337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6817" indent="0" algn="ctr" defTabSz="91337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3505" indent="0" algn="ctr" defTabSz="91337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CH" altLang="zh-CN" sz="2000" dirty="0">
                <a:latin typeface="+mn-ea"/>
                <a:ea typeface="+mn-ea"/>
                <a:cs typeface="Verdana" panose="020B0604030504040204" pitchFamily="34" charset="0"/>
              </a:rPr>
              <a:t>X. Y. Zhao </a:t>
            </a:r>
            <a:r>
              <a:rPr lang="zh-CN" altLang="en-US" sz="2000" dirty="0">
                <a:latin typeface="+mn-ea"/>
                <a:ea typeface="+mn-ea"/>
                <a:cs typeface="Verdana" panose="020B0604030504040204" pitchFamily="34" charset="0"/>
              </a:rPr>
              <a:t>：</a:t>
            </a:r>
            <a:r>
              <a:rPr lang="en-US" altLang="zh-CN" sz="2000" dirty="0" smtClean="0">
                <a:latin typeface="+mn-ea"/>
                <a:ea typeface="+mn-ea"/>
                <a:cs typeface="Verdana" panose="020B0604030504040204" pitchFamily="34" charset="0"/>
              </a:rPr>
              <a:t>denniso@163.com</a:t>
            </a:r>
            <a:endParaRPr lang="zh-CN" altLang="en-US" sz="2000" dirty="0">
              <a:latin typeface="+mn-ea"/>
              <a:ea typeface="+mn-ea"/>
              <a:cs typeface="Verdana" panose="020B0604030504040204" pitchFamily="34" charset="0"/>
            </a:endParaRPr>
          </a:p>
        </p:txBody>
      </p:sp>
    </p:spTree>
    <p:extLst>
      <p:ext uri="{BB962C8B-B14F-4D97-AF65-F5344CB8AC3E}">
        <p14:creationId xmlns:p14="http://schemas.microsoft.com/office/powerpoint/2010/main" val="665860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Radiation test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10</a:t>
            </a:fld>
            <a:endParaRPr lang="zh-CN" altLang="en-US"/>
          </a:p>
        </p:txBody>
      </p:sp>
      <p:sp>
        <p:nvSpPr>
          <p:cNvPr id="14" name="文本框 13"/>
          <p:cNvSpPr txBox="1"/>
          <p:nvPr/>
        </p:nvSpPr>
        <p:spPr>
          <a:xfrm>
            <a:off x="457200" y="1359803"/>
            <a:ext cx="7200800" cy="11541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altLang="zh-CN" sz="2800" dirty="0" smtClean="0"/>
              <a:t> TID test.</a:t>
            </a:r>
            <a:endParaRPr lang="en-US" altLang="zh-CN" sz="2800" dirty="0"/>
          </a:p>
          <a:p>
            <a:pPr>
              <a:lnSpc>
                <a:spcPct val="150000"/>
              </a:lnSpc>
            </a:pPr>
            <a:endParaRPr lang="zh-CN" altLang="en-US" dirty="0"/>
          </a:p>
        </p:txBody>
      </p:sp>
      <p:sp>
        <p:nvSpPr>
          <p:cNvPr id="5" name="矩形 4"/>
          <p:cNvSpPr/>
          <p:nvPr/>
        </p:nvSpPr>
        <p:spPr>
          <a:xfrm>
            <a:off x="432534" y="2462219"/>
            <a:ext cx="5976664" cy="2862322"/>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2000" kern="100" dirty="0" smtClean="0">
                <a:latin typeface="Times New Roman" panose="02020603050405020304" pitchFamily="18" charset="0"/>
                <a:cs typeface="Times New Roman" panose="02020603050405020304" pitchFamily="18" charset="0"/>
              </a:rPr>
              <a:t> </a:t>
            </a:r>
            <a:r>
              <a:rPr lang="en-US" altLang="zh-CN" sz="2000" kern="100" dirty="0">
                <a:latin typeface="Times New Roman" panose="02020603050405020304" pitchFamily="18" charset="0"/>
                <a:cs typeface="Times New Roman" panose="02020603050405020304" pitchFamily="18" charset="0"/>
              </a:rPr>
              <a:t>The electrical tests.</a:t>
            </a:r>
          </a:p>
          <a:p>
            <a:pPr algn="just">
              <a:spcAft>
                <a:spcPts val="0"/>
              </a:spcAft>
            </a:pPr>
            <a:r>
              <a:rPr lang="en-US" altLang="zh-CN" sz="2000" kern="100" dirty="0">
                <a:latin typeface="Times New Roman" panose="02020603050405020304" pitchFamily="18" charset="0"/>
                <a:cs typeface="Times New Roman" panose="02020603050405020304" pitchFamily="18" charset="0"/>
              </a:rPr>
              <a:t>      analogue front-end: offset voltage, noise, gain </a:t>
            </a:r>
          </a:p>
          <a:p>
            <a:pPr algn="just">
              <a:spcAft>
                <a:spcPts val="0"/>
              </a:spcAft>
            </a:pPr>
            <a:r>
              <a:rPr lang="en-US" altLang="zh-CN" sz="2000" kern="100" dirty="0">
                <a:latin typeface="Times New Roman" panose="02020603050405020304" pitchFamily="18" charset="0"/>
                <a:cs typeface="Times New Roman" panose="02020603050405020304" pitchFamily="18" charset="0"/>
              </a:rPr>
              <a:t>      SCA part : leakage current, gain, </a:t>
            </a:r>
            <a:r>
              <a:rPr lang="en-US" altLang="zh-CN" sz="2000" kern="100" dirty="0" smtClean="0">
                <a:latin typeface="Times New Roman" panose="02020603050405020304" pitchFamily="18" charset="0"/>
                <a:cs typeface="Times New Roman" panose="02020603050405020304" pitchFamily="18" charset="0"/>
              </a:rPr>
              <a:t>noise</a:t>
            </a:r>
            <a:endParaRPr lang="zh-CN" altLang="zh-CN" sz="2000" kern="100" dirty="0">
              <a:latin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altLang="zh-CN" sz="2000" kern="100" dirty="0" smtClean="0">
                <a:latin typeface="Times New Roman" panose="02020603050405020304" pitchFamily="18" charset="0"/>
                <a:cs typeface="Times New Roman" panose="02020603050405020304" pitchFamily="18" charset="0"/>
              </a:rPr>
              <a:t> Static </a:t>
            </a:r>
            <a:r>
              <a:rPr lang="en-US" altLang="zh-CN" sz="2000" kern="100" dirty="0">
                <a:latin typeface="Times New Roman" panose="02020603050405020304" pitchFamily="18" charset="0"/>
                <a:cs typeface="Times New Roman" panose="02020603050405020304" pitchFamily="18" charset="0"/>
              </a:rPr>
              <a:t>TID </a:t>
            </a:r>
            <a:r>
              <a:rPr lang="en-US" altLang="zh-CN" sz="2000" kern="100" dirty="0" smtClean="0">
                <a:latin typeface="Times New Roman" panose="02020603050405020304" pitchFamily="18" charset="0"/>
                <a:cs typeface="Times New Roman" panose="02020603050405020304" pitchFamily="18" charset="0"/>
              </a:rPr>
              <a:t>tests.</a:t>
            </a:r>
          </a:p>
          <a:p>
            <a:pPr marL="285750" indent="-285750" algn="just">
              <a:spcAft>
                <a:spcPts val="0"/>
              </a:spcAft>
              <a:buFont typeface="Arial" panose="020B0604020202020204" pitchFamily="34" charset="0"/>
              <a:buChar char="•"/>
            </a:pPr>
            <a:r>
              <a:rPr lang="en-US" altLang="zh-CN" sz="2000" kern="100" dirty="0">
                <a:latin typeface="Times New Roman" panose="02020603050405020304" pitchFamily="18" charset="0"/>
                <a:cs typeface="Times New Roman" panose="02020603050405020304" pitchFamily="18" charset="0"/>
              </a:rPr>
              <a:t> </a:t>
            </a:r>
            <a:r>
              <a:rPr lang="en-US" altLang="zh-CN" sz="2000" kern="100" dirty="0" smtClean="0">
                <a:latin typeface="Times New Roman" panose="02020603050405020304" pitchFamily="18" charset="0"/>
                <a:cs typeface="Times New Roman" panose="02020603050405020304" pitchFamily="18" charset="0"/>
              </a:rPr>
              <a:t>Dynamic TID tests.</a:t>
            </a:r>
          </a:p>
          <a:p>
            <a:pPr marL="285750" indent="-285750" algn="just">
              <a:spcAft>
                <a:spcPts val="0"/>
              </a:spcAft>
              <a:buFont typeface="Arial" panose="020B0604020202020204" pitchFamily="34" charset="0"/>
              <a:buChar char="•"/>
            </a:pPr>
            <a:r>
              <a:rPr lang="en-US" altLang="zh-CN" sz="2000" kern="100" dirty="0" smtClean="0">
                <a:latin typeface="Times New Roman" panose="02020603050405020304" pitchFamily="18" charset="0"/>
                <a:cs typeface="Times New Roman" panose="02020603050405020304" pitchFamily="18" charset="0"/>
              </a:rPr>
              <a:t> After </a:t>
            </a:r>
            <a:r>
              <a:rPr lang="en-US" altLang="zh-CN" sz="2000" kern="100" dirty="0">
                <a:latin typeface="Times New Roman" panose="02020603050405020304" pitchFamily="18" charset="0"/>
                <a:cs typeface="Times New Roman" panose="02020603050405020304" pitchFamily="18" charset="0"/>
              </a:rPr>
              <a:t>irradiation the samples were stored at room temperature </a:t>
            </a:r>
            <a:r>
              <a:rPr lang="en-US" altLang="zh-CN" sz="2000" kern="100" dirty="0" smtClean="0">
                <a:latin typeface="Times New Roman" panose="02020603050405020304" pitchFamily="18" charset="0"/>
                <a:cs typeface="Times New Roman" panose="02020603050405020304" pitchFamily="18" charset="0"/>
              </a:rPr>
              <a:t> without </a:t>
            </a:r>
            <a:r>
              <a:rPr lang="en-US" altLang="zh-CN" sz="2000" kern="100" dirty="0">
                <a:latin typeface="Times New Roman" panose="02020603050405020304" pitchFamily="18" charset="0"/>
                <a:cs typeface="Times New Roman" panose="02020603050405020304" pitchFamily="18" charset="0"/>
              </a:rPr>
              <a:t>power supply. </a:t>
            </a:r>
            <a:r>
              <a:rPr lang="en-US" altLang="zh-CN" sz="2000" kern="100" dirty="0" smtClean="0">
                <a:latin typeface="Times New Roman" panose="02020603050405020304" pitchFamily="18" charset="0"/>
                <a:cs typeface="Times New Roman" panose="02020603050405020304" pitchFamily="18" charset="0"/>
              </a:rPr>
              <a:t>(passive annealing at room temperature)</a:t>
            </a:r>
          </a:p>
          <a:p>
            <a:pPr algn="just">
              <a:spcAft>
                <a:spcPts val="0"/>
              </a:spcAft>
            </a:pPr>
            <a:r>
              <a:rPr lang="en-US" altLang="zh-CN" sz="2000" kern="100" dirty="0" smtClean="0">
                <a:latin typeface="Times New Roman" panose="02020603050405020304" pitchFamily="18" charset="0"/>
                <a:cs typeface="Times New Roman" panose="02020603050405020304" pitchFamily="18" charset="0"/>
              </a:rPr>
              <a:t> </a:t>
            </a:r>
            <a:endParaRPr lang="zh-CN" altLang="zh-CN" sz="2000" kern="100" dirty="0">
              <a:latin typeface="Calibri" panose="020F0502020204030204" pitchFamily="34" charset="0"/>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6445730" y="1988840"/>
            <a:ext cx="2616938" cy="4228420"/>
          </a:xfrm>
          <a:prstGeom prst="rect">
            <a:avLst/>
          </a:prstGeom>
        </p:spPr>
      </p:pic>
    </p:spTree>
    <p:extLst>
      <p:ext uri="{BB962C8B-B14F-4D97-AF65-F5344CB8AC3E}">
        <p14:creationId xmlns:p14="http://schemas.microsoft.com/office/powerpoint/2010/main" val="1822226691"/>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Radiation test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11</a:t>
            </a:fld>
            <a:endParaRPr lang="zh-CN" altLang="en-US"/>
          </a:p>
        </p:txBody>
      </p:sp>
      <p:sp>
        <p:nvSpPr>
          <p:cNvPr id="14" name="文本框 13"/>
          <p:cNvSpPr txBox="1"/>
          <p:nvPr/>
        </p:nvSpPr>
        <p:spPr>
          <a:xfrm>
            <a:off x="457200" y="1359803"/>
            <a:ext cx="7200800" cy="523220"/>
          </a:xfrm>
          <a:prstGeom prst="rect">
            <a:avLst/>
          </a:prstGeom>
          <a:noFill/>
        </p:spPr>
        <p:txBody>
          <a:bodyPr wrap="square" rtlCol="0">
            <a:spAutoFit/>
          </a:bodyPr>
          <a:lstStyle/>
          <a:p>
            <a:pPr marL="457200" indent="-457200" algn="just">
              <a:spcAft>
                <a:spcPts val="0"/>
              </a:spcAft>
              <a:buFont typeface="Wingdings" panose="05000000000000000000" pitchFamily="2" charset="2"/>
              <a:buChar char="ü"/>
            </a:pPr>
            <a:r>
              <a:rPr lang="en-US" altLang="zh-CN" sz="2800" dirty="0" smtClean="0"/>
              <a:t> </a:t>
            </a:r>
            <a:r>
              <a:rPr lang="en-US" altLang="zh-CN" sz="2800" kern="100" dirty="0">
                <a:latin typeface="Times New Roman" panose="02020603050405020304" pitchFamily="18" charset="0"/>
                <a:cs typeface="Times New Roman" panose="02020603050405020304" pitchFamily="18" charset="0"/>
              </a:rPr>
              <a:t>The electrical tests</a:t>
            </a:r>
            <a:r>
              <a:rPr lang="en-US" altLang="zh-CN" sz="2800" kern="100" dirty="0" smtClean="0">
                <a:latin typeface="Times New Roman" panose="02020603050405020304" pitchFamily="18" charset="0"/>
                <a:cs typeface="Times New Roman" panose="02020603050405020304" pitchFamily="18" charset="0"/>
              </a:rPr>
              <a:t>.</a:t>
            </a:r>
            <a:endParaRPr lang="en-US" altLang="zh-CN" sz="2800" kern="100" dirty="0">
              <a:latin typeface="Times New Roman" panose="02020603050405020304" pitchFamily="18" charset="0"/>
              <a:cs typeface="Times New Roman" panose="02020603050405020304" pitchFamily="18" charset="0"/>
            </a:endParaRPr>
          </a:p>
        </p:txBody>
      </p:sp>
      <p:sp>
        <p:nvSpPr>
          <p:cNvPr id="5" name="矩形 4"/>
          <p:cNvSpPr/>
          <p:nvPr/>
        </p:nvSpPr>
        <p:spPr>
          <a:xfrm>
            <a:off x="611560" y="1988840"/>
            <a:ext cx="5976664" cy="1692771"/>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2400" kern="100" dirty="0" smtClean="0">
                <a:latin typeface="Times New Roman" panose="02020603050405020304" pitchFamily="18" charset="0"/>
                <a:cs typeface="Times New Roman" panose="02020603050405020304" pitchFamily="18" charset="0"/>
              </a:rPr>
              <a:t>analogue </a:t>
            </a:r>
            <a:r>
              <a:rPr lang="en-US" altLang="zh-CN" sz="2400" kern="100" dirty="0">
                <a:latin typeface="Times New Roman" panose="02020603050405020304" pitchFamily="18" charset="0"/>
                <a:cs typeface="Times New Roman" panose="02020603050405020304" pitchFamily="18" charset="0"/>
              </a:rPr>
              <a:t>front-end</a:t>
            </a:r>
            <a:r>
              <a:rPr lang="en-US" altLang="zh-CN" sz="2400" kern="100" dirty="0" smtClean="0">
                <a:latin typeface="Times New Roman" panose="02020603050405020304" pitchFamily="18" charset="0"/>
                <a:cs typeface="Times New Roman" panose="02020603050405020304" pitchFamily="18" charset="0"/>
              </a:rPr>
              <a:t>:</a:t>
            </a:r>
          </a:p>
          <a:p>
            <a:pPr algn="just">
              <a:spcAft>
                <a:spcPts val="0"/>
              </a:spcAft>
            </a:pPr>
            <a:r>
              <a:rPr lang="en-US" altLang="zh-CN" sz="2000" kern="100" dirty="0" smtClean="0">
                <a:latin typeface="Times New Roman" panose="02020603050405020304" pitchFamily="18" charset="0"/>
                <a:cs typeface="Times New Roman" panose="02020603050405020304" pitchFamily="18" charset="0"/>
              </a:rPr>
              <a:t>offset voltage</a:t>
            </a:r>
          </a:p>
          <a:p>
            <a:pPr algn="just">
              <a:spcAft>
                <a:spcPts val="0"/>
              </a:spcAft>
            </a:pPr>
            <a:r>
              <a:rPr lang="en-US" altLang="zh-CN" sz="2000" kern="100" dirty="0" smtClean="0">
                <a:latin typeface="Times New Roman" panose="02020603050405020304" pitchFamily="18" charset="0"/>
                <a:cs typeface="Times New Roman" panose="02020603050405020304" pitchFamily="18" charset="0"/>
              </a:rPr>
              <a:t>gain and INL</a:t>
            </a:r>
          </a:p>
          <a:p>
            <a:pPr algn="just">
              <a:spcAft>
                <a:spcPts val="0"/>
              </a:spcAft>
            </a:pPr>
            <a:r>
              <a:rPr lang="en-US" altLang="zh-CN" sz="2000" kern="100" dirty="0" smtClean="0">
                <a:latin typeface="Times New Roman" panose="02020603050405020304" pitchFamily="18" charset="0"/>
                <a:cs typeface="Times New Roman" panose="02020603050405020304" pitchFamily="18" charset="0"/>
              </a:rPr>
              <a:t>noise(ENC)</a:t>
            </a:r>
            <a:endParaRPr lang="en-US" altLang="zh-CN" sz="2000" kern="100" dirty="0">
              <a:latin typeface="Times New Roman" panose="02020603050405020304" pitchFamily="18" charset="0"/>
              <a:cs typeface="Times New Roman" panose="02020603050405020304" pitchFamily="18" charset="0"/>
            </a:endParaRPr>
          </a:p>
          <a:p>
            <a:pPr algn="just">
              <a:spcAft>
                <a:spcPts val="0"/>
              </a:spcAft>
            </a:pPr>
            <a:endParaRPr lang="en-US" altLang="zh-CN" sz="2000" kern="100" dirty="0">
              <a:latin typeface="Times New Roman" panose="02020603050405020304" pitchFamily="18" charset="0"/>
              <a:cs typeface="Times New Roman" panose="02020603050405020304" pitchFamily="18" charset="0"/>
            </a:endParaRPr>
          </a:p>
        </p:txBody>
      </p:sp>
      <p:pic>
        <p:nvPicPr>
          <p:cNvPr id="7" name="图片 6" descr="C:\Users\karen_blunt\AppData\Local\Microsoft\Windows\INetCache\Content.Word\TEK00138.png"/>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873403"/>
            <a:ext cx="3563888" cy="2093655"/>
          </a:xfrm>
          <a:prstGeom prst="rect">
            <a:avLst/>
          </a:prstGeom>
          <a:noFill/>
          <a:ln>
            <a:noFill/>
          </a:ln>
        </p:spPr>
      </p:pic>
      <p:cxnSp>
        <p:nvCxnSpPr>
          <p:cNvPr id="8" name="直接箭头连接符 7"/>
          <p:cNvCxnSpPr/>
          <p:nvPr/>
        </p:nvCxnSpPr>
        <p:spPr>
          <a:xfrm>
            <a:off x="6660232" y="3014342"/>
            <a:ext cx="216024" cy="3709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7128284" y="1937040"/>
            <a:ext cx="216024" cy="3709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552085"/>
            <a:ext cx="2077085" cy="829945"/>
          </a:xfrm>
          <a:prstGeom prst="rect">
            <a:avLst/>
          </a:prstGeom>
          <a:noFill/>
          <a:ln>
            <a:noFill/>
          </a:ln>
        </p:spPr>
      </p:pic>
      <p:pic>
        <p:nvPicPr>
          <p:cNvPr id="10" name="图片 9"/>
          <p:cNvPicPr>
            <a:picLocks noChangeAspect="1"/>
          </p:cNvPicPr>
          <p:nvPr/>
        </p:nvPicPr>
        <p:blipFill>
          <a:blip r:embed="rId5"/>
          <a:stretch>
            <a:fillRect/>
          </a:stretch>
        </p:blipFill>
        <p:spPr>
          <a:xfrm>
            <a:off x="827584" y="4443688"/>
            <a:ext cx="3198495" cy="2003800"/>
          </a:xfrm>
          <a:prstGeom prst="rect">
            <a:avLst/>
          </a:prstGeom>
        </p:spPr>
      </p:pic>
      <p:pic>
        <p:nvPicPr>
          <p:cNvPr id="15" name="图片 14"/>
          <p:cNvPicPr/>
          <p:nvPr/>
        </p:nvPicPr>
        <p:blipFill>
          <a:blip r:embed="rId6">
            <a:extLst>
              <a:ext uri="{28A0092B-C50C-407E-A947-70E740481C1C}">
                <a14:useLocalDpi xmlns:a14="http://schemas.microsoft.com/office/drawing/2010/main" val="0"/>
              </a:ext>
            </a:extLst>
          </a:blip>
          <a:stretch>
            <a:fillRect/>
          </a:stretch>
        </p:blipFill>
        <p:spPr>
          <a:xfrm>
            <a:off x="5388739" y="4210877"/>
            <a:ext cx="3744416" cy="2289941"/>
          </a:xfrm>
          <a:prstGeom prst="rect">
            <a:avLst/>
          </a:prstGeom>
        </p:spPr>
      </p:pic>
    </p:spTree>
    <p:extLst>
      <p:ext uri="{BB962C8B-B14F-4D97-AF65-F5344CB8AC3E}">
        <p14:creationId xmlns:p14="http://schemas.microsoft.com/office/powerpoint/2010/main" val="1336214344"/>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Radiation test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12</a:t>
            </a:fld>
            <a:endParaRPr lang="zh-CN" altLang="en-US"/>
          </a:p>
        </p:txBody>
      </p:sp>
      <p:sp>
        <p:nvSpPr>
          <p:cNvPr id="14" name="文本框 13"/>
          <p:cNvSpPr txBox="1"/>
          <p:nvPr/>
        </p:nvSpPr>
        <p:spPr>
          <a:xfrm>
            <a:off x="457200" y="1359803"/>
            <a:ext cx="7200800" cy="523220"/>
          </a:xfrm>
          <a:prstGeom prst="rect">
            <a:avLst/>
          </a:prstGeom>
          <a:noFill/>
        </p:spPr>
        <p:txBody>
          <a:bodyPr wrap="square" rtlCol="0">
            <a:spAutoFit/>
          </a:bodyPr>
          <a:lstStyle/>
          <a:p>
            <a:pPr marL="457200" indent="-457200" algn="just">
              <a:spcAft>
                <a:spcPts val="0"/>
              </a:spcAft>
              <a:buFont typeface="Wingdings" panose="05000000000000000000" pitchFamily="2" charset="2"/>
              <a:buChar char="ü"/>
            </a:pPr>
            <a:r>
              <a:rPr lang="en-US" altLang="zh-CN" sz="2800" dirty="0" smtClean="0"/>
              <a:t> </a:t>
            </a:r>
            <a:r>
              <a:rPr lang="en-US" altLang="zh-CN" sz="2800" kern="100" dirty="0">
                <a:latin typeface="Times New Roman" panose="02020603050405020304" pitchFamily="18" charset="0"/>
                <a:cs typeface="Times New Roman" panose="02020603050405020304" pitchFamily="18" charset="0"/>
              </a:rPr>
              <a:t>The electrical tests</a:t>
            </a:r>
            <a:r>
              <a:rPr lang="en-US" altLang="zh-CN" sz="2800" kern="100" dirty="0" smtClean="0">
                <a:latin typeface="Times New Roman" panose="02020603050405020304" pitchFamily="18" charset="0"/>
                <a:cs typeface="Times New Roman" panose="02020603050405020304" pitchFamily="18" charset="0"/>
              </a:rPr>
              <a:t>.</a:t>
            </a:r>
            <a:endParaRPr lang="en-US" altLang="zh-CN" sz="2800" kern="100" dirty="0">
              <a:latin typeface="Times New Roman" panose="02020603050405020304" pitchFamily="18" charset="0"/>
              <a:cs typeface="Times New Roman" panose="02020603050405020304" pitchFamily="18" charset="0"/>
            </a:endParaRPr>
          </a:p>
        </p:txBody>
      </p:sp>
      <p:sp>
        <p:nvSpPr>
          <p:cNvPr id="5" name="矩形 4"/>
          <p:cNvSpPr/>
          <p:nvPr/>
        </p:nvSpPr>
        <p:spPr>
          <a:xfrm>
            <a:off x="611560" y="1988840"/>
            <a:ext cx="5976664" cy="1692771"/>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2400" kern="100" dirty="0" smtClean="0">
                <a:latin typeface="Times New Roman" panose="02020603050405020304" pitchFamily="18" charset="0"/>
                <a:cs typeface="Times New Roman" panose="02020603050405020304" pitchFamily="18" charset="0"/>
              </a:rPr>
              <a:t>SCA </a:t>
            </a:r>
            <a:r>
              <a:rPr lang="en-US" altLang="zh-CN" sz="2400" kern="100" dirty="0">
                <a:latin typeface="Times New Roman" panose="02020603050405020304" pitchFamily="18" charset="0"/>
                <a:cs typeface="Times New Roman" panose="02020603050405020304" pitchFamily="18" charset="0"/>
              </a:rPr>
              <a:t>part : </a:t>
            </a:r>
            <a:endParaRPr lang="en-US" altLang="zh-CN" sz="2400" kern="100" dirty="0" smtClean="0">
              <a:latin typeface="Times New Roman" panose="02020603050405020304" pitchFamily="18" charset="0"/>
              <a:cs typeface="Times New Roman" panose="02020603050405020304" pitchFamily="18" charset="0"/>
            </a:endParaRPr>
          </a:p>
          <a:p>
            <a:pPr algn="just">
              <a:spcAft>
                <a:spcPts val="0"/>
              </a:spcAft>
            </a:pPr>
            <a:r>
              <a:rPr lang="en-US" altLang="zh-CN" sz="2000" kern="100" dirty="0" smtClean="0">
                <a:latin typeface="Times New Roman" panose="02020603050405020304" pitchFamily="18" charset="0"/>
                <a:cs typeface="Times New Roman" panose="02020603050405020304" pitchFamily="18" charset="0"/>
              </a:rPr>
              <a:t>leakage current</a:t>
            </a:r>
          </a:p>
          <a:p>
            <a:pPr algn="just">
              <a:spcAft>
                <a:spcPts val="0"/>
              </a:spcAft>
            </a:pPr>
            <a:r>
              <a:rPr lang="en-US" altLang="zh-CN" sz="2000" kern="100" dirty="0" smtClean="0">
                <a:latin typeface="Times New Roman" panose="02020603050405020304" pitchFamily="18" charset="0"/>
                <a:cs typeface="Times New Roman" panose="02020603050405020304" pitchFamily="18" charset="0"/>
              </a:rPr>
              <a:t>gain and INL</a:t>
            </a:r>
          </a:p>
          <a:p>
            <a:pPr algn="just">
              <a:spcAft>
                <a:spcPts val="0"/>
              </a:spcAft>
            </a:pPr>
            <a:r>
              <a:rPr lang="en-US" altLang="zh-CN" sz="2000" kern="100" dirty="0" smtClean="0">
                <a:latin typeface="Times New Roman" panose="02020603050405020304" pitchFamily="18" charset="0"/>
                <a:cs typeface="Times New Roman" panose="02020603050405020304" pitchFamily="18" charset="0"/>
              </a:rPr>
              <a:t>noise</a:t>
            </a:r>
          </a:p>
          <a:p>
            <a:pPr algn="just">
              <a:spcAft>
                <a:spcPts val="0"/>
              </a:spcAft>
            </a:pPr>
            <a:endParaRPr lang="zh-CN" altLang="zh-CN" sz="2000" kern="100" dirty="0">
              <a:latin typeface="Calibri" panose="020F0502020204030204" pitchFamily="34" charset="0"/>
              <a:cs typeface="Times New Roman" panose="02020603050405020304" pitchFamily="18" charset="0"/>
            </a:endParaRPr>
          </a:p>
        </p:txBody>
      </p:sp>
      <p:pic>
        <p:nvPicPr>
          <p:cNvPr id="7" name="图片 6"/>
          <p:cNvPicPr/>
          <p:nvPr/>
        </p:nvPicPr>
        <p:blipFill rotWithShape="1">
          <a:blip r:embed="rId3"/>
          <a:srcRect l="52976"/>
          <a:stretch/>
        </p:blipFill>
        <p:spPr bwMode="auto">
          <a:xfrm>
            <a:off x="5823881" y="1553513"/>
            <a:ext cx="3008243" cy="2128098"/>
          </a:xfrm>
          <a:prstGeom prst="rect">
            <a:avLst/>
          </a:prstGeom>
          <a:ln>
            <a:noFill/>
          </a:ln>
          <a:extLst>
            <a:ext uri="{53640926-AAD7-44D8-BBD7-CCE9431645EC}">
              <a14:shadowObscured xmlns:a14="http://schemas.microsoft.com/office/drawing/2010/main"/>
            </a:ext>
          </a:extLst>
        </p:spPr>
      </p:pic>
      <p:pic>
        <p:nvPicPr>
          <p:cNvPr id="8" name="图片 7"/>
          <p:cNvPicPr/>
          <p:nvPr/>
        </p:nvPicPr>
        <p:blipFill>
          <a:blip r:embed="rId4">
            <a:extLst>
              <a:ext uri="{28A0092B-C50C-407E-A947-70E740481C1C}">
                <a14:useLocalDpi xmlns:a14="http://schemas.microsoft.com/office/drawing/2010/main" val="0"/>
              </a:ext>
            </a:extLst>
          </a:blip>
          <a:stretch>
            <a:fillRect/>
          </a:stretch>
        </p:blipFill>
        <p:spPr>
          <a:xfrm>
            <a:off x="107504" y="3894764"/>
            <a:ext cx="2948970" cy="2198532"/>
          </a:xfrm>
          <a:prstGeom prst="rect">
            <a:avLst/>
          </a:prstGeom>
        </p:spPr>
      </p:pic>
      <p:pic>
        <p:nvPicPr>
          <p:cNvPr id="9" name="图片 8"/>
          <p:cNvPicPr/>
          <p:nvPr/>
        </p:nvPicPr>
        <p:blipFill>
          <a:blip r:embed="rId5">
            <a:extLst>
              <a:ext uri="{28A0092B-C50C-407E-A947-70E740481C1C}">
                <a14:useLocalDpi xmlns:a14="http://schemas.microsoft.com/office/drawing/2010/main" val="0"/>
              </a:ext>
            </a:extLst>
          </a:blip>
          <a:stretch>
            <a:fillRect/>
          </a:stretch>
        </p:blipFill>
        <p:spPr>
          <a:xfrm>
            <a:off x="3056474" y="3900043"/>
            <a:ext cx="2772308" cy="2206735"/>
          </a:xfrm>
          <a:prstGeom prst="rect">
            <a:avLst/>
          </a:prstGeom>
        </p:spPr>
      </p:pic>
      <p:pic>
        <p:nvPicPr>
          <p:cNvPr id="10" name="图片 9"/>
          <p:cNvPicPr/>
          <p:nvPr/>
        </p:nvPicPr>
        <p:blipFill>
          <a:blip r:embed="rId6"/>
          <a:stretch>
            <a:fillRect/>
          </a:stretch>
        </p:blipFill>
        <p:spPr>
          <a:xfrm>
            <a:off x="5823881" y="3812796"/>
            <a:ext cx="3068599" cy="2280499"/>
          </a:xfrm>
          <a:prstGeom prst="rect">
            <a:avLst/>
          </a:prstGeom>
        </p:spPr>
      </p:pic>
    </p:spTree>
    <p:extLst>
      <p:ext uri="{BB962C8B-B14F-4D97-AF65-F5344CB8AC3E}">
        <p14:creationId xmlns:p14="http://schemas.microsoft.com/office/powerpoint/2010/main" val="3677983447"/>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Radiation test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13</a:t>
            </a:fld>
            <a:endParaRPr lang="zh-CN" altLang="en-US"/>
          </a:p>
        </p:txBody>
      </p:sp>
      <p:sp>
        <p:nvSpPr>
          <p:cNvPr id="3" name="矩形 2"/>
          <p:cNvSpPr/>
          <p:nvPr/>
        </p:nvSpPr>
        <p:spPr>
          <a:xfrm>
            <a:off x="323528" y="1484784"/>
            <a:ext cx="2845587" cy="523220"/>
          </a:xfrm>
          <a:prstGeom prst="rect">
            <a:avLst/>
          </a:prstGeom>
        </p:spPr>
        <p:txBody>
          <a:bodyPr wrap="none">
            <a:spAutoFit/>
          </a:bodyPr>
          <a:lstStyle/>
          <a:p>
            <a:pPr marL="342900" indent="-342900" algn="just">
              <a:spcAft>
                <a:spcPts val="0"/>
              </a:spcAft>
              <a:buFont typeface="Wingdings" panose="05000000000000000000" pitchFamily="2" charset="2"/>
              <a:buChar char="ü"/>
            </a:pPr>
            <a:r>
              <a:rPr lang="en-US" altLang="zh-CN" sz="2800" kern="100" dirty="0">
                <a:latin typeface="Times New Roman" panose="02020603050405020304" pitchFamily="18" charset="0"/>
                <a:cs typeface="Times New Roman" panose="02020603050405020304" pitchFamily="18" charset="0"/>
              </a:rPr>
              <a:t>Static TID tests.</a:t>
            </a:r>
          </a:p>
        </p:txBody>
      </p:sp>
      <p:sp>
        <p:nvSpPr>
          <p:cNvPr id="4" name="矩形 3"/>
          <p:cNvSpPr/>
          <p:nvPr/>
        </p:nvSpPr>
        <p:spPr>
          <a:xfrm>
            <a:off x="457200" y="2138119"/>
            <a:ext cx="8438628" cy="1015663"/>
          </a:xfrm>
          <a:prstGeom prst="rect">
            <a:avLst/>
          </a:prstGeom>
        </p:spPr>
        <p:txBody>
          <a:bodyPr wrap="square">
            <a:spAutoFit/>
          </a:bodyPr>
          <a:lstStyle/>
          <a:p>
            <a:pPr algn="just">
              <a:spcAft>
                <a:spcPts val="0"/>
              </a:spcAft>
            </a:pPr>
            <a:r>
              <a:rPr lang="en-US" altLang="zh-CN" sz="2000" kern="100" dirty="0" smtClean="0">
                <a:latin typeface="Times New Roman" panose="02020603050405020304" pitchFamily="18" charset="0"/>
                <a:cs typeface="Times New Roman" panose="02020603050405020304" pitchFamily="18" charset="0"/>
              </a:rPr>
              <a:t>The ASIC </a:t>
            </a:r>
            <a:r>
              <a:rPr lang="en-US" altLang="zh-CN" sz="2000" kern="100" dirty="0">
                <a:latin typeface="Times New Roman" panose="02020603050405020304" pitchFamily="18" charset="0"/>
                <a:cs typeface="Times New Roman" panose="02020603050405020304" pitchFamily="18" charset="0"/>
              </a:rPr>
              <a:t>was only powered. Three samples (S1~S3) were irradiated by 200MeV protons with a dose rate of 10rad (Si)/s to the dose of 10Krad (Si), 20Krad (Si) and 100Krad (Si) respectively. </a:t>
            </a:r>
          </a:p>
        </p:txBody>
      </p:sp>
      <p:sp>
        <p:nvSpPr>
          <p:cNvPr id="8" name="矩形 7"/>
          <p:cNvSpPr/>
          <p:nvPr/>
        </p:nvSpPr>
        <p:spPr>
          <a:xfrm>
            <a:off x="323528" y="3440852"/>
            <a:ext cx="3427477" cy="523220"/>
          </a:xfrm>
          <a:prstGeom prst="rect">
            <a:avLst/>
          </a:prstGeom>
        </p:spPr>
        <p:txBody>
          <a:bodyPr wrap="none">
            <a:spAutoFit/>
          </a:bodyPr>
          <a:lstStyle/>
          <a:p>
            <a:pPr marL="457200" indent="-457200" algn="just">
              <a:spcAft>
                <a:spcPts val="0"/>
              </a:spcAft>
              <a:buFont typeface="Wingdings" panose="05000000000000000000" pitchFamily="2" charset="2"/>
              <a:buChar char="ü"/>
            </a:pPr>
            <a:r>
              <a:rPr lang="en-US" altLang="zh-CN" sz="2800" kern="100" dirty="0" smtClean="0">
                <a:latin typeface="Times New Roman" panose="02020603050405020304" pitchFamily="18" charset="0"/>
                <a:cs typeface="Times New Roman" panose="02020603050405020304" pitchFamily="18" charset="0"/>
              </a:rPr>
              <a:t>Dynamic </a:t>
            </a:r>
            <a:r>
              <a:rPr lang="en-US" altLang="zh-CN" sz="2800" kern="100" dirty="0">
                <a:latin typeface="Times New Roman" panose="02020603050405020304" pitchFamily="18" charset="0"/>
                <a:cs typeface="Times New Roman" panose="02020603050405020304" pitchFamily="18" charset="0"/>
              </a:rPr>
              <a:t>TID tests</a:t>
            </a:r>
            <a:r>
              <a:rPr lang="en-US" altLang="zh-CN" kern="100" dirty="0">
                <a:latin typeface="Times New Roman" panose="02020603050405020304" pitchFamily="18" charset="0"/>
                <a:cs typeface="Times New Roman" panose="02020603050405020304" pitchFamily="18" charset="0"/>
              </a:rPr>
              <a:t>.</a:t>
            </a:r>
          </a:p>
        </p:txBody>
      </p:sp>
      <p:sp>
        <p:nvSpPr>
          <p:cNvPr id="9" name="矩形 8"/>
          <p:cNvSpPr/>
          <p:nvPr/>
        </p:nvSpPr>
        <p:spPr>
          <a:xfrm>
            <a:off x="464390" y="4251142"/>
            <a:ext cx="8438628" cy="1015663"/>
          </a:xfrm>
          <a:prstGeom prst="rect">
            <a:avLst/>
          </a:prstGeom>
        </p:spPr>
        <p:txBody>
          <a:bodyPr wrap="square">
            <a:spAutoFit/>
          </a:bodyPr>
          <a:lstStyle/>
          <a:p>
            <a:pPr algn="just">
              <a:spcAft>
                <a:spcPts val="0"/>
              </a:spcAft>
            </a:pPr>
            <a:r>
              <a:rPr lang="en-US" altLang="zh-CN" sz="2000" kern="100" dirty="0" smtClean="0">
                <a:latin typeface="Times New Roman" panose="02020603050405020304" pitchFamily="18" charset="0"/>
                <a:cs typeface="Times New Roman" panose="02020603050405020304" pitchFamily="18" charset="0"/>
              </a:rPr>
              <a:t>The ASIC </a:t>
            </a:r>
            <a:r>
              <a:rPr lang="en-US" altLang="zh-CN" sz="2000" kern="100" dirty="0">
                <a:latin typeface="Times New Roman" panose="02020603050405020304" pitchFamily="18" charset="0"/>
                <a:cs typeface="Times New Roman" panose="02020603050405020304" pitchFamily="18" charset="0"/>
              </a:rPr>
              <a:t>was </a:t>
            </a:r>
            <a:r>
              <a:rPr lang="en-US" altLang="zh-CN" sz="2000" kern="100" dirty="0" smtClean="0">
                <a:latin typeface="Times New Roman" panose="02020603050405020304" pitchFamily="18" charset="0"/>
                <a:cs typeface="Times New Roman" panose="02020603050405020304" pitchFamily="18" charset="0"/>
              </a:rPr>
              <a:t>powered and triggered</a:t>
            </a:r>
            <a:r>
              <a:rPr lang="zh-CN" altLang="en-US" sz="2000" kern="100" dirty="0" smtClean="0">
                <a:latin typeface="Times New Roman" panose="02020603050405020304" pitchFamily="18" charset="0"/>
                <a:cs typeface="Times New Roman" panose="02020603050405020304" pitchFamily="18" charset="0"/>
              </a:rPr>
              <a:t>，</a:t>
            </a:r>
            <a:r>
              <a:rPr lang="en-US" altLang="zh-CN" sz="2000" kern="100" dirty="0" smtClean="0">
                <a:latin typeface="Times New Roman" panose="02020603050405020304" pitchFamily="18" charset="0"/>
                <a:cs typeface="Times New Roman" panose="02020603050405020304" pitchFamily="18" charset="0"/>
              </a:rPr>
              <a:t>working in self-trigger mode. Two </a:t>
            </a:r>
            <a:r>
              <a:rPr lang="en-US" altLang="zh-CN" sz="2000" kern="100" dirty="0">
                <a:latin typeface="Times New Roman" panose="02020603050405020304" pitchFamily="18" charset="0"/>
                <a:cs typeface="Times New Roman" panose="02020603050405020304" pitchFamily="18" charset="0"/>
              </a:rPr>
              <a:t>samples </a:t>
            </a:r>
            <a:r>
              <a:rPr lang="en-US" altLang="zh-CN" sz="2000" kern="100" dirty="0" smtClean="0">
                <a:latin typeface="Times New Roman" panose="02020603050405020304" pitchFamily="18" charset="0"/>
                <a:cs typeface="Times New Roman" panose="02020603050405020304" pitchFamily="18" charset="0"/>
              </a:rPr>
              <a:t>(D1</a:t>
            </a:r>
            <a:r>
              <a:rPr lang="zh-CN" altLang="en-US" sz="2000" kern="100" dirty="0" smtClean="0">
                <a:latin typeface="Times New Roman" panose="02020603050405020304" pitchFamily="18" charset="0"/>
                <a:cs typeface="Times New Roman" panose="02020603050405020304" pitchFamily="18" charset="0"/>
              </a:rPr>
              <a:t>，</a:t>
            </a:r>
            <a:r>
              <a:rPr lang="en-US" altLang="zh-CN" sz="2000" kern="100" dirty="0" smtClean="0">
                <a:latin typeface="Times New Roman" panose="02020603050405020304" pitchFamily="18" charset="0"/>
                <a:cs typeface="Times New Roman" panose="02020603050405020304" pitchFamily="18" charset="0"/>
              </a:rPr>
              <a:t>D2) </a:t>
            </a:r>
            <a:r>
              <a:rPr lang="en-US" altLang="zh-CN" sz="2000" kern="100" dirty="0">
                <a:latin typeface="Times New Roman" panose="02020603050405020304" pitchFamily="18" charset="0"/>
                <a:cs typeface="Times New Roman" panose="02020603050405020304" pitchFamily="18" charset="0"/>
              </a:rPr>
              <a:t>were irradiated by </a:t>
            </a:r>
            <a:r>
              <a:rPr lang="en-US" altLang="zh-CN" sz="2000" kern="100" dirty="0" smtClean="0">
                <a:latin typeface="Times New Roman" panose="02020603050405020304" pitchFamily="18" charset="0"/>
                <a:cs typeface="Times New Roman" panose="02020603050405020304" pitchFamily="18" charset="0"/>
              </a:rPr>
              <a:t>62.8MeV </a:t>
            </a:r>
            <a:r>
              <a:rPr lang="en-US" altLang="zh-CN" sz="2000" kern="100" dirty="0">
                <a:latin typeface="Times New Roman" panose="02020603050405020304" pitchFamily="18" charset="0"/>
                <a:cs typeface="Times New Roman" panose="02020603050405020304" pitchFamily="18" charset="0"/>
              </a:rPr>
              <a:t>protons with a dose rate of </a:t>
            </a:r>
            <a:r>
              <a:rPr lang="en-US" altLang="zh-CN" sz="2000" kern="100" dirty="0" smtClean="0">
                <a:latin typeface="Times New Roman" panose="02020603050405020304" pitchFamily="18" charset="0"/>
                <a:cs typeface="Times New Roman" panose="02020603050405020304" pitchFamily="18" charset="0"/>
              </a:rPr>
              <a:t>8rad </a:t>
            </a:r>
            <a:r>
              <a:rPr lang="en-US" altLang="zh-CN" sz="2000" kern="100" dirty="0">
                <a:latin typeface="Times New Roman" panose="02020603050405020304" pitchFamily="18" charset="0"/>
                <a:cs typeface="Times New Roman" panose="02020603050405020304" pitchFamily="18" charset="0"/>
              </a:rPr>
              <a:t>(Si)/s to the dose of 10Krad (Si</a:t>
            </a:r>
            <a:r>
              <a:rPr lang="en-US" altLang="zh-CN" sz="2000" kern="100" dirty="0" smtClean="0">
                <a:latin typeface="Times New Roman" panose="02020603050405020304" pitchFamily="18" charset="0"/>
                <a:cs typeface="Times New Roman" panose="02020603050405020304" pitchFamily="18" charset="0"/>
              </a:rPr>
              <a:t>). </a:t>
            </a:r>
            <a:endParaRPr lang="en-US" altLang="zh-CN" sz="20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339795"/>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a:t>Radiation test </a:t>
            </a:r>
          </a:p>
          <a:p>
            <a:r>
              <a:rPr lang="en-US" altLang="zh-CN" sz="3200" b="1" dirty="0">
                <a:solidFill>
                  <a:srgbClr val="7030A0"/>
                </a:solidFill>
              </a:rPr>
              <a:t>Test results </a:t>
            </a:r>
          </a:p>
          <a:p>
            <a:r>
              <a:rPr lang="en-US" altLang="zh-CN" dirty="0" smtClean="0"/>
              <a:t>Summary and future plan</a:t>
            </a:r>
          </a:p>
        </p:txBody>
      </p:sp>
      <p:sp>
        <p:nvSpPr>
          <p:cNvPr id="6" name="灯片编号占位符 5"/>
          <p:cNvSpPr>
            <a:spLocks noGrp="1"/>
          </p:cNvSpPr>
          <p:nvPr>
            <p:ph type="sldNum" sz="quarter" idx="4294967295"/>
          </p:nvPr>
        </p:nvSpPr>
        <p:spPr/>
        <p:txBody>
          <a:bodyPr/>
          <a:lstStyle/>
          <a:p>
            <a:pPr>
              <a:defRPr/>
            </a:pPr>
            <a:r>
              <a:rPr lang="en-US" altLang="zh-CN" dirty="0" smtClean="0"/>
              <a:t>2</a:t>
            </a:r>
            <a:endParaRPr lang="zh-CN" altLang="en-US" dirty="0"/>
          </a:p>
        </p:txBody>
      </p:sp>
    </p:spTree>
    <p:extLst>
      <p:ext uri="{BB962C8B-B14F-4D97-AF65-F5344CB8AC3E}">
        <p14:creationId xmlns:p14="http://schemas.microsoft.com/office/powerpoint/2010/main" val="432454061"/>
      </p:ext>
    </p:extLst>
  </p:cSld>
  <p:clrMapOvr>
    <a:masterClrMapping/>
  </p:clrMapOvr>
  <mc:AlternateContent xmlns:mc="http://schemas.openxmlformats.org/markup-compatibility/2006" xmlns:p14="http://schemas.microsoft.com/office/powerpoint/2010/main">
    <mc:Choice Requires="p14">
      <p:transition spd="slow" p14:dur="2000" advTm="16214"/>
    </mc:Choice>
    <mc:Fallback xmlns="">
      <p:transition spd="slow" advTm="1621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result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15</a:t>
            </a:fld>
            <a:endParaRPr lang="zh-CN" altLang="en-US"/>
          </a:p>
        </p:txBody>
      </p:sp>
      <p:sp>
        <p:nvSpPr>
          <p:cNvPr id="25" name="矩形 24"/>
          <p:cNvSpPr/>
          <p:nvPr/>
        </p:nvSpPr>
        <p:spPr>
          <a:xfrm>
            <a:off x="323528" y="1484784"/>
            <a:ext cx="2845587" cy="523220"/>
          </a:xfrm>
          <a:prstGeom prst="rect">
            <a:avLst/>
          </a:prstGeom>
        </p:spPr>
        <p:txBody>
          <a:bodyPr wrap="none">
            <a:spAutoFit/>
          </a:bodyPr>
          <a:lstStyle/>
          <a:p>
            <a:pPr marL="342900" indent="-342900" algn="just">
              <a:spcAft>
                <a:spcPts val="0"/>
              </a:spcAft>
              <a:buFont typeface="Wingdings" panose="05000000000000000000" pitchFamily="2" charset="2"/>
              <a:buChar char="ü"/>
            </a:pPr>
            <a:r>
              <a:rPr lang="en-US" altLang="zh-CN" sz="2800" kern="100" dirty="0">
                <a:latin typeface="Times New Roman" panose="02020603050405020304" pitchFamily="18" charset="0"/>
                <a:cs typeface="Times New Roman" panose="02020603050405020304" pitchFamily="18" charset="0"/>
              </a:rPr>
              <a:t>Static TID tests.</a:t>
            </a:r>
          </a:p>
        </p:txBody>
      </p:sp>
      <p:sp>
        <p:nvSpPr>
          <p:cNvPr id="29" name="矩形 28"/>
          <p:cNvSpPr/>
          <p:nvPr/>
        </p:nvSpPr>
        <p:spPr>
          <a:xfrm>
            <a:off x="457200" y="2204864"/>
            <a:ext cx="5976664" cy="2923877"/>
          </a:xfrm>
          <a:prstGeom prst="rect">
            <a:avLst/>
          </a:prstGeom>
        </p:spPr>
        <p:txBody>
          <a:bodyPr wrap="square">
            <a:spAutoFit/>
          </a:bodyPr>
          <a:lstStyle/>
          <a:p>
            <a:pPr marL="285750" indent="-285750" algn="just">
              <a:buFont typeface="Arial" panose="020B0604020202020204" pitchFamily="34" charset="0"/>
              <a:buChar char="•"/>
            </a:pPr>
            <a:r>
              <a:rPr lang="en-US" altLang="zh-CN" sz="2400" kern="100" dirty="0">
                <a:latin typeface="Times New Roman" panose="02020603050405020304" pitchFamily="18" charset="0"/>
                <a:cs typeface="Times New Roman" panose="02020603050405020304" pitchFamily="18" charset="0"/>
              </a:rPr>
              <a:t>power </a:t>
            </a:r>
            <a:r>
              <a:rPr lang="en-US" altLang="zh-CN" sz="2400" kern="100" dirty="0" smtClean="0">
                <a:latin typeface="Times New Roman" panose="02020603050405020304" pitchFamily="18" charset="0"/>
                <a:cs typeface="Times New Roman" panose="02020603050405020304" pitchFamily="18" charset="0"/>
              </a:rPr>
              <a:t>supply</a:t>
            </a:r>
          </a:p>
          <a:p>
            <a:pPr marL="285750" indent="-285750" algn="just">
              <a:buFont typeface="Arial" panose="020B0604020202020204" pitchFamily="34" charset="0"/>
              <a:buChar char="•"/>
            </a:pPr>
            <a:endParaRPr lang="en-US" altLang="zh-CN" sz="2400" kern="1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altLang="zh-CN" sz="2400" kern="1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altLang="zh-CN" sz="2400" kern="1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altLang="zh-CN" sz="2400" kern="100" dirty="0" smtClean="0">
              <a:latin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altLang="zh-CN" sz="2400" kern="100" dirty="0" smtClean="0">
                <a:latin typeface="Times New Roman" panose="02020603050405020304" pitchFamily="18" charset="0"/>
                <a:cs typeface="Times New Roman" panose="02020603050405020304" pitchFamily="18" charset="0"/>
              </a:rPr>
              <a:t>analogue </a:t>
            </a:r>
            <a:r>
              <a:rPr lang="en-US" altLang="zh-CN" sz="2400" kern="100" dirty="0">
                <a:latin typeface="Times New Roman" panose="02020603050405020304" pitchFamily="18" charset="0"/>
                <a:cs typeface="Times New Roman" panose="02020603050405020304" pitchFamily="18" charset="0"/>
              </a:rPr>
              <a:t>front-end</a:t>
            </a:r>
            <a:r>
              <a:rPr lang="en-US" altLang="zh-CN" sz="2400" kern="100" dirty="0" smtClean="0">
                <a:latin typeface="Times New Roman" panose="02020603050405020304" pitchFamily="18" charset="0"/>
                <a:cs typeface="Times New Roman" panose="02020603050405020304" pitchFamily="18" charset="0"/>
              </a:rPr>
              <a:t>:</a:t>
            </a:r>
          </a:p>
          <a:p>
            <a:pPr algn="just">
              <a:spcAft>
                <a:spcPts val="0"/>
              </a:spcAft>
            </a:pPr>
            <a:r>
              <a:rPr lang="en-US" altLang="zh-CN" sz="2000" kern="100" dirty="0" smtClean="0">
                <a:latin typeface="Times New Roman" panose="02020603050405020304" pitchFamily="18" charset="0"/>
                <a:cs typeface="Times New Roman" panose="02020603050405020304" pitchFamily="18" charset="0"/>
              </a:rPr>
              <a:t>offset voltage</a:t>
            </a:r>
          </a:p>
          <a:p>
            <a:pPr algn="just">
              <a:spcAft>
                <a:spcPts val="0"/>
              </a:spcAft>
            </a:pPr>
            <a:endParaRPr lang="en-US" altLang="zh-CN" sz="2000" kern="100" dirty="0">
              <a:latin typeface="Times New Roman" panose="02020603050405020304" pitchFamily="18" charset="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378272384"/>
              </p:ext>
            </p:extLst>
          </p:nvPr>
        </p:nvGraphicFramePr>
        <p:xfrm>
          <a:off x="3707904" y="2204864"/>
          <a:ext cx="5082252" cy="1600359"/>
        </p:xfrm>
        <a:graphic>
          <a:graphicData uri="http://schemas.openxmlformats.org/drawingml/2006/table">
            <a:tbl>
              <a:tblPr firstRow="1" firstCol="1" bandRow="1">
                <a:tableStyleId>{00A15C55-8517-42AA-B614-E9B94910E393}</a:tableStyleId>
              </a:tblPr>
              <a:tblGrid>
                <a:gridCol w="1429613">
                  <a:extLst>
                    <a:ext uri="{9D8B030D-6E8A-4147-A177-3AD203B41FA5}">
                      <a16:colId xmlns:a16="http://schemas.microsoft.com/office/drawing/2014/main" xmlns="" val="3897638361"/>
                    </a:ext>
                  </a:extLst>
                </a:gridCol>
                <a:gridCol w="1111513">
                  <a:extLst>
                    <a:ext uri="{9D8B030D-6E8A-4147-A177-3AD203B41FA5}">
                      <a16:colId xmlns:a16="http://schemas.microsoft.com/office/drawing/2014/main" xmlns="" val="392943834"/>
                    </a:ext>
                  </a:extLst>
                </a:gridCol>
                <a:gridCol w="1528330">
                  <a:extLst>
                    <a:ext uri="{9D8B030D-6E8A-4147-A177-3AD203B41FA5}">
                      <a16:colId xmlns:a16="http://schemas.microsoft.com/office/drawing/2014/main" xmlns="" val="1982391479"/>
                    </a:ext>
                  </a:extLst>
                </a:gridCol>
                <a:gridCol w="1012796">
                  <a:extLst>
                    <a:ext uri="{9D8B030D-6E8A-4147-A177-3AD203B41FA5}">
                      <a16:colId xmlns:a16="http://schemas.microsoft.com/office/drawing/2014/main" xmlns="" val="4257612440"/>
                    </a:ext>
                  </a:extLst>
                </a:gridCol>
              </a:tblGrid>
              <a:tr h="350573">
                <a:tc>
                  <a:txBody>
                    <a:bodyPr/>
                    <a:lstStyle/>
                    <a:p>
                      <a:pPr algn="just">
                        <a:spcAft>
                          <a:spcPts val="0"/>
                        </a:spcAft>
                      </a:pPr>
                      <a:r>
                        <a:rPr lang="en-US" altLang="zh-CN" sz="1800" kern="100" dirty="0" smtClean="0">
                          <a:effectLst/>
                        </a:rPr>
                        <a:t>TID(rad(Si)/s)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Pre</a:t>
                      </a:r>
                    </a:p>
                    <a:p>
                      <a:pPr algn="just">
                        <a:spcAft>
                          <a:spcPts val="0"/>
                        </a:spcAft>
                      </a:pPr>
                      <a:r>
                        <a:rPr lang="zh-CN" sz="1800" kern="100" dirty="0" smtClean="0">
                          <a:effectLst/>
                        </a:rPr>
                        <a:t>（</a:t>
                      </a:r>
                      <a:r>
                        <a:rPr lang="en-US" sz="1800" kern="100" dirty="0">
                          <a:effectLst/>
                        </a:rPr>
                        <a:t>mA</a:t>
                      </a:r>
                      <a:r>
                        <a:rPr lang="zh-CN" sz="1800" kern="100" dirty="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smtClean="0">
                          <a:effectLst/>
                        </a:rPr>
                        <a:t>156H </a:t>
                      </a:r>
                      <a:r>
                        <a:rPr lang="zh-CN" sz="1800" kern="100" dirty="0" smtClean="0">
                          <a:effectLst/>
                        </a:rPr>
                        <a:t>（</a:t>
                      </a:r>
                      <a:r>
                        <a:rPr lang="en-US" sz="1800" kern="100" dirty="0">
                          <a:effectLst/>
                        </a:rPr>
                        <a:t>mA</a:t>
                      </a:r>
                      <a:r>
                        <a:rPr lang="zh-CN" sz="1800" kern="100" dirty="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change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291270445"/>
                  </a:ext>
                </a:extLst>
              </a:tr>
              <a:tr h="350573">
                <a:tc>
                  <a:txBody>
                    <a:bodyPr/>
                    <a:lstStyle/>
                    <a:p>
                      <a:pPr algn="just">
                        <a:spcAft>
                          <a:spcPts val="0"/>
                        </a:spcAft>
                      </a:pPr>
                      <a:r>
                        <a:rPr lang="en-US" sz="1800" kern="100" dirty="0">
                          <a:effectLst/>
                        </a:rPr>
                        <a:t>10K</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a:effectLst/>
                        </a:rPr>
                        <a:t>48</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a:effectLst/>
                        </a:rPr>
                        <a:t>50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effectLst/>
                        </a:rPr>
                        <a:t> </a:t>
                      </a:r>
                      <a:r>
                        <a:rPr lang="en-US" sz="1800" kern="100" dirty="0" smtClean="0">
                          <a:effectLst/>
                        </a:rPr>
                        <a:t>4.2%</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315691900"/>
                  </a:ext>
                </a:extLst>
              </a:tr>
              <a:tr h="350573">
                <a:tc>
                  <a:txBody>
                    <a:bodyPr/>
                    <a:lstStyle/>
                    <a:p>
                      <a:pPr algn="just">
                        <a:spcAft>
                          <a:spcPts val="0"/>
                        </a:spcAft>
                      </a:pPr>
                      <a:r>
                        <a:rPr lang="en-US" sz="1800" kern="100">
                          <a:effectLst/>
                        </a:rPr>
                        <a:t>20K</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a:effectLst/>
                        </a:rPr>
                        <a:t>49</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a:effectLst/>
                        </a:rPr>
                        <a:t>54</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effectLst/>
                        </a:rPr>
                        <a:t> </a:t>
                      </a:r>
                      <a:r>
                        <a:rPr lang="en-US" sz="1800" kern="100" dirty="0" smtClean="0">
                          <a:effectLst/>
                        </a:rPr>
                        <a:t>10%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563501257"/>
                  </a:ext>
                </a:extLst>
              </a:tr>
              <a:tr h="350573">
                <a:tc>
                  <a:txBody>
                    <a:bodyPr/>
                    <a:lstStyle/>
                    <a:p>
                      <a:pPr algn="just">
                        <a:spcAft>
                          <a:spcPts val="0"/>
                        </a:spcAft>
                      </a:pPr>
                      <a:r>
                        <a:rPr lang="en-US" sz="1800" kern="100" dirty="0">
                          <a:effectLst/>
                        </a:rPr>
                        <a:t>100K</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effectLst/>
                        </a:rPr>
                        <a:t>48</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effectLst/>
                        </a:rPr>
                        <a:t> </a:t>
                      </a:r>
                      <a:r>
                        <a:rPr lang="en-US" sz="1800" kern="100" dirty="0" smtClean="0">
                          <a:effectLst/>
                        </a:rPr>
                        <a:t>50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just" defTabSz="913376" rtl="0" eaLnBrk="1" fontAlgn="auto" latinLnBrk="0" hangingPunct="1">
                        <a:lnSpc>
                          <a:spcPct val="100000"/>
                        </a:lnSpc>
                        <a:spcBef>
                          <a:spcPts val="0"/>
                        </a:spcBef>
                        <a:spcAft>
                          <a:spcPts val="0"/>
                        </a:spcAft>
                        <a:buClrTx/>
                        <a:buSzTx/>
                        <a:buFontTx/>
                        <a:buNone/>
                        <a:tabLst/>
                        <a:defRPr/>
                      </a:pPr>
                      <a:r>
                        <a:rPr lang="en-US" sz="1800" kern="100" dirty="0">
                          <a:effectLst/>
                        </a:rPr>
                        <a:t> </a:t>
                      </a:r>
                      <a:r>
                        <a:rPr lang="en-US" altLang="zh-CN" sz="1800" kern="100" dirty="0" smtClean="0">
                          <a:effectLst/>
                        </a:rPr>
                        <a:t> 4.2%</a:t>
                      </a:r>
                      <a:endParaRPr lang="zh-CN" altLang="zh-CN" sz="1800" kern="100" dirty="0" smtClean="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110309695"/>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2765430971"/>
              </p:ext>
            </p:extLst>
          </p:nvPr>
        </p:nvGraphicFramePr>
        <p:xfrm>
          <a:off x="3707904" y="4725144"/>
          <a:ext cx="5082252" cy="1600359"/>
        </p:xfrm>
        <a:graphic>
          <a:graphicData uri="http://schemas.openxmlformats.org/drawingml/2006/table">
            <a:tbl>
              <a:tblPr firstRow="1" firstCol="1" bandRow="1">
                <a:tableStyleId>{00A15C55-8517-42AA-B614-E9B94910E393}</a:tableStyleId>
              </a:tblPr>
              <a:tblGrid>
                <a:gridCol w="1429613">
                  <a:extLst>
                    <a:ext uri="{9D8B030D-6E8A-4147-A177-3AD203B41FA5}">
                      <a16:colId xmlns:a16="http://schemas.microsoft.com/office/drawing/2014/main" xmlns="" val="3897638361"/>
                    </a:ext>
                  </a:extLst>
                </a:gridCol>
                <a:gridCol w="1111513">
                  <a:extLst>
                    <a:ext uri="{9D8B030D-6E8A-4147-A177-3AD203B41FA5}">
                      <a16:colId xmlns:a16="http://schemas.microsoft.com/office/drawing/2014/main" xmlns="" val="392943834"/>
                    </a:ext>
                  </a:extLst>
                </a:gridCol>
                <a:gridCol w="1528330">
                  <a:extLst>
                    <a:ext uri="{9D8B030D-6E8A-4147-A177-3AD203B41FA5}">
                      <a16:colId xmlns:a16="http://schemas.microsoft.com/office/drawing/2014/main" xmlns="" val="1982391479"/>
                    </a:ext>
                  </a:extLst>
                </a:gridCol>
                <a:gridCol w="1012796">
                  <a:extLst>
                    <a:ext uri="{9D8B030D-6E8A-4147-A177-3AD203B41FA5}">
                      <a16:colId xmlns:a16="http://schemas.microsoft.com/office/drawing/2014/main" xmlns="" val="4257612440"/>
                    </a:ext>
                  </a:extLst>
                </a:gridCol>
              </a:tblGrid>
              <a:tr h="350573">
                <a:tc>
                  <a:txBody>
                    <a:bodyPr/>
                    <a:lstStyle/>
                    <a:p>
                      <a:pPr algn="just">
                        <a:spcAft>
                          <a:spcPts val="0"/>
                        </a:spcAft>
                      </a:pPr>
                      <a:r>
                        <a:rPr lang="en-US" altLang="zh-CN" sz="1800" kern="100" dirty="0" smtClean="0">
                          <a:effectLst/>
                        </a:rPr>
                        <a:t>TID(rad(Si)/s)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Pre</a:t>
                      </a:r>
                    </a:p>
                    <a:p>
                      <a:pPr algn="just">
                        <a:spcAft>
                          <a:spcPts val="0"/>
                        </a:spcAft>
                      </a:pPr>
                      <a:r>
                        <a:rPr lang="zh-CN" sz="1800" kern="100" dirty="0" smtClean="0">
                          <a:effectLst/>
                        </a:rPr>
                        <a:t>（</a:t>
                      </a:r>
                      <a:r>
                        <a:rPr lang="en-US" sz="1800" kern="100" dirty="0">
                          <a:effectLst/>
                        </a:rPr>
                        <a:t>mA</a:t>
                      </a:r>
                      <a:r>
                        <a:rPr lang="zh-CN" sz="1800" kern="100" dirty="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smtClean="0">
                          <a:effectLst/>
                        </a:rPr>
                        <a:t>156H </a:t>
                      </a:r>
                      <a:r>
                        <a:rPr lang="zh-CN" sz="1800" kern="100" dirty="0" smtClean="0">
                          <a:effectLst/>
                        </a:rPr>
                        <a:t>（</a:t>
                      </a:r>
                      <a:r>
                        <a:rPr lang="en-US" sz="1800" kern="100" dirty="0">
                          <a:effectLst/>
                        </a:rPr>
                        <a:t>mA</a:t>
                      </a:r>
                      <a:r>
                        <a:rPr lang="zh-CN" sz="1800" kern="100" dirty="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change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291270445"/>
                  </a:ext>
                </a:extLst>
              </a:tr>
              <a:tr h="350573">
                <a:tc>
                  <a:txBody>
                    <a:bodyPr/>
                    <a:lstStyle/>
                    <a:p>
                      <a:pPr algn="just">
                        <a:spcAft>
                          <a:spcPts val="0"/>
                        </a:spcAft>
                      </a:pPr>
                      <a:r>
                        <a:rPr lang="en-US" sz="1800" kern="100" dirty="0">
                          <a:effectLst/>
                        </a:rPr>
                        <a:t>10K</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just" defTabSz="913376" rtl="0" eaLnBrk="1" latinLnBrk="0" hangingPunct="1">
                        <a:spcAft>
                          <a:spcPts val="0"/>
                        </a:spcAft>
                      </a:pPr>
                      <a:r>
                        <a:rPr lang="en-US" sz="1800" kern="100">
                          <a:solidFill>
                            <a:schemeClr val="dk1"/>
                          </a:solidFill>
                          <a:effectLst/>
                          <a:latin typeface="+mn-lt"/>
                          <a:ea typeface="+mn-ea"/>
                          <a:cs typeface="+mn-cs"/>
                        </a:rPr>
                        <a:t>802</a:t>
                      </a:r>
                      <a:endParaRPr lang="zh-CN" sz="1800" kern="100">
                        <a:solidFill>
                          <a:schemeClr val="dk1"/>
                        </a:solidFill>
                        <a:effectLst/>
                        <a:latin typeface="+mn-lt"/>
                        <a:ea typeface="+mn-ea"/>
                        <a:cs typeface="+mn-cs"/>
                      </a:endParaRPr>
                    </a:p>
                  </a:txBody>
                  <a:tcPr marL="68580" marR="68580" marT="0" marB="0"/>
                </a:tc>
                <a:tc>
                  <a:txBody>
                    <a:bodyPr/>
                    <a:lstStyle/>
                    <a:p>
                      <a:pPr marL="0" algn="just" defTabSz="913376" rtl="0" eaLnBrk="1" latinLnBrk="0" hangingPunct="1">
                        <a:spcAft>
                          <a:spcPts val="0"/>
                        </a:spcAft>
                      </a:pPr>
                      <a:r>
                        <a:rPr lang="en-US" sz="1800" kern="100" dirty="0">
                          <a:solidFill>
                            <a:schemeClr val="dk1"/>
                          </a:solidFill>
                          <a:effectLst/>
                          <a:latin typeface="+mn-lt"/>
                          <a:ea typeface="+mn-ea"/>
                          <a:cs typeface="+mn-cs"/>
                        </a:rPr>
                        <a:t>798.6</a:t>
                      </a:r>
                      <a:endParaRPr lang="zh-CN" sz="1800" kern="100" dirty="0">
                        <a:solidFill>
                          <a:schemeClr val="dk1"/>
                        </a:solidFill>
                        <a:effectLst/>
                        <a:latin typeface="+mn-lt"/>
                        <a:ea typeface="+mn-ea"/>
                        <a:cs typeface="+mn-cs"/>
                      </a:endParaRPr>
                    </a:p>
                  </a:txBody>
                  <a:tcPr marL="68580" marR="68580" marT="0" marB="0"/>
                </a:tc>
                <a:tc>
                  <a:txBody>
                    <a:bodyPr/>
                    <a:lstStyle/>
                    <a:p>
                      <a:pPr marL="0" algn="just" defTabSz="913376" rtl="0" eaLnBrk="1" latinLnBrk="0" hangingPunct="1">
                        <a:spcAft>
                          <a:spcPts val="0"/>
                        </a:spcAft>
                      </a:pPr>
                      <a:r>
                        <a:rPr lang="en-US" altLang="zh-CN" sz="1800" kern="100" dirty="0" smtClean="0">
                          <a:solidFill>
                            <a:schemeClr val="dk1"/>
                          </a:solidFill>
                          <a:effectLst/>
                          <a:latin typeface="+mn-lt"/>
                          <a:ea typeface="+mn-ea"/>
                          <a:cs typeface="+mn-cs"/>
                        </a:rPr>
                        <a:t>0.4%</a:t>
                      </a:r>
                      <a:endParaRPr lang="zh-CN" sz="18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3315691900"/>
                  </a:ext>
                </a:extLst>
              </a:tr>
              <a:tr h="350573">
                <a:tc>
                  <a:txBody>
                    <a:bodyPr/>
                    <a:lstStyle/>
                    <a:p>
                      <a:pPr algn="just">
                        <a:spcAft>
                          <a:spcPts val="0"/>
                        </a:spcAft>
                      </a:pPr>
                      <a:r>
                        <a:rPr lang="en-US" sz="1800" kern="100">
                          <a:effectLst/>
                        </a:rPr>
                        <a:t>20K</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just" defTabSz="913376" rtl="0" eaLnBrk="1" latinLnBrk="0" hangingPunct="1">
                        <a:spcAft>
                          <a:spcPts val="0"/>
                        </a:spcAft>
                      </a:pPr>
                      <a:r>
                        <a:rPr lang="en-US" sz="1800" kern="100">
                          <a:solidFill>
                            <a:schemeClr val="dk1"/>
                          </a:solidFill>
                          <a:effectLst/>
                          <a:latin typeface="+mn-lt"/>
                          <a:ea typeface="+mn-ea"/>
                          <a:cs typeface="+mn-cs"/>
                        </a:rPr>
                        <a:t>782</a:t>
                      </a:r>
                      <a:endParaRPr lang="zh-CN" sz="1800" kern="100">
                        <a:solidFill>
                          <a:schemeClr val="dk1"/>
                        </a:solidFill>
                        <a:effectLst/>
                        <a:latin typeface="+mn-lt"/>
                        <a:ea typeface="+mn-ea"/>
                        <a:cs typeface="+mn-cs"/>
                      </a:endParaRPr>
                    </a:p>
                  </a:txBody>
                  <a:tcPr marL="68580" marR="68580" marT="0" marB="0"/>
                </a:tc>
                <a:tc>
                  <a:txBody>
                    <a:bodyPr/>
                    <a:lstStyle/>
                    <a:p>
                      <a:pPr marL="0" algn="just" defTabSz="913376" rtl="0" eaLnBrk="1" latinLnBrk="0" hangingPunct="1">
                        <a:spcAft>
                          <a:spcPts val="0"/>
                        </a:spcAft>
                      </a:pPr>
                      <a:r>
                        <a:rPr lang="en-US" sz="1800" kern="100">
                          <a:solidFill>
                            <a:schemeClr val="dk1"/>
                          </a:solidFill>
                          <a:effectLst/>
                          <a:latin typeface="+mn-lt"/>
                          <a:ea typeface="+mn-ea"/>
                          <a:cs typeface="+mn-cs"/>
                        </a:rPr>
                        <a:t>780.2</a:t>
                      </a:r>
                      <a:endParaRPr lang="zh-CN" sz="1800" kern="100">
                        <a:solidFill>
                          <a:schemeClr val="dk1"/>
                        </a:solidFill>
                        <a:effectLst/>
                        <a:latin typeface="+mn-lt"/>
                        <a:ea typeface="+mn-ea"/>
                        <a:cs typeface="+mn-cs"/>
                      </a:endParaRPr>
                    </a:p>
                  </a:txBody>
                  <a:tcPr marL="68580" marR="68580" marT="0" marB="0"/>
                </a:tc>
                <a:tc>
                  <a:txBody>
                    <a:bodyPr/>
                    <a:lstStyle/>
                    <a:p>
                      <a:pPr marL="0" algn="just" defTabSz="913376" rtl="0" eaLnBrk="1" latinLnBrk="0" hangingPunct="1">
                        <a:spcAft>
                          <a:spcPts val="0"/>
                        </a:spcAft>
                      </a:pPr>
                      <a:r>
                        <a:rPr lang="en-US" altLang="zh-CN" sz="1800" kern="100" dirty="0" smtClean="0">
                          <a:solidFill>
                            <a:schemeClr val="dk1"/>
                          </a:solidFill>
                          <a:effectLst/>
                          <a:latin typeface="+mn-lt"/>
                          <a:ea typeface="+mn-ea"/>
                          <a:cs typeface="+mn-cs"/>
                        </a:rPr>
                        <a:t>0.2%</a:t>
                      </a:r>
                      <a:endParaRPr lang="zh-CN" sz="18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2563501257"/>
                  </a:ext>
                </a:extLst>
              </a:tr>
              <a:tr h="350573">
                <a:tc>
                  <a:txBody>
                    <a:bodyPr/>
                    <a:lstStyle/>
                    <a:p>
                      <a:pPr algn="just">
                        <a:spcAft>
                          <a:spcPts val="0"/>
                        </a:spcAft>
                      </a:pPr>
                      <a:r>
                        <a:rPr lang="en-US" sz="1800" kern="100" dirty="0">
                          <a:effectLst/>
                        </a:rPr>
                        <a:t>100K</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just" defTabSz="913376" rtl="0" eaLnBrk="1" latinLnBrk="0" hangingPunct="1">
                        <a:spcAft>
                          <a:spcPts val="0"/>
                        </a:spcAft>
                      </a:pPr>
                      <a:r>
                        <a:rPr lang="en-US" sz="1800" kern="100" dirty="0">
                          <a:solidFill>
                            <a:schemeClr val="dk1"/>
                          </a:solidFill>
                          <a:effectLst/>
                          <a:latin typeface="+mn-lt"/>
                          <a:ea typeface="+mn-ea"/>
                          <a:cs typeface="+mn-cs"/>
                        </a:rPr>
                        <a:t>792</a:t>
                      </a:r>
                      <a:endParaRPr lang="zh-CN" sz="1800" kern="100" dirty="0">
                        <a:solidFill>
                          <a:schemeClr val="dk1"/>
                        </a:solidFill>
                        <a:effectLst/>
                        <a:latin typeface="+mn-lt"/>
                        <a:ea typeface="+mn-ea"/>
                        <a:cs typeface="+mn-cs"/>
                      </a:endParaRPr>
                    </a:p>
                  </a:txBody>
                  <a:tcPr marL="68580" marR="68580" marT="0" marB="0"/>
                </a:tc>
                <a:tc>
                  <a:txBody>
                    <a:bodyPr/>
                    <a:lstStyle/>
                    <a:p>
                      <a:pPr marL="0" algn="just" defTabSz="913376" rtl="0" eaLnBrk="1" latinLnBrk="0" hangingPunct="1">
                        <a:spcAft>
                          <a:spcPts val="0"/>
                        </a:spcAft>
                      </a:pPr>
                      <a:r>
                        <a:rPr lang="en-US" sz="1800" kern="100" dirty="0">
                          <a:solidFill>
                            <a:schemeClr val="dk1"/>
                          </a:solidFill>
                          <a:effectLst/>
                          <a:latin typeface="+mn-lt"/>
                          <a:ea typeface="+mn-ea"/>
                          <a:cs typeface="+mn-cs"/>
                        </a:rPr>
                        <a:t>790</a:t>
                      </a:r>
                      <a:endParaRPr lang="zh-CN" sz="1800" kern="100" dirty="0">
                        <a:solidFill>
                          <a:schemeClr val="dk1"/>
                        </a:solidFill>
                        <a:effectLst/>
                        <a:latin typeface="+mn-lt"/>
                        <a:ea typeface="+mn-ea"/>
                        <a:cs typeface="+mn-cs"/>
                      </a:endParaRPr>
                    </a:p>
                  </a:txBody>
                  <a:tcPr marL="68580" marR="68580" marT="0" marB="0"/>
                </a:tc>
                <a:tc>
                  <a:txBody>
                    <a:bodyPr/>
                    <a:lstStyle/>
                    <a:p>
                      <a:pPr marL="0" marR="0" lvl="0" indent="0" algn="just" defTabSz="913376" rtl="0" eaLnBrk="1" fontAlgn="auto" latinLnBrk="0" hangingPunct="1">
                        <a:lnSpc>
                          <a:spcPct val="100000"/>
                        </a:lnSpc>
                        <a:spcBef>
                          <a:spcPts val="0"/>
                        </a:spcBef>
                        <a:spcAft>
                          <a:spcPts val="0"/>
                        </a:spcAft>
                        <a:buClrTx/>
                        <a:buSzTx/>
                        <a:buFontTx/>
                        <a:buNone/>
                        <a:tabLst/>
                        <a:defRPr/>
                      </a:pPr>
                      <a:r>
                        <a:rPr lang="en-US" altLang="zh-CN" sz="1800" kern="100" dirty="0" smtClean="0">
                          <a:solidFill>
                            <a:schemeClr val="dk1"/>
                          </a:solidFill>
                          <a:effectLst/>
                          <a:latin typeface="+mn-lt"/>
                          <a:ea typeface="+mn-ea"/>
                          <a:cs typeface="+mn-cs"/>
                        </a:rPr>
                        <a:t>0.3%</a:t>
                      </a:r>
                      <a:endParaRPr lang="zh-CN" altLang="zh-CN" sz="1800" kern="100" dirty="0" smtClea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3110309695"/>
                  </a:ext>
                </a:extLst>
              </a:tr>
            </a:tbl>
          </a:graphicData>
        </a:graphic>
      </p:graphicFrame>
    </p:spTree>
    <p:extLst>
      <p:ext uri="{BB962C8B-B14F-4D97-AF65-F5344CB8AC3E}">
        <p14:creationId xmlns:p14="http://schemas.microsoft.com/office/powerpoint/2010/main" val="2930823553"/>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result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16</a:t>
            </a:fld>
            <a:endParaRPr lang="zh-CN" altLang="en-US"/>
          </a:p>
        </p:txBody>
      </p:sp>
      <p:sp>
        <p:nvSpPr>
          <p:cNvPr id="25" name="矩形 24"/>
          <p:cNvSpPr/>
          <p:nvPr/>
        </p:nvSpPr>
        <p:spPr>
          <a:xfrm>
            <a:off x="323528" y="1484784"/>
            <a:ext cx="2845587" cy="523220"/>
          </a:xfrm>
          <a:prstGeom prst="rect">
            <a:avLst/>
          </a:prstGeom>
        </p:spPr>
        <p:txBody>
          <a:bodyPr wrap="none">
            <a:spAutoFit/>
          </a:bodyPr>
          <a:lstStyle/>
          <a:p>
            <a:pPr marL="342900" indent="-342900" algn="just">
              <a:spcAft>
                <a:spcPts val="0"/>
              </a:spcAft>
              <a:buFont typeface="Wingdings" panose="05000000000000000000" pitchFamily="2" charset="2"/>
              <a:buChar char="ü"/>
            </a:pPr>
            <a:r>
              <a:rPr lang="en-US" altLang="zh-CN" sz="2800" kern="100" dirty="0">
                <a:latin typeface="Times New Roman" panose="02020603050405020304" pitchFamily="18" charset="0"/>
                <a:cs typeface="Times New Roman" panose="02020603050405020304" pitchFamily="18" charset="0"/>
              </a:rPr>
              <a:t>Static TID tests.</a:t>
            </a:r>
          </a:p>
        </p:txBody>
      </p:sp>
      <p:sp>
        <p:nvSpPr>
          <p:cNvPr id="29" name="矩形 28"/>
          <p:cNvSpPr/>
          <p:nvPr/>
        </p:nvSpPr>
        <p:spPr>
          <a:xfrm>
            <a:off x="457200" y="2204864"/>
            <a:ext cx="5976664" cy="1384995"/>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2400" kern="100" dirty="0" smtClean="0">
                <a:latin typeface="Times New Roman" panose="02020603050405020304" pitchFamily="18" charset="0"/>
                <a:cs typeface="Times New Roman" panose="02020603050405020304" pitchFamily="18" charset="0"/>
              </a:rPr>
              <a:t>analogue </a:t>
            </a:r>
            <a:r>
              <a:rPr lang="en-US" altLang="zh-CN" sz="2400" kern="100" dirty="0">
                <a:latin typeface="Times New Roman" panose="02020603050405020304" pitchFamily="18" charset="0"/>
                <a:cs typeface="Times New Roman" panose="02020603050405020304" pitchFamily="18" charset="0"/>
              </a:rPr>
              <a:t>front-end</a:t>
            </a:r>
            <a:r>
              <a:rPr lang="en-US" altLang="zh-CN" sz="2400" kern="100" dirty="0" smtClean="0">
                <a:latin typeface="Times New Roman" panose="02020603050405020304" pitchFamily="18" charset="0"/>
                <a:cs typeface="Times New Roman" panose="02020603050405020304" pitchFamily="18" charset="0"/>
              </a:rPr>
              <a:t>:</a:t>
            </a:r>
          </a:p>
          <a:p>
            <a:pPr algn="just">
              <a:spcAft>
                <a:spcPts val="0"/>
              </a:spcAft>
            </a:pPr>
            <a:r>
              <a:rPr lang="en-US" altLang="zh-CN" sz="2000" kern="100" dirty="0" smtClean="0">
                <a:latin typeface="Times New Roman" panose="02020603050405020304" pitchFamily="18" charset="0"/>
                <a:cs typeface="Times New Roman" panose="02020603050405020304" pitchFamily="18" charset="0"/>
              </a:rPr>
              <a:t>gain and INL</a:t>
            </a:r>
          </a:p>
          <a:p>
            <a:pPr algn="just">
              <a:spcAft>
                <a:spcPts val="0"/>
              </a:spcAft>
            </a:pPr>
            <a:endParaRPr lang="en-US" altLang="zh-CN" sz="2000" kern="100" dirty="0">
              <a:latin typeface="Times New Roman" panose="02020603050405020304" pitchFamily="18" charset="0"/>
              <a:cs typeface="Times New Roman" panose="02020603050405020304" pitchFamily="18" charset="0"/>
            </a:endParaRPr>
          </a:p>
          <a:p>
            <a:pPr algn="just">
              <a:spcAft>
                <a:spcPts val="0"/>
              </a:spcAft>
            </a:pPr>
            <a:endParaRPr lang="en-US" altLang="zh-CN" sz="2000" kern="1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rotWithShape="1">
          <a:blip r:embed="rId3"/>
          <a:srcRect r="5808"/>
          <a:stretch/>
        </p:blipFill>
        <p:spPr>
          <a:xfrm>
            <a:off x="4198371" y="1323794"/>
            <a:ext cx="3259029" cy="2801200"/>
          </a:xfrm>
          <a:prstGeom prst="rect">
            <a:avLst/>
          </a:prstGeom>
        </p:spPr>
      </p:pic>
      <p:pic>
        <p:nvPicPr>
          <p:cNvPr id="5" name="图片 4"/>
          <p:cNvPicPr>
            <a:picLocks noChangeAspect="1"/>
          </p:cNvPicPr>
          <p:nvPr/>
        </p:nvPicPr>
        <p:blipFill rotWithShape="1">
          <a:blip r:embed="rId4"/>
          <a:srcRect r="5173"/>
          <a:stretch/>
        </p:blipFill>
        <p:spPr>
          <a:xfrm>
            <a:off x="755576" y="3933905"/>
            <a:ext cx="3502911" cy="2804027"/>
          </a:xfrm>
          <a:prstGeom prst="rect">
            <a:avLst/>
          </a:prstGeom>
        </p:spPr>
      </p:pic>
      <p:pic>
        <p:nvPicPr>
          <p:cNvPr id="7" name="图片 6"/>
          <p:cNvPicPr>
            <a:picLocks noChangeAspect="1"/>
          </p:cNvPicPr>
          <p:nvPr/>
        </p:nvPicPr>
        <p:blipFill>
          <a:blip r:embed="rId5"/>
          <a:stretch>
            <a:fillRect/>
          </a:stretch>
        </p:blipFill>
        <p:spPr>
          <a:xfrm>
            <a:off x="5399528" y="4124995"/>
            <a:ext cx="3289157" cy="2627814"/>
          </a:xfrm>
          <a:prstGeom prst="rect">
            <a:avLst/>
          </a:prstGeom>
        </p:spPr>
      </p:pic>
    </p:spTree>
    <p:extLst>
      <p:ext uri="{BB962C8B-B14F-4D97-AF65-F5344CB8AC3E}">
        <p14:creationId xmlns:p14="http://schemas.microsoft.com/office/powerpoint/2010/main" val="379523472"/>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result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17</a:t>
            </a:fld>
            <a:endParaRPr lang="zh-CN" altLang="en-US"/>
          </a:p>
        </p:txBody>
      </p:sp>
      <p:sp>
        <p:nvSpPr>
          <p:cNvPr id="25" name="矩形 24"/>
          <p:cNvSpPr/>
          <p:nvPr/>
        </p:nvSpPr>
        <p:spPr>
          <a:xfrm>
            <a:off x="323528" y="1484784"/>
            <a:ext cx="2845587" cy="523220"/>
          </a:xfrm>
          <a:prstGeom prst="rect">
            <a:avLst/>
          </a:prstGeom>
        </p:spPr>
        <p:txBody>
          <a:bodyPr wrap="none">
            <a:spAutoFit/>
          </a:bodyPr>
          <a:lstStyle/>
          <a:p>
            <a:pPr marL="342900" indent="-342900" algn="just">
              <a:spcAft>
                <a:spcPts val="0"/>
              </a:spcAft>
              <a:buFont typeface="Wingdings" panose="05000000000000000000" pitchFamily="2" charset="2"/>
              <a:buChar char="ü"/>
            </a:pPr>
            <a:r>
              <a:rPr lang="en-US" altLang="zh-CN" sz="2800" kern="100" dirty="0">
                <a:latin typeface="Times New Roman" panose="02020603050405020304" pitchFamily="18" charset="0"/>
                <a:cs typeface="Times New Roman" panose="02020603050405020304" pitchFamily="18" charset="0"/>
              </a:rPr>
              <a:t>Static TID tests.</a:t>
            </a:r>
          </a:p>
        </p:txBody>
      </p:sp>
      <p:sp>
        <p:nvSpPr>
          <p:cNvPr id="29" name="矩形 28"/>
          <p:cNvSpPr/>
          <p:nvPr/>
        </p:nvSpPr>
        <p:spPr>
          <a:xfrm>
            <a:off x="457200" y="2204864"/>
            <a:ext cx="5976664" cy="1077218"/>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2400" kern="100" dirty="0" smtClean="0">
                <a:latin typeface="Times New Roman" panose="02020603050405020304" pitchFamily="18" charset="0"/>
                <a:cs typeface="Times New Roman" panose="02020603050405020304" pitchFamily="18" charset="0"/>
              </a:rPr>
              <a:t>analogue </a:t>
            </a:r>
            <a:r>
              <a:rPr lang="en-US" altLang="zh-CN" sz="2400" kern="100" dirty="0">
                <a:latin typeface="Times New Roman" panose="02020603050405020304" pitchFamily="18" charset="0"/>
                <a:cs typeface="Times New Roman" panose="02020603050405020304" pitchFamily="18" charset="0"/>
              </a:rPr>
              <a:t>front-end</a:t>
            </a:r>
            <a:r>
              <a:rPr lang="en-US" altLang="zh-CN" sz="2400" kern="100" dirty="0" smtClean="0">
                <a:latin typeface="Times New Roman" panose="02020603050405020304" pitchFamily="18" charset="0"/>
                <a:cs typeface="Times New Roman" panose="02020603050405020304" pitchFamily="18" charset="0"/>
              </a:rPr>
              <a:t>:</a:t>
            </a:r>
          </a:p>
          <a:p>
            <a:pPr algn="just">
              <a:spcAft>
                <a:spcPts val="0"/>
              </a:spcAft>
            </a:pPr>
            <a:r>
              <a:rPr lang="en-US" altLang="zh-CN" sz="2000" kern="100" dirty="0" smtClean="0">
                <a:latin typeface="Times New Roman" panose="02020603050405020304" pitchFamily="18" charset="0"/>
                <a:cs typeface="Times New Roman" panose="02020603050405020304" pitchFamily="18" charset="0"/>
              </a:rPr>
              <a:t>noise(ENC)</a:t>
            </a:r>
            <a:endParaRPr lang="en-US" altLang="zh-CN" sz="2000" kern="100" dirty="0">
              <a:latin typeface="Times New Roman" panose="02020603050405020304" pitchFamily="18" charset="0"/>
              <a:cs typeface="Times New Roman" panose="02020603050405020304" pitchFamily="18" charset="0"/>
            </a:endParaRPr>
          </a:p>
          <a:p>
            <a:pPr algn="just">
              <a:spcAft>
                <a:spcPts val="0"/>
              </a:spcAft>
            </a:pPr>
            <a:endParaRPr lang="en-US" altLang="zh-CN" sz="2000" kern="100" dirty="0">
              <a:latin typeface="Times New Roman" panose="02020603050405020304" pitchFamily="18" charset="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4227345579"/>
              </p:ext>
            </p:extLst>
          </p:nvPr>
        </p:nvGraphicFramePr>
        <p:xfrm>
          <a:off x="1740393" y="3478942"/>
          <a:ext cx="5082252" cy="1402292"/>
        </p:xfrm>
        <a:graphic>
          <a:graphicData uri="http://schemas.openxmlformats.org/drawingml/2006/table">
            <a:tbl>
              <a:tblPr firstRow="1" firstCol="1" bandRow="1">
                <a:tableStyleId>{00A15C55-8517-42AA-B614-E9B94910E393}</a:tableStyleId>
              </a:tblPr>
              <a:tblGrid>
                <a:gridCol w="1429613">
                  <a:extLst>
                    <a:ext uri="{9D8B030D-6E8A-4147-A177-3AD203B41FA5}">
                      <a16:colId xmlns:a16="http://schemas.microsoft.com/office/drawing/2014/main" xmlns="" val="3897638361"/>
                    </a:ext>
                  </a:extLst>
                </a:gridCol>
                <a:gridCol w="1111513">
                  <a:extLst>
                    <a:ext uri="{9D8B030D-6E8A-4147-A177-3AD203B41FA5}">
                      <a16:colId xmlns:a16="http://schemas.microsoft.com/office/drawing/2014/main" xmlns="" val="392943834"/>
                    </a:ext>
                  </a:extLst>
                </a:gridCol>
                <a:gridCol w="1528330">
                  <a:extLst>
                    <a:ext uri="{9D8B030D-6E8A-4147-A177-3AD203B41FA5}">
                      <a16:colId xmlns:a16="http://schemas.microsoft.com/office/drawing/2014/main" xmlns="" val="1982391479"/>
                    </a:ext>
                  </a:extLst>
                </a:gridCol>
                <a:gridCol w="1012796">
                  <a:extLst>
                    <a:ext uri="{9D8B030D-6E8A-4147-A177-3AD203B41FA5}">
                      <a16:colId xmlns:a16="http://schemas.microsoft.com/office/drawing/2014/main" xmlns="" val="4257612440"/>
                    </a:ext>
                  </a:extLst>
                </a:gridCol>
              </a:tblGrid>
              <a:tr h="350573">
                <a:tc>
                  <a:txBody>
                    <a:bodyPr/>
                    <a:lstStyle/>
                    <a:p>
                      <a:pPr algn="just">
                        <a:spcAft>
                          <a:spcPts val="0"/>
                        </a:spcAft>
                      </a:pPr>
                      <a:r>
                        <a:rPr lang="en-US" altLang="zh-CN" sz="1800" kern="100" dirty="0" smtClean="0">
                          <a:effectLst/>
                        </a:rPr>
                        <a:t>TID(rad(Si)/s)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Pre</a:t>
                      </a:r>
                      <a:r>
                        <a:rPr lang="zh-CN" altLang="en-US" sz="1800" kern="100" dirty="0" smtClean="0">
                          <a:effectLst/>
                        </a:rPr>
                        <a:t>（</a:t>
                      </a:r>
                      <a:r>
                        <a:rPr lang="en-US" altLang="zh-CN" sz="1800" kern="100" dirty="0" smtClean="0">
                          <a:effectLst/>
                        </a:rPr>
                        <a:t>e</a:t>
                      </a:r>
                      <a:r>
                        <a:rPr lang="zh-CN" altLang="en-US" sz="1800" kern="100" dirty="0" smtClean="0">
                          <a:effectLst/>
                        </a:rPr>
                        <a:t>）</a:t>
                      </a:r>
                      <a:endParaRPr lang="en-US" altLang="zh-CN" sz="1800" kern="100" dirty="0" smtClean="0">
                        <a:effectLst/>
                      </a:endParaRPr>
                    </a:p>
                  </a:txBody>
                  <a:tcPr marL="68580" marR="68580" marT="0" marB="0"/>
                </a:tc>
                <a:tc>
                  <a:txBody>
                    <a:bodyPr/>
                    <a:lstStyle/>
                    <a:p>
                      <a:pPr algn="just">
                        <a:spcAft>
                          <a:spcPts val="0"/>
                        </a:spcAft>
                      </a:pPr>
                      <a:r>
                        <a:rPr lang="en-US" sz="1800" kern="100" dirty="0" smtClean="0">
                          <a:effectLst/>
                        </a:rPr>
                        <a:t>156H </a:t>
                      </a:r>
                      <a:r>
                        <a:rPr lang="zh-CN" altLang="en-US" sz="1800" kern="100" dirty="0" smtClean="0">
                          <a:effectLst/>
                        </a:rPr>
                        <a:t>（</a:t>
                      </a:r>
                      <a:r>
                        <a:rPr lang="en-US" altLang="zh-CN" sz="1800" kern="100" dirty="0" smtClean="0">
                          <a:effectLst/>
                        </a:rPr>
                        <a:t>e</a:t>
                      </a:r>
                      <a:r>
                        <a:rPr lang="zh-CN" altLang="en-US" sz="1800" kern="100" dirty="0" smtClean="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change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291270445"/>
                  </a:ext>
                </a:extLst>
              </a:tr>
              <a:tr h="350573">
                <a:tc>
                  <a:txBody>
                    <a:bodyPr/>
                    <a:lstStyle/>
                    <a:p>
                      <a:pPr algn="just">
                        <a:spcAft>
                          <a:spcPts val="0"/>
                        </a:spcAft>
                      </a:pPr>
                      <a:r>
                        <a:rPr lang="en-US" sz="1800" kern="100" dirty="0">
                          <a:effectLst/>
                        </a:rPr>
                        <a:t>10K</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r" fontAlgn="b"/>
                      <a:r>
                        <a:rPr lang="en-US" altLang="zh-CN" sz="1800" kern="100" dirty="0" smtClean="0">
                          <a:solidFill>
                            <a:schemeClr val="dk1"/>
                          </a:solidFill>
                          <a:effectLst/>
                          <a:latin typeface="+mn-lt"/>
                          <a:ea typeface="+mn-ea"/>
                          <a:cs typeface="+mn-cs"/>
                        </a:rPr>
                        <a:t>3199.0</a:t>
                      </a:r>
                      <a:endParaRPr lang="en-US" altLang="zh-CN" sz="1800" kern="100" dirty="0">
                        <a:solidFill>
                          <a:schemeClr val="dk1"/>
                        </a:solidFill>
                        <a:effectLst/>
                        <a:latin typeface="+mn-lt"/>
                        <a:ea typeface="+mn-ea"/>
                        <a:cs typeface="+mn-cs"/>
                      </a:endParaRPr>
                    </a:p>
                  </a:txBody>
                  <a:tcPr marL="9525" marR="9525" marT="9525" marB="0" anchor="b"/>
                </a:tc>
                <a:tc>
                  <a:txBody>
                    <a:bodyPr/>
                    <a:lstStyle/>
                    <a:p>
                      <a:pPr algn="r" fontAlgn="b"/>
                      <a:r>
                        <a:rPr lang="en-US" altLang="zh-CN" sz="1800" kern="100" dirty="0" smtClean="0">
                          <a:solidFill>
                            <a:schemeClr val="dk1"/>
                          </a:solidFill>
                          <a:effectLst/>
                          <a:latin typeface="+mn-lt"/>
                          <a:ea typeface="+mn-ea"/>
                          <a:cs typeface="+mn-cs"/>
                        </a:rPr>
                        <a:t>3455.9</a:t>
                      </a:r>
                      <a:endParaRPr lang="en-US" altLang="zh-CN" sz="1800" kern="100" dirty="0">
                        <a:solidFill>
                          <a:schemeClr val="dk1"/>
                        </a:solidFill>
                        <a:effectLst/>
                        <a:latin typeface="+mn-lt"/>
                        <a:ea typeface="+mn-ea"/>
                        <a:cs typeface="+mn-cs"/>
                      </a:endParaRPr>
                    </a:p>
                  </a:txBody>
                  <a:tcPr marL="9525" marR="9525" marT="9525" marB="0" anchor="b"/>
                </a:tc>
                <a:tc>
                  <a:txBody>
                    <a:bodyPr/>
                    <a:lstStyle/>
                    <a:p>
                      <a:pPr marL="0" algn="just" defTabSz="913376" rtl="0" eaLnBrk="1" latinLnBrk="0" hangingPunct="1">
                        <a:spcAft>
                          <a:spcPts val="0"/>
                        </a:spcAft>
                      </a:pPr>
                      <a:r>
                        <a:rPr lang="en-US" altLang="zh-CN" sz="1800" kern="100" dirty="0" smtClean="0">
                          <a:solidFill>
                            <a:schemeClr val="dk1"/>
                          </a:solidFill>
                          <a:effectLst/>
                          <a:latin typeface="+mn-lt"/>
                          <a:ea typeface="+mn-ea"/>
                          <a:cs typeface="+mn-cs"/>
                        </a:rPr>
                        <a:t>8%</a:t>
                      </a:r>
                      <a:endParaRPr lang="zh-CN" sz="18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3315691900"/>
                  </a:ext>
                </a:extLst>
              </a:tr>
              <a:tr h="350573">
                <a:tc>
                  <a:txBody>
                    <a:bodyPr/>
                    <a:lstStyle/>
                    <a:p>
                      <a:pPr algn="just">
                        <a:spcAft>
                          <a:spcPts val="0"/>
                        </a:spcAft>
                      </a:pPr>
                      <a:r>
                        <a:rPr lang="en-US" sz="1800" kern="100">
                          <a:effectLst/>
                        </a:rPr>
                        <a:t>20K</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r" fontAlgn="b"/>
                      <a:r>
                        <a:rPr lang="en-US" altLang="zh-CN" sz="1800" kern="100" dirty="0" smtClean="0">
                          <a:solidFill>
                            <a:schemeClr val="dk1"/>
                          </a:solidFill>
                          <a:effectLst/>
                          <a:latin typeface="+mn-lt"/>
                          <a:ea typeface="+mn-ea"/>
                          <a:cs typeface="+mn-cs"/>
                        </a:rPr>
                        <a:t>3374.7</a:t>
                      </a:r>
                      <a:endParaRPr lang="en-US" altLang="zh-CN" sz="1800" kern="100" dirty="0">
                        <a:solidFill>
                          <a:schemeClr val="dk1"/>
                        </a:solidFill>
                        <a:effectLst/>
                        <a:latin typeface="+mn-lt"/>
                        <a:ea typeface="+mn-ea"/>
                        <a:cs typeface="+mn-cs"/>
                      </a:endParaRPr>
                    </a:p>
                  </a:txBody>
                  <a:tcPr marL="9525" marR="9525" marT="9525" marB="0" anchor="b"/>
                </a:tc>
                <a:tc>
                  <a:txBody>
                    <a:bodyPr/>
                    <a:lstStyle/>
                    <a:p>
                      <a:pPr algn="r" fontAlgn="b"/>
                      <a:r>
                        <a:rPr lang="en-US" altLang="zh-CN" sz="1800" kern="100" dirty="0" smtClean="0">
                          <a:solidFill>
                            <a:schemeClr val="dk1"/>
                          </a:solidFill>
                          <a:effectLst/>
                          <a:latin typeface="+mn-lt"/>
                          <a:ea typeface="+mn-ea"/>
                          <a:cs typeface="+mn-cs"/>
                        </a:rPr>
                        <a:t>3764.5</a:t>
                      </a:r>
                      <a:endParaRPr lang="en-US" altLang="zh-CN" sz="1800" kern="100" dirty="0">
                        <a:solidFill>
                          <a:schemeClr val="dk1"/>
                        </a:solidFill>
                        <a:effectLst/>
                        <a:latin typeface="+mn-lt"/>
                        <a:ea typeface="+mn-ea"/>
                        <a:cs typeface="+mn-cs"/>
                      </a:endParaRPr>
                    </a:p>
                  </a:txBody>
                  <a:tcPr marL="9525" marR="9525" marT="9525" marB="0" anchor="b"/>
                </a:tc>
                <a:tc>
                  <a:txBody>
                    <a:bodyPr/>
                    <a:lstStyle/>
                    <a:p>
                      <a:pPr marL="0" algn="just" defTabSz="913376" rtl="0" eaLnBrk="1" latinLnBrk="0" hangingPunct="1">
                        <a:spcAft>
                          <a:spcPts val="0"/>
                        </a:spcAft>
                      </a:pPr>
                      <a:r>
                        <a:rPr lang="en-US" altLang="zh-CN" sz="1800" kern="100" dirty="0" smtClean="0">
                          <a:solidFill>
                            <a:schemeClr val="dk1"/>
                          </a:solidFill>
                          <a:effectLst/>
                          <a:latin typeface="+mn-lt"/>
                          <a:ea typeface="+mn-ea"/>
                          <a:cs typeface="+mn-cs"/>
                        </a:rPr>
                        <a:t>11%</a:t>
                      </a:r>
                      <a:endParaRPr lang="zh-CN" sz="18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2563501257"/>
                  </a:ext>
                </a:extLst>
              </a:tr>
              <a:tr h="350573">
                <a:tc>
                  <a:txBody>
                    <a:bodyPr/>
                    <a:lstStyle/>
                    <a:p>
                      <a:pPr algn="just">
                        <a:spcAft>
                          <a:spcPts val="0"/>
                        </a:spcAft>
                      </a:pPr>
                      <a:r>
                        <a:rPr lang="en-US" sz="1800" kern="100" dirty="0">
                          <a:effectLst/>
                        </a:rPr>
                        <a:t>100K</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r" fontAlgn="b"/>
                      <a:r>
                        <a:rPr lang="en-US" altLang="zh-CN" sz="1800" kern="100" dirty="0" smtClean="0">
                          <a:solidFill>
                            <a:schemeClr val="dk1"/>
                          </a:solidFill>
                          <a:effectLst/>
                          <a:latin typeface="+mn-lt"/>
                          <a:ea typeface="+mn-ea"/>
                          <a:cs typeface="+mn-cs"/>
                        </a:rPr>
                        <a:t>3020.8</a:t>
                      </a:r>
                      <a:endParaRPr lang="en-US" altLang="zh-CN" sz="1800" kern="100" dirty="0">
                        <a:solidFill>
                          <a:schemeClr val="dk1"/>
                        </a:solidFill>
                        <a:effectLst/>
                        <a:latin typeface="+mn-lt"/>
                        <a:ea typeface="+mn-ea"/>
                        <a:cs typeface="+mn-cs"/>
                      </a:endParaRPr>
                    </a:p>
                  </a:txBody>
                  <a:tcPr marL="9525" marR="9525" marT="9525" marB="0" anchor="b"/>
                </a:tc>
                <a:tc>
                  <a:txBody>
                    <a:bodyPr/>
                    <a:lstStyle/>
                    <a:p>
                      <a:pPr algn="r" fontAlgn="b"/>
                      <a:r>
                        <a:rPr lang="en-US" altLang="zh-CN" sz="1800" kern="100" dirty="0" smtClean="0">
                          <a:solidFill>
                            <a:schemeClr val="dk1"/>
                          </a:solidFill>
                          <a:effectLst/>
                          <a:latin typeface="+mn-lt"/>
                          <a:ea typeface="+mn-ea"/>
                          <a:cs typeface="+mn-cs"/>
                        </a:rPr>
                        <a:t>2395.8</a:t>
                      </a:r>
                      <a:endParaRPr lang="en-US" altLang="zh-CN" sz="1800" kern="100" dirty="0">
                        <a:solidFill>
                          <a:schemeClr val="dk1"/>
                        </a:solidFill>
                        <a:effectLst/>
                        <a:latin typeface="+mn-lt"/>
                        <a:ea typeface="+mn-ea"/>
                        <a:cs typeface="+mn-cs"/>
                      </a:endParaRPr>
                    </a:p>
                  </a:txBody>
                  <a:tcPr marL="9525" marR="9525" marT="9525" marB="0" anchor="b"/>
                </a:tc>
                <a:tc>
                  <a:txBody>
                    <a:bodyPr/>
                    <a:lstStyle/>
                    <a:p>
                      <a:pPr marL="0" algn="just" defTabSz="913376" rtl="0" eaLnBrk="1" latinLnBrk="0" hangingPunct="1">
                        <a:spcAft>
                          <a:spcPts val="0"/>
                        </a:spcAft>
                      </a:pPr>
                      <a:r>
                        <a:rPr lang="en-US" altLang="zh-CN" sz="1800" kern="100" dirty="0" smtClean="0">
                          <a:solidFill>
                            <a:schemeClr val="dk1"/>
                          </a:solidFill>
                          <a:effectLst/>
                          <a:latin typeface="+mn-lt"/>
                          <a:ea typeface="+mn-ea"/>
                          <a:cs typeface="+mn-cs"/>
                        </a:rPr>
                        <a:t>-20%</a:t>
                      </a:r>
                      <a:endParaRPr lang="zh-CN" sz="18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3110309695"/>
                  </a:ext>
                </a:extLst>
              </a:tr>
            </a:tbl>
          </a:graphicData>
        </a:graphic>
      </p:graphicFrame>
      <p:sp>
        <p:nvSpPr>
          <p:cNvPr id="14" name="矩形 13"/>
          <p:cNvSpPr/>
          <p:nvPr/>
        </p:nvSpPr>
        <p:spPr>
          <a:xfrm>
            <a:off x="1115616" y="5445224"/>
            <a:ext cx="727280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Aft>
                <a:spcPts val="0"/>
              </a:spcAft>
            </a:pPr>
            <a:r>
              <a:rPr lang="en-US" altLang="zh-CN" sz="2000" kern="100" dirty="0" smtClean="0">
                <a:latin typeface="Times New Roman" panose="02020603050405020304" pitchFamily="18" charset="0"/>
                <a:cs typeface="Times New Roman" panose="02020603050405020304" pitchFamily="18" charset="0"/>
              </a:rPr>
              <a:t>The </a:t>
            </a:r>
            <a:r>
              <a:rPr lang="en-US" altLang="zh-CN" sz="2000" kern="100" dirty="0">
                <a:latin typeface="Times New Roman" panose="02020603050405020304" pitchFamily="18" charset="0"/>
                <a:cs typeface="Times New Roman" panose="02020603050405020304" pitchFamily="18" charset="0"/>
              </a:rPr>
              <a:t>performance of analogue front-end was not affected much after </a:t>
            </a:r>
            <a:r>
              <a:rPr lang="en-US" altLang="zh-CN" sz="2000" kern="100" dirty="0" smtClean="0">
                <a:latin typeface="Times New Roman" panose="02020603050405020304" pitchFamily="18" charset="0"/>
                <a:cs typeface="Times New Roman" panose="02020603050405020304" pitchFamily="18" charset="0"/>
              </a:rPr>
              <a:t>static TID irradiation</a:t>
            </a:r>
            <a:r>
              <a:rPr lang="en-US" altLang="zh-CN" sz="2000" kern="100" dirty="0">
                <a:latin typeface="Times New Roman" panose="02020603050405020304" pitchFamily="18" charset="0"/>
                <a:cs typeface="Times New Roman" panose="02020603050405020304" pitchFamily="18" charset="0"/>
              </a:rPr>
              <a:t>. </a:t>
            </a:r>
            <a:endParaRPr lang="zh-CN" altLang="zh-CN" sz="20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7427522"/>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result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18</a:t>
            </a:fld>
            <a:endParaRPr lang="zh-CN" altLang="en-US"/>
          </a:p>
        </p:txBody>
      </p:sp>
      <p:sp>
        <p:nvSpPr>
          <p:cNvPr id="25" name="矩形 24"/>
          <p:cNvSpPr/>
          <p:nvPr/>
        </p:nvSpPr>
        <p:spPr>
          <a:xfrm>
            <a:off x="323528" y="1484784"/>
            <a:ext cx="2845587" cy="523220"/>
          </a:xfrm>
          <a:prstGeom prst="rect">
            <a:avLst/>
          </a:prstGeom>
        </p:spPr>
        <p:txBody>
          <a:bodyPr wrap="none">
            <a:spAutoFit/>
          </a:bodyPr>
          <a:lstStyle/>
          <a:p>
            <a:pPr marL="342900" indent="-342900" algn="just">
              <a:spcAft>
                <a:spcPts val="0"/>
              </a:spcAft>
              <a:buFont typeface="Wingdings" panose="05000000000000000000" pitchFamily="2" charset="2"/>
              <a:buChar char="ü"/>
            </a:pPr>
            <a:r>
              <a:rPr lang="en-US" altLang="zh-CN" sz="2800" kern="100" dirty="0">
                <a:latin typeface="Times New Roman" panose="02020603050405020304" pitchFamily="18" charset="0"/>
                <a:cs typeface="Times New Roman" panose="02020603050405020304" pitchFamily="18" charset="0"/>
              </a:rPr>
              <a:t>Static TID tests.</a:t>
            </a:r>
          </a:p>
        </p:txBody>
      </p:sp>
      <p:sp>
        <p:nvSpPr>
          <p:cNvPr id="29" name="矩形 28"/>
          <p:cNvSpPr/>
          <p:nvPr/>
        </p:nvSpPr>
        <p:spPr>
          <a:xfrm>
            <a:off x="457200" y="2204864"/>
            <a:ext cx="5976664" cy="1200329"/>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2800" kern="100" dirty="0">
                <a:latin typeface="Times New Roman" panose="02020603050405020304" pitchFamily="18" charset="0"/>
                <a:cs typeface="Times New Roman" panose="02020603050405020304" pitchFamily="18" charset="0"/>
              </a:rPr>
              <a:t>SCA part : </a:t>
            </a:r>
          </a:p>
          <a:p>
            <a:pPr algn="just">
              <a:spcAft>
                <a:spcPts val="0"/>
              </a:spcAft>
            </a:pPr>
            <a:r>
              <a:rPr lang="en-US" altLang="zh-CN" sz="2400" kern="100" dirty="0">
                <a:latin typeface="Times New Roman" panose="02020603050405020304" pitchFamily="18" charset="0"/>
                <a:cs typeface="Times New Roman" panose="02020603050405020304" pitchFamily="18" charset="0"/>
              </a:rPr>
              <a:t>leakage current</a:t>
            </a:r>
          </a:p>
          <a:p>
            <a:pPr algn="just">
              <a:spcAft>
                <a:spcPts val="0"/>
              </a:spcAft>
            </a:pPr>
            <a:endParaRPr lang="en-US" altLang="zh-CN" sz="2000" kern="1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319644" y="3135063"/>
            <a:ext cx="3837656" cy="2990491"/>
          </a:xfrm>
          <a:prstGeom prst="rect">
            <a:avLst/>
          </a:prstGeom>
        </p:spPr>
      </p:pic>
      <p:pic>
        <p:nvPicPr>
          <p:cNvPr id="5" name="图片 4"/>
          <p:cNvPicPr>
            <a:picLocks noChangeAspect="1"/>
          </p:cNvPicPr>
          <p:nvPr/>
        </p:nvPicPr>
        <p:blipFill>
          <a:blip r:embed="rId4"/>
          <a:stretch>
            <a:fillRect/>
          </a:stretch>
        </p:blipFill>
        <p:spPr>
          <a:xfrm>
            <a:off x="4469840" y="3031908"/>
            <a:ext cx="4195392" cy="3380661"/>
          </a:xfrm>
          <a:prstGeom prst="rect">
            <a:avLst/>
          </a:prstGeom>
        </p:spPr>
      </p:pic>
    </p:spTree>
    <p:extLst>
      <p:ext uri="{BB962C8B-B14F-4D97-AF65-F5344CB8AC3E}">
        <p14:creationId xmlns:p14="http://schemas.microsoft.com/office/powerpoint/2010/main" val="3072660401"/>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result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19</a:t>
            </a:fld>
            <a:endParaRPr lang="zh-CN" altLang="en-US"/>
          </a:p>
        </p:txBody>
      </p:sp>
      <p:sp>
        <p:nvSpPr>
          <p:cNvPr id="25" name="矩形 24"/>
          <p:cNvSpPr/>
          <p:nvPr/>
        </p:nvSpPr>
        <p:spPr>
          <a:xfrm>
            <a:off x="323528" y="1484784"/>
            <a:ext cx="2845587" cy="523220"/>
          </a:xfrm>
          <a:prstGeom prst="rect">
            <a:avLst/>
          </a:prstGeom>
        </p:spPr>
        <p:txBody>
          <a:bodyPr wrap="none">
            <a:spAutoFit/>
          </a:bodyPr>
          <a:lstStyle/>
          <a:p>
            <a:pPr marL="342900" indent="-342900" algn="just">
              <a:spcAft>
                <a:spcPts val="0"/>
              </a:spcAft>
              <a:buFont typeface="Wingdings" panose="05000000000000000000" pitchFamily="2" charset="2"/>
              <a:buChar char="ü"/>
            </a:pPr>
            <a:r>
              <a:rPr lang="en-US" altLang="zh-CN" sz="2800" kern="100" dirty="0">
                <a:latin typeface="Times New Roman" panose="02020603050405020304" pitchFamily="18" charset="0"/>
                <a:cs typeface="Times New Roman" panose="02020603050405020304" pitchFamily="18" charset="0"/>
              </a:rPr>
              <a:t>Static TID tests.</a:t>
            </a:r>
          </a:p>
        </p:txBody>
      </p:sp>
      <p:sp>
        <p:nvSpPr>
          <p:cNvPr id="29" name="矩形 28"/>
          <p:cNvSpPr/>
          <p:nvPr/>
        </p:nvSpPr>
        <p:spPr>
          <a:xfrm>
            <a:off x="457200" y="2204864"/>
            <a:ext cx="5976664" cy="1200329"/>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2800" kern="100" dirty="0">
                <a:latin typeface="Times New Roman" panose="02020603050405020304" pitchFamily="18" charset="0"/>
                <a:cs typeface="Times New Roman" panose="02020603050405020304" pitchFamily="18" charset="0"/>
              </a:rPr>
              <a:t>SCA part : </a:t>
            </a:r>
          </a:p>
          <a:p>
            <a:pPr algn="just">
              <a:spcAft>
                <a:spcPts val="0"/>
              </a:spcAft>
            </a:pPr>
            <a:r>
              <a:rPr lang="en-US" altLang="zh-CN" sz="2400" kern="100" dirty="0" smtClean="0">
                <a:latin typeface="Times New Roman" panose="02020603050405020304" pitchFamily="18" charset="0"/>
                <a:cs typeface="Times New Roman" panose="02020603050405020304" pitchFamily="18" charset="0"/>
              </a:rPr>
              <a:t>gain </a:t>
            </a:r>
            <a:r>
              <a:rPr lang="en-US" altLang="zh-CN" sz="2400" kern="100" dirty="0">
                <a:latin typeface="Times New Roman" panose="02020603050405020304" pitchFamily="18" charset="0"/>
                <a:cs typeface="Times New Roman" panose="02020603050405020304" pitchFamily="18" charset="0"/>
              </a:rPr>
              <a:t>and INL</a:t>
            </a:r>
          </a:p>
          <a:p>
            <a:pPr algn="just">
              <a:spcAft>
                <a:spcPts val="0"/>
              </a:spcAft>
            </a:pPr>
            <a:endParaRPr lang="en-US" altLang="zh-CN" sz="2000" kern="1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rotWithShape="1">
          <a:blip r:embed="rId3"/>
          <a:srcRect r="6085"/>
          <a:stretch/>
        </p:blipFill>
        <p:spPr>
          <a:xfrm>
            <a:off x="4860032" y="1666036"/>
            <a:ext cx="3051873" cy="2458220"/>
          </a:xfrm>
          <a:prstGeom prst="rect">
            <a:avLst/>
          </a:prstGeom>
        </p:spPr>
      </p:pic>
      <p:pic>
        <p:nvPicPr>
          <p:cNvPr id="4" name="图片 3"/>
          <p:cNvPicPr>
            <a:picLocks noChangeAspect="1"/>
          </p:cNvPicPr>
          <p:nvPr/>
        </p:nvPicPr>
        <p:blipFill rotWithShape="1">
          <a:blip r:embed="rId4"/>
          <a:srcRect l="3880" r="3003"/>
          <a:stretch/>
        </p:blipFill>
        <p:spPr>
          <a:xfrm>
            <a:off x="1688154" y="4124256"/>
            <a:ext cx="3317959" cy="2670451"/>
          </a:xfrm>
          <a:prstGeom prst="rect">
            <a:avLst/>
          </a:prstGeom>
        </p:spPr>
      </p:pic>
      <p:pic>
        <p:nvPicPr>
          <p:cNvPr id="5" name="图片 4"/>
          <p:cNvPicPr>
            <a:picLocks noChangeAspect="1"/>
          </p:cNvPicPr>
          <p:nvPr/>
        </p:nvPicPr>
        <p:blipFill>
          <a:blip r:embed="rId5"/>
          <a:stretch>
            <a:fillRect/>
          </a:stretch>
        </p:blipFill>
        <p:spPr>
          <a:xfrm>
            <a:off x="5364088" y="4197925"/>
            <a:ext cx="3301622" cy="2596781"/>
          </a:xfrm>
          <a:prstGeom prst="rect">
            <a:avLst/>
          </a:prstGeom>
        </p:spPr>
      </p:pic>
    </p:spTree>
    <p:extLst>
      <p:ext uri="{BB962C8B-B14F-4D97-AF65-F5344CB8AC3E}">
        <p14:creationId xmlns:p14="http://schemas.microsoft.com/office/powerpoint/2010/main" val="1992505350"/>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smtClean="0"/>
              <a:t>Radiation test </a:t>
            </a:r>
          </a:p>
          <a:p>
            <a:r>
              <a:rPr lang="en-US" altLang="zh-CN" dirty="0" smtClean="0"/>
              <a:t>Test results </a:t>
            </a:r>
          </a:p>
          <a:p>
            <a:r>
              <a:rPr lang="en-US" altLang="zh-CN" dirty="0" smtClean="0"/>
              <a:t>Summary and future plan</a:t>
            </a:r>
          </a:p>
        </p:txBody>
      </p:sp>
      <p:sp>
        <p:nvSpPr>
          <p:cNvPr id="6" name="灯片编号占位符 5"/>
          <p:cNvSpPr>
            <a:spLocks noGrp="1"/>
          </p:cNvSpPr>
          <p:nvPr>
            <p:ph type="sldNum" sz="quarter" idx="4294967295"/>
          </p:nvPr>
        </p:nvSpPr>
        <p:spPr/>
        <p:txBody>
          <a:bodyPr/>
          <a:lstStyle/>
          <a:p>
            <a:pPr>
              <a:defRPr/>
            </a:pPr>
            <a:r>
              <a:rPr lang="en-US" altLang="zh-CN" dirty="0" smtClean="0"/>
              <a:t>2</a:t>
            </a:r>
            <a:endParaRPr lang="zh-CN" altLang="en-US" dirty="0"/>
          </a:p>
        </p:txBody>
      </p:sp>
    </p:spTree>
    <p:extLst>
      <p:ext uri="{BB962C8B-B14F-4D97-AF65-F5344CB8AC3E}">
        <p14:creationId xmlns:p14="http://schemas.microsoft.com/office/powerpoint/2010/main" val="2324339827"/>
      </p:ext>
    </p:extLst>
  </p:cSld>
  <p:clrMapOvr>
    <a:masterClrMapping/>
  </p:clrMapOvr>
  <mc:AlternateContent xmlns:mc="http://schemas.openxmlformats.org/markup-compatibility/2006" xmlns:p14="http://schemas.microsoft.com/office/powerpoint/2010/main">
    <mc:Choice Requires="p14">
      <p:transition spd="slow" p14:dur="2000" advTm="16214"/>
    </mc:Choice>
    <mc:Fallback xmlns="">
      <p:transition spd="slow" advTm="1621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result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20</a:t>
            </a:fld>
            <a:endParaRPr lang="zh-CN" altLang="en-US"/>
          </a:p>
        </p:txBody>
      </p:sp>
      <p:sp>
        <p:nvSpPr>
          <p:cNvPr id="25" name="矩形 24"/>
          <p:cNvSpPr/>
          <p:nvPr/>
        </p:nvSpPr>
        <p:spPr>
          <a:xfrm>
            <a:off x="323528" y="1484784"/>
            <a:ext cx="2845587" cy="523220"/>
          </a:xfrm>
          <a:prstGeom prst="rect">
            <a:avLst/>
          </a:prstGeom>
        </p:spPr>
        <p:txBody>
          <a:bodyPr wrap="none">
            <a:spAutoFit/>
          </a:bodyPr>
          <a:lstStyle/>
          <a:p>
            <a:pPr marL="342900" indent="-342900" algn="just">
              <a:spcAft>
                <a:spcPts val="0"/>
              </a:spcAft>
              <a:buFont typeface="Wingdings" panose="05000000000000000000" pitchFamily="2" charset="2"/>
              <a:buChar char="ü"/>
            </a:pPr>
            <a:r>
              <a:rPr lang="en-US" altLang="zh-CN" sz="2800" kern="100" dirty="0">
                <a:latin typeface="Times New Roman" panose="02020603050405020304" pitchFamily="18" charset="0"/>
                <a:cs typeface="Times New Roman" panose="02020603050405020304" pitchFamily="18" charset="0"/>
              </a:rPr>
              <a:t>Static TID tests.</a:t>
            </a:r>
          </a:p>
        </p:txBody>
      </p:sp>
      <p:sp>
        <p:nvSpPr>
          <p:cNvPr id="29" name="矩形 28"/>
          <p:cNvSpPr/>
          <p:nvPr/>
        </p:nvSpPr>
        <p:spPr>
          <a:xfrm>
            <a:off x="457200" y="2204864"/>
            <a:ext cx="5976664" cy="1200329"/>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2800" kern="100" dirty="0">
                <a:latin typeface="Times New Roman" panose="02020603050405020304" pitchFamily="18" charset="0"/>
                <a:cs typeface="Times New Roman" panose="02020603050405020304" pitchFamily="18" charset="0"/>
              </a:rPr>
              <a:t>SCA part : </a:t>
            </a:r>
          </a:p>
          <a:p>
            <a:pPr algn="just">
              <a:spcAft>
                <a:spcPts val="0"/>
              </a:spcAft>
            </a:pPr>
            <a:r>
              <a:rPr lang="en-US" altLang="zh-CN" sz="2400" kern="100" dirty="0" smtClean="0">
                <a:latin typeface="Times New Roman" panose="02020603050405020304" pitchFamily="18" charset="0"/>
                <a:cs typeface="Times New Roman" panose="02020603050405020304" pitchFamily="18" charset="0"/>
              </a:rPr>
              <a:t>noise</a:t>
            </a:r>
            <a:endParaRPr lang="en-US" altLang="zh-CN" sz="2400" kern="100" dirty="0">
              <a:latin typeface="Times New Roman" panose="02020603050405020304" pitchFamily="18" charset="0"/>
              <a:cs typeface="Times New Roman" panose="02020603050405020304" pitchFamily="18" charset="0"/>
            </a:endParaRPr>
          </a:p>
          <a:p>
            <a:pPr algn="just">
              <a:spcAft>
                <a:spcPts val="0"/>
              </a:spcAft>
            </a:pPr>
            <a:endParaRPr lang="en-US" altLang="zh-CN" sz="2000" kern="100" dirty="0">
              <a:latin typeface="Times New Roman" panose="02020603050405020304" pitchFamily="18" charset="0"/>
              <a:cs typeface="Times New Roman" panose="02020603050405020304" pitchFamily="18" charset="0"/>
            </a:endParaRPr>
          </a:p>
        </p:txBody>
      </p:sp>
      <p:graphicFrame>
        <p:nvGraphicFramePr>
          <p:cNvPr id="14" name="表格 13"/>
          <p:cNvGraphicFramePr>
            <a:graphicFrameLocks noGrp="1"/>
          </p:cNvGraphicFramePr>
          <p:nvPr>
            <p:extLst>
              <p:ext uri="{D42A27DB-BD31-4B8C-83A1-F6EECF244321}">
                <p14:modId xmlns:p14="http://schemas.microsoft.com/office/powerpoint/2010/main" val="102970880"/>
              </p:ext>
            </p:extLst>
          </p:nvPr>
        </p:nvGraphicFramePr>
        <p:xfrm>
          <a:off x="2627784" y="3029950"/>
          <a:ext cx="4452357" cy="1600359"/>
        </p:xfrm>
        <a:graphic>
          <a:graphicData uri="http://schemas.openxmlformats.org/drawingml/2006/table">
            <a:tbl>
              <a:tblPr firstRow="1" firstCol="1" bandRow="1">
                <a:tableStyleId>{00A15C55-8517-42AA-B614-E9B94910E393}</a:tableStyleId>
              </a:tblPr>
              <a:tblGrid>
                <a:gridCol w="1429613">
                  <a:extLst>
                    <a:ext uri="{9D8B030D-6E8A-4147-A177-3AD203B41FA5}">
                      <a16:colId xmlns:a16="http://schemas.microsoft.com/office/drawing/2014/main" xmlns="" val="3897638361"/>
                    </a:ext>
                  </a:extLst>
                </a:gridCol>
                <a:gridCol w="1111513">
                  <a:extLst>
                    <a:ext uri="{9D8B030D-6E8A-4147-A177-3AD203B41FA5}">
                      <a16:colId xmlns:a16="http://schemas.microsoft.com/office/drawing/2014/main" xmlns="" val="392943834"/>
                    </a:ext>
                  </a:extLst>
                </a:gridCol>
                <a:gridCol w="975127">
                  <a:extLst>
                    <a:ext uri="{9D8B030D-6E8A-4147-A177-3AD203B41FA5}">
                      <a16:colId xmlns:a16="http://schemas.microsoft.com/office/drawing/2014/main" xmlns="" val="1982391479"/>
                    </a:ext>
                  </a:extLst>
                </a:gridCol>
                <a:gridCol w="936104">
                  <a:extLst>
                    <a:ext uri="{9D8B030D-6E8A-4147-A177-3AD203B41FA5}">
                      <a16:colId xmlns:a16="http://schemas.microsoft.com/office/drawing/2014/main" xmlns="" val="4257612440"/>
                    </a:ext>
                  </a:extLst>
                </a:gridCol>
              </a:tblGrid>
              <a:tr h="350573">
                <a:tc>
                  <a:txBody>
                    <a:bodyPr/>
                    <a:lstStyle/>
                    <a:p>
                      <a:pPr algn="just">
                        <a:spcAft>
                          <a:spcPts val="0"/>
                        </a:spcAft>
                      </a:pPr>
                      <a:r>
                        <a:rPr lang="en-US" altLang="zh-CN" sz="1800" kern="100" dirty="0" smtClean="0">
                          <a:effectLst/>
                        </a:rPr>
                        <a:t>TID(rad(Si)/s)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Pre</a:t>
                      </a:r>
                    </a:p>
                    <a:p>
                      <a:pPr algn="just">
                        <a:spcAft>
                          <a:spcPts val="0"/>
                        </a:spcAft>
                      </a:pPr>
                      <a:r>
                        <a:rPr lang="zh-CN" sz="1800" kern="100" dirty="0" smtClean="0">
                          <a:effectLst/>
                        </a:rPr>
                        <a:t>（</a:t>
                      </a:r>
                      <a:r>
                        <a:rPr lang="en-US" sz="1800" kern="100" dirty="0" smtClean="0">
                          <a:effectLst/>
                        </a:rPr>
                        <a:t>mV</a:t>
                      </a:r>
                      <a:r>
                        <a:rPr lang="zh-CN" sz="1800" kern="100" dirty="0" smtClean="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smtClean="0">
                          <a:effectLst/>
                        </a:rPr>
                        <a:t>156H </a:t>
                      </a:r>
                      <a:r>
                        <a:rPr lang="zh-CN" sz="1800" kern="100" dirty="0" smtClean="0">
                          <a:effectLst/>
                        </a:rPr>
                        <a:t>（</a:t>
                      </a:r>
                      <a:r>
                        <a:rPr lang="en-US" sz="1800" kern="100" dirty="0" smtClean="0">
                          <a:effectLst/>
                        </a:rPr>
                        <a:t>mV</a:t>
                      </a:r>
                      <a:r>
                        <a:rPr lang="zh-CN" sz="1800" kern="100" dirty="0" smtClean="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change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291270445"/>
                  </a:ext>
                </a:extLst>
              </a:tr>
              <a:tr h="350573">
                <a:tc>
                  <a:txBody>
                    <a:bodyPr/>
                    <a:lstStyle/>
                    <a:p>
                      <a:pPr algn="just">
                        <a:spcAft>
                          <a:spcPts val="0"/>
                        </a:spcAft>
                      </a:pPr>
                      <a:r>
                        <a:rPr lang="en-US" sz="1800" kern="100" dirty="0">
                          <a:effectLst/>
                        </a:rPr>
                        <a:t>10K</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just" defTabSz="913376" rtl="0" eaLnBrk="1" latinLnBrk="0" hangingPunct="1">
                        <a:spcAft>
                          <a:spcPts val="0"/>
                        </a:spcAft>
                      </a:pPr>
                      <a:r>
                        <a:rPr lang="en-US" sz="1800" kern="100" dirty="0">
                          <a:solidFill>
                            <a:schemeClr val="dk1"/>
                          </a:solidFill>
                          <a:effectLst/>
                          <a:latin typeface="+mn-lt"/>
                          <a:ea typeface="+mn-ea"/>
                          <a:cs typeface="+mn-cs"/>
                        </a:rPr>
                        <a:t>3.86</a:t>
                      </a:r>
                      <a:endParaRPr lang="zh-CN" sz="1800" kern="100" dirty="0">
                        <a:solidFill>
                          <a:schemeClr val="dk1"/>
                        </a:solidFill>
                        <a:effectLst/>
                        <a:latin typeface="+mn-lt"/>
                        <a:ea typeface="+mn-ea"/>
                        <a:cs typeface="+mn-cs"/>
                      </a:endParaRPr>
                    </a:p>
                  </a:txBody>
                  <a:tcPr marL="68580" marR="68580" marT="0" marB="0"/>
                </a:tc>
                <a:tc>
                  <a:txBody>
                    <a:bodyPr/>
                    <a:lstStyle/>
                    <a:p>
                      <a:pPr marL="0" algn="just" defTabSz="913376" rtl="0" eaLnBrk="1" latinLnBrk="0" hangingPunct="1">
                        <a:spcAft>
                          <a:spcPts val="0"/>
                        </a:spcAft>
                      </a:pPr>
                      <a:r>
                        <a:rPr lang="en-US" sz="1800" kern="100" dirty="0" smtClean="0">
                          <a:solidFill>
                            <a:schemeClr val="dk1"/>
                          </a:solidFill>
                          <a:effectLst/>
                          <a:latin typeface="+mn-lt"/>
                          <a:ea typeface="+mn-ea"/>
                          <a:cs typeface="+mn-cs"/>
                        </a:rPr>
                        <a:t>3.17</a:t>
                      </a:r>
                      <a:endParaRPr lang="zh-CN" sz="1800" kern="100" dirty="0">
                        <a:solidFill>
                          <a:schemeClr val="dk1"/>
                        </a:solidFill>
                        <a:effectLst/>
                        <a:latin typeface="+mn-lt"/>
                        <a:ea typeface="+mn-ea"/>
                        <a:cs typeface="+mn-cs"/>
                      </a:endParaRPr>
                    </a:p>
                  </a:txBody>
                  <a:tcPr marL="68580" marR="68580" marT="0" marB="0" anchor="b"/>
                </a:tc>
                <a:tc>
                  <a:txBody>
                    <a:bodyPr/>
                    <a:lstStyle/>
                    <a:p>
                      <a:pPr marL="0" algn="just" defTabSz="913376" rtl="0" eaLnBrk="1" latinLnBrk="0" hangingPunct="1">
                        <a:spcAft>
                          <a:spcPts val="0"/>
                        </a:spcAft>
                      </a:pPr>
                      <a:r>
                        <a:rPr lang="en-US" sz="1800" kern="100">
                          <a:solidFill>
                            <a:schemeClr val="dk1"/>
                          </a:solidFill>
                          <a:effectLst/>
                          <a:latin typeface="+mn-lt"/>
                          <a:ea typeface="+mn-ea"/>
                          <a:cs typeface="+mn-cs"/>
                        </a:rPr>
                        <a:t>-26%</a:t>
                      </a:r>
                      <a:endParaRPr lang="zh-CN" sz="1800" kern="1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3315691900"/>
                  </a:ext>
                </a:extLst>
              </a:tr>
              <a:tr h="350573">
                <a:tc>
                  <a:txBody>
                    <a:bodyPr/>
                    <a:lstStyle/>
                    <a:p>
                      <a:pPr algn="just">
                        <a:spcAft>
                          <a:spcPts val="0"/>
                        </a:spcAft>
                      </a:pPr>
                      <a:r>
                        <a:rPr lang="en-US" sz="1800" kern="100">
                          <a:effectLst/>
                        </a:rPr>
                        <a:t>20K</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just" defTabSz="913376" rtl="0" eaLnBrk="1" latinLnBrk="0" hangingPunct="1">
                        <a:spcAft>
                          <a:spcPts val="0"/>
                        </a:spcAft>
                      </a:pPr>
                      <a:r>
                        <a:rPr lang="en-US" sz="1800" kern="100" dirty="0">
                          <a:solidFill>
                            <a:schemeClr val="dk1"/>
                          </a:solidFill>
                          <a:effectLst/>
                          <a:latin typeface="+mn-lt"/>
                          <a:ea typeface="+mn-ea"/>
                          <a:cs typeface="+mn-cs"/>
                        </a:rPr>
                        <a:t>2.47</a:t>
                      </a:r>
                      <a:endParaRPr lang="zh-CN" sz="1800" kern="100" dirty="0">
                        <a:solidFill>
                          <a:schemeClr val="dk1"/>
                        </a:solidFill>
                        <a:effectLst/>
                        <a:latin typeface="+mn-lt"/>
                        <a:ea typeface="+mn-ea"/>
                        <a:cs typeface="+mn-cs"/>
                      </a:endParaRPr>
                    </a:p>
                  </a:txBody>
                  <a:tcPr marL="68580" marR="68580" marT="0" marB="0"/>
                </a:tc>
                <a:tc>
                  <a:txBody>
                    <a:bodyPr/>
                    <a:lstStyle/>
                    <a:p>
                      <a:pPr marL="0" algn="just" defTabSz="913376" rtl="0" eaLnBrk="1" latinLnBrk="0" hangingPunct="1">
                        <a:spcAft>
                          <a:spcPts val="0"/>
                        </a:spcAft>
                      </a:pPr>
                      <a:r>
                        <a:rPr lang="en-US" sz="1800" kern="100" dirty="0" smtClean="0">
                          <a:solidFill>
                            <a:schemeClr val="dk1"/>
                          </a:solidFill>
                          <a:effectLst/>
                          <a:latin typeface="+mn-lt"/>
                          <a:ea typeface="+mn-ea"/>
                          <a:cs typeface="+mn-cs"/>
                        </a:rPr>
                        <a:t>2.76</a:t>
                      </a:r>
                      <a:endParaRPr lang="zh-CN" sz="1800" kern="100" dirty="0">
                        <a:solidFill>
                          <a:schemeClr val="dk1"/>
                        </a:solidFill>
                        <a:effectLst/>
                        <a:latin typeface="+mn-lt"/>
                        <a:ea typeface="+mn-ea"/>
                        <a:cs typeface="+mn-cs"/>
                      </a:endParaRPr>
                    </a:p>
                  </a:txBody>
                  <a:tcPr marL="68580" marR="68580" marT="0" marB="0" anchor="b"/>
                </a:tc>
                <a:tc>
                  <a:txBody>
                    <a:bodyPr/>
                    <a:lstStyle/>
                    <a:p>
                      <a:pPr marL="0" algn="just" defTabSz="913376" rtl="0" eaLnBrk="1" latinLnBrk="0" hangingPunct="1">
                        <a:spcAft>
                          <a:spcPts val="0"/>
                        </a:spcAft>
                      </a:pPr>
                      <a:r>
                        <a:rPr lang="en-US" sz="1800" kern="100" dirty="0">
                          <a:solidFill>
                            <a:schemeClr val="dk1"/>
                          </a:solidFill>
                          <a:effectLst/>
                          <a:latin typeface="+mn-lt"/>
                          <a:ea typeface="+mn-ea"/>
                          <a:cs typeface="+mn-cs"/>
                        </a:rPr>
                        <a:t>1%</a:t>
                      </a:r>
                      <a:endParaRPr lang="zh-CN" sz="18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2563501257"/>
                  </a:ext>
                </a:extLst>
              </a:tr>
              <a:tr h="350573">
                <a:tc>
                  <a:txBody>
                    <a:bodyPr/>
                    <a:lstStyle/>
                    <a:p>
                      <a:pPr algn="just">
                        <a:spcAft>
                          <a:spcPts val="0"/>
                        </a:spcAft>
                      </a:pPr>
                      <a:r>
                        <a:rPr lang="en-US" sz="1800" kern="100" dirty="0">
                          <a:effectLst/>
                        </a:rPr>
                        <a:t>100K</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just" defTabSz="913376" rtl="0" eaLnBrk="1" latinLnBrk="0" hangingPunct="1">
                        <a:spcAft>
                          <a:spcPts val="0"/>
                        </a:spcAft>
                      </a:pPr>
                      <a:r>
                        <a:rPr lang="en-US" sz="1800" kern="100" dirty="0">
                          <a:solidFill>
                            <a:schemeClr val="dk1"/>
                          </a:solidFill>
                          <a:effectLst/>
                          <a:latin typeface="+mn-lt"/>
                          <a:ea typeface="+mn-ea"/>
                          <a:cs typeface="+mn-cs"/>
                        </a:rPr>
                        <a:t>5.39</a:t>
                      </a:r>
                      <a:endParaRPr lang="zh-CN" sz="1800" kern="100" dirty="0">
                        <a:solidFill>
                          <a:schemeClr val="dk1"/>
                        </a:solidFill>
                        <a:effectLst/>
                        <a:latin typeface="+mn-lt"/>
                        <a:ea typeface="+mn-ea"/>
                        <a:cs typeface="+mn-cs"/>
                      </a:endParaRPr>
                    </a:p>
                  </a:txBody>
                  <a:tcPr marL="68580" marR="68580" marT="0" marB="0"/>
                </a:tc>
                <a:tc>
                  <a:txBody>
                    <a:bodyPr/>
                    <a:lstStyle/>
                    <a:p>
                      <a:pPr marL="0" algn="just" defTabSz="913376" rtl="0" eaLnBrk="1" latinLnBrk="0" hangingPunct="1">
                        <a:spcAft>
                          <a:spcPts val="0"/>
                        </a:spcAft>
                      </a:pPr>
                      <a:r>
                        <a:rPr lang="en-US" sz="1800" kern="100" dirty="0" smtClean="0">
                          <a:solidFill>
                            <a:schemeClr val="dk1"/>
                          </a:solidFill>
                          <a:effectLst/>
                          <a:latin typeface="+mn-lt"/>
                          <a:ea typeface="+mn-ea"/>
                          <a:cs typeface="+mn-cs"/>
                        </a:rPr>
                        <a:t>5.62</a:t>
                      </a:r>
                      <a:endParaRPr lang="zh-CN" sz="1800" kern="100" dirty="0">
                        <a:solidFill>
                          <a:schemeClr val="dk1"/>
                        </a:solidFill>
                        <a:effectLst/>
                        <a:latin typeface="+mn-lt"/>
                        <a:ea typeface="+mn-ea"/>
                        <a:cs typeface="+mn-cs"/>
                      </a:endParaRPr>
                    </a:p>
                  </a:txBody>
                  <a:tcPr marL="68580" marR="68580" marT="0" marB="0" anchor="b"/>
                </a:tc>
                <a:tc>
                  <a:txBody>
                    <a:bodyPr/>
                    <a:lstStyle/>
                    <a:p>
                      <a:pPr marL="0" algn="just" defTabSz="913376" rtl="0" eaLnBrk="1" latinLnBrk="0" hangingPunct="1">
                        <a:spcAft>
                          <a:spcPts val="0"/>
                        </a:spcAft>
                      </a:pPr>
                      <a:r>
                        <a:rPr lang="en-US" sz="1800" kern="100" dirty="0">
                          <a:solidFill>
                            <a:schemeClr val="dk1"/>
                          </a:solidFill>
                          <a:effectLst/>
                          <a:latin typeface="+mn-lt"/>
                          <a:ea typeface="+mn-ea"/>
                          <a:cs typeface="+mn-cs"/>
                        </a:rPr>
                        <a:t>-7%</a:t>
                      </a:r>
                      <a:endParaRPr lang="zh-CN" sz="18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3110309695"/>
                  </a:ext>
                </a:extLst>
              </a:tr>
            </a:tbl>
          </a:graphicData>
        </a:graphic>
      </p:graphicFrame>
      <p:sp>
        <p:nvSpPr>
          <p:cNvPr id="18" name="矩形 17"/>
          <p:cNvSpPr/>
          <p:nvPr/>
        </p:nvSpPr>
        <p:spPr>
          <a:xfrm>
            <a:off x="452661" y="5229200"/>
            <a:ext cx="8551267"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Aft>
                <a:spcPts val="0"/>
              </a:spcAft>
            </a:pPr>
            <a:r>
              <a:rPr lang="en-US" altLang="zh-CN" sz="2000" kern="100" dirty="0" smtClean="0">
                <a:latin typeface="Times New Roman" panose="02020603050405020304" pitchFamily="18" charset="0"/>
                <a:cs typeface="Times New Roman" panose="02020603050405020304" pitchFamily="18" charset="0"/>
              </a:rPr>
              <a:t>The SCA compared with analog front-end was even less sensitive towards static TID irradiation</a:t>
            </a:r>
            <a:r>
              <a:rPr lang="en-US" altLang="zh-CN" sz="2000" kern="100" dirty="0">
                <a:latin typeface="Times New Roman" panose="02020603050405020304" pitchFamily="18" charset="0"/>
                <a:cs typeface="Times New Roman" panose="02020603050405020304" pitchFamily="18" charset="0"/>
              </a:rPr>
              <a:t>. </a:t>
            </a:r>
            <a:endParaRPr lang="zh-CN" altLang="zh-CN" sz="20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904078"/>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result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21</a:t>
            </a:fld>
            <a:endParaRPr lang="zh-CN" altLang="en-US"/>
          </a:p>
        </p:txBody>
      </p:sp>
      <p:sp>
        <p:nvSpPr>
          <p:cNvPr id="27" name="矩形 26"/>
          <p:cNvSpPr/>
          <p:nvPr/>
        </p:nvSpPr>
        <p:spPr>
          <a:xfrm>
            <a:off x="179512" y="1412776"/>
            <a:ext cx="3427477" cy="523220"/>
          </a:xfrm>
          <a:prstGeom prst="rect">
            <a:avLst/>
          </a:prstGeom>
        </p:spPr>
        <p:txBody>
          <a:bodyPr wrap="none">
            <a:spAutoFit/>
          </a:bodyPr>
          <a:lstStyle/>
          <a:p>
            <a:pPr marL="457200" indent="-457200" algn="just">
              <a:spcAft>
                <a:spcPts val="0"/>
              </a:spcAft>
              <a:buFont typeface="Wingdings" panose="05000000000000000000" pitchFamily="2" charset="2"/>
              <a:buChar char="ü"/>
            </a:pPr>
            <a:r>
              <a:rPr lang="en-US" altLang="zh-CN" sz="2800" kern="100" dirty="0" smtClean="0">
                <a:latin typeface="Times New Roman" panose="02020603050405020304" pitchFamily="18" charset="0"/>
                <a:cs typeface="Times New Roman" panose="02020603050405020304" pitchFamily="18" charset="0"/>
              </a:rPr>
              <a:t>Dynamic </a:t>
            </a:r>
            <a:r>
              <a:rPr lang="en-US" altLang="zh-CN" sz="2800" kern="100" dirty="0">
                <a:latin typeface="Times New Roman" panose="02020603050405020304" pitchFamily="18" charset="0"/>
                <a:cs typeface="Times New Roman" panose="02020603050405020304" pitchFamily="18" charset="0"/>
              </a:rPr>
              <a:t>TID tests</a:t>
            </a:r>
            <a:r>
              <a:rPr lang="en-US" altLang="zh-CN" kern="100" dirty="0">
                <a:latin typeface="Times New Roman" panose="02020603050405020304" pitchFamily="18" charset="0"/>
                <a:cs typeface="Times New Roman" panose="02020603050405020304" pitchFamily="18" charset="0"/>
              </a:rPr>
              <a:t>.</a:t>
            </a:r>
          </a:p>
        </p:txBody>
      </p:sp>
      <p:sp>
        <p:nvSpPr>
          <p:cNvPr id="7" name="矩形 6"/>
          <p:cNvSpPr/>
          <p:nvPr/>
        </p:nvSpPr>
        <p:spPr>
          <a:xfrm>
            <a:off x="457200" y="2204864"/>
            <a:ext cx="5976664" cy="2923877"/>
          </a:xfrm>
          <a:prstGeom prst="rect">
            <a:avLst/>
          </a:prstGeom>
        </p:spPr>
        <p:txBody>
          <a:bodyPr wrap="square">
            <a:spAutoFit/>
          </a:bodyPr>
          <a:lstStyle/>
          <a:p>
            <a:pPr marL="285750" indent="-285750" algn="just">
              <a:buFont typeface="Arial" panose="020B0604020202020204" pitchFamily="34" charset="0"/>
              <a:buChar char="•"/>
            </a:pPr>
            <a:r>
              <a:rPr lang="en-US" altLang="zh-CN" sz="2400" kern="100" dirty="0">
                <a:latin typeface="Times New Roman" panose="02020603050405020304" pitchFamily="18" charset="0"/>
                <a:cs typeface="Times New Roman" panose="02020603050405020304" pitchFamily="18" charset="0"/>
              </a:rPr>
              <a:t>power </a:t>
            </a:r>
            <a:r>
              <a:rPr lang="en-US" altLang="zh-CN" sz="2400" kern="100" dirty="0" smtClean="0">
                <a:latin typeface="Times New Roman" panose="02020603050405020304" pitchFamily="18" charset="0"/>
                <a:cs typeface="Times New Roman" panose="02020603050405020304" pitchFamily="18" charset="0"/>
              </a:rPr>
              <a:t>supply</a:t>
            </a:r>
          </a:p>
          <a:p>
            <a:pPr marL="285750" indent="-285750" algn="just">
              <a:buFont typeface="Arial" panose="020B0604020202020204" pitchFamily="34" charset="0"/>
              <a:buChar char="•"/>
            </a:pPr>
            <a:endParaRPr lang="en-US" altLang="zh-CN" sz="2400" kern="1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altLang="zh-CN" sz="2400" kern="1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altLang="zh-CN" sz="2400" kern="1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altLang="zh-CN" sz="2400" kern="100" dirty="0" smtClean="0">
              <a:latin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altLang="zh-CN" sz="2400" kern="100" dirty="0" smtClean="0">
                <a:latin typeface="Times New Roman" panose="02020603050405020304" pitchFamily="18" charset="0"/>
                <a:cs typeface="Times New Roman" panose="02020603050405020304" pitchFamily="18" charset="0"/>
              </a:rPr>
              <a:t>analogue </a:t>
            </a:r>
            <a:r>
              <a:rPr lang="en-US" altLang="zh-CN" sz="2400" kern="100" dirty="0">
                <a:latin typeface="Times New Roman" panose="02020603050405020304" pitchFamily="18" charset="0"/>
                <a:cs typeface="Times New Roman" panose="02020603050405020304" pitchFamily="18" charset="0"/>
              </a:rPr>
              <a:t>front-end</a:t>
            </a:r>
            <a:r>
              <a:rPr lang="en-US" altLang="zh-CN" sz="2400" kern="100" dirty="0" smtClean="0">
                <a:latin typeface="Times New Roman" panose="02020603050405020304" pitchFamily="18" charset="0"/>
                <a:cs typeface="Times New Roman" panose="02020603050405020304" pitchFamily="18" charset="0"/>
              </a:rPr>
              <a:t>:</a:t>
            </a:r>
          </a:p>
          <a:p>
            <a:pPr algn="just">
              <a:spcAft>
                <a:spcPts val="0"/>
              </a:spcAft>
            </a:pPr>
            <a:r>
              <a:rPr lang="en-US" altLang="zh-CN" sz="2000" kern="100" dirty="0" smtClean="0">
                <a:latin typeface="Times New Roman" panose="02020603050405020304" pitchFamily="18" charset="0"/>
                <a:cs typeface="Times New Roman" panose="02020603050405020304" pitchFamily="18" charset="0"/>
              </a:rPr>
              <a:t>offset voltage</a:t>
            </a:r>
          </a:p>
          <a:p>
            <a:pPr algn="just">
              <a:spcAft>
                <a:spcPts val="0"/>
              </a:spcAft>
            </a:pPr>
            <a:endParaRPr lang="en-US" altLang="zh-CN" sz="2000" kern="100" dirty="0">
              <a:latin typeface="Times New Roman" panose="02020603050405020304" pitchFamily="18" charset="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864709314"/>
              </p:ext>
            </p:extLst>
          </p:nvPr>
        </p:nvGraphicFramePr>
        <p:xfrm>
          <a:off x="2699792" y="2708920"/>
          <a:ext cx="5298276" cy="1249786"/>
        </p:xfrm>
        <a:graphic>
          <a:graphicData uri="http://schemas.openxmlformats.org/drawingml/2006/table">
            <a:tbl>
              <a:tblPr firstRow="1" firstCol="1" bandRow="1">
                <a:tableStyleId>{00A15C55-8517-42AA-B614-E9B94910E393}</a:tableStyleId>
              </a:tblPr>
              <a:tblGrid>
                <a:gridCol w="1490380">
                  <a:extLst>
                    <a:ext uri="{9D8B030D-6E8A-4147-A177-3AD203B41FA5}">
                      <a16:colId xmlns:a16="http://schemas.microsoft.com/office/drawing/2014/main" xmlns="" val="3897638361"/>
                    </a:ext>
                  </a:extLst>
                </a:gridCol>
                <a:gridCol w="1158758">
                  <a:extLst>
                    <a:ext uri="{9D8B030D-6E8A-4147-A177-3AD203B41FA5}">
                      <a16:colId xmlns:a16="http://schemas.microsoft.com/office/drawing/2014/main" xmlns="" val="392943834"/>
                    </a:ext>
                  </a:extLst>
                </a:gridCol>
                <a:gridCol w="1593293">
                  <a:extLst>
                    <a:ext uri="{9D8B030D-6E8A-4147-A177-3AD203B41FA5}">
                      <a16:colId xmlns:a16="http://schemas.microsoft.com/office/drawing/2014/main" xmlns="" val="1982391479"/>
                    </a:ext>
                  </a:extLst>
                </a:gridCol>
                <a:gridCol w="1055845">
                  <a:extLst>
                    <a:ext uri="{9D8B030D-6E8A-4147-A177-3AD203B41FA5}">
                      <a16:colId xmlns:a16="http://schemas.microsoft.com/office/drawing/2014/main" xmlns="" val="4257612440"/>
                    </a:ext>
                  </a:extLst>
                </a:gridCol>
              </a:tblGrid>
              <a:tr h="350573">
                <a:tc>
                  <a:txBody>
                    <a:bodyPr/>
                    <a:lstStyle/>
                    <a:p>
                      <a:pPr algn="just">
                        <a:spcAft>
                          <a:spcPts val="0"/>
                        </a:spcAft>
                      </a:pPr>
                      <a:r>
                        <a:rPr lang="en-US" altLang="zh-CN" sz="1800" kern="100" dirty="0" smtClean="0">
                          <a:effectLst/>
                        </a:rPr>
                        <a:t>TID(rad(Si)/s)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Pre</a:t>
                      </a:r>
                    </a:p>
                    <a:p>
                      <a:pPr algn="just">
                        <a:spcAft>
                          <a:spcPts val="0"/>
                        </a:spcAft>
                      </a:pPr>
                      <a:r>
                        <a:rPr lang="zh-CN" sz="1800" kern="100" dirty="0" smtClean="0">
                          <a:effectLst/>
                        </a:rPr>
                        <a:t>（</a:t>
                      </a:r>
                      <a:r>
                        <a:rPr lang="en-US" sz="1800" kern="100" dirty="0">
                          <a:effectLst/>
                        </a:rPr>
                        <a:t>mA</a:t>
                      </a:r>
                      <a:r>
                        <a:rPr lang="zh-CN" sz="1800" kern="100" dirty="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smtClean="0">
                          <a:effectLst/>
                        </a:rPr>
                        <a:t>96H </a:t>
                      </a:r>
                      <a:r>
                        <a:rPr lang="en-US" altLang="zh-CN" sz="1800" kern="100" dirty="0" err="1" smtClean="0">
                          <a:effectLst/>
                        </a:rPr>
                        <a:t>nnealing</a:t>
                      </a:r>
                      <a:r>
                        <a:rPr lang="zh-CN" sz="1800" kern="100" dirty="0" smtClean="0">
                          <a:effectLst/>
                        </a:rPr>
                        <a:t>（</a:t>
                      </a:r>
                      <a:r>
                        <a:rPr lang="en-US" sz="1800" kern="100" dirty="0">
                          <a:effectLst/>
                        </a:rPr>
                        <a:t>mA</a:t>
                      </a:r>
                      <a:r>
                        <a:rPr lang="zh-CN" sz="1800" kern="100" dirty="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change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291270445"/>
                  </a:ext>
                </a:extLst>
              </a:tr>
              <a:tr h="350573">
                <a:tc>
                  <a:txBody>
                    <a:bodyPr/>
                    <a:lstStyle/>
                    <a:p>
                      <a:pPr algn="just">
                        <a:spcAft>
                          <a:spcPts val="0"/>
                        </a:spcAft>
                      </a:pPr>
                      <a:r>
                        <a:rPr lang="en-US" sz="1800" kern="100" dirty="0" smtClean="0">
                          <a:effectLst/>
                        </a:rPr>
                        <a:t>10K</a:t>
                      </a:r>
                      <a:r>
                        <a:rPr lang="zh-CN" altLang="en-US" sz="1800" kern="100" dirty="0" smtClean="0">
                          <a:effectLst/>
                        </a:rPr>
                        <a:t>（</a:t>
                      </a:r>
                      <a:r>
                        <a:rPr lang="en-US" altLang="zh-CN" sz="1800" kern="100" dirty="0" smtClean="0">
                          <a:effectLst/>
                        </a:rPr>
                        <a:t>YQ01</a:t>
                      </a:r>
                      <a:r>
                        <a:rPr lang="zh-CN" altLang="en-US" sz="1800" kern="100" dirty="0" smtClean="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latin typeface="+mn-lt"/>
                          <a:ea typeface="+mn-ea"/>
                          <a:cs typeface="+mn-cs"/>
                        </a:rPr>
                        <a:t>51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smtClean="0">
                          <a:effectLst/>
                        </a:rPr>
                        <a:t>54</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just" defTabSz="913376" rtl="0" eaLnBrk="1" latinLnBrk="0" hangingPunct="1">
                        <a:spcAft>
                          <a:spcPts val="0"/>
                        </a:spcAft>
                      </a:pPr>
                      <a:r>
                        <a:rPr lang="en-US" altLang="zh-CN" sz="1800" kern="100" dirty="0" smtClean="0">
                          <a:solidFill>
                            <a:schemeClr val="dk1"/>
                          </a:solidFill>
                          <a:effectLst/>
                          <a:latin typeface="+mn-lt"/>
                          <a:ea typeface="+mn-ea"/>
                          <a:cs typeface="+mn-cs"/>
                        </a:rPr>
                        <a:t>5.9%</a:t>
                      </a:r>
                      <a:endParaRPr lang="zh-CN" sz="18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3315691900"/>
                  </a:ext>
                </a:extLst>
              </a:tr>
              <a:tr h="350573">
                <a:tc>
                  <a:txBody>
                    <a:bodyPr/>
                    <a:lstStyle/>
                    <a:p>
                      <a:pPr algn="just">
                        <a:spcAft>
                          <a:spcPts val="0"/>
                        </a:spcAft>
                      </a:pPr>
                      <a:r>
                        <a:rPr lang="en-US" sz="1800" kern="100" dirty="0" smtClean="0">
                          <a:effectLst/>
                        </a:rPr>
                        <a:t>10K</a:t>
                      </a:r>
                      <a:r>
                        <a:rPr lang="zh-CN" altLang="en-US" sz="1800" kern="100" dirty="0" smtClean="0">
                          <a:effectLst/>
                        </a:rPr>
                        <a:t>（</a:t>
                      </a:r>
                      <a:r>
                        <a:rPr lang="en-US" altLang="zh-CN" sz="1800" kern="100" dirty="0" smtClean="0">
                          <a:effectLst/>
                        </a:rPr>
                        <a:t>YQ02</a:t>
                      </a:r>
                      <a:r>
                        <a:rPr lang="zh-CN" altLang="en-US" sz="1800" kern="100" dirty="0" smtClean="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latin typeface="+mn-lt"/>
                          <a:ea typeface="+mn-ea"/>
                          <a:cs typeface="+mn-cs"/>
                        </a:rPr>
                        <a:t>54</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smtClean="0">
                          <a:effectLst/>
                        </a:rPr>
                        <a:t>57</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solidFill>
                            <a:schemeClr val="dk1"/>
                          </a:solidFill>
                          <a:effectLst/>
                          <a:latin typeface="+mn-lt"/>
                          <a:ea typeface="+mn-ea"/>
                          <a:cs typeface="+mn-cs"/>
                        </a:rPr>
                        <a:t>5.5%</a:t>
                      </a:r>
                      <a:endParaRPr lang="zh-CN" sz="18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2563501257"/>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396451861"/>
              </p:ext>
            </p:extLst>
          </p:nvPr>
        </p:nvGraphicFramePr>
        <p:xfrm>
          <a:off x="2771800" y="4941168"/>
          <a:ext cx="5298276" cy="1249786"/>
        </p:xfrm>
        <a:graphic>
          <a:graphicData uri="http://schemas.openxmlformats.org/drawingml/2006/table">
            <a:tbl>
              <a:tblPr firstRow="1" firstCol="1" bandRow="1">
                <a:tableStyleId>{00A15C55-8517-42AA-B614-E9B94910E393}</a:tableStyleId>
              </a:tblPr>
              <a:tblGrid>
                <a:gridCol w="1490380">
                  <a:extLst>
                    <a:ext uri="{9D8B030D-6E8A-4147-A177-3AD203B41FA5}">
                      <a16:colId xmlns:a16="http://schemas.microsoft.com/office/drawing/2014/main" xmlns="" val="3897638361"/>
                    </a:ext>
                  </a:extLst>
                </a:gridCol>
                <a:gridCol w="1158758">
                  <a:extLst>
                    <a:ext uri="{9D8B030D-6E8A-4147-A177-3AD203B41FA5}">
                      <a16:colId xmlns:a16="http://schemas.microsoft.com/office/drawing/2014/main" xmlns="" val="392943834"/>
                    </a:ext>
                  </a:extLst>
                </a:gridCol>
                <a:gridCol w="1593293">
                  <a:extLst>
                    <a:ext uri="{9D8B030D-6E8A-4147-A177-3AD203B41FA5}">
                      <a16:colId xmlns:a16="http://schemas.microsoft.com/office/drawing/2014/main" xmlns="" val="1982391479"/>
                    </a:ext>
                  </a:extLst>
                </a:gridCol>
                <a:gridCol w="1055845">
                  <a:extLst>
                    <a:ext uri="{9D8B030D-6E8A-4147-A177-3AD203B41FA5}">
                      <a16:colId xmlns:a16="http://schemas.microsoft.com/office/drawing/2014/main" xmlns="" val="4257612440"/>
                    </a:ext>
                  </a:extLst>
                </a:gridCol>
              </a:tblGrid>
              <a:tr h="350573">
                <a:tc>
                  <a:txBody>
                    <a:bodyPr/>
                    <a:lstStyle/>
                    <a:p>
                      <a:pPr algn="just">
                        <a:spcAft>
                          <a:spcPts val="0"/>
                        </a:spcAft>
                      </a:pPr>
                      <a:r>
                        <a:rPr lang="en-US" altLang="zh-CN" sz="1800" kern="100" dirty="0" smtClean="0">
                          <a:effectLst/>
                        </a:rPr>
                        <a:t>TID(rad(Si)/s)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Pre</a:t>
                      </a:r>
                    </a:p>
                    <a:p>
                      <a:pPr algn="just">
                        <a:spcAft>
                          <a:spcPts val="0"/>
                        </a:spcAft>
                      </a:pPr>
                      <a:r>
                        <a:rPr lang="zh-CN" sz="1800" kern="100" dirty="0" smtClean="0">
                          <a:effectLst/>
                        </a:rPr>
                        <a:t>（</a:t>
                      </a:r>
                      <a:r>
                        <a:rPr lang="en-US" sz="1800" kern="100" dirty="0" smtClean="0">
                          <a:effectLst/>
                        </a:rPr>
                        <a:t>m</a:t>
                      </a:r>
                      <a:r>
                        <a:rPr lang="en-US" altLang="zh-CN" sz="1800" kern="100" dirty="0" smtClean="0">
                          <a:effectLst/>
                        </a:rPr>
                        <a:t>V</a:t>
                      </a:r>
                      <a:r>
                        <a:rPr lang="zh-CN" sz="1800" kern="100" dirty="0" smtClean="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smtClean="0">
                          <a:effectLst/>
                        </a:rPr>
                        <a:t>96H </a:t>
                      </a:r>
                      <a:r>
                        <a:rPr lang="en-US" altLang="zh-CN" sz="1800" kern="100" dirty="0" err="1" smtClean="0">
                          <a:effectLst/>
                        </a:rPr>
                        <a:t>nnealing</a:t>
                      </a:r>
                      <a:r>
                        <a:rPr lang="zh-CN" sz="1800" kern="100" dirty="0" smtClean="0">
                          <a:effectLst/>
                        </a:rPr>
                        <a:t>（</a:t>
                      </a:r>
                      <a:r>
                        <a:rPr lang="en-US" sz="1800" kern="100" dirty="0" smtClean="0">
                          <a:effectLst/>
                        </a:rPr>
                        <a:t>m</a:t>
                      </a:r>
                      <a:r>
                        <a:rPr lang="en-US" altLang="zh-CN" sz="1800" kern="100" dirty="0" smtClean="0">
                          <a:effectLst/>
                        </a:rPr>
                        <a:t>V</a:t>
                      </a:r>
                      <a:r>
                        <a:rPr lang="zh-CN" sz="1800" kern="100" dirty="0" smtClean="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Change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291270445"/>
                  </a:ext>
                </a:extLst>
              </a:tr>
              <a:tr h="350573">
                <a:tc>
                  <a:txBody>
                    <a:bodyPr/>
                    <a:lstStyle/>
                    <a:p>
                      <a:pPr algn="just">
                        <a:spcAft>
                          <a:spcPts val="0"/>
                        </a:spcAft>
                      </a:pPr>
                      <a:r>
                        <a:rPr lang="en-US" sz="1800" kern="100" dirty="0" smtClean="0">
                          <a:effectLst/>
                        </a:rPr>
                        <a:t>10K</a:t>
                      </a:r>
                      <a:r>
                        <a:rPr lang="zh-CN" altLang="en-US" sz="1800" kern="100" dirty="0" smtClean="0">
                          <a:effectLst/>
                        </a:rPr>
                        <a:t>（</a:t>
                      </a:r>
                      <a:r>
                        <a:rPr lang="en-US" altLang="zh-CN" sz="1800" kern="100" dirty="0" smtClean="0">
                          <a:effectLst/>
                        </a:rPr>
                        <a:t>YQ01</a:t>
                      </a:r>
                      <a:r>
                        <a:rPr lang="zh-CN" altLang="en-US" sz="1800" kern="100" dirty="0" smtClean="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solidFill>
                            <a:schemeClr val="dk1"/>
                          </a:solidFill>
                          <a:effectLst/>
                          <a:latin typeface="+mn-lt"/>
                          <a:ea typeface="+mn-ea"/>
                          <a:cs typeface="+mn-cs"/>
                        </a:rPr>
                        <a:t>800</a:t>
                      </a:r>
                      <a:endParaRPr lang="zh-CN" sz="1800" kern="100" dirty="0">
                        <a:solidFill>
                          <a:schemeClr val="dk1"/>
                        </a:solidFill>
                        <a:effectLst/>
                        <a:latin typeface="+mn-lt"/>
                        <a:ea typeface="+mn-ea"/>
                        <a:cs typeface="+mn-cs"/>
                      </a:endParaRPr>
                    </a:p>
                  </a:txBody>
                  <a:tcPr marL="68580" marR="68580" marT="0" marB="0"/>
                </a:tc>
                <a:tc>
                  <a:txBody>
                    <a:bodyPr/>
                    <a:lstStyle/>
                    <a:p>
                      <a:pPr algn="just">
                        <a:spcAft>
                          <a:spcPts val="0"/>
                        </a:spcAft>
                      </a:pPr>
                      <a:r>
                        <a:rPr lang="en-US" sz="1800" kern="100">
                          <a:solidFill>
                            <a:schemeClr val="dk1"/>
                          </a:solidFill>
                          <a:effectLst/>
                          <a:latin typeface="+mn-lt"/>
                          <a:ea typeface="+mn-ea"/>
                          <a:cs typeface="+mn-cs"/>
                        </a:rPr>
                        <a:t>801.2</a:t>
                      </a:r>
                      <a:endParaRPr lang="zh-CN" sz="1800" kern="100">
                        <a:solidFill>
                          <a:schemeClr val="dk1"/>
                        </a:solidFill>
                        <a:effectLst/>
                        <a:latin typeface="+mn-lt"/>
                        <a:ea typeface="+mn-ea"/>
                        <a:cs typeface="+mn-cs"/>
                      </a:endParaRPr>
                    </a:p>
                  </a:txBody>
                  <a:tcPr marL="68580" marR="68580" marT="0" marB="0"/>
                </a:tc>
                <a:tc>
                  <a:txBody>
                    <a:bodyPr/>
                    <a:lstStyle/>
                    <a:p>
                      <a:pPr marL="0" algn="just" defTabSz="913376" rtl="0" eaLnBrk="1" latinLnBrk="0" hangingPunct="1">
                        <a:spcAft>
                          <a:spcPts val="0"/>
                        </a:spcAft>
                      </a:pPr>
                      <a:r>
                        <a:rPr lang="en-US" altLang="zh-CN" sz="1800" kern="100" dirty="0" smtClean="0">
                          <a:solidFill>
                            <a:schemeClr val="dk1"/>
                          </a:solidFill>
                          <a:effectLst/>
                          <a:latin typeface="+mn-lt"/>
                          <a:ea typeface="+mn-ea"/>
                          <a:cs typeface="+mn-cs"/>
                        </a:rPr>
                        <a:t>0.15%</a:t>
                      </a:r>
                      <a:endParaRPr lang="zh-CN" sz="18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3315691900"/>
                  </a:ext>
                </a:extLst>
              </a:tr>
              <a:tr h="350573">
                <a:tc>
                  <a:txBody>
                    <a:bodyPr/>
                    <a:lstStyle/>
                    <a:p>
                      <a:pPr algn="just">
                        <a:spcAft>
                          <a:spcPts val="0"/>
                        </a:spcAft>
                      </a:pPr>
                      <a:r>
                        <a:rPr lang="en-US" sz="1800" kern="100" dirty="0" smtClean="0">
                          <a:effectLst/>
                        </a:rPr>
                        <a:t>10K</a:t>
                      </a:r>
                      <a:r>
                        <a:rPr lang="zh-CN" altLang="en-US" sz="1800" kern="100" dirty="0" smtClean="0">
                          <a:effectLst/>
                        </a:rPr>
                        <a:t>（</a:t>
                      </a:r>
                      <a:r>
                        <a:rPr lang="en-US" altLang="zh-CN" sz="1800" kern="100" dirty="0" smtClean="0">
                          <a:effectLst/>
                        </a:rPr>
                        <a:t>YQ02</a:t>
                      </a:r>
                      <a:r>
                        <a:rPr lang="zh-CN" altLang="en-US" sz="1800" kern="100" dirty="0" smtClean="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solidFill>
                            <a:schemeClr val="dk1"/>
                          </a:solidFill>
                          <a:effectLst/>
                          <a:latin typeface="+mn-lt"/>
                          <a:ea typeface="+mn-ea"/>
                          <a:cs typeface="+mn-cs"/>
                        </a:rPr>
                        <a:t>780</a:t>
                      </a:r>
                      <a:endParaRPr lang="zh-CN" sz="1800" kern="100" dirty="0">
                        <a:solidFill>
                          <a:schemeClr val="dk1"/>
                        </a:solidFill>
                        <a:effectLst/>
                        <a:latin typeface="+mn-lt"/>
                        <a:ea typeface="+mn-ea"/>
                        <a:cs typeface="+mn-cs"/>
                      </a:endParaRPr>
                    </a:p>
                  </a:txBody>
                  <a:tcPr marL="68580" marR="68580" marT="0" marB="0"/>
                </a:tc>
                <a:tc>
                  <a:txBody>
                    <a:bodyPr/>
                    <a:lstStyle/>
                    <a:p>
                      <a:pPr algn="just">
                        <a:spcAft>
                          <a:spcPts val="0"/>
                        </a:spcAft>
                      </a:pPr>
                      <a:r>
                        <a:rPr lang="en-US" sz="1800" kern="100" dirty="0">
                          <a:solidFill>
                            <a:schemeClr val="dk1"/>
                          </a:solidFill>
                          <a:effectLst/>
                          <a:latin typeface="+mn-lt"/>
                          <a:ea typeface="+mn-ea"/>
                          <a:cs typeface="+mn-cs"/>
                        </a:rPr>
                        <a:t>781</a:t>
                      </a:r>
                      <a:endParaRPr lang="zh-CN" sz="1800" kern="100" dirty="0">
                        <a:solidFill>
                          <a:schemeClr val="dk1"/>
                        </a:solidFill>
                        <a:effectLst/>
                        <a:latin typeface="+mn-lt"/>
                        <a:ea typeface="+mn-ea"/>
                        <a:cs typeface="+mn-cs"/>
                      </a:endParaRPr>
                    </a:p>
                  </a:txBody>
                  <a:tcPr marL="68580" marR="68580" marT="0" marB="0"/>
                </a:tc>
                <a:tc>
                  <a:txBody>
                    <a:bodyPr/>
                    <a:lstStyle/>
                    <a:p>
                      <a:pPr marL="0" algn="just" defTabSz="913376" rtl="0" eaLnBrk="1" latinLnBrk="0" hangingPunct="1">
                        <a:spcAft>
                          <a:spcPts val="0"/>
                        </a:spcAft>
                      </a:pPr>
                      <a:r>
                        <a:rPr lang="en-US" altLang="zh-CN" sz="1800" kern="100" dirty="0" smtClean="0">
                          <a:solidFill>
                            <a:schemeClr val="dk1"/>
                          </a:solidFill>
                          <a:effectLst/>
                          <a:latin typeface="+mn-lt"/>
                          <a:ea typeface="+mn-ea"/>
                          <a:cs typeface="+mn-cs"/>
                        </a:rPr>
                        <a:t>0.12%</a:t>
                      </a:r>
                      <a:endParaRPr lang="zh-CN" sz="18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2563501257"/>
                  </a:ext>
                </a:extLst>
              </a:tr>
            </a:tbl>
          </a:graphicData>
        </a:graphic>
      </p:graphicFrame>
    </p:spTree>
    <p:extLst>
      <p:ext uri="{BB962C8B-B14F-4D97-AF65-F5344CB8AC3E}">
        <p14:creationId xmlns:p14="http://schemas.microsoft.com/office/powerpoint/2010/main" val="2381049156"/>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result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22</a:t>
            </a:fld>
            <a:endParaRPr lang="zh-CN" altLang="en-US"/>
          </a:p>
        </p:txBody>
      </p:sp>
      <p:sp>
        <p:nvSpPr>
          <p:cNvPr id="27" name="矩形 26"/>
          <p:cNvSpPr/>
          <p:nvPr/>
        </p:nvSpPr>
        <p:spPr>
          <a:xfrm>
            <a:off x="179512" y="1412776"/>
            <a:ext cx="3427477" cy="523220"/>
          </a:xfrm>
          <a:prstGeom prst="rect">
            <a:avLst/>
          </a:prstGeom>
        </p:spPr>
        <p:txBody>
          <a:bodyPr wrap="none">
            <a:spAutoFit/>
          </a:bodyPr>
          <a:lstStyle/>
          <a:p>
            <a:pPr marL="457200" indent="-457200" algn="just">
              <a:spcAft>
                <a:spcPts val="0"/>
              </a:spcAft>
              <a:buFont typeface="Wingdings" panose="05000000000000000000" pitchFamily="2" charset="2"/>
              <a:buChar char="ü"/>
            </a:pPr>
            <a:r>
              <a:rPr lang="en-US" altLang="zh-CN" sz="2800" kern="100" dirty="0" smtClean="0">
                <a:latin typeface="Times New Roman" panose="02020603050405020304" pitchFamily="18" charset="0"/>
                <a:cs typeface="Times New Roman" panose="02020603050405020304" pitchFamily="18" charset="0"/>
              </a:rPr>
              <a:t>Dynamic </a:t>
            </a:r>
            <a:r>
              <a:rPr lang="en-US" altLang="zh-CN" sz="2800" kern="100" dirty="0">
                <a:latin typeface="Times New Roman" panose="02020603050405020304" pitchFamily="18" charset="0"/>
                <a:cs typeface="Times New Roman" panose="02020603050405020304" pitchFamily="18" charset="0"/>
              </a:rPr>
              <a:t>TID tests</a:t>
            </a:r>
            <a:r>
              <a:rPr lang="en-US" altLang="zh-CN" kern="100" dirty="0">
                <a:latin typeface="Times New Roman" panose="02020603050405020304" pitchFamily="18" charset="0"/>
                <a:cs typeface="Times New Roman" panose="02020603050405020304" pitchFamily="18" charset="0"/>
              </a:rPr>
              <a:t>.</a:t>
            </a:r>
          </a:p>
        </p:txBody>
      </p:sp>
      <p:sp>
        <p:nvSpPr>
          <p:cNvPr id="7" name="矩形 6"/>
          <p:cNvSpPr/>
          <p:nvPr/>
        </p:nvSpPr>
        <p:spPr>
          <a:xfrm>
            <a:off x="457200" y="2204864"/>
            <a:ext cx="5976664" cy="1077218"/>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2400" kern="100" dirty="0" smtClean="0">
                <a:latin typeface="Times New Roman" panose="02020603050405020304" pitchFamily="18" charset="0"/>
                <a:cs typeface="Times New Roman" panose="02020603050405020304" pitchFamily="18" charset="0"/>
              </a:rPr>
              <a:t>analogue </a:t>
            </a:r>
            <a:r>
              <a:rPr lang="en-US" altLang="zh-CN" sz="2400" kern="100" dirty="0">
                <a:latin typeface="Times New Roman" panose="02020603050405020304" pitchFamily="18" charset="0"/>
                <a:cs typeface="Times New Roman" panose="02020603050405020304" pitchFamily="18" charset="0"/>
              </a:rPr>
              <a:t>front-end</a:t>
            </a:r>
            <a:r>
              <a:rPr lang="en-US" altLang="zh-CN" sz="2400" kern="100" dirty="0" smtClean="0">
                <a:latin typeface="Times New Roman" panose="02020603050405020304" pitchFamily="18" charset="0"/>
                <a:cs typeface="Times New Roman" panose="02020603050405020304" pitchFamily="18" charset="0"/>
              </a:rPr>
              <a:t>:</a:t>
            </a:r>
          </a:p>
          <a:p>
            <a:pPr algn="just">
              <a:spcAft>
                <a:spcPts val="0"/>
              </a:spcAft>
            </a:pPr>
            <a:r>
              <a:rPr lang="en-US" altLang="zh-CN" sz="2000" kern="100" dirty="0">
                <a:latin typeface="Times New Roman" panose="02020603050405020304" pitchFamily="18" charset="0"/>
                <a:cs typeface="Times New Roman" panose="02020603050405020304" pitchFamily="18" charset="0"/>
              </a:rPr>
              <a:t>gain and INL</a:t>
            </a:r>
          </a:p>
          <a:p>
            <a:pPr algn="just">
              <a:spcAft>
                <a:spcPts val="0"/>
              </a:spcAft>
            </a:pPr>
            <a:endParaRPr lang="en-US" altLang="zh-CN" sz="2000" kern="1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457200" y="3678684"/>
            <a:ext cx="4324350" cy="2600325"/>
          </a:xfrm>
          <a:prstGeom prst="rect">
            <a:avLst/>
          </a:prstGeom>
        </p:spPr>
      </p:pic>
      <p:pic>
        <p:nvPicPr>
          <p:cNvPr id="4" name="图片 3"/>
          <p:cNvPicPr>
            <a:picLocks noChangeAspect="1"/>
          </p:cNvPicPr>
          <p:nvPr/>
        </p:nvPicPr>
        <p:blipFill rotWithShape="1">
          <a:blip r:embed="rId4"/>
          <a:srcRect l="892"/>
          <a:stretch/>
        </p:blipFill>
        <p:spPr>
          <a:xfrm>
            <a:off x="5005968" y="3752660"/>
            <a:ext cx="4030528" cy="2526349"/>
          </a:xfrm>
          <a:prstGeom prst="rect">
            <a:avLst/>
          </a:prstGeom>
        </p:spPr>
      </p:pic>
    </p:spTree>
    <p:extLst>
      <p:ext uri="{BB962C8B-B14F-4D97-AF65-F5344CB8AC3E}">
        <p14:creationId xmlns:p14="http://schemas.microsoft.com/office/powerpoint/2010/main" val="2804062022"/>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result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23</a:t>
            </a:fld>
            <a:endParaRPr lang="zh-CN" altLang="en-US"/>
          </a:p>
        </p:txBody>
      </p:sp>
      <p:sp>
        <p:nvSpPr>
          <p:cNvPr id="27" name="矩形 26"/>
          <p:cNvSpPr/>
          <p:nvPr/>
        </p:nvSpPr>
        <p:spPr>
          <a:xfrm>
            <a:off x="179512" y="1412776"/>
            <a:ext cx="3427477" cy="523220"/>
          </a:xfrm>
          <a:prstGeom prst="rect">
            <a:avLst/>
          </a:prstGeom>
        </p:spPr>
        <p:txBody>
          <a:bodyPr wrap="none">
            <a:spAutoFit/>
          </a:bodyPr>
          <a:lstStyle/>
          <a:p>
            <a:pPr marL="457200" indent="-457200" algn="just">
              <a:spcAft>
                <a:spcPts val="0"/>
              </a:spcAft>
              <a:buFont typeface="Wingdings" panose="05000000000000000000" pitchFamily="2" charset="2"/>
              <a:buChar char="ü"/>
            </a:pPr>
            <a:r>
              <a:rPr lang="en-US" altLang="zh-CN" sz="2800" kern="100" dirty="0" smtClean="0">
                <a:latin typeface="Times New Roman" panose="02020603050405020304" pitchFamily="18" charset="0"/>
                <a:cs typeface="Times New Roman" panose="02020603050405020304" pitchFamily="18" charset="0"/>
              </a:rPr>
              <a:t>Dynamic </a:t>
            </a:r>
            <a:r>
              <a:rPr lang="en-US" altLang="zh-CN" sz="2800" kern="100" dirty="0">
                <a:latin typeface="Times New Roman" panose="02020603050405020304" pitchFamily="18" charset="0"/>
                <a:cs typeface="Times New Roman" panose="02020603050405020304" pitchFamily="18" charset="0"/>
              </a:rPr>
              <a:t>TID tests</a:t>
            </a:r>
            <a:r>
              <a:rPr lang="en-US" altLang="zh-CN" kern="100" dirty="0">
                <a:latin typeface="Times New Roman" panose="02020603050405020304" pitchFamily="18" charset="0"/>
                <a:cs typeface="Times New Roman" panose="02020603050405020304" pitchFamily="18" charset="0"/>
              </a:rPr>
              <a:t>.</a:t>
            </a:r>
          </a:p>
        </p:txBody>
      </p:sp>
      <p:sp>
        <p:nvSpPr>
          <p:cNvPr id="7" name="矩形 6"/>
          <p:cNvSpPr/>
          <p:nvPr/>
        </p:nvSpPr>
        <p:spPr>
          <a:xfrm>
            <a:off x="457200" y="2204864"/>
            <a:ext cx="5976664" cy="1384995"/>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2400" kern="100" dirty="0" smtClean="0">
                <a:latin typeface="Times New Roman" panose="02020603050405020304" pitchFamily="18" charset="0"/>
                <a:cs typeface="Times New Roman" panose="02020603050405020304" pitchFamily="18" charset="0"/>
              </a:rPr>
              <a:t>analogue </a:t>
            </a:r>
            <a:r>
              <a:rPr lang="en-US" altLang="zh-CN" sz="2400" kern="100" dirty="0">
                <a:latin typeface="Times New Roman" panose="02020603050405020304" pitchFamily="18" charset="0"/>
                <a:cs typeface="Times New Roman" panose="02020603050405020304" pitchFamily="18" charset="0"/>
              </a:rPr>
              <a:t>front-end</a:t>
            </a:r>
            <a:r>
              <a:rPr lang="en-US" altLang="zh-CN" sz="2400" kern="100" dirty="0" smtClean="0">
                <a:latin typeface="Times New Roman" panose="02020603050405020304" pitchFamily="18" charset="0"/>
                <a:cs typeface="Times New Roman" panose="02020603050405020304" pitchFamily="18" charset="0"/>
              </a:rPr>
              <a:t>:</a:t>
            </a:r>
          </a:p>
          <a:p>
            <a:pPr algn="just">
              <a:spcAft>
                <a:spcPts val="0"/>
              </a:spcAft>
            </a:pPr>
            <a:endParaRPr lang="en-US" altLang="zh-CN" sz="2000" kern="100" dirty="0" smtClean="0">
              <a:latin typeface="Times New Roman" panose="02020603050405020304" pitchFamily="18" charset="0"/>
              <a:cs typeface="Times New Roman" panose="02020603050405020304" pitchFamily="18" charset="0"/>
            </a:endParaRPr>
          </a:p>
          <a:p>
            <a:pPr algn="just">
              <a:spcAft>
                <a:spcPts val="0"/>
              </a:spcAft>
            </a:pPr>
            <a:r>
              <a:rPr lang="en-US" altLang="zh-CN" sz="2000" kern="100" dirty="0" smtClean="0">
                <a:latin typeface="Times New Roman" panose="02020603050405020304" pitchFamily="18" charset="0"/>
                <a:cs typeface="Times New Roman" panose="02020603050405020304" pitchFamily="18" charset="0"/>
              </a:rPr>
              <a:t>noise(ENC</a:t>
            </a:r>
            <a:r>
              <a:rPr lang="en-US" altLang="zh-CN" sz="2000" kern="100" dirty="0">
                <a:latin typeface="Times New Roman" panose="02020603050405020304" pitchFamily="18" charset="0"/>
                <a:cs typeface="Times New Roman" panose="02020603050405020304" pitchFamily="18" charset="0"/>
              </a:rPr>
              <a:t>)</a:t>
            </a:r>
          </a:p>
          <a:p>
            <a:pPr algn="just">
              <a:spcAft>
                <a:spcPts val="0"/>
              </a:spcAft>
            </a:pPr>
            <a:endParaRPr lang="en-US" altLang="zh-CN" sz="2000" kern="100" dirty="0">
              <a:latin typeface="Times New Roman" panose="02020603050405020304" pitchFamily="18" charset="0"/>
              <a:cs typeface="Times New Roman" panose="0202060305040502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238342882"/>
              </p:ext>
            </p:extLst>
          </p:nvPr>
        </p:nvGraphicFramePr>
        <p:xfrm>
          <a:off x="1625352" y="3429000"/>
          <a:ext cx="5394920" cy="1249786"/>
        </p:xfrm>
        <a:graphic>
          <a:graphicData uri="http://schemas.openxmlformats.org/drawingml/2006/table">
            <a:tbl>
              <a:tblPr firstRow="1" firstCol="1" bandRow="1">
                <a:tableStyleId>{00A15C55-8517-42AA-B614-E9B94910E393}</a:tableStyleId>
              </a:tblPr>
              <a:tblGrid>
                <a:gridCol w="1690945">
                  <a:extLst>
                    <a:ext uri="{9D8B030D-6E8A-4147-A177-3AD203B41FA5}">
                      <a16:colId xmlns:a16="http://schemas.microsoft.com/office/drawing/2014/main" xmlns="" val="3897638361"/>
                    </a:ext>
                  </a:extLst>
                </a:gridCol>
                <a:gridCol w="1144681">
                  <a:extLst>
                    <a:ext uri="{9D8B030D-6E8A-4147-A177-3AD203B41FA5}">
                      <a16:colId xmlns:a16="http://schemas.microsoft.com/office/drawing/2014/main" xmlns="" val="392943834"/>
                    </a:ext>
                  </a:extLst>
                </a:gridCol>
                <a:gridCol w="1326535">
                  <a:extLst>
                    <a:ext uri="{9D8B030D-6E8A-4147-A177-3AD203B41FA5}">
                      <a16:colId xmlns:a16="http://schemas.microsoft.com/office/drawing/2014/main" xmlns="" val="1982391479"/>
                    </a:ext>
                  </a:extLst>
                </a:gridCol>
                <a:gridCol w="1232759">
                  <a:extLst>
                    <a:ext uri="{9D8B030D-6E8A-4147-A177-3AD203B41FA5}">
                      <a16:colId xmlns:a16="http://schemas.microsoft.com/office/drawing/2014/main" xmlns="" val="4257612440"/>
                    </a:ext>
                  </a:extLst>
                </a:gridCol>
              </a:tblGrid>
              <a:tr h="350573">
                <a:tc>
                  <a:txBody>
                    <a:bodyPr/>
                    <a:lstStyle/>
                    <a:p>
                      <a:pPr algn="just">
                        <a:spcAft>
                          <a:spcPts val="0"/>
                        </a:spcAft>
                      </a:pPr>
                      <a:r>
                        <a:rPr lang="en-US" altLang="zh-CN" sz="1800" kern="100" dirty="0" smtClean="0">
                          <a:effectLst/>
                        </a:rPr>
                        <a:t>TID(rad(Si)/s)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Pre</a:t>
                      </a:r>
                      <a:r>
                        <a:rPr lang="zh-CN" altLang="en-US" sz="1800" kern="100" dirty="0" smtClean="0">
                          <a:effectLst/>
                        </a:rPr>
                        <a:t>（</a:t>
                      </a:r>
                      <a:r>
                        <a:rPr lang="en-US" altLang="zh-CN" sz="1800" kern="100" dirty="0" smtClean="0">
                          <a:effectLst/>
                        </a:rPr>
                        <a:t>e</a:t>
                      </a:r>
                      <a:r>
                        <a:rPr lang="zh-CN" altLang="en-US" sz="1800" kern="100" dirty="0" smtClean="0">
                          <a:effectLst/>
                        </a:rPr>
                        <a:t>）</a:t>
                      </a:r>
                      <a:endParaRPr lang="en-US" altLang="zh-CN" sz="1800" kern="100" dirty="0" smtClean="0">
                        <a:effectLst/>
                      </a:endParaRPr>
                    </a:p>
                    <a:p>
                      <a:pPr algn="just">
                        <a:spcAft>
                          <a:spcPts val="0"/>
                        </a:spcAft>
                      </a:pP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smtClean="0">
                          <a:effectLst/>
                        </a:rPr>
                        <a:t>96H </a:t>
                      </a:r>
                      <a:r>
                        <a:rPr lang="zh-CN" altLang="en-US" sz="1800" kern="100" dirty="0" smtClean="0">
                          <a:effectLst/>
                        </a:rPr>
                        <a:t>（</a:t>
                      </a:r>
                      <a:r>
                        <a:rPr lang="en-US" altLang="zh-CN" sz="1800" kern="100" dirty="0" smtClean="0">
                          <a:effectLst/>
                        </a:rPr>
                        <a:t>e</a:t>
                      </a:r>
                      <a:r>
                        <a:rPr lang="zh-CN" altLang="en-US" sz="1800" kern="100" dirty="0" smtClean="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Change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291270445"/>
                  </a:ext>
                </a:extLst>
              </a:tr>
              <a:tr h="350573">
                <a:tc>
                  <a:txBody>
                    <a:bodyPr/>
                    <a:lstStyle/>
                    <a:p>
                      <a:pPr algn="just">
                        <a:spcAft>
                          <a:spcPts val="0"/>
                        </a:spcAft>
                      </a:pPr>
                      <a:r>
                        <a:rPr lang="en-US" sz="1800" kern="100" dirty="0" smtClean="0">
                          <a:effectLst/>
                        </a:rPr>
                        <a:t>10K</a:t>
                      </a:r>
                      <a:r>
                        <a:rPr lang="zh-CN" altLang="en-US" sz="1800" kern="100" dirty="0" smtClean="0">
                          <a:effectLst/>
                        </a:rPr>
                        <a:t>（</a:t>
                      </a:r>
                      <a:r>
                        <a:rPr lang="en-US" altLang="zh-CN" sz="1800" kern="100" dirty="0" smtClean="0">
                          <a:effectLst/>
                        </a:rPr>
                        <a:t>YQ01</a:t>
                      </a:r>
                      <a:r>
                        <a:rPr lang="zh-CN" altLang="en-US" sz="1800" kern="100" dirty="0" smtClean="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just" defTabSz="913376" rtl="0" eaLnBrk="1" latinLnBrk="0" hangingPunct="1">
                        <a:spcAft>
                          <a:spcPts val="0"/>
                        </a:spcAft>
                      </a:pPr>
                      <a:r>
                        <a:rPr lang="en-US" sz="1800" kern="100" dirty="0" smtClean="0">
                          <a:solidFill>
                            <a:schemeClr val="dk1"/>
                          </a:solidFill>
                          <a:effectLst/>
                          <a:latin typeface="+mn-lt"/>
                          <a:ea typeface="+mn-ea"/>
                          <a:cs typeface="+mn-cs"/>
                        </a:rPr>
                        <a:t>2144.1</a:t>
                      </a:r>
                      <a:endParaRPr lang="zh-CN" sz="1800" kern="100" dirty="0">
                        <a:solidFill>
                          <a:schemeClr val="dk1"/>
                        </a:solidFill>
                        <a:effectLst/>
                        <a:latin typeface="+mn-lt"/>
                        <a:ea typeface="+mn-ea"/>
                        <a:cs typeface="+mn-cs"/>
                      </a:endParaRPr>
                    </a:p>
                  </a:txBody>
                  <a:tcPr marL="68580" marR="68580" marT="0" marB="0" anchor="b"/>
                </a:tc>
                <a:tc>
                  <a:txBody>
                    <a:bodyPr/>
                    <a:lstStyle/>
                    <a:p>
                      <a:pPr marL="0" algn="just" defTabSz="913376" rtl="0" eaLnBrk="1" latinLnBrk="0" hangingPunct="1">
                        <a:spcAft>
                          <a:spcPts val="0"/>
                        </a:spcAft>
                      </a:pPr>
                      <a:r>
                        <a:rPr lang="en-US" sz="1800" kern="100" dirty="0" smtClean="0">
                          <a:solidFill>
                            <a:schemeClr val="dk1"/>
                          </a:solidFill>
                          <a:effectLst/>
                          <a:latin typeface="+mn-lt"/>
                          <a:ea typeface="+mn-ea"/>
                          <a:cs typeface="+mn-cs"/>
                        </a:rPr>
                        <a:t>1900.6</a:t>
                      </a:r>
                      <a:endParaRPr lang="zh-CN" sz="1800" kern="100" dirty="0">
                        <a:solidFill>
                          <a:schemeClr val="dk1"/>
                        </a:solidFill>
                        <a:effectLst/>
                        <a:latin typeface="+mn-lt"/>
                        <a:ea typeface="+mn-ea"/>
                        <a:cs typeface="+mn-cs"/>
                      </a:endParaRPr>
                    </a:p>
                  </a:txBody>
                  <a:tcPr marL="68580" marR="68580" marT="0" marB="0" anchor="b"/>
                </a:tc>
                <a:tc>
                  <a:txBody>
                    <a:bodyPr/>
                    <a:lstStyle/>
                    <a:p>
                      <a:pPr marL="0" algn="just" defTabSz="913376" rtl="0" eaLnBrk="1" latinLnBrk="0" hangingPunct="1">
                        <a:spcAft>
                          <a:spcPts val="0"/>
                        </a:spcAft>
                      </a:pPr>
                      <a:r>
                        <a:rPr lang="en-US" altLang="zh-CN" sz="1800" kern="100" dirty="0" smtClean="0">
                          <a:solidFill>
                            <a:schemeClr val="dk1"/>
                          </a:solidFill>
                          <a:effectLst/>
                          <a:latin typeface="+mn-lt"/>
                          <a:ea typeface="+mn-ea"/>
                          <a:cs typeface="+mn-cs"/>
                        </a:rPr>
                        <a:t>-11%</a:t>
                      </a:r>
                      <a:endParaRPr lang="zh-CN" sz="1800" kern="100" dirty="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xmlns="" val="3315691900"/>
                  </a:ext>
                </a:extLst>
              </a:tr>
              <a:tr h="350573">
                <a:tc>
                  <a:txBody>
                    <a:bodyPr/>
                    <a:lstStyle/>
                    <a:p>
                      <a:pPr algn="just">
                        <a:spcAft>
                          <a:spcPts val="0"/>
                        </a:spcAft>
                      </a:pPr>
                      <a:r>
                        <a:rPr lang="en-US" sz="1800" kern="100" dirty="0" smtClean="0">
                          <a:effectLst/>
                        </a:rPr>
                        <a:t>10K</a:t>
                      </a:r>
                      <a:r>
                        <a:rPr lang="zh-CN" altLang="en-US" sz="1800" kern="100" dirty="0" smtClean="0">
                          <a:effectLst/>
                        </a:rPr>
                        <a:t>（</a:t>
                      </a:r>
                      <a:r>
                        <a:rPr lang="en-US" altLang="zh-CN" sz="1800" kern="100" dirty="0" smtClean="0">
                          <a:effectLst/>
                        </a:rPr>
                        <a:t>YQ02</a:t>
                      </a:r>
                      <a:r>
                        <a:rPr lang="zh-CN" altLang="en-US" sz="1800" kern="100" dirty="0" smtClean="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just" defTabSz="913376" rtl="0" eaLnBrk="1" latinLnBrk="0" hangingPunct="1">
                        <a:spcAft>
                          <a:spcPts val="0"/>
                        </a:spcAft>
                      </a:pPr>
                      <a:r>
                        <a:rPr lang="en-US" sz="1800" kern="100" dirty="0" smtClean="0">
                          <a:solidFill>
                            <a:schemeClr val="dk1"/>
                          </a:solidFill>
                          <a:effectLst/>
                          <a:latin typeface="+mn-lt"/>
                          <a:ea typeface="+mn-ea"/>
                          <a:cs typeface="+mn-cs"/>
                        </a:rPr>
                        <a:t>2465.6</a:t>
                      </a:r>
                      <a:endParaRPr lang="zh-CN" sz="1800" kern="100" dirty="0">
                        <a:solidFill>
                          <a:schemeClr val="dk1"/>
                        </a:solidFill>
                        <a:effectLst/>
                        <a:latin typeface="+mn-lt"/>
                        <a:ea typeface="+mn-ea"/>
                        <a:cs typeface="+mn-cs"/>
                      </a:endParaRPr>
                    </a:p>
                  </a:txBody>
                  <a:tcPr marL="68580" marR="68580" marT="0" marB="0" anchor="b"/>
                </a:tc>
                <a:tc>
                  <a:txBody>
                    <a:bodyPr/>
                    <a:lstStyle/>
                    <a:p>
                      <a:pPr marL="0" algn="just" defTabSz="913376" rtl="0" eaLnBrk="1" latinLnBrk="0" hangingPunct="1">
                        <a:spcAft>
                          <a:spcPts val="0"/>
                        </a:spcAft>
                      </a:pPr>
                      <a:r>
                        <a:rPr lang="en-US" sz="1800" kern="100" dirty="0" smtClean="0">
                          <a:solidFill>
                            <a:schemeClr val="dk1"/>
                          </a:solidFill>
                          <a:effectLst/>
                          <a:latin typeface="+mn-lt"/>
                          <a:ea typeface="+mn-ea"/>
                          <a:cs typeface="+mn-cs"/>
                        </a:rPr>
                        <a:t>1931.4</a:t>
                      </a:r>
                      <a:endParaRPr lang="zh-CN" sz="1800" kern="100" dirty="0">
                        <a:solidFill>
                          <a:schemeClr val="dk1"/>
                        </a:solidFill>
                        <a:effectLst/>
                        <a:latin typeface="+mn-lt"/>
                        <a:ea typeface="+mn-ea"/>
                        <a:cs typeface="+mn-cs"/>
                      </a:endParaRPr>
                    </a:p>
                  </a:txBody>
                  <a:tcPr marL="68580" marR="68580" marT="0" marB="0" anchor="b"/>
                </a:tc>
                <a:tc>
                  <a:txBody>
                    <a:bodyPr/>
                    <a:lstStyle/>
                    <a:p>
                      <a:pPr marL="0" algn="just" defTabSz="913376" rtl="0" eaLnBrk="1" latinLnBrk="0" hangingPunct="1">
                        <a:spcAft>
                          <a:spcPts val="0"/>
                        </a:spcAft>
                      </a:pPr>
                      <a:r>
                        <a:rPr lang="en-US" sz="1800" kern="100" dirty="0" smtClean="0">
                          <a:solidFill>
                            <a:schemeClr val="dk1"/>
                          </a:solidFill>
                          <a:effectLst/>
                          <a:latin typeface="+mn-lt"/>
                          <a:ea typeface="+mn-ea"/>
                          <a:cs typeface="+mn-cs"/>
                        </a:rPr>
                        <a:t>-21%</a:t>
                      </a:r>
                      <a:endParaRPr lang="zh-CN" sz="1800" kern="100" dirty="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xmlns="" val="2563501257"/>
                  </a:ext>
                </a:extLst>
              </a:tr>
            </a:tbl>
          </a:graphicData>
        </a:graphic>
      </p:graphicFrame>
      <p:sp>
        <p:nvSpPr>
          <p:cNvPr id="9" name="矩形 8"/>
          <p:cNvSpPr/>
          <p:nvPr/>
        </p:nvSpPr>
        <p:spPr>
          <a:xfrm>
            <a:off x="452661" y="5229200"/>
            <a:ext cx="8551267"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Aft>
                <a:spcPts val="0"/>
              </a:spcAft>
            </a:pPr>
            <a:r>
              <a:rPr lang="en-US" altLang="zh-CN" sz="2000" kern="100" dirty="0" smtClean="0">
                <a:latin typeface="Times New Roman" panose="02020603050405020304" pitchFamily="18" charset="0"/>
                <a:cs typeface="Times New Roman" panose="02020603050405020304" pitchFamily="18" charset="0"/>
              </a:rPr>
              <a:t>The analogue front-end had better performance during dynamic TID test compared static TID test. </a:t>
            </a:r>
            <a:endParaRPr lang="zh-CN" altLang="zh-CN" sz="20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7721777"/>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result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24</a:t>
            </a:fld>
            <a:endParaRPr lang="zh-CN" altLang="en-US"/>
          </a:p>
        </p:txBody>
      </p:sp>
      <p:sp>
        <p:nvSpPr>
          <p:cNvPr id="25" name="矩形 24"/>
          <p:cNvSpPr/>
          <p:nvPr/>
        </p:nvSpPr>
        <p:spPr>
          <a:xfrm>
            <a:off x="74261" y="1484784"/>
            <a:ext cx="3344121" cy="523220"/>
          </a:xfrm>
          <a:prstGeom prst="rect">
            <a:avLst/>
          </a:prstGeom>
        </p:spPr>
        <p:txBody>
          <a:bodyPr wrap="none">
            <a:spAutoFit/>
          </a:bodyPr>
          <a:lstStyle/>
          <a:p>
            <a:pPr marL="342900" indent="-342900" algn="just">
              <a:spcAft>
                <a:spcPts val="0"/>
              </a:spcAft>
              <a:buFont typeface="Wingdings" panose="05000000000000000000" pitchFamily="2" charset="2"/>
              <a:buChar char="ü"/>
            </a:pPr>
            <a:r>
              <a:rPr lang="en-US" altLang="zh-CN" sz="2800" kern="100" dirty="0">
                <a:latin typeface="Times New Roman" panose="02020603050405020304" pitchFamily="18" charset="0"/>
                <a:cs typeface="Times New Roman" panose="02020603050405020304" pitchFamily="18" charset="0"/>
              </a:rPr>
              <a:t>Dynamic</a:t>
            </a:r>
            <a:r>
              <a:rPr lang="en-US" altLang="zh-CN" sz="2800" kern="100" dirty="0" smtClean="0">
                <a:latin typeface="Times New Roman" panose="02020603050405020304" pitchFamily="18" charset="0"/>
                <a:cs typeface="Times New Roman" panose="02020603050405020304" pitchFamily="18" charset="0"/>
              </a:rPr>
              <a:t> </a:t>
            </a:r>
            <a:r>
              <a:rPr lang="en-US" altLang="zh-CN" sz="2800" kern="100" dirty="0">
                <a:latin typeface="Times New Roman" panose="02020603050405020304" pitchFamily="18" charset="0"/>
                <a:cs typeface="Times New Roman" panose="02020603050405020304" pitchFamily="18" charset="0"/>
              </a:rPr>
              <a:t>TID tests.</a:t>
            </a:r>
          </a:p>
        </p:txBody>
      </p:sp>
      <p:sp>
        <p:nvSpPr>
          <p:cNvPr id="29" name="矩形 28"/>
          <p:cNvSpPr/>
          <p:nvPr/>
        </p:nvSpPr>
        <p:spPr>
          <a:xfrm>
            <a:off x="457200" y="2204864"/>
            <a:ext cx="5976664" cy="1200329"/>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2800" kern="100" dirty="0">
                <a:latin typeface="Times New Roman" panose="02020603050405020304" pitchFamily="18" charset="0"/>
                <a:cs typeface="Times New Roman" panose="02020603050405020304" pitchFamily="18" charset="0"/>
              </a:rPr>
              <a:t>SCA part : </a:t>
            </a:r>
          </a:p>
          <a:p>
            <a:pPr algn="just">
              <a:spcAft>
                <a:spcPts val="0"/>
              </a:spcAft>
            </a:pPr>
            <a:r>
              <a:rPr lang="en-US" altLang="zh-CN" sz="2400" kern="100" dirty="0">
                <a:latin typeface="Times New Roman" panose="02020603050405020304" pitchFamily="18" charset="0"/>
                <a:cs typeface="Times New Roman" panose="02020603050405020304" pitchFamily="18" charset="0"/>
              </a:rPr>
              <a:t>leakage current</a:t>
            </a:r>
          </a:p>
          <a:p>
            <a:pPr algn="just">
              <a:spcAft>
                <a:spcPts val="0"/>
              </a:spcAft>
            </a:pPr>
            <a:endParaRPr lang="en-US" altLang="zh-CN" sz="2000" kern="1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85701" y="3394287"/>
            <a:ext cx="4419048" cy="3295238"/>
          </a:xfrm>
          <a:prstGeom prst="rect">
            <a:avLst/>
          </a:prstGeom>
        </p:spPr>
      </p:pic>
      <p:pic>
        <p:nvPicPr>
          <p:cNvPr id="7" name="图片 6"/>
          <p:cNvPicPr>
            <a:picLocks noChangeAspect="1"/>
          </p:cNvPicPr>
          <p:nvPr/>
        </p:nvPicPr>
        <p:blipFill>
          <a:blip r:embed="rId4"/>
          <a:stretch>
            <a:fillRect/>
          </a:stretch>
        </p:blipFill>
        <p:spPr>
          <a:xfrm>
            <a:off x="4504749" y="3426483"/>
            <a:ext cx="4342857" cy="3200000"/>
          </a:xfrm>
          <a:prstGeom prst="rect">
            <a:avLst/>
          </a:prstGeom>
        </p:spPr>
      </p:pic>
    </p:spTree>
    <p:extLst>
      <p:ext uri="{BB962C8B-B14F-4D97-AF65-F5344CB8AC3E}">
        <p14:creationId xmlns:p14="http://schemas.microsoft.com/office/powerpoint/2010/main" val="4278418433"/>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result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25</a:t>
            </a:fld>
            <a:endParaRPr lang="zh-CN" altLang="en-US"/>
          </a:p>
        </p:txBody>
      </p:sp>
      <p:sp>
        <p:nvSpPr>
          <p:cNvPr id="25" name="矩形 24"/>
          <p:cNvSpPr/>
          <p:nvPr/>
        </p:nvSpPr>
        <p:spPr>
          <a:xfrm>
            <a:off x="74261" y="1484784"/>
            <a:ext cx="3344121" cy="523220"/>
          </a:xfrm>
          <a:prstGeom prst="rect">
            <a:avLst/>
          </a:prstGeom>
        </p:spPr>
        <p:txBody>
          <a:bodyPr wrap="none">
            <a:spAutoFit/>
          </a:bodyPr>
          <a:lstStyle/>
          <a:p>
            <a:pPr marL="342900" indent="-342900" algn="just">
              <a:spcAft>
                <a:spcPts val="0"/>
              </a:spcAft>
              <a:buFont typeface="Wingdings" panose="05000000000000000000" pitchFamily="2" charset="2"/>
              <a:buChar char="ü"/>
            </a:pPr>
            <a:r>
              <a:rPr lang="en-US" altLang="zh-CN" sz="2800" kern="100" dirty="0">
                <a:latin typeface="Times New Roman" panose="02020603050405020304" pitchFamily="18" charset="0"/>
                <a:cs typeface="Times New Roman" panose="02020603050405020304" pitchFamily="18" charset="0"/>
              </a:rPr>
              <a:t>Dynamic</a:t>
            </a:r>
            <a:r>
              <a:rPr lang="en-US" altLang="zh-CN" sz="2800" kern="100" dirty="0" smtClean="0">
                <a:latin typeface="Times New Roman" panose="02020603050405020304" pitchFamily="18" charset="0"/>
                <a:cs typeface="Times New Roman" panose="02020603050405020304" pitchFamily="18" charset="0"/>
              </a:rPr>
              <a:t> </a:t>
            </a:r>
            <a:r>
              <a:rPr lang="en-US" altLang="zh-CN" sz="2800" kern="100" dirty="0">
                <a:latin typeface="Times New Roman" panose="02020603050405020304" pitchFamily="18" charset="0"/>
                <a:cs typeface="Times New Roman" panose="02020603050405020304" pitchFamily="18" charset="0"/>
              </a:rPr>
              <a:t>TID tests.</a:t>
            </a:r>
          </a:p>
        </p:txBody>
      </p:sp>
      <p:sp>
        <p:nvSpPr>
          <p:cNvPr id="29" name="矩形 28"/>
          <p:cNvSpPr/>
          <p:nvPr/>
        </p:nvSpPr>
        <p:spPr>
          <a:xfrm>
            <a:off x="457200" y="2204864"/>
            <a:ext cx="5976664" cy="892552"/>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2800" kern="100" dirty="0">
                <a:latin typeface="Times New Roman" panose="02020603050405020304" pitchFamily="18" charset="0"/>
                <a:cs typeface="Times New Roman" panose="02020603050405020304" pitchFamily="18" charset="0"/>
              </a:rPr>
              <a:t>SCA part : </a:t>
            </a:r>
          </a:p>
          <a:p>
            <a:pPr algn="just">
              <a:spcAft>
                <a:spcPts val="0"/>
              </a:spcAft>
            </a:pPr>
            <a:r>
              <a:rPr lang="en-US" altLang="zh-CN" sz="2400" kern="100" dirty="0">
                <a:latin typeface="Times New Roman" panose="02020603050405020304" pitchFamily="18" charset="0"/>
                <a:cs typeface="Times New Roman" panose="02020603050405020304" pitchFamily="18" charset="0"/>
              </a:rPr>
              <a:t>g</a:t>
            </a:r>
            <a:r>
              <a:rPr lang="en-US" altLang="zh-CN" sz="2400" kern="100" dirty="0" smtClean="0">
                <a:latin typeface="Times New Roman" panose="02020603050405020304" pitchFamily="18" charset="0"/>
                <a:cs typeface="Times New Roman" panose="02020603050405020304" pitchFamily="18" charset="0"/>
              </a:rPr>
              <a:t>ain and INL</a:t>
            </a:r>
            <a:endParaRPr lang="en-US" altLang="zh-CN" sz="2400" kern="100"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3"/>
          <a:stretch>
            <a:fillRect/>
          </a:stretch>
        </p:blipFill>
        <p:spPr>
          <a:xfrm>
            <a:off x="4432963" y="3632327"/>
            <a:ext cx="4711037" cy="2800571"/>
          </a:xfrm>
          <a:prstGeom prst="rect">
            <a:avLst/>
          </a:prstGeom>
        </p:spPr>
      </p:pic>
      <p:pic>
        <p:nvPicPr>
          <p:cNvPr id="11" name="图片 10"/>
          <p:cNvPicPr>
            <a:picLocks noChangeAspect="1"/>
          </p:cNvPicPr>
          <p:nvPr/>
        </p:nvPicPr>
        <p:blipFill>
          <a:blip r:embed="rId4"/>
          <a:stretch>
            <a:fillRect/>
          </a:stretch>
        </p:blipFill>
        <p:spPr>
          <a:xfrm>
            <a:off x="74261" y="3622629"/>
            <a:ext cx="4409524" cy="2800000"/>
          </a:xfrm>
          <a:prstGeom prst="rect">
            <a:avLst/>
          </a:prstGeom>
        </p:spPr>
      </p:pic>
    </p:spTree>
    <p:extLst>
      <p:ext uri="{BB962C8B-B14F-4D97-AF65-F5344CB8AC3E}">
        <p14:creationId xmlns:p14="http://schemas.microsoft.com/office/powerpoint/2010/main" val="3169201315"/>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result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26</a:t>
            </a:fld>
            <a:endParaRPr lang="zh-CN" altLang="en-US"/>
          </a:p>
        </p:txBody>
      </p:sp>
      <p:sp>
        <p:nvSpPr>
          <p:cNvPr id="25" name="矩形 24"/>
          <p:cNvSpPr/>
          <p:nvPr/>
        </p:nvSpPr>
        <p:spPr>
          <a:xfrm>
            <a:off x="74261" y="1484784"/>
            <a:ext cx="3344121" cy="523220"/>
          </a:xfrm>
          <a:prstGeom prst="rect">
            <a:avLst/>
          </a:prstGeom>
        </p:spPr>
        <p:txBody>
          <a:bodyPr wrap="none">
            <a:spAutoFit/>
          </a:bodyPr>
          <a:lstStyle/>
          <a:p>
            <a:pPr marL="342900" indent="-342900" algn="just">
              <a:spcAft>
                <a:spcPts val="0"/>
              </a:spcAft>
              <a:buFont typeface="Wingdings" panose="05000000000000000000" pitchFamily="2" charset="2"/>
              <a:buChar char="ü"/>
            </a:pPr>
            <a:r>
              <a:rPr lang="en-US" altLang="zh-CN" sz="2800" kern="100" dirty="0">
                <a:latin typeface="Times New Roman" panose="02020603050405020304" pitchFamily="18" charset="0"/>
                <a:cs typeface="Times New Roman" panose="02020603050405020304" pitchFamily="18" charset="0"/>
              </a:rPr>
              <a:t>Dynamic</a:t>
            </a:r>
            <a:r>
              <a:rPr lang="en-US" altLang="zh-CN" sz="2800" kern="100" dirty="0" smtClean="0">
                <a:latin typeface="Times New Roman" panose="02020603050405020304" pitchFamily="18" charset="0"/>
                <a:cs typeface="Times New Roman" panose="02020603050405020304" pitchFamily="18" charset="0"/>
              </a:rPr>
              <a:t> </a:t>
            </a:r>
            <a:r>
              <a:rPr lang="en-US" altLang="zh-CN" sz="2800" kern="100" dirty="0">
                <a:latin typeface="Times New Roman" panose="02020603050405020304" pitchFamily="18" charset="0"/>
                <a:cs typeface="Times New Roman" panose="02020603050405020304" pitchFamily="18" charset="0"/>
              </a:rPr>
              <a:t>TID tests.</a:t>
            </a:r>
          </a:p>
        </p:txBody>
      </p:sp>
      <p:sp>
        <p:nvSpPr>
          <p:cNvPr id="29" name="矩形 28"/>
          <p:cNvSpPr/>
          <p:nvPr/>
        </p:nvSpPr>
        <p:spPr>
          <a:xfrm>
            <a:off x="457200" y="2204864"/>
            <a:ext cx="5976664" cy="892552"/>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2800" kern="100" dirty="0">
                <a:latin typeface="Times New Roman" panose="02020603050405020304" pitchFamily="18" charset="0"/>
                <a:cs typeface="Times New Roman" panose="02020603050405020304" pitchFamily="18" charset="0"/>
              </a:rPr>
              <a:t>SCA part : </a:t>
            </a:r>
          </a:p>
          <a:p>
            <a:pPr algn="just">
              <a:spcAft>
                <a:spcPts val="0"/>
              </a:spcAft>
            </a:pPr>
            <a:r>
              <a:rPr lang="en-US" altLang="zh-CN" sz="2400" kern="100" dirty="0">
                <a:latin typeface="Times New Roman" panose="02020603050405020304" pitchFamily="18" charset="0"/>
                <a:cs typeface="Times New Roman" panose="02020603050405020304" pitchFamily="18" charset="0"/>
              </a:rPr>
              <a:t>n</a:t>
            </a:r>
            <a:r>
              <a:rPr lang="en-US" altLang="zh-CN" sz="2400" kern="100" dirty="0" smtClean="0">
                <a:latin typeface="Times New Roman" panose="02020603050405020304" pitchFamily="18" charset="0"/>
                <a:cs typeface="Times New Roman" panose="02020603050405020304" pitchFamily="18" charset="0"/>
              </a:rPr>
              <a:t>oise</a:t>
            </a:r>
            <a:endParaRPr lang="en-US" altLang="zh-CN" sz="2400" kern="100" dirty="0">
              <a:latin typeface="Times New Roman" panose="02020603050405020304" pitchFamily="18" charset="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139742300"/>
              </p:ext>
            </p:extLst>
          </p:nvPr>
        </p:nvGraphicFramePr>
        <p:xfrm>
          <a:off x="2195736" y="3070552"/>
          <a:ext cx="4452357" cy="1249786"/>
        </p:xfrm>
        <a:graphic>
          <a:graphicData uri="http://schemas.openxmlformats.org/drawingml/2006/table">
            <a:tbl>
              <a:tblPr firstRow="1" firstCol="1" bandRow="1">
                <a:tableStyleId>{00A15C55-8517-42AA-B614-E9B94910E393}</a:tableStyleId>
              </a:tblPr>
              <a:tblGrid>
                <a:gridCol w="1429613">
                  <a:extLst>
                    <a:ext uri="{9D8B030D-6E8A-4147-A177-3AD203B41FA5}">
                      <a16:colId xmlns:a16="http://schemas.microsoft.com/office/drawing/2014/main" xmlns="" val="3897638361"/>
                    </a:ext>
                  </a:extLst>
                </a:gridCol>
                <a:gridCol w="1111513">
                  <a:extLst>
                    <a:ext uri="{9D8B030D-6E8A-4147-A177-3AD203B41FA5}">
                      <a16:colId xmlns:a16="http://schemas.microsoft.com/office/drawing/2014/main" xmlns="" val="392943834"/>
                    </a:ext>
                  </a:extLst>
                </a:gridCol>
                <a:gridCol w="975127">
                  <a:extLst>
                    <a:ext uri="{9D8B030D-6E8A-4147-A177-3AD203B41FA5}">
                      <a16:colId xmlns:a16="http://schemas.microsoft.com/office/drawing/2014/main" xmlns="" val="1982391479"/>
                    </a:ext>
                  </a:extLst>
                </a:gridCol>
                <a:gridCol w="936104">
                  <a:extLst>
                    <a:ext uri="{9D8B030D-6E8A-4147-A177-3AD203B41FA5}">
                      <a16:colId xmlns:a16="http://schemas.microsoft.com/office/drawing/2014/main" xmlns="" val="4257612440"/>
                    </a:ext>
                  </a:extLst>
                </a:gridCol>
              </a:tblGrid>
              <a:tr h="350573">
                <a:tc>
                  <a:txBody>
                    <a:bodyPr/>
                    <a:lstStyle/>
                    <a:p>
                      <a:pPr algn="just">
                        <a:spcAft>
                          <a:spcPts val="0"/>
                        </a:spcAft>
                      </a:pPr>
                      <a:r>
                        <a:rPr lang="en-US" altLang="zh-CN" sz="1800" kern="100" dirty="0" smtClean="0">
                          <a:effectLst/>
                        </a:rPr>
                        <a:t>TID(rad(Si)/s)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Pre</a:t>
                      </a:r>
                    </a:p>
                    <a:p>
                      <a:pPr algn="just">
                        <a:spcAft>
                          <a:spcPts val="0"/>
                        </a:spcAft>
                      </a:pPr>
                      <a:r>
                        <a:rPr lang="zh-CN" sz="1800" kern="100" dirty="0" smtClean="0">
                          <a:effectLst/>
                        </a:rPr>
                        <a:t>（</a:t>
                      </a:r>
                      <a:r>
                        <a:rPr lang="en-US" sz="1800" kern="100" dirty="0" smtClean="0">
                          <a:effectLst/>
                        </a:rPr>
                        <a:t>mV</a:t>
                      </a:r>
                      <a:r>
                        <a:rPr lang="zh-CN" sz="1800" kern="100" dirty="0" smtClean="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smtClean="0">
                          <a:effectLst/>
                        </a:rPr>
                        <a:t>96H </a:t>
                      </a:r>
                      <a:r>
                        <a:rPr lang="zh-CN" sz="1800" kern="100" dirty="0" smtClean="0">
                          <a:effectLst/>
                        </a:rPr>
                        <a:t>（</a:t>
                      </a:r>
                      <a:r>
                        <a:rPr lang="en-US" sz="1800" kern="100" dirty="0" smtClean="0">
                          <a:effectLst/>
                        </a:rPr>
                        <a:t>mV</a:t>
                      </a:r>
                      <a:r>
                        <a:rPr lang="zh-CN" sz="1800" kern="100" dirty="0" smtClean="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effectLst/>
                        </a:rPr>
                        <a:t>change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291270445"/>
                  </a:ext>
                </a:extLst>
              </a:tr>
              <a:tr h="350573">
                <a:tc>
                  <a:txBody>
                    <a:bodyPr/>
                    <a:lstStyle/>
                    <a:p>
                      <a:pPr algn="just">
                        <a:spcAft>
                          <a:spcPts val="0"/>
                        </a:spcAft>
                      </a:pPr>
                      <a:r>
                        <a:rPr lang="en-US" sz="1800" kern="100" dirty="0">
                          <a:effectLst/>
                        </a:rPr>
                        <a:t>10K</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just" defTabSz="913376" rtl="0" eaLnBrk="1" latinLnBrk="0" hangingPunct="1">
                        <a:spcAft>
                          <a:spcPts val="0"/>
                        </a:spcAft>
                      </a:pPr>
                      <a:r>
                        <a:rPr lang="en-US" sz="1800" kern="100">
                          <a:solidFill>
                            <a:schemeClr val="dk1"/>
                          </a:solidFill>
                          <a:effectLst/>
                          <a:latin typeface="+mn-lt"/>
                          <a:ea typeface="+mn-ea"/>
                          <a:cs typeface="+mn-cs"/>
                        </a:rPr>
                        <a:t>3.59</a:t>
                      </a:r>
                      <a:endParaRPr lang="zh-CN" sz="1800" kern="100">
                        <a:solidFill>
                          <a:schemeClr val="dk1"/>
                        </a:solidFill>
                        <a:effectLst/>
                        <a:latin typeface="+mn-lt"/>
                        <a:ea typeface="+mn-ea"/>
                        <a:cs typeface="+mn-cs"/>
                      </a:endParaRPr>
                    </a:p>
                  </a:txBody>
                  <a:tcPr marL="68580" marR="68580" marT="0" marB="0"/>
                </a:tc>
                <a:tc>
                  <a:txBody>
                    <a:bodyPr/>
                    <a:lstStyle/>
                    <a:p>
                      <a:pPr marL="0" algn="just" defTabSz="913376" rtl="0" eaLnBrk="1" latinLnBrk="0" hangingPunct="1">
                        <a:spcAft>
                          <a:spcPts val="0"/>
                        </a:spcAft>
                      </a:pPr>
                      <a:r>
                        <a:rPr lang="en-US" sz="1800" kern="100">
                          <a:solidFill>
                            <a:schemeClr val="dk1"/>
                          </a:solidFill>
                          <a:effectLst/>
                          <a:latin typeface="+mn-lt"/>
                          <a:ea typeface="+mn-ea"/>
                          <a:cs typeface="+mn-cs"/>
                        </a:rPr>
                        <a:t>2.36</a:t>
                      </a:r>
                      <a:endParaRPr lang="zh-CN" sz="1800" kern="100">
                        <a:solidFill>
                          <a:schemeClr val="dk1"/>
                        </a:solidFill>
                        <a:effectLst/>
                        <a:latin typeface="+mn-lt"/>
                        <a:ea typeface="+mn-ea"/>
                        <a:cs typeface="+mn-cs"/>
                      </a:endParaRPr>
                    </a:p>
                  </a:txBody>
                  <a:tcPr marL="68580" marR="68580" marT="0" marB="0"/>
                </a:tc>
                <a:tc>
                  <a:txBody>
                    <a:bodyPr/>
                    <a:lstStyle/>
                    <a:p>
                      <a:pPr marL="0" algn="just" defTabSz="913376" rtl="0" eaLnBrk="1" latinLnBrk="0" hangingPunct="1">
                        <a:spcAft>
                          <a:spcPts val="0"/>
                        </a:spcAft>
                      </a:pPr>
                      <a:r>
                        <a:rPr lang="en-US" sz="1800" kern="100" dirty="0" smtClean="0">
                          <a:solidFill>
                            <a:schemeClr val="dk1"/>
                          </a:solidFill>
                          <a:effectLst/>
                          <a:latin typeface="+mn-lt"/>
                          <a:ea typeface="+mn-ea"/>
                          <a:cs typeface="+mn-cs"/>
                        </a:rPr>
                        <a:t>-34</a:t>
                      </a:r>
                      <a:r>
                        <a:rPr lang="en-US" sz="1800" kern="100" dirty="0">
                          <a:solidFill>
                            <a:schemeClr val="dk1"/>
                          </a:solidFill>
                          <a:effectLst/>
                          <a:latin typeface="+mn-lt"/>
                          <a:ea typeface="+mn-ea"/>
                          <a:cs typeface="+mn-cs"/>
                        </a:rPr>
                        <a:t>%</a:t>
                      </a:r>
                      <a:endParaRPr lang="zh-CN" sz="18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3315691900"/>
                  </a:ext>
                </a:extLst>
              </a:tr>
              <a:tr h="350573">
                <a:tc>
                  <a:txBody>
                    <a:bodyPr/>
                    <a:lstStyle/>
                    <a:p>
                      <a:pPr algn="just">
                        <a:spcAft>
                          <a:spcPts val="0"/>
                        </a:spcAft>
                      </a:pPr>
                      <a:r>
                        <a:rPr lang="en-US" sz="1800" kern="100" dirty="0">
                          <a:effectLst/>
                        </a:rPr>
                        <a:t>1</a:t>
                      </a:r>
                      <a:r>
                        <a:rPr lang="en-US" sz="1800" kern="100" dirty="0" smtClean="0">
                          <a:effectLst/>
                        </a:rPr>
                        <a:t>0K</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just" defTabSz="913376" rtl="0" eaLnBrk="1" latinLnBrk="0" hangingPunct="1">
                        <a:spcAft>
                          <a:spcPts val="0"/>
                        </a:spcAft>
                      </a:pPr>
                      <a:r>
                        <a:rPr lang="en-US" sz="1800" kern="100">
                          <a:solidFill>
                            <a:schemeClr val="dk1"/>
                          </a:solidFill>
                          <a:effectLst/>
                          <a:latin typeface="+mn-lt"/>
                          <a:ea typeface="+mn-ea"/>
                          <a:cs typeface="+mn-cs"/>
                        </a:rPr>
                        <a:t>2.74</a:t>
                      </a:r>
                      <a:endParaRPr lang="zh-CN" sz="1800" kern="100">
                        <a:solidFill>
                          <a:schemeClr val="dk1"/>
                        </a:solidFill>
                        <a:effectLst/>
                        <a:latin typeface="+mn-lt"/>
                        <a:ea typeface="+mn-ea"/>
                        <a:cs typeface="+mn-cs"/>
                      </a:endParaRPr>
                    </a:p>
                  </a:txBody>
                  <a:tcPr marL="68580" marR="68580" marT="0" marB="0"/>
                </a:tc>
                <a:tc>
                  <a:txBody>
                    <a:bodyPr/>
                    <a:lstStyle/>
                    <a:p>
                      <a:pPr marL="0" algn="just" defTabSz="913376" rtl="0" eaLnBrk="1" latinLnBrk="0" hangingPunct="1">
                        <a:spcAft>
                          <a:spcPts val="0"/>
                        </a:spcAft>
                      </a:pPr>
                      <a:r>
                        <a:rPr lang="en-US" sz="1800" kern="100">
                          <a:solidFill>
                            <a:schemeClr val="dk1"/>
                          </a:solidFill>
                          <a:effectLst/>
                          <a:latin typeface="+mn-lt"/>
                          <a:ea typeface="+mn-ea"/>
                          <a:cs typeface="+mn-cs"/>
                        </a:rPr>
                        <a:t>2.43</a:t>
                      </a:r>
                      <a:endParaRPr lang="zh-CN" sz="1800" kern="100">
                        <a:solidFill>
                          <a:schemeClr val="dk1"/>
                        </a:solidFill>
                        <a:effectLst/>
                        <a:latin typeface="+mn-lt"/>
                        <a:ea typeface="+mn-ea"/>
                        <a:cs typeface="+mn-cs"/>
                      </a:endParaRPr>
                    </a:p>
                  </a:txBody>
                  <a:tcPr marL="68580" marR="68580" marT="0" marB="0"/>
                </a:tc>
                <a:tc>
                  <a:txBody>
                    <a:bodyPr/>
                    <a:lstStyle/>
                    <a:p>
                      <a:pPr marL="0" algn="just" defTabSz="913376" rtl="0" eaLnBrk="1" latinLnBrk="0" hangingPunct="1">
                        <a:spcAft>
                          <a:spcPts val="0"/>
                        </a:spcAft>
                      </a:pPr>
                      <a:r>
                        <a:rPr lang="en-US" sz="1800" kern="100" dirty="0" smtClean="0">
                          <a:solidFill>
                            <a:schemeClr val="dk1"/>
                          </a:solidFill>
                          <a:effectLst/>
                          <a:latin typeface="+mn-lt"/>
                          <a:ea typeface="+mn-ea"/>
                          <a:cs typeface="+mn-cs"/>
                        </a:rPr>
                        <a:t>-11</a:t>
                      </a:r>
                      <a:r>
                        <a:rPr lang="en-US" sz="1800" kern="100" dirty="0">
                          <a:solidFill>
                            <a:schemeClr val="dk1"/>
                          </a:solidFill>
                          <a:effectLst/>
                          <a:latin typeface="+mn-lt"/>
                          <a:ea typeface="+mn-ea"/>
                          <a:cs typeface="+mn-cs"/>
                        </a:rPr>
                        <a:t>%</a:t>
                      </a:r>
                      <a:endParaRPr lang="zh-CN" sz="18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2563501257"/>
                  </a:ext>
                </a:extLst>
              </a:tr>
            </a:tbl>
          </a:graphicData>
        </a:graphic>
      </p:graphicFrame>
      <p:sp>
        <p:nvSpPr>
          <p:cNvPr id="10" name="矩形 9"/>
          <p:cNvSpPr/>
          <p:nvPr/>
        </p:nvSpPr>
        <p:spPr>
          <a:xfrm>
            <a:off x="452661" y="5229200"/>
            <a:ext cx="8551267"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Aft>
                <a:spcPts val="0"/>
              </a:spcAft>
            </a:pPr>
            <a:r>
              <a:rPr lang="en-US" altLang="zh-CN" sz="2000" kern="100" dirty="0" smtClean="0">
                <a:latin typeface="Times New Roman" panose="02020603050405020304" pitchFamily="18" charset="0"/>
                <a:cs typeface="Times New Roman" panose="02020603050405020304" pitchFamily="18" charset="0"/>
              </a:rPr>
              <a:t>T</a:t>
            </a:r>
            <a:r>
              <a:rPr lang="en-US" altLang="zh-CN" sz="2000" kern="100" dirty="0">
                <a:latin typeface="Times New Roman" panose="02020603050405020304" pitchFamily="18" charset="0"/>
                <a:cs typeface="Times New Roman" panose="02020603050405020304" pitchFamily="18" charset="0"/>
              </a:rPr>
              <a:t>he S</a:t>
            </a:r>
            <a:r>
              <a:rPr lang="en-US" altLang="zh-CN" sz="2000" kern="100" dirty="0" smtClean="0">
                <a:latin typeface="Times New Roman" panose="02020603050405020304" pitchFamily="18" charset="0"/>
                <a:cs typeface="Times New Roman" panose="02020603050405020304" pitchFamily="18" charset="0"/>
              </a:rPr>
              <a:t>CA </a:t>
            </a:r>
            <a:r>
              <a:rPr lang="en-US" altLang="zh-CN" sz="2000" kern="100" dirty="0">
                <a:latin typeface="Times New Roman" panose="02020603050405020304" pitchFamily="18" charset="0"/>
                <a:cs typeface="Times New Roman" panose="02020603050405020304" pitchFamily="18" charset="0"/>
              </a:rPr>
              <a:t>had good performance against </a:t>
            </a:r>
            <a:r>
              <a:rPr lang="en-US" altLang="zh-CN" sz="2000" kern="100" dirty="0" smtClean="0">
                <a:latin typeface="Times New Roman" panose="02020603050405020304" pitchFamily="18" charset="0"/>
                <a:cs typeface="Times New Roman" panose="02020603050405020304" pitchFamily="18" charset="0"/>
              </a:rPr>
              <a:t>10Krad</a:t>
            </a:r>
            <a:r>
              <a:rPr lang="zh-CN" altLang="en-US" sz="2000" kern="100" dirty="0">
                <a:latin typeface="Times New Roman" panose="02020603050405020304" pitchFamily="18" charset="0"/>
                <a:cs typeface="Times New Roman" panose="02020603050405020304" pitchFamily="18" charset="0"/>
              </a:rPr>
              <a:t>（</a:t>
            </a:r>
            <a:r>
              <a:rPr lang="en-US" altLang="zh-CN" sz="2000" kern="100" dirty="0">
                <a:latin typeface="Times New Roman" panose="02020603050405020304" pitchFamily="18" charset="0"/>
                <a:cs typeface="Times New Roman" panose="02020603050405020304" pitchFamily="18" charset="0"/>
              </a:rPr>
              <a:t>Si</a:t>
            </a:r>
            <a:r>
              <a:rPr lang="zh-CN" altLang="en-US" sz="2000" kern="100" dirty="0" smtClean="0">
                <a:latin typeface="Times New Roman" panose="02020603050405020304" pitchFamily="18" charset="0"/>
                <a:cs typeface="Times New Roman" panose="02020603050405020304" pitchFamily="18" charset="0"/>
              </a:rPr>
              <a:t>）</a:t>
            </a:r>
            <a:r>
              <a:rPr lang="en-US" altLang="zh-CN" sz="2000" kern="100" dirty="0" smtClean="0">
                <a:latin typeface="Times New Roman" panose="02020603050405020304" pitchFamily="18" charset="0"/>
                <a:cs typeface="Times New Roman" panose="02020603050405020304" pitchFamily="18" charset="0"/>
              </a:rPr>
              <a:t>dynamic</a:t>
            </a:r>
            <a:r>
              <a:rPr lang="zh-CN" altLang="en-US" sz="2000" kern="100" dirty="0" smtClean="0">
                <a:latin typeface="Times New Roman" panose="02020603050405020304" pitchFamily="18" charset="0"/>
                <a:cs typeface="Times New Roman" panose="02020603050405020304" pitchFamily="18" charset="0"/>
              </a:rPr>
              <a:t> </a:t>
            </a:r>
            <a:r>
              <a:rPr lang="en-US" altLang="zh-CN" sz="2000" kern="100" dirty="0" smtClean="0">
                <a:latin typeface="Times New Roman" panose="02020603050405020304" pitchFamily="18" charset="0"/>
                <a:cs typeface="Times New Roman" panose="02020603050405020304" pitchFamily="18" charset="0"/>
              </a:rPr>
              <a:t>TID . </a:t>
            </a:r>
            <a:endParaRPr lang="zh-CN" altLang="zh-CN" sz="20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237901"/>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result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27</a:t>
            </a:fld>
            <a:endParaRPr lang="zh-CN" altLang="en-US"/>
          </a:p>
        </p:txBody>
      </p:sp>
      <p:pic>
        <p:nvPicPr>
          <p:cNvPr id="68" name="图片 67"/>
          <p:cNvPicPr>
            <a:picLocks noChangeAspect="1"/>
          </p:cNvPicPr>
          <p:nvPr/>
        </p:nvPicPr>
        <p:blipFill>
          <a:blip r:embed="rId3"/>
          <a:stretch>
            <a:fillRect/>
          </a:stretch>
        </p:blipFill>
        <p:spPr>
          <a:xfrm>
            <a:off x="3707904" y="2775000"/>
            <a:ext cx="5050361" cy="3741715"/>
          </a:xfrm>
          <a:prstGeom prst="rect">
            <a:avLst/>
          </a:prstGeom>
        </p:spPr>
      </p:pic>
      <p:sp>
        <p:nvSpPr>
          <p:cNvPr id="3" name="矩形 2"/>
          <p:cNvSpPr/>
          <p:nvPr/>
        </p:nvSpPr>
        <p:spPr>
          <a:xfrm>
            <a:off x="112048" y="1351499"/>
            <a:ext cx="3682418" cy="523220"/>
          </a:xfrm>
          <a:prstGeom prst="rect">
            <a:avLst/>
          </a:prstGeom>
        </p:spPr>
        <p:txBody>
          <a:bodyPr wrap="none">
            <a:spAutoFit/>
          </a:bodyPr>
          <a:lstStyle/>
          <a:p>
            <a:pPr marL="457200" indent="-457200" algn="just">
              <a:spcAft>
                <a:spcPts val="0"/>
              </a:spcAft>
              <a:buFont typeface="Wingdings" panose="05000000000000000000" pitchFamily="2" charset="2"/>
              <a:buChar char="ü"/>
            </a:pPr>
            <a:r>
              <a:rPr lang="en-US" altLang="zh-CN" sz="2800" kern="100" dirty="0" smtClean="0">
                <a:latin typeface="Times New Roman" panose="02020603050405020304" pitchFamily="18" charset="0"/>
                <a:cs typeface="Times New Roman" panose="02020603050405020304" pitchFamily="18" charset="0"/>
              </a:rPr>
              <a:t>Annealing time tests</a:t>
            </a:r>
            <a:r>
              <a:rPr lang="en-US" altLang="zh-CN" sz="2800" kern="100" dirty="0">
                <a:latin typeface="Times New Roman" panose="02020603050405020304" pitchFamily="18" charset="0"/>
                <a:cs typeface="Times New Roman" panose="02020603050405020304" pitchFamily="18" charset="0"/>
              </a:rPr>
              <a:t>.</a:t>
            </a:r>
          </a:p>
        </p:txBody>
      </p:sp>
      <p:sp>
        <p:nvSpPr>
          <p:cNvPr id="4" name="矩形 3"/>
          <p:cNvSpPr/>
          <p:nvPr/>
        </p:nvSpPr>
        <p:spPr>
          <a:xfrm>
            <a:off x="457200" y="2061804"/>
            <a:ext cx="8438628" cy="400110"/>
          </a:xfrm>
          <a:prstGeom prst="rect">
            <a:avLst/>
          </a:prstGeom>
        </p:spPr>
        <p:txBody>
          <a:bodyPr wrap="square">
            <a:spAutoFit/>
          </a:bodyPr>
          <a:lstStyle/>
          <a:p>
            <a:pPr algn="just">
              <a:spcAft>
                <a:spcPts val="0"/>
              </a:spcAft>
            </a:pPr>
            <a:r>
              <a:rPr lang="en-US" altLang="zh-CN" sz="2000" kern="100" dirty="0" smtClean="0">
                <a:latin typeface="Times New Roman" panose="02020603050405020304" pitchFamily="18" charset="0"/>
                <a:cs typeface="Times New Roman" panose="02020603050405020304" pitchFamily="18" charset="0"/>
              </a:rPr>
              <a:t>During the static TID test, electrical tests were token at different annealing time. </a:t>
            </a:r>
            <a:endParaRPr lang="en-US" altLang="zh-CN" sz="20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886378"/>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Radiation test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28</a:t>
            </a:fld>
            <a:endParaRPr lang="zh-CN" altLang="en-US"/>
          </a:p>
        </p:txBody>
      </p:sp>
      <p:sp>
        <p:nvSpPr>
          <p:cNvPr id="3" name="矩形 2"/>
          <p:cNvSpPr/>
          <p:nvPr/>
        </p:nvSpPr>
        <p:spPr>
          <a:xfrm>
            <a:off x="112048" y="1351499"/>
            <a:ext cx="3682418" cy="523220"/>
          </a:xfrm>
          <a:prstGeom prst="rect">
            <a:avLst/>
          </a:prstGeom>
        </p:spPr>
        <p:txBody>
          <a:bodyPr wrap="none">
            <a:spAutoFit/>
          </a:bodyPr>
          <a:lstStyle/>
          <a:p>
            <a:pPr marL="457200" indent="-457200" algn="just">
              <a:spcAft>
                <a:spcPts val="0"/>
              </a:spcAft>
              <a:buFont typeface="Wingdings" panose="05000000000000000000" pitchFamily="2" charset="2"/>
              <a:buChar char="ü"/>
            </a:pPr>
            <a:r>
              <a:rPr lang="en-US" altLang="zh-CN" sz="2800" kern="100" dirty="0" smtClean="0">
                <a:latin typeface="Times New Roman" panose="02020603050405020304" pitchFamily="18" charset="0"/>
                <a:cs typeface="Times New Roman" panose="02020603050405020304" pitchFamily="18" charset="0"/>
              </a:rPr>
              <a:t>Annealing time tests</a:t>
            </a:r>
            <a:r>
              <a:rPr lang="en-US" altLang="zh-CN" sz="2800" kern="100" dirty="0">
                <a:latin typeface="Times New Roman" panose="02020603050405020304" pitchFamily="18" charset="0"/>
                <a:cs typeface="Times New Roman" panose="02020603050405020304" pitchFamily="18" charset="0"/>
              </a:rPr>
              <a:t>.</a:t>
            </a:r>
          </a:p>
        </p:txBody>
      </p:sp>
      <p:sp>
        <p:nvSpPr>
          <p:cNvPr id="4" name="矩形 3"/>
          <p:cNvSpPr/>
          <p:nvPr/>
        </p:nvSpPr>
        <p:spPr>
          <a:xfrm>
            <a:off x="457200" y="2061804"/>
            <a:ext cx="8438628" cy="400110"/>
          </a:xfrm>
          <a:prstGeom prst="rect">
            <a:avLst/>
          </a:prstGeom>
        </p:spPr>
        <p:txBody>
          <a:bodyPr wrap="square">
            <a:spAutoFit/>
          </a:bodyPr>
          <a:lstStyle/>
          <a:p>
            <a:pPr algn="just">
              <a:spcAft>
                <a:spcPts val="0"/>
              </a:spcAft>
            </a:pPr>
            <a:r>
              <a:rPr lang="en-US" altLang="zh-CN" sz="2000" kern="100" dirty="0" smtClean="0">
                <a:latin typeface="Times New Roman" panose="02020603050405020304" pitchFamily="18" charset="0"/>
                <a:cs typeface="Times New Roman" panose="02020603050405020304" pitchFamily="18" charset="0"/>
              </a:rPr>
              <a:t>During the static TID test, electrical tests were token at different annealing time. </a:t>
            </a:r>
            <a:endParaRPr lang="en-US" altLang="zh-CN" sz="2000" kern="100" dirty="0">
              <a:latin typeface="Times New Roman" panose="02020603050405020304" pitchFamily="18" charset="0"/>
              <a:cs typeface="Times New Roman" panose="02020603050405020304" pitchFamily="18" charset="0"/>
            </a:endParaRPr>
          </a:p>
        </p:txBody>
      </p:sp>
      <p:sp>
        <p:nvSpPr>
          <p:cNvPr id="7" name="矩形 6"/>
          <p:cNvSpPr/>
          <p:nvPr/>
        </p:nvSpPr>
        <p:spPr>
          <a:xfrm>
            <a:off x="609619" y="6010993"/>
            <a:ext cx="8714909"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Aft>
                <a:spcPts val="0"/>
              </a:spcAft>
            </a:pPr>
            <a:r>
              <a:rPr lang="en-US" altLang="zh-CN" sz="2000" kern="100" dirty="0" smtClean="0">
                <a:latin typeface="Times New Roman" panose="02020603050405020304" pitchFamily="18" charset="0"/>
                <a:cs typeface="Times New Roman" panose="02020603050405020304" pitchFamily="18" charset="0"/>
              </a:rPr>
              <a:t>With the increase of annealing time, the ASIC performs better.</a:t>
            </a:r>
          </a:p>
          <a:p>
            <a:pPr algn="just">
              <a:spcAft>
                <a:spcPts val="0"/>
              </a:spcAft>
            </a:pPr>
            <a:r>
              <a:rPr lang="en-US" altLang="zh-CN" sz="2000" kern="100" dirty="0" smtClean="0">
                <a:latin typeface="Times New Roman" panose="02020603050405020304" pitchFamily="18" charset="0"/>
                <a:cs typeface="Times New Roman" panose="02020603050405020304" pitchFamily="18" charset="0"/>
              </a:rPr>
              <a:t>When used at high flux environment</a:t>
            </a:r>
            <a:r>
              <a:rPr lang="zh-CN" altLang="en-US" sz="2000" kern="100" dirty="0" smtClean="0">
                <a:latin typeface="Times New Roman" panose="02020603050405020304" pitchFamily="18" charset="0"/>
                <a:cs typeface="Times New Roman" panose="02020603050405020304" pitchFamily="18" charset="0"/>
              </a:rPr>
              <a:t>， </a:t>
            </a:r>
            <a:r>
              <a:rPr lang="en-US" altLang="zh-CN" sz="2000" kern="100" dirty="0" smtClean="0">
                <a:latin typeface="Times New Roman" panose="02020603050405020304" pitchFamily="18" charset="0"/>
                <a:cs typeface="Times New Roman" panose="02020603050405020304" pitchFamily="18" charset="0"/>
              </a:rPr>
              <a:t>more care should be taken about CASCA.</a:t>
            </a:r>
            <a:endParaRPr lang="zh-CN" altLang="zh-CN" sz="2000" kern="100" dirty="0">
              <a:latin typeface="Calibri" panose="020F0502020204030204" pitchFamily="34" charset="0"/>
              <a:cs typeface="Times New Roman" panose="02020603050405020304" pitchFamily="18" charset="0"/>
            </a:endParaRPr>
          </a:p>
        </p:txBody>
      </p:sp>
      <p:pic>
        <p:nvPicPr>
          <p:cNvPr id="9" name="Picture 9"/>
          <p:cNvPicPr/>
          <p:nvPr/>
        </p:nvPicPr>
        <p:blipFill rotWithShape="1">
          <a:blip r:embed="rId3">
            <a:extLst>
              <a:ext uri="{28A0092B-C50C-407E-A947-70E740481C1C}">
                <a14:useLocalDpi xmlns:a14="http://schemas.microsoft.com/office/drawing/2010/main" val="0"/>
              </a:ext>
            </a:extLst>
          </a:blip>
          <a:srcRect l="9435"/>
          <a:stretch/>
        </p:blipFill>
        <p:spPr>
          <a:xfrm>
            <a:off x="0" y="2582323"/>
            <a:ext cx="3067764" cy="2765319"/>
          </a:xfrm>
          <a:prstGeom prst="rect">
            <a:avLst/>
          </a:prstGeom>
        </p:spPr>
      </p:pic>
      <p:pic>
        <p:nvPicPr>
          <p:cNvPr id="10" name="Picture 19"/>
          <p:cNvPicPr/>
          <p:nvPr/>
        </p:nvPicPr>
        <p:blipFill rotWithShape="1">
          <a:blip r:embed="rId4">
            <a:extLst>
              <a:ext uri="{28A0092B-C50C-407E-A947-70E740481C1C}">
                <a14:useLocalDpi xmlns:a14="http://schemas.microsoft.com/office/drawing/2010/main" val="0"/>
              </a:ext>
            </a:extLst>
          </a:blip>
          <a:srcRect l="29229" r="1"/>
          <a:stretch/>
        </p:blipFill>
        <p:spPr>
          <a:xfrm>
            <a:off x="3102044" y="2613777"/>
            <a:ext cx="2571783" cy="2733866"/>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l="37747" r="1"/>
          <a:stretch/>
        </p:blipFill>
        <p:spPr>
          <a:xfrm>
            <a:off x="5708107" y="2621764"/>
            <a:ext cx="3480827" cy="2725878"/>
          </a:xfrm>
          <a:prstGeom prst="rect">
            <a:avLst/>
          </a:prstGeom>
        </p:spPr>
      </p:pic>
      <p:sp>
        <p:nvSpPr>
          <p:cNvPr id="12" name="矩形 11"/>
          <p:cNvSpPr/>
          <p:nvPr/>
        </p:nvSpPr>
        <p:spPr>
          <a:xfrm>
            <a:off x="431910" y="5488154"/>
            <a:ext cx="8438628" cy="400110"/>
          </a:xfrm>
          <a:prstGeom prst="rect">
            <a:avLst/>
          </a:prstGeom>
        </p:spPr>
        <p:txBody>
          <a:bodyPr wrap="square">
            <a:spAutoFit/>
          </a:bodyPr>
          <a:lstStyle/>
          <a:p>
            <a:pPr algn="just">
              <a:spcAft>
                <a:spcPts val="0"/>
              </a:spcAft>
            </a:pPr>
            <a:r>
              <a:rPr lang="en-US" altLang="zh-CN" sz="2000" kern="100" dirty="0" smtClean="0">
                <a:latin typeface="Times New Roman" panose="02020603050405020304" pitchFamily="18" charset="0"/>
                <a:cs typeface="Times New Roman" panose="02020603050405020304" pitchFamily="18" charset="0"/>
              </a:rPr>
              <a:t>Output waveform of 100mV input after 15h, 85h, 156h annealing</a:t>
            </a:r>
            <a:endParaRPr lang="en-US" altLang="zh-CN" sz="20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079082"/>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smtClean="0"/>
              <a:t>Radiation test </a:t>
            </a:r>
          </a:p>
          <a:p>
            <a:r>
              <a:rPr lang="en-US" altLang="zh-CN" dirty="0" smtClean="0"/>
              <a:t>Test results </a:t>
            </a:r>
          </a:p>
          <a:p>
            <a:r>
              <a:rPr lang="en-US" altLang="zh-CN" sz="3200" b="1" dirty="0">
                <a:solidFill>
                  <a:srgbClr val="7030A0"/>
                </a:solidFill>
              </a:rPr>
              <a:t>Summary and future plan</a:t>
            </a:r>
          </a:p>
        </p:txBody>
      </p:sp>
      <p:sp>
        <p:nvSpPr>
          <p:cNvPr id="6" name="灯片编号占位符 5"/>
          <p:cNvSpPr>
            <a:spLocks noGrp="1"/>
          </p:cNvSpPr>
          <p:nvPr>
            <p:ph type="sldNum" sz="quarter" idx="4294967295"/>
          </p:nvPr>
        </p:nvSpPr>
        <p:spPr/>
        <p:txBody>
          <a:bodyPr/>
          <a:lstStyle/>
          <a:p>
            <a:pPr>
              <a:defRPr/>
            </a:pPr>
            <a:r>
              <a:rPr lang="en-US" altLang="zh-CN" dirty="0" smtClean="0"/>
              <a:t>2</a:t>
            </a:r>
            <a:endParaRPr lang="zh-CN" altLang="en-US" dirty="0"/>
          </a:p>
        </p:txBody>
      </p:sp>
    </p:spTree>
    <p:extLst>
      <p:ext uri="{BB962C8B-B14F-4D97-AF65-F5344CB8AC3E}">
        <p14:creationId xmlns:p14="http://schemas.microsoft.com/office/powerpoint/2010/main" val="1338970763"/>
      </p:ext>
    </p:extLst>
  </p:cSld>
  <p:clrMapOvr>
    <a:masterClrMapping/>
  </p:clrMapOvr>
  <mc:AlternateContent xmlns:mc="http://schemas.openxmlformats.org/markup-compatibility/2006" xmlns:p14="http://schemas.microsoft.com/office/powerpoint/2010/main">
    <mc:Choice Requires="p14">
      <p:transition spd="slow" p14:dur="2000" advTm="16214"/>
    </mc:Choice>
    <mc:Fallback xmlns="">
      <p:transition spd="slow" advTm="1621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a:t>
            </a:r>
            <a:endParaRPr lang="zh-CN" altLang="en-US" dirty="0"/>
          </a:p>
        </p:txBody>
      </p:sp>
      <p:sp>
        <p:nvSpPr>
          <p:cNvPr id="3" name="内容占位符 2"/>
          <p:cNvSpPr>
            <a:spLocks noGrp="1"/>
          </p:cNvSpPr>
          <p:nvPr>
            <p:ph idx="1"/>
          </p:nvPr>
        </p:nvSpPr>
        <p:spPr/>
        <p:txBody>
          <a:bodyPr/>
          <a:lstStyle/>
          <a:p>
            <a:r>
              <a:rPr lang="en-US" altLang="zh-CN" sz="3200" b="1" dirty="0">
                <a:solidFill>
                  <a:srgbClr val="7030A0"/>
                </a:solidFill>
              </a:rPr>
              <a:t>Introduction</a:t>
            </a:r>
          </a:p>
          <a:p>
            <a:r>
              <a:rPr lang="en-US" altLang="zh-CN" dirty="0" smtClean="0"/>
              <a:t>Radiation test </a:t>
            </a:r>
          </a:p>
          <a:p>
            <a:r>
              <a:rPr lang="en-US" altLang="zh-CN" dirty="0" smtClean="0"/>
              <a:t>Test results </a:t>
            </a:r>
          </a:p>
          <a:p>
            <a:r>
              <a:rPr lang="en-US" altLang="zh-CN" dirty="0" smtClean="0"/>
              <a:t>Summary and future plan</a:t>
            </a:r>
          </a:p>
        </p:txBody>
      </p:sp>
      <p:sp>
        <p:nvSpPr>
          <p:cNvPr id="6" name="灯片编号占位符 5"/>
          <p:cNvSpPr>
            <a:spLocks noGrp="1"/>
          </p:cNvSpPr>
          <p:nvPr>
            <p:ph type="sldNum" sz="quarter" idx="4294967295"/>
          </p:nvPr>
        </p:nvSpPr>
        <p:spPr/>
        <p:txBody>
          <a:bodyPr/>
          <a:lstStyle/>
          <a:p>
            <a:pPr>
              <a:defRPr/>
            </a:pPr>
            <a:r>
              <a:rPr lang="en-US" altLang="zh-CN" dirty="0" smtClean="0"/>
              <a:t>2</a:t>
            </a:r>
            <a:endParaRPr lang="zh-CN" altLang="en-US" dirty="0"/>
          </a:p>
        </p:txBody>
      </p:sp>
    </p:spTree>
    <p:extLst>
      <p:ext uri="{BB962C8B-B14F-4D97-AF65-F5344CB8AC3E}">
        <p14:creationId xmlns:p14="http://schemas.microsoft.com/office/powerpoint/2010/main" val="4293303056"/>
      </p:ext>
    </p:extLst>
  </p:cSld>
  <p:clrMapOvr>
    <a:masterClrMapping/>
  </p:clrMapOvr>
  <mc:AlternateContent xmlns:mc="http://schemas.openxmlformats.org/markup-compatibility/2006" xmlns:p14="http://schemas.microsoft.com/office/powerpoint/2010/main">
    <mc:Choice Requires="p14">
      <p:transition spd="slow" p14:dur="2000" advTm="16214"/>
    </mc:Choice>
    <mc:Fallback xmlns="">
      <p:transition spd="slow" advTm="1621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 and future plan</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30</a:t>
            </a:fld>
            <a:endParaRPr lang="zh-CN" altLang="en-US"/>
          </a:p>
        </p:txBody>
      </p:sp>
      <p:sp>
        <p:nvSpPr>
          <p:cNvPr id="3" name="矩形 2"/>
          <p:cNvSpPr/>
          <p:nvPr/>
        </p:nvSpPr>
        <p:spPr>
          <a:xfrm>
            <a:off x="611560" y="1628800"/>
            <a:ext cx="7704856" cy="3416320"/>
          </a:xfrm>
          <a:prstGeom prst="rect">
            <a:avLst/>
          </a:prstGeom>
        </p:spPr>
        <p:txBody>
          <a:bodyPr wrap="square">
            <a:spAutoFit/>
          </a:bodyPr>
          <a:lstStyle/>
          <a:p>
            <a:pPr algn="just">
              <a:spcAft>
                <a:spcPts val="0"/>
              </a:spcAft>
            </a:pPr>
            <a:r>
              <a:rPr lang="en-US" altLang="zh-CN" sz="2400" kern="100" dirty="0">
                <a:latin typeface="Times New Roman" panose="02020603050405020304" pitchFamily="18" charset="0"/>
                <a:cs typeface="Times New Roman" panose="02020603050405020304" pitchFamily="18" charset="0"/>
              </a:rPr>
              <a:t>The </a:t>
            </a:r>
            <a:r>
              <a:rPr lang="en-US" altLang="zh-CN" sz="2400" kern="100" dirty="0" smtClean="0">
                <a:latin typeface="Times New Roman" panose="02020603050405020304" pitchFamily="18" charset="0"/>
                <a:cs typeface="Times New Roman" panose="02020603050405020304" pitchFamily="18" charset="0"/>
              </a:rPr>
              <a:t>TID Radiation </a:t>
            </a:r>
            <a:r>
              <a:rPr lang="en-US" altLang="zh-CN" sz="2400" kern="100" dirty="0">
                <a:latin typeface="Times New Roman" panose="02020603050405020304" pitchFamily="18" charset="0"/>
                <a:cs typeface="Times New Roman" panose="02020603050405020304" pitchFamily="18" charset="0"/>
              </a:rPr>
              <a:t>test results of a commercial ASIC CASCA been given. </a:t>
            </a:r>
            <a:endParaRPr lang="en-US" altLang="zh-CN" sz="2400" kern="100" dirty="0" smtClean="0">
              <a:latin typeface="Times New Roman" panose="02020603050405020304" pitchFamily="18" charset="0"/>
              <a:cs typeface="Times New Roman" panose="02020603050405020304" pitchFamily="18" charset="0"/>
            </a:endParaRPr>
          </a:p>
          <a:p>
            <a:pPr marL="342900" indent="-342900" algn="just">
              <a:spcAft>
                <a:spcPts val="0"/>
              </a:spcAft>
              <a:buFont typeface="Arial" panose="020B0604020202020204" pitchFamily="34" charset="0"/>
              <a:buChar char="•"/>
            </a:pPr>
            <a:r>
              <a:rPr lang="en-US" altLang="zh-CN" sz="2400" kern="100" dirty="0" smtClean="0">
                <a:latin typeface="Times New Roman" panose="02020603050405020304" pitchFamily="18" charset="0"/>
                <a:cs typeface="Times New Roman" panose="02020603050405020304" pitchFamily="18" charset="0"/>
              </a:rPr>
              <a:t>Its </a:t>
            </a:r>
            <a:r>
              <a:rPr lang="en-US" altLang="zh-CN" sz="2400" kern="100" dirty="0">
                <a:latin typeface="Times New Roman" panose="02020603050405020304" pitchFamily="18" charset="0"/>
                <a:cs typeface="Times New Roman" panose="02020603050405020304" pitchFamily="18" charset="0"/>
              </a:rPr>
              <a:t>performance against TID has been successfully </a:t>
            </a:r>
            <a:r>
              <a:rPr lang="en-US" altLang="zh-CN" sz="2400" kern="100" dirty="0" smtClean="0">
                <a:latin typeface="Times New Roman" panose="02020603050405020304" pitchFamily="18" charset="0"/>
                <a:cs typeface="Times New Roman" panose="02020603050405020304" pitchFamily="18" charset="0"/>
              </a:rPr>
              <a:t>verified, which has good performance with 10Krad(Si) dose, and survived even with 100Krad(Si</a:t>
            </a:r>
            <a:r>
              <a:rPr lang="en-US" altLang="zh-CN" sz="2400" kern="100" dirty="0" smtClean="0">
                <a:latin typeface="Times New Roman" panose="02020603050405020304" pitchFamily="18" charset="0"/>
                <a:cs typeface="Times New Roman" panose="02020603050405020304" pitchFamily="18" charset="0"/>
              </a:rPr>
              <a:t>).</a:t>
            </a:r>
          </a:p>
          <a:p>
            <a:pPr marL="342900" indent="-342900" algn="just">
              <a:spcAft>
                <a:spcPts val="0"/>
              </a:spcAft>
              <a:buFont typeface="Arial" panose="020B0604020202020204" pitchFamily="34" charset="0"/>
              <a:buChar char="•"/>
            </a:pPr>
            <a:r>
              <a:rPr lang="en-US" altLang="zh-CN" sz="2400" kern="100" dirty="0">
                <a:latin typeface="Times New Roman" panose="02020603050405020304" pitchFamily="18" charset="0"/>
                <a:cs typeface="Times New Roman" panose="02020603050405020304" pitchFamily="18" charset="0"/>
              </a:rPr>
              <a:t> </a:t>
            </a:r>
            <a:r>
              <a:rPr lang="en-US" altLang="zh-CN" sz="2400" kern="100" dirty="0" smtClean="0">
                <a:latin typeface="Times New Roman" panose="02020603050405020304" pitchFamily="18" charset="0"/>
                <a:cs typeface="Times New Roman" panose="02020603050405020304" pitchFamily="18" charset="0"/>
              </a:rPr>
              <a:t>SCA seems to be less sensitive than the analogue front-end.</a:t>
            </a:r>
          </a:p>
          <a:p>
            <a:pPr marL="342900" indent="-342900" algn="just">
              <a:spcAft>
                <a:spcPts val="0"/>
              </a:spcAft>
              <a:buFont typeface="Arial" panose="020B0604020202020204" pitchFamily="34" charset="0"/>
              <a:buChar char="•"/>
            </a:pPr>
            <a:r>
              <a:rPr lang="en-US" altLang="zh-CN" sz="2400" kern="100" dirty="0">
                <a:latin typeface="Times New Roman" panose="02020603050405020304" pitchFamily="18" charset="0"/>
                <a:cs typeface="Times New Roman" panose="02020603050405020304" pitchFamily="18" charset="0"/>
              </a:rPr>
              <a:t> </a:t>
            </a:r>
            <a:r>
              <a:rPr lang="en-US" altLang="zh-CN" sz="2400" kern="100" dirty="0" smtClean="0">
                <a:latin typeface="Times New Roman" panose="02020603050405020304" pitchFamily="18" charset="0"/>
                <a:cs typeface="Times New Roman" panose="02020603050405020304" pitchFamily="18" charset="0"/>
              </a:rPr>
              <a:t>The dynamic TID seems to be less harmful than the static one.</a:t>
            </a:r>
            <a:endParaRPr lang="zh-CN" altLang="zh-CN" sz="24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8306421"/>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 and future plan</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31</a:t>
            </a:fld>
            <a:endParaRPr lang="zh-CN" altLang="en-US"/>
          </a:p>
        </p:txBody>
      </p:sp>
      <p:sp>
        <p:nvSpPr>
          <p:cNvPr id="3" name="矩形 2"/>
          <p:cNvSpPr/>
          <p:nvPr/>
        </p:nvSpPr>
        <p:spPr>
          <a:xfrm>
            <a:off x="611560" y="1628800"/>
            <a:ext cx="7704856" cy="830997"/>
          </a:xfrm>
          <a:prstGeom prst="rect">
            <a:avLst/>
          </a:prstGeom>
        </p:spPr>
        <p:txBody>
          <a:bodyPr wrap="square">
            <a:spAutoFit/>
          </a:bodyPr>
          <a:lstStyle/>
          <a:p>
            <a:pPr algn="just">
              <a:spcAft>
                <a:spcPts val="0"/>
              </a:spcAft>
            </a:pPr>
            <a:r>
              <a:rPr lang="en-US" altLang="zh-CN" sz="2400" kern="100" dirty="0" smtClean="0">
                <a:latin typeface="Times New Roman" panose="02020603050405020304" pitchFamily="18" charset="0"/>
                <a:cs typeface="Times New Roman" panose="02020603050405020304" pitchFamily="18" charset="0"/>
              </a:rPr>
              <a:t>The mechanism of these TID effect will be analyzed and studied in the future.</a:t>
            </a:r>
            <a:endParaRPr lang="zh-CN" altLang="zh-CN" sz="2400" kern="100" dirty="0">
              <a:latin typeface="Calibri" panose="020F0502020204030204" pitchFamily="34" charset="0"/>
              <a:cs typeface="Times New Roman" panose="02020603050405020304" pitchFamily="18" charset="0"/>
            </a:endParaRPr>
          </a:p>
        </p:txBody>
      </p:sp>
      <p:sp>
        <p:nvSpPr>
          <p:cNvPr id="5" name="矩形 4"/>
          <p:cNvSpPr/>
          <p:nvPr/>
        </p:nvSpPr>
        <p:spPr>
          <a:xfrm>
            <a:off x="611560" y="2852936"/>
            <a:ext cx="7704856" cy="830997"/>
          </a:xfrm>
          <a:prstGeom prst="rect">
            <a:avLst/>
          </a:prstGeom>
        </p:spPr>
        <p:txBody>
          <a:bodyPr wrap="square">
            <a:spAutoFit/>
          </a:bodyPr>
          <a:lstStyle/>
          <a:p>
            <a:pPr algn="just">
              <a:spcAft>
                <a:spcPts val="0"/>
              </a:spcAft>
            </a:pPr>
            <a:r>
              <a:rPr lang="en-US" altLang="zh-CN" sz="2400" kern="100" dirty="0">
                <a:latin typeface="Times New Roman" panose="02020603050405020304" pitchFamily="18" charset="0"/>
                <a:cs typeface="Times New Roman" panose="02020603050405020304" pitchFamily="18" charset="0"/>
              </a:rPr>
              <a:t>The </a:t>
            </a:r>
            <a:r>
              <a:rPr lang="en-US" altLang="zh-CN" sz="2400" kern="100" dirty="0" smtClean="0">
                <a:latin typeface="Times New Roman" panose="02020603050405020304" pitchFamily="18" charset="0"/>
                <a:cs typeface="Times New Roman" panose="02020603050405020304" pitchFamily="18" charset="0"/>
              </a:rPr>
              <a:t>SEE Radiation </a:t>
            </a:r>
            <a:r>
              <a:rPr lang="en-US" altLang="zh-CN" sz="2400" kern="100" dirty="0">
                <a:latin typeface="Times New Roman" panose="02020603050405020304" pitchFamily="18" charset="0"/>
                <a:cs typeface="Times New Roman" panose="02020603050405020304" pitchFamily="18" charset="0"/>
              </a:rPr>
              <a:t>test results of </a:t>
            </a:r>
            <a:r>
              <a:rPr lang="en-US" altLang="zh-CN" sz="2400" kern="100" dirty="0" smtClean="0">
                <a:latin typeface="Times New Roman" panose="02020603050405020304" pitchFamily="18" charset="0"/>
                <a:cs typeface="Times New Roman" panose="02020603050405020304" pitchFamily="18" charset="0"/>
              </a:rPr>
              <a:t>the CASCA will be performed in the future.</a:t>
            </a:r>
            <a:endParaRPr lang="zh-CN" altLang="zh-CN" sz="24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9857176"/>
      </p:ext>
    </p:extLst>
  </p:cSld>
  <p:clrMapOvr>
    <a:masterClrMapping/>
  </p:clrMapOvr>
  <mc:AlternateContent xmlns:mc="http://schemas.openxmlformats.org/markup-compatibility/2006">
    <mc:Choice xmlns:p14="http://schemas.microsoft.com/office/powerpoint/2010/main" Requires="p14">
      <p:transition spd="slow" p14:dur="2000" advTm="37705"/>
    </mc:Choice>
    <mc:Fallback>
      <p:transition spd="slow" advTm="37705"/>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dirty="0" smtClean="0"/>
              <a:t>Thank You!</a:t>
            </a:r>
            <a:endParaRPr lang="zh-CN" altLang="en-US" dirty="0"/>
          </a:p>
        </p:txBody>
      </p:sp>
      <p:sp>
        <p:nvSpPr>
          <p:cNvPr id="5" name="副标题 4"/>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1919205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Radiation test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33</a:t>
            </a:fld>
            <a:endParaRPr lang="zh-CN" altLang="en-US"/>
          </a:p>
        </p:txBody>
      </p:sp>
      <p:sp>
        <p:nvSpPr>
          <p:cNvPr id="14" name="文本框 13"/>
          <p:cNvSpPr txBox="1"/>
          <p:nvPr/>
        </p:nvSpPr>
        <p:spPr>
          <a:xfrm>
            <a:off x="-1404664" y="-135877"/>
            <a:ext cx="7200800" cy="11541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altLang="zh-CN" sz="2800" dirty="0" smtClean="0"/>
              <a:t> TID test.</a:t>
            </a:r>
            <a:endParaRPr lang="en-US" altLang="zh-CN" sz="2800" dirty="0"/>
          </a:p>
          <a:p>
            <a:pPr>
              <a:lnSpc>
                <a:spcPct val="150000"/>
              </a:lnSpc>
            </a:pPr>
            <a:endParaRPr lang="zh-CN" altLang="en-US" dirty="0"/>
          </a:p>
        </p:txBody>
      </p:sp>
      <p:sp>
        <p:nvSpPr>
          <p:cNvPr id="7" name="矩形 6"/>
          <p:cNvSpPr/>
          <p:nvPr/>
        </p:nvSpPr>
        <p:spPr>
          <a:xfrm>
            <a:off x="755576" y="1327618"/>
            <a:ext cx="2076450" cy="5191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Test</a:t>
            </a:r>
          </a:p>
          <a:p>
            <a:pPr algn="ctr"/>
            <a:r>
              <a:rPr lang="en-US" altLang="zh-CN" dirty="0" smtClean="0"/>
              <a:t>(pre-</a:t>
            </a:r>
            <a:r>
              <a:rPr lang="en-US" altLang="zh-CN" dirty="0" err="1" smtClean="0"/>
              <a:t>ampilifer</a:t>
            </a:r>
            <a:r>
              <a:rPr lang="en-US" altLang="zh-CN" dirty="0" smtClean="0"/>
              <a:t> SCA)</a:t>
            </a:r>
            <a:endParaRPr lang="zh-CN" altLang="en-US" dirty="0"/>
          </a:p>
        </p:txBody>
      </p:sp>
      <p:sp>
        <p:nvSpPr>
          <p:cNvPr id="8" name="矩形 7"/>
          <p:cNvSpPr/>
          <p:nvPr/>
        </p:nvSpPr>
        <p:spPr>
          <a:xfrm>
            <a:off x="758751" y="2103508"/>
            <a:ext cx="2076450" cy="519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Irradiation to 10krad(Si)</a:t>
            </a:r>
            <a:endParaRPr lang="zh-CN" altLang="en-US" dirty="0"/>
          </a:p>
        </p:txBody>
      </p:sp>
      <p:cxnSp>
        <p:nvCxnSpPr>
          <p:cNvPr id="9" name="直接箭头连接符 8"/>
          <p:cNvCxnSpPr>
            <a:stCxn id="7" idx="2"/>
          </p:cNvCxnSpPr>
          <p:nvPr/>
        </p:nvCxnSpPr>
        <p:spPr>
          <a:xfrm>
            <a:off x="1793801" y="1846730"/>
            <a:ext cx="3175" cy="256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427693" y="1327618"/>
            <a:ext cx="2076450" cy="5191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a:t>
            </a:r>
            <a:r>
              <a:rPr lang="en-US" altLang="zh-CN" dirty="0"/>
              <a:t>Test</a:t>
            </a:r>
          </a:p>
          <a:p>
            <a:pPr algn="ctr"/>
            <a:r>
              <a:rPr lang="en-US" altLang="zh-CN" dirty="0"/>
              <a:t>(pre-</a:t>
            </a:r>
            <a:r>
              <a:rPr lang="en-US" altLang="zh-CN" dirty="0" err="1"/>
              <a:t>ampilifer</a:t>
            </a:r>
            <a:r>
              <a:rPr lang="en-US" altLang="zh-CN" dirty="0"/>
              <a:t> SCA)</a:t>
            </a:r>
            <a:endParaRPr lang="zh-CN" altLang="en-US" dirty="0"/>
          </a:p>
        </p:txBody>
      </p:sp>
      <p:cxnSp>
        <p:nvCxnSpPr>
          <p:cNvPr id="11" name="直接箭头连接符 9"/>
          <p:cNvCxnSpPr>
            <a:stCxn id="8" idx="2"/>
          </p:cNvCxnSpPr>
          <p:nvPr/>
        </p:nvCxnSpPr>
        <p:spPr>
          <a:xfrm>
            <a:off x="1796976" y="2622620"/>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6"/>
          <p:cNvSpPr/>
          <p:nvPr/>
        </p:nvSpPr>
        <p:spPr>
          <a:xfrm>
            <a:off x="3431574" y="2162086"/>
            <a:ext cx="2076450" cy="519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Irradiation to 20krad(Si)</a:t>
            </a:r>
            <a:endParaRPr lang="zh-CN" altLang="en-US" dirty="0"/>
          </a:p>
        </p:txBody>
      </p:sp>
      <p:cxnSp>
        <p:nvCxnSpPr>
          <p:cNvPr id="13" name="直接箭头连接符 9"/>
          <p:cNvCxnSpPr>
            <a:stCxn id="12" idx="2"/>
          </p:cNvCxnSpPr>
          <p:nvPr/>
        </p:nvCxnSpPr>
        <p:spPr>
          <a:xfrm>
            <a:off x="4469799" y="2681198"/>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9"/>
          <p:cNvCxnSpPr/>
          <p:nvPr/>
        </p:nvCxnSpPr>
        <p:spPr>
          <a:xfrm>
            <a:off x="4473680" y="1841837"/>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矩形 10"/>
          <p:cNvSpPr/>
          <p:nvPr/>
        </p:nvSpPr>
        <p:spPr>
          <a:xfrm>
            <a:off x="6037494" y="1322725"/>
            <a:ext cx="2076450" cy="5191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err="1" smtClean="0"/>
              <a:t>Eletcrical</a:t>
            </a:r>
            <a:r>
              <a:rPr lang="en-US" altLang="zh-CN" dirty="0" smtClean="0"/>
              <a:t>  </a:t>
            </a:r>
            <a:r>
              <a:rPr lang="en-US" altLang="zh-CN" dirty="0"/>
              <a:t>Test</a:t>
            </a:r>
          </a:p>
          <a:p>
            <a:pPr algn="ctr"/>
            <a:r>
              <a:rPr lang="en-US" altLang="zh-CN" dirty="0"/>
              <a:t>(pre-</a:t>
            </a:r>
            <a:r>
              <a:rPr lang="en-US" altLang="zh-CN" dirty="0" err="1"/>
              <a:t>ampilifer</a:t>
            </a:r>
            <a:r>
              <a:rPr lang="en-US" altLang="zh-CN" dirty="0"/>
              <a:t> SCA)</a:t>
            </a:r>
            <a:endParaRPr lang="zh-CN" altLang="en-US" dirty="0"/>
          </a:p>
        </p:txBody>
      </p:sp>
      <p:cxnSp>
        <p:nvCxnSpPr>
          <p:cNvPr id="17" name="直接箭头连接符 9"/>
          <p:cNvCxnSpPr/>
          <p:nvPr/>
        </p:nvCxnSpPr>
        <p:spPr>
          <a:xfrm>
            <a:off x="7083481" y="1836944"/>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矩形 6"/>
          <p:cNvSpPr/>
          <p:nvPr/>
        </p:nvSpPr>
        <p:spPr>
          <a:xfrm>
            <a:off x="6037494" y="2142914"/>
            <a:ext cx="2076450" cy="519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Irradiation to 100krad(Si)</a:t>
            </a:r>
            <a:endParaRPr lang="zh-CN" altLang="en-US" dirty="0"/>
          </a:p>
        </p:txBody>
      </p:sp>
      <p:sp>
        <p:nvSpPr>
          <p:cNvPr id="25" name="矩形 6"/>
          <p:cNvSpPr/>
          <p:nvPr/>
        </p:nvSpPr>
        <p:spPr>
          <a:xfrm>
            <a:off x="779240" y="2996556"/>
            <a:ext cx="7334704" cy="4393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smtClean="0"/>
              <a:t> Passive annealing  at room temperature for 12hous</a:t>
            </a:r>
            <a:endParaRPr lang="zh-CN" altLang="en-US" dirty="0"/>
          </a:p>
        </p:txBody>
      </p:sp>
      <p:cxnSp>
        <p:nvCxnSpPr>
          <p:cNvPr id="29" name="直接箭头连接符 9"/>
          <p:cNvCxnSpPr/>
          <p:nvPr/>
        </p:nvCxnSpPr>
        <p:spPr>
          <a:xfrm>
            <a:off x="7071838" y="2681198"/>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755576" y="3745804"/>
            <a:ext cx="2076450" cy="2893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Test</a:t>
            </a:r>
            <a:endParaRPr lang="zh-CN" altLang="en-US" dirty="0"/>
          </a:p>
        </p:txBody>
      </p:sp>
      <p:cxnSp>
        <p:nvCxnSpPr>
          <p:cNvPr id="33" name="直接箭头连接符 9"/>
          <p:cNvCxnSpPr/>
          <p:nvPr/>
        </p:nvCxnSpPr>
        <p:spPr>
          <a:xfrm>
            <a:off x="1793095" y="3444714"/>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9"/>
          <p:cNvCxnSpPr/>
          <p:nvPr/>
        </p:nvCxnSpPr>
        <p:spPr>
          <a:xfrm>
            <a:off x="4473680" y="3433445"/>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9"/>
          <p:cNvCxnSpPr/>
          <p:nvPr/>
        </p:nvCxnSpPr>
        <p:spPr>
          <a:xfrm>
            <a:off x="7073778" y="3458276"/>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矩形 6"/>
          <p:cNvSpPr/>
          <p:nvPr/>
        </p:nvSpPr>
        <p:spPr>
          <a:xfrm>
            <a:off x="755576" y="4383114"/>
            <a:ext cx="7334704" cy="4206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smtClean="0"/>
              <a:t> Passive annealing  at room temperature for 72hous</a:t>
            </a:r>
            <a:endParaRPr lang="zh-CN" altLang="en-US" dirty="0"/>
          </a:p>
        </p:txBody>
      </p:sp>
      <p:cxnSp>
        <p:nvCxnSpPr>
          <p:cNvPr id="40" name="直接箭头连接符 9"/>
          <p:cNvCxnSpPr/>
          <p:nvPr/>
        </p:nvCxnSpPr>
        <p:spPr>
          <a:xfrm>
            <a:off x="1802797" y="4807099"/>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9"/>
          <p:cNvCxnSpPr/>
          <p:nvPr/>
        </p:nvCxnSpPr>
        <p:spPr>
          <a:xfrm>
            <a:off x="4475620" y="4865677"/>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9"/>
          <p:cNvCxnSpPr/>
          <p:nvPr/>
        </p:nvCxnSpPr>
        <p:spPr>
          <a:xfrm>
            <a:off x="7077659" y="4865677"/>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9"/>
          <p:cNvCxnSpPr/>
          <p:nvPr/>
        </p:nvCxnSpPr>
        <p:spPr>
          <a:xfrm>
            <a:off x="1793095" y="4086547"/>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9"/>
          <p:cNvCxnSpPr/>
          <p:nvPr/>
        </p:nvCxnSpPr>
        <p:spPr>
          <a:xfrm>
            <a:off x="4465918" y="4074168"/>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9"/>
          <p:cNvCxnSpPr/>
          <p:nvPr/>
        </p:nvCxnSpPr>
        <p:spPr>
          <a:xfrm>
            <a:off x="7079600" y="4074168"/>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3427693" y="3758731"/>
            <a:ext cx="2076450" cy="2893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Test</a:t>
            </a:r>
            <a:endParaRPr lang="zh-CN" altLang="en-US" dirty="0"/>
          </a:p>
        </p:txBody>
      </p:sp>
      <p:sp>
        <p:nvSpPr>
          <p:cNvPr id="47" name="矩形 46"/>
          <p:cNvSpPr/>
          <p:nvPr/>
        </p:nvSpPr>
        <p:spPr>
          <a:xfrm>
            <a:off x="6037494" y="3758731"/>
            <a:ext cx="2076450" cy="2893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Test</a:t>
            </a:r>
            <a:endParaRPr lang="zh-CN" altLang="en-US" dirty="0"/>
          </a:p>
        </p:txBody>
      </p:sp>
      <p:sp>
        <p:nvSpPr>
          <p:cNvPr id="48" name="矩形 47"/>
          <p:cNvSpPr/>
          <p:nvPr/>
        </p:nvSpPr>
        <p:spPr>
          <a:xfrm>
            <a:off x="751695" y="5105364"/>
            <a:ext cx="2076450" cy="2893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Test</a:t>
            </a:r>
            <a:endParaRPr lang="zh-CN" altLang="en-US" dirty="0"/>
          </a:p>
        </p:txBody>
      </p:sp>
      <p:cxnSp>
        <p:nvCxnSpPr>
          <p:cNvPr id="49" name="直接箭头连接符 9"/>
          <p:cNvCxnSpPr/>
          <p:nvPr/>
        </p:nvCxnSpPr>
        <p:spPr>
          <a:xfrm>
            <a:off x="1789214" y="4804274"/>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9"/>
          <p:cNvCxnSpPr/>
          <p:nvPr/>
        </p:nvCxnSpPr>
        <p:spPr>
          <a:xfrm>
            <a:off x="4469799" y="4793005"/>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9"/>
          <p:cNvCxnSpPr/>
          <p:nvPr/>
        </p:nvCxnSpPr>
        <p:spPr>
          <a:xfrm>
            <a:off x="7069897" y="4817836"/>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9"/>
          <p:cNvCxnSpPr/>
          <p:nvPr/>
        </p:nvCxnSpPr>
        <p:spPr>
          <a:xfrm>
            <a:off x="1789214" y="5446107"/>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9"/>
          <p:cNvCxnSpPr/>
          <p:nvPr/>
        </p:nvCxnSpPr>
        <p:spPr>
          <a:xfrm>
            <a:off x="4462037" y="5433728"/>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9"/>
          <p:cNvCxnSpPr/>
          <p:nvPr/>
        </p:nvCxnSpPr>
        <p:spPr>
          <a:xfrm>
            <a:off x="7075719" y="5433728"/>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3423812" y="5118291"/>
            <a:ext cx="2076450" cy="2893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Test</a:t>
            </a:r>
            <a:endParaRPr lang="zh-CN" altLang="en-US" dirty="0"/>
          </a:p>
        </p:txBody>
      </p:sp>
      <p:sp>
        <p:nvSpPr>
          <p:cNvPr id="56" name="矩形 55"/>
          <p:cNvSpPr/>
          <p:nvPr/>
        </p:nvSpPr>
        <p:spPr>
          <a:xfrm>
            <a:off x="6033613" y="5118291"/>
            <a:ext cx="2076450" cy="2893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Test</a:t>
            </a:r>
            <a:endParaRPr lang="zh-CN" altLang="en-US" dirty="0"/>
          </a:p>
        </p:txBody>
      </p:sp>
      <p:sp>
        <p:nvSpPr>
          <p:cNvPr id="57" name="文本框 56"/>
          <p:cNvSpPr txBox="1"/>
          <p:nvPr/>
        </p:nvSpPr>
        <p:spPr>
          <a:xfrm>
            <a:off x="4258563" y="5787135"/>
            <a:ext cx="3096344" cy="369332"/>
          </a:xfrm>
          <a:prstGeom prst="rect">
            <a:avLst/>
          </a:prstGeom>
          <a:noFill/>
        </p:spPr>
        <p:txBody>
          <a:bodyPr wrap="square" rtlCol="0">
            <a:spAutoFit/>
          </a:bodyPr>
          <a:lstStyle/>
          <a:p>
            <a:r>
              <a:rPr lang="en-US" altLang="zh-CN" dirty="0" smtClean="0"/>
              <a:t>……</a:t>
            </a:r>
            <a:endParaRPr lang="zh-CN" altLang="en-US" dirty="0"/>
          </a:p>
        </p:txBody>
      </p:sp>
      <p:sp>
        <p:nvSpPr>
          <p:cNvPr id="58" name="矩形 6"/>
          <p:cNvSpPr/>
          <p:nvPr/>
        </p:nvSpPr>
        <p:spPr>
          <a:xfrm>
            <a:off x="751695" y="5757626"/>
            <a:ext cx="7334704" cy="4206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smtClean="0"/>
              <a:t> Passive annealing  at room temperature for 76hous</a:t>
            </a:r>
            <a:endParaRPr lang="zh-CN" altLang="en-US" dirty="0"/>
          </a:p>
        </p:txBody>
      </p:sp>
      <p:cxnSp>
        <p:nvCxnSpPr>
          <p:cNvPr id="59" name="直接箭头连接符 9"/>
          <p:cNvCxnSpPr/>
          <p:nvPr/>
        </p:nvCxnSpPr>
        <p:spPr>
          <a:xfrm>
            <a:off x="1798916" y="6181611"/>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9"/>
          <p:cNvCxnSpPr/>
          <p:nvPr/>
        </p:nvCxnSpPr>
        <p:spPr>
          <a:xfrm>
            <a:off x="4471739" y="6240189"/>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9"/>
          <p:cNvCxnSpPr/>
          <p:nvPr/>
        </p:nvCxnSpPr>
        <p:spPr>
          <a:xfrm>
            <a:off x="7073778" y="6240189"/>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747814" y="6479876"/>
            <a:ext cx="2076450" cy="2893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Test</a:t>
            </a:r>
            <a:endParaRPr lang="zh-CN" altLang="en-US" dirty="0"/>
          </a:p>
        </p:txBody>
      </p:sp>
      <p:cxnSp>
        <p:nvCxnSpPr>
          <p:cNvPr id="63" name="直接箭头连接符 9"/>
          <p:cNvCxnSpPr/>
          <p:nvPr/>
        </p:nvCxnSpPr>
        <p:spPr>
          <a:xfrm>
            <a:off x="1785333" y="6178786"/>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9"/>
          <p:cNvCxnSpPr/>
          <p:nvPr/>
        </p:nvCxnSpPr>
        <p:spPr>
          <a:xfrm>
            <a:off x="4465918" y="6167517"/>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9"/>
          <p:cNvCxnSpPr/>
          <p:nvPr/>
        </p:nvCxnSpPr>
        <p:spPr>
          <a:xfrm>
            <a:off x="7066016" y="6192348"/>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3419931" y="6492803"/>
            <a:ext cx="2076450" cy="2893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Test</a:t>
            </a:r>
            <a:endParaRPr lang="zh-CN" altLang="en-US" dirty="0"/>
          </a:p>
        </p:txBody>
      </p:sp>
      <p:sp>
        <p:nvSpPr>
          <p:cNvPr id="67" name="矩形 66"/>
          <p:cNvSpPr/>
          <p:nvPr/>
        </p:nvSpPr>
        <p:spPr>
          <a:xfrm>
            <a:off x="6029732" y="6492803"/>
            <a:ext cx="2076450" cy="2893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Test</a:t>
            </a:r>
            <a:endParaRPr lang="zh-CN" altLang="en-US" dirty="0"/>
          </a:p>
        </p:txBody>
      </p:sp>
      <p:pic>
        <p:nvPicPr>
          <p:cNvPr id="68" name="图片 67"/>
          <p:cNvPicPr>
            <a:picLocks noChangeAspect="1"/>
          </p:cNvPicPr>
          <p:nvPr/>
        </p:nvPicPr>
        <p:blipFill>
          <a:blip r:embed="rId3"/>
          <a:stretch>
            <a:fillRect/>
          </a:stretch>
        </p:blipFill>
        <p:spPr>
          <a:xfrm>
            <a:off x="3601354" y="2709867"/>
            <a:ext cx="4756833" cy="3524245"/>
          </a:xfrm>
          <a:prstGeom prst="rect">
            <a:avLst/>
          </a:prstGeom>
        </p:spPr>
      </p:pic>
    </p:spTree>
    <p:extLst>
      <p:ext uri="{BB962C8B-B14F-4D97-AF65-F5344CB8AC3E}">
        <p14:creationId xmlns:p14="http://schemas.microsoft.com/office/powerpoint/2010/main" val="954308494"/>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Radiation test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34</a:t>
            </a:fld>
            <a:endParaRPr lang="zh-CN" altLang="en-US"/>
          </a:p>
        </p:txBody>
      </p:sp>
      <p:sp>
        <p:nvSpPr>
          <p:cNvPr id="14" name="文本框 13"/>
          <p:cNvSpPr txBox="1"/>
          <p:nvPr/>
        </p:nvSpPr>
        <p:spPr>
          <a:xfrm>
            <a:off x="356900" y="1306581"/>
            <a:ext cx="7200800" cy="11541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altLang="zh-CN" sz="2800" dirty="0" smtClean="0"/>
              <a:t> TID test.</a:t>
            </a:r>
            <a:endParaRPr lang="en-US" altLang="zh-CN" sz="2800" dirty="0"/>
          </a:p>
          <a:p>
            <a:pPr>
              <a:lnSpc>
                <a:spcPct val="150000"/>
              </a:lnSpc>
            </a:pPr>
            <a:endParaRPr lang="zh-CN" altLang="en-US" dirty="0"/>
          </a:p>
        </p:txBody>
      </p:sp>
      <p:sp>
        <p:nvSpPr>
          <p:cNvPr id="10" name="矩形 9"/>
          <p:cNvSpPr/>
          <p:nvPr/>
        </p:nvSpPr>
        <p:spPr>
          <a:xfrm>
            <a:off x="3851920" y="3429000"/>
            <a:ext cx="2076450" cy="5191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a:t>
            </a:r>
            <a:r>
              <a:rPr lang="en-US" altLang="zh-CN" dirty="0"/>
              <a:t>Test</a:t>
            </a:r>
          </a:p>
          <a:p>
            <a:pPr algn="ctr"/>
            <a:r>
              <a:rPr lang="en-US" altLang="zh-CN" dirty="0"/>
              <a:t>(pre-</a:t>
            </a:r>
            <a:r>
              <a:rPr lang="en-US" altLang="zh-CN" dirty="0" err="1"/>
              <a:t>ampilifer</a:t>
            </a:r>
            <a:r>
              <a:rPr lang="en-US" altLang="zh-CN" dirty="0"/>
              <a:t> SCA)</a:t>
            </a:r>
            <a:endParaRPr lang="zh-CN" altLang="en-US" dirty="0"/>
          </a:p>
        </p:txBody>
      </p:sp>
      <p:sp>
        <p:nvSpPr>
          <p:cNvPr id="12" name="矩形 6"/>
          <p:cNvSpPr/>
          <p:nvPr/>
        </p:nvSpPr>
        <p:spPr>
          <a:xfrm>
            <a:off x="3855801" y="4263468"/>
            <a:ext cx="2076450" cy="519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Irradiation to 10krad(Si)</a:t>
            </a:r>
            <a:endParaRPr lang="zh-CN" altLang="en-US" dirty="0"/>
          </a:p>
        </p:txBody>
      </p:sp>
      <p:cxnSp>
        <p:nvCxnSpPr>
          <p:cNvPr id="13" name="直接箭头连接符 9"/>
          <p:cNvCxnSpPr>
            <a:stCxn id="12" idx="2"/>
          </p:cNvCxnSpPr>
          <p:nvPr/>
        </p:nvCxnSpPr>
        <p:spPr>
          <a:xfrm>
            <a:off x="4894026" y="4782580"/>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9"/>
          <p:cNvCxnSpPr/>
          <p:nvPr/>
        </p:nvCxnSpPr>
        <p:spPr>
          <a:xfrm>
            <a:off x="4897907" y="3943219"/>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矩形 10"/>
          <p:cNvSpPr/>
          <p:nvPr/>
        </p:nvSpPr>
        <p:spPr>
          <a:xfrm>
            <a:off x="6461721" y="3424107"/>
            <a:ext cx="2076450" cy="5191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err="1" smtClean="0"/>
              <a:t>Eletcrical</a:t>
            </a:r>
            <a:r>
              <a:rPr lang="en-US" altLang="zh-CN" dirty="0" smtClean="0"/>
              <a:t>  </a:t>
            </a:r>
            <a:r>
              <a:rPr lang="en-US" altLang="zh-CN" dirty="0"/>
              <a:t>Test</a:t>
            </a:r>
          </a:p>
          <a:p>
            <a:pPr algn="ctr"/>
            <a:r>
              <a:rPr lang="en-US" altLang="zh-CN" dirty="0"/>
              <a:t>(pre-</a:t>
            </a:r>
            <a:r>
              <a:rPr lang="en-US" altLang="zh-CN" dirty="0" err="1"/>
              <a:t>ampilifer</a:t>
            </a:r>
            <a:r>
              <a:rPr lang="en-US" altLang="zh-CN" dirty="0"/>
              <a:t> SCA)</a:t>
            </a:r>
            <a:endParaRPr lang="zh-CN" altLang="en-US" dirty="0"/>
          </a:p>
        </p:txBody>
      </p:sp>
      <p:cxnSp>
        <p:nvCxnSpPr>
          <p:cNvPr id="17" name="直接箭头连接符 9"/>
          <p:cNvCxnSpPr/>
          <p:nvPr/>
        </p:nvCxnSpPr>
        <p:spPr>
          <a:xfrm>
            <a:off x="7507708" y="3938326"/>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矩形 6"/>
          <p:cNvSpPr/>
          <p:nvPr/>
        </p:nvSpPr>
        <p:spPr>
          <a:xfrm>
            <a:off x="6461721" y="4244296"/>
            <a:ext cx="2076450" cy="519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Irradiation to 10krad(Si)</a:t>
            </a:r>
            <a:endParaRPr lang="zh-CN" altLang="en-US" dirty="0"/>
          </a:p>
        </p:txBody>
      </p:sp>
      <p:sp>
        <p:nvSpPr>
          <p:cNvPr id="25" name="矩形 6"/>
          <p:cNvSpPr/>
          <p:nvPr/>
        </p:nvSpPr>
        <p:spPr>
          <a:xfrm>
            <a:off x="3848039" y="5097938"/>
            <a:ext cx="4690132" cy="4393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smtClean="0"/>
              <a:t> Passive annealing  at room temperature for 96hous</a:t>
            </a:r>
            <a:endParaRPr lang="zh-CN" altLang="en-US" dirty="0"/>
          </a:p>
        </p:txBody>
      </p:sp>
      <p:cxnSp>
        <p:nvCxnSpPr>
          <p:cNvPr id="29" name="直接箭头连接符 9"/>
          <p:cNvCxnSpPr/>
          <p:nvPr/>
        </p:nvCxnSpPr>
        <p:spPr>
          <a:xfrm>
            <a:off x="7496065" y="4782580"/>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9"/>
          <p:cNvCxnSpPr/>
          <p:nvPr/>
        </p:nvCxnSpPr>
        <p:spPr>
          <a:xfrm>
            <a:off x="4897907" y="5534827"/>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9"/>
          <p:cNvCxnSpPr/>
          <p:nvPr/>
        </p:nvCxnSpPr>
        <p:spPr>
          <a:xfrm>
            <a:off x="7498005" y="5559658"/>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3851920" y="5860113"/>
            <a:ext cx="2076450" cy="2893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Test</a:t>
            </a:r>
            <a:endParaRPr lang="zh-CN" altLang="en-US" dirty="0"/>
          </a:p>
        </p:txBody>
      </p:sp>
      <p:sp>
        <p:nvSpPr>
          <p:cNvPr id="47" name="矩形 46"/>
          <p:cNvSpPr/>
          <p:nvPr/>
        </p:nvSpPr>
        <p:spPr>
          <a:xfrm>
            <a:off x="6461721" y="5860113"/>
            <a:ext cx="2076450" cy="2893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Test</a:t>
            </a:r>
            <a:endParaRPr lang="zh-CN" altLang="en-US" dirty="0"/>
          </a:p>
        </p:txBody>
      </p:sp>
      <p:sp>
        <p:nvSpPr>
          <p:cNvPr id="27" name="矩形 26"/>
          <p:cNvSpPr/>
          <p:nvPr/>
        </p:nvSpPr>
        <p:spPr>
          <a:xfrm>
            <a:off x="936397" y="2564904"/>
            <a:ext cx="2076450" cy="5191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Test</a:t>
            </a:r>
          </a:p>
        </p:txBody>
      </p:sp>
      <p:sp>
        <p:nvSpPr>
          <p:cNvPr id="28" name="矩形 27"/>
          <p:cNvSpPr/>
          <p:nvPr/>
        </p:nvSpPr>
        <p:spPr>
          <a:xfrm>
            <a:off x="939572" y="3340794"/>
            <a:ext cx="2076450" cy="519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Irradiation</a:t>
            </a:r>
            <a:endParaRPr lang="zh-CN" altLang="en-US" dirty="0"/>
          </a:p>
        </p:txBody>
      </p:sp>
      <p:cxnSp>
        <p:nvCxnSpPr>
          <p:cNvPr id="30" name="直接箭头连接符 29"/>
          <p:cNvCxnSpPr>
            <a:stCxn id="27" idx="2"/>
          </p:cNvCxnSpPr>
          <p:nvPr/>
        </p:nvCxnSpPr>
        <p:spPr>
          <a:xfrm>
            <a:off x="1974622" y="3084016"/>
            <a:ext cx="3175" cy="256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9"/>
          <p:cNvCxnSpPr>
            <a:stCxn id="28" idx="2"/>
          </p:cNvCxnSpPr>
          <p:nvPr/>
        </p:nvCxnSpPr>
        <p:spPr>
          <a:xfrm>
            <a:off x="1977797" y="3859906"/>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9"/>
          <p:cNvCxnSpPr/>
          <p:nvPr/>
        </p:nvCxnSpPr>
        <p:spPr>
          <a:xfrm>
            <a:off x="1999440" y="5182261"/>
            <a:ext cx="3881" cy="3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矩形 10"/>
          <p:cNvSpPr/>
          <p:nvPr/>
        </p:nvSpPr>
        <p:spPr>
          <a:xfrm>
            <a:off x="943453" y="5505183"/>
            <a:ext cx="2076450" cy="5191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Electrical  Test</a:t>
            </a:r>
            <a:endParaRPr lang="zh-CN" altLang="en-US" dirty="0"/>
          </a:p>
        </p:txBody>
      </p:sp>
      <p:sp>
        <p:nvSpPr>
          <p:cNvPr id="36" name="矩形 6"/>
          <p:cNvSpPr/>
          <p:nvPr/>
        </p:nvSpPr>
        <p:spPr>
          <a:xfrm>
            <a:off x="943453" y="4165876"/>
            <a:ext cx="2076450" cy="10333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smtClean="0"/>
              <a:t>Annealing  at room temperature</a:t>
            </a:r>
            <a:endParaRPr lang="zh-CN" altLang="en-US" dirty="0"/>
          </a:p>
        </p:txBody>
      </p:sp>
    </p:spTree>
    <p:extLst>
      <p:ext uri="{BB962C8B-B14F-4D97-AF65-F5344CB8AC3E}">
        <p14:creationId xmlns:p14="http://schemas.microsoft.com/office/powerpoint/2010/main" val="164823384"/>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Radiation test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35</a:t>
            </a:fld>
            <a:endParaRPr lang="zh-CN" altLang="en-US"/>
          </a:p>
        </p:txBody>
      </p:sp>
      <p:sp>
        <p:nvSpPr>
          <p:cNvPr id="19" name="矩形 18"/>
          <p:cNvSpPr/>
          <p:nvPr/>
        </p:nvSpPr>
        <p:spPr>
          <a:xfrm>
            <a:off x="235236" y="1309752"/>
            <a:ext cx="2283638" cy="369332"/>
          </a:xfrm>
          <a:prstGeom prst="rect">
            <a:avLst/>
          </a:prstGeom>
        </p:spPr>
        <p:txBody>
          <a:bodyPr wrap="none">
            <a:spAutoFit/>
          </a:bodyPr>
          <a:lstStyle/>
          <a:p>
            <a:pPr marL="285750" indent="-285750" algn="just">
              <a:spcAft>
                <a:spcPts val="0"/>
              </a:spcAft>
              <a:buFont typeface="Arial" panose="020B0604020202020204" pitchFamily="34" charset="0"/>
              <a:buChar char="•"/>
            </a:pPr>
            <a:r>
              <a:rPr lang="en-US" altLang="zh-CN" kern="100" dirty="0" smtClean="0">
                <a:latin typeface="Times New Roman" panose="02020603050405020304" pitchFamily="18" charset="0"/>
                <a:cs typeface="Times New Roman" panose="02020603050405020304" pitchFamily="18" charset="0"/>
              </a:rPr>
              <a:t>Dynamic </a:t>
            </a:r>
            <a:r>
              <a:rPr lang="en-US" altLang="zh-CN" kern="100" dirty="0">
                <a:latin typeface="Times New Roman" panose="02020603050405020304" pitchFamily="18" charset="0"/>
                <a:cs typeface="Times New Roman" panose="02020603050405020304" pitchFamily="18" charset="0"/>
              </a:rPr>
              <a:t>TID tests.</a:t>
            </a:r>
          </a:p>
        </p:txBody>
      </p:sp>
      <p:sp>
        <p:nvSpPr>
          <p:cNvPr id="20" name="矩形 19"/>
          <p:cNvSpPr/>
          <p:nvPr/>
        </p:nvSpPr>
        <p:spPr>
          <a:xfrm>
            <a:off x="482392" y="1844824"/>
            <a:ext cx="8438628" cy="923330"/>
          </a:xfrm>
          <a:prstGeom prst="rect">
            <a:avLst/>
          </a:prstGeom>
        </p:spPr>
        <p:txBody>
          <a:bodyPr wrap="square">
            <a:spAutoFit/>
          </a:bodyPr>
          <a:lstStyle/>
          <a:p>
            <a:pPr algn="just">
              <a:spcAft>
                <a:spcPts val="0"/>
              </a:spcAft>
            </a:pPr>
            <a:r>
              <a:rPr lang="en-US" altLang="zh-CN" kern="100" dirty="0" smtClean="0">
                <a:latin typeface="Times New Roman" panose="02020603050405020304" pitchFamily="18" charset="0"/>
                <a:cs typeface="Times New Roman" panose="02020603050405020304" pitchFamily="18" charset="0"/>
              </a:rPr>
              <a:t>The ASIC </a:t>
            </a:r>
            <a:r>
              <a:rPr lang="en-US" altLang="zh-CN" kern="100" dirty="0">
                <a:latin typeface="Times New Roman" panose="02020603050405020304" pitchFamily="18" charset="0"/>
                <a:cs typeface="Times New Roman" panose="02020603050405020304" pitchFamily="18" charset="0"/>
              </a:rPr>
              <a:t>was </a:t>
            </a:r>
            <a:r>
              <a:rPr lang="en-US" altLang="zh-CN" kern="100" dirty="0" smtClean="0">
                <a:latin typeface="Times New Roman" panose="02020603050405020304" pitchFamily="18" charset="0"/>
                <a:cs typeface="Times New Roman" panose="02020603050405020304" pitchFamily="18" charset="0"/>
              </a:rPr>
              <a:t>powered and triggered</a:t>
            </a:r>
            <a:r>
              <a:rPr lang="zh-CN" altLang="en-US" kern="100" dirty="0" smtClean="0">
                <a:latin typeface="Times New Roman" panose="02020603050405020304" pitchFamily="18" charset="0"/>
                <a:cs typeface="Times New Roman" panose="02020603050405020304" pitchFamily="18" charset="0"/>
              </a:rPr>
              <a:t>，</a:t>
            </a:r>
            <a:r>
              <a:rPr lang="en-US" altLang="zh-CN" kern="100" dirty="0" smtClean="0">
                <a:latin typeface="Times New Roman" panose="02020603050405020304" pitchFamily="18" charset="0"/>
                <a:cs typeface="Times New Roman" panose="02020603050405020304" pitchFamily="18" charset="0"/>
              </a:rPr>
              <a:t>working in self-trigger mode. Two </a:t>
            </a:r>
            <a:r>
              <a:rPr lang="en-US" altLang="zh-CN" kern="100" dirty="0">
                <a:latin typeface="Times New Roman" panose="02020603050405020304" pitchFamily="18" charset="0"/>
                <a:cs typeface="Times New Roman" panose="02020603050405020304" pitchFamily="18" charset="0"/>
              </a:rPr>
              <a:t>samples </a:t>
            </a:r>
            <a:r>
              <a:rPr lang="en-US" altLang="zh-CN" kern="100" dirty="0" smtClean="0">
                <a:latin typeface="Times New Roman" panose="02020603050405020304" pitchFamily="18" charset="0"/>
                <a:cs typeface="Times New Roman" panose="02020603050405020304" pitchFamily="18" charset="0"/>
              </a:rPr>
              <a:t>(D1</a:t>
            </a:r>
            <a:r>
              <a:rPr lang="zh-CN" altLang="en-US" kern="100" dirty="0" smtClean="0">
                <a:latin typeface="Times New Roman" panose="02020603050405020304" pitchFamily="18" charset="0"/>
                <a:cs typeface="Times New Roman" panose="02020603050405020304" pitchFamily="18" charset="0"/>
              </a:rPr>
              <a:t>，</a:t>
            </a:r>
            <a:r>
              <a:rPr lang="en-US" altLang="zh-CN" kern="100" dirty="0" smtClean="0">
                <a:latin typeface="Times New Roman" panose="02020603050405020304" pitchFamily="18" charset="0"/>
                <a:cs typeface="Times New Roman" panose="02020603050405020304" pitchFamily="18" charset="0"/>
              </a:rPr>
              <a:t>D2) </a:t>
            </a:r>
            <a:r>
              <a:rPr lang="en-US" altLang="zh-CN" kern="100" dirty="0">
                <a:latin typeface="Times New Roman" panose="02020603050405020304" pitchFamily="18" charset="0"/>
                <a:cs typeface="Times New Roman" panose="02020603050405020304" pitchFamily="18" charset="0"/>
              </a:rPr>
              <a:t>were irradiated by </a:t>
            </a:r>
            <a:r>
              <a:rPr lang="en-US" altLang="zh-CN" kern="100" dirty="0" smtClean="0">
                <a:latin typeface="Times New Roman" panose="02020603050405020304" pitchFamily="18" charset="0"/>
                <a:cs typeface="Times New Roman" panose="02020603050405020304" pitchFamily="18" charset="0"/>
              </a:rPr>
              <a:t>62.8MeV </a:t>
            </a:r>
            <a:r>
              <a:rPr lang="en-US" altLang="zh-CN" kern="100" dirty="0">
                <a:latin typeface="Times New Roman" panose="02020603050405020304" pitchFamily="18" charset="0"/>
                <a:cs typeface="Times New Roman" panose="02020603050405020304" pitchFamily="18" charset="0"/>
              </a:rPr>
              <a:t>protons with a dose rate of </a:t>
            </a:r>
            <a:r>
              <a:rPr lang="en-US" altLang="zh-CN" kern="100" dirty="0" smtClean="0">
                <a:latin typeface="Times New Roman" panose="02020603050405020304" pitchFamily="18" charset="0"/>
                <a:cs typeface="Times New Roman" panose="02020603050405020304" pitchFamily="18" charset="0"/>
              </a:rPr>
              <a:t>8rad </a:t>
            </a:r>
            <a:r>
              <a:rPr lang="en-US" altLang="zh-CN" kern="100" dirty="0">
                <a:latin typeface="Times New Roman" panose="02020603050405020304" pitchFamily="18" charset="0"/>
                <a:cs typeface="Times New Roman" panose="02020603050405020304" pitchFamily="18" charset="0"/>
              </a:rPr>
              <a:t>(Si)/s to the dose of 10Krad (Si</a:t>
            </a:r>
            <a:r>
              <a:rPr lang="en-US" altLang="zh-CN" kern="100" dirty="0" smtClean="0">
                <a:latin typeface="Times New Roman" panose="02020603050405020304" pitchFamily="18" charset="0"/>
                <a:cs typeface="Times New Roman" panose="02020603050405020304" pitchFamily="18" charset="0"/>
              </a:rPr>
              <a:t>). </a:t>
            </a:r>
            <a:endParaRPr lang="en-US" altLang="zh-CN" kern="1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3059832" y="3068960"/>
            <a:ext cx="5410200" cy="3362325"/>
          </a:xfrm>
          <a:prstGeom prst="rect">
            <a:avLst/>
          </a:prstGeom>
        </p:spPr>
      </p:pic>
    </p:spTree>
    <p:extLst>
      <p:ext uri="{BB962C8B-B14F-4D97-AF65-F5344CB8AC3E}">
        <p14:creationId xmlns:p14="http://schemas.microsoft.com/office/powerpoint/2010/main" val="1067268637"/>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Introduction</a:t>
            </a:r>
            <a:endParaRPr lang="zh-CN" altLang="en-US" dirty="0"/>
          </a:p>
        </p:txBody>
      </p:sp>
      <p:sp>
        <p:nvSpPr>
          <p:cNvPr id="5" name="灯片编号占位符 4"/>
          <p:cNvSpPr>
            <a:spLocks noGrp="1"/>
          </p:cNvSpPr>
          <p:nvPr>
            <p:ph type="sldNum" sz="quarter" idx="4294967295"/>
          </p:nvPr>
        </p:nvSpPr>
        <p:spPr/>
        <p:txBody>
          <a:bodyPr/>
          <a:lstStyle/>
          <a:p>
            <a:pPr>
              <a:defRPr/>
            </a:pPr>
            <a:fld id="{57299516-3BDA-4871-AE31-7C370A9BE940}" type="slidenum">
              <a:rPr lang="zh-CN" altLang="en-US" smtClean="0"/>
              <a:pPr>
                <a:defRPr/>
              </a:pPr>
              <a:t>4</a:t>
            </a:fld>
            <a:endParaRPr lang="zh-CN" altLang="en-US"/>
          </a:p>
        </p:txBody>
      </p:sp>
      <p:pic>
        <p:nvPicPr>
          <p:cNvPr id="13" name="图片 12"/>
          <p:cNvPicPr/>
          <p:nvPr/>
        </p:nvPicPr>
        <p:blipFill>
          <a:blip r:embed="rId3">
            <a:extLst>
              <a:ext uri="{28A0092B-C50C-407E-A947-70E740481C1C}">
                <a14:useLocalDpi xmlns:a14="http://schemas.microsoft.com/office/drawing/2010/main" val="0"/>
              </a:ext>
            </a:extLst>
          </a:blip>
          <a:stretch>
            <a:fillRect/>
          </a:stretch>
        </p:blipFill>
        <p:spPr>
          <a:xfrm>
            <a:off x="5868144" y="2420888"/>
            <a:ext cx="2947827" cy="1988840"/>
          </a:xfrm>
          <a:prstGeom prst="rect">
            <a:avLst/>
          </a:prstGeom>
        </p:spPr>
      </p:pic>
      <p:sp>
        <p:nvSpPr>
          <p:cNvPr id="12" name="文本框 11"/>
          <p:cNvSpPr txBox="1"/>
          <p:nvPr/>
        </p:nvSpPr>
        <p:spPr>
          <a:xfrm>
            <a:off x="5508104" y="6381328"/>
            <a:ext cx="4194175" cy="369332"/>
          </a:xfrm>
          <a:prstGeom prst="rect">
            <a:avLst/>
          </a:prstGeom>
          <a:noFill/>
        </p:spPr>
        <p:txBody>
          <a:bodyPr wrap="square" rtlCol="0">
            <a:spAutoFit/>
          </a:bodyPr>
          <a:lstStyle/>
          <a:p>
            <a:r>
              <a:rPr lang="en-US" altLang="zh-CN" dirty="0" smtClean="0"/>
              <a:t>SCA : </a:t>
            </a:r>
            <a:r>
              <a:rPr lang="en-US" altLang="zh-CN" b="1" dirty="0" smtClean="0"/>
              <a:t>S</a:t>
            </a:r>
            <a:r>
              <a:rPr lang="en-US" altLang="zh-CN" dirty="0" smtClean="0"/>
              <a:t>witched </a:t>
            </a:r>
            <a:r>
              <a:rPr lang="en-US" altLang="zh-CN" b="1" dirty="0" smtClean="0"/>
              <a:t>C</a:t>
            </a:r>
            <a:r>
              <a:rPr lang="en-US" altLang="zh-CN" dirty="0" smtClean="0"/>
              <a:t>apacitor </a:t>
            </a:r>
            <a:r>
              <a:rPr lang="en-US" altLang="zh-CN" b="1" dirty="0" smtClean="0"/>
              <a:t>A</a:t>
            </a:r>
            <a:r>
              <a:rPr lang="en-US" altLang="zh-CN" dirty="0" smtClean="0"/>
              <a:t>rray </a:t>
            </a:r>
            <a:endParaRPr lang="zh-CN" altLang="en-US" dirty="0"/>
          </a:p>
        </p:txBody>
      </p:sp>
      <p:sp>
        <p:nvSpPr>
          <p:cNvPr id="6" name="矩形 5"/>
          <p:cNvSpPr/>
          <p:nvPr/>
        </p:nvSpPr>
        <p:spPr>
          <a:xfrm>
            <a:off x="683568" y="1666835"/>
            <a:ext cx="8568952" cy="1015663"/>
          </a:xfrm>
          <a:prstGeom prst="rect">
            <a:avLst/>
          </a:prstGeom>
        </p:spPr>
        <p:txBody>
          <a:bodyPr wrap="square">
            <a:spAutoFit/>
          </a:bodyPr>
          <a:lstStyle/>
          <a:p>
            <a:r>
              <a:rPr lang="en-US" altLang="zh-CN" sz="2000" kern="0" dirty="0" smtClean="0">
                <a:latin typeface="Times New Roman" panose="02020603050405020304" pitchFamily="18" charset="0"/>
              </a:rPr>
              <a:t>TPC </a:t>
            </a:r>
            <a:r>
              <a:rPr lang="en-US" altLang="zh-CN" sz="2000" kern="0" dirty="0">
                <a:latin typeface="Times New Roman" panose="02020603050405020304" pitchFamily="18" charset="0"/>
              </a:rPr>
              <a:t>(Time Project Chamber) has been demonstrated in recent years for its main advantage of performing a three-dimensional reconstruction of a particle trajectory or interaction. </a:t>
            </a:r>
            <a:endParaRPr lang="zh-CN" altLang="en-US" sz="2000" kern="0" dirty="0">
              <a:latin typeface="Times New Roman" panose="02020603050405020304" pitchFamily="18" charset="0"/>
            </a:endParaRPr>
          </a:p>
        </p:txBody>
      </p:sp>
      <p:sp>
        <p:nvSpPr>
          <p:cNvPr id="10" name="矩形 9"/>
          <p:cNvSpPr/>
          <p:nvPr/>
        </p:nvSpPr>
        <p:spPr>
          <a:xfrm>
            <a:off x="683568" y="4392180"/>
            <a:ext cx="8132403" cy="1323439"/>
          </a:xfrm>
          <a:prstGeom prst="rect">
            <a:avLst/>
          </a:prstGeom>
        </p:spPr>
        <p:txBody>
          <a:bodyPr wrap="square">
            <a:spAutoFit/>
          </a:bodyPr>
          <a:lstStyle/>
          <a:p>
            <a:pPr lvl="0">
              <a:defRPr/>
            </a:pPr>
            <a:r>
              <a:rPr lang="en-US" altLang="zh-CN" sz="2000" kern="0" dirty="0">
                <a:latin typeface="Times New Roman" panose="02020603050405020304" pitchFamily="18" charset="0"/>
              </a:rPr>
              <a:t>The CASCA (Charge pre-Amplifier and Switched Capacitor Array) with high density and low power has been developed for the readout of TPC, which integrated 32 channels with full signal processing function and was fabricated in a 0.18μm commercial CMOS process. </a:t>
            </a:r>
            <a:endParaRPr lang="zh-CN" altLang="zh-CN" sz="2000" kern="0" dirty="0">
              <a:latin typeface="Times New Roman" panose="02020603050405020304" pitchFamily="18" charset="0"/>
            </a:endParaRPr>
          </a:p>
        </p:txBody>
      </p:sp>
    </p:spTree>
    <p:extLst>
      <p:ext uri="{BB962C8B-B14F-4D97-AF65-F5344CB8AC3E}">
        <p14:creationId xmlns:p14="http://schemas.microsoft.com/office/powerpoint/2010/main" val="2624632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sz="3200" b="1" dirty="0">
                <a:solidFill>
                  <a:srgbClr val="7030A0"/>
                </a:solidFill>
              </a:rPr>
              <a:t>Radiation test </a:t>
            </a:r>
          </a:p>
          <a:p>
            <a:r>
              <a:rPr lang="en-US" altLang="zh-CN" dirty="0"/>
              <a:t>Test results </a:t>
            </a:r>
          </a:p>
          <a:p>
            <a:r>
              <a:rPr lang="en-US" altLang="zh-CN" dirty="0" smtClean="0"/>
              <a:t>Summary and future plan</a:t>
            </a:r>
          </a:p>
        </p:txBody>
      </p:sp>
      <p:sp>
        <p:nvSpPr>
          <p:cNvPr id="6" name="灯片编号占位符 5"/>
          <p:cNvSpPr>
            <a:spLocks noGrp="1"/>
          </p:cNvSpPr>
          <p:nvPr>
            <p:ph type="sldNum" sz="quarter" idx="4294967295"/>
          </p:nvPr>
        </p:nvSpPr>
        <p:spPr/>
        <p:txBody>
          <a:bodyPr/>
          <a:lstStyle/>
          <a:p>
            <a:pPr>
              <a:defRPr/>
            </a:pPr>
            <a:r>
              <a:rPr lang="en-US" altLang="zh-CN" dirty="0" smtClean="0"/>
              <a:t>2</a:t>
            </a:r>
            <a:endParaRPr lang="zh-CN" altLang="en-US" dirty="0"/>
          </a:p>
        </p:txBody>
      </p:sp>
    </p:spTree>
    <p:extLst>
      <p:ext uri="{BB962C8B-B14F-4D97-AF65-F5344CB8AC3E}">
        <p14:creationId xmlns:p14="http://schemas.microsoft.com/office/powerpoint/2010/main" val="930826654"/>
      </p:ext>
    </p:extLst>
  </p:cSld>
  <p:clrMapOvr>
    <a:masterClrMapping/>
  </p:clrMapOvr>
  <mc:AlternateContent xmlns:mc="http://schemas.openxmlformats.org/markup-compatibility/2006" xmlns:p14="http://schemas.microsoft.com/office/powerpoint/2010/main">
    <mc:Choice Requires="p14">
      <p:transition spd="slow" p14:dur="2000" advTm="16214"/>
    </mc:Choice>
    <mc:Fallback xmlns="">
      <p:transition spd="slow" advTm="1621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Radiation test</a:t>
            </a:r>
            <a:endParaRPr lang="zh-CN" altLang="en-US" dirty="0"/>
          </a:p>
        </p:txBody>
      </p:sp>
      <p:sp>
        <p:nvSpPr>
          <p:cNvPr id="7" name="文本框 6"/>
          <p:cNvSpPr txBox="1"/>
          <p:nvPr/>
        </p:nvSpPr>
        <p:spPr>
          <a:xfrm>
            <a:off x="480864" y="1556792"/>
            <a:ext cx="7200800" cy="230832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altLang="zh-CN" sz="2800" dirty="0" smtClean="0"/>
              <a:t> Tested ASIC</a:t>
            </a:r>
          </a:p>
          <a:p>
            <a:pPr marL="285750" indent="-285750">
              <a:lnSpc>
                <a:spcPct val="150000"/>
              </a:lnSpc>
              <a:buFont typeface="Wingdings" panose="05000000000000000000" pitchFamily="2" charset="2"/>
              <a:buChar char="ü"/>
            </a:pPr>
            <a:r>
              <a:rPr lang="en-US" altLang="zh-CN" sz="2800" dirty="0"/>
              <a:t> </a:t>
            </a:r>
            <a:r>
              <a:rPr lang="en-US" altLang="zh-CN" sz="2800" dirty="0" smtClean="0"/>
              <a:t>Experiment setup</a:t>
            </a:r>
          </a:p>
          <a:p>
            <a:pPr marL="285750" indent="-285750">
              <a:lnSpc>
                <a:spcPct val="150000"/>
              </a:lnSpc>
              <a:buFont typeface="Wingdings" panose="05000000000000000000" pitchFamily="2" charset="2"/>
              <a:buChar char="ü"/>
            </a:pPr>
            <a:r>
              <a:rPr lang="en-US" altLang="zh-CN" sz="2800" dirty="0"/>
              <a:t> </a:t>
            </a:r>
            <a:r>
              <a:rPr lang="en-US" altLang="zh-CN" sz="2800" dirty="0" smtClean="0"/>
              <a:t>TID test</a:t>
            </a:r>
          </a:p>
          <a:p>
            <a:endParaRPr lang="zh-CN" altLang="en-US" dirty="0"/>
          </a:p>
        </p:txBody>
      </p:sp>
    </p:spTree>
    <p:extLst>
      <p:ext uri="{BB962C8B-B14F-4D97-AF65-F5344CB8AC3E}">
        <p14:creationId xmlns:p14="http://schemas.microsoft.com/office/powerpoint/2010/main" val="3201039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Radiation test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7</a:t>
            </a:fld>
            <a:endParaRPr lang="zh-CN" altLang="en-US"/>
          </a:p>
        </p:txBody>
      </p:sp>
      <p:sp>
        <p:nvSpPr>
          <p:cNvPr id="14" name="文本框 13"/>
          <p:cNvSpPr txBox="1"/>
          <p:nvPr/>
        </p:nvSpPr>
        <p:spPr>
          <a:xfrm>
            <a:off x="356900" y="1336418"/>
            <a:ext cx="7200800" cy="11541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altLang="zh-CN" sz="2800" dirty="0" smtClean="0"/>
              <a:t> Tested ASIC</a:t>
            </a:r>
          </a:p>
          <a:p>
            <a:pPr>
              <a:lnSpc>
                <a:spcPct val="150000"/>
              </a:lnSpc>
            </a:pPr>
            <a:endParaRPr lang="zh-CN" altLang="en-US" dirty="0"/>
          </a:p>
        </p:txBody>
      </p:sp>
      <p:pic>
        <p:nvPicPr>
          <p:cNvPr id="15" name="图片 14"/>
          <p:cNvPicPr/>
          <p:nvPr/>
        </p:nvPicPr>
        <p:blipFill>
          <a:blip r:embed="rId3" cstate="print">
            <a:extLst>
              <a:ext uri="{28A0092B-C50C-407E-A947-70E740481C1C}">
                <a14:useLocalDpi xmlns:a14="http://schemas.microsoft.com/office/drawing/2010/main" val="0"/>
              </a:ext>
            </a:extLst>
          </a:blip>
          <a:stretch>
            <a:fillRect/>
          </a:stretch>
        </p:blipFill>
        <p:spPr>
          <a:xfrm>
            <a:off x="4499992" y="4725144"/>
            <a:ext cx="4453762" cy="2101661"/>
          </a:xfrm>
          <a:prstGeom prst="rect">
            <a:avLst/>
          </a:prstGeom>
        </p:spPr>
      </p:pic>
      <p:sp>
        <p:nvSpPr>
          <p:cNvPr id="3" name="矩形 2"/>
          <p:cNvSpPr/>
          <p:nvPr/>
        </p:nvSpPr>
        <p:spPr>
          <a:xfrm>
            <a:off x="827584" y="2071881"/>
            <a:ext cx="7264514" cy="2246769"/>
          </a:xfrm>
          <a:prstGeom prst="rect">
            <a:avLst/>
          </a:prstGeom>
        </p:spPr>
        <p:txBody>
          <a:bodyPr wrap="square">
            <a:spAutoFit/>
          </a:bodyPr>
          <a:lstStyle/>
          <a:p>
            <a:pPr marL="285750" indent="-285750" algn="just">
              <a:buFont typeface="Arial" panose="020B0604020202020204" pitchFamily="34" charset="0"/>
              <a:buChar char="•"/>
            </a:pPr>
            <a:r>
              <a:rPr lang="en-US" altLang="zh-CN" sz="2000" kern="100" dirty="0" smtClean="0">
                <a:latin typeface="Times New Roman" panose="02020603050405020304" pitchFamily="18" charset="0"/>
                <a:cs typeface="Times New Roman" panose="02020603050405020304" pitchFamily="18" charset="0"/>
              </a:rPr>
              <a:t>32 channels</a:t>
            </a:r>
          </a:p>
          <a:p>
            <a:pPr marL="285750" indent="-285750" algn="just">
              <a:buFont typeface="Arial" panose="020B0604020202020204" pitchFamily="34" charset="0"/>
              <a:buChar char="•"/>
            </a:pPr>
            <a:r>
              <a:rPr lang="en-US" altLang="zh-CN" sz="2000" kern="100" dirty="0" smtClean="0">
                <a:latin typeface="Times New Roman" panose="02020603050405020304" pitchFamily="18" charset="0"/>
                <a:cs typeface="Times New Roman" panose="02020603050405020304" pitchFamily="18" charset="0"/>
              </a:rPr>
              <a:t> </a:t>
            </a:r>
            <a:r>
              <a:rPr lang="en-US" altLang="zh-CN" sz="2000" kern="100" dirty="0">
                <a:latin typeface="Times New Roman" panose="02020603050405020304" pitchFamily="18" charset="0"/>
                <a:cs typeface="Times New Roman" panose="02020603050405020304" pitchFamily="18" charset="0"/>
              </a:rPr>
              <a:t>The ASIC fulfills the function of pre-amplification, wave sampling, storing and readout serially while without radiation hardening. </a:t>
            </a:r>
          </a:p>
          <a:p>
            <a:pPr marL="285750" lvl="0" indent="-285750" algn="just">
              <a:spcAft>
                <a:spcPts val="0"/>
              </a:spcAft>
              <a:buFont typeface="Arial" panose="020B0604020202020204" pitchFamily="34" charset="0"/>
              <a:buChar char="•"/>
            </a:pPr>
            <a:r>
              <a:rPr lang="en-US" altLang="zh-CN" sz="2000" kern="100" dirty="0" smtClean="0">
                <a:latin typeface="Times New Roman" panose="02020603050405020304" pitchFamily="18" charset="0"/>
                <a:cs typeface="Times New Roman" panose="02020603050405020304" pitchFamily="18" charset="0"/>
              </a:rPr>
              <a:t>Each </a:t>
            </a:r>
            <a:r>
              <a:rPr lang="en-US" altLang="zh-CN" sz="2000" kern="100" dirty="0">
                <a:latin typeface="Times New Roman" panose="02020603050405020304" pitchFamily="18" charset="0"/>
                <a:cs typeface="Times New Roman" panose="02020603050405020304" pitchFamily="18" charset="0"/>
              </a:rPr>
              <a:t>channel integrates mainly: a charge sensitive </a:t>
            </a:r>
            <a:r>
              <a:rPr lang="en-US" altLang="zh-CN" sz="2000" kern="100" dirty="0" smtClean="0">
                <a:latin typeface="Times New Roman" panose="02020603050405020304" pitchFamily="18" charset="0"/>
                <a:cs typeface="Times New Roman" panose="02020603050405020304" pitchFamily="18" charset="0"/>
              </a:rPr>
              <a:t>preamplifier</a:t>
            </a:r>
            <a:r>
              <a:rPr lang="en-US" altLang="zh-CN" sz="2000" kern="100" dirty="0">
                <a:latin typeface="Times New Roman" panose="02020603050405020304" pitchFamily="18" charset="0"/>
                <a:cs typeface="Times New Roman" panose="02020603050405020304" pitchFamily="18" charset="0"/>
              </a:rPr>
              <a:t>, a CR-RC shaper, a baseline holder, a discriminator for self-trigger and a 64-cell switched </a:t>
            </a:r>
            <a:r>
              <a:rPr lang="en-US" altLang="zh-CN" sz="2000" kern="0" dirty="0">
                <a:latin typeface="Times New Roman" panose="02020603050405020304" pitchFamily="18" charset="0"/>
              </a:rPr>
              <a:t>capacitor</a:t>
            </a:r>
            <a:r>
              <a:rPr lang="en-US" altLang="zh-CN" sz="2000" kern="100" dirty="0">
                <a:latin typeface="Times New Roman" panose="02020603050405020304" pitchFamily="18" charset="0"/>
                <a:cs typeface="Times New Roman" panose="02020603050405020304" pitchFamily="18" charset="0"/>
              </a:rPr>
              <a:t> array (</a:t>
            </a:r>
            <a:r>
              <a:rPr lang="en-US" altLang="zh-CN" sz="2000" kern="100" dirty="0" smtClean="0">
                <a:latin typeface="Times New Roman" panose="02020603050405020304" pitchFamily="18" charset="0"/>
                <a:cs typeface="Times New Roman" panose="02020603050405020304" pitchFamily="18" charset="0"/>
              </a:rPr>
              <a:t>SCA</a:t>
            </a:r>
            <a:r>
              <a:rPr lang="zh-CN" altLang="en-US" sz="2000" kern="100" dirty="0" smtClean="0">
                <a:latin typeface="Times New Roman" panose="02020603050405020304" pitchFamily="18" charset="0"/>
                <a:cs typeface="Times New Roman" panose="02020603050405020304" pitchFamily="18" charset="0"/>
              </a:rPr>
              <a:t>）</a:t>
            </a:r>
            <a:endParaRPr lang="en-US" altLang="zh-CN" sz="2000" kern="100" dirty="0" smtClean="0">
              <a:latin typeface="Times New Roman" panose="02020603050405020304" pitchFamily="18" charset="0"/>
              <a:cs typeface="Times New Roman" panose="02020603050405020304" pitchFamily="18" charset="0"/>
            </a:endParaRPr>
          </a:p>
        </p:txBody>
      </p:sp>
      <p:pic>
        <p:nvPicPr>
          <p:cNvPr id="1026"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64" y="4725144"/>
            <a:ext cx="4319328"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448079"/>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Radiation test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8</a:t>
            </a:fld>
            <a:endParaRPr lang="zh-CN" altLang="en-US"/>
          </a:p>
        </p:txBody>
      </p:sp>
      <p:sp>
        <p:nvSpPr>
          <p:cNvPr id="14" name="文本框 13"/>
          <p:cNvSpPr txBox="1"/>
          <p:nvPr/>
        </p:nvSpPr>
        <p:spPr>
          <a:xfrm>
            <a:off x="356900" y="1336418"/>
            <a:ext cx="7200800" cy="11541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altLang="zh-CN" sz="2800" dirty="0" smtClean="0"/>
              <a:t> Tested ASIC</a:t>
            </a:r>
          </a:p>
          <a:p>
            <a:pPr>
              <a:lnSpc>
                <a:spcPct val="150000"/>
              </a:lnSpc>
            </a:pPr>
            <a:endParaRPr lang="zh-CN" altLang="en-US" dirty="0"/>
          </a:p>
        </p:txBody>
      </p:sp>
      <p:pic>
        <p:nvPicPr>
          <p:cNvPr id="8" name="图片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287" y="3573016"/>
            <a:ext cx="3386554" cy="2636912"/>
          </a:xfrm>
          <a:prstGeom prst="rect">
            <a:avLst/>
          </a:prstGeom>
          <a:noFill/>
          <a:ln>
            <a:noFill/>
          </a:ln>
        </p:spPr>
      </p:pic>
      <p:pic>
        <p:nvPicPr>
          <p:cNvPr id="9"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2224" y="3789040"/>
            <a:ext cx="4841776" cy="24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27584" y="2071881"/>
            <a:ext cx="7264514" cy="1292662"/>
          </a:xfrm>
          <a:prstGeom prst="rect">
            <a:avLst/>
          </a:prstGeom>
        </p:spPr>
        <p:txBody>
          <a:bodyPr wrap="square">
            <a:spAutoFit/>
          </a:bodyPr>
          <a:lstStyle/>
          <a:p>
            <a:pPr marL="285750" indent="-285750" algn="just">
              <a:buFont typeface="Arial" panose="020B0604020202020204" pitchFamily="34" charset="0"/>
              <a:buChar char="•"/>
            </a:pPr>
            <a:r>
              <a:rPr lang="en-US" altLang="zh-CN" sz="2000" kern="100" dirty="0" smtClean="0">
                <a:latin typeface="Times New Roman" panose="02020603050405020304" pitchFamily="18" charset="0"/>
                <a:cs typeface="Times New Roman" panose="02020603050405020304" pitchFamily="18" charset="0"/>
              </a:rPr>
              <a:t>Access to the input and output of the analog front-end, input of the SCA part of the 1</a:t>
            </a:r>
            <a:r>
              <a:rPr lang="en-US" altLang="zh-CN" sz="2000" kern="100" baseline="30000" dirty="0" smtClean="0">
                <a:latin typeface="Times New Roman" panose="02020603050405020304" pitchFamily="18" charset="0"/>
                <a:cs typeface="Times New Roman" panose="02020603050405020304" pitchFamily="18" charset="0"/>
              </a:rPr>
              <a:t>st</a:t>
            </a:r>
            <a:r>
              <a:rPr lang="en-US" altLang="zh-CN" sz="2000" kern="100" dirty="0" smtClean="0">
                <a:latin typeface="Times New Roman" panose="02020603050405020304" pitchFamily="18" charset="0"/>
                <a:cs typeface="Times New Roman" panose="02020603050405020304" pitchFamily="18" charset="0"/>
              </a:rPr>
              <a:t> channel.</a:t>
            </a:r>
            <a:r>
              <a:rPr lang="en-US" altLang="zh-CN" sz="2000" kern="100" dirty="0">
                <a:latin typeface="Times New Roman" panose="02020603050405020304" pitchFamily="18" charset="0"/>
                <a:cs typeface="Times New Roman" panose="02020603050405020304" pitchFamily="18" charset="0"/>
              </a:rPr>
              <a:t> </a:t>
            </a:r>
            <a:endParaRPr lang="en-US" altLang="zh-CN" sz="2000" kern="1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ltLang="zh-CN" sz="2000" kern="100" dirty="0" smtClean="0">
                <a:latin typeface="Times New Roman" panose="02020603050405020304" pitchFamily="18" charset="0"/>
                <a:cs typeface="Times New Roman" panose="02020603050405020304" pitchFamily="18" charset="0"/>
              </a:rPr>
              <a:t>Test </a:t>
            </a:r>
            <a:r>
              <a:rPr lang="en-US" altLang="zh-CN" sz="2000" kern="100" dirty="0">
                <a:latin typeface="Times New Roman" panose="02020603050405020304" pitchFamily="18" charset="0"/>
                <a:cs typeface="Times New Roman" panose="02020603050405020304" pitchFamily="18" charset="0"/>
              </a:rPr>
              <a:t>system with other 4 PCB boards.</a:t>
            </a:r>
          </a:p>
          <a:p>
            <a:pPr marL="285750" indent="-285750" algn="just">
              <a:buFont typeface="Arial" panose="020B0604020202020204" pitchFamily="34" charset="0"/>
              <a:buChar char="•"/>
            </a:pPr>
            <a:endParaRPr lang="en-US" altLang="zh-CN" kern="1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353115"/>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Radiation test</a:t>
            </a:r>
            <a:endParaRPr lang="zh-CN" altLang="en-US" dirty="0"/>
          </a:p>
        </p:txBody>
      </p:sp>
      <p:sp>
        <p:nvSpPr>
          <p:cNvPr id="6" name="灯片编号占位符 5"/>
          <p:cNvSpPr>
            <a:spLocks noGrp="1"/>
          </p:cNvSpPr>
          <p:nvPr>
            <p:ph type="sldNum" sz="quarter" idx="4294967295"/>
          </p:nvPr>
        </p:nvSpPr>
        <p:spPr/>
        <p:txBody>
          <a:bodyPr/>
          <a:lstStyle/>
          <a:p>
            <a:pPr>
              <a:defRPr/>
            </a:pPr>
            <a:fld id="{57299516-3BDA-4871-AE31-7C370A9BE940}" type="slidenum">
              <a:rPr lang="zh-CN" altLang="en-US" smtClean="0"/>
              <a:pPr>
                <a:defRPr/>
              </a:pPr>
              <a:t>9</a:t>
            </a:fld>
            <a:endParaRPr lang="zh-CN" altLang="en-US"/>
          </a:p>
        </p:txBody>
      </p:sp>
      <p:sp>
        <p:nvSpPr>
          <p:cNvPr id="14" name="文本框 13"/>
          <p:cNvSpPr txBox="1"/>
          <p:nvPr/>
        </p:nvSpPr>
        <p:spPr>
          <a:xfrm>
            <a:off x="356900" y="1324025"/>
            <a:ext cx="7200800" cy="11541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altLang="zh-CN" sz="2800" dirty="0" smtClean="0"/>
              <a:t> </a:t>
            </a:r>
            <a:r>
              <a:rPr lang="en-US" altLang="zh-CN" sz="2800" dirty="0"/>
              <a:t>Experiment setup.</a:t>
            </a:r>
          </a:p>
          <a:p>
            <a:pPr>
              <a:lnSpc>
                <a:spcPct val="150000"/>
              </a:lnSpc>
            </a:pPr>
            <a:endParaRPr lang="zh-CN" altLang="en-US" dirty="0"/>
          </a:p>
        </p:txBody>
      </p:sp>
      <p:sp>
        <p:nvSpPr>
          <p:cNvPr id="4" name="矩形 3"/>
          <p:cNvSpPr/>
          <p:nvPr/>
        </p:nvSpPr>
        <p:spPr>
          <a:xfrm>
            <a:off x="755576" y="1985386"/>
            <a:ext cx="7848872" cy="2769989"/>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2000" kern="100" dirty="0">
                <a:latin typeface="Times New Roman" panose="02020603050405020304" pitchFamily="18" charset="0"/>
                <a:cs typeface="Times New Roman" panose="02020603050405020304" pitchFamily="18" charset="0"/>
              </a:rPr>
              <a:t>The ASIC have been irradiated at Paul Scherer Institute (PSI) with protons. </a:t>
            </a:r>
            <a:endParaRPr lang="en-US" altLang="zh-CN" sz="2000" kern="100" dirty="0" smtClean="0">
              <a:latin typeface="Times New Roman" panose="02020603050405020304" pitchFamily="18" charset="0"/>
              <a:cs typeface="Times New Roman" panose="02020603050405020304" pitchFamily="18" charset="0"/>
            </a:endParaRPr>
          </a:p>
          <a:p>
            <a:pPr algn="just">
              <a:spcAft>
                <a:spcPts val="0"/>
              </a:spcAft>
            </a:pPr>
            <a:r>
              <a:rPr lang="en-US" altLang="zh-CN" sz="2000" kern="100" dirty="0">
                <a:latin typeface="Times New Roman" panose="02020603050405020304" pitchFamily="18" charset="0"/>
                <a:cs typeface="Times New Roman" panose="02020603050405020304" pitchFamily="18" charset="0"/>
              </a:rPr>
              <a:t> </a:t>
            </a:r>
            <a:r>
              <a:rPr lang="en-US" altLang="zh-CN" sz="2000" kern="100" dirty="0" smtClean="0">
                <a:latin typeface="Times New Roman" panose="02020603050405020304" pitchFamily="18" charset="0"/>
                <a:cs typeface="Times New Roman" panose="02020603050405020304" pitchFamily="18" charset="0"/>
              </a:rPr>
              <a:t>    200MeV </a:t>
            </a:r>
            <a:r>
              <a:rPr lang="en-US" altLang="zh-CN" sz="2000" kern="100" dirty="0">
                <a:latin typeface="Times New Roman" panose="02020603050405020304" pitchFamily="18" charset="0"/>
                <a:cs typeface="Times New Roman" panose="02020603050405020304" pitchFamily="18" charset="0"/>
              </a:rPr>
              <a:t>protons with a dose rate of 10rad (Si)/s </a:t>
            </a:r>
          </a:p>
          <a:p>
            <a:pPr algn="just">
              <a:spcAft>
                <a:spcPts val="0"/>
              </a:spcAft>
            </a:pPr>
            <a:r>
              <a:rPr lang="en-US" altLang="zh-CN" sz="2000" kern="100" dirty="0">
                <a:latin typeface="Times New Roman" panose="02020603050405020304" pitchFamily="18" charset="0"/>
                <a:cs typeface="Times New Roman" panose="02020603050405020304" pitchFamily="18" charset="0"/>
              </a:rPr>
              <a:t>     62.8MeV protons with a dose rate of 8rad (Si)/s</a:t>
            </a:r>
          </a:p>
          <a:p>
            <a:pPr marL="285750" indent="-285750" algn="just">
              <a:buFont typeface="Arial" panose="020B0604020202020204" pitchFamily="34" charset="0"/>
              <a:buChar char="•"/>
            </a:pPr>
            <a:r>
              <a:rPr lang="en-US" altLang="zh-CN" sz="2000" kern="100" dirty="0">
                <a:latin typeface="Times New Roman" panose="02020603050405020304" pitchFamily="18" charset="0"/>
                <a:cs typeface="Times New Roman" panose="02020603050405020304" pitchFamily="18" charset="0"/>
              </a:rPr>
              <a:t>All the ASICs were irradiated with a regular 1.8V </a:t>
            </a:r>
            <a:r>
              <a:rPr lang="en-US" altLang="zh-CN" sz="2000" kern="100" dirty="0" smtClean="0">
                <a:latin typeface="Times New Roman" panose="02020603050405020304" pitchFamily="18" charset="0"/>
                <a:cs typeface="Times New Roman" panose="02020603050405020304" pitchFamily="18" charset="0"/>
              </a:rPr>
              <a:t>core</a:t>
            </a:r>
            <a:r>
              <a:rPr lang="en-US" altLang="zh-CN" sz="2000" kern="100" dirty="0">
                <a:latin typeface="Times New Roman" panose="02020603050405020304" pitchFamily="18" charset="0"/>
                <a:cs typeface="Times New Roman" panose="02020603050405020304" pitchFamily="18" charset="0"/>
              </a:rPr>
              <a:t>.</a:t>
            </a:r>
            <a:endParaRPr lang="en-US" altLang="zh-CN" sz="2000" kern="100" dirty="0" smtClean="0">
              <a:latin typeface="Times New Roman" panose="02020603050405020304" pitchFamily="18" charset="0"/>
              <a:cs typeface="Times New Roman" panose="02020603050405020304" pitchFamily="18" charset="0"/>
            </a:endParaRPr>
          </a:p>
          <a:p>
            <a:pPr algn="just"/>
            <a:endParaRPr lang="en-US" altLang="zh-CN" kern="100" dirty="0">
              <a:latin typeface="Times New Roman" panose="02020603050405020304" pitchFamily="18" charset="0"/>
              <a:cs typeface="Times New Roman" panose="02020603050405020304" pitchFamily="18" charset="0"/>
            </a:endParaRPr>
          </a:p>
          <a:p>
            <a:pPr algn="just">
              <a:spcAft>
                <a:spcPts val="0"/>
              </a:spcAft>
            </a:pPr>
            <a:endParaRPr lang="en-US" altLang="zh-CN" kern="100" dirty="0">
              <a:latin typeface="Times New Roman" panose="02020603050405020304" pitchFamily="18" charset="0"/>
              <a:cs typeface="Times New Roman" panose="02020603050405020304" pitchFamily="18" charset="0"/>
            </a:endParaRPr>
          </a:p>
          <a:p>
            <a:pPr lvl="0" algn="just">
              <a:spcAft>
                <a:spcPts val="0"/>
              </a:spcAft>
            </a:pPr>
            <a:r>
              <a:rPr lang="en-US" altLang="zh-CN" kern="100" dirty="0" smtClean="0">
                <a:latin typeface="Times New Roman" panose="02020603050405020304" pitchFamily="18" charset="0"/>
                <a:cs typeface="Times New Roman" panose="02020603050405020304" pitchFamily="18" charset="0"/>
              </a:rPr>
              <a:t> </a:t>
            </a:r>
            <a:endParaRPr lang="en-US" altLang="zh-CN" kern="100" dirty="0">
              <a:latin typeface="Times New Roman" panose="02020603050405020304" pitchFamily="18" charset="0"/>
              <a:cs typeface="Times New Roman" panose="02020603050405020304" pitchFamily="18" charset="0"/>
            </a:endParaRPr>
          </a:p>
          <a:p>
            <a:pPr lvl="0" algn="just">
              <a:spcAft>
                <a:spcPts val="0"/>
              </a:spcAft>
            </a:pPr>
            <a:endParaRPr lang="zh-CN" altLang="zh-CN" sz="2000" kern="100" dirty="0">
              <a:latin typeface="Calibri" panose="020F0502020204030204" pitchFamily="34" charset="0"/>
              <a:cs typeface="Times New Roman" panose="02020603050405020304" pitchFamily="18" charset="0"/>
            </a:endParaRPr>
          </a:p>
        </p:txBody>
      </p:sp>
      <p:pic>
        <p:nvPicPr>
          <p:cNvPr id="59" name="图片 58"/>
          <p:cNvPicPr>
            <a:picLocks noChangeAspect="1"/>
          </p:cNvPicPr>
          <p:nvPr/>
        </p:nvPicPr>
        <p:blipFill>
          <a:blip r:embed="rId3"/>
          <a:stretch>
            <a:fillRect/>
          </a:stretch>
        </p:blipFill>
        <p:spPr>
          <a:xfrm>
            <a:off x="1006455" y="4509120"/>
            <a:ext cx="7513699" cy="1746076"/>
          </a:xfrm>
          <a:prstGeom prst="rect">
            <a:avLst/>
          </a:prstGeom>
        </p:spPr>
      </p:pic>
    </p:spTree>
    <p:extLst>
      <p:ext uri="{BB962C8B-B14F-4D97-AF65-F5344CB8AC3E}">
        <p14:creationId xmlns:p14="http://schemas.microsoft.com/office/powerpoint/2010/main" val="2802943084"/>
      </p:ext>
    </p:extLst>
  </p:cSld>
  <p:clrMapOvr>
    <a:masterClrMapping/>
  </p:clrMapOvr>
  <mc:AlternateContent xmlns:mc="http://schemas.openxmlformats.org/markup-compatibility/2006" xmlns:p14="http://schemas.microsoft.com/office/powerpoint/2010/main">
    <mc:Choice Requires="p14">
      <p:transition spd="slow" p14:dur="2000" advTm="37705"/>
    </mc:Choice>
    <mc:Fallback xmlns="">
      <p:transition spd="slow" advTm="37705"/>
    </mc:Fallback>
  </mc:AlternateContent>
  <p:timing>
    <p:tnLst>
      <p:par>
        <p:cTn id="1" dur="indefinite" restart="never" nodeType="tmRoot"/>
      </p:par>
    </p:tnLst>
  </p:timing>
</p:sld>
</file>

<file path=ppt/theme/theme1.xml><?xml version="1.0" encoding="utf-8"?>
<a:theme xmlns:a="http://schemas.openxmlformats.org/drawingml/2006/main" name="LNE">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LNE</Template>
  <TotalTime>24828</TotalTime>
  <Words>7298</Words>
  <Application>Microsoft Office PowerPoint</Application>
  <PresentationFormat>全屏显示(4:3)</PresentationFormat>
  <Paragraphs>543</Paragraphs>
  <Slides>35</Slides>
  <Notes>32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35</vt:i4>
      </vt:variant>
    </vt:vector>
  </HeadingPairs>
  <TitlesOfParts>
    <vt:vector size="46" baseType="lpstr">
      <vt:lpstr>Franklin Gothic Demi</vt:lpstr>
      <vt:lpstr>等线</vt:lpstr>
      <vt:lpstr>黑体</vt:lpstr>
      <vt:lpstr>华文行楷</vt:lpstr>
      <vt:lpstr>宋体</vt:lpstr>
      <vt:lpstr>Arial</vt:lpstr>
      <vt:lpstr>Calibri</vt:lpstr>
      <vt:lpstr>Times New Roman</vt:lpstr>
      <vt:lpstr>Verdana</vt:lpstr>
      <vt:lpstr>Wingdings</vt:lpstr>
      <vt:lpstr>LNE</vt:lpstr>
      <vt:lpstr>TID Radiation Characterization of a Readout ASIC for Time Projection Chamber</vt:lpstr>
      <vt:lpstr>Content</vt:lpstr>
      <vt:lpstr>Content</vt:lpstr>
      <vt:lpstr>Introduction</vt:lpstr>
      <vt:lpstr>Content</vt:lpstr>
      <vt:lpstr>Radiation test</vt:lpstr>
      <vt:lpstr>Radiation test</vt:lpstr>
      <vt:lpstr>Radiation test</vt:lpstr>
      <vt:lpstr>Radiation test</vt:lpstr>
      <vt:lpstr>Radiation test</vt:lpstr>
      <vt:lpstr>Radiation test</vt:lpstr>
      <vt:lpstr>Radiation test</vt:lpstr>
      <vt:lpstr>Radiation test</vt:lpstr>
      <vt:lpstr>Content</vt:lpstr>
      <vt:lpstr>Test result</vt:lpstr>
      <vt:lpstr>Test result</vt:lpstr>
      <vt:lpstr>Test result</vt:lpstr>
      <vt:lpstr>Test result</vt:lpstr>
      <vt:lpstr>Test result</vt:lpstr>
      <vt:lpstr>Test result</vt:lpstr>
      <vt:lpstr>Test result</vt:lpstr>
      <vt:lpstr>Test result</vt:lpstr>
      <vt:lpstr>Test result</vt:lpstr>
      <vt:lpstr>Test result</vt:lpstr>
      <vt:lpstr>Test result</vt:lpstr>
      <vt:lpstr>Test result</vt:lpstr>
      <vt:lpstr>Test result</vt:lpstr>
      <vt:lpstr>Radiation test</vt:lpstr>
      <vt:lpstr>Content</vt:lpstr>
      <vt:lpstr>Summary and future plan</vt:lpstr>
      <vt:lpstr>Summary and future plan</vt:lpstr>
      <vt:lpstr>Thank You!</vt:lpstr>
      <vt:lpstr>Radiation test</vt:lpstr>
      <vt:lpstr>Radiation test</vt:lpstr>
      <vt:lpstr>Radiation test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Calibre LVS &amp; PEX 后仿真流程</dc:title>
  <dc:creator>ChenYu</dc:creator>
  <cp:lastModifiedBy>majesty</cp:lastModifiedBy>
  <cp:revision>246</cp:revision>
  <dcterms:created xsi:type="dcterms:W3CDTF">2016-03-22T12:39:50Z</dcterms:created>
  <dcterms:modified xsi:type="dcterms:W3CDTF">2017-10-12T12:09:41Z</dcterms:modified>
</cp:coreProperties>
</file>