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sldIdLst>
    <p:sldId id="256" r:id="rId2"/>
    <p:sldId id="330" r:id="rId3"/>
    <p:sldId id="331" r:id="rId4"/>
    <p:sldId id="277" r:id="rId5"/>
    <p:sldId id="295" r:id="rId6"/>
    <p:sldId id="293" r:id="rId7"/>
    <p:sldId id="320" r:id="rId8"/>
    <p:sldId id="301" r:id="rId9"/>
    <p:sldId id="298" r:id="rId10"/>
    <p:sldId id="316" r:id="rId11"/>
    <p:sldId id="332" r:id="rId12"/>
    <p:sldId id="303" r:id="rId13"/>
    <p:sldId id="281" r:id="rId14"/>
    <p:sldId id="302" r:id="rId15"/>
    <p:sldId id="328" r:id="rId16"/>
    <p:sldId id="307" r:id="rId17"/>
    <p:sldId id="308" r:id="rId18"/>
    <p:sldId id="333" r:id="rId19"/>
    <p:sldId id="31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86" autoAdjust="0"/>
    <p:restoredTop sz="94660"/>
  </p:normalViewPr>
  <p:slideViewPr>
    <p:cSldViewPr snapToGrid="0">
      <p:cViewPr>
        <p:scale>
          <a:sx n="107" d="100"/>
          <a:sy n="107" d="100"/>
        </p:scale>
        <p:origin x="52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D0C9FF-221A-41A8-AC7F-33E0EECF53AA}" type="datetimeFigureOut">
              <a:rPr lang="en-US" smtClean="0"/>
              <a:t>12/23/17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D0EA5A-33A7-46AE-9646-03FE08BB1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47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 sz="1600" b="1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52500">
              <a:defRPr sz="16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52500">
              <a:defRPr sz="16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52500">
              <a:defRPr sz="16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52500">
              <a:defRPr sz="16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GB" sz="1900" smtClean="0">
                <a:latin typeface="Helvetica" charset="0"/>
              </a:rPr>
              <a:t>The LHC and the Higgs Boson</a:t>
            </a:r>
            <a:endParaRPr lang="en-GB" sz="1900">
              <a:latin typeface="Helvetica" charset="0"/>
            </a:endParaRPr>
          </a:p>
        </p:txBody>
      </p:sp>
      <p:sp>
        <p:nvSpPr>
          <p:cNvPr id="717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 sz="1600" b="1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52500">
              <a:defRPr sz="16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52500">
              <a:defRPr sz="16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52500">
              <a:defRPr sz="16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52500">
              <a:defRPr sz="16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GB" sz="1900">
              <a:latin typeface="Helvetica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110" y="4349914"/>
            <a:ext cx="5049781" cy="190482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000" b="1" dirty="0">
                <a:latin typeface="Times New Roman" charset="0"/>
              </a:rPr>
              <a:t>This presentation is prepared by </a:t>
            </a:r>
            <a:r>
              <a:rPr lang="en-US" sz="1000" b="1" dirty="0" err="1">
                <a:latin typeface="Times New Roman" charset="0"/>
              </a:rPr>
              <a:t>Helfried</a:t>
            </a:r>
            <a:r>
              <a:rPr lang="en-US" sz="1000" b="1" dirty="0">
                <a:latin typeface="Times New Roman" charset="0"/>
              </a:rPr>
              <a:t> </a:t>
            </a:r>
            <a:r>
              <a:rPr lang="en-US" sz="1000" b="1" dirty="0" err="1">
                <a:latin typeface="Times New Roman" charset="0"/>
              </a:rPr>
              <a:t>Burckhart</a:t>
            </a:r>
            <a:r>
              <a:rPr lang="en-US" sz="1000" b="1" dirty="0">
                <a:latin typeface="Times New Roman" charset="0"/>
              </a:rPr>
              <a:t>, based on the presentation from Doris </a:t>
            </a:r>
            <a:r>
              <a:rPr lang="en-US" sz="1000" b="1" dirty="0" err="1">
                <a:latin typeface="Times New Roman" charset="0"/>
              </a:rPr>
              <a:t>Chromek-Burckhart</a:t>
            </a:r>
            <a:r>
              <a:rPr lang="en-US" sz="1000" b="1" dirty="0">
                <a:latin typeface="Times New Roman" charset="0"/>
              </a:rPr>
              <a:t> for the CERN Open Day on 6. April 2008, with contributions from Hans-Peter Beck, Michael </a:t>
            </a:r>
            <a:r>
              <a:rPr lang="en-US" sz="1000" b="1" dirty="0" err="1">
                <a:latin typeface="Times New Roman" charset="0"/>
              </a:rPr>
              <a:t>Hauschild</a:t>
            </a:r>
            <a:r>
              <a:rPr lang="en-US" sz="1000" b="1" dirty="0">
                <a:latin typeface="Times New Roman" charset="0"/>
              </a:rPr>
              <a:t>, </a:t>
            </a:r>
            <a:r>
              <a:rPr lang="en-US" sz="1000" b="1" dirty="0" smtClean="0">
                <a:latin typeface="Times New Roman" charset="0"/>
              </a:rPr>
              <a:t>Peter </a:t>
            </a:r>
            <a:r>
              <a:rPr lang="en-US" sz="1000" b="1" dirty="0" err="1" smtClean="0">
                <a:latin typeface="Times New Roman" charset="0"/>
              </a:rPr>
              <a:t>Jenni</a:t>
            </a:r>
            <a:r>
              <a:rPr lang="en-US" sz="1000" b="1" baseline="0" dirty="0" smtClean="0">
                <a:latin typeface="Times New Roman" charset="0"/>
              </a:rPr>
              <a:t>, Steven Goldfarb</a:t>
            </a:r>
            <a:endParaRPr lang="en-US" sz="1000" b="1" dirty="0">
              <a:latin typeface="Times New Roman" charset="0"/>
            </a:endParaRPr>
          </a:p>
          <a:p>
            <a:endParaRPr lang="en-US" sz="1000" b="1" dirty="0">
              <a:latin typeface="Times New Roman" charset="0"/>
            </a:endParaRPr>
          </a:p>
          <a:p>
            <a:r>
              <a:rPr lang="en-US" sz="1000" b="1" dirty="0">
                <a:latin typeface="Times New Roman" charset="0"/>
              </a:rPr>
              <a:t>V1, 23</a:t>
            </a:r>
            <a:r>
              <a:rPr lang="en-US" sz="1000" b="1" dirty="0" smtClean="0">
                <a:latin typeface="Times New Roman" charset="0"/>
              </a:rPr>
              <a:t>/02</a:t>
            </a:r>
            <a:r>
              <a:rPr lang="en-US" sz="1000" b="1" dirty="0">
                <a:latin typeface="Times New Roman" charset="0"/>
              </a:rPr>
              <a:t>/</a:t>
            </a:r>
            <a:r>
              <a:rPr lang="en-US" sz="1000" b="1" dirty="0" smtClean="0">
                <a:latin typeface="Times New Roman" charset="0"/>
              </a:rPr>
              <a:t>2009</a:t>
            </a:r>
          </a:p>
          <a:p>
            <a:r>
              <a:rPr lang="en-US" sz="1000" b="1" dirty="0" smtClean="0">
                <a:latin typeface="Times New Roman" charset="0"/>
              </a:rPr>
              <a:t>V2, 08/02/2012</a:t>
            </a:r>
            <a:endParaRPr lang="en-US" sz="1000" b="1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9863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0EA5A-33A7-46AE-9646-03FE08BB12B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185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0EA5A-33A7-46AE-9646-03FE08BB12B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9036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0EA5A-33A7-46AE-9646-03FE08BB12B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7373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0EA5A-33A7-46AE-9646-03FE08BB12B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9272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CA08C-F8A4-4EEC-8AB6-491FE623B7B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5151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CA08C-F8A4-4EEC-8AB6-491FE623B7B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99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CA08C-F8A4-4EEC-8AB6-491FE623B7B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221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0EA5A-33A7-46AE-9646-03FE08BB12B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607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0EA5A-33A7-46AE-9646-03FE08BB12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370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0EA5A-33A7-46AE-9646-03FE08BB12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638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CA08C-F8A4-4EEC-8AB6-491FE623B7B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863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0EA5A-33A7-46AE-9646-03FE08BB12B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17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0EA5A-33A7-46AE-9646-03FE08BB12B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2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CA08C-F8A4-4EEC-8AB6-491FE623B7B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28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CA08C-F8A4-4EEC-8AB6-491FE623B7B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487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ITk Project Discussion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1A416-7D37-42E4-902F-021D2F792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33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ITk Project Discussion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1A416-7D37-42E4-902F-021D2F792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7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ITk Project Discussion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1A416-7D37-42E4-902F-021D2F792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52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58557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ITk Project Discussion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1A416-7D37-42E4-902F-021D2F792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17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ITk Project Discussion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1A416-7D37-42E4-902F-021D2F792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625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ITk Project Discussion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1A416-7D37-42E4-902F-021D2F792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719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ITk Project Discussion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1A416-7D37-42E4-902F-021D2F792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285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ITk Project Discussion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1A416-7D37-42E4-902F-021D2F792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24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ITk Project Discussion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1A416-7D37-42E4-902F-021D2F792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997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ITk Project Discussion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1A416-7D37-42E4-902F-021D2F792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353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ITk Project Discussion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1A416-7D37-42E4-902F-021D2F792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02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ITk Project Discussion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1A416-7D37-42E4-902F-021D2F792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16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emf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1590" y="553129"/>
            <a:ext cx="6709410" cy="1989773"/>
          </a:xfrm>
        </p:spPr>
        <p:txBody>
          <a:bodyPr>
            <a:normAutofit/>
          </a:bodyPr>
          <a:lstStyle/>
          <a:p>
            <a:r>
              <a:rPr lang="en-US" altLang="zh-CN" sz="5400" b="1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ATLAS ITk Strip Module Production</a:t>
            </a:r>
            <a:endParaRPr lang="en-US" sz="5400" b="1" dirty="0"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503373"/>
            <a:ext cx="6858000" cy="2333897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Xin SHI</a:t>
            </a:r>
          </a:p>
          <a:p>
            <a:r>
              <a:rPr lang="en-US" altLang="zh-CN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On behalf of the IHEP/THU ATLAS ITk Group</a:t>
            </a:r>
          </a:p>
          <a:p>
            <a:endParaRPr lang="en-US" altLang="zh-CN" dirty="0" smtClean="0"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r>
              <a:rPr lang="en-US" altLang="zh-CN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23 December 2017 </a:t>
            </a:r>
          </a:p>
          <a:p>
            <a:endParaRPr lang="en-US" altLang="zh-CN" dirty="0" smtClean="0"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6834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5"/>
            <a:ext cx="9144000" cy="1088135"/>
          </a:xfrm>
          <a:solidFill>
            <a:srgbClr val="F8F8F8"/>
          </a:solidFill>
          <a:ln>
            <a:noFill/>
          </a:ln>
        </p:spPr>
        <p:txBody>
          <a:bodyPr>
            <a:normAutofit/>
          </a:bodyPr>
          <a:lstStyle/>
          <a:p>
            <a:pPr marL="180000"/>
            <a:r>
              <a:rPr lang="en-US" altLang="zh-CN" sz="3600" dirty="0">
                <a:solidFill>
                  <a:srgbClr val="0099FF"/>
                </a:solidFill>
                <a:ea typeface="Microsoft JhengHei" panose="020B0604030504040204" pitchFamily="34" charset="-120"/>
              </a:rPr>
              <a:t>Quality Control</a:t>
            </a:r>
            <a:endParaRPr lang="en-US" sz="3600" dirty="0">
              <a:solidFill>
                <a:srgbClr val="0099FF"/>
              </a:solidFill>
              <a:ea typeface="Microsoft JhengHei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832104"/>
          </a:xfrm>
        </p:spPr>
        <p:txBody>
          <a:bodyPr>
            <a:normAutofit fontScale="92500"/>
          </a:bodyPr>
          <a:lstStyle/>
          <a:p>
            <a:pPr marL="432000"/>
            <a:r>
              <a:rPr lang="en-US" altLang="zh-CN" sz="22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Based on the prototype study, along with the current ATLAS SCT detector experience, improve the quality control (QC) of module production process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457950" y="6456935"/>
            <a:ext cx="2057400" cy="365125"/>
          </a:xfrm>
        </p:spPr>
        <p:txBody>
          <a:bodyPr/>
          <a:lstStyle/>
          <a:p>
            <a:fld id="{23B52C8C-83E5-4096-AE71-E2B1817E3CE0}" type="slidenum">
              <a:rPr lang="en-US" sz="1400" smtClean="0">
                <a:solidFill>
                  <a:schemeClr val="tx1"/>
                </a:solidFill>
              </a:rPr>
              <a:t>10</a:t>
            </a:fld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96696" y="2860762"/>
            <a:ext cx="4653801" cy="1143233"/>
            <a:chOff x="0" y="0"/>
            <a:chExt cx="5734686" cy="1154811"/>
          </a:xfrm>
        </p:grpSpPr>
        <p:sp>
          <p:nvSpPr>
            <p:cNvPr id="10" name="Rounded Rectangle 9"/>
            <p:cNvSpPr/>
            <p:nvPr/>
          </p:nvSpPr>
          <p:spPr>
            <a:xfrm>
              <a:off x="0" y="0"/>
              <a:ext cx="1746250" cy="46355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ea typeface="SimSun" panose="02010600030101010101" pitchFamily="2" charset="-122"/>
                  <a:cs typeface="Times New Roman" panose="02020603050405020304" pitchFamily="18" charset="0"/>
                </a:rPr>
                <a:t>Reception and visual inspection of components</a:t>
              </a:r>
              <a:endParaRPr lang="en-US" sz="120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934210" y="0"/>
              <a:ext cx="1143000" cy="46355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ea typeface="SimSun" panose="02010600030101010101" pitchFamily="2" charset="-122"/>
                  <a:cs typeface="Times New Roman" panose="02020603050405020304" pitchFamily="18" charset="0"/>
                </a:rPr>
                <a:t>Hybrid Metrology</a:t>
              </a:r>
              <a:endParaRPr lang="en-US" sz="120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cxnSp>
          <p:nvCxnSpPr>
            <p:cNvPr id="13" name="Straight Arrow Connector 12"/>
            <p:cNvCxnSpPr>
              <a:stCxn id="10" idx="3"/>
              <a:endCxn id="12" idx="1"/>
            </p:cNvCxnSpPr>
            <p:nvPr/>
          </p:nvCxnSpPr>
          <p:spPr>
            <a:xfrm>
              <a:off x="1746250" y="231775"/>
              <a:ext cx="187960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ounded Rectangle 13"/>
            <p:cNvSpPr/>
            <p:nvPr/>
          </p:nvSpPr>
          <p:spPr>
            <a:xfrm>
              <a:off x="3262948" y="3937"/>
              <a:ext cx="1143000" cy="46355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ea typeface="SimSun" panose="02010600030101010101" pitchFamily="2" charset="-122"/>
                  <a:cs typeface="Times New Roman" panose="02020603050405020304" pitchFamily="18" charset="0"/>
                </a:rPr>
                <a:t>ASIC Attachment</a:t>
              </a:r>
              <a:endParaRPr lang="en-US" sz="120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4591686" y="0"/>
              <a:ext cx="1143000" cy="46355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kern="1200" dirty="0">
                  <a:solidFill>
                    <a:srgbClr val="000000"/>
                  </a:solidFill>
                  <a:effectLst/>
                  <a:ea typeface="SimSun" panose="02010600030101010101" pitchFamily="2" charset="-122"/>
                  <a:cs typeface="Times New Roman" panose="02020603050405020304" pitchFamily="18" charset="0"/>
                </a:rPr>
                <a:t>Hybrid Metrology</a:t>
              </a:r>
              <a:endParaRPr lang="en-US" sz="1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cxnSp>
          <p:nvCxnSpPr>
            <p:cNvPr id="16" name="Straight Arrow Connector 15"/>
            <p:cNvCxnSpPr>
              <a:stCxn id="12" idx="3"/>
              <a:endCxn id="14" idx="1"/>
            </p:cNvCxnSpPr>
            <p:nvPr/>
          </p:nvCxnSpPr>
          <p:spPr>
            <a:xfrm>
              <a:off x="3077210" y="231775"/>
              <a:ext cx="185738" cy="3937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4" idx="3"/>
              <a:endCxn id="15" idx="1"/>
            </p:cNvCxnSpPr>
            <p:nvPr/>
          </p:nvCxnSpPr>
          <p:spPr>
            <a:xfrm flipV="1">
              <a:off x="4405948" y="231775"/>
              <a:ext cx="185738" cy="3937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ounded Rectangle 17"/>
            <p:cNvSpPr/>
            <p:nvPr/>
          </p:nvSpPr>
          <p:spPr>
            <a:xfrm>
              <a:off x="4591686" y="691261"/>
              <a:ext cx="1143000" cy="463550"/>
            </a:xfrm>
            <a:prstGeom prst="round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ea typeface="SimSun" panose="02010600030101010101" pitchFamily="2" charset="-122"/>
                  <a:cs typeface="Times New Roman" panose="02020603050405020304" pitchFamily="18" charset="0"/>
                </a:rPr>
                <a:t>Wire-bonding</a:t>
              </a:r>
              <a:endParaRPr lang="en-US" sz="120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455863" y="691261"/>
              <a:ext cx="1463040" cy="46355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ea typeface="SimSun" panose="02010600030101010101" pitchFamily="2" charset="-122"/>
                  <a:cs typeface="Times New Roman" panose="02020603050405020304" pitchFamily="18" charset="0"/>
                </a:rPr>
                <a:t>Electrical Confirmation Tests</a:t>
              </a:r>
              <a:endParaRPr lang="en-US" sz="120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20040" y="691261"/>
              <a:ext cx="1463040" cy="4635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ea typeface="SimSun" panose="02010600030101010101" pitchFamily="2" charset="-122"/>
                  <a:cs typeface="Times New Roman" panose="02020603050405020304" pitchFamily="18" charset="0"/>
                </a:rPr>
                <a:t>Thermal Tests</a:t>
              </a:r>
              <a:endParaRPr lang="en-US" sz="120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cxnSp>
          <p:nvCxnSpPr>
            <p:cNvPr id="21" name="Straight Arrow Connector 20"/>
            <p:cNvCxnSpPr>
              <a:stCxn id="15" idx="2"/>
              <a:endCxn id="18" idx="0"/>
            </p:cNvCxnSpPr>
            <p:nvPr/>
          </p:nvCxnSpPr>
          <p:spPr>
            <a:xfrm>
              <a:off x="5163186" y="463550"/>
              <a:ext cx="0" cy="227711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8" idx="1"/>
              <a:endCxn id="19" idx="3"/>
            </p:cNvCxnSpPr>
            <p:nvPr/>
          </p:nvCxnSpPr>
          <p:spPr>
            <a:xfrm flipH="1">
              <a:off x="3918903" y="923036"/>
              <a:ext cx="672783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9" idx="1"/>
              <a:endCxn id="20" idx="3"/>
            </p:cNvCxnSpPr>
            <p:nvPr/>
          </p:nvCxnSpPr>
          <p:spPr>
            <a:xfrm flipH="1">
              <a:off x="1783080" y="923036"/>
              <a:ext cx="672783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841249" y="5035086"/>
            <a:ext cx="4809248" cy="1191042"/>
            <a:chOff x="0" y="0"/>
            <a:chExt cx="5666799" cy="1158875"/>
          </a:xfrm>
        </p:grpSpPr>
        <p:sp>
          <p:nvSpPr>
            <p:cNvPr id="25" name="Rounded Rectangle 24"/>
            <p:cNvSpPr/>
            <p:nvPr/>
          </p:nvSpPr>
          <p:spPr>
            <a:xfrm>
              <a:off x="0" y="0"/>
              <a:ext cx="1719072" cy="46355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kern="1200" dirty="0">
                  <a:solidFill>
                    <a:srgbClr val="000000"/>
                  </a:solidFill>
                  <a:effectLst/>
                  <a:ea typeface="SimSun" panose="02010600030101010101" pitchFamily="2" charset="-122"/>
                  <a:cs typeface="Times New Roman" panose="02020603050405020304" pitchFamily="18" charset="0"/>
                </a:rPr>
                <a:t>Reception and visual inspection of components</a:t>
              </a:r>
              <a:endParaRPr lang="en-US" sz="1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861501" y="0"/>
              <a:ext cx="1325880" cy="46355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ea typeface="SimSun" panose="02010600030101010101" pitchFamily="2" charset="-122"/>
                  <a:cs typeface="Times New Roman" panose="02020603050405020304" pitchFamily="18" charset="0"/>
                </a:rPr>
                <a:t>Hybrid Electrical Confirmation Tests</a:t>
              </a:r>
              <a:endParaRPr lang="en-US" sz="120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cxnSp>
          <p:nvCxnSpPr>
            <p:cNvPr id="27" name="Straight Arrow Connector 26"/>
            <p:cNvCxnSpPr>
              <a:stCxn id="25" idx="3"/>
              <a:endCxn id="26" idx="1"/>
            </p:cNvCxnSpPr>
            <p:nvPr/>
          </p:nvCxnSpPr>
          <p:spPr>
            <a:xfrm>
              <a:off x="1719072" y="231775"/>
              <a:ext cx="142429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ounded Rectangle 27"/>
            <p:cNvSpPr/>
            <p:nvPr/>
          </p:nvSpPr>
          <p:spPr>
            <a:xfrm>
              <a:off x="3329810" y="0"/>
              <a:ext cx="1097280" cy="46355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ea typeface="SimSun" panose="02010600030101010101" pitchFamily="2" charset="-122"/>
                  <a:cs typeface="Times New Roman" panose="02020603050405020304" pitchFamily="18" charset="0"/>
                </a:rPr>
                <a:t>Hybrid Attachment</a:t>
              </a:r>
              <a:endParaRPr lang="en-US" sz="120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4569519" y="0"/>
              <a:ext cx="1097280" cy="46355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kern="1200" dirty="0">
                  <a:solidFill>
                    <a:srgbClr val="000000"/>
                  </a:solidFill>
                  <a:effectLst/>
                  <a:ea typeface="SimSun" panose="02010600030101010101" pitchFamily="2" charset="-122"/>
                  <a:cs typeface="Times New Roman" panose="02020603050405020304" pitchFamily="18" charset="0"/>
                </a:rPr>
                <a:t>Module Metrology</a:t>
              </a:r>
              <a:endParaRPr lang="en-US" sz="1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cxnSp>
          <p:nvCxnSpPr>
            <p:cNvPr id="30" name="Straight Arrow Connector 29"/>
            <p:cNvCxnSpPr>
              <a:stCxn id="26" idx="3"/>
              <a:endCxn id="28" idx="1"/>
            </p:cNvCxnSpPr>
            <p:nvPr/>
          </p:nvCxnSpPr>
          <p:spPr>
            <a:xfrm>
              <a:off x="3187381" y="231775"/>
              <a:ext cx="142429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8" idx="3"/>
              <a:endCxn id="29" idx="1"/>
            </p:cNvCxnSpPr>
            <p:nvPr/>
          </p:nvCxnSpPr>
          <p:spPr>
            <a:xfrm>
              <a:off x="4427090" y="231775"/>
              <a:ext cx="142429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ounded Rectangle 31"/>
            <p:cNvSpPr/>
            <p:nvPr/>
          </p:nvSpPr>
          <p:spPr>
            <a:xfrm>
              <a:off x="4569519" y="695325"/>
              <a:ext cx="1097280" cy="463550"/>
            </a:xfrm>
            <a:prstGeom prst="round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ea typeface="SimSun" panose="02010600030101010101" pitchFamily="2" charset="-122"/>
                  <a:cs typeface="Times New Roman" panose="02020603050405020304" pitchFamily="18" charset="0"/>
                </a:rPr>
                <a:t>Wire-bonding</a:t>
              </a:r>
              <a:endParaRPr lang="en-US" sz="120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2971035" y="695325"/>
              <a:ext cx="1463040" cy="46355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ea typeface="SimSun" panose="02010600030101010101" pitchFamily="2" charset="-122"/>
                  <a:cs typeface="Times New Roman" panose="02020603050405020304" pitchFamily="18" charset="0"/>
                </a:rPr>
                <a:t>Module Electrical Confirmation Tests</a:t>
              </a:r>
              <a:endParaRPr lang="en-US" sz="120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1738311" y="695325"/>
              <a:ext cx="1097280" cy="46355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ea typeface="SimSun" panose="02010600030101010101" pitchFamily="2" charset="-122"/>
                  <a:cs typeface="Times New Roman" panose="02020603050405020304" pitchFamily="18" charset="0"/>
                </a:rPr>
                <a:t>Module I-V Tests</a:t>
              </a:r>
              <a:endParaRPr lang="en-US" sz="120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cxnSp>
          <p:nvCxnSpPr>
            <p:cNvPr id="35" name="Straight Arrow Connector 34"/>
            <p:cNvCxnSpPr>
              <a:stCxn id="29" idx="2"/>
              <a:endCxn id="32" idx="0"/>
            </p:cNvCxnSpPr>
            <p:nvPr/>
          </p:nvCxnSpPr>
          <p:spPr>
            <a:xfrm>
              <a:off x="5118159" y="463550"/>
              <a:ext cx="0" cy="231775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32" idx="1"/>
              <a:endCxn id="33" idx="3"/>
            </p:cNvCxnSpPr>
            <p:nvPr/>
          </p:nvCxnSpPr>
          <p:spPr>
            <a:xfrm flipH="1">
              <a:off x="4434075" y="927100"/>
              <a:ext cx="135444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33" idx="1"/>
              <a:endCxn id="34" idx="3"/>
            </p:cNvCxnSpPr>
            <p:nvPr/>
          </p:nvCxnSpPr>
          <p:spPr>
            <a:xfrm flipH="1">
              <a:off x="2835591" y="927100"/>
              <a:ext cx="135444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ounded Rectangle 37"/>
            <p:cNvSpPr/>
            <p:nvPr/>
          </p:nvSpPr>
          <p:spPr>
            <a:xfrm>
              <a:off x="128016" y="695325"/>
              <a:ext cx="1463040" cy="4635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ea typeface="SimSun" panose="02010600030101010101" pitchFamily="2" charset="-122"/>
                  <a:cs typeface="Times New Roman" panose="02020603050405020304" pitchFamily="18" charset="0"/>
                </a:rPr>
                <a:t>Thermal Tests</a:t>
              </a:r>
              <a:endParaRPr lang="en-US" sz="120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cxnSp>
          <p:nvCxnSpPr>
            <p:cNvPr id="39" name="Straight Arrow Connector 38"/>
            <p:cNvCxnSpPr>
              <a:stCxn id="34" idx="1"/>
              <a:endCxn id="38" idx="3"/>
            </p:cNvCxnSpPr>
            <p:nvPr/>
          </p:nvCxnSpPr>
          <p:spPr>
            <a:xfrm flipH="1">
              <a:off x="1591056" y="927100"/>
              <a:ext cx="147255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文本框 20"/>
          <p:cNvSpPr txBox="1"/>
          <p:nvPr/>
        </p:nvSpPr>
        <p:spPr>
          <a:xfrm>
            <a:off x="441643" y="2187164"/>
            <a:ext cx="2330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2000" dirty="0" smtClean="0">
                <a:solidFill>
                  <a:srgbClr val="0066FF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Control board QC</a:t>
            </a:r>
            <a:endParaRPr kumimoji="1" lang="zh-CN" altLang="en-US" sz="2000" dirty="0">
              <a:solidFill>
                <a:srgbClr val="0066FF"/>
              </a:solidFill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41" name="文本框 20"/>
          <p:cNvSpPr txBox="1"/>
          <p:nvPr/>
        </p:nvSpPr>
        <p:spPr>
          <a:xfrm>
            <a:off x="459931" y="4350756"/>
            <a:ext cx="2655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2000" smtClean="0">
                <a:solidFill>
                  <a:srgbClr val="0066FF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Detector Module </a:t>
            </a:r>
            <a:r>
              <a:rPr kumimoji="1" lang="en-US" altLang="zh-CN" sz="2000" dirty="0" smtClean="0">
                <a:solidFill>
                  <a:srgbClr val="0066FF"/>
                </a:solidFill>
                <a:latin typeface="Arial" panose="020B0604020202020204" pitchFamily="34" charset="0"/>
                <a:ea typeface="Microsoft JhengHei" panose="020B0604030504040204" pitchFamily="34" charset="-120"/>
              </a:rPr>
              <a:t>QC</a:t>
            </a:r>
            <a:endParaRPr kumimoji="1" lang="zh-CN" altLang="en-US" sz="2000" dirty="0">
              <a:solidFill>
                <a:srgbClr val="0066FF"/>
              </a:solidFill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0372" y="2667367"/>
            <a:ext cx="2891153" cy="12919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5444" y="4422942"/>
            <a:ext cx="3063230" cy="185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3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944436" y="3569215"/>
            <a:ext cx="3501264" cy="26259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5"/>
            <a:ext cx="9144000" cy="1088135"/>
          </a:xfrm>
          <a:solidFill>
            <a:srgbClr val="F8F8F8"/>
          </a:solidFill>
          <a:ln>
            <a:noFill/>
          </a:ln>
        </p:spPr>
        <p:txBody>
          <a:bodyPr>
            <a:normAutofit/>
          </a:bodyPr>
          <a:lstStyle/>
          <a:p>
            <a:pPr marL="180000"/>
            <a:r>
              <a:rPr lang="en-US" altLang="zh-CN" sz="3600" dirty="0" smtClean="0">
                <a:solidFill>
                  <a:srgbClr val="0099FF"/>
                </a:solidFill>
                <a:ea typeface="Microsoft JhengHei" panose="020B0604030504040204" pitchFamily="34" charset="-120"/>
              </a:rPr>
              <a:t>Module </a:t>
            </a:r>
            <a:r>
              <a:rPr lang="en-US" altLang="zh-CN" sz="3600" dirty="0">
                <a:solidFill>
                  <a:srgbClr val="0099FF"/>
                </a:solidFill>
                <a:ea typeface="Microsoft JhengHei" panose="020B0604030504040204" pitchFamily="34" charset="-120"/>
              </a:rPr>
              <a:t>QC Task: Evaluate max no. of modules in a bonder </a:t>
            </a:r>
            <a:r>
              <a:rPr lang="mr-IN" altLang="zh-CN" sz="3600" dirty="0">
                <a:solidFill>
                  <a:srgbClr val="0099FF"/>
                </a:solidFill>
                <a:ea typeface="Microsoft JhengHei" panose="020B0604030504040204" pitchFamily="34" charset="-120"/>
              </a:rPr>
              <a:t>–</a:t>
            </a:r>
            <a:r>
              <a:rPr lang="en-US" altLang="zh-CN" sz="3600" dirty="0">
                <a:solidFill>
                  <a:srgbClr val="0099FF"/>
                </a:solidFill>
                <a:ea typeface="Microsoft JhengHei" panose="020B0604030504040204" pitchFamily="34" charset="-120"/>
              </a:rPr>
              <a:t> </a:t>
            </a:r>
            <a:r>
              <a:rPr lang="en-US" altLang="zh-CN" sz="3600" dirty="0" smtClean="0">
                <a:solidFill>
                  <a:srgbClr val="0099FF"/>
                </a:solidFill>
                <a:ea typeface="Microsoft JhengHei" panose="020B0604030504040204" pitchFamily="34" charset="-120"/>
              </a:rPr>
              <a:t>by IHEP </a:t>
            </a:r>
            <a:endParaRPr lang="en-US" sz="3600" dirty="0">
              <a:solidFill>
                <a:srgbClr val="0099FF"/>
              </a:solidFill>
              <a:ea typeface="Microsoft JhengHei" panose="020B0604030504040204" pitchFamily="34" charset="-12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457950" y="6456935"/>
            <a:ext cx="2057400" cy="365125"/>
          </a:xfrm>
        </p:spPr>
        <p:txBody>
          <a:bodyPr/>
          <a:lstStyle/>
          <a:p>
            <a:fld id="{23B52C8C-83E5-4096-AE71-E2B1817E3CE0}" type="slidenum">
              <a:rPr lang="en-US" sz="1400" smtClean="0">
                <a:solidFill>
                  <a:schemeClr val="tx1"/>
                </a:solidFill>
              </a:rPr>
              <a:t>11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2" name="Content Placeholder 2"/>
          <p:cNvSpPr>
            <a:spLocks noGrp="1"/>
          </p:cNvSpPr>
          <p:nvPr>
            <p:ph idx="1"/>
          </p:nvPr>
        </p:nvSpPr>
        <p:spPr>
          <a:xfrm>
            <a:off x="542738" y="1140771"/>
            <a:ext cx="7886700" cy="4351338"/>
          </a:xfrm>
        </p:spPr>
        <p:txBody>
          <a:bodyPr/>
          <a:lstStyle/>
          <a:p>
            <a:r>
              <a:rPr lang="en-US" altLang="zh-CN" dirty="0"/>
              <a:t>Design and fabricated at </a:t>
            </a:r>
            <a:r>
              <a:rPr lang="en-US" altLang="zh-CN" dirty="0" smtClean="0"/>
              <a:t>IHEP</a:t>
            </a:r>
            <a:r>
              <a:rPr lang="zh-CN" altLang="en-US" dirty="0" smtClean="0"/>
              <a:t>， </a:t>
            </a:r>
            <a:r>
              <a:rPr lang="en-US" altLang="zh-CN" dirty="0" smtClean="0"/>
              <a:t>Polished </a:t>
            </a:r>
            <a:r>
              <a:rPr lang="en-US" altLang="zh-CN" dirty="0"/>
              <a:t>at RAL</a:t>
            </a:r>
            <a:endParaRPr lang="en-US" dirty="0"/>
          </a:p>
          <a:p>
            <a:r>
              <a:rPr lang="en-US" dirty="0"/>
              <a:t>Placed under BondJet820: dimensions fit, bonding head can reach to the four corners. </a:t>
            </a:r>
          </a:p>
          <a:p>
            <a:r>
              <a:rPr lang="en-US" dirty="0"/>
              <a:t>Next: to evaluate with modules on </a:t>
            </a:r>
            <a:r>
              <a:rPr lang="en-US" dirty="0" smtClean="0"/>
              <a:t>jig</a:t>
            </a:r>
            <a:endParaRPr lang="en-US" dirty="0"/>
          </a:p>
        </p:txBody>
      </p:sp>
      <p:grpSp>
        <p:nvGrpSpPr>
          <p:cNvPr id="43" name="组合 7"/>
          <p:cNvGrpSpPr/>
          <p:nvPr/>
        </p:nvGrpSpPr>
        <p:grpSpPr>
          <a:xfrm>
            <a:off x="948335" y="3131557"/>
            <a:ext cx="3809016" cy="3188676"/>
            <a:chOff x="4839419" y="1888629"/>
            <a:chExt cx="6461220" cy="4654515"/>
          </a:xfrm>
        </p:grpSpPr>
        <p:pic>
          <p:nvPicPr>
            <p:cNvPr id="44" name="图片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48317" y="1950387"/>
              <a:ext cx="6243424" cy="4432516"/>
            </a:xfrm>
            <a:prstGeom prst="rect">
              <a:avLst/>
            </a:prstGeom>
          </p:spPr>
        </p:pic>
        <p:sp>
          <p:nvSpPr>
            <p:cNvPr id="45" name="矩形 9"/>
            <p:cNvSpPr/>
            <p:nvPr/>
          </p:nvSpPr>
          <p:spPr>
            <a:xfrm>
              <a:off x="4839419" y="1888629"/>
              <a:ext cx="603849" cy="3197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10"/>
            <p:cNvSpPr/>
            <p:nvPr/>
          </p:nvSpPr>
          <p:spPr>
            <a:xfrm>
              <a:off x="10131279" y="6124928"/>
              <a:ext cx="1169360" cy="4182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233863" y="6320233"/>
            <a:ext cx="2241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Drawing: Yuzhen Yang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5540809" y="6102790"/>
            <a:ext cx="2308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Production: Fang Chen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90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2134" y="5074260"/>
            <a:ext cx="1334119" cy="14587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0769" y="4272947"/>
            <a:ext cx="1414724" cy="23201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81368"/>
          </a:xfrm>
        </p:spPr>
        <p:txBody>
          <a:bodyPr>
            <a:normAutofit/>
          </a:bodyPr>
          <a:lstStyle/>
          <a:p>
            <a:r>
              <a:rPr lang="en-US" altLang="zh-CN" sz="3600" dirty="0" smtClean="0">
                <a:solidFill>
                  <a:srgbClr val="0099FF"/>
                </a:solidFill>
                <a:ea typeface="Microsoft JhengHei" panose="020B0604030504040204" pitchFamily="34" charset="-120"/>
              </a:rPr>
              <a:t>IHEP Lab for ITk Upgrade</a:t>
            </a:r>
            <a:endParaRPr lang="en-US" sz="3600" dirty="0">
              <a:solidFill>
                <a:srgbClr val="0099FF"/>
              </a:solidFill>
              <a:ea typeface="Microsoft JhengHei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172" y="1180220"/>
            <a:ext cx="7757311" cy="430707"/>
          </a:xfrm>
        </p:spPr>
        <p:txBody>
          <a:bodyPr>
            <a:normAutofit/>
          </a:bodyPr>
          <a:lstStyle/>
          <a:p>
            <a:r>
              <a:rPr lang="en-US" altLang="zh-CN" sz="24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An existing class 1000 Cleanroom with 150m</a:t>
            </a:r>
            <a:r>
              <a:rPr lang="en-US" altLang="zh-CN" sz="2400" baseline="300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2   </a:t>
            </a:r>
            <a:r>
              <a:rPr lang="en-US" altLang="zh-CN" sz="24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  </a:t>
            </a:r>
          </a:p>
          <a:p>
            <a:endParaRPr lang="en-US" altLang="zh-CN" sz="2400" baseline="30000" dirty="0" smtClean="0"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endParaRPr lang="en-US" sz="2400" dirty="0" smtClean="0"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endParaRPr lang="en-US" sz="2400" dirty="0"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endParaRPr lang="en-US" sz="2400" dirty="0" smtClean="0"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endParaRPr lang="en-US" sz="2400" dirty="0"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endParaRPr lang="en-US" sz="2400" dirty="0" smtClean="0"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1A416-7D37-42E4-902F-021D2F792083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022" y="1653186"/>
            <a:ext cx="6961958" cy="191490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1022" y="543302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ctr">
              <a:buFont typeface="Arial" charset="0"/>
              <a:buChar char="•"/>
            </a:pPr>
            <a:r>
              <a:rPr lang="en-US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OGP </a:t>
            </a:r>
            <a:r>
              <a:rPr lang="en-US" dirty="0">
                <a:latin typeface="Arial" panose="020B0604020202020204" pitchFamily="34" charset="0"/>
                <a:ea typeface="Microsoft JhengHei" panose="020B0604030504040204" pitchFamily="34" charset="-120"/>
              </a:rPr>
              <a:t>Flash CNC 300 already </a:t>
            </a:r>
            <a:r>
              <a:rPr lang="en-US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purchased</a:t>
            </a:r>
          </a:p>
          <a:p>
            <a:pPr marL="285750" indent="-285750" algn="ctr">
              <a:buFont typeface="Arial" charset="0"/>
              <a:buChar char="•"/>
            </a:pPr>
            <a:endParaRPr lang="en-US" dirty="0">
              <a:solidFill>
                <a:srgbClr val="0000FF"/>
              </a:solidFill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Arial" panose="020B0604020202020204" pitchFamily="34" charset="0"/>
                <a:ea typeface="Microsoft JhengHei" panose="020B0604030504040204" pitchFamily="34" charset="-120"/>
              </a:rPr>
              <a:t>Hesse BondJet820 </a:t>
            </a:r>
            <a:r>
              <a:rPr lang="en-US" altLang="zh-CN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received</a:t>
            </a:r>
            <a:endParaRPr lang="en-US" dirty="0"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066" y="3347451"/>
            <a:ext cx="2478537" cy="18509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9647" y="3448809"/>
            <a:ext cx="2737058" cy="17447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6705" y="3347451"/>
            <a:ext cx="2363034" cy="99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40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31344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0099FF"/>
                </a:solidFill>
                <a:ea typeface="Microsoft JhengHei" panose="020B0604030504040204" pitchFamily="34" charset="-120"/>
              </a:rPr>
              <a:t>Cleanroom </a:t>
            </a:r>
            <a:r>
              <a:rPr lang="en-US" altLang="zh-CN" dirty="0">
                <a:solidFill>
                  <a:srgbClr val="0099FF"/>
                </a:solidFill>
                <a:ea typeface="Microsoft JhengHei" panose="020B0604030504040204" pitchFamily="34" charset="-120"/>
              </a:rPr>
              <a:t>for </a:t>
            </a:r>
            <a:r>
              <a:rPr lang="en-US" altLang="zh-CN" dirty="0">
                <a:solidFill>
                  <a:srgbClr val="0099FF"/>
                </a:solidFill>
                <a:ea typeface="Microsoft JhengHei" panose="020B0604030504040204" pitchFamily="34" charset="-120"/>
              </a:rPr>
              <a:t>mass production</a:t>
            </a:r>
            <a:endParaRPr lang="en-US" dirty="0">
              <a:solidFill>
                <a:srgbClr val="0099FF"/>
              </a:solidFill>
              <a:ea typeface="Microsoft JhengHei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317008"/>
            <a:ext cx="3264719" cy="1221904"/>
          </a:xfrm>
        </p:spPr>
        <p:txBody>
          <a:bodyPr>
            <a:normAutofit/>
          </a:bodyPr>
          <a:lstStyle/>
          <a:p>
            <a:r>
              <a:rPr lang="en-US" sz="1800" dirty="0" smtClean="0"/>
              <a:t>Reinforcement of the </a:t>
            </a:r>
            <a:r>
              <a:rPr lang="en-US" sz="1800" dirty="0"/>
              <a:t>floor has been completed </a:t>
            </a:r>
          </a:p>
          <a:p>
            <a:endParaRPr lang="en-US" altLang="zh-CN" sz="1700" dirty="0" smtClean="0"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endParaRPr lang="en-US" altLang="zh-CN" sz="1700" dirty="0"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endParaRPr lang="en-US" altLang="zh-CN" sz="1700" dirty="0" smtClean="0"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endParaRPr lang="en-US" altLang="zh-CN" sz="1700" dirty="0"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endParaRPr lang="en-US" altLang="zh-CN" sz="1700" dirty="0" smtClean="0"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endParaRPr lang="en-US" altLang="zh-CN" sz="1700" dirty="0"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endParaRPr lang="en-US" altLang="zh-CN" sz="1700" dirty="0" smtClean="0"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endParaRPr lang="en-US" altLang="zh-CN" sz="1700" dirty="0"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C01A416-7D37-42E4-902F-021D2F792083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873" y="1391092"/>
            <a:ext cx="4162482" cy="31438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2571" y="3814596"/>
            <a:ext cx="15357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altLang="zh-CN" dirty="0" smtClean="0"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r>
              <a:rPr lang="en-US" altLang="zh-CN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Yuzhen </a:t>
            </a:r>
            <a:r>
              <a:rPr lang="en-US" altLang="zh-CN" dirty="0">
                <a:latin typeface="Arial" panose="020B0604020202020204" pitchFamily="34" charset="0"/>
                <a:ea typeface="Microsoft JhengHei" panose="020B0604030504040204" pitchFamily="34" charset="-120"/>
              </a:rPr>
              <a:t>Yang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8149" y="3472956"/>
            <a:ext cx="3874701" cy="290602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388149" y="1663455"/>
            <a:ext cx="38043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>
                <a:latin typeface="Arial" panose="020B0604020202020204" pitchFamily="34" charset="0"/>
                <a:ea typeface="Microsoft JhengHei" panose="020B0604030504040204" pitchFamily="34" charset="-120"/>
              </a:rPr>
              <a:t>A new cleanroom is proposed for the strip production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02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81368"/>
          </a:xfrm>
        </p:spPr>
        <p:txBody>
          <a:bodyPr>
            <a:normAutofit/>
          </a:bodyPr>
          <a:lstStyle/>
          <a:p>
            <a:r>
              <a:rPr lang="en-US" altLang="zh-CN" sz="3600" dirty="0" smtClean="0">
                <a:solidFill>
                  <a:srgbClr val="0099FF"/>
                </a:solidFill>
                <a:ea typeface="Microsoft JhengHei" panose="020B0604030504040204" pitchFamily="34" charset="-120"/>
              </a:rPr>
              <a:t>Radiation-hard ASICs Import Issue</a:t>
            </a:r>
            <a:endParaRPr lang="en-US" sz="3600" dirty="0">
              <a:solidFill>
                <a:srgbClr val="0099FF"/>
              </a:solidFill>
              <a:ea typeface="Microsoft JhengHei" panose="020B0604030504040204" pitchFamily="34" charset="-12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1A416-7D37-42E4-902F-021D2F792083}" type="slidenum">
              <a:rPr lang="en-US" smtClean="0"/>
              <a:t>14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28650" y="1269571"/>
            <a:ext cx="7749231" cy="336421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altLang="zh-CN" sz="1800" b="1" dirty="0" smtClean="0">
                <a:solidFill>
                  <a:srgbClr val="C00000"/>
                </a:solidFill>
                <a:ea typeface="Microsoft JhengHei" panose="020B0604030504040204" pitchFamily="34" charset="-120"/>
              </a:rPr>
              <a:t>Rad-hard ASICs under export control </a:t>
            </a:r>
            <a:r>
              <a:rPr lang="en-US" altLang="zh-CN" sz="1800" dirty="0" smtClean="0">
                <a:ea typeface="Microsoft JhengHei" panose="020B0604030504040204" pitchFamily="34" charset="-120"/>
              </a:rPr>
              <a:t>→ obstacle for our direct involvement in some high-tech detector projects</a:t>
            </a:r>
          </a:p>
          <a:p>
            <a:pPr>
              <a:spcBef>
                <a:spcPts val="1200"/>
              </a:spcBef>
            </a:pPr>
            <a:r>
              <a:rPr lang="en-US" altLang="zh-CN" sz="1800" b="1" dirty="0" smtClean="0">
                <a:solidFill>
                  <a:schemeClr val="accent6"/>
                </a:solidFill>
                <a:ea typeface="Microsoft JhengHei" panose="020B0604030504040204" pitchFamily="34" charset="-120"/>
              </a:rPr>
              <a:t>Main driving factors</a:t>
            </a:r>
            <a:r>
              <a:rPr lang="en-US" altLang="zh-CN" sz="1800" dirty="0" smtClean="0">
                <a:ea typeface="Microsoft JhengHei" panose="020B0604030504040204" pitchFamily="34" charset="-120"/>
              </a:rPr>
              <a:t>: China’s deeper involvements in detector operation , software development, and physics analyses, and continuous investment into various detector upgrade projects (Phase 0/I/II) → </a:t>
            </a:r>
            <a:r>
              <a:rPr lang="en-US" altLang="zh-CN" sz="1800" dirty="0" smtClean="0">
                <a:solidFill>
                  <a:srgbClr val="0000FF"/>
                </a:solidFill>
                <a:ea typeface="Microsoft JhengHei" panose="020B0604030504040204" pitchFamily="34" charset="-120"/>
              </a:rPr>
              <a:t>increased contributions, higher visibility (across all LHC experiments!)</a:t>
            </a:r>
          </a:p>
          <a:p>
            <a:pPr>
              <a:spcBef>
                <a:spcPts val="1200"/>
              </a:spcBef>
            </a:pPr>
            <a:r>
              <a:rPr lang="en-US" altLang="zh-CN" sz="1800" dirty="0" smtClean="0">
                <a:solidFill>
                  <a:srgbClr val="0000FF"/>
                </a:solidFill>
                <a:ea typeface="Microsoft JhengHei" panose="020B0604030504040204" pitchFamily="34" charset="-120"/>
              </a:rPr>
              <a:t>Discussion over years and official requests </a:t>
            </a:r>
            <a:r>
              <a:rPr lang="en-US" altLang="zh-CN" sz="1800" dirty="0" smtClean="0">
                <a:ea typeface="Microsoft JhengHei" panose="020B0604030504040204" pitchFamily="34" charset="-120"/>
              </a:rPr>
              <a:t>to the ATLAS upgrade management, which were escalated to the CERN </a:t>
            </a:r>
            <a:r>
              <a:rPr lang="en-US" altLang="zh-CN" sz="1800" dirty="0">
                <a:ea typeface="Microsoft JhengHei" panose="020B0604030504040204" pitchFamily="34" charset="-120"/>
              </a:rPr>
              <a:t>management </a:t>
            </a:r>
            <a:r>
              <a:rPr lang="en-US" altLang="zh-CN" sz="1800" dirty="0" smtClean="0">
                <a:ea typeface="Microsoft JhengHei" panose="020B0604030504040204" pitchFamily="34" charset="-120"/>
              </a:rPr>
              <a:t>→ started coordinating between ATLAS/CMS experiments and obtained </a:t>
            </a:r>
            <a:r>
              <a:rPr lang="en-US" altLang="zh-CN" sz="1800" dirty="0" smtClean="0">
                <a:solidFill>
                  <a:srgbClr val="0000FF"/>
                </a:solidFill>
                <a:ea typeface="Microsoft JhengHei" panose="020B0604030504040204" pitchFamily="34" charset="-120"/>
              </a:rPr>
              <a:t>export license from US </a:t>
            </a:r>
            <a:r>
              <a:rPr lang="en-US" altLang="zh-CN" sz="1800" dirty="0" err="1" smtClean="0">
                <a:solidFill>
                  <a:srgbClr val="0000FF"/>
                </a:solidFill>
                <a:ea typeface="Microsoft JhengHei" panose="020B0604030504040204" pitchFamily="34" charset="-120"/>
              </a:rPr>
              <a:t>DoC</a:t>
            </a:r>
            <a:endParaRPr lang="en-US" altLang="zh-CN" sz="1800" dirty="0">
              <a:ea typeface="Microsoft JhengHei" panose="020B0604030504040204" pitchFamily="34" charset="-120"/>
            </a:endParaRPr>
          </a:p>
          <a:p>
            <a:pPr lvl="1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altLang="zh-CN" sz="1600" dirty="0" smtClean="0">
                <a:solidFill>
                  <a:srgbClr val="0000FF"/>
                </a:solidFill>
                <a:ea typeface="Microsoft JhengHei" panose="020B0604030504040204" pitchFamily="34" charset="-120"/>
              </a:rPr>
              <a:t>Overall package </a:t>
            </a:r>
            <a:r>
              <a:rPr lang="en-US" altLang="zh-CN" sz="1600" dirty="0" smtClean="0">
                <a:ea typeface="Microsoft JhengHei" panose="020B0604030504040204" pitchFamily="34" charset="-120"/>
              </a:rPr>
              <a:t>(valid for process and ATLAS/CMS projects), valid for seven years</a:t>
            </a:r>
          </a:p>
          <a:p>
            <a:pPr lvl="1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altLang="zh-CN" sz="1600" dirty="0" smtClean="0">
                <a:ea typeface="Microsoft JhengHei" panose="020B0604030504040204" pitchFamily="34" charset="-120"/>
              </a:rPr>
              <a:t>Much less difficult to apply for SECO (Swiss export license</a:t>
            </a:r>
            <a:r>
              <a:rPr lang="en-US" altLang="zh-CN" sz="1600" dirty="0" smtClean="0">
                <a:ea typeface="Microsoft JhengHei" panose="020B0604030504040204" pitchFamily="34" charset="-120"/>
              </a:rPr>
              <a:t>)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28650" y="4720701"/>
            <a:ext cx="7886700" cy="1374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en-US" altLang="zh-CN" sz="1800" dirty="0" smtClean="0">
                <a:ea typeface="Microsoft JhengHei" panose="020B0604030504040204" pitchFamily="34" charset="-120"/>
              </a:rPr>
              <a:t>Received the first </a:t>
            </a:r>
            <a:r>
              <a:rPr lang="en-US" altLang="zh-CN" sz="1800" dirty="0">
                <a:solidFill>
                  <a:srgbClr val="0000FF"/>
                </a:solidFill>
                <a:ea typeface="Microsoft JhengHei" panose="020B0604030504040204" pitchFamily="34" charset="-120"/>
              </a:rPr>
              <a:t>ABC130 (strip readout ASIC) </a:t>
            </a:r>
            <a:r>
              <a:rPr lang="en-US" altLang="zh-CN" sz="1800" dirty="0" smtClean="0">
                <a:ea typeface="Microsoft JhengHei" panose="020B0604030504040204" pitchFamily="34" charset="-120"/>
              </a:rPr>
              <a:t>which allows setting up the local module test system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8170" y="5671905"/>
            <a:ext cx="2484646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Milestone of the project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572000" y="5277359"/>
            <a:ext cx="2359246" cy="1078992"/>
            <a:chOff x="6447010" y="4322616"/>
            <a:chExt cx="2359246" cy="107899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47010" y="4322616"/>
              <a:ext cx="2359246" cy="107899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8002926" y="4357802"/>
              <a:ext cx="73152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 smtClean="0">
                  <a:latin typeface="KaiTi" panose="02010609060101010101" pitchFamily="49" charset="-122"/>
                  <a:ea typeface="KaiTi" panose="02010609060101010101" pitchFamily="49" charset="-122"/>
                </a:rPr>
                <a:t>ABC130</a:t>
              </a:r>
              <a:endParaRPr lang="en-US" sz="1400" dirty="0">
                <a:latin typeface="KaiTi" panose="02010609060101010101" pitchFamily="49" charset="-122"/>
                <a:ea typeface="KaiTi" panose="0201060906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377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81368"/>
          </a:xfrm>
        </p:spPr>
        <p:txBody>
          <a:bodyPr>
            <a:normAutofit/>
          </a:bodyPr>
          <a:lstStyle/>
          <a:p>
            <a:r>
              <a:rPr lang="en-US" altLang="zh-CN" sz="3600" dirty="0" smtClean="0">
                <a:solidFill>
                  <a:srgbClr val="0099FF"/>
                </a:solidFill>
                <a:ea typeface="Microsoft JhengHei" panose="020B0604030504040204" pitchFamily="34" charset="-120"/>
              </a:rPr>
              <a:t>Collaboration with RAL </a:t>
            </a:r>
            <a:endParaRPr lang="en-US" sz="3600" dirty="0">
              <a:solidFill>
                <a:srgbClr val="0099FF"/>
              </a:solidFill>
              <a:ea typeface="Microsoft JhengHei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" y="1325882"/>
            <a:ext cx="8674396" cy="5030469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sz="24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RAL in UK is the leading institution on ATLAS ITk upgrade.</a:t>
            </a:r>
          </a:p>
          <a:p>
            <a:endParaRPr lang="en-US" sz="2400" dirty="0"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endParaRPr lang="en-US" sz="2400" dirty="0" smtClean="0"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endParaRPr lang="en-US" sz="2400" dirty="0"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endParaRPr lang="en-US" sz="2400" dirty="0" smtClean="0"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endParaRPr lang="en-US" sz="2400" dirty="0"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endParaRPr lang="en-US" sz="2400" dirty="0" smtClean="0"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endParaRPr lang="en-US" sz="2400" dirty="0"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endParaRPr lang="en-US" sz="2400" dirty="0" smtClean="0"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endParaRPr lang="en-US" sz="2400" dirty="0"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r>
              <a:rPr lang="en-US" sz="24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MoU</a:t>
            </a:r>
            <a:r>
              <a:rPr lang="en-US" sz="2400" dirty="0">
                <a:latin typeface="Arial" panose="020B0604020202020204" pitchFamily="34" charset="0"/>
                <a:ea typeface="Microsoft JhengHei" panose="020B0604030504040204" pitchFamily="34" charset="-12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to be signed with RAL </a:t>
            </a:r>
            <a:endParaRPr lang="en-US" sz="2400" dirty="0"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r>
              <a:rPr lang="en-US" sz="24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Staff rotation plan to maintain 2 FTE’s at RAL for the coming years. </a:t>
            </a:r>
          </a:p>
          <a:p>
            <a:r>
              <a:rPr lang="en-US" altLang="zh-CN" sz="2400" dirty="0">
                <a:latin typeface="Arial" panose="020B0604020202020204" pitchFamily="34" charset="0"/>
                <a:ea typeface="Microsoft JhengHei" panose="020B0604030504040204" pitchFamily="34" charset="-120"/>
              </a:rPr>
              <a:t>Invited RAL collaborators to China. </a:t>
            </a:r>
            <a:endParaRPr lang="en-US" altLang="zh-CN" sz="2400" dirty="0" smtClean="0"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pPr lvl="1"/>
            <a:r>
              <a:rPr lang="en-US" altLang="zh-CN" sz="20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Giulio Villani</a:t>
            </a:r>
            <a:r>
              <a:rPr lang="zh-CN" altLang="en-US" sz="20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 </a:t>
            </a:r>
            <a:r>
              <a:rPr lang="en-US" altLang="zh-CN" sz="20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visited IHEP in Dec 2017 </a:t>
            </a:r>
            <a:r>
              <a:rPr lang="zh-CN" altLang="en-US" sz="20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 </a:t>
            </a:r>
            <a:endParaRPr lang="en-US" altLang="zh-CN" sz="2000" dirty="0"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pPr lvl="1"/>
            <a:r>
              <a:rPr lang="en-US" altLang="zh-CN" sz="20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Craig </a:t>
            </a:r>
            <a:r>
              <a:rPr lang="en-US" altLang="zh-CN" sz="2000" dirty="0">
                <a:latin typeface="Arial" panose="020B0604020202020204" pitchFamily="34" charset="0"/>
                <a:ea typeface="Microsoft JhengHei" panose="020B0604030504040204" pitchFamily="34" charset="-120"/>
              </a:rPr>
              <a:t>Sawyer</a:t>
            </a:r>
            <a:r>
              <a:rPr lang="zh-CN" altLang="en-US" sz="2000" dirty="0">
                <a:latin typeface="Arial" panose="020B0604020202020204" pitchFamily="34" charset="0"/>
                <a:ea typeface="Microsoft JhengHei" panose="020B0604030504040204" pitchFamily="34" charset="-12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ea typeface="Microsoft JhengHei" panose="020B0604030504040204" pitchFamily="34" charset="-120"/>
              </a:rPr>
              <a:t>will visit </a:t>
            </a:r>
            <a:r>
              <a:rPr lang="en-US" altLang="zh-CN" sz="20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IHEP in Jan </a:t>
            </a:r>
            <a:r>
              <a:rPr lang="en-US" altLang="zh-CN" sz="20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2018 </a:t>
            </a:r>
            <a:endParaRPr lang="en-US" sz="2000" dirty="0">
              <a:solidFill>
                <a:srgbClr val="0000FF"/>
              </a:solidFill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1A416-7D37-42E4-902F-021D2F792083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829" y="1903702"/>
            <a:ext cx="5497830" cy="2764969"/>
          </a:xfrm>
          <a:prstGeom prst="rect">
            <a:avLst/>
          </a:prstGeom>
        </p:spPr>
      </p:pic>
      <p:sp>
        <p:nvSpPr>
          <p:cNvPr id="7" name="文本框 27"/>
          <p:cNvSpPr txBox="1"/>
          <p:nvPr/>
        </p:nvSpPr>
        <p:spPr>
          <a:xfrm>
            <a:off x="6206659" y="2394095"/>
            <a:ext cx="2902077" cy="72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4000"/>
              </a:lnSpc>
            </a:pPr>
            <a:r>
              <a:rPr kumimoji="1" lang="en-US" altLang="zh-CN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IHEP Team visited RAL on September 19, 2016</a:t>
            </a:r>
            <a:endParaRPr kumimoji="1" lang="zh-CN" altLang="en-US" dirty="0"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4377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5"/>
            <a:ext cx="9144000" cy="1088135"/>
          </a:xfrm>
          <a:solidFill>
            <a:srgbClr val="F8F8F8"/>
          </a:solidFill>
          <a:ln>
            <a:noFill/>
          </a:ln>
        </p:spPr>
        <p:txBody>
          <a:bodyPr>
            <a:normAutofit/>
          </a:bodyPr>
          <a:lstStyle/>
          <a:p>
            <a:pPr marL="180000"/>
            <a:r>
              <a:rPr lang="en-US" altLang="zh-CN" sz="3600" dirty="0" smtClean="0">
                <a:solidFill>
                  <a:srgbClr val="0066FF"/>
                </a:solidFill>
                <a:latin typeface="+mn-lt"/>
                <a:ea typeface="Microsoft JhengHei" panose="020B0604030504040204" pitchFamily="34" charset="-120"/>
              </a:rPr>
              <a:t>Module Production at RAL</a:t>
            </a:r>
            <a:endParaRPr lang="en-US" sz="3600" dirty="0">
              <a:solidFill>
                <a:srgbClr val="0066FF"/>
              </a:solidFill>
              <a:latin typeface="+mn-lt"/>
              <a:ea typeface="Microsoft JhengHei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1271016"/>
          </a:xfrm>
        </p:spPr>
        <p:txBody>
          <a:bodyPr>
            <a:normAutofit/>
          </a:bodyPr>
          <a:lstStyle/>
          <a:p>
            <a:pPr marL="432000">
              <a:lnSpc>
                <a:spcPts val="2800"/>
              </a:lnSpc>
            </a:pPr>
            <a:r>
              <a:rPr lang="en-US" altLang="zh-CN" sz="22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Glued </a:t>
            </a:r>
            <a:r>
              <a:rPr lang="en-US" altLang="zh-CN" sz="22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three modules (two thermal mechanical and one electrical) </a:t>
            </a:r>
          </a:p>
          <a:p>
            <a:pPr marL="432000">
              <a:lnSpc>
                <a:spcPts val="2800"/>
              </a:lnSpc>
            </a:pPr>
            <a:r>
              <a:rPr lang="en-US" altLang="zh-CN" sz="22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Passed electrical test after wire bonding. </a:t>
            </a:r>
            <a:endParaRPr lang="en-US" altLang="zh-CN" sz="2200" dirty="0"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457950" y="6456935"/>
            <a:ext cx="2057400" cy="365125"/>
          </a:xfrm>
        </p:spPr>
        <p:txBody>
          <a:bodyPr/>
          <a:lstStyle/>
          <a:p>
            <a:fld id="{23B52C8C-83E5-4096-AE71-E2B1817E3CE0}" type="slidenum">
              <a:rPr lang="en-US" sz="1400" smtClean="0">
                <a:solidFill>
                  <a:schemeClr val="tx1"/>
                </a:solidFill>
              </a:rPr>
              <a:t>16</a:t>
            </a:fld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483" y="3881212"/>
            <a:ext cx="7022253" cy="26543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299" y="2273112"/>
            <a:ext cx="1962316" cy="1020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1311" y="2621368"/>
            <a:ext cx="1854252" cy="12598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2314" y="2265443"/>
            <a:ext cx="1826573" cy="12758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8848" y="2789317"/>
            <a:ext cx="2319937" cy="10918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6962" y="2273112"/>
            <a:ext cx="1865787" cy="94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3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015"/>
            <a:ext cx="9144000" cy="1088135"/>
          </a:xfrm>
          <a:solidFill>
            <a:srgbClr val="F8F8F8"/>
          </a:solidFill>
          <a:ln>
            <a:noFill/>
          </a:ln>
        </p:spPr>
        <p:txBody>
          <a:bodyPr>
            <a:normAutofit/>
          </a:bodyPr>
          <a:lstStyle/>
          <a:p>
            <a:pPr marL="180000"/>
            <a:r>
              <a:rPr lang="en-US" altLang="zh-CN" sz="3600" dirty="0" smtClean="0">
                <a:solidFill>
                  <a:srgbClr val="0066FF"/>
                </a:solidFill>
                <a:latin typeface="+mn-lt"/>
                <a:ea typeface="Microsoft JhengHei" panose="020B0604030504040204" pitchFamily="34" charset="-120"/>
              </a:rPr>
              <a:t>Sensor Electrical test at RAL</a:t>
            </a:r>
            <a:endParaRPr lang="en-US" sz="3600" dirty="0">
              <a:solidFill>
                <a:srgbClr val="0066FF"/>
              </a:solidFill>
              <a:latin typeface="+mn-lt"/>
              <a:ea typeface="Microsoft JhengHei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1271016"/>
          </a:xfrm>
        </p:spPr>
        <p:txBody>
          <a:bodyPr>
            <a:normAutofit/>
          </a:bodyPr>
          <a:lstStyle/>
          <a:p>
            <a:pPr marL="432000">
              <a:lnSpc>
                <a:spcPts val="2800"/>
              </a:lnSpc>
            </a:pPr>
            <a:r>
              <a:rPr lang="en-US" altLang="zh-CN" sz="22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ATLAS </a:t>
            </a:r>
            <a:r>
              <a:rPr lang="en-US" altLang="zh-CN" sz="2200" dirty="0">
                <a:latin typeface="Arial" panose="020B0604020202020204" pitchFamily="34" charset="0"/>
                <a:ea typeface="Microsoft JhengHei" panose="020B0604030504040204" pitchFamily="34" charset="-120"/>
              </a:rPr>
              <a:t>07 Mini </a:t>
            </a:r>
            <a:r>
              <a:rPr lang="en-US" altLang="zh-CN" sz="22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Sensor + ABC130 , Learn basic silicon strip sensor test, measure I-V and Equivalent Input Noise</a:t>
            </a:r>
            <a:endParaRPr lang="zh-CN" altLang="en-US" sz="2200" dirty="0"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pPr marL="432000">
              <a:lnSpc>
                <a:spcPts val="2800"/>
              </a:lnSpc>
            </a:pPr>
            <a:endParaRPr lang="en-US" altLang="zh-CN" sz="2200" dirty="0"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457950" y="6456935"/>
            <a:ext cx="2057400" cy="365125"/>
          </a:xfrm>
        </p:spPr>
        <p:txBody>
          <a:bodyPr/>
          <a:lstStyle/>
          <a:p>
            <a:fld id="{23B52C8C-83E5-4096-AE71-E2B1817E3CE0}" type="slidenum">
              <a:rPr lang="en-US" sz="1400" smtClean="0">
                <a:solidFill>
                  <a:schemeClr val="tx1"/>
                </a:solidFill>
              </a:rPr>
              <a:t>17</a:t>
            </a:fld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017" y="2360157"/>
            <a:ext cx="2978267" cy="3971023"/>
          </a:xfrm>
          <a:prstGeom prst="rect">
            <a:avLst/>
          </a:prstGeom>
        </p:spPr>
      </p:pic>
      <p:graphicFrame>
        <p:nvGraphicFramePr>
          <p:cNvPr id="32" name="Table 31"/>
          <p:cNvGraphicFramePr>
            <a:graphicFrameLocks noGrp="1"/>
          </p:cNvGraphicFramePr>
          <p:nvPr>
            <p:extLst/>
          </p:nvPr>
        </p:nvGraphicFramePr>
        <p:xfrm>
          <a:off x="3728339" y="4869857"/>
          <a:ext cx="4904560" cy="1461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6140"/>
                <a:gridCol w="1226140"/>
                <a:gridCol w="1226140"/>
                <a:gridCol w="1226140"/>
              </a:tblGrid>
              <a:tr h="45548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JhengHei" panose="020B0604030504040204" pitchFamily="34" charset="-120"/>
                          <a:cs typeface="+mn-cs"/>
                        </a:rPr>
                        <a:t>偏置电压</a:t>
                      </a:r>
                      <a:endParaRPr lang="en-US" altLang="zh-CN" sz="18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JhengHei" panose="020B0604030504040204" pitchFamily="34" charset="-120"/>
                          <a:cs typeface="+mn-cs"/>
                        </a:rPr>
                        <a:t>-10 V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JhengHei" panose="020B0604030504040204" pitchFamily="34" charset="-120"/>
                          <a:cs typeface="+mn-cs"/>
                        </a:rPr>
                        <a:t>-100</a:t>
                      </a:r>
                      <a:r>
                        <a:rPr lang="zh-CN" altLang="en-US" sz="1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JhengHei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JhengHei" panose="020B0604030504040204" pitchFamily="34" charset="-120"/>
                          <a:cs typeface="+mn-cs"/>
                        </a:rPr>
                        <a:t>V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JhengHei" panose="020B0604030504040204" pitchFamily="34" charset="-120"/>
                          <a:cs typeface="+mn-cs"/>
                        </a:rPr>
                        <a:t>-300</a:t>
                      </a:r>
                      <a:r>
                        <a:rPr lang="zh-CN" altLang="en-US" sz="1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JhengHei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JhengHei" panose="020B0604030504040204" pitchFamily="34" charset="-120"/>
                          <a:cs typeface="+mn-cs"/>
                        </a:rPr>
                        <a:t>V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</a:tr>
              <a:tr h="54086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JhengHei" panose="020B0604030504040204" pitchFamily="34" charset="-120"/>
                          <a:cs typeface="+mn-cs"/>
                        </a:rPr>
                        <a:t>Sensor</a:t>
                      </a:r>
                      <a:r>
                        <a:rPr lang="zh-CN" altLang="en-US" sz="1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JhengHei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JhengHei" panose="020B0604030504040204" pitchFamily="34" charset="-120"/>
                          <a:cs typeface="+mn-cs"/>
                        </a:rPr>
                        <a:t>+</a:t>
                      </a:r>
                      <a:r>
                        <a:rPr lang="zh-CN" altLang="en-US" sz="1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JhengHei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JhengHei" panose="020B0604030504040204" pitchFamily="34" charset="-120"/>
                          <a:cs typeface="+mn-cs"/>
                        </a:rPr>
                        <a:t>ASIC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JhengHei" panose="020B0604030504040204" pitchFamily="34" charset="-120"/>
                          <a:cs typeface="+mn-cs"/>
                        </a:rPr>
                        <a:t>597.9e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JhengHei" panose="020B0604030504040204" pitchFamily="34" charset="-120"/>
                          <a:cs typeface="+mn-cs"/>
                        </a:rPr>
                        <a:t>565.9e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JhengHei" panose="020B0604030504040204" pitchFamily="34" charset="-120"/>
                          <a:cs typeface="+mn-cs"/>
                        </a:rPr>
                        <a:t>563.5e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</a:tr>
              <a:tr h="30996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JhengHei" panose="020B0604030504040204" pitchFamily="34" charset="-120"/>
                          <a:cs typeface="+mn-cs"/>
                        </a:rPr>
                        <a:t>ASIC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JhengHei" panose="020B0604030504040204" pitchFamily="34" charset="-120"/>
                          <a:cs typeface="+mn-cs"/>
                        </a:rPr>
                        <a:t>450.5e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JhengHei" panose="020B0604030504040204" pitchFamily="34" charset="-120"/>
                          <a:cs typeface="+mn-cs"/>
                        </a:rPr>
                        <a:t>449.5e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JhengHei" panose="020B0604030504040204" pitchFamily="34" charset="-120"/>
                          <a:cs typeface="+mn-cs"/>
                        </a:rPr>
                        <a:t>448.4e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74"/>
          <a:stretch/>
        </p:blipFill>
        <p:spPr>
          <a:xfrm>
            <a:off x="4074301" y="2156496"/>
            <a:ext cx="4091291" cy="271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47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015"/>
            <a:ext cx="9144000" cy="1088135"/>
          </a:xfrm>
          <a:solidFill>
            <a:srgbClr val="F8F8F8"/>
          </a:solidFill>
          <a:ln>
            <a:noFill/>
          </a:ln>
        </p:spPr>
        <p:txBody>
          <a:bodyPr>
            <a:normAutofit/>
          </a:bodyPr>
          <a:lstStyle/>
          <a:p>
            <a:pPr marL="180000"/>
            <a:r>
              <a:rPr lang="en-US" altLang="zh-CN" sz="3600" dirty="0" smtClean="0">
                <a:solidFill>
                  <a:srgbClr val="0066FF"/>
                </a:solidFill>
                <a:latin typeface="+mn-lt"/>
                <a:ea typeface="Microsoft JhengHei" panose="020B0604030504040204" pitchFamily="34" charset="-120"/>
              </a:rPr>
              <a:t>Participation of Module </a:t>
            </a:r>
            <a:r>
              <a:rPr lang="en-US" altLang="zh-CN" sz="3600" dirty="0" err="1" smtClean="0">
                <a:solidFill>
                  <a:srgbClr val="0066FF"/>
                </a:solidFill>
                <a:latin typeface="+mn-lt"/>
                <a:ea typeface="Microsoft JhengHei" panose="020B0604030504040204" pitchFamily="34" charset="-120"/>
              </a:rPr>
              <a:t>Testbeam</a:t>
            </a:r>
            <a:r>
              <a:rPr lang="en-US" altLang="zh-CN" sz="3600" dirty="0" smtClean="0">
                <a:solidFill>
                  <a:srgbClr val="0066FF"/>
                </a:solidFill>
                <a:latin typeface="+mn-lt"/>
                <a:ea typeface="Microsoft JhengHei" panose="020B0604030504040204" pitchFamily="34" charset="-120"/>
              </a:rPr>
              <a:t> at DESY</a:t>
            </a:r>
            <a:endParaRPr lang="en-US" sz="3600" dirty="0">
              <a:solidFill>
                <a:srgbClr val="0066FF"/>
              </a:solidFill>
              <a:latin typeface="+mn-lt"/>
              <a:ea typeface="Microsoft JhengHei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599"/>
            <a:ext cx="9144000" cy="1271015"/>
          </a:xfrm>
        </p:spPr>
        <p:txBody>
          <a:bodyPr>
            <a:normAutofit/>
          </a:bodyPr>
          <a:lstStyle/>
          <a:p>
            <a:pPr marL="432000">
              <a:lnSpc>
                <a:spcPts val="2800"/>
              </a:lnSpc>
            </a:pPr>
            <a:r>
              <a:rPr lang="en-US" altLang="zh-CN" sz="22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ATLAS </a:t>
            </a:r>
            <a:r>
              <a:rPr lang="en-US" altLang="zh-CN" sz="22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R0 module and SS module test at E-lab in DESY May 2017</a:t>
            </a:r>
          </a:p>
          <a:p>
            <a:pPr marL="432000">
              <a:lnSpc>
                <a:spcPts val="2800"/>
              </a:lnSpc>
            </a:pPr>
            <a:r>
              <a:rPr lang="en-US" altLang="zh-CN" sz="2200" dirty="0" err="1" smtClean="0">
                <a:latin typeface="Arial" panose="020B0604020202020204" pitchFamily="34" charset="0"/>
                <a:ea typeface="Microsoft JhengHei" panose="020B0604030504040204" pitchFamily="34" charset="-120"/>
              </a:rPr>
              <a:t>Xiaocong</a:t>
            </a:r>
            <a:r>
              <a:rPr lang="en-US" altLang="zh-CN" sz="22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 Ai</a:t>
            </a:r>
            <a:r>
              <a:rPr lang="en-US" altLang="zh-CN" sz="2200" dirty="0">
                <a:latin typeface="Arial" panose="020B0604020202020204" pitchFamily="34" charset="0"/>
                <a:ea typeface="Microsoft JhengHei" panose="020B0604030504040204" pitchFamily="34" charset="-120"/>
              </a:rPr>
              <a:t>, </a:t>
            </a:r>
            <a:r>
              <a:rPr lang="en-US" altLang="zh-CN" sz="22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Liejian </a:t>
            </a:r>
            <a:r>
              <a:rPr lang="en-US" altLang="zh-CN" sz="2200" dirty="0">
                <a:latin typeface="Arial" panose="020B0604020202020204" pitchFamily="34" charset="0"/>
                <a:ea typeface="Microsoft JhengHei" panose="020B0604030504040204" pitchFamily="34" charset="-120"/>
              </a:rPr>
              <a:t>Chen and Yi </a:t>
            </a:r>
            <a:r>
              <a:rPr lang="en-US" altLang="zh-CN" sz="22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Liu</a:t>
            </a:r>
            <a:endParaRPr lang="en-US" altLang="zh-CN" sz="2200" dirty="0" smtClean="0"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pPr marL="432000">
              <a:lnSpc>
                <a:spcPts val="2800"/>
              </a:lnSpc>
            </a:pPr>
            <a:endParaRPr lang="en-US" altLang="zh-CN" sz="2200" dirty="0" smtClean="0"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pPr marL="432000">
              <a:lnSpc>
                <a:spcPts val="2800"/>
              </a:lnSpc>
            </a:pPr>
            <a:endParaRPr lang="en-US" altLang="zh-CN" sz="2200" dirty="0"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457950" y="6456935"/>
            <a:ext cx="2057400" cy="365125"/>
          </a:xfrm>
        </p:spPr>
        <p:txBody>
          <a:bodyPr/>
          <a:lstStyle/>
          <a:p>
            <a:fld id="{23B52C8C-83E5-4096-AE71-E2B1817E3CE0}" type="slidenum">
              <a:rPr lang="en-US" sz="1400" smtClean="0">
                <a:solidFill>
                  <a:schemeClr val="tx1"/>
                </a:solidFill>
              </a:rPr>
              <a:t>18</a:t>
            </a:fld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028" name="Picture 4" descr="itle: Ro module test in E-Lab - Description: Ro module test in E-L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99" y="2896063"/>
            <a:ext cx="4205199" cy="315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tle: SS module test in E-Lab - Description: SS module test in E-La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7699" y="2896063"/>
            <a:ext cx="4205199" cy="315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58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078" y="365126"/>
            <a:ext cx="8038272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99FF"/>
                </a:solidFill>
                <a:ea typeface="Microsoft JhengHei" panose="020B0604030504040204" pitchFamily="34" charset="-120"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530" y="2020412"/>
            <a:ext cx="7957820" cy="4006215"/>
          </a:xfrm>
        </p:spPr>
        <p:txBody>
          <a:bodyPr>
            <a:normAutofit/>
          </a:bodyPr>
          <a:lstStyle/>
          <a:p>
            <a:r>
              <a:rPr lang="en-US" dirty="0" smtClean="0"/>
              <a:t>The HL-LHC upgrade requires ATLAS ITk upgrade to meet the challenge </a:t>
            </a:r>
          </a:p>
          <a:p>
            <a:r>
              <a:rPr lang="en-US" dirty="0" smtClean="0"/>
              <a:t>IHEP</a:t>
            </a:r>
            <a:r>
              <a:rPr lang="en-US" dirty="0" smtClean="0"/>
              <a:t>/THU</a:t>
            </a:r>
            <a:r>
              <a:rPr lang="en-US" dirty="0" smtClean="0"/>
              <a:t> ATLAS ITk </a:t>
            </a:r>
            <a:r>
              <a:rPr lang="en-US" dirty="0" smtClean="0"/>
              <a:t>team is making steady progress on barrel module assembly and tests 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altLang="zh-CN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More experience will be brought back to China</a:t>
            </a:r>
            <a:endParaRPr lang="en-US" altLang="zh-CN" dirty="0"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1A416-7D37-42E4-902F-021D2F79208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46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 txBox="1">
            <a:spLocks noGrp="1"/>
          </p:cNvSpPr>
          <p:nvPr/>
        </p:nvSpPr>
        <p:spPr bwMode="auto">
          <a:xfrm>
            <a:off x="7170738" y="6569075"/>
            <a:ext cx="1905000" cy="2746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fld id="{CF8742F1-9A25-564F-AAA3-7187C38A7E3B}" type="slidenum">
              <a:rPr lang="en-US" sz="1200" b="0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pPr algn="r">
                <a:defRPr/>
              </a:pPr>
              <a:t>2</a:t>
            </a:fld>
            <a:endParaRPr lang="en-US" sz="1200" b="0" smtClean="0">
              <a:solidFill>
                <a:srgbClr val="0033CC"/>
              </a:solidFill>
              <a:cs typeface="+mn-cs"/>
            </a:endParaRPr>
          </a:p>
        </p:txBody>
      </p:sp>
      <p:pic>
        <p:nvPicPr>
          <p:cNvPr id="6146" name="Picture 2" descr="91050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14565" name="AutoShape 5"/>
          <p:cNvSpPr>
            <a:spLocks noChangeArrowheads="1"/>
          </p:cNvSpPr>
          <p:nvPr/>
        </p:nvSpPr>
        <p:spPr bwMode="auto">
          <a:xfrm>
            <a:off x="7524750" y="4724400"/>
            <a:ext cx="1371600" cy="533400"/>
          </a:xfrm>
          <a:prstGeom prst="wedgeEllipseCallout">
            <a:avLst>
              <a:gd name="adj1" fmla="val -15856"/>
              <a:gd name="adj2" fmla="val -236903"/>
            </a:avLst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GB" sz="2400" b="0">
                <a:latin typeface="Arial" charset="0"/>
                <a:cs typeface="Arial" charset="0"/>
              </a:rPr>
              <a:t>LHCb</a:t>
            </a:r>
          </a:p>
        </p:txBody>
      </p:sp>
      <p:sp>
        <p:nvSpPr>
          <p:cNvPr id="2114566" name="AutoShape 6"/>
          <p:cNvSpPr>
            <a:spLocks noChangeArrowheads="1"/>
          </p:cNvSpPr>
          <p:nvPr/>
        </p:nvSpPr>
        <p:spPr bwMode="auto">
          <a:xfrm>
            <a:off x="2057400" y="1447800"/>
            <a:ext cx="1236663" cy="533400"/>
          </a:xfrm>
          <a:prstGeom prst="wedgeEllipseCallout">
            <a:avLst>
              <a:gd name="adj1" fmla="val 56806"/>
              <a:gd name="adj2" fmla="val 63690"/>
            </a:avLst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GB" sz="2400" b="0">
                <a:latin typeface="Arial" charset="0"/>
                <a:cs typeface="Arial" charset="0"/>
              </a:rPr>
              <a:t>CMS</a:t>
            </a:r>
          </a:p>
        </p:txBody>
      </p:sp>
      <p:sp>
        <p:nvSpPr>
          <p:cNvPr id="2114567" name="AutoShape 7"/>
          <p:cNvSpPr>
            <a:spLocks noChangeArrowheads="1"/>
          </p:cNvSpPr>
          <p:nvPr/>
        </p:nvSpPr>
        <p:spPr bwMode="auto">
          <a:xfrm>
            <a:off x="1219200" y="5562600"/>
            <a:ext cx="1600200" cy="533400"/>
          </a:xfrm>
          <a:prstGeom prst="wedgeEllipseCallout">
            <a:avLst>
              <a:gd name="adj1" fmla="val 27579"/>
              <a:gd name="adj2" fmla="val -116370"/>
            </a:avLst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GB" sz="2400" b="0">
                <a:latin typeface="Arial" charset="0"/>
                <a:cs typeface="Arial" charset="0"/>
              </a:rPr>
              <a:t>ALICE</a:t>
            </a:r>
          </a:p>
        </p:txBody>
      </p:sp>
      <p:sp>
        <p:nvSpPr>
          <p:cNvPr id="2114568" name="AutoShape 8"/>
          <p:cNvSpPr>
            <a:spLocks noChangeArrowheads="1"/>
          </p:cNvSpPr>
          <p:nvPr/>
        </p:nvSpPr>
        <p:spPr bwMode="auto">
          <a:xfrm>
            <a:off x="6096000" y="5410200"/>
            <a:ext cx="1712913" cy="533400"/>
          </a:xfrm>
          <a:prstGeom prst="wedgeEllipseCallout">
            <a:avLst>
              <a:gd name="adj1" fmla="val -51986"/>
              <a:gd name="adj2" fmla="val -102083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GB" sz="2400" b="0">
                <a:latin typeface="Arial" charset="0"/>
                <a:cs typeface="Arial" charset="0"/>
              </a:rPr>
              <a:t>ATLAS</a:t>
            </a:r>
          </a:p>
        </p:txBody>
      </p:sp>
      <p:sp>
        <p:nvSpPr>
          <p:cNvPr id="6152" name="TextBox 11"/>
          <p:cNvSpPr txBox="1">
            <a:spLocks noChangeArrowheads="1"/>
          </p:cNvSpPr>
          <p:nvPr/>
        </p:nvSpPr>
        <p:spPr bwMode="auto">
          <a:xfrm>
            <a:off x="8767763" y="6396038"/>
            <a:ext cx="3762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154" name="Rectangle 14"/>
          <p:cNvSpPr>
            <a:spLocks noChangeArrowheads="1"/>
          </p:cNvSpPr>
          <p:nvPr/>
        </p:nvSpPr>
        <p:spPr bwMode="auto">
          <a:xfrm>
            <a:off x="4699000" y="2473325"/>
            <a:ext cx="2305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endParaRPr lang="en-GB" sz="1400"/>
          </a:p>
        </p:txBody>
      </p:sp>
      <p:sp>
        <p:nvSpPr>
          <p:cNvPr id="6155" name="Rectangle 16"/>
          <p:cNvSpPr>
            <a:spLocks noChangeArrowheads="1"/>
          </p:cNvSpPr>
          <p:nvPr/>
        </p:nvSpPr>
        <p:spPr bwMode="auto">
          <a:xfrm>
            <a:off x="715963" y="87947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endParaRPr lang="en-GB" sz="1400"/>
          </a:p>
        </p:txBody>
      </p:sp>
      <p:sp>
        <p:nvSpPr>
          <p:cNvPr id="6156" name="Rectangle 17"/>
          <p:cNvSpPr>
            <a:spLocks noChangeArrowheads="1"/>
          </p:cNvSpPr>
          <p:nvPr/>
        </p:nvSpPr>
        <p:spPr bwMode="auto">
          <a:xfrm>
            <a:off x="801688" y="893763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endParaRPr lang="en-GB" sz="1400"/>
          </a:p>
        </p:txBody>
      </p:sp>
      <p:cxnSp>
        <p:nvCxnSpPr>
          <p:cNvPr id="6157" name="Straight Connector 17"/>
          <p:cNvCxnSpPr>
            <a:cxnSpLocks noChangeShapeType="1"/>
          </p:cNvCxnSpPr>
          <p:nvPr/>
        </p:nvCxnSpPr>
        <p:spPr bwMode="auto">
          <a:xfrm>
            <a:off x="2203450" y="4464050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6160" name="Rectangle 22"/>
          <p:cNvSpPr>
            <a:spLocks noChangeArrowheads="1"/>
          </p:cNvSpPr>
          <p:nvPr/>
        </p:nvSpPr>
        <p:spPr bwMode="auto">
          <a:xfrm>
            <a:off x="4448175" y="3259138"/>
            <a:ext cx="1841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577" y="193899"/>
            <a:ext cx="8666563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4000" b="1" dirty="0" smtClean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latin typeface="+mj-lt"/>
                <a:cs typeface="+mn-cs"/>
              </a:rPr>
              <a:t>The Large Hadron Collider at CERN</a:t>
            </a:r>
            <a:endParaRPr lang="en-GB" sz="4000" b="1" dirty="0">
              <a:ln>
                <a:solidFill>
                  <a:schemeClr val="tx1"/>
                </a:solidFill>
              </a:ln>
              <a:solidFill>
                <a:srgbClr val="FFFFFF"/>
              </a:solidFill>
              <a:latin typeface="+mj-lt"/>
              <a:cs typeface="+mn-cs"/>
            </a:endParaRPr>
          </a:p>
        </p:txBody>
      </p:sp>
      <p:sp>
        <p:nvSpPr>
          <p:cNvPr id="6162" name="Curved Right Arrow 5"/>
          <p:cNvSpPr>
            <a:spLocks noChangeArrowheads="1"/>
          </p:cNvSpPr>
          <p:nvPr/>
        </p:nvSpPr>
        <p:spPr bwMode="auto">
          <a:xfrm>
            <a:off x="7489825" y="1106488"/>
            <a:ext cx="466725" cy="587375"/>
          </a:xfrm>
          <a:prstGeom prst="curvedRightArrow">
            <a:avLst>
              <a:gd name="adj1" fmla="val 25054"/>
              <a:gd name="adj2" fmla="val 50107"/>
              <a:gd name="adj3" fmla="val 25000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endParaRPr lang="en-GB" sz="1400"/>
          </a:p>
        </p:txBody>
      </p:sp>
      <p:grpSp>
        <p:nvGrpSpPr>
          <p:cNvPr id="19" name="Group 18"/>
          <p:cNvGrpSpPr/>
          <p:nvPr/>
        </p:nvGrpSpPr>
        <p:grpSpPr>
          <a:xfrm>
            <a:off x="342903" y="2701918"/>
            <a:ext cx="1074802" cy="2108181"/>
            <a:chOff x="342903" y="2701918"/>
            <a:chExt cx="1074802" cy="2108181"/>
          </a:xfrm>
        </p:grpSpPr>
        <p:sp>
          <p:nvSpPr>
            <p:cNvPr id="20" name="Text Box 11"/>
            <p:cNvSpPr txBox="1">
              <a:spLocks noChangeArrowheads="1"/>
            </p:cNvSpPr>
            <p:nvPr/>
          </p:nvSpPr>
          <p:spPr bwMode="auto">
            <a:xfrm>
              <a:off x="342903" y="2701918"/>
              <a:ext cx="813256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>
                <a:spcBef>
                  <a:spcPct val="50000"/>
                </a:spcBef>
                <a:defRPr/>
              </a:pPr>
              <a:r>
                <a:rPr lang="en-GB" sz="1800" b="0" dirty="0">
                  <a:solidFill>
                    <a:srgbClr val="FFFFFF"/>
                  </a:solidFill>
                  <a:latin typeface="Arial"/>
                  <a:ea typeface="+mn-ea"/>
                  <a:cs typeface="Arial"/>
                </a:rPr>
                <a:t>27</a:t>
              </a:r>
              <a:r>
                <a:rPr lang="en-GB" sz="1800" b="0" dirty="0">
                  <a:solidFill>
                    <a:srgbClr val="FFFF00"/>
                  </a:solidFill>
                  <a:latin typeface="Arial"/>
                  <a:ea typeface="+mn-ea"/>
                  <a:cs typeface="Arial"/>
                </a:rPr>
                <a:t> </a:t>
              </a:r>
              <a:r>
                <a:rPr lang="en-GB" sz="1800" b="0" dirty="0">
                  <a:solidFill>
                    <a:srgbClr val="FFFFFF"/>
                  </a:solidFill>
                  <a:latin typeface="Arial"/>
                  <a:ea typeface="+mn-ea"/>
                  <a:cs typeface="Arial"/>
                </a:rPr>
                <a:t>km</a:t>
              </a:r>
              <a:endParaRPr lang="en-GB" sz="1800" b="0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+mn-ea"/>
                <a:cs typeface="Arial"/>
                <a:sym typeface="Symbol" pitchFamily="18" charset="2"/>
              </a:endParaRPr>
            </a:p>
          </p:txBody>
        </p:sp>
        <p:sp>
          <p:nvSpPr>
            <p:cNvPr id="21" name="Curved Right Arrow 20"/>
            <p:cNvSpPr/>
            <p:nvPr/>
          </p:nvSpPr>
          <p:spPr bwMode="auto">
            <a:xfrm>
              <a:off x="952476" y="2837326"/>
              <a:ext cx="465229" cy="1972773"/>
            </a:xfrm>
            <a:prstGeom prst="curvedRightArrow">
              <a:avLst/>
            </a:prstGeom>
            <a:solidFill>
              <a:srgbClr val="FFFFFF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10800000" lon="0" rev="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665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30746"/>
            <a:ext cx="9144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LHC Point 1: The ATLAS Experiment</a:t>
            </a:r>
            <a:endParaRPr lang="en-GB" sz="2400" dirty="0"/>
          </a:p>
        </p:txBody>
      </p:sp>
      <p:pic>
        <p:nvPicPr>
          <p:cNvPr id="2" name="Picture 1" descr="0702016_10-A4-at-144-dpi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955" y="768984"/>
            <a:ext cx="9144000" cy="6089015"/>
          </a:xfrm>
          <a:prstGeom prst="rect">
            <a:avLst/>
          </a:prstGeom>
        </p:spPr>
      </p:pic>
      <p:pic>
        <p:nvPicPr>
          <p:cNvPr id="5" name="Picture 4" descr="atlas-diagram.jpg"/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6248" y="3667146"/>
            <a:ext cx="4664230" cy="2997814"/>
          </a:xfrm>
          <a:prstGeom prst="rect">
            <a:avLst/>
          </a:prstGeom>
          <a:ln>
            <a:solidFill>
              <a:srgbClr val="1919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355078" y="2321818"/>
            <a:ext cx="2565400" cy="1277909"/>
          </a:xfrm>
          <a:prstGeom prst="rect">
            <a:avLst/>
          </a:prstGeom>
          <a:solidFill>
            <a:srgbClr val="FFFFFF"/>
          </a:solidFill>
          <a:ln>
            <a:solidFill>
              <a:srgbClr val="1919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 algn="r"/>
            <a:r>
              <a:rPr lang="en-GB" b="1" u="sng" dirty="0" smtClean="0">
                <a:solidFill>
                  <a:srgbClr val="000000"/>
                </a:solidFill>
              </a:rPr>
              <a:t>The ATLAS Collaboration</a:t>
            </a:r>
          </a:p>
          <a:p>
            <a:pPr algn="r"/>
            <a:r>
              <a:rPr lang="en-GB" dirty="0" smtClean="0">
                <a:solidFill>
                  <a:srgbClr val="000000"/>
                </a:solidFill>
              </a:rPr>
              <a:t>3000 Members</a:t>
            </a:r>
          </a:p>
          <a:p>
            <a:pPr algn="r"/>
            <a:r>
              <a:rPr lang="en-GB" dirty="0" smtClean="0">
                <a:solidFill>
                  <a:srgbClr val="000000"/>
                </a:solidFill>
              </a:rPr>
              <a:t>177 Institutes</a:t>
            </a:r>
          </a:p>
          <a:p>
            <a:pPr algn="r"/>
            <a:r>
              <a:rPr lang="en-GB" dirty="0" smtClean="0">
                <a:solidFill>
                  <a:srgbClr val="000000"/>
                </a:solidFill>
              </a:rPr>
              <a:t>38 Countries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06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5645" y="3649304"/>
            <a:ext cx="4267200" cy="28750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" y="281155"/>
            <a:ext cx="7886700" cy="781368"/>
          </a:xfrm>
        </p:spPr>
        <p:txBody>
          <a:bodyPr>
            <a:normAutofit/>
          </a:bodyPr>
          <a:lstStyle/>
          <a:p>
            <a:r>
              <a:rPr lang="en-US" altLang="zh-CN" sz="3600" dirty="0" smtClean="0">
                <a:solidFill>
                  <a:srgbClr val="0099FF"/>
                </a:solidFill>
                <a:ea typeface="Microsoft JhengHei" panose="020B0604030504040204" pitchFamily="34" charset="-120"/>
              </a:rPr>
              <a:t>ATLAS ITk Upgrade</a:t>
            </a:r>
            <a:endParaRPr lang="en-US" sz="3600" dirty="0">
              <a:solidFill>
                <a:srgbClr val="0099FF"/>
              </a:solidFill>
              <a:ea typeface="Microsoft JhengHei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340" y="2865481"/>
            <a:ext cx="7362087" cy="3658887"/>
          </a:xfrm>
        </p:spPr>
        <p:txBody>
          <a:bodyPr>
            <a:normAutofit/>
          </a:bodyPr>
          <a:lstStyle/>
          <a:p>
            <a:r>
              <a:rPr lang="en-US" altLang="zh-CN" sz="24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ATLAS Detector upgrade for the LHC high luminosity upgrade, all silicon tracking device</a:t>
            </a:r>
          </a:p>
          <a:p>
            <a:endParaRPr lang="en-US" altLang="zh-CN" sz="2400" dirty="0"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endParaRPr lang="en-US" altLang="zh-CN" sz="2400" dirty="0">
              <a:solidFill>
                <a:srgbClr val="0000FF"/>
              </a:solidFill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endParaRPr lang="en-US" altLang="zh-CN" sz="2400" baseline="30000" dirty="0"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1A416-7D37-42E4-902F-021D2F792083}" type="slidenum">
              <a:rPr lang="en-US" smtClean="0"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505812" y="4370422"/>
            <a:ext cx="115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Strip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4723" y="5589598"/>
            <a:ext cx="115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Pixel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12" y="876461"/>
            <a:ext cx="7431428" cy="19890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835" y="3921182"/>
            <a:ext cx="3959924" cy="233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66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81368"/>
          </a:xfrm>
        </p:spPr>
        <p:txBody>
          <a:bodyPr>
            <a:normAutofit/>
          </a:bodyPr>
          <a:lstStyle/>
          <a:p>
            <a:r>
              <a:rPr lang="en-US" altLang="zh-CN" sz="3600" dirty="0" smtClean="0">
                <a:solidFill>
                  <a:srgbClr val="0099FF"/>
                </a:solidFill>
                <a:ea typeface="Microsoft JhengHei" panose="020B0604030504040204" pitchFamily="34" charset="-120"/>
              </a:rPr>
              <a:t>ITk Silicon Strip Detector Concept</a:t>
            </a:r>
            <a:endParaRPr lang="en-US" sz="3600" dirty="0">
              <a:solidFill>
                <a:srgbClr val="0099FF"/>
              </a:solidFill>
              <a:ea typeface="Microsoft JhengHei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" y="1325883"/>
            <a:ext cx="7920990" cy="617218"/>
          </a:xfrm>
        </p:spPr>
        <p:txBody>
          <a:bodyPr>
            <a:normAutofit/>
          </a:bodyPr>
          <a:lstStyle/>
          <a:p>
            <a:r>
              <a:rPr lang="en-US" altLang="zh-CN" sz="24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Stave/Petal  + Mechanics Supported Silicon Modules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1A416-7D37-42E4-902F-021D2F792083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5252" y="2560320"/>
            <a:ext cx="7573496" cy="38966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77" t="2713" r="7924" b="10425"/>
          <a:stretch/>
        </p:blipFill>
        <p:spPr>
          <a:xfrm>
            <a:off x="628650" y="2011712"/>
            <a:ext cx="3447288" cy="270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48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578" y="1011485"/>
            <a:ext cx="3624305" cy="54798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81368"/>
          </a:xfrm>
        </p:spPr>
        <p:txBody>
          <a:bodyPr>
            <a:normAutofit/>
          </a:bodyPr>
          <a:lstStyle/>
          <a:p>
            <a:r>
              <a:rPr lang="en-US" altLang="zh-CN" sz="3600" dirty="0" smtClean="0">
                <a:solidFill>
                  <a:srgbClr val="0099FF"/>
                </a:solidFill>
                <a:ea typeface="Microsoft JhengHei" panose="020B0604030504040204" pitchFamily="34" charset="-120"/>
              </a:rPr>
              <a:t>ITk Upgrade Project Timeline</a:t>
            </a:r>
            <a:endParaRPr lang="en-US" sz="3600" dirty="0">
              <a:solidFill>
                <a:srgbClr val="0099FF"/>
              </a:solidFill>
              <a:ea typeface="Microsoft JhengHei" panose="020B0604030504040204" pitchFamily="34" charset="-12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1A416-7D37-42E4-902F-021D2F792083}" type="slidenum">
              <a:rPr lang="en-US" smtClean="0"/>
              <a:t>6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426811" y="1252801"/>
            <a:ext cx="2294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2017: ITk-STRIP TDR</a:t>
            </a:r>
            <a:endParaRPr lang="en-US" sz="16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26811" y="1821470"/>
            <a:ext cx="42949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Mid-2018: Pre-Production </a:t>
            </a:r>
            <a:endParaRPr lang="en-US" sz="16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26811" y="2496445"/>
            <a:ext cx="3946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2019: Production Readiness Reviews</a:t>
            </a:r>
            <a:endParaRPr lang="en-US" sz="16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0836" y="6152807"/>
            <a:ext cx="23851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2024: Detector Install</a:t>
            </a:r>
            <a:endParaRPr lang="en-US" sz="16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9971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5"/>
            <a:ext cx="9144000" cy="1088135"/>
          </a:xfrm>
          <a:solidFill>
            <a:srgbClr val="F8F8F8"/>
          </a:solidFill>
          <a:ln>
            <a:noFill/>
          </a:ln>
        </p:spPr>
        <p:txBody>
          <a:bodyPr>
            <a:normAutofit/>
          </a:bodyPr>
          <a:lstStyle/>
          <a:p>
            <a:pPr marL="180000"/>
            <a:r>
              <a:rPr lang="en-US" sz="3600" dirty="0" smtClean="0">
                <a:solidFill>
                  <a:srgbClr val="0099FF"/>
                </a:solidFill>
                <a:latin typeface="+mn-lt"/>
              </a:rPr>
              <a:t>The Team</a:t>
            </a:r>
            <a:endParaRPr lang="en-US" sz="3600" dirty="0">
              <a:solidFill>
                <a:srgbClr val="0099FF"/>
              </a:solidFill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457950" y="6456935"/>
            <a:ext cx="2057400" cy="365125"/>
          </a:xfrm>
        </p:spPr>
        <p:txBody>
          <a:bodyPr/>
          <a:lstStyle/>
          <a:p>
            <a:fld id="{23B52C8C-83E5-4096-AE71-E2B1817E3CE0}" type="slidenum">
              <a:rPr lang="en-US" sz="1400" smtClean="0">
                <a:solidFill>
                  <a:schemeClr val="tx1"/>
                </a:solidFill>
              </a:rPr>
              <a:t>7</a:t>
            </a:fld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2473" y="2365295"/>
            <a:ext cx="854392" cy="1143000"/>
          </a:xfrm>
          <a:prstGeom prst="rect">
            <a:avLst/>
          </a:prstGeom>
        </p:spPr>
      </p:pic>
      <p:sp>
        <p:nvSpPr>
          <p:cNvPr id="9" name="AutoShape 2" descr="http://atglance.web.cern.ch/atglance/cgi-bin/showImage.py?ccid=66072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2345" y="2346256"/>
            <a:ext cx="859399" cy="1143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5459" y="2365295"/>
            <a:ext cx="859399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0402" y="4379836"/>
            <a:ext cx="849085" cy="12344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250" y="4425556"/>
            <a:ext cx="927877" cy="1143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6806" y="4471276"/>
            <a:ext cx="1143000" cy="1143000"/>
          </a:xfrm>
          <a:prstGeom prst="rect">
            <a:avLst/>
          </a:prstGeom>
        </p:spPr>
      </p:pic>
      <p:pic>
        <p:nvPicPr>
          <p:cNvPr id="14" name="图片 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3559" y="4330989"/>
            <a:ext cx="1092271" cy="1371600"/>
          </a:xfrm>
          <a:prstGeom prst="rect">
            <a:avLst/>
          </a:prstGeom>
        </p:spPr>
      </p:pic>
      <p:pic>
        <p:nvPicPr>
          <p:cNvPr id="16" name="图片 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3559" y="2171633"/>
            <a:ext cx="1018614" cy="1371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15781" y="3691424"/>
            <a:ext cx="1316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 err="1"/>
              <a:t>Xinchou</a:t>
            </a:r>
            <a:r>
              <a:rPr lang="en-US" i="1" dirty="0"/>
              <a:t> Lou</a:t>
            </a:r>
          </a:p>
        </p:txBody>
      </p:sp>
      <p:sp>
        <p:nvSpPr>
          <p:cNvPr id="7" name="Rectangle 6"/>
          <p:cNvSpPr/>
          <p:nvPr/>
        </p:nvSpPr>
        <p:spPr>
          <a:xfrm>
            <a:off x="460374" y="1403624"/>
            <a:ext cx="60276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8 Staff Members (7 IHEP + 1 THU)</a:t>
            </a:r>
            <a:endParaRPr lang="en-US" sz="2400" i="1" dirty="0"/>
          </a:p>
        </p:txBody>
      </p:sp>
      <p:sp>
        <p:nvSpPr>
          <p:cNvPr id="19" name="Rectangle 18"/>
          <p:cNvSpPr/>
          <p:nvPr/>
        </p:nvSpPr>
        <p:spPr>
          <a:xfrm>
            <a:off x="2861229" y="3724652"/>
            <a:ext cx="1475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i="1"/>
              <a:t>Joao </a:t>
            </a:r>
            <a:r>
              <a:rPr lang="pt-BR" i="1" smtClean="0"/>
              <a:t>da </a:t>
            </a:r>
            <a:r>
              <a:rPr lang="pt-BR" i="1" dirty="0"/>
              <a:t>Costa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652248" y="3724652"/>
            <a:ext cx="1319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/>
              <a:t>Hongbo Zhu</a:t>
            </a:r>
            <a:endParaRPr lang="en-US" i="1" dirty="0"/>
          </a:p>
        </p:txBody>
      </p:sp>
      <p:sp>
        <p:nvSpPr>
          <p:cNvPr id="21" name="Rectangle 20"/>
          <p:cNvSpPr/>
          <p:nvPr/>
        </p:nvSpPr>
        <p:spPr>
          <a:xfrm>
            <a:off x="6281419" y="3691424"/>
            <a:ext cx="1169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 err="1"/>
              <a:t>Weiguo</a:t>
            </a:r>
            <a:r>
              <a:rPr lang="en-US" i="1" dirty="0"/>
              <a:t> Lu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610591" y="5741797"/>
            <a:ext cx="805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/>
              <a:t>Xin Shi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941795" y="5720874"/>
            <a:ext cx="1314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i="1" dirty="0" err="1"/>
              <a:t>Zhijun</a:t>
            </a:r>
            <a:r>
              <a:rPr lang="pt-BR" i="1" dirty="0"/>
              <a:t> </a:t>
            </a:r>
            <a:r>
              <a:rPr lang="pt-BR" i="1" dirty="0" err="1"/>
              <a:t>Liang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706467" y="5725911"/>
            <a:ext cx="1023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/>
              <a:t>Yiming</a:t>
            </a:r>
            <a:r>
              <a:rPr lang="en-US" i="1" dirty="0"/>
              <a:t> Li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6446675" y="5720874"/>
            <a:ext cx="997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Xin Chen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91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modul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3614" y="1760888"/>
            <a:ext cx="2644479" cy="2090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486" y="353975"/>
            <a:ext cx="8281174" cy="781368"/>
          </a:xfrm>
        </p:spPr>
        <p:txBody>
          <a:bodyPr>
            <a:norm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altLang="zh-CN" sz="3600" dirty="0" smtClean="0">
                <a:solidFill>
                  <a:srgbClr val="0099FF"/>
                </a:solidFill>
                <a:ea typeface="Microsoft JhengHei" panose="020B0604030504040204" pitchFamily="34" charset="-120"/>
              </a:rPr>
              <a:t>Assembly </a:t>
            </a:r>
            <a:r>
              <a:rPr lang="en-US" altLang="zh-CN" sz="3600" dirty="0">
                <a:solidFill>
                  <a:srgbClr val="0099FF"/>
                </a:solidFill>
                <a:ea typeface="Microsoft JhengHei" panose="020B0604030504040204" pitchFamily="34" charset="-120"/>
              </a:rPr>
              <a:t>and tests of barrel modules </a:t>
            </a:r>
            <a:endParaRPr lang="en-US" sz="3600" dirty="0">
              <a:solidFill>
                <a:srgbClr val="0099FF"/>
              </a:solidFill>
              <a:ea typeface="Microsoft JhengHei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" y="1325882"/>
            <a:ext cx="8275320" cy="5030469"/>
          </a:xfrm>
        </p:spPr>
        <p:txBody>
          <a:bodyPr>
            <a:normAutofit/>
          </a:bodyPr>
          <a:lstStyle/>
          <a:p>
            <a:r>
              <a:rPr lang="en-US" altLang="zh-CN" sz="24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Produce 50 working modules during pre-production</a:t>
            </a:r>
          </a:p>
          <a:p>
            <a:endParaRPr lang="en-US" altLang="zh-CN" sz="2400" dirty="0"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endParaRPr lang="en-US" altLang="zh-CN" sz="2400" dirty="0" smtClean="0"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endParaRPr lang="en-US" altLang="zh-CN" sz="2400" dirty="0"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endParaRPr lang="en-US" altLang="zh-CN" sz="2400" dirty="0" smtClean="0"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endParaRPr lang="en-US" sz="2400" dirty="0">
              <a:latin typeface="Arial" panose="020B0604020202020204" pitchFamily="34" charset="0"/>
              <a:ea typeface="Microsoft JhengHei" panose="020B0604030504040204" pitchFamily="34" charset="-120"/>
            </a:endParaRPr>
          </a:p>
          <a:p>
            <a:r>
              <a:rPr lang="en-US" sz="24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Tooling for module handling 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1A416-7D37-42E4-902F-021D2F792083}" type="slidenum">
              <a:rPr lang="en-US" smtClean="0"/>
              <a:t>8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48107" y="1955693"/>
            <a:ext cx="5321741" cy="1700911"/>
            <a:chOff x="-107080" y="0"/>
            <a:chExt cx="7225576" cy="1663698"/>
          </a:xfrm>
        </p:grpSpPr>
        <p:sp>
          <p:nvSpPr>
            <p:cNvPr id="7" name="Rounded Rectangle 6"/>
            <p:cNvSpPr/>
            <p:nvPr/>
          </p:nvSpPr>
          <p:spPr>
            <a:xfrm>
              <a:off x="-107080" y="32003"/>
              <a:ext cx="1478681" cy="64008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rgbClr val="0099FF"/>
                  </a:solidFill>
                  <a:latin typeface="Arial" panose="020B0604020202020204" pitchFamily="34" charset="0"/>
                  <a:ea typeface="Microsoft JhengHei" panose="020B0604030504040204" pitchFamily="34" charset="-120"/>
                  <a:cs typeface="Times New Roman" panose="02020603050405020304" pitchFamily="18" charset="0"/>
                </a:rPr>
                <a:t>ABC130*</a:t>
              </a:r>
              <a:endParaRPr lang="en-US" dirty="0">
                <a:solidFill>
                  <a:srgbClr val="0099FF"/>
                </a:solidFill>
                <a:effectLst/>
                <a:latin typeface="Arial" panose="020B0604020202020204" pitchFamily="34" charset="0"/>
                <a:ea typeface="Microsoft JhengHei" panose="020B0604030504040204" pitchFamily="34" charset="-12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833880" y="32003"/>
              <a:ext cx="1482799" cy="64008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600" dirty="0" smtClean="0">
                  <a:solidFill>
                    <a:srgbClr val="0099FF"/>
                  </a:solidFill>
                  <a:latin typeface="Arial" panose="020B0604020202020204" pitchFamily="34" charset="0"/>
                  <a:ea typeface="Microsoft JhengHei" panose="020B0604030504040204" pitchFamily="34" charset="-120"/>
                  <a:cs typeface="Times New Roman" panose="02020603050405020304" pitchFamily="18" charset="0"/>
                </a:rPr>
                <a:t>Hybrid</a:t>
              </a:r>
              <a:endParaRPr lang="en-US" sz="1600" dirty="0">
                <a:solidFill>
                  <a:srgbClr val="0099FF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8553" y="1023618"/>
              <a:ext cx="1463647" cy="64008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1600" dirty="0" smtClean="0">
                  <a:solidFill>
                    <a:schemeClr val="tx1"/>
                  </a:solidFill>
                  <a:latin typeface="Arial" panose="020B0604020202020204" pitchFamily="34" charset="0"/>
                  <a:ea typeface="Microsoft JhengHei" panose="020B0604030504040204" pitchFamily="34" charset="-120"/>
                  <a:cs typeface="Times New Roman" panose="02020603050405020304" pitchFamily="18" charset="0"/>
                </a:rPr>
                <a:t>Hybrid Control </a:t>
              </a:r>
              <a:endParaRPr lang="en-US" sz="1600" dirty="0">
                <a:solidFill>
                  <a:schemeClr val="tx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10" name="Straight Arrow Connector 9"/>
            <p:cNvCxnSpPr>
              <a:stCxn id="16" idx="2"/>
              <a:endCxn id="17" idx="0"/>
            </p:cNvCxnSpPr>
            <p:nvPr/>
          </p:nvCxnSpPr>
          <p:spPr>
            <a:xfrm flipH="1">
              <a:off x="1630377" y="672083"/>
              <a:ext cx="944903" cy="35153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14" idx="2"/>
              <a:endCxn id="17" idx="0"/>
            </p:cNvCxnSpPr>
            <p:nvPr/>
          </p:nvCxnSpPr>
          <p:spPr>
            <a:xfrm>
              <a:off x="632261" y="672083"/>
              <a:ext cx="998116" cy="35153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ounded Rectangle 11"/>
            <p:cNvSpPr/>
            <p:nvPr/>
          </p:nvSpPr>
          <p:spPr>
            <a:xfrm>
              <a:off x="4548632" y="1023618"/>
              <a:ext cx="1576734" cy="64008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600" dirty="0" smtClean="0">
                  <a:solidFill>
                    <a:schemeClr val="tx1"/>
                  </a:solidFill>
                  <a:latin typeface="Arial" panose="020B0604020202020204" pitchFamily="34" charset="0"/>
                  <a:ea typeface="Microsoft JhengHei" panose="020B0604030504040204" pitchFamily="34" charset="-120"/>
                  <a:cs typeface="Times New Roman" panose="02020603050405020304" pitchFamily="18" charset="0"/>
                </a:rPr>
                <a:t>Module</a:t>
              </a:r>
              <a:endParaRPr lang="en-US" sz="1600" dirty="0">
                <a:solidFill>
                  <a:schemeClr val="tx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13" name="Straight Arrow Connector 12"/>
            <p:cNvCxnSpPr>
              <a:stCxn id="17" idx="3"/>
            </p:cNvCxnSpPr>
            <p:nvPr/>
          </p:nvCxnSpPr>
          <p:spPr>
            <a:xfrm>
              <a:off x="2362200" y="1343659"/>
              <a:ext cx="2186432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ounded Rectangle 13"/>
            <p:cNvSpPr/>
            <p:nvPr/>
          </p:nvSpPr>
          <p:spPr>
            <a:xfrm>
              <a:off x="3576883" y="0"/>
              <a:ext cx="1558997" cy="64008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600" dirty="0" smtClean="0">
                  <a:solidFill>
                    <a:srgbClr val="0099FF"/>
                  </a:solidFill>
                  <a:latin typeface="Arial" panose="020B0604020202020204" pitchFamily="34" charset="0"/>
                  <a:ea typeface="Microsoft JhengHei" panose="020B0604030504040204" pitchFamily="34" charset="-120"/>
                  <a:cs typeface="Times New Roman" panose="02020603050405020304" pitchFamily="18" charset="0"/>
                </a:rPr>
                <a:t>Sensor</a:t>
              </a:r>
              <a:endParaRPr lang="en-US" sz="1600" dirty="0">
                <a:solidFill>
                  <a:srgbClr val="0099FF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521960" y="0"/>
              <a:ext cx="1596536" cy="64008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1600" dirty="0" smtClean="0">
                  <a:solidFill>
                    <a:srgbClr val="0099FF"/>
                  </a:solidFill>
                  <a:latin typeface="Arial" panose="020B0604020202020204" pitchFamily="34" charset="0"/>
                  <a:ea typeface="Microsoft JhengHei" panose="020B0604030504040204" pitchFamily="34" charset="-120"/>
                  <a:cs typeface="Times New Roman" panose="02020603050405020304" pitchFamily="18" charset="0"/>
                </a:rPr>
                <a:t>Power board</a:t>
              </a:r>
              <a:endParaRPr lang="en-US" sz="1600" dirty="0">
                <a:solidFill>
                  <a:srgbClr val="0099FF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4356382" y="640080"/>
              <a:ext cx="980618" cy="38353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5336999" y="640080"/>
              <a:ext cx="983229" cy="38353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390" y="4992859"/>
            <a:ext cx="2868753" cy="133453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976" y="4268887"/>
            <a:ext cx="3298116" cy="227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7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6629" y="2122489"/>
            <a:ext cx="4448701" cy="3650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81368"/>
          </a:xfrm>
        </p:spPr>
        <p:txBody>
          <a:bodyPr>
            <a:normAutofit/>
          </a:bodyPr>
          <a:lstStyle/>
          <a:p>
            <a:r>
              <a:rPr lang="en-US" altLang="zh-CN" sz="3600" dirty="0" smtClean="0">
                <a:solidFill>
                  <a:srgbClr val="0099FF"/>
                </a:solidFill>
                <a:ea typeface="Microsoft JhengHei" panose="020B0604030504040204" pitchFamily="34" charset="-120"/>
              </a:rPr>
              <a:t>Silicon Strip Detector Module</a:t>
            </a:r>
            <a:endParaRPr lang="en-US" sz="3600" dirty="0">
              <a:solidFill>
                <a:srgbClr val="0099FF"/>
              </a:solidFill>
              <a:ea typeface="Microsoft JhengHei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" y="1325883"/>
            <a:ext cx="7920990" cy="617218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sz="2400" dirty="0" smtClean="0">
                <a:latin typeface="Arial" panose="020B0604020202020204" pitchFamily="34" charset="0"/>
                <a:ea typeface="Microsoft JhengHei" panose="020B0604030504040204" pitchFamily="34" charset="-120"/>
              </a:rPr>
              <a:t>Silicon Sensor + Hybrid PCB (with Readout ASICs and control chips) + Power board + Glue and Wire-bonds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1A416-7D37-42E4-902F-021D2F792083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2773492"/>
            <a:ext cx="3392488" cy="263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79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6978</TotalTime>
  <Words>773</Words>
  <Application>Microsoft Macintosh PowerPoint</Application>
  <PresentationFormat>On-screen Show (4:3)</PresentationFormat>
  <Paragraphs>187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Calibri</vt:lpstr>
      <vt:lpstr>Calibri Light</vt:lpstr>
      <vt:lpstr>Courier New</vt:lpstr>
      <vt:lpstr>Helvetica</vt:lpstr>
      <vt:lpstr>KaiTi</vt:lpstr>
      <vt:lpstr>Mangal</vt:lpstr>
      <vt:lpstr>Microsoft JhengHei</vt:lpstr>
      <vt:lpstr>ＭＳ Ｐゴシック</vt:lpstr>
      <vt:lpstr>SimSun</vt:lpstr>
      <vt:lpstr>Symbol</vt:lpstr>
      <vt:lpstr>Tahoma</vt:lpstr>
      <vt:lpstr>Times New Roman</vt:lpstr>
      <vt:lpstr>宋体</vt:lpstr>
      <vt:lpstr>Arial</vt:lpstr>
      <vt:lpstr>Office Theme</vt:lpstr>
      <vt:lpstr>ATLAS ITk Strip Module Production</vt:lpstr>
      <vt:lpstr>PowerPoint Presentation</vt:lpstr>
      <vt:lpstr>PowerPoint Presentation</vt:lpstr>
      <vt:lpstr>ATLAS ITk Upgrade</vt:lpstr>
      <vt:lpstr>ITk Silicon Strip Detector Concept</vt:lpstr>
      <vt:lpstr>ITk Upgrade Project Timeline</vt:lpstr>
      <vt:lpstr>The Team</vt:lpstr>
      <vt:lpstr>Assembly and tests of barrel modules </vt:lpstr>
      <vt:lpstr>Silicon Strip Detector Module</vt:lpstr>
      <vt:lpstr>Quality Control</vt:lpstr>
      <vt:lpstr>Module QC Task: Evaluate max no. of modules in a bonder – by IHEP </vt:lpstr>
      <vt:lpstr>IHEP Lab for ITk Upgrade</vt:lpstr>
      <vt:lpstr>Cleanroom for mass production</vt:lpstr>
      <vt:lpstr>Radiation-hard ASICs Import Issue</vt:lpstr>
      <vt:lpstr>Collaboration with RAL </vt:lpstr>
      <vt:lpstr>Module Production at RAL</vt:lpstr>
      <vt:lpstr>Sensor Electrical test at RAL</vt:lpstr>
      <vt:lpstr>Participation of Module Testbeam at DESY</vt:lpstr>
      <vt:lpstr>Summary</vt:lpstr>
    </vt:vector>
  </TitlesOfParts>
  <Company>Microsoft</Company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ITk Project Discussion</dc:title>
  <dc:creator>Hongbo Zhu</dc:creator>
  <cp:lastModifiedBy>Xin Shi</cp:lastModifiedBy>
  <cp:revision>390</cp:revision>
  <cp:lastPrinted>2017-12-23T03:59:48Z</cp:lastPrinted>
  <dcterms:created xsi:type="dcterms:W3CDTF">2016-09-30T16:56:52Z</dcterms:created>
  <dcterms:modified xsi:type="dcterms:W3CDTF">2017-12-23T04:00:31Z</dcterms:modified>
</cp:coreProperties>
</file>