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3"/>
    <p:sldId id="282" r:id="rId4"/>
    <p:sldId id="258" r:id="rId5"/>
    <p:sldId id="303" r:id="rId6"/>
    <p:sldId id="299" r:id="rId7"/>
    <p:sldId id="259" r:id="rId8"/>
    <p:sldId id="264" r:id="rId9"/>
    <p:sldId id="265" r:id="rId10"/>
    <p:sldId id="266" r:id="rId11"/>
    <p:sldId id="268" r:id="rId12"/>
    <p:sldId id="269" r:id="rId13"/>
    <p:sldId id="270" r:id="rId14"/>
    <p:sldId id="280" r:id="rId15"/>
    <p:sldId id="297" r:id="rId16"/>
    <p:sldId id="301" r:id="rId17"/>
    <p:sldId id="281" r:id="rId18"/>
    <p:sldId id="304" r:id="rId19"/>
    <p:sldId id="30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yutz@ihep.ac.cn</a:t>
            </a:r>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yutz@ihep.ac.cn</a:t>
            </a:r>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yutz@ihep.ac.cn</a:t>
            </a:r>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yutz@ihep.ac.cn</a:t>
            </a:r>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yutz@ihep.ac.cn</a:t>
            </a:r>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yutz@ihep.ac.cn</a:t>
            </a:r>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a:t>yutz@ihep.ac.cn</a:t>
            </a:r>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r>
              <a:rPr lang="zh-CN" altLang="en-US"/>
              <a:t>yutz@ihep.ac.cn</a:t>
            </a:r>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r>
              <a:rPr lang="zh-CN" altLang="en-US"/>
              <a:t>yutz@ihep.ac.cn</a:t>
            </a:r>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yutz@ihep.ac.cn</a:t>
            </a:r>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yutz@ihep.ac.cn</a:t>
            </a:r>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yutz@ihep.ac.cn</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8.png"/><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16.wmf"/><Relationship Id="rId3" Type="http://schemas.openxmlformats.org/officeDocument/2006/relationships/oleObject" Target="../embeddings/oleObject2.bin"/><Relationship Id="rId2" Type="http://schemas.openxmlformats.org/officeDocument/2006/relationships/image" Target="../media/image15.wmf"/><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905828"/>
            <a:ext cx="9144000" cy="2387600"/>
          </a:xfrm>
        </p:spPr>
        <p:txBody>
          <a:bodyPr>
            <a:normAutofit/>
          </a:bodyPr>
          <a:p>
            <a:r>
              <a:rPr lang="en-US" altLang="zh-CN" b="1" dirty="0">
                <a:sym typeface="+mn-ea"/>
              </a:rPr>
              <a:t>Search for single production of T in tZ with 2016 data</a:t>
            </a:r>
            <a:endParaRPr lang="en-US" altLang="zh-CN"/>
          </a:p>
        </p:txBody>
      </p:sp>
      <p:sp>
        <p:nvSpPr>
          <p:cNvPr id="3" name="副标题 2"/>
          <p:cNvSpPr>
            <a:spLocks noGrp="1"/>
          </p:cNvSpPr>
          <p:nvPr>
            <p:ph type="subTitle" idx="1"/>
          </p:nvPr>
        </p:nvSpPr>
        <p:spPr>
          <a:xfrm>
            <a:off x="1524000" y="3741103"/>
            <a:ext cx="9144000" cy="1655762"/>
          </a:xfrm>
        </p:spPr>
        <p:txBody>
          <a:bodyPr/>
          <a:p>
            <a:r>
              <a:rPr lang="en-US" altLang="zh-CN" dirty="0">
                <a:sym typeface="+mn-ea"/>
              </a:rPr>
              <a:t>Yu </a:t>
            </a:r>
            <a:r>
              <a:rPr lang="en-US" altLang="zh-CN" dirty="0" err="1">
                <a:sym typeface="+mn-ea"/>
              </a:rPr>
              <a:t>Taozhe</a:t>
            </a:r>
            <a:r>
              <a:rPr lang="en-US" altLang="zh-CN" dirty="0">
                <a:sym typeface="+mn-ea"/>
              </a:rPr>
              <a:t> &amp; Aniello Spiezia </a:t>
            </a:r>
            <a:r>
              <a:rPr lang="en-US" altLang="zh-CN" dirty="0" smtClean="0">
                <a:sym typeface="+mn-ea"/>
              </a:rPr>
              <a:t>&amp; Liao </a:t>
            </a:r>
            <a:r>
              <a:rPr lang="en-US" altLang="zh-CN" dirty="0">
                <a:sym typeface="+mn-ea"/>
              </a:rPr>
              <a:t>Hongbo</a:t>
            </a:r>
            <a:endParaRPr lang="en-US" altLang="zh-CN" dirty="0"/>
          </a:p>
          <a:p>
            <a:r>
              <a:rPr lang="en-US" altLang="zh-CN" dirty="0">
                <a:sym typeface="+mn-ea"/>
              </a:rPr>
              <a:t>CIHEP, Nanjing 2017.12.22</a:t>
            </a:r>
            <a:endParaRPr lang="zh-CN" altLang="en-US"/>
          </a:p>
        </p:txBody>
      </p:sp>
      <p:sp>
        <p:nvSpPr>
          <p:cNvPr id="4" name="灯片编号占位符 3"/>
          <p:cNvSpPr>
            <a:spLocks noGrp="1"/>
          </p:cNvSpPr>
          <p:nvPr>
            <p:ph type="sldNum" sz="quarter" idx="12"/>
          </p:nvPr>
        </p:nvSpPr>
        <p:spPr/>
        <p:txBody>
          <a:bodyPr/>
          <a:p>
            <a:fld id="{7D9BB5D0-35E4-459D-AEF3-FE4D7C45CC19}" type="slidenum">
              <a:rPr lang="zh-CN" altLang="en-US" smtClean="0"/>
            </a:fld>
            <a:endParaRPr lang="zh-CN" altLang="en-US"/>
          </a:p>
        </p:txBody>
      </p:sp>
      <p:sp>
        <p:nvSpPr>
          <p:cNvPr id="5" name="页脚占位符 4"/>
          <p:cNvSpPr>
            <a:spLocks noGrp="1"/>
          </p:cNvSpPr>
          <p:nvPr>
            <p:ph type="ftr" sz="quarter" idx="11"/>
          </p:nvPr>
        </p:nvSpPr>
        <p:spPr/>
        <p:txBody>
          <a:bodyPr/>
          <a:p>
            <a:r>
              <a:rPr lang="zh-CN" altLang="en-US"/>
              <a:t>yutz@ihep.ac.cn</a:t>
            </a:r>
            <a:endParaRPr lang="zh-CN" altLang="en-US"/>
          </a:p>
        </p:txBody>
      </p:sp>
      <p:pic>
        <p:nvPicPr>
          <p:cNvPr id="6" name="图片 5"/>
          <p:cNvPicPr>
            <a:picLocks noChangeAspect="1"/>
          </p:cNvPicPr>
          <p:nvPr/>
        </p:nvPicPr>
        <p:blipFill>
          <a:blip r:embed="rId1"/>
          <a:stretch>
            <a:fillRect/>
          </a:stretch>
        </p:blipFill>
        <p:spPr>
          <a:xfrm>
            <a:off x="64135" y="43815"/>
            <a:ext cx="1714500" cy="1696720"/>
          </a:xfrm>
          <a:prstGeom prst="rect">
            <a:avLst/>
          </a:prstGeom>
        </p:spPr>
      </p:pic>
      <p:pic>
        <p:nvPicPr>
          <p:cNvPr id="9" name="图片 8"/>
          <p:cNvPicPr>
            <a:picLocks noChangeAspect="1"/>
          </p:cNvPicPr>
          <p:nvPr/>
        </p:nvPicPr>
        <p:blipFill>
          <a:blip r:embed="rId1"/>
          <a:stretch>
            <a:fillRect/>
          </a:stretch>
        </p:blipFill>
        <p:spPr>
          <a:xfrm>
            <a:off x="10382885" y="43815"/>
            <a:ext cx="1714500" cy="1696720"/>
          </a:xfrm>
          <a:prstGeom prst="rect">
            <a:avLst/>
          </a:prstGeom>
        </p:spPr>
      </p:pic>
      <p:pic>
        <p:nvPicPr>
          <p:cNvPr id="10" name="图片 9"/>
          <p:cNvPicPr>
            <a:picLocks noChangeAspect="1"/>
          </p:cNvPicPr>
          <p:nvPr/>
        </p:nvPicPr>
        <p:blipFill>
          <a:blip r:embed="rId2"/>
          <a:stretch>
            <a:fillRect/>
          </a:stretch>
        </p:blipFill>
        <p:spPr>
          <a:xfrm>
            <a:off x="2812415" y="4779645"/>
            <a:ext cx="6162675" cy="11607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80440" y="147955"/>
            <a:ext cx="9676765" cy="962660"/>
          </a:xfrm>
        </p:spPr>
        <p:txBody>
          <a:bodyPr>
            <a:normAutofit/>
          </a:bodyPr>
          <a:p>
            <a:r>
              <a:rPr lang="en-US" altLang="zh-CN"/>
              <a:t>        </a:t>
            </a:r>
            <a:r>
              <a:rPr lang="en-US" altLang="zh-CN" b="1" dirty="0">
                <a:sym typeface="+mn-ea"/>
              </a:rPr>
              <a:t>Data/MC </a:t>
            </a:r>
            <a:r>
              <a:rPr lang="en-US" altLang="zh-CN" b="1" dirty="0" smtClean="0">
                <a:sym typeface="+mn-ea"/>
              </a:rPr>
              <a:t>comparison</a:t>
            </a:r>
            <a:r>
              <a:rPr lang="en-US" altLang="zh-CN" dirty="0" smtClean="0">
                <a:sym typeface="+mn-ea"/>
              </a:rPr>
              <a:t>: fully merged </a:t>
            </a:r>
            <a:endParaRPr lang="en-US" altLang="zh-CN"/>
          </a:p>
        </p:txBody>
      </p:sp>
      <p:sp>
        <p:nvSpPr>
          <p:cNvPr id="9" name="灯片编号占位符 8"/>
          <p:cNvSpPr>
            <a:spLocks noGrp="1"/>
          </p:cNvSpPr>
          <p:nvPr>
            <p:ph type="sldNum" sz="quarter" idx="12"/>
          </p:nvPr>
        </p:nvSpPr>
        <p:spPr/>
        <p:txBody>
          <a:bodyPr/>
          <a:p>
            <a:fld id="{7D9BB5D0-35E4-459D-AEF3-FE4D7C45CC19}" type="slidenum">
              <a:rPr lang="zh-CN" altLang="en-US" smtClean="0"/>
            </a:fld>
            <a:endParaRPr lang="zh-CN" altLang="en-US"/>
          </a:p>
        </p:txBody>
      </p:sp>
      <p:sp>
        <p:nvSpPr>
          <p:cNvPr id="7" name="页脚占位符 6"/>
          <p:cNvSpPr>
            <a:spLocks noGrp="1"/>
          </p:cNvSpPr>
          <p:nvPr>
            <p:ph type="ftr" sz="quarter" idx="11"/>
          </p:nvPr>
        </p:nvSpPr>
        <p:spPr/>
        <p:txBody>
          <a:bodyPr/>
          <a:p>
            <a:r>
              <a:rPr lang="zh-CN" altLang="en-US"/>
              <a:t>yutz@ihep.ac.cn</a:t>
            </a:r>
            <a:endParaRPr lang="zh-CN" altLang="en-US"/>
          </a:p>
        </p:txBody>
      </p:sp>
      <p:pic>
        <p:nvPicPr>
          <p:cNvPr id="8" name="图片 7"/>
          <p:cNvPicPr>
            <a:picLocks noChangeAspect="1"/>
          </p:cNvPicPr>
          <p:nvPr/>
        </p:nvPicPr>
        <p:blipFill>
          <a:blip r:embed="rId1"/>
          <a:stretch>
            <a:fillRect/>
          </a:stretch>
        </p:blipFill>
        <p:spPr>
          <a:xfrm>
            <a:off x="2020570" y="1339850"/>
            <a:ext cx="3288030" cy="3246120"/>
          </a:xfrm>
          <a:prstGeom prst="rect">
            <a:avLst/>
          </a:prstGeom>
        </p:spPr>
      </p:pic>
      <p:pic>
        <p:nvPicPr>
          <p:cNvPr id="4" name="内容占位符 8"/>
          <p:cNvPicPr>
            <a:picLocks noChangeAspect="1"/>
          </p:cNvPicPr>
          <p:nvPr/>
        </p:nvPicPr>
        <p:blipFill>
          <a:blip r:embed="rId2"/>
          <a:stretch>
            <a:fillRect/>
          </a:stretch>
        </p:blipFill>
        <p:spPr>
          <a:xfrm>
            <a:off x="6283325" y="1277620"/>
            <a:ext cx="3438525" cy="3370580"/>
          </a:xfrm>
          <a:prstGeom prst="rect">
            <a:avLst/>
          </a:prstGeom>
        </p:spPr>
      </p:pic>
      <p:sp>
        <p:nvSpPr>
          <p:cNvPr id="5" name="内容占位符 4"/>
          <p:cNvSpPr/>
          <p:nvPr>
            <p:ph idx="1"/>
          </p:nvPr>
        </p:nvSpPr>
        <p:spPr>
          <a:xfrm>
            <a:off x="283845" y="4648200"/>
            <a:ext cx="11069955" cy="1978660"/>
          </a:xfrm>
        </p:spPr>
        <p:txBody>
          <a:bodyPr>
            <a:normAutofit fontScale="70000"/>
          </a:bodyPr>
          <a:p>
            <a:r>
              <a:rPr lang="zh-CN" altLang="en-US"/>
              <a:t>Comparison between the data, the background estimate, and the expected signal for the 2 categories where the T quark is reconstructed in the fully merged topology</a:t>
            </a:r>
            <a:r>
              <a:rPr lang="en-US" altLang="zh-CN"/>
              <a:t>.</a:t>
            </a:r>
            <a:endParaRPr lang="en-US" altLang="zh-CN"/>
          </a:p>
          <a:p>
            <a:r>
              <a:rPr lang="en-US" altLang="zh-CN"/>
              <a:t>E</a:t>
            </a:r>
            <a:r>
              <a:rPr lang="zh-CN" altLang="en-US"/>
              <a:t>vents with the Z boson decaying into muons (left) and electrons (right). The background composition is taken from simulation. </a:t>
            </a:r>
            <a:endParaRPr lang="zh-CN" altLang="en-US"/>
          </a:p>
          <a:p>
            <a:r>
              <a:rPr lang="zh-CN" altLang="en-US"/>
              <a:t>The uncertainties in the background estimate include both statistical and systematic components. </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60095" y="145415"/>
            <a:ext cx="9460230" cy="1109345"/>
          </a:xfrm>
        </p:spPr>
        <p:txBody>
          <a:bodyPr>
            <a:normAutofit fontScale="90000"/>
          </a:bodyPr>
          <a:p>
            <a:r>
              <a:rPr lang="en-US" altLang="zh-CN" b="1" dirty="0">
                <a:sym typeface="+mn-ea"/>
              </a:rPr>
              <a:t>        Data/MC </a:t>
            </a:r>
            <a:r>
              <a:rPr lang="en-US" altLang="zh-CN" b="1" dirty="0" smtClean="0">
                <a:sym typeface="+mn-ea"/>
              </a:rPr>
              <a:t>comparison</a:t>
            </a:r>
            <a:r>
              <a:rPr lang="en-US" altLang="zh-CN" dirty="0" smtClean="0">
                <a:sym typeface="+mn-ea"/>
              </a:rPr>
              <a:t>: partially</a:t>
            </a:r>
            <a:r>
              <a:rPr lang="en-US" altLang="zh-CN" dirty="0" smtClean="0">
                <a:sym typeface="+mn-ea"/>
              </a:rPr>
              <a:t> merged </a:t>
            </a:r>
            <a:endParaRPr lang="zh-CN" altLang="en-US"/>
          </a:p>
        </p:txBody>
      </p:sp>
      <p:sp>
        <p:nvSpPr>
          <p:cNvPr id="3" name="灯片编号占位符 2"/>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内容占位符 5"/>
          <p:cNvSpPr>
            <a:spLocks noGrp="1"/>
          </p:cNvSpPr>
          <p:nvPr>
            <p:ph sz="half" idx="2"/>
          </p:nvPr>
        </p:nvSpPr>
        <p:spPr>
          <a:xfrm>
            <a:off x="614045" y="1327785"/>
            <a:ext cx="3982720" cy="4956175"/>
          </a:xfrm>
        </p:spPr>
        <p:txBody>
          <a:bodyPr>
            <a:normAutofit fontScale="70000"/>
          </a:bodyPr>
          <a:p>
            <a:r>
              <a:rPr lang="zh-CN" altLang="en-US"/>
              <a:t>Comparison between the data, the background estimate, and the expected signal for the 4 categories where the T quark is reconstructed in the partially merged topology </a:t>
            </a:r>
            <a:endParaRPr lang="zh-CN" altLang="en-US"/>
          </a:p>
          <a:p>
            <a:r>
              <a:rPr lang="zh-CN" altLang="en-US"/>
              <a:t> </a:t>
            </a:r>
            <a:r>
              <a:rPr lang="en-US" altLang="zh-CN"/>
              <a:t>E</a:t>
            </a:r>
            <a:r>
              <a:rPr lang="zh-CN" altLang="en-US"/>
              <a:t>vents with the Z boson decaying into muons (left) and electrons (right), and zero (at least one) forward jets in the upper (lower) row. </a:t>
            </a:r>
            <a:endParaRPr lang="zh-CN" altLang="en-US"/>
          </a:p>
          <a:p>
            <a:r>
              <a:rPr lang="zh-CN" altLang="en-US"/>
              <a:t>The background composition is taken from simulation. The uncertainties in the background estimate include both statistical and systematic components</a:t>
            </a:r>
            <a:endParaRPr lang="zh-CN" altLang="en-US"/>
          </a:p>
        </p:txBody>
      </p:sp>
      <p:sp>
        <p:nvSpPr>
          <p:cNvPr id="4" name="页脚占位符 3"/>
          <p:cNvSpPr>
            <a:spLocks noGrp="1"/>
          </p:cNvSpPr>
          <p:nvPr>
            <p:ph type="ftr" sz="quarter" idx="11"/>
          </p:nvPr>
        </p:nvSpPr>
        <p:spPr/>
        <p:txBody>
          <a:bodyPr/>
          <a:p>
            <a:r>
              <a:rPr lang="zh-CN" altLang="en-US"/>
              <a:t>yutz@ihep.ac.cn</a:t>
            </a:r>
            <a:endParaRPr lang="zh-CN" altLang="en-US"/>
          </a:p>
        </p:txBody>
      </p:sp>
      <p:pic>
        <p:nvPicPr>
          <p:cNvPr id="12" name="内容占位符 11"/>
          <p:cNvPicPr>
            <a:picLocks noChangeAspect="1"/>
          </p:cNvPicPr>
          <p:nvPr>
            <p:ph sz="half" idx="1"/>
          </p:nvPr>
        </p:nvPicPr>
        <p:blipFill>
          <a:blip r:embed="rId1"/>
          <a:stretch>
            <a:fillRect/>
          </a:stretch>
        </p:blipFill>
        <p:spPr>
          <a:xfrm>
            <a:off x="4940300" y="1059815"/>
            <a:ext cx="2813685" cy="2747645"/>
          </a:xfrm>
          <a:prstGeom prst="rect">
            <a:avLst/>
          </a:prstGeom>
        </p:spPr>
      </p:pic>
      <p:pic>
        <p:nvPicPr>
          <p:cNvPr id="13" name="图片 12"/>
          <p:cNvPicPr>
            <a:picLocks noChangeAspect="1"/>
          </p:cNvPicPr>
          <p:nvPr/>
        </p:nvPicPr>
        <p:blipFill>
          <a:blip r:embed="rId2"/>
          <a:stretch>
            <a:fillRect/>
          </a:stretch>
        </p:blipFill>
        <p:spPr>
          <a:xfrm>
            <a:off x="7986395" y="1032510"/>
            <a:ext cx="2881630" cy="2802255"/>
          </a:xfrm>
          <a:prstGeom prst="rect">
            <a:avLst/>
          </a:prstGeom>
        </p:spPr>
      </p:pic>
      <p:pic>
        <p:nvPicPr>
          <p:cNvPr id="5" name="内容占位符 11"/>
          <p:cNvPicPr>
            <a:picLocks noChangeAspect="1"/>
          </p:cNvPicPr>
          <p:nvPr/>
        </p:nvPicPr>
        <p:blipFill>
          <a:blip r:embed="rId3"/>
          <a:stretch>
            <a:fillRect/>
          </a:stretch>
        </p:blipFill>
        <p:spPr>
          <a:xfrm>
            <a:off x="4940300" y="3960495"/>
            <a:ext cx="2813685" cy="2730500"/>
          </a:xfrm>
          <a:prstGeom prst="rect">
            <a:avLst/>
          </a:prstGeom>
        </p:spPr>
      </p:pic>
      <p:pic>
        <p:nvPicPr>
          <p:cNvPr id="14" name="图片 13"/>
          <p:cNvPicPr>
            <a:picLocks noChangeAspect="1"/>
          </p:cNvPicPr>
          <p:nvPr/>
        </p:nvPicPr>
        <p:blipFill>
          <a:blip r:embed="rId4"/>
          <a:stretch>
            <a:fillRect/>
          </a:stretch>
        </p:blipFill>
        <p:spPr>
          <a:xfrm>
            <a:off x="7986395" y="3960495"/>
            <a:ext cx="2881630" cy="27920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52220" y="78105"/>
            <a:ext cx="9017635" cy="850265"/>
          </a:xfrm>
        </p:spPr>
        <p:txBody>
          <a:bodyPr>
            <a:normAutofit/>
          </a:bodyPr>
          <a:p>
            <a:r>
              <a:rPr lang="en-US" altLang="zh-CN" b="1" dirty="0">
                <a:sym typeface="+mn-ea"/>
              </a:rPr>
              <a:t>Data/MC </a:t>
            </a:r>
            <a:r>
              <a:rPr lang="en-US" altLang="zh-CN" b="1" dirty="0" smtClean="0">
                <a:sym typeface="+mn-ea"/>
              </a:rPr>
              <a:t>comparison</a:t>
            </a:r>
            <a:r>
              <a:rPr lang="en-US" altLang="zh-CN" dirty="0" smtClean="0">
                <a:sym typeface="+mn-ea"/>
              </a:rPr>
              <a:t>: resolved merged</a:t>
            </a:r>
            <a:endParaRPr lang="zh-CN" altLang="en-US"/>
          </a:p>
        </p:txBody>
      </p:sp>
      <p:sp>
        <p:nvSpPr>
          <p:cNvPr id="3" name="灯片编号占位符 2"/>
          <p:cNvSpPr>
            <a:spLocks noGrp="1"/>
          </p:cNvSpPr>
          <p:nvPr>
            <p:ph type="sldNum" sz="quarter" idx="12"/>
          </p:nvPr>
        </p:nvSpPr>
        <p:spPr/>
        <p:txBody>
          <a:bodyPr/>
          <a:p>
            <a:fld id="{565CE74E-AB26-4998-AD42-012C4C1AD076}" type="slidenum">
              <a:rPr lang="zh-CN" altLang="en-US" smtClean="0"/>
            </a:fld>
            <a:endParaRPr lang="zh-CN" altLang="en-US"/>
          </a:p>
        </p:txBody>
      </p:sp>
      <p:sp>
        <p:nvSpPr>
          <p:cNvPr id="5" name="内容占位符 4"/>
          <p:cNvSpPr>
            <a:spLocks noGrp="1"/>
          </p:cNvSpPr>
          <p:nvPr>
            <p:ph sz="half" idx="2"/>
          </p:nvPr>
        </p:nvSpPr>
        <p:spPr>
          <a:xfrm>
            <a:off x="336550" y="1089660"/>
            <a:ext cx="4011930" cy="5266055"/>
          </a:xfrm>
        </p:spPr>
        <p:txBody>
          <a:bodyPr>
            <a:normAutofit fontScale="80000"/>
          </a:bodyPr>
          <a:p>
            <a:r>
              <a:rPr lang="zh-CN" altLang="en-US"/>
              <a:t>Comparison between the data, the background estimate, and the expected signal for the 4 categories where the T quark is reconstructed in the resolved topology</a:t>
            </a:r>
            <a:r>
              <a:rPr lang="en-US" altLang="zh-CN"/>
              <a:t>.</a:t>
            </a:r>
            <a:r>
              <a:rPr lang="zh-CN" altLang="en-US"/>
              <a:t> </a:t>
            </a:r>
            <a:endParaRPr lang="zh-CN" altLang="en-US"/>
          </a:p>
          <a:p>
            <a:r>
              <a:rPr lang="en-US" altLang="zh-CN"/>
              <a:t>E</a:t>
            </a:r>
            <a:r>
              <a:rPr lang="zh-CN" altLang="en-US"/>
              <a:t>vents with the Z boson decaying into muons (left) and electrons (right), and zero (at least one) forward jets in the upper (lower) row. </a:t>
            </a:r>
            <a:endParaRPr lang="zh-CN" altLang="en-US"/>
          </a:p>
          <a:p>
            <a:r>
              <a:rPr lang="zh-CN" altLang="en-US"/>
              <a:t>The background composition is taken from simulation. The uncertainties in the background estimate include both statistical and systematic components.</a:t>
            </a:r>
            <a:endParaRPr lang="zh-CN" altLang="en-US"/>
          </a:p>
        </p:txBody>
      </p:sp>
      <p:sp>
        <p:nvSpPr>
          <p:cNvPr id="7" name="页脚占位符 6"/>
          <p:cNvSpPr>
            <a:spLocks noGrp="1"/>
          </p:cNvSpPr>
          <p:nvPr>
            <p:ph type="ftr" sz="quarter" idx="11"/>
          </p:nvPr>
        </p:nvSpPr>
        <p:spPr/>
        <p:txBody>
          <a:bodyPr/>
          <a:p>
            <a:r>
              <a:rPr lang="zh-CN" altLang="en-US"/>
              <a:t>yutz@ihep.ac.cn</a:t>
            </a:r>
            <a:endParaRPr lang="zh-CN" altLang="en-US"/>
          </a:p>
        </p:txBody>
      </p:sp>
      <p:pic>
        <p:nvPicPr>
          <p:cNvPr id="10" name="内容占位符 9"/>
          <p:cNvPicPr>
            <a:picLocks noChangeAspect="1"/>
          </p:cNvPicPr>
          <p:nvPr>
            <p:ph sz="half" idx="1"/>
          </p:nvPr>
        </p:nvPicPr>
        <p:blipFill>
          <a:blip r:embed="rId1"/>
          <a:stretch>
            <a:fillRect/>
          </a:stretch>
        </p:blipFill>
        <p:spPr>
          <a:xfrm>
            <a:off x="5073650" y="928370"/>
            <a:ext cx="2774950" cy="2703830"/>
          </a:xfrm>
          <a:prstGeom prst="rect">
            <a:avLst/>
          </a:prstGeom>
        </p:spPr>
      </p:pic>
      <p:pic>
        <p:nvPicPr>
          <p:cNvPr id="11" name="图片 10"/>
          <p:cNvPicPr>
            <a:picLocks noChangeAspect="1"/>
          </p:cNvPicPr>
          <p:nvPr/>
        </p:nvPicPr>
        <p:blipFill>
          <a:blip r:embed="rId2"/>
          <a:stretch>
            <a:fillRect/>
          </a:stretch>
        </p:blipFill>
        <p:spPr>
          <a:xfrm>
            <a:off x="8153400" y="928370"/>
            <a:ext cx="2830195" cy="2764155"/>
          </a:xfrm>
          <a:prstGeom prst="rect">
            <a:avLst/>
          </a:prstGeom>
        </p:spPr>
      </p:pic>
      <p:pic>
        <p:nvPicPr>
          <p:cNvPr id="9" name="内容占位符 8"/>
          <p:cNvPicPr>
            <a:picLocks noChangeAspect="1"/>
          </p:cNvPicPr>
          <p:nvPr/>
        </p:nvPicPr>
        <p:blipFill>
          <a:blip r:embed="rId3"/>
          <a:stretch>
            <a:fillRect/>
          </a:stretch>
        </p:blipFill>
        <p:spPr>
          <a:xfrm>
            <a:off x="5073650" y="3868420"/>
            <a:ext cx="2774950" cy="2726055"/>
          </a:xfrm>
          <a:prstGeom prst="rect">
            <a:avLst/>
          </a:prstGeom>
        </p:spPr>
      </p:pic>
      <p:pic>
        <p:nvPicPr>
          <p:cNvPr id="4" name="图片 3"/>
          <p:cNvPicPr>
            <a:picLocks noChangeAspect="1"/>
          </p:cNvPicPr>
          <p:nvPr/>
        </p:nvPicPr>
        <p:blipFill>
          <a:blip r:embed="rId4"/>
          <a:stretch>
            <a:fillRect/>
          </a:stretch>
        </p:blipFill>
        <p:spPr>
          <a:xfrm>
            <a:off x="8153400" y="3943985"/>
            <a:ext cx="2830195" cy="27578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047365" y="96520"/>
            <a:ext cx="4895850" cy="763270"/>
          </a:xfrm>
        </p:spPr>
        <p:txBody>
          <a:bodyPr>
            <a:normAutofit/>
          </a:bodyPr>
          <a:p>
            <a:r>
              <a:rPr lang="en-US" altLang="zh-CN"/>
              <a:t>           </a:t>
            </a:r>
            <a:r>
              <a:rPr lang="zh-CN" altLang="en-US" b="1"/>
              <a:t>Results</a:t>
            </a:r>
            <a:endParaRPr lang="zh-CN" altLang="en-US" b="1"/>
          </a:p>
        </p:txBody>
      </p:sp>
      <p:sp>
        <p:nvSpPr>
          <p:cNvPr id="11" name="内容占位符 10"/>
          <p:cNvSpPr>
            <a:spLocks noGrp="1"/>
          </p:cNvSpPr>
          <p:nvPr>
            <p:ph sz="half" idx="2"/>
          </p:nvPr>
        </p:nvSpPr>
        <p:spPr>
          <a:xfrm>
            <a:off x="158115" y="1127760"/>
            <a:ext cx="11505565" cy="2847975"/>
          </a:xfrm>
        </p:spPr>
        <p:txBody>
          <a:bodyPr>
            <a:normAutofit fontScale="90000"/>
          </a:bodyPr>
          <a:p>
            <a:r>
              <a:rPr lang="zh-CN" altLang="en-US"/>
              <a:t>Observed and expected limits at 95% CL on the product of the single production for the singlet LH T quark produced in association with a b quark (left) and for the doublet RH T quark produced in association with a t quark (right) </a:t>
            </a:r>
            <a:endParaRPr lang="zh-CN" altLang="en-US"/>
          </a:p>
          <a:p>
            <a:r>
              <a:rPr lang="zh-CN" altLang="en-US"/>
              <a:t>T quark has a narrow width and decays to tZ. </a:t>
            </a:r>
            <a:endParaRPr lang="zh-CN" altLang="en-US"/>
          </a:p>
          <a:p>
            <a:r>
              <a:rPr lang="zh-CN" altLang="en-US"/>
              <a:t>The red lines indicate theoretical cross sectionsThe branching fraction B(T→ tZ) is 0.25 (0.5) for the left (right) plot.</a:t>
            </a:r>
            <a:endParaRPr lang="zh-CN" altLang="en-US"/>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5" name="页脚占位符 4"/>
          <p:cNvSpPr>
            <a:spLocks noGrp="1"/>
          </p:cNvSpPr>
          <p:nvPr>
            <p:ph type="ftr" sz="quarter" idx="11"/>
          </p:nvPr>
        </p:nvSpPr>
        <p:spPr/>
        <p:txBody>
          <a:bodyPr/>
          <a:p>
            <a:r>
              <a:rPr lang="zh-CN" altLang="en-US"/>
              <a:t>yutz@ihep.ac.cn</a:t>
            </a:r>
            <a:endParaRPr lang="zh-CN" altLang="en-US"/>
          </a:p>
        </p:txBody>
      </p:sp>
      <p:pic>
        <p:nvPicPr>
          <p:cNvPr id="9" name="图片 8"/>
          <p:cNvPicPr>
            <a:picLocks noChangeAspect="1"/>
          </p:cNvPicPr>
          <p:nvPr/>
        </p:nvPicPr>
        <p:blipFill>
          <a:blip r:embed="rId1"/>
          <a:stretch>
            <a:fillRect/>
          </a:stretch>
        </p:blipFill>
        <p:spPr>
          <a:xfrm>
            <a:off x="5454015" y="3517900"/>
            <a:ext cx="4005580" cy="2872740"/>
          </a:xfrm>
          <a:prstGeom prst="rect">
            <a:avLst/>
          </a:prstGeom>
        </p:spPr>
      </p:pic>
      <p:pic>
        <p:nvPicPr>
          <p:cNvPr id="10" name="图片 9"/>
          <p:cNvPicPr>
            <a:picLocks noChangeAspect="1"/>
          </p:cNvPicPr>
          <p:nvPr/>
        </p:nvPicPr>
        <p:blipFill>
          <a:blip r:embed="rId2"/>
          <a:stretch>
            <a:fillRect/>
          </a:stretch>
        </p:blipFill>
        <p:spPr>
          <a:xfrm>
            <a:off x="1005205" y="3552190"/>
            <a:ext cx="3909695" cy="28041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标题 19"/>
          <p:cNvSpPr>
            <a:spLocks noGrp="1"/>
          </p:cNvSpPr>
          <p:nvPr>
            <p:ph type="title"/>
          </p:nvPr>
        </p:nvSpPr>
        <p:spPr>
          <a:xfrm>
            <a:off x="2958465" y="123190"/>
            <a:ext cx="5557520" cy="1005840"/>
          </a:xfrm>
        </p:spPr>
        <p:txBody>
          <a:bodyPr/>
          <a:p>
            <a:r>
              <a:rPr lang="en-US" altLang="zh-CN"/>
              <a:t>              </a:t>
            </a:r>
            <a:r>
              <a:rPr lang="en-US" altLang="zh-CN" b="1"/>
              <a:t>Result</a:t>
            </a:r>
            <a:endParaRPr lang="en-US" altLang="zh-CN" b="1"/>
          </a:p>
        </p:txBody>
      </p:sp>
      <p:sp>
        <p:nvSpPr>
          <p:cNvPr id="4" name="页脚占位符 3"/>
          <p:cNvSpPr>
            <a:spLocks noGrp="1"/>
          </p:cNvSpPr>
          <p:nvPr>
            <p:ph type="ftr" sz="quarter" idx="11"/>
          </p:nvPr>
        </p:nvSpPr>
        <p:spPr/>
        <p:txBody>
          <a:bodyPr/>
          <a:p>
            <a:r>
              <a:rPr lang="zh-CN" altLang="en-US"/>
              <a:t>yutz@ihep.ac.cn</a:t>
            </a:r>
            <a:endParaRPr lang="zh-CN" altLang="en-US"/>
          </a:p>
        </p:txBody>
      </p:sp>
      <p:sp>
        <p:nvSpPr>
          <p:cNvPr id="21" name="内容占位符 20"/>
          <p:cNvSpPr>
            <a:spLocks noGrp="1"/>
          </p:cNvSpPr>
          <p:nvPr>
            <p:ph sz="half" idx="2"/>
          </p:nvPr>
        </p:nvSpPr>
        <p:spPr>
          <a:xfrm>
            <a:off x="7469505" y="1664970"/>
            <a:ext cx="4438650" cy="4512310"/>
          </a:xfrm>
        </p:spPr>
        <p:txBody>
          <a:bodyPr>
            <a:normAutofit fontScale="70000"/>
          </a:bodyPr>
          <a:p>
            <a:r>
              <a:rPr lang="zh-CN" altLang="en-US"/>
              <a:t>Observed (upper) and expected (lower) limits at 95% CL on the product of the single production for the singlet LH T quark produced in association with a b quark (left) and for the doublet RH T quark produced in association with a t quark (right)</a:t>
            </a:r>
            <a:endParaRPr lang="zh-CN" altLang="en-US"/>
          </a:p>
          <a:p>
            <a:r>
              <a:rPr lang="en-US" altLang="zh-CN"/>
              <a:t>T</a:t>
            </a:r>
            <a:r>
              <a:rPr lang="zh-CN" altLang="en-US"/>
              <a:t>he T quark has a width from 10% to 30% of its mass and decays to tZ. </a:t>
            </a:r>
            <a:endParaRPr lang="zh-CN" altLang="en-US"/>
          </a:p>
          <a:p>
            <a:r>
              <a:rPr lang="zh-CN" altLang="en-US"/>
              <a:t>The solid black lines indicate theoretical cross sections </a:t>
            </a:r>
            <a:r>
              <a:rPr lang="en-US" altLang="zh-CN"/>
              <a:t>i</a:t>
            </a:r>
            <a:r>
              <a:rPr lang="zh-CN" altLang="en-US"/>
              <a:t>n each plot, the excluded region lies to the left of the line</a:t>
            </a:r>
            <a:endParaRPr lang="zh-CN" altLang="en-US"/>
          </a:p>
        </p:txBody>
      </p:sp>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pic>
        <p:nvPicPr>
          <p:cNvPr id="8" name="内容占位符 7"/>
          <p:cNvPicPr>
            <a:picLocks noChangeAspect="1"/>
          </p:cNvPicPr>
          <p:nvPr>
            <p:ph sz="half" idx="1"/>
          </p:nvPr>
        </p:nvPicPr>
        <p:blipFill>
          <a:blip r:embed="rId1"/>
          <a:stretch>
            <a:fillRect/>
          </a:stretch>
        </p:blipFill>
        <p:spPr>
          <a:xfrm>
            <a:off x="161290" y="1454150"/>
            <a:ext cx="3554730" cy="2470150"/>
          </a:xfrm>
          <a:prstGeom prst="rect">
            <a:avLst/>
          </a:prstGeom>
        </p:spPr>
      </p:pic>
      <p:pic>
        <p:nvPicPr>
          <p:cNvPr id="9" name="图片 8"/>
          <p:cNvPicPr>
            <a:picLocks noChangeAspect="1"/>
          </p:cNvPicPr>
          <p:nvPr/>
        </p:nvPicPr>
        <p:blipFill>
          <a:blip r:embed="rId2"/>
          <a:stretch>
            <a:fillRect/>
          </a:stretch>
        </p:blipFill>
        <p:spPr>
          <a:xfrm>
            <a:off x="3841750" y="1454150"/>
            <a:ext cx="3515995" cy="2491105"/>
          </a:xfrm>
          <a:prstGeom prst="rect">
            <a:avLst/>
          </a:prstGeom>
        </p:spPr>
      </p:pic>
      <p:pic>
        <p:nvPicPr>
          <p:cNvPr id="10" name="图片 9"/>
          <p:cNvPicPr>
            <a:picLocks noChangeAspect="1"/>
          </p:cNvPicPr>
          <p:nvPr/>
        </p:nvPicPr>
        <p:blipFill>
          <a:blip r:embed="rId3"/>
          <a:stretch>
            <a:fillRect/>
          </a:stretch>
        </p:blipFill>
        <p:spPr>
          <a:xfrm>
            <a:off x="207010" y="4023360"/>
            <a:ext cx="3509010" cy="2447925"/>
          </a:xfrm>
          <a:prstGeom prst="rect">
            <a:avLst/>
          </a:prstGeom>
        </p:spPr>
      </p:pic>
      <p:pic>
        <p:nvPicPr>
          <p:cNvPr id="22" name="图片 21"/>
          <p:cNvPicPr>
            <a:picLocks noChangeAspect="1"/>
          </p:cNvPicPr>
          <p:nvPr/>
        </p:nvPicPr>
        <p:blipFill>
          <a:blip r:embed="rId4"/>
          <a:stretch>
            <a:fillRect/>
          </a:stretch>
        </p:blipFill>
        <p:spPr>
          <a:xfrm>
            <a:off x="3841750" y="3945255"/>
            <a:ext cx="3522345" cy="25266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649855" y="104140"/>
            <a:ext cx="5503545" cy="1136015"/>
          </a:xfrm>
        </p:spPr>
        <p:txBody>
          <a:bodyPr/>
          <a:p>
            <a:r>
              <a:rPr lang="en-US" altLang="zh-CN"/>
              <a:t>               </a:t>
            </a:r>
            <a:r>
              <a:rPr lang="en-US" altLang="zh-CN" b="1"/>
              <a:t>Results</a:t>
            </a:r>
            <a:endParaRPr lang="en-US" altLang="zh-CN" b="1"/>
          </a:p>
        </p:txBody>
      </p:sp>
      <p:sp>
        <p:nvSpPr>
          <p:cNvPr id="4" name="内容占位符 3"/>
          <p:cNvSpPr>
            <a:spLocks noGrp="1"/>
          </p:cNvSpPr>
          <p:nvPr>
            <p:ph sz="half" idx="2"/>
          </p:nvPr>
        </p:nvSpPr>
        <p:spPr>
          <a:xfrm>
            <a:off x="1063625" y="1306830"/>
            <a:ext cx="10229215" cy="2178685"/>
          </a:xfrm>
        </p:spPr>
        <p:txBody>
          <a:bodyPr>
            <a:normAutofit fontScale="90000"/>
          </a:bodyPr>
          <a:p>
            <a:pPr marL="0" indent="0">
              <a:buNone/>
            </a:pPr>
            <a:r>
              <a:rPr lang="zh-CN" altLang="en-US"/>
              <a:t>Observed and expected limits for the production of a T quark via the decay of a Z</a:t>
            </a:r>
            <a:r>
              <a:rPr lang="en-US" altLang="zh-CN"/>
              <a:t>'</a:t>
            </a:r>
            <a:r>
              <a:rPr lang="zh-CN" altLang="en-US"/>
              <a:t> boson, Z</a:t>
            </a:r>
            <a:r>
              <a:rPr lang="en-US" altLang="zh-CN"/>
              <a:t>'</a:t>
            </a:r>
            <a:r>
              <a:rPr lang="zh-CN" altLang="en-US"/>
              <a:t> → Tt and T → tZ, are shown in Table 7. We assume negligible widths for boththe Z</a:t>
            </a:r>
            <a:r>
              <a:rPr lang="en-US" altLang="zh-CN"/>
              <a:t>'</a:t>
            </a:r>
            <a:r>
              <a:rPr lang="zh-CN" altLang="en-US"/>
              <a:t> boson and the T quark. The product of cross section and branching fractions is excludedabove 0.13–0.06 pb, for a Z</a:t>
            </a:r>
            <a:r>
              <a:rPr lang="en-US" altLang="zh-CN"/>
              <a:t>'</a:t>
            </a:r>
            <a:r>
              <a:rPr lang="zh-CN" altLang="en-US"/>
              <a:t> boson mass in the range from 1.5 to 2.5 TeV and for a T quark mass from 0.7 to 1.5 TeV.</a:t>
            </a:r>
            <a:endParaRPr lang="zh-CN" altLang="en-US"/>
          </a:p>
        </p:txBody>
      </p:sp>
      <p:sp>
        <p:nvSpPr>
          <p:cNvPr id="5" name="页脚占位符 4"/>
          <p:cNvSpPr>
            <a:spLocks noGrp="1"/>
          </p:cNvSpPr>
          <p:nvPr>
            <p:ph type="ftr" sz="quarter" idx="11"/>
          </p:nvPr>
        </p:nvSpPr>
        <p:spPr/>
        <p:txBody>
          <a:bodyPr/>
          <a:p>
            <a:r>
              <a:rPr lang="zh-CN" altLang="en-US"/>
              <a:t>yutz@ihep.ac.cn</a:t>
            </a:r>
            <a:endParaRPr lang="zh-CN" altLang="en-US"/>
          </a:p>
        </p:txBody>
      </p:sp>
      <p:sp>
        <p:nvSpPr>
          <p:cNvPr id="6"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pic>
        <p:nvPicPr>
          <p:cNvPr id="7" name="内容占位符 6"/>
          <p:cNvPicPr>
            <a:picLocks noChangeAspect="1"/>
          </p:cNvPicPr>
          <p:nvPr>
            <p:ph sz="half" idx="1"/>
          </p:nvPr>
        </p:nvPicPr>
        <p:blipFill>
          <a:blip r:embed="rId1"/>
          <a:stretch>
            <a:fillRect/>
          </a:stretch>
        </p:blipFill>
        <p:spPr>
          <a:xfrm>
            <a:off x="1819910" y="3315970"/>
            <a:ext cx="7987030" cy="2315210"/>
          </a:xfrm>
          <a:prstGeom prst="rect">
            <a:avLst/>
          </a:prstGeom>
        </p:spPr>
      </p:pic>
      <p:sp>
        <p:nvSpPr>
          <p:cNvPr id="8" name="文本框 7"/>
          <p:cNvSpPr txBox="1"/>
          <p:nvPr/>
        </p:nvSpPr>
        <p:spPr>
          <a:xfrm>
            <a:off x="2082165" y="5878830"/>
            <a:ext cx="7463155" cy="368300"/>
          </a:xfrm>
          <a:prstGeom prst="rect">
            <a:avLst/>
          </a:prstGeom>
          <a:noFill/>
        </p:spPr>
        <p:txBody>
          <a:bodyPr wrap="square" rtlCol="0">
            <a:spAutoFit/>
          </a:bodyPr>
          <a:p>
            <a:r>
              <a:rPr lang="en-US" altLang="zh-CN"/>
              <a:t>      Get from </a:t>
            </a:r>
            <a:r>
              <a:rPr lang="zh-CN" altLang="en-US"/>
              <a:t>https://arxiv.org/abs/1708.01062</a:t>
            </a:r>
            <a:r>
              <a:rPr lang="en-US" altLang="zh-CN"/>
              <a:t>,submit to  Phys. Lett. B </a:t>
            </a:r>
            <a:endParaRPr lang="en-US" alt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653030" y="65405"/>
            <a:ext cx="5667375" cy="905510"/>
          </a:xfrm>
        </p:spPr>
        <p:txBody>
          <a:bodyPr>
            <a:normAutofit/>
          </a:bodyPr>
          <a:p>
            <a:r>
              <a:rPr lang="en-US" altLang="zh-CN"/>
              <a:t>               </a:t>
            </a:r>
            <a:r>
              <a:rPr lang="zh-CN" altLang="en-US" b="1"/>
              <a:t>Conclusion</a:t>
            </a:r>
            <a:endParaRPr lang="zh-CN" altLang="en-US" b="1"/>
          </a:p>
        </p:txBody>
      </p:sp>
      <p:sp>
        <p:nvSpPr>
          <p:cNvPr id="3" name="内容占位符 2"/>
          <p:cNvSpPr>
            <a:spLocks noGrp="1"/>
          </p:cNvSpPr>
          <p:nvPr>
            <p:ph idx="1"/>
          </p:nvPr>
        </p:nvSpPr>
        <p:spPr>
          <a:xfrm>
            <a:off x="473075" y="1106170"/>
            <a:ext cx="11681460" cy="4975225"/>
          </a:xfrm>
        </p:spPr>
        <p:txBody>
          <a:bodyPr>
            <a:normAutofit/>
          </a:bodyPr>
          <a:p>
            <a:pPr algn="l"/>
            <a:r>
              <a:rPr lang="en-US" altLang="zh-CN"/>
              <a:t>Search for single T production decaying into a leptonic Z boson and a hadronic top quark</a:t>
            </a:r>
            <a:endParaRPr lang="en-US" altLang="zh-CN"/>
          </a:p>
          <a:p>
            <a:pPr algn="l"/>
            <a:r>
              <a:rPr lang="en-US" altLang="zh-CN"/>
              <a:t>Search done in 10 categories, depending on top reconstruction</a:t>
            </a:r>
            <a:endParaRPr lang="en-US" altLang="zh-CN"/>
          </a:p>
          <a:p>
            <a:pPr algn="l"/>
            <a:r>
              <a:rPr lang="en-US" altLang="zh-CN"/>
              <a:t>Forward jets are studied in the analysis</a:t>
            </a:r>
            <a:endParaRPr lang="en-US" altLang="zh-CN"/>
          </a:p>
          <a:p>
            <a:pPr algn="l"/>
            <a:r>
              <a:rPr lang="en-US" altLang="zh-CN"/>
              <a:t>Limits for the production of single pp→Tbq, pp→Ttq,pp→Z’→Tt</a:t>
            </a:r>
            <a:endParaRPr lang="en-US" altLang="zh-CN"/>
          </a:p>
          <a:p>
            <a:pPr algn="l"/>
            <a:r>
              <a:rPr lang="en-US" altLang="zh-CN"/>
              <a:t>LH T quarks with negligible width produced a b quark and with a coupling of 0.5 are excluded below the mass of 1.2 TeV</a:t>
            </a:r>
            <a:endParaRPr lang="en-US" altLang="zh-CN"/>
          </a:p>
          <a:p>
            <a:pPr algn="l"/>
            <a:r>
              <a:rPr lang="en-US" altLang="zh-CN"/>
              <a:t>Samples with width 10%, 20%, and 30% have similar sensitivity</a:t>
            </a:r>
            <a:endParaRPr lang="en-US" altLang="zh-CN"/>
          </a:p>
          <a:p>
            <a:pPr algn="l"/>
            <a:r>
              <a:rPr lang="en-US" altLang="zh-CN"/>
              <a:t>These are the most-stringent limits to date on the single production of heavy vector-like T quarks and the first to set limits for a variety of resonance widths</a:t>
            </a:r>
            <a:endParaRPr lang="en-US" altLang="zh-CN"/>
          </a:p>
          <a:p>
            <a:pPr algn="l"/>
            <a:endParaRPr lang="en-US" altLang="zh-CN"/>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5" name="页脚占位符 4"/>
          <p:cNvSpPr>
            <a:spLocks noGrp="1"/>
          </p:cNvSpPr>
          <p:nvPr>
            <p:ph type="ftr" sz="quarter" idx="11"/>
          </p:nvPr>
        </p:nvSpPr>
        <p:spPr/>
        <p:txBody>
          <a:bodyPr/>
          <a:p>
            <a:r>
              <a:rPr lang="zh-CN" altLang="en-US"/>
              <a:t>yutz@ihep.ac.cn</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ctrTitle"/>
          </p:nvPr>
        </p:nvSpPr>
        <p:spPr/>
        <p:txBody>
          <a:bodyPr/>
          <a:p>
            <a:r>
              <a:rPr lang="en-US" altLang="zh-CN"/>
              <a:t>backup</a:t>
            </a:r>
            <a:endParaRPr lang="en-US" altLang="zh-CN"/>
          </a:p>
        </p:txBody>
      </p:sp>
      <p:sp>
        <p:nvSpPr>
          <p:cNvPr id="7" name="副标题 6"/>
          <p:cNvSpPr>
            <a:spLocks noGrp="1"/>
          </p:cNvSpPr>
          <p:nvPr>
            <p:ph type="subTitle" idx="1"/>
          </p:nvPr>
        </p:nvSpPr>
        <p:spPr/>
        <p:txBody>
          <a:bodyPr/>
          <a:p>
            <a:endParaRPr lang="zh-CN" altLang="en-US"/>
          </a:p>
        </p:txBody>
      </p:sp>
      <p:sp>
        <p:nvSpPr>
          <p:cNvPr id="4" name="页脚占位符 3"/>
          <p:cNvSpPr>
            <a:spLocks noGrp="1"/>
          </p:cNvSpPr>
          <p:nvPr>
            <p:ph type="ftr" sz="quarter" idx="11"/>
          </p:nvPr>
        </p:nvSpPr>
        <p:spPr/>
        <p:txBody>
          <a:bodyPr/>
          <a:p>
            <a:r>
              <a:rPr lang="zh-CN" altLang="en-US"/>
              <a:t>yutz@ihep.ac.cn</a:t>
            </a:r>
            <a:endParaRPr lang="zh-CN" altLang="en-US"/>
          </a:p>
        </p:txBody>
      </p:sp>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25195" y="113665"/>
            <a:ext cx="10515600" cy="858520"/>
          </a:xfrm>
        </p:spPr>
        <p:txBody>
          <a:bodyPr>
            <a:normAutofit/>
          </a:bodyPr>
          <a:p>
            <a:r>
              <a:rPr lang="en-US" altLang="zh-CN"/>
              <a:t>                </a:t>
            </a:r>
            <a:r>
              <a:rPr lang="zh-CN" altLang="en-US"/>
              <a:t>Signal Characterization</a:t>
            </a:r>
            <a:endParaRPr lang="zh-CN" altLang="en-US"/>
          </a:p>
        </p:txBody>
      </p:sp>
      <p:sp>
        <p:nvSpPr>
          <p:cNvPr id="3" name="内容占位符 2"/>
          <p:cNvSpPr>
            <a:spLocks noGrp="1"/>
          </p:cNvSpPr>
          <p:nvPr>
            <p:ph sz="half" idx="1"/>
          </p:nvPr>
        </p:nvSpPr>
        <p:spPr>
          <a:xfrm>
            <a:off x="448945" y="1431290"/>
            <a:ext cx="8999855" cy="5074920"/>
          </a:xfrm>
        </p:spPr>
        <p:txBody>
          <a:bodyPr>
            <a:noAutofit/>
          </a:bodyPr>
          <a:p>
            <a:r>
              <a:rPr lang="zh-CN" altLang="en-US" sz="2000"/>
              <a:t>The three decay channels of the T quark into SM particles are bW, tZ, and tH. If the T is a singlet of the SM, the equivalence theorem [31] implies that the branching fractions for the three decay modes of the T quark are approximately 0.5, 0.25, and 0.25, respectively. </a:t>
            </a:r>
            <a:endParaRPr lang="zh-CN" altLang="en-US" sz="2000"/>
          </a:p>
          <a:p>
            <a:r>
              <a:rPr lang="zh-CN" altLang="en-US" sz="2000"/>
              <a:t>If the T is a doublet of the SM, the decay modes are tZ and tH, each with a branching fraction of 0.5. </a:t>
            </a:r>
            <a:endParaRPr lang="zh-CN" altLang="en-US" sz="2000"/>
          </a:p>
          <a:p>
            <a:r>
              <a:rPr lang="zh-CN" altLang="en-US" sz="2000"/>
              <a:t>The T quark could be singly produced in association with either a t or a b quark and an additional quark would be produced in the forward region of the detector. </a:t>
            </a:r>
            <a:endParaRPr lang="zh-CN" altLang="en-US" sz="2000"/>
          </a:p>
          <a:p>
            <a:r>
              <a:rPr lang="zh-CN" altLang="en-US" sz="2000"/>
              <a:t>The coupling coefficients of the T quark to SM particles are denoted C(bW) for the T(b) process, and C(tZ) for the T(t) process. The production cross section of the T quark depends on its mass and width, as well as on these couplings. </a:t>
            </a:r>
            <a:endParaRPr lang="zh-CN" altLang="en-US" sz="2000"/>
          </a:p>
          <a:p>
            <a:r>
              <a:rPr lang="zh-CN" altLang="en-US" sz="2000"/>
              <a:t>The T quark can have both left-handed (LH) and right-handed (RH) couplings to SM particles. In the case of a singlet T quark, the RH chirality is suppressed by a factor proportional to the SM quark mass divided by the T quark mass. In the case of a doublet T quark, it is the LH chirality that is suppressed </a:t>
            </a:r>
            <a:endParaRPr lang="zh-CN" altLang="en-US" sz="2000"/>
          </a:p>
        </p:txBody>
      </p:sp>
      <p:sp>
        <p:nvSpPr>
          <p:cNvPr id="5" name="页脚占位符 4"/>
          <p:cNvSpPr>
            <a:spLocks noGrp="1"/>
          </p:cNvSpPr>
          <p:nvPr>
            <p:ph type="ftr" sz="quarter" idx="11"/>
          </p:nvPr>
        </p:nvSpPr>
        <p:spPr/>
        <p:txBody>
          <a:bodyPr/>
          <a:p>
            <a:r>
              <a:rPr lang="zh-CN" altLang="en-US"/>
              <a:t>yutz@ihep.ac.cn</a:t>
            </a:r>
            <a:endParaRPr lang="zh-CN" altLang="en-US"/>
          </a:p>
        </p:txBody>
      </p:sp>
      <p:sp>
        <p:nvSpPr>
          <p:cNvPr id="6"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544320" y="301625"/>
            <a:ext cx="8217535" cy="1046480"/>
          </a:xfrm>
        </p:spPr>
        <p:txBody>
          <a:bodyPr/>
          <a:p>
            <a:r>
              <a:rPr lang="en-US" altLang="zh-CN"/>
              <a:t>                        </a:t>
            </a:r>
            <a:r>
              <a:rPr lang="en-US" altLang="zh-CN" b="1">
                <a:sym typeface="+mn-ea"/>
              </a:rPr>
              <a:t>Introduction</a:t>
            </a:r>
            <a:endParaRPr lang="zh-CN" altLang="en-US" b="1"/>
          </a:p>
        </p:txBody>
      </p:sp>
      <p:sp>
        <p:nvSpPr>
          <p:cNvPr id="3" name="内容占位符 2"/>
          <p:cNvSpPr>
            <a:spLocks noGrp="1"/>
          </p:cNvSpPr>
          <p:nvPr>
            <p:ph idx="1"/>
          </p:nvPr>
        </p:nvSpPr>
        <p:spPr>
          <a:xfrm>
            <a:off x="537845" y="1648460"/>
            <a:ext cx="11115675" cy="4707890"/>
          </a:xfrm>
        </p:spPr>
        <p:txBody>
          <a:bodyPr/>
          <a:p>
            <a:pPr algn="l"/>
            <a:r>
              <a:rPr lang="en-US" altLang="zh-CN"/>
              <a:t>Discovery of Higgs boson motivates search for new physics</a:t>
            </a:r>
            <a:endParaRPr lang="en-US" altLang="zh-CN"/>
          </a:p>
          <a:p>
            <a:pPr algn="l"/>
            <a:r>
              <a:rPr lang="en-US" altLang="zh-CN"/>
              <a:t>Possible extensions given by: little Higgs models, extra dimensions models, composite Higgs models</a:t>
            </a:r>
            <a:endParaRPr lang="en-US" altLang="zh-CN"/>
          </a:p>
          <a:p>
            <a:pPr algn="l"/>
            <a:r>
              <a:rPr lang="en-US" altLang="zh-CN"/>
              <a:t>These theories predict existence of heavy vector-like quarks (VLQ)</a:t>
            </a:r>
            <a:endParaRPr lang="en-US" altLang="zh-CN"/>
          </a:p>
          <a:p>
            <a:pPr algn="l"/>
            <a:r>
              <a:rPr lang="en-US" altLang="zh-CN"/>
              <a:t>Vector-like quarks are hypothetical new spin-1/2 particles: left and right handed chiralities transform in the same way under the standard model symmetry group</a:t>
            </a:r>
            <a:endParaRPr lang="en-US" altLang="zh-CN"/>
          </a:p>
          <a:p>
            <a:pPr marL="0" indent="0" algn="l">
              <a:buNone/>
            </a:pPr>
            <a:endParaRPr lang="en-US" altLang="zh-CN"/>
          </a:p>
        </p:txBody>
      </p:sp>
      <p:sp>
        <p:nvSpPr>
          <p:cNvPr id="4" name="页脚占位符 3"/>
          <p:cNvSpPr>
            <a:spLocks noGrp="1"/>
          </p:cNvSpPr>
          <p:nvPr>
            <p:ph type="ftr" sz="quarter" idx="11"/>
          </p:nvPr>
        </p:nvSpPr>
        <p:spPr/>
        <p:txBody>
          <a:bodyPr/>
          <a:p>
            <a:r>
              <a:rPr lang="zh-CN" altLang="en-US"/>
              <a:t>yutz@ihep.ac.cn</a:t>
            </a:r>
            <a:endParaRPr lang="zh-CN" altLang="en-US"/>
          </a:p>
        </p:txBody>
      </p:sp>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20595" y="166370"/>
            <a:ext cx="6609715" cy="791210"/>
          </a:xfrm>
        </p:spPr>
        <p:txBody>
          <a:bodyPr>
            <a:normAutofit/>
          </a:bodyPr>
          <a:p>
            <a:r>
              <a:rPr lang="en-US" altLang="zh-CN"/>
              <a:t>                  </a:t>
            </a:r>
            <a:r>
              <a:rPr lang="en-US" altLang="zh-CN" b="1"/>
              <a:t>Introduction</a:t>
            </a:r>
            <a:endParaRPr lang="en-US" altLang="zh-CN" b="1"/>
          </a:p>
        </p:txBody>
      </p:sp>
      <p:sp>
        <p:nvSpPr>
          <p:cNvPr id="3" name="内容占位符 2"/>
          <p:cNvSpPr>
            <a:spLocks noGrp="1"/>
          </p:cNvSpPr>
          <p:nvPr>
            <p:ph sz="half" idx="1"/>
          </p:nvPr>
        </p:nvSpPr>
        <p:spPr>
          <a:xfrm>
            <a:off x="457200" y="1473835"/>
            <a:ext cx="5181600" cy="2634615"/>
          </a:xfrm>
        </p:spPr>
        <p:txBody>
          <a:bodyPr>
            <a:normAutofit/>
          </a:bodyPr>
          <a:p>
            <a:r>
              <a:rPr lang="en-US" altLang="zh-CN" sz="2400"/>
              <a:t>T VLQ with a charge of +2/3</a:t>
            </a:r>
            <a:r>
              <a:rPr lang="en-US" altLang="zh-CN" sz="2400">
                <a:sym typeface="+mn-ea"/>
              </a:rPr>
              <a:t> has three different decay channels into SM particles: bW, tZ, and tH</a:t>
            </a:r>
            <a:endParaRPr lang="en-US" altLang="zh-CN" sz="2400">
              <a:sym typeface="+mn-ea"/>
            </a:endParaRPr>
          </a:p>
          <a:p>
            <a:r>
              <a:rPr lang="en-US" altLang="zh-CN" sz="2400">
                <a:sym typeface="+mn-ea"/>
              </a:rPr>
              <a:t>We search for a T quark decays to a Z boson and a top quark,</a:t>
            </a:r>
            <a:r>
              <a:rPr lang="en-US" altLang="zh-CN" sz="2400"/>
              <a:t> and Z decay  to two leptons and t</a:t>
            </a:r>
            <a:r>
              <a:rPr lang="en-US" altLang="zh-CN" sz="2400">
                <a:sym typeface="+mn-ea"/>
              </a:rPr>
              <a:t>→bW→bqq'</a:t>
            </a:r>
            <a:r>
              <a:rPr lang="en-US" altLang="zh-CN" sz="2400"/>
              <a:t>.</a:t>
            </a:r>
            <a:endParaRPr lang="en-US" altLang="zh-CN" sz="2400"/>
          </a:p>
          <a:p>
            <a:pPr marL="0" indent="0">
              <a:buNone/>
            </a:pPr>
            <a:endParaRPr lang="en-US" altLang="zh-CN" sz="2400"/>
          </a:p>
          <a:p>
            <a:endParaRPr lang="en-US" altLang="zh-CN"/>
          </a:p>
        </p:txBody>
      </p:sp>
      <p:sp>
        <p:nvSpPr>
          <p:cNvPr id="9" name="内容占位符 8"/>
          <p:cNvSpPr>
            <a:spLocks noGrp="1"/>
          </p:cNvSpPr>
          <p:nvPr>
            <p:ph sz="half" idx="2"/>
          </p:nvPr>
        </p:nvSpPr>
        <p:spPr>
          <a:xfrm>
            <a:off x="370840" y="4535805"/>
            <a:ext cx="4610735" cy="1442720"/>
          </a:xfrm>
        </p:spPr>
        <p:txBody>
          <a:bodyPr>
            <a:normAutofit lnSpcReduction="10000"/>
          </a:bodyPr>
          <a:p>
            <a:r>
              <a:rPr lang="en-US" altLang="zh-CN" sz="2400">
                <a:sym typeface="+mn-ea"/>
              </a:rPr>
              <a:t>T quark width hypotheses are studied:negligible, 10%, 20% and 30% of the T mass</a:t>
            </a:r>
            <a:endParaRPr lang="en-US" altLang="zh-CN" sz="2400">
              <a:sym typeface="+mn-ea"/>
            </a:endParaRPr>
          </a:p>
          <a:p>
            <a:endParaRPr lang="zh-CN" altLang="en-US"/>
          </a:p>
        </p:txBody>
      </p:sp>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页脚占位符 5"/>
          <p:cNvSpPr>
            <a:spLocks noGrp="1"/>
          </p:cNvSpPr>
          <p:nvPr>
            <p:ph type="ftr" sz="quarter" idx="11"/>
          </p:nvPr>
        </p:nvSpPr>
        <p:spPr/>
        <p:txBody>
          <a:bodyPr/>
          <a:p>
            <a:r>
              <a:rPr lang="zh-CN" altLang="en-US"/>
              <a:t>yutz@ihep.ac.cn</a:t>
            </a:r>
            <a:endParaRPr lang="zh-CN" altLang="en-US"/>
          </a:p>
        </p:txBody>
      </p:sp>
      <p:pic>
        <p:nvPicPr>
          <p:cNvPr id="4" name="图片 3"/>
          <p:cNvPicPr>
            <a:picLocks noChangeAspect="1"/>
          </p:cNvPicPr>
          <p:nvPr/>
        </p:nvPicPr>
        <p:blipFill>
          <a:blip r:embed="rId1"/>
          <a:stretch>
            <a:fillRect/>
          </a:stretch>
        </p:blipFill>
        <p:spPr>
          <a:xfrm>
            <a:off x="5900420" y="1553210"/>
            <a:ext cx="2317115" cy="2268855"/>
          </a:xfrm>
          <a:prstGeom prst="rect">
            <a:avLst/>
          </a:prstGeom>
        </p:spPr>
      </p:pic>
      <p:pic>
        <p:nvPicPr>
          <p:cNvPr id="7" name="图片 6"/>
          <p:cNvPicPr>
            <a:picLocks noChangeAspect="1"/>
          </p:cNvPicPr>
          <p:nvPr/>
        </p:nvPicPr>
        <p:blipFill>
          <a:blip r:embed="rId2"/>
          <a:stretch>
            <a:fillRect/>
          </a:stretch>
        </p:blipFill>
        <p:spPr>
          <a:xfrm>
            <a:off x="8470265" y="1689100"/>
            <a:ext cx="3341370" cy="1997075"/>
          </a:xfrm>
          <a:prstGeom prst="rect">
            <a:avLst/>
          </a:prstGeom>
        </p:spPr>
      </p:pic>
      <p:pic>
        <p:nvPicPr>
          <p:cNvPr id="8" name="内容占位符 6"/>
          <p:cNvPicPr>
            <a:picLocks noChangeAspect="1"/>
          </p:cNvPicPr>
          <p:nvPr/>
        </p:nvPicPr>
        <p:blipFill>
          <a:blip r:embed="rId3"/>
          <a:stretch>
            <a:fillRect/>
          </a:stretch>
        </p:blipFill>
        <p:spPr>
          <a:xfrm>
            <a:off x="5638800" y="4417695"/>
            <a:ext cx="2712720" cy="20002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90270" y="157480"/>
            <a:ext cx="10515600" cy="755015"/>
          </a:xfrm>
        </p:spPr>
        <p:txBody>
          <a:bodyPr>
            <a:normAutofit fontScale="90000"/>
          </a:bodyPr>
          <a:p>
            <a:r>
              <a:rPr lang="en-US" altLang="zh-CN"/>
              <a:t>                     </a:t>
            </a:r>
            <a:r>
              <a:rPr lang="en-US" altLang="zh-CN" b="1"/>
              <a:t>signal  </a:t>
            </a:r>
            <a:r>
              <a:rPr lang="zh-CN" altLang="en-US" b="1">
                <a:sym typeface="+mn-ea"/>
              </a:rPr>
              <a:t>Characterization</a:t>
            </a:r>
            <a:endParaRPr lang="en-US" altLang="zh-CN" b="1"/>
          </a:p>
        </p:txBody>
      </p:sp>
      <p:sp>
        <p:nvSpPr>
          <p:cNvPr id="5" name="页脚占位符 4"/>
          <p:cNvSpPr>
            <a:spLocks noGrp="1"/>
          </p:cNvSpPr>
          <p:nvPr>
            <p:ph type="ftr" sz="quarter" idx="11"/>
          </p:nvPr>
        </p:nvSpPr>
        <p:spPr/>
        <p:txBody>
          <a:bodyPr/>
          <a:p>
            <a:r>
              <a:rPr lang="zh-CN" altLang="en-US"/>
              <a:t>yutz@ihep.ac.cn</a:t>
            </a:r>
            <a:endParaRPr lang="zh-CN" altLang="en-US"/>
          </a:p>
        </p:txBody>
      </p:sp>
      <p:sp>
        <p:nvSpPr>
          <p:cNvPr id="6"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文本框 6"/>
          <p:cNvSpPr txBox="1"/>
          <p:nvPr/>
        </p:nvSpPr>
        <p:spPr>
          <a:xfrm>
            <a:off x="201930" y="2016760"/>
            <a:ext cx="1455420" cy="368300"/>
          </a:xfrm>
          <a:prstGeom prst="rect">
            <a:avLst/>
          </a:prstGeom>
          <a:noFill/>
          <a:ln>
            <a:solidFill>
              <a:schemeClr val="accent1"/>
            </a:solidFill>
          </a:ln>
        </p:spPr>
        <p:txBody>
          <a:bodyPr wrap="square" rtlCol="0">
            <a:spAutoFit/>
          </a:bodyPr>
          <a:p>
            <a:r>
              <a:rPr lang="en-US" altLang="zh-CN"/>
              <a:t>   T is singlet</a:t>
            </a:r>
            <a:endParaRPr lang="en-US" altLang="zh-CN"/>
          </a:p>
        </p:txBody>
      </p:sp>
      <p:sp>
        <p:nvSpPr>
          <p:cNvPr id="9" name="文本框 8"/>
          <p:cNvSpPr txBox="1"/>
          <p:nvPr/>
        </p:nvSpPr>
        <p:spPr>
          <a:xfrm>
            <a:off x="2153285" y="1463040"/>
            <a:ext cx="2277110" cy="1476375"/>
          </a:xfrm>
          <a:prstGeom prst="rect">
            <a:avLst/>
          </a:prstGeom>
          <a:noFill/>
          <a:ln>
            <a:solidFill>
              <a:schemeClr val="accent1"/>
            </a:solidFill>
          </a:ln>
        </p:spPr>
        <p:txBody>
          <a:bodyPr wrap="square" rtlCol="0">
            <a:spAutoFit/>
          </a:bodyPr>
          <a:p>
            <a:r>
              <a:rPr lang="zh-CN" altLang="en-US">
                <a:sym typeface="+mn-ea"/>
              </a:rPr>
              <a:t>branching fractions 0.5, 0.25, and 0.25 </a:t>
            </a:r>
            <a:r>
              <a:rPr lang="en-US" altLang="zh-CN">
                <a:sym typeface="+mn-ea"/>
              </a:rPr>
              <a:t>correspanding to </a:t>
            </a:r>
            <a:r>
              <a:rPr lang="zh-CN" altLang="en-US">
                <a:sym typeface="+mn-ea"/>
              </a:rPr>
              <a:t>three decay channels</a:t>
            </a:r>
            <a:r>
              <a:rPr lang="en-US" altLang="zh-CN">
                <a:sym typeface="+mn-ea"/>
              </a:rPr>
              <a:t> </a:t>
            </a:r>
            <a:r>
              <a:rPr lang="zh-CN" altLang="en-US">
                <a:solidFill>
                  <a:srgbClr val="FF0000"/>
                </a:solidFill>
                <a:sym typeface="+mn-ea"/>
              </a:rPr>
              <a:t>bW</a:t>
            </a:r>
            <a:r>
              <a:rPr lang="zh-CN" altLang="en-US">
                <a:sym typeface="+mn-ea"/>
              </a:rPr>
              <a:t>,</a:t>
            </a:r>
            <a:r>
              <a:rPr lang="zh-CN" altLang="en-US">
                <a:solidFill>
                  <a:srgbClr val="FF0000"/>
                </a:solidFill>
                <a:sym typeface="+mn-ea"/>
              </a:rPr>
              <a:t> tZ</a:t>
            </a:r>
            <a:r>
              <a:rPr lang="zh-CN" altLang="en-US">
                <a:sym typeface="+mn-ea"/>
              </a:rPr>
              <a:t>, and tH </a:t>
            </a:r>
            <a:endParaRPr lang="zh-CN" altLang="en-US"/>
          </a:p>
        </p:txBody>
      </p:sp>
      <p:sp>
        <p:nvSpPr>
          <p:cNvPr id="12" name="文本框 11"/>
          <p:cNvSpPr txBox="1"/>
          <p:nvPr/>
        </p:nvSpPr>
        <p:spPr>
          <a:xfrm>
            <a:off x="201930" y="4919345"/>
            <a:ext cx="1513840" cy="368300"/>
          </a:xfrm>
          <a:prstGeom prst="rect">
            <a:avLst/>
          </a:prstGeom>
          <a:noFill/>
          <a:ln>
            <a:solidFill>
              <a:schemeClr val="accent1"/>
            </a:solidFill>
          </a:ln>
        </p:spPr>
        <p:txBody>
          <a:bodyPr wrap="square" rtlCol="0">
            <a:spAutoFit/>
          </a:bodyPr>
          <a:p>
            <a:r>
              <a:rPr lang="en-US" altLang="zh-CN">
                <a:sym typeface="+mn-ea"/>
              </a:rPr>
              <a:t>T is doublelet</a:t>
            </a:r>
            <a:endParaRPr lang="zh-CN" altLang="en-US"/>
          </a:p>
        </p:txBody>
      </p:sp>
      <p:sp>
        <p:nvSpPr>
          <p:cNvPr id="13" name="文本框 12"/>
          <p:cNvSpPr txBox="1"/>
          <p:nvPr/>
        </p:nvSpPr>
        <p:spPr>
          <a:xfrm>
            <a:off x="2153285" y="4504055"/>
            <a:ext cx="2277745" cy="1198880"/>
          </a:xfrm>
          <a:prstGeom prst="rect">
            <a:avLst/>
          </a:prstGeom>
          <a:noFill/>
          <a:ln>
            <a:solidFill>
              <a:schemeClr val="accent1"/>
            </a:solidFill>
          </a:ln>
        </p:spPr>
        <p:txBody>
          <a:bodyPr wrap="square" rtlCol="0">
            <a:spAutoFit/>
          </a:bodyPr>
          <a:p>
            <a:r>
              <a:rPr lang="zh-CN" altLang="en-US">
                <a:sym typeface="+mn-ea"/>
              </a:rPr>
              <a:t>branching fractions 0.</a:t>
            </a:r>
            <a:r>
              <a:rPr lang="en-US" altLang="zh-CN">
                <a:sym typeface="+mn-ea"/>
              </a:rPr>
              <a:t>5</a:t>
            </a:r>
            <a:r>
              <a:rPr lang="zh-CN" altLang="en-US">
                <a:sym typeface="+mn-ea"/>
              </a:rPr>
              <a:t> </a:t>
            </a:r>
            <a:r>
              <a:rPr lang="en-US" altLang="zh-CN">
                <a:sym typeface="+mn-ea"/>
              </a:rPr>
              <a:t>correspanding to two</a:t>
            </a:r>
            <a:r>
              <a:rPr lang="zh-CN" altLang="en-US">
                <a:sym typeface="+mn-ea"/>
              </a:rPr>
              <a:t> decay channels </a:t>
            </a:r>
            <a:endParaRPr lang="zh-CN" altLang="en-US">
              <a:sym typeface="+mn-ea"/>
            </a:endParaRPr>
          </a:p>
          <a:p>
            <a:r>
              <a:rPr lang="zh-CN" altLang="en-US">
                <a:solidFill>
                  <a:srgbClr val="FF0000"/>
                </a:solidFill>
                <a:sym typeface="+mn-ea"/>
              </a:rPr>
              <a:t>tZ</a:t>
            </a:r>
            <a:r>
              <a:rPr lang="zh-CN" altLang="en-US">
                <a:sym typeface="+mn-ea"/>
              </a:rPr>
              <a:t> and tH </a:t>
            </a:r>
            <a:endParaRPr lang="zh-CN" altLang="en-US"/>
          </a:p>
        </p:txBody>
      </p:sp>
      <p:sp>
        <p:nvSpPr>
          <p:cNvPr id="14" name="文本框 13"/>
          <p:cNvSpPr txBox="1"/>
          <p:nvPr/>
        </p:nvSpPr>
        <p:spPr>
          <a:xfrm>
            <a:off x="7779385" y="1948815"/>
            <a:ext cx="1896110" cy="645160"/>
          </a:xfrm>
          <a:prstGeom prst="rect">
            <a:avLst/>
          </a:prstGeom>
          <a:noFill/>
          <a:ln>
            <a:solidFill>
              <a:schemeClr val="accent1"/>
            </a:solidFill>
          </a:ln>
        </p:spPr>
        <p:txBody>
          <a:bodyPr wrap="square" rtlCol="0">
            <a:spAutoFit/>
          </a:bodyPr>
          <a:p>
            <a:r>
              <a:rPr lang="zh-CN" altLang="en-US">
                <a:sym typeface="+mn-ea"/>
              </a:rPr>
              <a:t>the RH chirality is suppressed</a:t>
            </a:r>
            <a:endParaRPr lang="zh-CN" altLang="en-US"/>
          </a:p>
        </p:txBody>
      </p:sp>
      <p:sp>
        <p:nvSpPr>
          <p:cNvPr id="15" name="文本框 14"/>
          <p:cNvSpPr txBox="1"/>
          <p:nvPr/>
        </p:nvSpPr>
        <p:spPr>
          <a:xfrm>
            <a:off x="7779385" y="4711700"/>
            <a:ext cx="2078355" cy="645160"/>
          </a:xfrm>
          <a:prstGeom prst="rect">
            <a:avLst/>
          </a:prstGeom>
          <a:noFill/>
          <a:ln>
            <a:solidFill>
              <a:schemeClr val="accent1"/>
            </a:solidFill>
          </a:ln>
        </p:spPr>
        <p:txBody>
          <a:bodyPr wrap="square" rtlCol="0">
            <a:spAutoFit/>
          </a:bodyPr>
          <a:p>
            <a:r>
              <a:rPr lang="zh-CN" altLang="en-US">
                <a:sym typeface="+mn-ea"/>
              </a:rPr>
              <a:t>the LH chirality  is suppressed </a:t>
            </a:r>
            <a:endParaRPr lang="zh-CN" altLang="en-US"/>
          </a:p>
        </p:txBody>
      </p:sp>
      <p:pic>
        <p:nvPicPr>
          <p:cNvPr id="16" name="内容占位符 15"/>
          <p:cNvPicPr>
            <a:picLocks noChangeAspect="1"/>
          </p:cNvPicPr>
          <p:nvPr>
            <p:ph sz="half" idx="1"/>
          </p:nvPr>
        </p:nvPicPr>
        <p:blipFill>
          <a:blip r:embed="rId1"/>
          <a:stretch>
            <a:fillRect/>
          </a:stretch>
        </p:blipFill>
        <p:spPr>
          <a:xfrm>
            <a:off x="4975225" y="1102995"/>
            <a:ext cx="2242185" cy="2195830"/>
          </a:xfrm>
          <a:prstGeom prst="rect">
            <a:avLst/>
          </a:prstGeom>
          <a:ln>
            <a:solidFill>
              <a:schemeClr val="accent1"/>
            </a:solidFill>
          </a:ln>
        </p:spPr>
      </p:pic>
      <p:pic>
        <p:nvPicPr>
          <p:cNvPr id="17" name="内容占位符 16"/>
          <p:cNvPicPr>
            <a:picLocks noChangeAspect="1"/>
          </p:cNvPicPr>
          <p:nvPr>
            <p:ph sz="half" idx="2"/>
          </p:nvPr>
        </p:nvPicPr>
        <p:blipFill>
          <a:blip r:embed="rId2"/>
          <a:stretch>
            <a:fillRect/>
          </a:stretch>
        </p:blipFill>
        <p:spPr>
          <a:xfrm>
            <a:off x="4975225" y="4081780"/>
            <a:ext cx="2242185" cy="2042795"/>
          </a:xfrm>
          <a:prstGeom prst="rect">
            <a:avLst/>
          </a:prstGeom>
          <a:ln>
            <a:solidFill>
              <a:schemeClr val="accent1"/>
            </a:solidFill>
          </a:ln>
        </p:spPr>
      </p:pic>
      <p:sp>
        <p:nvSpPr>
          <p:cNvPr id="18" name="文本框 17"/>
          <p:cNvSpPr txBox="1"/>
          <p:nvPr/>
        </p:nvSpPr>
        <p:spPr>
          <a:xfrm>
            <a:off x="7849235" y="912495"/>
            <a:ext cx="2785745" cy="645160"/>
          </a:xfrm>
          <a:prstGeom prst="rect">
            <a:avLst/>
          </a:prstGeom>
          <a:noFill/>
        </p:spPr>
        <p:txBody>
          <a:bodyPr wrap="square" rtlCol="0">
            <a:spAutoFit/>
          </a:bodyPr>
          <a:p>
            <a:r>
              <a:rPr lang="zh-CN" altLang="en-US">
                <a:sym typeface="+mn-ea"/>
              </a:rPr>
              <a:t>coupling coefficients C(bW) for the T(b) process</a:t>
            </a:r>
            <a:endParaRPr lang="zh-CN" altLang="en-US"/>
          </a:p>
        </p:txBody>
      </p:sp>
      <p:sp>
        <p:nvSpPr>
          <p:cNvPr id="20" name="文本框 19"/>
          <p:cNvSpPr txBox="1"/>
          <p:nvPr/>
        </p:nvSpPr>
        <p:spPr>
          <a:xfrm>
            <a:off x="7779385" y="5702935"/>
            <a:ext cx="2543810" cy="645160"/>
          </a:xfrm>
          <a:prstGeom prst="rect">
            <a:avLst/>
          </a:prstGeom>
          <a:noFill/>
        </p:spPr>
        <p:txBody>
          <a:bodyPr wrap="square" rtlCol="0">
            <a:spAutoFit/>
          </a:bodyPr>
          <a:p>
            <a:r>
              <a:rPr lang="zh-CN" altLang="en-US">
                <a:sym typeface="+mn-ea"/>
              </a:rPr>
              <a:t>coupling coefficients C(</a:t>
            </a:r>
            <a:r>
              <a:rPr lang="en-US" altLang="zh-CN">
                <a:sym typeface="+mn-ea"/>
              </a:rPr>
              <a:t>tZ</a:t>
            </a:r>
            <a:r>
              <a:rPr lang="zh-CN" altLang="en-US">
                <a:sym typeface="+mn-ea"/>
              </a:rPr>
              <a:t>) for the T(</a:t>
            </a:r>
            <a:r>
              <a:rPr lang="en-US" altLang="zh-CN">
                <a:sym typeface="+mn-ea"/>
              </a:rPr>
              <a:t>t</a:t>
            </a:r>
            <a:r>
              <a:rPr lang="zh-CN" altLang="en-US">
                <a:sym typeface="+mn-ea"/>
              </a:rPr>
              <a:t>) process</a:t>
            </a:r>
            <a:endParaRPr lang="zh-CN" altLang="en-US"/>
          </a:p>
        </p:txBody>
      </p:sp>
      <p:sp>
        <p:nvSpPr>
          <p:cNvPr id="21" name="文本框 20"/>
          <p:cNvSpPr txBox="1"/>
          <p:nvPr/>
        </p:nvSpPr>
        <p:spPr>
          <a:xfrm>
            <a:off x="8377555" y="3191510"/>
            <a:ext cx="3080385" cy="922020"/>
          </a:xfrm>
          <a:prstGeom prst="rect">
            <a:avLst/>
          </a:prstGeom>
          <a:noFill/>
          <a:ln>
            <a:solidFill>
              <a:srgbClr val="FF0000"/>
            </a:solidFill>
          </a:ln>
        </p:spPr>
        <p:txBody>
          <a:bodyPr wrap="square" rtlCol="0">
            <a:spAutoFit/>
          </a:bodyPr>
          <a:p>
            <a:r>
              <a:rPr lang="zh-CN" altLang="en-US">
                <a:sym typeface="+mn-ea"/>
              </a:rPr>
              <a:t>T quark can have both left-handed (LH) and right-handed (RH) couplings to SM particles</a:t>
            </a:r>
            <a:endParaRPr lang="zh-CN" altLang="en-US"/>
          </a:p>
        </p:txBody>
      </p:sp>
      <p:cxnSp>
        <p:nvCxnSpPr>
          <p:cNvPr id="22" name="直接箭头连接符 21"/>
          <p:cNvCxnSpPr>
            <a:stCxn id="7" idx="3"/>
            <a:endCxn id="9" idx="1"/>
          </p:cNvCxnSpPr>
          <p:nvPr/>
        </p:nvCxnSpPr>
        <p:spPr>
          <a:xfrm>
            <a:off x="1657350" y="2200910"/>
            <a:ext cx="495935" cy="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2" idx="3"/>
            <a:endCxn id="13" idx="1"/>
          </p:cNvCxnSpPr>
          <p:nvPr/>
        </p:nvCxnSpPr>
        <p:spPr>
          <a:xfrm>
            <a:off x="1715770" y="5103495"/>
            <a:ext cx="4375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a:stCxn id="9" idx="3"/>
            <a:endCxn id="16" idx="1"/>
          </p:cNvCxnSpPr>
          <p:nvPr/>
        </p:nvCxnSpPr>
        <p:spPr>
          <a:xfrm flipV="1">
            <a:off x="4430395" y="2200910"/>
            <a:ext cx="544830" cy="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13" idx="3"/>
            <a:endCxn id="17" idx="1"/>
          </p:cNvCxnSpPr>
          <p:nvPr/>
        </p:nvCxnSpPr>
        <p:spPr>
          <a:xfrm>
            <a:off x="4431030" y="5103495"/>
            <a:ext cx="5441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21" idx="0"/>
            <a:endCxn id="14" idx="2"/>
          </p:cNvCxnSpPr>
          <p:nvPr/>
        </p:nvCxnSpPr>
        <p:spPr>
          <a:xfrm flipH="1" flipV="1">
            <a:off x="8727440" y="2593975"/>
            <a:ext cx="1190625" cy="597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1" idx="2"/>
            <a:endCxn id="15" idx="0"/>
          </p:cNvCxnSpPr>
          <p:nvPr/>
        </p:nvCxnSpPr>
        <p:spPr>
          <a:xfrm flipH="1">
            <a:off x="8818880" y="4113530"/>
            <a:ext cx="1099185" cy="598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标题 1"/>
          <p:cNvSpPr>
            <a:spLocks noGrp="1"/>
          </p:cNvSpPr>
          <p:nvPr>
            <p:ph type="title"/>
          </p:nvPr>
        </p:nvSpPr>
        <p:spPr>
          <a:xfrm>
            <a:off x="811530" y="251460"/>
            <a:ext cx="9580880" cy="851535"/>
          </a:xfrm>
        </p:spPr>
        <p:txBody>
          <a:bodyPr/>
          <a:p>
            <a:r>
              <a:rPr lang="en-US" altLang="zh-CN"/>
              <a:t>                </a:t>
            </a:r>
            <a:r>
              <a:rPr lang="zh-CN" altLang="en-US" b="1"/>
              <a:t>Experimental techniques</a:t>
            </a:r>
            <a:endParaRPr lang="zh-CN" altLang="en-US" b="1"/>
          </a:p>
        </p:txBody>
      </p:sp>
      <p:sp>
        <p:nvSpPr>
          <p:cNvPr id="3" name="内容占位符 2"/>
          <p:cNvSpPr>
            <a:spLocks noGrp="1"/>
          </p:cNvSpPr>
          <p:nvPr>
            <p:ph idx="1"/>
          </p:nvPr>
        </p:nvSpPr>
        <p:spPr>
          <a:xfrm>
            <a:off x="674370" y="1186180"/>
            <a:ext cx="11155680" cy="2797810"/>
          </a:xfrm>
        </p:spPr>
        <p:txBody>
          <a:bodyPr>
            <a:normAutofit/>
          </a:bodyPr>
          <a:p>
            <a:r>
              <a:rPr lang="zh-CN" altLang="en-US"/>
              <a:t>Boosted topologies: resonance with high mass (~TeV) → decay products are produced close to each other</a:t>
            </a:r>
            <a:endParaRPr lang="zh-CN" altLang="en-US"/>
          </a:p>
          <a:p>
            <a:r>
              <a:rPr lang="zh-CN" altLang="en-US"/>
              <a:t>Definition of useful variables: mass of the jet/subjets, N-subjetness, mass drop, subjet b-tagging</a:t>
            </a:r>
            <a:endParaRPr lang="zh-CN" altLang="en-US"/>
          </a:p>
          <a:p>
            <a:r>
              <a:rPr lang="zh-CN" altLang="en-US"/>
              <a:t>W-jet </a:t>
            </a:r>
            <a:r>
              <a:rPr lang="en-US" altLang="zh-CN"/>
              <a:t>,b-jet and </a:t>
            </a:r>
            <a:r>
              <a:rPr lang="zh-CN" altLang="en-US"/>
              <a:t>top-jet reconstruction algorithms are defined using these techniques and variables</a:t>
            </a:r>
            <a:r>
              <a:rPr lang="en-US" altLang="zh-CN"/>
              <a:t>:</a:t>
            </a:r>
            <a:endParaRPr lang="en-US" altLang="zh-CN"/>
          </a:p>
        </p:txBody>
      </p:sp>
      <p:sp>
        <p:nvSpPr>
          <p:cNvPr id="4" name="页脚占位符 3"/>
          <p:cNvSpPr>
            <a:spLocks noGrp="1"/>
          </p:cNvSpPr>
          <p:nvPr>
            <p:ph type="ftr" sz="quarter" idx="11"/>
          </p:nvPr>
        </p:nvSpPr>
        <p:spPr/>
        <p:txBody>
          <a:bodyPr/>
          <a:p>
            <a:r>
              <a:rPr lang="zh-CN" altLang="en-US"/>
              <a:t>yutz@ihep.ac.cn</a:t>
            </a:r>
            <a:endParaRPr lang="zh-CN" altLang="en-US"/>
          </a:p>
        </p:txBody>
      </p:sp>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sp>
        <p:nvSpPr>
          <p:cNvPr id="15" name="内容占位符 2"/>
          <p:cNvSpPr>
            <a:spLocks noGrp="1"/>
          </p:cNvSpPr>
          <p:nvPr/>
        </p:nvSpPr>
        <p:spPr>
          <a:xfrm>
            <a:off x="674370" y="3983990"/>
            <a:ext cx="3874135" cy="26289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a:t>W-tagging</a:t>
            </a:r>
            <a:endParaRPr lang="en-US" altLang="zh-CN" sz="2400"/>
          </a:p>
          <a:p>
            <a:pPr lvl="1"/>
            <a:r>
              <a:rPr lang="en-US" altLang="zh-CN" sz="2000">
                <a:solidFill>
                  <a:schemeClr val="accent1">
                    <a:lumMod val="75000"/>
                  </a:schemeClr>
                </a:solidFill>
                <a:sym typeface="+mn-ea"/>
              </a:rPr>
              <a:t>pruned jet mass </a:t>
            </a:r>
            <a:endParaRPr lang="en-US" altLang="zh-CN" sz="2000">
              <a:solidFill>
                <a:schemeClr val="accent1">
                  <a:lumMod val="75000"/>
                </a:schemeClr>
              </a:solidFill>
              <a:sym typeface="+mn-ea"/>
            </a:endParaRPr>
          </a:p>
          <a:p>
            <a:pPr marL="457200" lvl="1" indent="0">
              <a:buNone/>
            </a:pPr>
            <a:r>
              <a:rPr lang="en-US" altLang="zh-CN" sz="2000">
                <a:solidFill>
                  <a:schemeClr val="accent1">
                    <a:lumMod val="75000"/>
                  </a:schemeClr>
                </a:solidFill>
                <a:sym typeface="+mn-ea"/>
              </a:rPr>
              <a:t>    within 65-105GeV</a:t>
            </a:r>
            <a:endParaRPr lang="en-US" altLang="zh-CN" sz="2000">
              <a:solidFill>
                <a:schemeClr val="accent1">
                  <a:lumMod val="75000"/>
                </a:schemeClr>
              </a:solidFill>
              <a:sym typeface="+mn-ea"/>
            </a:endParaRPr>
          </a:p>
          <a:p>
            <a:pPr lvl="1"/>
            <a:r>
              <a:rPr lang="en-US" altLang="zh-CN" sz="2000">
                <a:solidFill>
                  <a:schemeClr val="accent1">
                    <a:lumMod val="75000"/>
                  </a:schemeClr>
                </a:solidFill>
                <a:latin typeface="Calibri" panose="020F0502020204030204" charset="0"/>
                <a:sym typeface="+mn-ea"/>
              </a:rPr>
              <a:t>τ</a:t>
            </a:r>
            <a:r>
              <a:rPr lang="en-US" altLang="zh-CN" sz="2000" baseline="-25000">
                <a:solidFill>
                  <a:schemeClr val="accent1">
                    <a:lumMod val="75000"/>
                  </a:schemeClr>
                </a:solidFill>
                <a:latin typeface="Calibri" panose="020F0502020204030204" charset="0"/>
                <a:sym typeface="+mn-ea"/>
              </a:rPr>
              <a:t>21</a:t>
            </a:r>
            <a:r>
              <a:rPr lang="en-US" altLang="zh-CN" sz="2000">
                <a:solidFill>
                  <a:schemeClr val="accent1">
                    <a:lumMod val="75000"/>
                  </a:schemeClr>
                </a:solidFill>
                <a:sym typeface="+mn-ea"/>
              </a:rPr>
              <a:t> = </a:t>
            </a:r>
            <a:r>
              <a:rPr lang="en-US" altLang="zh-CN" sz="2000">
                <a:solidFill>
                  <a:schemeClr val="accent1">
                    <a:lumMod val="75000"/>
                  </a:schemeClr>
                </a:solidFill>
                <a:latin typeface="Calibri" panose="020F0502020204030204" charset="0"/>
                <a:sym typeface="+mn-ea"/>
              </a:rPr>
              <a:t>τ</a:t>
            </a:r>
            <a:r>
              <a:rPr lang="en-US" altLang="zh-CN" sz="2000" baseline="-25000">
                <a:solidFill>
                  <a:schemeClr val="accent1">
                    <a:lumMod val="75000"/>
                  </a:schemeClr>
                </a:solidFill>
                <a:latin typeface="Calibri" panose="020F0502020204030204" charset="0"/>
                <a:sym typeface="+mn-ea"/>
              </a:rPr>
              <a:t>2</a:t>
            </a:r>
            <a:r>
              <a:rPr lang="en-US" altLang="zh-CN" sz="2000">
                <a:solidFill>
                  <a:schemeClr val="accent1">
                    <a:lumMod val="75000"/>
                  </a:schemeClr>
                </a:solidFill>
                <a:sym typeface="+mn-ea"/>
              </a:rPr>
              <a:t> / </a:t>
            </a:r>
            <a:r>
              <a:rPr lang="en-US" altLang="zh-CN" sz="2000">
                <a:solidFill>
                  <a:schemeClr val="accent1">
                    <a:lumMod val="75000"/>
                  </a:schemeClr>
                </a:solidFill>
                <a:latin typeface="Calibri" panose="020F0502020204030204" charset="0"/>
                <a:sym typeface="+mn-ea"/>
              </a:rPr>
              <a:t>τ</a:t>
            </a:r>
            <a:r>
              <a:rPr lang="en-US" altLang="zh-CN" sz="2000" baseline="-25000">
                <a:solidFill>
                  <a:schemeClr val="accent1">
                    <a:lumMod val="75000"/>
                  </a:schemeClr>
                </a:solidFill>
                <a:latin typeface="Calibri" panose="020F0502020204030204" charset="0"/>
                <a:sym typeface="+mn-ea"/>
              </a:rPr>
              <a:t>1</a:t>
            </a:r>
            <a:r>
              <a:rPr lang="en-US" altLang="zh-CN" sz="2000">
                <a:solidFill>
                  <a:schemeClr val="accent1">
                    <a:lumMod val="75000"/>
                  </a:schemeClr>
                </a:solidFill>
                <a:sym typeface="+mn-ea"/>
              </a:rPr>
              <a:t>  lower than 0.6</a:t>
            </a:r>
            <a:endParaRPr lang="en-US" altLang="zh-CN" sz="2000">
              <a:solidFill>
                <a:schemeClr val="accent1">
                  <a:lumMod val="75000"/>
                </a:schemeClr>
              </a:solidFill>
              <a:sym typeface="+mn-ea"/>
            </a:endParaRPr>
          </a:p>
          <a:p>
            <a:pPr lvl="1"/>
            <a:r>
              <a:rPr lang="en-US" altLang="zh-CN" sz="2000">
                <a:solidFill>
                  <a:schemeClr val="accent1">
                    <a:lumMod val="75000"/>
                  </a:schemeClr>
                </a:solidFill>
              </a:rPr>
              <a:t>P</a:t>
            </a:r>
            <a:r>
              <a:rPr lang="en-US" altLang="zh-CN" sz="2000" baseline="-25000">
                <a:solidFill>
                  <a:schemeClr val="accent1">
                    <a:lumMod val="75000"/>
                  </a:schemeClr>
                </a:solidFill>
              </a:rPr>
              <a:t>t</a:t>
            </a:r>
            <a:r>
              <a:rPr lang="en-US" altLang="zh-CN" sz="2000">
                <a:solidFill>
                  <a:schemeClr val="accent1">
                    <a:lumMod val="75000"/>
                  </a:schemeClr>
                </a:solidFill>
              </a:rPr>
              <a:t>  &gt; 180GeV  </a:t>
            </a:r>
            <a:endParaRPr lang="en-US" altLang="zh-CN" sz="2000">
              <a:solidFill>
                <a:schemeClr val="accent1">
                  <a:lumMod val="75000"/>
                </a:schemeClr>
              </a:solidFill>
            </a:endParaRPr>
          </a:p>
          <a:p>
            <a:pPr lvl="1"/>
            <a:r>
              <a:rPr lang="en-US" altLang="zh-CN" sz="2000">
                <a:solidFill>
                  <a:schemeClr val="accent1">
                    <a:lumMod val="75000"/>
                  </a:schemeClr>
                </a:solidFill>
                <a:sym typeface="+mn-ea"/>
              </a:rPr>
              <a:t>|</a:t>
            </a:r>
            <a:r>
              <a:rPr lang="en-US" altLang="zh-CN" sz="2000">
                <a:solidFill>
                  <a:schemeClr val="accent1">
                    <a:lumMod val="75000"/>
                  </a:schemeClr>
                </a:solidFill>
                <a:latin typeface="Arial" panose="020B0604020202020204" pitchFamily="34" charset="0"/>
                <a:sym typeface="+mn-ea"/>
              </a:rPr>
              <a:t>η</a:t>
            </a:r>
            <a:r>
              <a:rPr lang="en-US" altLang="zh-CN" sz="2000">
                <a:solidFill>
                  <a:schemeClr val="accent1">
                    <a:lumMod val="75000"/>
                  </a:schemeClr>
                </a:solidFill>
                <a:sym typeface="+mn-ea"/>
              </a:rPr>
              <a:t>| &lt; 2.4</a:t>
            </a:r>
            <a:endParaRPr lang="en-US" altLang="zh-CN" sz="2000">
              <a:solidFill>
                <a:schemeClr val="accent1">
                  <a:lumMod val="75000"/>
                </a:schemeClr>
              </a:solidFill>
              <a:sym typeface="+mn-ea"/>
            </a:endParaRPr>
          </a:p>
        </p:txBody>
      </p:sp>
      <p:sp>
        <p:nvSpPr>
          <p:cNvPr id="16" name="内容占位符 15"/>
          <p:cNvSpPr>
            <a:spLocks noGrp="1"/>
          </p:cNvSpPr>
          <p:nvPr>
            <p:ph sz="half" idx="2"/>
          </p:nvPr>
        </p:nvSpPr>
        <p:spPr>
          <a:xfrm>
            <a:off x="4548505" y="4053205"/>
            <a:ext cx="3478530" cy="1419225"/>
          </a:xfrm>
        </p:spPr>
        <p:txBody>
          <a:bodyPr>
            <a:normAutofit lnSpcReduction="10000"/>
          </a:bodyPr>
          <a:p>
            <a:r>
              <a:rPr lang="en-US" altLang="zh-CN" sz="2400"/>
              <a:t>B-tagging</a:t>
            </a:r>
            <a:endParaRPr lang="en-US" altLang="zh-CN" sz="2400"/>
          </a:p>
          <a:p>
            <a:pPr lvl="1"/>
            <a:r>
              <a:rPr lang="en-US" altLang="zh-CN" sz="2000">
                <a:solidFill>
                  <a:schemeClr val="accent1">
                    <a:lumMod val="75000"/>
                  </a:schemeClr>
                </a:solidFill>
                <a:sym typeface="+mn-ea"/>
              </a:rPr>
              <a:t>P</a:t>
            </a:r>
            <a:r>
              <a:rPr lang="en-US" altLang="zh-CN" sz="2000" baseline="-25000">
                <a:solidFill>
                  <a:schemeClr val="accent1">
                    <a:lumMod val="75000"/>
                  </a:schemeClr>
                </a:solidFill>
                <a:sym typeface="+mn-ea"/>
              </a:rPr>
              <a:t>t</a:t>
            </a:r>
            <a:r>
              <a:rPr lang="en-US" altLang="zh-CN" sz="2000">
                <a:solidFill>
                  <a:schemeClr val="accent1">
                    <a:lumMod val="75000"/>
                  </a:schemeClr>
                </a:solidFill>
                <a:sym typeface="+mn-ea"/>
              </a:rPr>
              <a:t>  &gt; 20GeV </a:t>
            </a:r>
            <a:endParaRPr lang="en-US" altLang="zh-CN" sz="2000">
              <a:solidFill>
                <a:schemeClr val="accent1">
                  <a:lumMod val="75000"/>
                </a:schemeClr>
              </a:solidFill>
              <a:sym typeface="+mn-ea"/>
            </a:endParaRPr>
          </a:p>
          <a:p>
            <a:pPr lvl="1"/>
            <a:r>
              <a:rPr lang="en-US" altLang="zh-CN" sz="2000">
                <a:solidFill>
                  <a:schemeClr val="accent1">
                    <a:lumMod val="75000"/>
                  </a:schemeClr>
                </a:solidFill>
                <a:sym typeface="+mn-ea"/>
              </a:rPr>
              <a:t>|</a:t>
            </a:r>
            <a:r>
              <a:rPr lang="en-US" altLang="zh-CN" sz="2000">
                <a:solidFill>
                  <a:schemeClr val="accent1">
                    <a:lumMod val="75000"/>
                  </a:schemeClr>
                </a:solidFill>
                <a:latin typeface="Arial" panose="020B0604020202020204" pitchFamily="34" charset="0"/>
                <a:sym typeface="+mn-ea"/>
              </a:rPr>
              <a:t>η</a:t>
            </a:r>
            <a:r>
              <a:rPr lang="en-US" altLang="zh-CN" sz="2000">
                <a:solidFill>
                  <a:schemeClr val="accent1">
                    <a:lumMod val="75000"/>
                  </a:schemeClr>
                </a:solidFill>
                <a:sym typeface="+mn-ea"/>
              </a:rPr>
              <a:t>| &lt; 2.4</a:t>
            </a:r>
            <a:endParaRPr lang="en-US" altLang="zh-CN" sz="2000">
              <a:solidFill>
                <a:schemeClr val="accent1">
                  <a:lumMod val="75000"/>
                </a:schemeClr>
              </a:solidFill>
              <a:sym typeface="+mn-ea"/>
            </a:endParaRPr>
          </a:p>
          <a:p>
            <a:pPr lvl="1"/>
            <a:r>
              <a:rPr lang="en-US" altLang="zh-CN" sz="2000">
                <a:solidFill>
                  <a:schemeClr val="accent1">
                    <a:lumMod val="75000"/>
                  </a:schemeClr>
                </a:solidFill>
                <a:sym typeface="+mn-ea"/>
              </a:rPr>
              <a:t>CSVv2 &gt; 0.8484/0.5426</a:t>
            </a:r>
            <a:endParaRPr lang="en-US" altLang="zh-CN" sz="2000">
              <a:solidFill>
                <a:schemeClr val="accent1">
                  <a:lumMod val="75000"/>
                </a:schemeClr>
              </a:solidFill>
              <a:sym typeface="+mn-ea"/>
            </a:endParaRPr>
          </a:p>
          <a:p>
            <a:pPr lvl="1"/>
            <a:endParaRPr lang="en-US" altLang="zh-CN">
              <a:solidFill>
                <a:schemeClr val="accent1">
                  <a:lumMod val="75000"/>
                </a:schemeClr>
              </a:solidFill>
              <a:sym typeface="+mn-ea"/>
            </a:endParaRPr>
          </a:p>
          <a:p>
            <a:pPr lvl="1"/>
            <a:endParaRPr lang="en-US" altLang="zh-CN"/>
          </a:p>
          <a:p>
            <a:pPr lvl="1"/>
            <a:endParaRPr lang="en-US" altLang="zh-CN"/>
          </a:p>
        </p:txBody>
      </p:sp>
      <p:sp>
        <p:nvSpPr>
          <p:cNvPr id="17" name="内容占位符 8"/>
          <p:cNvSpPr>
            <a:spLocks noGrp="1"/>
          </p:cNvSpPr>
          <p:nvPr/>
        </p:nvSpPr>
        <p:spPr>
          <a:xfrm>
            <a:off x="7840980" y="3983990"/>
            <a:ext cx="3708400" cy="2264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a:t>Top-tagging</a:t>
            </a:r>
            <a:endParaRPr lang="en-US" altLang="zh-CN" sz="2400"/>
          </a:p>
          <a:p>
            <a:pPr lvl="1"/>
            <a:r>
              <a:rPr lang="en-US" altLang="zh-CN" sz="2000">
                <a:solidFill>
                  <a:schemeClr val="accent1">
                    <a:lumMod val="75000"/>
                  </a:schemeClr>
                </a:solidFill>
              </a:rPr>
              <a:t>soft drop mass </a:t>
            </a:r>
            <a:endParaRPr lang="en-US" altLang="zh-CN" sz="2000">
              <a:solidFill>
                <a:schemeClr val="accent1">
                  <a:lumMod val="75000"/>
                </a:schemeClr>
              </a:solidFill>
            </a:endParaRPr>
          </a:p>
          <a:p>
            <a:pPr marL="457200" lvl="1" indent="0">
              <a:buNone/>
            </a:pPr>
            <a:r>
              <a:rPr lang="en-US" altLang="zh-CN" sz="2000">
                <a:solidFill>
                  <a:schemeClr val="accent1">
                    <a:lumMod val="75000"/>
                  </a:schemeClr>
                </a:solidFill>
              </a:rPr>
              <a:t>    between 105-220GeV</a:t>
            </a:r>
            <a:endParaRPr lang="en-US" altLang="zh-CN" sz="2000">
              <a:solidFill>
                <a:schemeClr val="accent1">
                  <a:lumMod val="75000"/>
                </a:schemeClr>
              </a:solidFill>
            </a:endParaRPr>
          </a:p>
          <a:p>
            <a:pPr lvl="1"/>
            <a:r>
              <a:rPr lang="en-US" altLang="zh-CN" sz="2000">
                <a:solidFill>
                  <a:schemeClr val="accent1">
                    <a:lumMod val="75000"/>
                  </a:schemeClr>
                </a:solidFill>
                <a:latin typeface="Calibri" panose="020F0502020204030204" charset="0"/>
                <a:sym typeface="+mn-ea"/>
              </a:rPr>
              <a:t>τ</a:t>
            </a:r>
            <a:r>
              <a:rPr lang="en-US" altLang="zh-CN" sz="2000" baseline="-25000">
                <a:solidFill>
                  <a:schemeClr val="accent1">
                    <a:lumMod val="75000"/>
                  </a:schemeClr>
                </a:solidFill>
                <a:latin typeface="Calibri" panose="020F0502020204030204" charset="0"/>
                <a:sym typeface="+mn-ea"/>
              </a:rPr>
              <a:t>32</a:t>
            </a:r>
            <a:r>
              <a:rPr lang="en-US" altLang="zh-CN" sz="2000" baseline="-25000">
                <a:solidFill>
                  <a:schemeClr val="accent1">
                    <a:lumMod val="75000"/>
                  </a:schemeClr>
                </a:solidFill>
                <a:sym typeface="+mn-ea"/>
              </a:rPr>
              <a:t> </a:t>
            </a:r>
            <a:r>
              <a:rPr lang="en-US" altLang="zh-CN" sz="2000">
                <a:solidFill>
                  <a:schemeClr val="accent1">
                    <a:lumMod val="75000"/>
                  </a:schemeClr>
                </a:solidFill>
                <a:sym typeface="+mn-ea"/>
              </a:rPr>
              <a:t>= </a:t>
            </a:r>
            <a:r>
              <a:rPr lang="en-US" altLang="zh-CN" sz="2000">
                <a:solidFill>
                  <a:schemeClr val="accent1">
                    <a:lumMod val="75000"/>
                  </a:schemeClr>
                </a:solidFill>
                <a:latin typeface="Calibri" panose="020F0502020204030204" charset="0"/>
                <a:sym typeface="+mn-ea"/>
              </a:rPr>
              <a:t>τ</a:t>
            </a:r>
            <a:r>
              <a:rPr lang="en-US" altLang="zh-CN" sz="2000" baseline="-25000">
                <a:solidFill>
                  <a:schemeClr val="accent1">
                    <a:lumMod val="75000"/>
                  </a:schemeClr>
                </a:solidFill>
                <a:latin typeface="Calibri" panose="020F0502020204030204" charset="0"/>
                <a:sym typeface="+mn-ea"/>
              </a:rPr>
              <a:t>3</a:t>
            </a:r>
            <a:r>
              <a:rPr lang="en-US" altLang="zh-CN" sz="2000">
                <a:solidFill>
                  <a:schemeClr val="accent1">
                    <a:lumMod val="75000"/>
                  </a:schemeClr>
                </a:solidFill>
                <a:sym typeface="+mn-ea"/>
              </a:rPr>
              <a:t> / </a:t>
            </a:r>
            <a:r>
              <a:rPr lang="en-US" altLang="zh-CN" sz="2000">
                <a:solidFill>
                  <a:schemeClr val="accent1">
                    <a:lumMod val="75000"/>
                  </a:schemeClr>
                </a:solidFill>
                <a:latin typeface="Calibri" panose="020F0502020204030204" charset="0"/>
                <a:sym typeface="+mn-ea"/>
              </a:rPr>
              <a:t>τ</a:t>
            </a:r>
            <a:r>
              <a:rPr lang="en-US" altLang="zh-CN" sz="2000" baseline="-25000">
                <a:solidFill>
                  <a:schemeClr val="accent1">
                    <a:lumMod val="75000"/>
                  </a:schemeClr>
                </a:solidFill>
                <a:latin typeface="Calibri" panose="020F0502020204030204" charset="0"/>
                <a:sym typeface="+mn-ea"/>
              </a:rPr>
              <a:t>2</a:t>
            </a:r>
            <a:r>
              <a:rPr lang="en-US" altLang="zh-CN" sz="2000">
                <a:solidFill>
                  <a:schemeClr val="accent1">
                    <a:lumMod val="75000"/>
                  </a:schemeClr>
                </a:solidFill>
                <a:sym typeface="+mn-ea"/>
              </a:rPr>
              <a:t>  lower than 0.6</a:t>
            </a:r>
            <a:endParaRPr lang="en-US" altLang="zh-CN" sz="2000">
              <a:solidFill>
                <a:schemeClr val="accent1">
                  <a:lumMod val="75000"/>
                </a:schemeClr>
              </a:solidFill>
              <a:sym typeface="+mn-ea"/>
            </a:endParaRPr>
          </a:p>
          <a:p>
            <a:pPr lvl="1"/>
            <a:r>
              <a:rPr lang="en-US" altLang="zh-CN" sz="2000">
                <a:solidFill>
                  <a:schemeClr val="accent1">
                    <a:lumMod val="75000"/>
                  </a:schemeClr>
                </a:solidFill>
                <a:sym typeface="+mn-ea"/>
              </a:rPr>
              <a:t>P</a:t>
            </a:r>
            <a:r>
              <a:rPr lang="en-US" altLang="zh-CN" sz="2000" baseline="-25000">
                <a:solidFill>
                  <a:schemeClr val="accent1">
                    <a:lumMod val="75000"/>
                  </a:schemeClr>
                </a:solidFill>
                <a:sym typeface="+mn-ea"/>
              </a:rPr>
              <a:t>t</a:t>
            </a:r>
            <a:r>
              <a:rPr lang="en-US" altLang="zh-CN" sz="2000">
                <a:solidFill>
                  <a:schemeClr val="accent1">
                    <a:lumMod val="75000"/>
                  </a:schemeClr>
                </a:solidFill>
                <a:sym typeface="+mn-ea"/>
              </a:rPr>
              <a:t>  &gt; 400GeV</a:t>
            </a:r>
            <a:endParaRPr lang="en-US" altLang="zh-CN" sz="2000">
              <a:solidFill>
                <a:schemeClr val="accent1">
                  <a:lumMod val="75000"/>
                </a:schemeClr>
              </a:solidFill>
              <a:sym typeface="+mn-ea"/>
            </a:endParaRPr>
          </a:p>
          <a:p>
            <a:pPr lvl="1"/>
            <a:r>
              <a:rPr lang="en-US" altLang="zh-CN" sz="2000">
                <a:solidFill>
                  <a:schemeClr val="accent1">
                    <a:lumMod val="75000"/>
                  </a:schemeClr>
                </a:solidFill>
                <a:sym typeface="+mn-ea"/>
              </a:rPr>
              <a:t>|</a:t>
            </a:r>
            <a:r>
              <a:rPr lang="en-US" altLang="zh-CN" sz="2000">
                <a:solidFill>
                  <a:schemeClr val="accent1">
                    <a:lumMod val="75000"/>
                  </a:schemeClr>
                </a:solidFill>
                <a:latin typeface="Arial" panose="020B0604020202020204" pitchFamily="34" charset="0"/>
                <a:sym typeface="+mn-ea"/>
              </a:rPr>
              <a:t>η</a:t>
            </a:r>
            <a:r>
              <a:rPr lang="en-US" altLang="zh-CN" sz="2000">
                <a:solidFill>
                  <a:schemeClr val="accent1">
                    <a:lumMod val="75000"/>
                  </a:schemeClr>
                </a:solidFill>
                <a:sym typeface="+mn-ea"/>
              </a:rPr>
              <a:t>| &lt; 2.4</a:t>
            </a:r>
            <a:endParaRPr lang="en-US" altLang="zh-CN" sz="2000">
              <a:solidFill>
                <a:schemeClr val="accent1">
                  <a:lumMod val="75000"/>
                </a:schemeClr>
              </a:solidFill>
              <a:sym typeface="+mn-ea"/>
            </a:endParaRPr>
          </a:p>
          <a:p>
            <a:pPr lvl="1"/>
            <a:endParaRPr lang="en-US" altLang="zh-CN">
              <a:solidFill>
                <a:schemeClr val="accent1">
                  <a:lumMod val="75000"/>
                </a:schemeClr>
              </a:solidFill>
              <a:sym typeface="+mn-ea"/>
            </a:endParaRPr>
          </a:p>
          <a:p>
            <a:pPr lvl="1"/>
            <a:endParaRPr lang="en-US" altLang="zh-CN"/>
          </a:p>
          <a:p>
            <a:pPr lvl="1"/>
            <a:endParaRPr lang="en-US" altLang="zh-CN"/>
          </a:p>
        </p:txBody>
      </p:sp>
      <p:pic>
        <p:nvPicPr>
          <p:cNvPr id="7" name="图片 6"/>
          <p:cNvPicPr>
            <a:picLocks noChangeAspect="1"/>
          </p:cNvPicPr>
          <p:nvPr/>
        </p:nvPicPr>
        <p:blipFill>
          <a:blip r:embed="rId1"/>
          <a:stretch>
            <a:fillRect/>
          </a:stretch>
        </p:blipFill>
        <p:spPr>
          <a:xfrm>
            <a:off x="4398645" y="5288915"/>
            <a:ext cx="2407285" cy="14325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11760"/>
            <a:ext cx="10515600" cy="927735"/>
          </a:xfrm>
        </p:spPr>
        <p:txBody>
          <a:bodyPr/>
          <a:p>
            <a:r>
              <a:rPr lang="en-US" altLang="zh-CN"/>
              <a:t>                      </a:t>
            </a:r>
            <a:r>
              <a:rPr lang="en-US" altLang="zh-CN" b="1"/>
              <a:t>Analysis strategy</a:t>
            </a:r>
            <a:endParaRPr lang="en-US" altLang="zh-CN" b="1"/>
          </a:p>
        </p:txBody>
      </p:sp>
      <p:sp>
        <p:nvSpPr>
          <p:cNvPr id="3" name="内容占位符 2"/>
          <p:cNvSpPr>
            <a:spLocks noGrp="1"/>
          </p:cNvSpPr>
          <p:nvPr>
            <p:ph idx="1"/>
          </p:nvPr>
        </p:nvSpPr>
        <p:spPr>
          <a:xfrm>
            <a:off x="386715" y="1189990"/>
            <a:ext cx="11282045" cy="4351655"/>
          </a:xfrm>
        </p:spPr>
        <p:txBody>
          <a:bodyPr/>
          <a:p>
            <a:pPr algn="l"/>
            <a:r>
              <a:rPr lang="en-US" altLang="zh-CN"/>
              <a:t>We look for a bump in the reconstructed (Z,top) mass</a:t>
            </a:r>
            <a:endParaRPr lang="en-US" altLang="zh-CN"/>
          </a:p>
          <a:p>
            <a:pPr algn="l"/>
            <a:r>
              <a:rPr lang="en-US" altLang="zh-CN"/>
              <a:t>10 categories are defined, depending on the Z decays / top  reconstruction / presence of forward jets</a:t>
            </a:r>
            <a:endParaRPr lang="en-US" altLang="zh-CN"/>
          </a:p>
        </p:txBody>
      </p:sp>
      <p:pic>
        <p:nvPicPr>
          <p:cNvPr id="4" name="图片 3" descr="360截图20171204103641129"/>
          <p:cNvPicPr>
            <a:picLocks noChangeAspect="1"/>
          </p:cNvPicPr>
          <p:nvPr/>
        </p:nvPicPr>
        <p:blipFill>
          <a:blip r:embed="rId1"/>
          <a:stretch>
            <a:fillRect/>
          </a:stretch>
        </p:blipFill>
        <p:spPr>
          <a:xfrm>
            <a:off x="386715" y="3046095"/>
            <a:ext cx="5751195" cy="2499995"/>
          </a:xfrm>
          <a:prstGeom prst="rect">
            <a:avLst/>
          </a:prstGeom>
        </p:spPr>
      </p:pic>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页脚占位符 5"/>
          <p:cNvSpPr>
            <a:spLocks noGrp="1"/>
          </p:cNvSpPr>
          <p:nvPr>
            <p:ph type="ftr" sz="quarter" idx="11"/>
          </p:nvPr>
        </p:nvSpPr>
        <p:spPr/>
        <p:txBody>
          <a:bodyPr/>
          <a:p>
            <a:r>
              <a:rPr lang="zh-CN" altLang="en-US"/>
              <a:t>yutz@ihep.ac.cn</a:t>
            </a:r>
            <a:endParaRPr lang="zh-CN" altLang="en-US"/>
          </a:p>
        </p:txBody>
      </p:sp>
      <p:pic>
        <p:nvPicPr>
          <p:cNvPr id="11" name="图片 10" descr="CMS-B2G-17-007_Table_003"/>
          <p:cNvPicPr>
            <a:picLocks noChangeAspect="1"/>
          </p:cNvPicPr>
          <p:nvPr/>
        </p:nvPicPr>
        <p:blipFill>
          <a:blip r:embed="rId2"/>
          <a:stretch>
            <a:fillRect/>
          </a:stretch>
        </p:blipFill>
        <p:spPr>
          <a:xfrm>
            <a:off x="6595745" y="3187700"/>
            <a:ext cx="4934585" cy="23539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078355" y="207010"/>
            <a:ext cx="7087870" cy="784225"/>
          </a:xfrm>
        </p:spPr>
        <p:txBody>
          <a:bodyPr>
            <a:normAutofit/>
          </a:bodyPr>
          <a:p>
            <a:r>
              <a:rPr lang="en-US" altLang="zh-CN"/>
              <a:t>               </a:t>
            </a:r>
            <a:r>
              <a:rPr lang="en-US" altLang="zh-CN" b="1"/>
              <a:t>Evnet selection</a:t>
            </a:r>
            <a:endParaRPr lang="en-US" altLang="zh-CN" b="1"/>
          </a:p>
        </p:txBody>
      </p:sp>
      <p:sp>
        <p:nvSpPr>
          <p:cNvPr id="3" name="内容占位符 2"/>
          <p:cNvSpPr>
            <a:spLocks noGrp="1"/>
          </p:cNvSpPr>
          <p:nvPr>
            <p:ph idx="1"/>
          </p:nvPr>
        </p:nvSpPr>
        <p:spPr>
          <a:xfrm>
            <a:off x="114935" y="1242695"/>
            <a:ext cx="5130800" cy="2396490"/>
          </a:xfrm>
        </p:spPr>
        <p:txBody>
          <a:bodyPr>
            <a:normAutofit lnSpcReduction="10000"/>
          </a:bodyPr>
          <a:p>
            <a:r>
              <a:rPr lang="zh-CN" altLang="en-US"/>
              <a:t>The following variables have been investigate</a:t>
            </a:r>
            <a:r>
              <a:rPr lang="en-US" altLang="zh-CN"/>
              <a:t>d</a:t>
            </a:r>
            <a:r>
              <a:rPr lang="zh-CN" altLang="en-US" sz="2055">
                <a:sym typeface="+mn-ea"/>
              </a:rPr>
              <a:t>                 </a:t>
            </a:r>
            <a:r>
              <a:rPr lang="en-US" altLang="zh-CN" sz="2055">
                <a:sym typeface="+mn-ea"/>
              </a:rPr>
              <a:t>  </a:t>
            </a:r>
            <a:endParaRPr lang="en-US" altLang="zh-CN" sz="2055">
              <a:sym typeface="+mn-ea"/>
            </a:endParaRPr>
          </a:p>
          <a:p>
            <a:pPr marL="457200" lvl="1" indent="0">
              <a:buNone/>
            </a:pPr>
            <a:r>
              <a:rPr lang="en-US" altLang="zh-CN" sz="2055">
                <a:sym typeface="+mn-ea"/>
              </a:rPr>
              <a:t> 1.</a:t>
            </a:r>
            <a:r>
              <a:rPr lang="zh-CN" altLang="en-US" sz="2055">
                <a:sym typeface="+mn-ea"/>
              </a:rPr>
              <a:t>pt leading lepton</a:t>
            </a:r>
            <a:endParaRPr lang="zh-CN" altLang="en-US" sz="2055">
              <a:sym typeface="+mn-ea"/>
            </a:endParaRPr>
          </a:p>
          <a:p>
            <a:pPr marL="0" lvl="0" indent="0">
              <a:buNone/>
            </a:pPr>
            <a:r>
              <a:rPr lang="en-US" altLang="zh-CN" sz="1995">
                <a:sym typeface="+mn-ea"/>
              </a:rPr>
              <a:t>         2.</a:t>
            </a:r>
            <a:r>
              <a:rPr lang="zh-CN" altLang="en-US" sz="1995">
                <a:sym typeface="+mn-ea"/>
              </a:rPr>
              <a:t>ΔR(lep1,lep2)</a:t>
            </a:r>
            <a:endParaRPr lang="zh-CN" altLang="en-US" sz="1995">
              <a:sym typeface="+mn-ea"/>
            </a:endParaRPr>
          </a:p>
          <a:p>
            <a:pPr marL="0" lvl="0" indent="0">
              <a:buNone/>
            </a:pPr>
            <a:r>
              <a:rPr lang="zh-CN" altLang="en-US" sz="1995"/>
              <a:t>         </a:t>
            </a:r>
            <a:r>
              <a:rPr lang="en-US" altLang="zh-CN" sz="1995">
                <a:sym typeface="+mn-ea"/>
              </a:rPr>
              <a:t>3.number of forward jets</a:t>
            </a:r>
            <a:endParaRPr lang="en-US" altLang="zh-CN" sz="1995">
              <a:sym typeface="+mn-ea"/>
            </a:endParaRPr>
          </a:p>
          <a:p>
            <a:pPr marL="0" lvl="0" indent="0">
              <a:buNone/>
            </a:pPr>
            <a:r>
              <a:rPr lang="zh-CN" altLang="en-US" sz="1995"/>
              <a:t>         </a:t>
            </a:r>
            <a:r>
              <a:rPr lang="en-US" altLang="zh-CN" sz="1995"/>
              <a:t>4</a:t>
            </a:r>
            <a:r>
              <a:rPr lang="en-US" altLang="zh-CN" sz="1995">
                <a:sym typeface="+mn-ea"/>
              </a:rPr>
              <a:t>.number of </a:t>
            </a:r>
            <a:r>
              <a:rPr lang="zh-CN" altLang="en-US" sz="1995">
                <a:sym typeface="+mn-ea"/>
              </a:rPr>
              <a:t>loose/medium/tight b-jets </a:t>
            </a:r>
            <a:endParaRPr lang="zh-CN" altLang="en-US" sz="1995"/>
          </a:p>
        </p:txBody>
      </p:sp>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页脚占位符 5"/>
          <p:cNvSpPr>
            <a:spLocks noGrp="1"/>
          </p:cNvSpPr>
          <p:nvPr>
            <p:ph type="ftr" sz="quarter" idx="11"/>
          </p:nvPr>
        </p:nvSpPr>
        <p:spPr/>
        <p:txBody>
          <a:bodyPr/>
          <a:p>
            <a:r>
              <a:rPr lang="zh-CN" altLang="en-US"/>
              <a:t>yutz@ihep.ac.cn</a:t>
            </a:r>
            <a:endParaRPr lang="zh-CN" altLang="en-US"/>
          </a:p>
        </p:txBody>
      </p:sp>
      <p:pic>
        <p:nvPicPr>
          <p:cNvPr id="7" name="内容占位符 6"/>
          <p:cNvPicPr>
            <a:picLocks noChangeAspect="1"/>
          </p:cNvPicPr>
          <p:nvPr/>
        </p:nvPicPr>
        <p:blipFill>
          <a:blip r:embed="rId1"/>
          <a:stretch>
            <a:fillRect/>
          </a:stretch>
        </p:blipFill>
        <p:spPr>
          <a:xfrm>
            <a:off x="3034030" y="4056380"/>
            <a:ext cx="2903855" cy="2063750"/>
          </a:xfrm>
          <a:prstGeom prst="rect">
            <a:avLst/>
          </a:prstGeom>
        </p:spPr>
      </p:pic>
      <p:pic>
        <p:nvPicPr>
          <p:cNvPr id="9" name="图片 8"/>
          <p:cNvPicPr>
            <a:picLocks noChangeAspect="1"/>
          </p:cNvPicPr>
          <p:nvPr/>
        </p:nvPicPr>
        <p:blipFill>
          <a:blip r:embed="rId2"/>
          <a:stretch>
            <a:fillRect/>
          </a:stretch>
        </p:blipFill>
        <p:spPr>
          <a:xfrm>
            <a:off x="6029960" y="4039235"/>
            <a:ext cx="3008630" cy="2097405"/>
          </a:xfrm>
          <a:prstGeom prst="rect">
            <a:avLst/>
          </a:prstGeom>
        </p:spPr>
      </p:pic>
      <p:pic>
        <p:nvPicPr>
          <p:cNvPr id="10" name="图片 9"/>
          <p:cNvPicPr>
            <a:picLocks noChangeAspect="1"/>
          </p:cNvPicPr>
          <p:nvPr/>
        </p:nvPicPr>
        <p:blipFill>
          <a:blip r:embed="rId3"/>
          <a:stretch>
            <a:fillRect/>
          </a:stretch>
        </p:blipFill>
        <p:spPr>
          <a:xfrm>
            <a:off x="9038590" y="4044950"/>
            <a:ext cx="2903220" cy="2045335"/>
          </a:xfrm>
          <a:prstGeom prst="rect">
            <a:avLst/>
          </a:prstGeom>
        </p:spPr>
      </p:pic>
      <p:pic>
        <p:nvPicPr>
          <p:cNvPr id="8" name="内容占位符 7"/>
          <p:cNvPicPr>
            <a:picLocks noChangeAspect="1"/>
          </p:cNvPicPr>
          <p:nvPr>
            <p:ph sz="half" idx="2"/>
          </p:nvPr>
        </p:nvPicPr>
        <p:blipFill>
          <a:blip r:embed="rId4"/>
          <a:stretch>
            <a:fillRect/>
          </a:stretch>
        </p:blipFill>
        <p:spPr>
          <a:xfrm>
            <a:off x="27305" y="4014470"/>
            <a:ext cx="3006725" cy="2105660"/>
          </a:xfrm>
          <a:prstGeom prst="rect">
            <a:avLst/>
          </a:prstGeom>
        </p:spPr>
      </p:pic>
      <p:pic>
        <p:nvPicPr>
          <p:cNvPr id="11" name="图片 10"/>
          <p:cNvPicPr>
            <a:picLocks noChangeAspect="1"/>
          </p:cNvPicPr>
          <p:nvPr/>
        </p:nvPicPr>
        <p:blipFill>
          <a:blip r:embed="rId5"/>
          <a:stretch>
            <a:fillRect/>
          </a:stretch>
        </p:blipFill>
        <p:spPr>
          <a:xfrm>
            <a:off x="5074285" y="1303020"/>
            <a:ext cx="6982460" cy="19291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25550" y="65405"/>
            <a:ext cx="8931275" cy="895985"/>
          </a:xfrm>
        </p:spPr>
        <p:txBody>
          <a:bodyPr/>
          <a:p>
            <a:r>
              <a:rPr lang="en-US" altLang="zh-CN"/>
              <a:t>       </a:t>
            </a:r>
            <a:r>
              <a:rPr lang="en-US" altLang="zh-CN" b="1"/>
              <a:t>Background estimation method</a:t>
            </a:r>
            <a:endParaRPr lang="en-US" altLang="zh-CN" b="1"/>
          </a:p>
        </p:txBody>
      </p:sp>
      <p:sp>
        <p:nvSpPr>
          <p:cNvPr id="3" name="内容占位符 2"/>
          <p:cNvSpPr>
            <a:spLocks noGrp="1"/>
          </p:cNvSpPr>
          <p:nvPr>
            <p:ph idx="1"/>
          </p:nvPr>
        </p:nvSpPr>
        <p:spPr>
          <a:xfrm>
            <a:off x="340995" y="1113155"/>
            <a:ext cx="11459845" cy="5505450"/>
          </a:xfrm>
        </p:spPr>
        <p:txBody>
          <a:bodyPr/>
          <a:p>
            <a:pPr algn="l"/>
            <a:r>
              <a:rPr lang="en-US" altLang="zh-CN"/>
              <a:t>In order to rely as little as possible on the MC, a predominantly data-driven prediction will be performed → α-ratio method</a:t>
            </a:r>
            <a:endParaRPr lang="en-US" altLang="zh-CN"/>
          </a:p>
          <a:p>
            <a:pPr algn="l"/>
            <a:r>
              <a:rPr lang="en-US" altLang="zh-CN">
                <a:sym typeface="+mn-ea"/>
              </a:rPr>
              <a:t>we define a signal-free region(sideband region) that is given by events with zero b-jets and the signal region is defined inverted</a:t>
            </a:r>
            <a:endParaRPr lang="en-US" altLang="zh-CN"/>
          </a:p>
          <a:p>
            <a:pPr algn="l"/>
            <a:r>
              <a:rPr lang="en-US" altLang="zh-CN">
                <a:sym typeface="+mn-ea"/>
              </a:rPr>
              <a:t>we evaluated the signal region's background with the fellowing formula:</a:t>
            </a:r>
            <a:endParaRPr lang="en-US" altLang="zh-CN"/>
          </a:p>
        </p:txBody>
      </p:sp>
      <p:graphicFrame>
        <p:nvGraphicFramePr>
          <p:cNvPr id="5" name="对象 4">
            <a:hlinkClick r:id="" action="ppaction://ole?verb=0"/>
          </p:cNvPr>
          <p:cNvGraphicFramePr>
            <a:graphicFrameLocks noChangeAspect="1"/>
          </p:cNvGraphicFramePr>
          <p:nvPr/>
        </p:nvGraphicFramePr>
        <p:xfrm>
          <a:off x="2838451" y="3454718"/>
          <a:ext cx="4972050" cy="979805"/>
        </p:xfrm>
        <a:graphic>
          <a:graphicData uri="http://schemas.openxmlformats.org/presentationml/2006/ole">
            <mc:AlternateContent xmlns:mc="http://schemas.openxmlformats.org/markup-compatibility/2006">
              <mc:Choice xmlns:v="urn:schemas-microsoft-com:vml" Requires="v">
                <p:oleObj spid="_x0000_s1031" name="" r:id="rId1" imgW="2705100" imgH="533400" progId="Equation.KSEE3">
                  <p:embed/>
                </p:oleObj>
              </mc:Choice>
              <mc:Fallback>
                <p:oleObj name="" r:id="rId1" imgW="2705100" imgH="533400" progId="Equation.KSEE3">
                  <p:embed/>
                  <p:pic>
                    <p:nvPicPr>
                      <p:cNvPr id="0" name="图片 1024"/>
                      <p:cNvPicPr/>
                      <p:nvPr/>
                    </p:nvPicPr>
                    <p:blipFill>
                      <a:blip r:embed="rId2"/>
                      <a:stretch>
                        <a:fillRect/>
                      </a:stretch>
                    </p:blipFill>
                    <p:spPr>
                      <a:xfrm>
                        <a:off x="2838451" y="3454718"/>
                        <a:ext cx="4972050" cy="979805"/>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2075180" y="4746625"/>
          <a:ext cx="6741160" cy="1803400"/>
        </p:xfrm>
        <a:graphic>
          <a:graphicData uri="http://schemas.openxmlformats.org/presentationml/2006/ole">
            <mc:AlternateContent xmlns:mc="http://schemas.openxmlformats.org/markup-compatibility/2006">
              <mc:Choice xmlns:v="urn:schemas-microsoft-com:vml" Requires="v">
                <p:oleObj spid="_x0000_s1025" name="" r:id="rId3" imgW="4178300" imgH="1117600" progId="Equation.KSEE3">
                  <p:embed/>
                </p:oleObj>
              </mc:Choice>
              <mc:Fallback>
                <p:oleObj name="" r:id="rId3" imgW="4178300" imgH="1117600" progId="Equation.KSEE3">
                  <p:embed/>
                  <p:pic>
                    <p:nvPicPr>
                      <p:cNvPr id="0" name="图片 1024"/>
                      <p:cNvPicPr/>
                      <p:nvPr/>
                    </p:nvPicPr>
                    <p:blipFill>
                      <a:blip r:embed="rId4"/>
                      <a:stretch>
                        <a:fillRect/>
                      </a:stretch>
                    </p:blipFill>
                    <p:spPr>
                      <a:xfrm>
                        <a:off x="2075180" y="4746625"/>
                        <a:ext cx="6741160" cy="1803400"/>
                      </a:xfrm>
                      <a:prstGeom prst="rect">
                        <a:avLst/>
                      </a:prstGeom>
                    </p:spPr>
                  </p:pic>
                </p:oleObj>
              </mc:Fallback>
            </mc:AlternateContent>
          </a:graphicData>
        </a:graphic>
      </p:graphicFrame>
      <p:sp>
        <p:nvSpPr>
          <p:cNvPr id="6"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页脚占位符 6"/>
          <p:cNvSpPr>
            <a:spLocks noGrp="1"/>
          </p:cNvSpPr>
          <p:nvPr>
            <p:ph type="ftr" sz="quarter" idx="11"/>
          </p:nvPr>
        </p:nvSpPr>
        <p:spPr/>
        <p:txBody>
          <a:bodyPr/>
          <a:p>
            <a:r>
              <a:rPr lang="zh-CN" altLang="en-US"/>
              <a:t>yutz@ihep.ac.cn</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791460" y="219075"/>
            <a:ext cx="6058535" cy="949325"/>
          </a:xfrm>
        </p:spPr>
        <p:txBody>
          <a:bodyPr/>
          <a:p>
            <a:r>
              <a:rPr lang="en-US" altLang="zh-CN"/>
              <a:t>              </a:t>
            </a:r>
            <a:r>
              <a:rPr lang="en-US" altLang="zh-CN" b="1"/>
              <a:t>Systematics</a:t>
            </a:r>
            <a:endParaRPr lang="en-US" altLang="zh-CN" b="1"/>
          </a:p>
        </p:txBody>
      </p:sp>
      <p:sp>
        <p:nvSpPr>
          <p:cNvPr id="3" name="内容占位符 2"/>
          <p:cNvSpPr>
            <a:spLocks noGrp="1"/>
          </p:cNvSpPr>
          <p:nvPr>
            <p:ph idx="1"/>
          </p:nvPr>
        </p:nvSpPr>
        <p:spPr>
          <a:xfrm>
            <a:off x="616585" y="1415415"/>
            <a:ext cx="10959465" cy="4940935"/>
          </a:xfrm>
        </p:spPr>
        <p:txBody>
          <a:bodyPr>
            <a:normAutofit lnSpcReduction="10000"/>
          </a:bodyPr>
          <a:p>
            <a:pPr marL="0" indent="0" algn="l">
              <a:buNone/>
            </a:pPr>
            <a:r>
              <a:rPr lang="en-US" altLang="zh-CN"/>
              <a:t>The systematic uncertainties for the signal come from corrections that are applied to the simulation in order to match distributions in data. The uncertainty in the background estimate comes from four sources: </a:t>
            </a:r>
            <a:endParaRPr lang="en-US" altLang="zh-CN"/>
          </a:p>
          <a:p>
            <a:pPr lvl="1" algn="l"/>
            <a:endParaRPr lang="en-US" altLang="zh-CN"/>
          </a:p>
          <a:p>
            <a:pPr lvl="1" algn="l"/>
            <a:r>
              <a:rPr lang="en-US" altLang="zh-CN"/>
              <a:t>statistical uncertainties data and simulation in the control region</a:t>
            </a:r>
            <a:endParaRPr lang="en-US" altLang="zh-CN"/>
          </a:p>
          <a:p>
            <a:pPr marL="457200" lvl="1" indent="0" algn="l">
              <a:buNone/>
            </a:pPr>
            <a:endParaRPr lang="en-US" altLang="zh-CN"/>
          </a:p>
          <a:p>
            <a:pPr lvl="1" algn="l"/>
            <a:r>
              <a:rPr lang="en-US" altLang="zh-CN"/>
              <a:t>The small differences between observation and prediction for a closure test </a:t>
            </a:r>
            <a:endParaRPr lang="en-US" altLang="zh-CN"/>
          </a:p>
          <a:p>
            <a:pPr lvl="1" algn="l"/>
            <a:endParaRPr lang="en-US" altLang="zh-CN"/>
          </a:p>
          <a:p>
            <a:pPr lvl="1" algn="l"/>
            <a:r>
              <a:rPr lang="en-US" altLang="zh-CN">
                <a:sym typeface="+mn-ea"/>
              </a:rPr>
              <a:t>the uncertainty related to </a:t>
            </a:r>
            <a:r>
              <a:rPr lang="en-US" altLang="zh-CN"/>
              <a:t>possible mismodelling of the Z+light quark and Z+b quark fractions in simulation</a:t>
            </a:r>
            <a:endParaRPr lang="en-US" altLang="zh-CN"/>
          </a:p>
          <a:p>
            <a:pPr marL="457200" lvl="1" indent="0" algn="l">
              <a:buNone/>
            </a:pPr>
            <a:endParaRPr lang="en-US" altLang="zh-CN"/>
          </a:p>
          <a:p>
            <a:pPr lvl="1" algn="l"/>
            <a:r>
              <a:rPr lang="en-US" altLang="zh-CN"/>
              <a:t>uncertainty from the b tagging efficiency differences in data and simulation.</a:t>
            </a:r>
            <a:endParaRPr lang="en-US" altLang="zh-CN"/>
          </a:p>
        </p:txBody>
      </p:sp>
      <p:sp>
        <p:nvSpPr>
          <p:cNvPr id="6"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页脚占位符 6"/>
          <p:cNvSpPr>
            <a:spLocks noGrp="1"/>
          </p:cNvSpPr>
          <p:nvPr>
            <p:ph type="ftr" sz="quarter" idx="11"/>
          </p:nvPr>
        </p:nvSpPr>
        <p:spPr/>
        <p:txBody>
          <a:bodyPr/>
          <a:p>
            <a:r>
              <a:rPr lang="zh-CN" altLang="en-US"/>
              <a:t>yutz@ihep.ac.cn</a:t>
            </a: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8014</Words>
  <Application>WPS 演示</Application>
  <PresentationFormat>宽屏</PresentationFormat>
  <Paragraphs>235</Paragraphs>
  <Slides>18</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18</vt:i4>
      </vt:variant>
    </vt:vector>
  </HeadingPairs>
  <TitlesOfParts>
    <vt:vector size="28" baseType="lpstr">
      <vt:lpstr>Arial</vt:lpstr>
      <vt:lpstr>宋体</vt:lpstr>
      <vt:lpstr>Wingdings</vt:lpstr>
      <vt:lpstr>Calibri</vt:lpstr>
      <vt:lpstr>Calibri Light</vt:lpstr>
      <vt:lpstr>微软雅黑</vt:lpstr>
      <vt:lpstr>Arial Unicode MS</vt:lpstr>
      <vt:lpstr>Office 主题</vt:lpstr>
      <vt:lpstr>Equation.KSEE3</vt:lpstr>
      <vt:lpstr>Equation.KSEE3</vt:lpstr>
      <vt:lpstr>Search for single production of T in tZ with 2016 data</vt:lpstr>
      <vt:lpstr>                        Introduction</vt:lpstr>
      <vt:lpstr>                  Introduction</vt:lpstr>
      <vt:lpstr>                     signal  Characterization</vt:lpstr>
      <vt:lpstr>                Experimental techniques</vt:lpstr>
      <vt:lpstr>                      Analysis strategy</vt:lpstr>
      <vt:lpstr>               Evnet selection</vt:lpstr>
      <vt:lpstr>       Background estimation method</vt:lpstr>
      <vt:lpstr>              Systematics</vt:lpstr>
      <vt:lpstr>        Data/MC comparison: fully merged </vt:lpstr>
      <vt:lpstr>        Data/MC comparison: partical merged </vt:lpstr>
      <vt:lpstr>Data/MC comparison: resolved merged</vt:lpstr>
      <vt:lpstr>           Results</vt:lpstr>
      <vt:lpstr>              Result</vt:lpstr>
      <vt:lpstr>               Results</vt:lpstr>
      <vt:lpstr>               Conclusion</vt:lpstr>
      <vt:lpstr>backup</vt:lpstr>
      <vt:lpstr>                Signal Characterization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yutaozhe</dc:creator>
  <cp:lastModifiedBy>余涛哲</cp:lastModifiedBy>
  <cp:revision>19</cp:revision>
  <dcterms:created xsi:type="dcterms:W3CDTF">2015-05-05T08:02:00Z</dcterms:created>
  <dcterms:modified xsi:type="dcterms:W3CDTF">2017-12-20T02:58:24Z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