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7" r:id="rId20"/>
    <p:sldId id="275" r:id="rId21"/>
    <p:sldId id="278" r:id="rId22"/>
    <p:sldId id="276" r:id="rId23"/>
    <p:sldId id="274" r:id="rId24"/>
  </p:sldIdLst>
  <p:sldSz cx="9144000" cy="758031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95" autoAdjust="0"/>
    <p:restoredTop sz="99145" autoAdjust="0"/>
  </p:normalViewPr>
  <p:slideViewPr>
    <p:cSldViewPr snapToGrid="0" snapToObjects="1">
      <p:cViewPr varScale="1">
        <p:scale>
          <a:sx n="76" d="100"/>
          <a:sy n="76" d="100"/>
        </p:scale>
        <p:origin x="-1976" y="-112"/>
      </p:cViewPr>
      <p:guideLst>
        <p:guide orient="horz" pos="2388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4" Type="http://schemas.openxmlformats.org/officeDocument/2006/relationships/image" Target="../media/image67.emf"/><Relationship Id="rId5" Type="http://schemas.openxmlformats.org/officeDocument/2006/relationships/image" Target="../media/image68.emf"/><Relationship Id="rId6" Type="http://schemas.openxmlformats.org/officeDocument/2006/relationships/image" Target="../media/image69.emf"/><Relationship Id="rId1" Type="http://schemas.openxmlformats.org/officeDocument/2006/relationships/image" Target="../media/image65.emf"/><Relationship Id="rId2" Type="http://schemas.openxmlformats.org/officeDocument/2006/relationships/image" Target="../media/image6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Relationship Id="rId2" Type="http://schemas.openxmlformats.org/officeDocument/2006/relationships/image" Target="../media/image7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Relationship Id="rId2" Type="http://schemas.openxmlformats.org/officeDocument/2006/relationships/image" Target="../media/image76.emf"/><Relationship Id="rId3" Type="http://schemas.openxmlformats.org/officeDocument/2006/relationships/image" Target="../media/image77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4" Type="http://schemas.openxmlformats.org/officeDocument/2006/relationships/image" Target="../media/image81.emf"/><Relationship Id="rId5" Type="http://schemas.openxmlformats.org/officeDocument/2006/relationships/image" Target="../media/image82.emf"/><Relationship Id="rId6" Type="http://schemas.openxmlformats.org/officeDocument/2006/relationships/image" Target="../media/image83.emf"/><Relationship Id="rId7" Type="http://schemas.openxmlformats.org/officeDocument/2006/relationships/image" Target="../media/image84.emf"/><Relationship Id="rId1" Type="http://schemas.openxmlformats.org/officeDocument/2006/relationships/image" Target="../media/image79.emf"/><Relationship Id="rId2" Type="http://schemas.openxmlformats.org/officeDocument/2006/relationships/image" Target="../media/image76.emf"/></Relationships>
</file>

<file path=ppt/drawings/_rels/vmlDrawing2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9.emf"/><Relationship Id="rId12" Type="http://schemas.openxmlformats.org/officeDocument/2006/relationships/image" Target="../media/image30.emf"/><Relationship Id="rId1" Type="http://schemas.openxmlformats.org/officeDocument/2006/relationships/image" Target="../media/image19.emf"/><Relationship Id="rId2" Type="http://schemas.openxmlformats.org/officeDocument/2006/relationships/image" Target="../media/image20.emf"/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6" Type="http://schemas.openxmlformats.org/officeDocument/2006/relationships/image" Target="../media/image24.emf"/><Relationship Id="rId7" Type="http://schemas.openxmlformats.org/officeDocument/2006/relationships/image" Target="../media/image25.emf"/><Relationship Id="rId8" Type="http://schemas.openxmlformats.org/officeDocument/2006/relationships/image" Target="../media/image26.emf"/><Relationship Id="rId9" Type="http://schemas.openxmlformats.org/officeDocument/2006/relationships/image" Target="../media/image27.emf"/><Relationship Id="rId10" Type="http://schemas.openxmlformats.org/officeDocument/2006/relationships/image" Target="../media/image2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1" Type="http://schemas.openxmlformats.org/officeDocument/2006/relationships/image" Target="../media/image31.emf"/><Relationship Id="rId2" Type="http://schemas.openxmlformats.org/officeDocument/2006/relationships/image" Target="../media/image32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37.emf"/><Relationship Id="rId5" Type="http://schemas.openxmlformats.org/officeDocument/2006/relationships/image" Target="../media/image38.emf"/><Relationship Id="rId6" Type="http://schemas.openxmlformats.org/officeDocument/2006/relationships/image" Target="../media/image39.emf"/><Relationship Id="rId1" Type="http://schemas.openxmlformats.org/officeDocument/2006/relationships/image" Target="../media/image36.emf"/><Relationship Id="rId2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43.emf"/><Relationship Id="rId1" Type="http://schemas.openxmlformats.org/officeDocument/2006/relationships/image" Target="../media/image40.emf"/><Relationship Id="rId2" Type="http://schemas.openxmlformats.org/officeDocument/2006/relationships/image" Target="../media/image41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4" Type="http://schemas.openxmlformats.org/officeDocument/2006/relationships/image" Target="../media/image47.emf"/><Relationship Id="rId5" Type="http://schemas.openxmlformats.org/officeDocument/2006/relationships/image" Target="../media/image48.emf"/><Relationship Id="rId6" Type="http://schemas.openxmlformats.org/officeDocument/2006/relationships/image" Target="../media/image49.emf"/><Relationship Id="rId7" Type="http://schemas.openxmlformats.org/officeDocument/2006/relationships/image" Target="../media/image50.emf"/><Relationship Id="rId8" Type="http://schemas.openxmlformats.org/officeDocument/2006/relationships/image" Target="../media/image51.emf"/><Relationship Id="rId9" Type="http://schemas.openxmlformats.org/officeDocument/2006/relationships/image" Target="../media/image52.emf"/><Relationship Id="rId10" Type="http://schemas.openxmlformats.org/officeDocument/2006/relationships/image" Target="../media/image43.emf"/><Relationship Id="rId1" Type="http://schemas.openxmlformats.org/officeDocument/2006/relationships/image" Target="../media/image24.emf"/><Relationship Id="rId2" Type="http://schemas.openxmlformats.org/officeDocument/2006/relationships/image" Target="../media/image2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Relationship Id="rId2" Type="http://schemas.openxmlformats.org/officeDocument/2006/relationships/image" Target="../media/image54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4" Type="http://schemas.openxmlformats.org/officeDocument/2006/relationships/image" Target="../media/image59.emf"/><Relationship Id="rId5" Type="http://schemas.openxmlformats.org/officeDocument/2006/relationships/image" Target="../media/image60.emf"/><Relationship Id="rId1" Type="http://schemas.openxmlformats.org/officeDocument/2006/relationships/image" Target="../media/image56.emf"/><Relationship Id="rId2" Type="http://schemas.openxmlformats.org/officeDocument/2006/relationships/image" Target="../media/image57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4" Type="http://schemas.openxmlformats.org/officeDocument/2006/relationships/image" Target="../media/image65.emf"/><Relationship Id="rId5" Type="http://schemas.openxmlformats.org/officeDocument/2006/relationships/image" Target="../media/image66.emf"/><Relationship Id="rId1" Type="http://schemas.openxmlformats.org/officeDocument/2006/relationships/image" Target="../media/image62.emf"/><Relationship Id="rId2" Type="http://schemas.openxmlformats.org/officeDocument/2006/relationships/image" Target="../media/image6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Home.png"/>
          <p:cNvPicPr>
            <a:picLocks noChangeAspect="1"/>
          </p:cNvPicPr>
          <p:nvPr/>
        </p:nvPicPr>
        <p:blipFill>
          <a:blip r:embed="rId2"/>
          <a:srcRect t="-93973"/>
          <a:stretch>
            <a:fillRect/>
          </a:stretch>
        </p:blipFill>
        <p:spPr>
          <a:xfrm>
            <a:off x="179294" y="1307977"/>
            <a:ext cx="8787384" cy="583249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517" y="2396717"/>
            <a:ext cx="8307387" cy="1789796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517" y="4211286"/>
            <a:ext cx="8307387" cy="832349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12/22/17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DirectionalButtons-RightOnl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270" y="589582"/>
            <a:ext cx="752475" cy="38954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347613"/>
            <a:ext cx="533400" cy="403582"/>
          </a:xfrm>
        </p:spPr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303815"/>
            <a:ext cx="8787384" cy="1592443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63" y="1621346"/>
            <a:ext cx="8308039" cy="1247283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7225" y="2899594"/>
            <a:ext cx="4717676" cy="42348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217" y="3061957"/>
            <a:ext cx="3429092" cy="395355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12/22/17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图片(带标题，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182883" y="1303815"/>
            <a:ext cx="5133975" cy="5830599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62" y="1857920"/>
            <a:ext cx="4313891" cy="1284442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62" y="3136170"/>
            <a:ext cx="4313891" cy="377560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12/22/17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98144" y="1293114"/>
            <a:ext cx="3671047" cy="5831787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图片(位于标题上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82880" y="1293113"/>
            <a:ext cx="8787384" cy="23285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182880" y="3626660"/>
            <a:ext cx="8787384" cy="3508942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63" y="3679922"/>
            <a:ext cx="8346141" cy="1120945"/>
          </a:xfrm>
        </p:spPr>
        <p:txBody>
          <a:bodyPr anchor="b"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63" y="4800866"/>
            <a:ext cx="8346141" cy="2110907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12/22/17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张图片(带标题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3835215" y="1303815"/>
            <a:ext cx="5133975" cy="5830599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4" y="1857920"/>
            <a:ext cx="4313891" cy="1284442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4" y="3136170"/>
            <a:ext cx="4313891" cy="377560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12/22/17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82884" y="1303816"/>
            <a:ext cx="3671047" cy="24375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2015984" y="3739621"/>
            <a:ext cx="1837944" cy="339598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182880" y="3739621"/>
            <a:ext cx="1837944" cy="339598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347613"/>
            <a:ext cx="533400" cy="403582"/>
          </a:xfrm>
        </p:spPr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303815"/>
            <a:ext cx="8787384" cy="1592443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12/22/17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VerticalTC.png"/>
          <p:cNvPicPr>
            <a:picLocks noChangeAspect="1"/>
          </p:cNvPicPr>
          <p:nvPr/>
        </p:nvPicPr>
        <p:blipFill>
          <a:blip r:embed="rId2"/>
          <a:srcRect t="-93650"/>
          <a:stretch>
            <a:fillRect/>
          </a:stretch>
        </p:blipFill>
        <p:spPr>
          <a:xfrm>
            <a:off x="7445187" y="1302214"/>
            <a:ext cx="1524001" cy="583096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40705" y="1545791"/>
            <a:ext cx="1447800" cy="536071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7517" y="1545791"/>
            <a:ext cx="6669087" cy="5360718"/>
          </a:xfrm>
        </p:spPr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12/22/17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正在关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12/22/17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" y="1303815"/>
            <a:ext cx="8787384" cy="5831787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DirectionalButtons-LeftOnlyOnl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492" y="594846"/>
            <a:ext cx="752475" cy="3895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303816"/>
            <a:ext cx="8787384" cy="101894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9" y="2322764"/>
            <a:ext cx="8308975" cy="458374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二级</a:t>
            </a:r>
          </a:p>
          <a:p>
            <a:pPr lvl="2"/>
            <a:r>
              <a:rPr lang="zh-CN" altLang="en-US" dirty="0" smtClean="0"/>
              <a:t>三级</a:t>
            </a:r>
          </a:p>
          <a:p>
            <a:pPr lvl="3"/>
            <a:r>
              <a:rPr lang="zh-CN" altLang="en-US" dirty="0" smtClean="0"/>
              <a:t>四级</a:t>
            </a:r>
          </a:p>
          <a:p>
            <a:pPr lvl="4"/>
            <a:r>
              <a:rPr lang="zh-CN" altLang="en-US" dirty="0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12/22/17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(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TCFull.png"/>
          <p:cNvPicPr>
            <a:picLocks noChangeAspect="1"/>
          </p:cNvPicPr>
          <p:nvPr/>
        </p:nvPicPr>
        <p:blipFill>
          <a:blip r:embed="rId2"/>
          <a:srcRect l="-198711"/>
          <a:stretch>
            <a:fillRect/>
          </a:stretch>
        </p:blipFill>
        <p:spPr>
          <a:xfrm>
            <a:off x="178003" y="1303815"/>
            <a:ext cx="8788373" cy="5831787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buClr>
                <a:schemeClr val="bg1"/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buClr>
                <a:schemeClr val="bg1"/>
              </a:buClr>
              <a:defRPr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12/22/17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SectionH.png"/>
          <p:cNvPicPr>
            <a:picLocks noChangeAspect="1"/>
          </p:cNvPicPr>
          <p:nvPr/>
        </p:nvPicPr>
        <p:blipFill>
          <a:blip r:embed="rId2"/>
          <a:srcRect r="-91875"/>
          <a:stretch>
            <a:fillRect/>
          </a:stretch>
        </p:blipFill>
        <p:spPr>
          <a:xfrm>
            <a:off x="182883" y="1303815"/>
            <a:ext cx="8785106" cy="5831787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790159"/>
            <a:ext cx="6591300" cy="1516063"/>
          </a:xfrm>
        </p:spPr>
        <p:txBody>
          <a:bodyPr anchor="b" anchorCtr="0"/>
          <a:lstStyle>
            <a:lvl1pPr algn="r">
              <a:defRPr sz="4800" b="0" cap="none" baseline="0"/>
            </a:lvl1pPr>
          </a:lstStyle>
          <a:p>
            <a:r>
              <a:rPr lang="zh-CN" altLang="en-US" smtClean="0"/>
              <a:t>单击此处编辑母版标题样式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5306221"/>
            <a:ext cx="6591300" cy="1179161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12/22/17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303815"/>
            <a:ext cx="8787384" cy="1592443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860" y="3061957"/>
            <a:ext cx="3840479" cy="3829688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3215" y="3061957"/>
            <a:ext cx="3840479" cy="3829688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12/22/17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303816"/>
            <a:ext cx="8787384" cy="101894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860" y="2957808"/>
            <a:ext cx="3840479" cy="713442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860" y="3656388"/>
            <a:ext cx="3840479" cy="323391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753" y="2957808"/>
            <a:ext cx="3840479" cy="713442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753" y="3656388"/>
            <a:ext cx="3840479" cy="323391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12/22/17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303816"/>
            <a:ext cx="8787384" cy="101894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12/22/17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12/22/17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Cap.png"/>
          <p:cNvPicPr>
            <a:picLocks noChangeAspect="1"/>
          </p:cNvPicPr>
          <p:nvPr/>
        </p:nvPicPr>
        <p:blipFill>
          <a:blip r:embed="rId2"/>
          <a:srcRect b="-135871"/>
          <a:stretch>
            <a:fillRect/>
          </a:stretch>
        </p:blipFill>
        <p:spPr>
          <a:xfrm>
            <a:off x="182880" y="1303815"/>
            <a:ext cx="4228522" cy="5829521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63" y="1857920"/>
            <a:ext cx="3697941" cy="1284442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345" y="1768740"/>
            <a:ext cx="4101353" cy="514303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63" y="3136170"/>
            <a:ext cx="3697941" cy="377560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600"/>
              </a:spcBef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12/22/17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2.png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9" y="1610199"/>
            <a:ext cx="8308975" cy="71256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zh-CN" altLang="en-US" dirty="0" smtClean="0"/>
              <a:t>单击此处编辑母版标题样式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929" y="2473158"/>
            <a:ext cx="8308975" cy="4433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0109" y="7134413"/>
            <a:ext cx="2398059" cy="252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CE38E4D-051A-41E1-86A4-E56916468FD0}" type="datetimeFigureOut">
              <a:rPr lang="en-US" smtClean="0"/>
              <a:t>12/22/17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976" y="7134413"/>
            <a:ext cx="3657600" cy="252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1347613"/>
            <a:ext cx="533400" cy="403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HomeButton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2450" y="581531"/>
            <a:ext cx="457200" cy="389545"/>
          </a:xfrm>
          <a:prstGeom prst="rect">
            <a:avLst/>
          </a:prstGeom>
        </p:spPr>
      </p:pic>
      <p:pic>
        <p:nvPicPr>
          <p:cNvPr id="10" name="Picture 9" descr="DirectionalButtons-Full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26189" y="581531"/>
            <a:ext cx="752475" cy="38954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2.bin"/><Relationship Id="rId20" Type="http://schemas.openxmlformats.org/officeDocument/2006/relationships/image" Target="../media/image52.emf"/><Relationship Id="rId21" Type="http://schemas.openxmlformats.org/officeDocument/2006/relationships/oleObject" Target="../embeddings/oleObject38.bin"/><Relationship Id="rId22" Type="http://schemas.openxmlformats.org/officeDocument/2006/relationships/image" Target="../media/image43.emf"/><Relationship Id="rId10" Type="http://schemas.openxmlformats.org/officeDocument/2006/relationships/image" Target="../media/image47.emf"/><Relationship Id="rId11" Type="http://schemas.openxmlformats.org/officeDocument/2006/relationships/oleObject" Target="../embeddings/oleObject33.bin"/><Relationship Id="rId12" Type="http://schemas.openxmlformats.org/officeDocument/2006/relationships/image" Target="../media/image48.emf"/><Relationship Id="rId13" Type="http://schemas.openxmlformats.org/officeDocument/2006/relationships/oleObject" Target="../embeddings/oleObject34.bin"/><Relationship Id="rId14" Type="http://schemas.openxmlformats.org/officeDocument/2006/relationships/image" Target="../media/image49.emf"/><Relationship Id="rId15" Type="http://schemas.openxmlformats.org/officeDocument/2006/relationships/oleObject" Target="../embeddings/oleObject35.bin"/><Relationship Id="rId16" Type="http://schemas.openxmlformats.org/officeDocument/2006/relationships/image" Target="../media/image50.emf"/><Relationship Id="rId17" Type="http://schemas.openxmlformats.org/officeDocument/2006/relationships/oleObject" Target="../embeddings/oleObject36.bin"/><Relationship Id="rId18" Type="http://schemas.openxmlformats.org/officeDocument/2006/relationships/image" Target="../media/image51.emf"/><Relationship Id="rId19" Type="http://schemas.openxmlformats.org/officeDocument/2006/relationships/oleObject" Target="../embeddings/oleObject37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9.bin"/><Relationship Id="rId4" Type="http://schemas.openxmlformats.org/officeDocument/2006/relationships/image" Target="../media/image24.emf"/><Relationship Id="rId5" Type="http://schemas.openxmlformats.org/officeDocument/2006/relationships/oleObject" Target="../embeddings/oleObject30.bin"/><Relationship Id="rId6" Type="http://schemas.openxmlformats.org/officeDocument/2006/relationships/image" Target="../media/image25.emf"/><Relationship Id="rId7" Type="http://schemas.openxmlformats.org/officeDocument/2006/relationships/oleObject" Target="../embeddings/oleObject31.bin"/><Relationship Id="rId8" Type="http://schemas.openxmlformats.org/officeDocument/2006/relationships/image" Target="../media/image4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oleObject" Target="../embeddings/oleObject39.bin"/><Relationship Id="rId5" Type="http://schemas.openxmlformats.org/officeDocument/2006/relationships/image" Target="../media/image53.emf"/><Relationship Id="rId6" Type="http://schemas.openxmlformats.org/officeDocument/2006/relationships/oleObject" Target="../embeddings/oleObject40.bin"/><Relationship Id="rId7" Type="http://schemas.openxmlformats.org/officeDocument/2006/relationships/image" Target="../media/image54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9.emf"/><Relationship Id="rId12" Type="http://schemas.openxmlformats.org/officeDocument/2006/relationships/oleObject" Target="../embeddings/oleObject45.bin"/><Relationship Id="rId13" Type="http://schemas.openxmlformats.org/officeDocument/2006/relationships/image" Target="../media/image60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1.png"/><Relationship Id="rId4" Type="http://schemas.openxmlformats.org/officeDocument/2006/relationships/oleObject" Target="../embeddings/oleObject41.bin"/><Relationship Id="rId5" Type="http://schemas.openxmlformats.org/officeDocument/2006/relationships/image" Target="../media/image56.emf"/><Relationship Id="rId6" Type="http://schemas.openxmlformats.org/officeDocument/2006/relationships/oleObject" Target="../embeddings/oleObject42.bin"/><Relationship Id="rId7" Type="http://schemas.openxmlformats.org/officeDocument/2006/relationships/image" Target="../media/image57.emf"/><Relationship Id="rId8" Type="http://schemas.openxmlformats.org/officeDocument/2006/relationships/oleObject" Target="../embeddings/oleObject43.bin"/><Relationship Id="rId9" Type="http://schemas.openxmlformats.org/officeDocument/2006/relationships/image" Target="../media/image58.emf"/><Relationship Id="rId10" Type="http://schemas.openxmlformats.org/officeDocument/2006/relationships/oleObject" Target="../embeddings/oleObject44.bin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0.bin"/><Relationship Id="rId12" Type="http://schemas.openxmlformats.org/officeDocument/2006/relationships/image" Target="../media/image66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6.bin"/><Relationship Id="rId4" Type="http://schemas.openxmlformats.org/officeDocument/2006/relationships/image" Target="../media/image62.emf"/><Relationship Id="rId5" Type="http://schemas.openxmlformats.org/officeDocument/2006/relationships/oleObject" Target="../embeddings/oleObject47.bin"/><Relationship Id="rId6" Type="http://schemas.openxmlformats.org/officeDocument/2006/relationships/image" Target="../media/image63.emf"/><Relationship Id="rId7" Type="http://schemas.openxmlformats.org/officeDocument/2006/relationships/oleObject" Target="../embeddings/oleObject48.bin"/><Relationship Id="rId8" Type="http://schemas.openxmlformats.org/officeDocument/2006/relationships/image" Target="../media/image64.emf"/><Relationship Id="rId9" Type="http://schemas.openxmlformats.org/officeDocument/2006/relationships/oleObject" Target="../embeddings/oleObject49.bin"/><Relationship Id="rId10" Type="http://schemas.openxmlformats.org/officeDocument/2006/relationships/image" Target="../media/image65.emf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5.bin"/><Relationship Id="rId12" Type="http://schemas.openxmlformats.org/officeDocument/2006/relationships/image" Target="../media/image68.emf"/><Relationship Id="rId13" Type="http://schemas.openxmlformats.org/officeDocument/2006/relationships/oleObject" Target="../embeddings/oleObject56.bin"/><Relationship Id="rId14" Type="http://schemas.openxmlformats.org/officeDocument/2006/relationships/image" Target="../media/image69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1.bin"/><Relationship Id="rId4" Type="http://schemas.openxmlformats.org/officeDocument/2006/relationships/image" Target="../media/image65.emf"/><Relationship Id="rId5" Type="http://schemas.openxmlformats.org/officeDocument/2006/relationships/oleObject" Target="../embeddings/oleObject52.bin"/><Relationship Id="rId6" Type="http://schemas.openxmlformats.org/officeDocument/2006/relationships/image" Target="../media/image64.emf"/><Relationship Id="rId7" Type="http://schemas.openxmlformats.org/officeDocument/2006/relationships/oleObject" Target="../embeddings/oleObject53.bin"/><Relationship Id="rId8" Type="http://schemas.openxmlformats.org/officeDocument/2006/relationships/image" Target="../media/image66.emf"/><Relationship Id="rId9" Type="http://schemas.openxmlformats.org/officeDocument/2006/relationships/oleObject" Target="../embeddings/oleObject54.bin"/><Relationship Id="rId10" Type="http://schemas.openxmlformats.org/officeDocument/2006/relationships/image" Target="../media/image6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oleObject" Target="../embeddings/oleObject57.bin"/><Relationship Id="rId5" Type="http://schemas.openxmlformats.org/officeDocument/2006/relationships/image" Target="../media/image71.emf"/><Relationship Id="rId6" Type="http://schemas.openxmlformats.org/officeDocument/2006/relationships/oleObject" Target="../embeddings/oleObject58.bin"/><Relationship Id="rId7" Type="http://schemas.openxmlformats.org/officeDocument/2006/relationships/image" Target="../media/image72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4" Type="http://schemas.openxmlformats.org/officeDocument/2006/relationships/image" Target="../media/image75.emf"/><Relationship Id="rId5" Type="http://schemas.openxmlformats.org/officeDocument/2006/relationships/oleObject" Target="../embeddings/oleObject60.bin"/><Relationship Id="rId6" Type="http://schemas.openxmlformats.org/officeDocument/2006/relationships/image" Target="../media/image76.emf"/><Relationship Id="rId7" Type="http://schemas.openxmlformats.org/officeDocument/2006/relationships/oleObject" Target="../embeddings/oleObject61.bin"/><Relationship Id="rId8" Type="http://schemas.openxmlformats.org/officeDocument/2006/relationships/image" Target="../media/image77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jpg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6.bin"/><Relationship Id="rId12" Type="http://schemas.openxmlformats.org/officeDocument/2006/relationships/image" Target="../media/image82.emf"/><Relationship Id="rId13" Type="http://schemas.openxmlformats.org/officeDocument/2006/relationships/oleObject" Target="../embeddings/oleObject67.bin"/><Relationship Id="rId14" Type="http://schemas.openxmlformats.org/officeDocument/2006/relationships/image" Target="../media/image83.emf"/><Relationship Id="rId15" Type="http://schemas.openxmlformats.org/officeDocument/2006/relationships/oleObject" Target="../embeddings/oleObject68.bin"/><Relationship Id="rId16" Type="http://schemas.openxmlformats.org/officeDocument/2006/relationships/image" Target="../media/image84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2.bin"/><Relationship Id="rId4" Type="http://schemas.openxmlformats.org/officeDocument/2006/relationships/image" Target="../media/image79.emf"/><Relationship Id="rId5" Type="http://schemas.openxmlformats.org/officeDocument/2006/relationships/oleObject" Target="../embeddings/oleObject63.bin"/><Relationship Id="rId6" Type="http://schemas.openxmlformats.org/officeDocument/2006/relationships/image" Target="../media/image76.emf"/><Relationship Id="rId7" Type="http://schemas.openxmlformats.org/officeDocument/2006/relationships/oleObject" Target="../embeddings/oleObject64.bin"/><Relationship Id="rId8" Type="http://schemas.openxmlformats.org/officeDocument/2006/relationships/image" Target="../media/image80.emf"/><Relationship Id="rId9" Type="http://schemas.openxmlformats.org/officeDocument/2006/relationships/oleObject" Target="../embeddings/oleObject65.bin"/><Relationship Id="rId10" Type="http://schemas.openxmlformats.org/officeDocument/2006/relationships/image" Target="../media/image81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oleObject" Target="../embeddings/oleObject1.bin"/><Relationship Id="rId5" Type="http://schemas.openxmlformats.org/officeDocument/2006/relationships/image" Target="../media/image1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.bin"/><Relationship Id="rId20" Type="http://schemas.openxmlformats.org/officeDocument/2006/relationships/image" Target="../media/image27.emf"/><Relationship Id="rId21" Type="http://schemas.openxmlformats.org/officeDocument/2006/relationships/oleObject" Target="../embeddings/oleObject11.bin"/><Relationship Id="rId22" Type="http://schemas.openxmlformats.org/officeDocument/2006/relationships/image" Target="../media/image28.emf"/><Relationship Id="rId23" Type="http://schemas.openxmlformats.org/officeDocument/2006/relationships/oleObject" Target="../embeddings/oleObject12.bin"/><Relationship Id="rId24" Type="http://schemas.openxmlformats.org/officeDocument/2006/relationships/image" Target="../media/image29.emf"/><Relationship Id="rId25" Type="http://schemas.openxmlformats.org/officeDocument/2006/relationships/oleObject" Target="../embeddings/oleObject13.bin"/><Relationship Id="rId26" Type="http://schemas.openxmlformats.org/officeDocument/2006/relationships/image" Target="../media/image30.emf"/><Relationship Id="rId10" Type="http://schemas.openxmlformats.org/officeDocument/2006/relationships/image" Target="../media/image22.emf"/><Relationship Id="rId11" Type="http://schemas.openxmlformats.org/officeDocument/2006/relationships/oleObject" Target="../embeddings/oleObject6.bin"/><Relationship Id="rId12" Type="http://schemas.openxmlformats.org/officeDocument/2006/relationships/image" Target="../media/image23.emf"/><Relationship Id="rId13" Type="http://schemas.openxmlformats.org/officeDocument/2006/relationships/oleObject" Target="../embeddings/oleObject7.bin"/><Relationship Id="rId14" Type="http://schemas.openxmlformats.org/officeDocument/2006/relationships/image" Target="../media/image24.emf"/><Relationship Id="rId15" Type="http://schemas.openxmlformats.org/officeDocument/2006/relationships/oleObject" Target="../embeddings/oleObject8.bin"/><Relationship Id="rId16" Type="http://schemas.openxmlformats.org/officeDocument/2006/relationships/image" Target="../media/image25.emf"/><Relationship Id="rId17" Type="http://schemas.openxmlformats.org/officeDocument/2006/relationships/oleObject" Target="../embeddings/oleObject9.bin"/><Relationship Id="rId18" Type="http://schemas.openxmlformats.org/officeDocument/2006/relationships/image" Target="../media/image26.emf"/><Relationship Id="rId19" Type="http://schemas.openxmlformats.org/officeDocument/2006/relationships/oleObject" Target="../embeddings/oleObject10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.bin"/><Relationship Id="rId4" Type="http://schemas.openxmlformats.org/officeDocument/2006/relationships/image" Target="../media/image19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20.e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2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oleObject" Target="../embeddings/oleObject14.bin"/><Relationship Id="rId5" Type="http://schemas.openxmlformats.org/officeDocument/2006/relationships/image" Target="../media/image31.emf"/><Relationship Id="rId6" Type="http://schemas.openxmlformats.org/officeDocument/2006/relationships/oleObject" Target="../embeddings/oleObject15.bin"/><Relationship Id="rId7" Type="http://schemas.openxmlformats.org/officeDocument/2006/relationships/image" Target="../media/image32.emf"/><Relationship Id="rId8" Type="http://schemas.openxmlformats.org/officeDocument/2006/relationships/oleObject" Target="../embeddings/oleObject16.bin"/><Relationship Id="rId9" Type="http://schemas.openxmlformats.org/officeDocument/2006/relationships/image" Target="../media/image33.emf"/><Relationship Id="rId10" Type="http://schemas.openxmlformats.org/officeDocument/2006/relationships/oleObject" Target="../embeddings/oleObject17.bin"/><Relationship Id="rId11" Type="http://schemas.openxmlformats.org/officeDocument/2006/relationships/image" Target="../media/image3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2.bin"/><Relationship Id="rId12" Type="http://schemas.openxmlformats.org/officeDocument/2006/relationships/image" Target="../media/image38.emf"/><Relationship Id="rId13" Type="http://schemas.openxmlformats.org/officeDocument/2006/relationships/oleObject" Target="../embeddings/oleObject23.bin"/><Relationship Id="rId14" Type="http://schemas.openxmlformats.org/officeDocument/2006/relationships/image" Target="../media/image39.emf"/><Relationship Id="rId15" Type="http://schemas.openxmlformats.org/officeDocument/2006/relationships/oleObject" Target="../embeddings/oleObject24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8.bin"/><Relationship Id="rId4" Type="http://schemas.openxmlformats.org/officeDocument/2006/relationships/image" Target="../media/image36.e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24.emf"/><Relationship Id="rId7" Type="http://schemas.openxmlformats.org/officeDocument/2006/relationships/oleObject" Target="../embeddings/oleObject20.bin"/><Relationship Id="rId8" Type="http://schemas.openxmlformats.org/officeDocument/2006/relationships/image" Target="../media/image25.emf"/><Relationship Id="rId9" Type="http://schemas.openxmlformats.org/officeDocument/2006/relationships/oleObject" Target="../embeddings/oleObject21.bin"/><Relationship Id="rId10" Type="http://schemas.openxmlformats.org/officeDocument/2006/relationships/image" Target="../media/image3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image" Target="../media/image40.emf"/><Relationship Id="rId5" Type="http://schemas.openxmlformats.org/officeDocument/2006/relationships/oleObject" Target="../embeddings/oleObject26.bin"/><Relationship Id="rId6" Type="http://schemas.openxmlformats.org/officeDocument/2006/relationships/image" Target="../media/image41.emf"/><Relationship Id="rId7" Type="http://schemas.openxmlformats.org/officeDocument/2006/relationships/oleObject" Target="../embeddings/oleObject27.bin"/><Relationship Id="rId8" Type="http://schemas.openxmlformats.org/officeDocument/2006/relationships/image" Target="../media/image42.emf"/><Relationship Id="rId9" Type="http://schemas.openxmlformats.org/officeDocument/2006/relationships/oleObject" Target="../embeddings/oleObject28.bin"/><Relationship Id="rId10" Type="http://schemas.openxmlformats.org/officeDocument/2006/relationships/image" Target="../media/image43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17517" y="2239201"/>
            <a:ext cx="8307387" cy="757429"/>
          </a:xfrm>
        </p:spPr>
        <p:txBody>
          <a:bodyPr/>
          <a:lstStyle/>
          <a:p>
            <a:r>
              <a:rPr kumimoji="1" lang="en-US" altLang="zh-CN" sz="3600" dirty="0" smtClean="0"/>
              <a:t>Rare Fluctuation Effect in NLO QCD </a:t>
            </a:r>
            <a:endParaRPr kumimoji="1" lang="zh-CN" altLang="en-US" sz="36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17517" y="3340608"/>
            <a:ext cx="8307387" cy="2173865"/>
          </a:xfrm>
        </p:spPr>
        <p:txBody>
          <a:bodyPr>
            <a:noAutofit/>
          </a:bodyPr>
          <a:lstStyle/>
          <a:p>
            <a:r>
              <a:rPr kumimoji="1" lang="en-US" altLang="zh-CN" sz="2400" dirty="0" smtClean="0"/>
              <a:t>Wenchang Xiang</a:t>
            </a:r>
          </a:p>
          <a:p>
            <a:r>
              <a:rPr kumimoji="1" lang="en-US" altLang="zh-CN" dirty="0" err="1" smtClean="0"/>
              <a:t>Guizhou</a:t>
            </a:r>
            <a:r>
              <a:rPr kumimoji="1" lang="en-US" altLang="zh-CN" dirty="0" smtClean="0"/>
              <a:t> University of Finance and  Economics</a:t>
            </a:r>
          </a:p>
          <a:p>
            <a:endParaRPr kumimoji="1" lang="en-US" altLang="zh-CN" dirty="0" smtClean="0"/>
          </a:p>
          <a:p>
            <a:r>
              <a:rPr kumimoji="1" lang="en-US" altLang="zh-CN" sz="2400" dirty="0" err="1"/>
              <a:t>Daicui</a:t>
            </a:r>
            <a:r>
              <a:rPr kumimoji="1" lang="en-US" altLang="zh-CN" sz="2400" dirty="0"/>
              <a:t> Zhou</a:t>
            </a:r>
          </a:p>
          <a:p>
            <a:r>
              <a:rPr kumimoji="1" lang="en-US" altLang="zh-CN" dirty="0" smtClean="0"/>
              <a:t>Central China Normal University</a:t>
            </a:r>
          </a:p>
        </p:txBody>
      </p:sp>
      <p:sp>
        <p:nvSpPr>
          <p:cNvPr id="4" name="副标题 2"/>
          <p:cNvSpPr txBox="1">
            <a:spLocks/>
          </p:cNvSpPr>
          <p:nvPr/>
        </p:nvSpPr>
        <p:spPr>
          <a:xfrm>
            <a:off x="417517" y="5721033"/>
            <a:ext cx="8307387" cy="12002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2400" dirty="0" smtClean="0"/>
              <a:t>Third China LHC Physics Workshop</a:t>
            </a:r>
          </a:p>
          <a:p>
            <a:r>
              <a:rPr kumimoji="1" lang="zh-CN" altLang="en-US" sz="2400" dirty="0" smtClean="0"/>
              <a:t>江苏</a:t>
            </a:r>
            <a:r>
              <a:rPr kumimoji="1" lang="en-US" altLang="zh-CN" sz="2400" dirty="0" smtClean="0"/>
              <a:t> </a:t>
            </a:r>
            <a:r>
              <a:rPr kumimoji="1" lang="zh-CN" altLang="en-US" sz="2400" dirty="0" smtClean="0"/>
              <a:t>南京</a:t>
            </a:r>
            <a:r>
              <a:rPr kumimoji="1" lang="en-US" altLang="zh-CN" sz="2400" dirty="0" smtClean="0"/>
              <a:t>,  Dec 22nd 2017 </a:t>
            </a:r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75261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Full NLO BK equation with quark and gluon loop contributions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Include gluon loop contributions  </a:t>
            </a:r>
          </a:p>
          <a:p>
            <a:r>
              <a:rPr kumimoji="1" lang="en-US" altLang="zh-CN" dirty="0" smtClean="0"/>
              <a:t>Full NLO BK equation              </a:t>
            </a:r>
          </a:p>
          <a:p>
            <a:endParaRPr kumimoji="1" lang="en-US" altLang="zh-CN" dirty="0" smtClean="0"/>
          </a:p>
        </p:txBody>
      </p:sp>
      <p:pic>
        <p:nvPicPr>
          <p:cNvPr id="5" name="图片 4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819" y="2347674"/>
            <a:ext cx="3457161" cy="1702921"/>
          </a:xfrm>
          <a:prstGeom prst="rect">
            <a:avLst/>
          </a:prstGeom>
        </p:spPr>
      </p:pic>
      <p:pic>
        <p:nvPicPr>
          <p:cNvPr id="6" name="图片 5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92" y="4071549"/>
            <a:ext cx="8088689" cy="303212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281055" y="3702217"/>
            <a:ext cx="1423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 smtClean="0"/>
              <a:t>Balitsky</a:t>
            </a:r>
            <a:r>
              <a:rPr kumimoji="1" lang="en-US" altLang="zh-CN" dirty="0" smtClean="0"/>
              <a:t> 2007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06192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Analytic solution to Full NLO BK eq. at saturation region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en-US" altLang="zh-CN" dirty="0" smtClean="0"/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 smtClean="0"/>
          </a:p>
          <a:p>
            <a:pPr marL="0" indent="0">
              <a:buNone/>
            </a:pPr>
            <a:r>
              <a:rPr kumimoji="1" lang="en-US" altLang="zh-CN" dirty="0" smtClean="0"/>
              <a:t>   Saturation regions                                   or</a:t>
            </a:r>
          </a:p>
          <a:p>
            <a:pPr marL="0" indent="0">
              <a:buNone/>
            </a:pPr>
            <a:endParaRPr kumimoji="1" lang="en-US" altLang="zh-CN" dirty="0" smtClean="0"/>
          </a:p>
          <a:p>
            <a:pPr marL="0" indent="0">
              <a:buNone/>
            </a:pPr>
            <a:r>
              <a:rPr kumimoji="1" lang="en-US" altLang="zh-CN" dirty="0" smtClean="0"/>
              <a:t>   Solution:  </a:t>
            </a:r>
          </a:p>
        </p:txBody>
      </p:sp>
      <p:graphicFrame>
        <p:nvGraphicFramePr>
          <p:cNvPr id="7" name="Object 10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4416843"/>
              </p:ext>
            </p:extLst>
          </p:nvPr>
        </p:nvGraphicFramePr>
        <p:xfrm>
          <a:off x="2646363" y="4073525"/>
          <a:ext cx="18478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21" name="公式" r:id="rId3" imgW="1308100" imgH="215900" progId="Equation.3">
                  <p:embed/>
                </p:oleObj>
              </mc:Choice>
              <mc:Fallback>
                <p:oleObj name="公式" r:id="rId3" imgW="13081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6363" y="4073525"/>
                        <a:ext cx="1847850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0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1866137"/>
              </p:ext>
            </p:extLst>
          </p:nvPr>
        </p:nvGraphicFramePr>
        <p:xfrm>
          <a:off x="4940074" y="4083981"/>
          <a:ext cx="18478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22" name="公式" r:id="rId5" imgW="1308100" imgH="215900" progId="Equation.3">
                  <p:embed/>
                </p:oleObj>
              </mc:Choice>
              <mc:Fallback>
                <p:oleObj name="公式" r:id="rId5" imgW="13081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0074" y="4083981"/>
                        <a:ext cx="1847850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0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7636269"/>
              </p:ext>
            </p:extLst>
          </p:nvPr>
        </p:nvGraphicFramePr>
        <p:xfrm>
          <a:off x="1172882" y="2462738"/>
          <a:ext cx="673417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23" name="公式" r:id="rId7" imgW="4775200" imgH="495300" progId="Equation.3">
                  <p:embed/>
                </p:oleObj>
              </mc:Choice>
              <mc:Fallback>
                <p:oleObj name="公式" r:id="rId7" imgW="47752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2882" y="2462738"/>
                        <a:ext cx="6734175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2042271"/>
              </p:ext>
            </p:extLst>
          </p:nvPr>
        </p:nvGraphicFramePr>
        <p:xfrm>
          <a:off x="4743450" y="4010025"/>
          <a:ext cx="160338" cy="23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24" name="公式" r:id="rId9" imgW="114300" imgH="165100" progId="Equation.3">
                  <p:embed/>
                </p:oleObj>
              </mc:Choice>
              <mc:Fallback>
                <p:oleObj name="公式" r:id="rId9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743450" y="4010025"/>
                        <a:ext cx="160338" cy="230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8057527"/>
              </p:ext>
            </p:extLst>
          </p:nvPr>
        </p:nvGraphicFramePr>
        <p:xfrm>
          <a:off x="2102077" y="3249228"/>
          <a:ext cx="3170237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25" name="公式" r:id="rId11" imgW="2273300" imgH="495300" progId="Equation.3">
                  <p:embed/>
                </p:oleObj>
              </mc:Choice>
              <mc:Fallback>
                <p:oleObj name="公式" r:id="rId11" imgW="22733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02077" y="3249228"/>
                        <a:ext cx="3170237" cy="690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9731085"/>
              </p:ext>
            </p:extLst>
          </p:nvPr>
        </p:nvGraphicFramePr>
        <p:xfrm>
          <a:off x="6351591" y="3356946"/>
          <a:ext cx="182562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26" name="公式" r:id="rId13" imgW="1308100" imgH="444500" progId="Equation.3">
                  <p:embed/>
                </p:oleObj>
              </mc:Choice>
              <mc:Fallback>
                <p:oleObj name="公式" r:id="rId13" imgW="13081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351591" y="3356946"/>
                        <a:ext cx="1825625" cy="61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5624287" y="3446628"/>
            <a:ext cx="601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with</a:t>
            </a:r>
            <a:endParaRPr kumimoji="1" lang="zh-CN" altLang="en-US" dirty="0"/>
          </a:p>
        </p:txBody>
      </p:sp>
      <p:graphicFrame>
        <p:nvGraphicFramePr>
          <p:cNvPr id="13" name="Object 10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3478465"/>
              </p:ext>
            </p:extLst>
          </p:nvPr>
        </p:nvGraphicFramePr>
        <p:xfrm>
          <a:off x="2335213" y="4484134"/>
          <a:ext cx="4316412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27" name="公式" r:id="rId15" imgW="3060700" imgH="469900" progId="Equation.3">
                  <p:embed/>
                </p:oleObj>
              </mc:Choice>
              <mc:Fallback>
                <p:oleObj name="公式" r:id="rId15" imgW="30607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5213" y="4484134"/>
                        <a:ext cx="4316412" cy="728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0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322784"/>
              </p:ext>
            </p:extLst>
          </p:nvPr>
        </p:nvGraphicFramePr>
        <p:xfrm>
          <a:off x="955166" y="5383890"/>
          <a:ext cx="7378700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28" name="公式" r:id="rId17" imgW="5232400" imgH="469900" progId="Equation.3">
                  <p:embed/>
                </p:oleObj>
              </mc:Choice>
              <mc:Fallback>
                <p:oleObj name="公式" r:id="rId17" imgW="52324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166" y="5383890"/>
                        <a:ext cx="7378700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6434070"/>
              </p:ext>
            </p:extLst>
          </p:nvPr>
        </p:nvGraphicFramePr>
        <p:xfrm>
          <a:off x="2125660" y="6089610"/>
          <a:ext cx="42005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29" name="公式" r:id="rId19" imgW="3009900" imgH="546100" progId="Equation.3">
                  <p:embed/>
                </p:oleObj>
              </mc:Choice>
              <mc:Fallback>
                <p:oleObj name="公式" r:id="rId19" imgW="3009900" imgH="546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125660" y="6089610"/>
                        <a:ext cx="4200525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0013880"/>
              </p:ext>
            </p:extLst>
          </p:nvPr>
        </p:nvGraphicFramePr>
        <p:xfrm>
          <a:off x="6848421" y="6333995"/>
          <a:ext cx="2044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30" name="公式" r:id="rId21" imgW="2044700" imgH="469900" progId="Equation.3">
                  <p:embed/>
                </p:oleObj>
              </mc:Choice>
              <mc:Fallback>
                <p:oleObj name="公式" r:id="rId21" imgW="20447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848421" y="6333995"/>
                        <a:ext cx="20447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文本框 16"/>
          <p:cNvSpPr txBox="1"/>
          <p:nvPr/>
        </p:nvSpPr>
        <p:spPr>
          <a:xfrm>
            <a:off x="6325051" y="6131371"/>
            <a:ext cx="601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with</a:t>
            </a:r>
            <a:endParaRPr kumimoji="1"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828166" y="6726934"/>
            <a:ext cx="7505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dirty="0"/>
              <a:t>In exponent, rapidity changes </a:t>
            </a:r>
            <a:r>
              <a:rPr kumimoji="1" lang="en-US" altLang="zh-CN" dirty="0" smtClean="0"/>
              <a:t>from </a:t>
            </a:r>
            <a:r>
              <a:rPr kumimoji="1" lang="en-US" altLang="zh-CN" dirty="0" smtClean="0">
                <a:solidFill>
                  <a:srgbClr val="FF0000"/>
                </a:solidFill>
              </a:rPr>
              <a:t>linear</a:t>
            </a:r>
            <a:r>
              <a:rPr kumimoji="1" lang="en-US" altLang="zh-CN" dirty="0" smtClean="0"/>
              <a:t> </a:t>
            </a:r>
            <a:r>
              <a:rPr kumimoji="1" lang="en-US" altLang="zh-CN" dirty="0"/>
              <a:t>to </a:t>
            </a:r>
            <a:r>
              <a:rPr kumimoji="1" lang="en-US" altLang="zh-CN" dirty="0" smtClean="0">
                <a:solidFill>
                  <a:srgbClr val="0000FF"/>
                </a:solidFill>
              </a:rPr>
              <a:t>3/2</a:t>
            </a:r>
            <a:r>
              <a:rPr kumimoji="1" lang="en-US" altLang="zh-CN" dirty="0" smtClean="0"/>
              <a:t>  </a:t>
            </a:r>
            <a:endParaRPr kumimoji="1"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987488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5929" y="1483219"/>
            <a:ext cx="8308975" cy="712564"/>
          </a:xfrm>
        </p:spPr>
        <p:txBody>
          <a:bodyPr/>
          <a:lstStyle/>
          <a:p>
            <a:r>
              <a:rPr kumimoji="1" lang="en-US" altLang="zh-CN" dirty="0" smtClean="0"/>
              <a:t>Problematic behavior of Full NLO BK eq.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en-US" altLang="zh-CN" dirty="0" smtClean="0"/>
              <a:t>MV initial conditions</a:t>
            </a:r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 smtClean="0"/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 smtClean="0"/>
          </a:p>
          <a:p>
            <a:pPr marL="0" indent="0">
              <a:buNone/>
            </a:pPr>
            <a:endParaRPr kumimoji="1" lang="en-US" altLang="zh-CN" dirty="0"/>
          </a:p>
          <a:p>
            <a:r>
              <a:rPr kumimoji="1" lang="en-US" altLang="zh-CN" dirty="0" smtClean="0"/>
              <a:t>Logarithmic evolution speed is negative at all value r, </a:t>
            </a:r>
          </a:p>
          <a:p>
            <a:r>
              <a:rPr kumimoji="1" lang="en-US" altLang="zh-CN" dirty="0" smtClean="0"/>
              <a:t>Speed diverges as                        at smaller typical coupling</a:t>
            </a:r>
          </a:p>
          <a:p>
            <a:r>
              <a:rPr kumimoji="1" lang="en-US" altLang="zh-CN" dirty="0" smtClean="0"/>
              <a:t>Divergence comes from double collinear logarithm</a:t>
            </a:r>
          </a:p>
        </p:txBody>
      </p:sp>
      <p:pic>
        <p:nvPicPr>
          <p:cNvPr id="5" name="图片 4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91" y="2789763"/>
            <a:ext cx="7438571" cy="2949131"/>
          </a:xfrm>
          <a:prstGeom prst="rect">
            <a:avLst/>
          </a:prstGeom>
        </p:spPr>
      </p:pic>
      <p:graphicFrame>
        <p:nvGraphicFramePr>
          <p:cNvPr id="19" name="Object 10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3508244"/>
              </p:ext>
            </p:extLst>
          </p:nvPr>
        </p:nvGraphicFramePr>
        <p:xfrm>
          <a:off x="6372552" y="5978525"/>
          <a:ext cx="1274763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2" name="公式" r:id="rId4" imgW="901700" imgH="228600" progId="Equation.3">
                  <p:embed/>
                </p:oleObj>
              </mc:Choice>
              <mc:Fallback>
                <p:oleObj name="公式" r:id="rId4" imgW="901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552" y="5978525"/>
                        <a:ext cx="1274763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0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2094938"/>
              </p:ext>
            </p:extLst>
          </p:nvPr>
        </p:nvGraphicFramePr>
        <p:xfrm>
          <a:off x="2517879" y="5966512"/>
          <a:ext cx="1239838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3" name="公式" r:id="rId6" imgW="876300" imgH="203200" progId="Equation.3">
                  <p:embed/>
                </p:oleObj>
              </mc:Choice>
              <mc:Fallback>
                <p:oleObj name="公式" r:id="rId6" imgW="8763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7879" y="5966512"/>
                        <a:ext cx="1239838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3690493" y="2743624"/>
            <a:ext cx="1207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 smtClean="0"/>
              <a:t>Lappi</a:t>
            </a:r>
            <a:r>
              <a:rPr kumimoji="1" lang="en-US" altLang="zh-CN" dirty="0" smtClean="0"/>
              <a:t> 2015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14096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Double collinear logarithm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Two successive emissions which are strongly order in both   </a:t>
            </a:r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pPr marL="0" indent="0">
              <a:buNone/>
            </a:pPr>
            <a:r>
              <a:rPr kumimoji="1" lang="en-US" altLang="zh-CN" dirty="0"/>
              <a:t> </a:t>
            </a:r>
            <a:r>
              <a:rPr kumimoji="1" lang="en-US" altLang="zh-CN" dirty="0" smtClean="0"/>
              <a:t>         Longitudinal momenta                          and transverse size</a:t>
            </a:r>
          </a:p>
          <a:p>
            <a:r>
              <a:rPr kumimoji="1" lang="en-US" altLang="zh-CN" dirty="0" smtClean="0"/>
              <a:t>Double – collinear logs can be systematically resumed to all order </a:t>
            </a:r>
            <a:endParaRPr kumimoji="1" lang="zh-CN" altLang="en-US" dirty="0"/>
          </a:p>
        </p:txBody>
      </p:sp>
      <p:pic>
        <p:nvPicPr>
          <p:cNvPr id="4" name="图片 3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436" y="2873195"/>
            <a:ext cx="3656106" cy="2229772"/>
          </a:xfrm>
          <a:prstGeom prst="rect">
            <a:avLst/>
          </a:prstGeom>
        </p:spPr>
      </p:pic>
      <p:graphicFrame>
        <p:nvGraphicFramePr>
          <p:cNvPr id="5" name="Object 10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2751487"/>
              </p:ext>
            </p:extLst>
          </p:nvPr>
        </p:nvGraphicFramePr>
        <p:xfrm>
          <a:off x="3514347" y="5162960"/>
          <a:ext cx="131127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3" name="公式" r:id="rId4" imgW="927100" imgH="228600" progId="Equation.3">
                  <p:embed/>
                </p:oleObj>
              </mc:Choice>
              <mc:Fallback>
                <p:oleObj name="公式" r:id="rId4" imgW="927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4347" y="5162960"/>
                        <a:ext cx="1311275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0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7926835"/>
              </p:ext>
            </p:extLst>
          </p:nvPr>
        </p:nvGraphicFramePr>
        <p:xfrm>
          <a:off x="6908424" y="5174355"/>
          <a:ext cx="2030413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4" name="公式" r:id="rId6" imgW="1435100" imgH="241300" progId="Equation.3">
                  <p:embed/>
                </p:oleObj>
              </mc:Choice>
              <mc:Fallback>
                <p:oleObj name="公式" r:id="rId6" imgW="14351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8424" y="5174355"/>
                        <a:ext cx="2030413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0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5110229"/>
              </p:ext>
            </p:extLst>
          </p:nvPr>
        </p:nvGraphicFramePr>
        <p:xfrm>
          <a:off x="2079295" y="6121770"/>
          <a:ext cx="2316163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5" name="公式" r:id="rId8" imgW="1638300" imgH="444500" progId="Equation.3">
                  <p:embed/>
                </p:oleObj>
              </mc:Choice>
              <mc:Fallback>
                <p:oleObj name="公式" r:id="rId8" imgW="16383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9295" y="6121770"/>
                        <a:ext cx="2316163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0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950758"/>
              </p:ext>
            </p:extLst>
          </p:nvPr>
        </p:nvGraphicFramePr>
        <p:xfrm>
          <a:off x="5139383" y="6262687"/>
          <a:ext cx="12573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6" name="公式" r:id="rId10" imgW="889000" imgH="228600" progId="Equation.3">
                  <p:embed/>
                </p:oleObj>
              </mc:Choice>
              <mc:Fallback>
                <p:oleObj name="公式" r:id="rId10" imgW="889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9383" y="6262687"/>
                        <a:ext cx="12573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0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0218162"/>
              </p:ext>
            </p:extLst>
          </p:nvPr>
        </p:nvGraphicFramePr>
        <p:xfrm>
          <a:off x="6904128" y="6262687"/>
          <a:ext cx="1220788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7" name="公式" r:id="rId12" imgW="863600" imgH="228600" progId="Equation.3">
                  <p:embed/>
                </p:oleObj>
              </mc:Choice>
              <mc:Fallback>
                <p:oleObj name="公式" r:id="rId12" imgW="863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4128" y="6262687"/>
                        <a:ext cx="1220788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4572000" y="6230090"/>
            <a:ext cx="601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with</a:t>
            </a:r>
            <a:endParaRPr kumimoji="1"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6396683" y="6259970"/>
            <a:ext cx="53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and</a:t>
            </a:r>
            <a:endParaRPr kumimoji="1"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6934473" y="3212155"/>
            <a:ext cx="16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 smtClean="0"/>
              <a:t>Iancu</a:t>
            </a:r>
            <a:r>
              <a:rPr kumimoji="1" lang="en-US" altLang="zh-CN" dirty="0" smtClean="0"/>
              <a:t> </a:t>
            </a:r>
            <a:r>
              <a:rPr kumimoji="1" lang="en-US" altLang="zh-CN" dirty="0" err="1" smtClean="0"/>
              <a:t>et.al</a:t>
            </a:r>
            <a:r>
              <a:rPr kumimoji="1" lang="en-US" altLang="zh-CN" dirty="0" smtClean="0"/>
              <a:t> 2015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97066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The collinearly improved BK eq.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ln>
            <a:solidFill>
              <a:srgbClr val="0000FF"/>
            </a:solidFill>
          </a:ln>
        </p:spPr>
        <p:txBody>
          <a:bodyPr>
            <a:normAutofit/>
          </a:bodyPr>
          <a:lstStyle/>
          <a:p>
            <a:r>
              <a:rPr kumimoji="1" lang="en-US" altLang="zh-CN" dirty="0" smtClean="0"/>
              <a:t>Resumes all the powers of            and</a:t>
            </a:r>
          </a:p>
          <a:p>
            <a:r>
              <a:rPr kumimoji="1" lang="en-US" altLang="zh-CN" dirty="0" smtClean="0"/>
              <a:t>The kernel changes to</a:t>
            </a:r>
          </a:p>
          <a:p>
            <a:pPr marL="0" indent="0">
              <a:buNone/>
            </a:pPr>
            <a:r>
              <a:rPr kumimoji="1" lang="en-US" altLang="zh-CN" dirty="0"/>
              <a:t> </a:t>
            </a:r>
            <a:r>
              <a:rPr kumimoji="1" lang="en-US" altLang="zh-CN" dirty="0" smtClean="0"/>
              <a:t>                                                                                   with</a:t>
            </a:r>
            <a:endParaRPr kumimoji="1" lang="en-US" altLang="zh-CN" dirty="0"/>
          </a:p>
          <a:p>
            <a:r>
              <a:rPr kumimoji="1" lang="en-US" altLang="zh-CN" dirty="0" smtClean="0"/>
              <a:t>The first correction coincides with the NLO double logs </a:t>
            </a:r>
            <a:endParaRPr kumimoji="1" lang="en-US" altLang="zh-CN" dirty="0"/>
          </a:p>
          <a:p>
            <a:r>
              <a:rPr kumimoji="1" lang="en-US" altLang="zh-CN" dirty="0" smtClean="0"/>
              <a:t>Equation: </a:t>
            </a:r>
          </a:p>
          <a:p>
            <a:endParaRPr kumimoji="1" lang="en-US" altLang="zh-CN" dirty="0"/>
          </a:p>
          <a:p>
            <a:r>
              <a:rPr kumimoji="1" lang="en-US" altLang="zh-CN" dirty="0" smtClean="0"/>
              <a:t>Solve the unstable problem</a:t>
            </a:r>
            <a:endParaRPr kumimoji="1" lang="en-US" altLang="zh-CN" dirty="0"/>
          </a:p>
          <a:p>
            <a:r>
              <a:rPr kumimoji="1" lang="en-US" altLang="zh-CN" dirty="0" smtClean="0"/>
              <a:t>Missing running coupling contribution </a:t>
            </a:r>
            <a:endParaRPr kumimoji="1" lang="zh-CN" altLang="en-US" dirty="0"/>
          </a:p>
        </p:txBody>
      </p:sp>
      <p:graphicFrame>
        <p:nvGraphicFramePr>
          <p:cNvPr id="4" name="Object 10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9729234"/>
              </p:ext>
            </p:extLst>
          </p:nvPr>
        </p:nvGraphicFramePr>
        <p:xfrm>
          <a:off x="3506601" y="2406738"/>
          <a:ext cx="520700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2" name="公式" r:id="rId3" imgW="368300" imgH="215900" progId="Equation.3">
                  <p:embed/>
                </p:oleObj>
              </mc:Choice>
              <mc:Fallback>
                <p:oleObj name="公式" r:id="rId3" imgW="3683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6601" y="2406738"/>
                        <a:ext cx="520700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0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962093"/>
              </p:ext>
            </p:extLst>
          </p:nvPr>
        </p:nvGraphicFramePr>
        <p:xfrm>
          <a:off x="4627393" y="2348975"/>
          <a:ext cx="466725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3" name="公式" r:id="rId5" imgW="330200" imgH="241300" progId="Equation.3">
                  <p:embed/>
                </p:oleObj>
              </mc:Choice>
              <mc:Fallback>
                <p:oleObj name="公式" r:id="rId5" imgW="3302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7393" y="2348975"/>
                        <a:ext cx="466725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0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497380"/>
              </p:ext>
            </p:extLst>
          </p:nvPr>
        </p:nvGraphicFramePr>
        <p:xfrm>
          <a:off x="892005" y="3241896"/>
          <a:ext cx="4202113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4" name="公式" r:id="rId7" imgW="2971800" imgH="533400" progId="Equation.3">
                  <p:embed/>
                </p:oleObj>
              </mc:Choice>
              <mc:Fallback>
                <p:oleObj name="公式" r:id="rId7" imgW="29718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2005" y="3241896"/>
                        <a:ext cx="4202113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0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0968545"/>
              </p:ext>
            </p:extLst>
          </p:nvPr>
        </p:nvGraphicFramePr>
        <p:xfrm>
          <a:off x="475567" y="4963420"/>
          <a:ext cx="8243887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5" name="公式" r:id="rId9" imgW="5829300" imgH="444500" progId="Equation.3">
                  <p:embed/>
                </p:oleObj>
              </mc:Choice>
              <mc:Fallback>
                <p:oleObj name="公式" r:id="rId9" imgW="58293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567" y="4963420"/>
                        <a:ext cx="8243887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圆角矩形 7"/>
          <p:cNvSpPr/>
          <p:nvPr/>
        </p:nvSpPr>
        <p:spPr>
          <a:xfrm>
            <a:off x="2129118" y="3376498"/>
            <a:ext cx="522941" cy="55278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93000"/>
                  <a:satMod val="130000"/>
                  <a:alpha val="22000"/>
                </a:schemeClr>
              </a:gs>
              <a:gs pos="60000">
                <a:schemeClr val="accent1">
                  <a:tint val="80000"/>
                  <a:shade val="93000"/>
                  <a:satMod val="130000"/>
                  <a:alpha val="22000"/>
                </a:schemeClr>
              </a:gs>
              <a:gs pos="100000">
                <a:schemeClr val="accent1">
                  <a:tint val="50000"/>
                  <a:shade val="94000"/>
                  <a:satMod val="135000"/>
                  <a:alpha val="22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0000"/>
              </a:solidFill>
            </a:endParaRPr>
          </a:p>
        </p:txBody>
      </p:sp>
      <p:graphicFrame>
        <p:nvGraphicFramePr>
          <p:cNvPr id="9" name="Object 10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1939502"/>
              </p:ext>
            </p:extLst>
          </p:nvPr>
        </p:nvGraphicFramePr>
        <p:xfrm>
          <a:off x="5886824" y="3454416"/>
          <a:ext cx="2539257" cy="474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6" name="公式" r:id="rId11" imgW="2730500" imgH="469900" progId="Equation.3">
                  <p:embed/>
                </p:oleObj>
              </mc:Choice>
              <mc:Fallback>
                <p:oleObj name="公式" r:id="rId11" imgW="27305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6824" y="3454416"/>
                        <a:ext cx="2539257" cy="4748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2205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Solutions to collinear improved BK eq. </a:t>
            </a:r>
            <a:endParaRPr kumimoji="1" lang="zh-CN" altLang="en-US" dirty="0"/>
          </a:p>
        </p:txBody>
      </p:sp>
      <p:graphicFrame>
        <p:nvGraphicFramePr>
          <p:cNvPr id="4" name="Object 104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5226521"/>
              </p:ext>
            </p:extLst>
          </p:nvPr>
        </p:nvGraphicFramePr>
        <p:xfrm>
          <a:off x="729408" y="2435440"/>
          <a:ext cx="7638967" cy="582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10" name="公式" r:id="rId3" imgW="5829300" imgH="444500" progId="Equation.3">
                  <p:embed/>
                </p:oleObj>
              </mc:Choice>
              <mc:Fallback>
                <p:oleObj name="公式" r:id="rId3" imgW="58293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408" y="2435440"/>
                        <a:ext cx="7638967" cy="5824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0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9200289"/>
              </p:ext>
            </p:extLst>
          </p:nvPr>
        </p:nvGraphicFramePr>
        <p:xfrm>
          <a:off x="2121647" y="3017932"/>
          <a:ext cx="3749412" cy="730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11" name="公式" r:id="rId5" imgW="2971800" imgH="533400" progId="Equation.3">
                  <p:embed/>
                </p:oleObj>
              </mc:Choice>
              <mc:Fallback>
                <p:oleObj name="公式" r:id="rId5" imgW="29718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1647" y="3017932"/>
                        <a:ext cx="3749412" cy="7309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0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9812489"/>
              </p:ext>
            </p:extLst>
          </p:nvPr>
        </p:nvGraphicFramePr>
        <p:xfrm>
          <a:off x="2450355" y="3748834"/>
          <a:ext cx="2958353" cy="553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12" name="公式" r:id="rId7" imgW="2730500" imgH="469900" progId="Equation.3">
                  <p:embed/>
                </p:oleObj>
              </mc:Choice>
              <mc:Fallback>
                <p:oleObj name="公式" r:id="rId7" imgW="27305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0355" y="3748834"/>
                        <a:ext cx="2958353" cy="5532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729408" y="4497017"/>
            <a:ext cx="2317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Saturation regions:</a:t>
            </a:r>
          </a:p>
          <a:p>
            <a:r>
              <a:rPr kumimoji="1" lang="en-US" altLang="zh-CN" dirty="0" smtClean="0"/>
              <a:t>                                     or   </a:t>
            </a:r>
            <a:endParaRPr kumimoji="1" lang="zh-CN" altLang="en-US" dirty="0"/>
          </a:p>
        </p:txBody>
      </p:sp>
      <p:graphicFrame>
        <p:nvGraphicFramePr>
          <p:cNvPr id="8" name="Object 10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3873418"/>
              </p:ext>
            </p:extLst>
          </p:nvPr>
        </p:nvGraphicFramePr>
        <p:xfrm>
          <a:off x="2697071" y="4577794"/>
          <a:ext cx="37306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13" name="公式" r:id="rId9" imgW="2641600" imgH="215900" progId="Equation.3">
                  <p:embed/>
                </p:oleObj>
              </mc:Choice>
              <mc:Fallback>
                <p:oleObj name="公式" r:id="rId9" imgW="26416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7071" y="4577794"/>
                        <a:ext cx="3730625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0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0850976"/>
              </p:ext>
            </p:extLst>
          </p:nvPr>
        </p:nvGraphicFramePr>
        <p:xfrm>
          <a:off x="3047132" y="5006667"/>
          <a:ext cx="37306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14" name="公式" r:id="rId11" imgW="2641600" imgH="215900" progId="Equation.3">
                  <p:embed/>
                </p:oleObj>
              </mc:Choice>
              <mc:Fallback>
                <p:oleObj name="公式" r:id="rId11" imgW="26416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7132" y="5006667"/>
                        <a:ext cx="3730625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729408" y="5542838"/>
            <a:ext cx="4258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Double logs modified kernel is negligible, </a:t>
            </a:r>
            <a:endParaRPr kumimoji="1" lang="zh-CN" altLang="en-US" dirty="0"/>
          </a:p>
        </p:txBody>
      </p:sp>
      <p:graphicFrame>
        <p:nvGraphicFramePr>
          <p:cNvPr id="12" name="Object 10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5545125"/>
              </p:ext>
            </p:extLst>
          </p:nvPr>
        </p:nvGraphicFramePr>
        <p:xfrm>
          <a:off x="4075113" y="5971930"/>
          <a:ext cx="993775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15" name="公式" r:id="rId13" imgW="787400" imgH="228600" progId="Equation.3">
                  <p:embed/>
                </p:oleObj>
              </mc:Choice>
              <mc:Fallback>
                <p:oleObj name="公式" r:id="rId13" imgW="787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5113" y="5971930"/>
                        <a:ext cx="993775" cy="312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762000" y="6284667"/>
            <a:ext cx="7246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In saturation region, the analytic solution to collinear improved BK eq. is the same as the leading order BK eq.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2780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Numerical solutions to BK equations</a:t>
            </a:r>
            <a:endParaRPr kumimoji="1" lang="zh-CN" altLang="en-US" dirty="0"/>
          </a:p>
        </p:txBody>
      </p:sp>
      <p:pic>
        <p:nvPicPr>
          <p:cNvPr id="4" name="内容占位符 3" descr="fff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77" r="-11477"/>
          <a:stretch>
            <a:fillRect/>
          </a:stretch>
        </p:blipFill>
        <p:spPr>
          <a:xfrm>
            <a:off x="531171" y="2599604"/>
            <a:ext cx="7536321" cy="4157501"/>
          </a:xfrm>
        </p:spPr>
      </p:pic>
      <p:sp>
        <p:nvSpPr>
          <p:cNvPr id="5" name="文本框 4"/>
          <p:cNvSpPr txBox="1"/>
          <p:nvPr/>
        </p:nvSpPr>
        <p:spPr>
          <a:xfrm>
            <a:off x="2241176" y="4736061"/>
            <a:ext cx="1512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Y from 0 to 16 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46336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Full NLO BK eq. with both RC and DLA</a:t>
            </a:r>
            <a:endParaRPr kumimoji="1" lang="zh-CN" altLang="en-US" dirty="0"/>
          </a:p>
        </p:txBody>
      </p:sp>
      <p:pic>
        <p:nvPicPr>
          <p:cNvPr id="4" name="内容占位符 3" descr="Untitled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598" b="-23598"/>
          <a:stretch>
            <a:fillRect/>
          </a:stretch>
        </p:blipFill>
        <p:spPr>
          <a:xfrm>
            <a:off x="415925" y="1874313"/>
            <a:ext cx="8308975" cy="4584700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4990353" y="3167334"/>
            <a:ext cx="1942353" cy="43326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93000"/>
                  <a:satMod val="130000"/>
                  <a:alpha val="60000"/>
                </a:schemeClr>
              </a:gs>
              <a:gs pos="60000">
                <a:schemeClr val="accent1">
                  <a:tint val="80000"/>
                  <a:shade val="93000"/>
                  <a:satMod val="130000"/>
                  <a:alpha val="60000"/>
                </a:schemeClr>
              </a:gs>
              <a:gs pos="100000">
                <a:schemeClr val="accent1">
                  <a:tint val="50000"/>
                  <a:shade val="94000"/>
                  <a:satMod val="135000"/>
                  <a:alpha val="6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aphicFrame>
        <p:nvGraphicFramePr>
          <p:cNvPr id="6" name="Object 10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6965924"/>
              </p:ext>
            </p:extLst>
          </p:nvPr>
        </p:nvGraphicFramePr>
        <p:xfrm>
          <a:off x="2420471" y="5946224"/>
          <a:ext cx="3749412" cy="730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2" name="公式" r:id="rId4" imgW="2971800" imgH="533400" progId="Equation.3">
                  <p:embed/>
                </p:oleObj>
              </mc:Choice>
              <mc:Fallback>
                <p:oleObj name="公式" r:id="rId4" imgW="29718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0471" y="5946224"/>
                        <a:ext cx="3749412" cy="7309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035146"/>
              </p:ext>
            </p:extLst>
          </p:nvPr>
        </p:nvGraphicFramePr>
        <p:xfrm>
          <a:off x="2143313" y="3177782"/>
          <a:ext cx="927820" cy="363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3" name="公式" r:id="rId6" imgW="584200" imgH="228600" progId="Equation.3">
                  <p:embed/>
                </p:oleObj>
              </mc:Choice>
              <mc:Fallback>
                <p:oleObj name="公式" r:id="rId6" imgW="584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43313" y="3177782"/>
                        <a:ext cx="927820" cy="3630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圆角矩形 7"/>
          <p:cNvSpPr/>
          <p:nvPr/>
        </p:nvSpPr>
        <p:spPr>
          <a:xfrm>
            <a:off x="2143313" y="3167334"/>
            <a:ext cx="927820" cy="37350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93000"/>
                  <a:satMod val="130000"/>
                  <a:alpha val="23000"/>
                </a:schemeClr>
              </a:gs>
              <a:gs pos="60000">
                <a:schemeClr val="accent1">
                  <a:tint val="80000"/>
                  <a:shade val="93000"/>
                  <a:satMod val="130000"/>
                  <a:alpha val="23000"/>
                </a:schemeClr>
              </a:gs>
              <a:gs pos="100000">
                <a:schemeClr val="accent1">
                  <a:tint val="50000"/>
                  <a:shade val="94000"/>
                  <a:satMod val="135000"/>
                  <a:alpha val="23000"/>
                </a:schemeClr>
              </a:gs>
            </a:gsLst>
            <a:lin ang="16200000" scaled="0"/>
            <a:tileRect/>
          </a:gra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0" name="曲线连接符 9"/>
          <p:cNvCxnSpPr/>
          <p:nvPr/>
        </p:nvCxnSpPr>
        <p:spPr>
          <a:xfrm flipV="1">
            <a:off x="2569882" y="2928290"/>
            <a:ext cx="612589" cy="373507"/>
          </a:xfrm>
          <a:prstGeom prst="curved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268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Solution to full NLO BK eq.</a:t>
            </a:r>
            <a:endParaRPr kumimoji="1"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612588" y="2529077"/>
            <a:ext cx="5519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en-US" altLang="zh-CN" dirty="0" smtClean="0"/>
              <a:t>Analytic solution is the same as the lowest NLO BK eq.</a:t>
            </a:r>
            <a:endParaRPr kumimoji="1"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617468" y="2925979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en-US" altLang="zh-CN" dirty="0" smtClean="0"/>
              <a:t>Numerical solution</a:t>
            </a:r>
            <a:endParaRPr kumimoji="1"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648" y="3562592"/>
            <a:ext cx="8142143" cy="3404258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622436" y="2963809"/>
            <a:ext cx="420409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en-US" altLang="zh-CN" dirty="0" smtClean="0"/>
          </a:p>
          <a:p>
            <a:r>
              <a:rPr kumimoji="1" lang="en-US" altLang="zh-CN" sz="1200" dirty="0" smtClean="0">
                <a:solidFill>
                  <a:srgbClr val="0000FF"/>
                </a:solidFill>
              </a:rPr>
              <a:t>W.C</a:t>
            </a:r>
            <a:r>
              <a:rPr kumimoji="1" lang="en-US" altLang="zh-CN" sz="1200" dirty="0" smtClean="0">
                <a:solidFill>
                  <a:srgbClr val="0000FF"/>
                </a:solidFill>
              </a:rPr>
              <a:t>. Xiang and D.C. Zhou, </a:t>
            </a:r>
            <a:r>
              <a:rPr kumimoji="1" lang="en-US" altLang="zh-CN" sz="1200" dirty="0" smtClean="0">
                <a:solidFill>
                  <a:srgbClr val="0000FF"/>
                </a:solidFill>
              </a:rPr>
              <a:t>Physical </a:t>
            </a:r>
            <a:r>
              <a:rPr kumimoji="1" lang="en-US" altLang="zh-CN" sz="1200" dirty="0" smtClean="0">
                <a:solidFill>
                  <a:srgbClr val="0000FF"/>
                </a:solidFill>
              </a:rPr>
              <a:t>Review </a:t>
            </a:r>
            <a:r>
              <a:rPr kumimoji="1" lang="en-US" altLang="zh-CN" sz="1200" dirty="0" smtClean="0">
                <a:solidFill>
                  <a:srgbClr val="0000FF"/>
                </a:solidFill>
              </a:rPr>
              <a:t>D, 95,116009, 2017</a:t>
            </a:r>
            <a:endParaRPr kumimoji="1" lang="zh-CN" altLang="en-US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746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Rare fluctuation</a:t>
            </a:r>
            <a:endParaRPr kumimoji="1"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535964" y="2289328"/>
            <a:ext cx="3642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/>
              <a:t>In center of mass frame</a:t>
            </a:r>
            <a:endParaRPr kumimoji="1" lang="zh-CN" altLang="en-US" sz="2800" dirty="0"/>
          </a:p>
        </p:txBody>
      </p:sp>
      <p:pic>
        <p:nvPicPr>
          <p:cNvPr id="9" name="图片 8" descr="fram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011" y="2885607"/>
            <a:ext cx="5831441" cy="412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310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5929" y="1380366"/>
            <a:ext cx="8308975" cy="758581"/>
          </a:xfrm>
        </p:spPr>
        <p:txBody>
          <a:bodyPr/>
          <a:lstStyle/>
          <a:p>
            <a:r>
              <a:rPr kumimoji="1" lang="en-US" altLang="zh-CN" dirty="0" smtClean="0"/>
              <a:t>Outline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5929" y="2840789"/>
            <a:ext cx="8308975" cy="4065720"/>
          </a:xfrm>
        </p:spPr>
        <p:txBody>
          <a:bodyPr>
            <a:normAutofit/>
          </a:bodyPr>
          <a:lstStyle/>
          <a:p>
            <a:r>
              <a:rPr kumimoji="1" lang="en-US" altLang="zh-CN" dirty="0" smtClean="0"/>
              <a:t>Introduction to CGC</a:t>
            </a:r>
          </a:p>
          <a:p>
            <a:r>
              <a:rPr kumimoji="1" lang="en-US" altLang="zh-CN" dirty="0" smtClean="0"/>
              <a:t>NLO BK equation</a:t>
            </a:r>
          </a:p>
          <a:p>
            <a:r>
              <a:rPr kumimoji="1" lang="en-US" altLang="zh-CN" dirty="0" smtClean="0"/>
              <a:t>Unstable problem for the solutions to BK equation</a:t>
            </a:r>
          </a:p>
          <a:p>
            <a:r>
              <a:rPr kumimoji="1" lang="en-US" altLang="zh-CN" dirty="0" smtClean="0"/>
              <a:t> Double and single logs </a:t>
            </a:r>
            <a:r>
              <a:rPr kumimoji="1" lang="en-US" altLang="zh-CN" dirty="0" err="1" smtClean="0"/>
              <a:t>resummation</a:t>
            </a:r>
            <a:r>
              <a:rPr kumimoji="1" lang="en-US" altLang="zh-CN" dirty="0" smtClean="0"/>
              <a:t> to all order </a:t>
            </a:r>
          </a:p>
          <a:p>
            <a:r>
              <a:rPr kumimoji="1" lang="en-US" altLang="zh-CN" dirty="0" smtClean="0"/>
              <a:t>Analytic solutions to the BK equations in the saturation region</a:t>
            </a:r>
          </a:p>
          <a:p>
            <a:r>
              <a:rPr kumimoji="1" lang="en-US" altLang="zh-CN" dirty="0" smtClean="0"/>
              <a:t>Numerical solutions to the BK equations and their comparison </a:t>
            </a:r>
          </a:p>
          <a:p>
            <a:r>
              <a:rPr kumimoji="1" lang="en-US" altLang="zh-CN" dirty="0" smtClean="0"/>
              <a:t>Rare fluctuation effect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72553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Rare fluctuation</a:t>
            </a:r>
            <a:endParaRPr kumimoji="1" lang="zh-CN" altLang="en-US" dirty="0"/>
          </a:p>
        </p:txBody>
      </p:sp>
      <p:graphicFrame>
        <p:nvGraphicFramePr>
          <p:cNvPr id="5" name="Object 10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3364434"/>
              </p:ext>
            </p:extLst>
          </p:nvPr>
        </p:nvGraphicFramePr>
        <p:xfrm>
          <a:off x="736472" y="3449404"/>
          <a:ext cx="4154418" cy="724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3" name="公式" r:id="rId3" imgW="2476500" imgH="431800" progId="Equation.3">
                  <p:embed/>
                </p:oleObj>
              </mc:Choice>
              <mc:Fallback>
                <p:oleObj name="公式" r:id="rId3" imgW="24765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472" y="3449404"/>
                        <a:ext cx="4154418" cy="7243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内容占位符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6728037"/>
              </p:ext>
            </p:extLst>
          </p:nvPr>
        </p:nvGraphicFramePr>
        <p:xfrm>
          <a:off x="1509091" y="4190022"/>
          <a:ext cx="7054850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4" name="公式" r:id="rId5" imgW="4724400" imgH="965200" progId="Equation.3">
                  <p:embed/>
                </p:oleObj>
              </mc:Choice>
              <mc:Fallback>
                <p:oleObj name="公式" r:id="rId5" imgW="4724400" imgH="965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09091" y="4190022"/>
                        <a:ext cx="7054850" cy="1441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内容占位符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4151452"/>
              </p:ext>
            </p:extLst>
          </p:nvPr>
        </p:nvGraphicFramePr>
        <p:xfrm>
          <a:off x="2051867" y="5564628"/>
          <a:ext cx="5066167" cy="1143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5" name="公式" r:id="rId7" imgW="2413000" imgH="546100" progId="Equation.3">
                  <p:embed/>
                </p:oleObj>
              </mc:Choice>
              <mc:Fallback>
                <p:oleObj name="公式" r:id="rId7" imgW="2413000" imgH="546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51867" y="5564628"/>
                        <a:ext cx="5066167" cy="11430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圆角矩形 7"/>
          <p:cNvSpPr/>
          <p:nvPr/>
        </p:nvSpPr>
        <p:spPr>
          <a:xfrm>
            <a:off x="3015374" y="4561990"/>
            <a:ext cx="343136" cy="76868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93000"/>
                  <a:satMod val="130000"/>
                  <a:alpha val="60000"/>
                </a:schemeClr>
              </a:gs>
              <a:gs pos="60000">
                <a:schemeClr val="accent1">
                  <a:tint val="80000"/>
                  <a:shade val="93000"/>
                  <a:satMod val="130000"/>
                  <a:alpha val="60000"/>
                </a:schemeClr>
              </a:gs>
              <a:gs pos="100000">
                <a:schemeClr val="accent1">
                  <a:tint val="50000"/>
                  <a:shade val="94000"/>
                  <a:satMod val="135000"/>
                  <a:alpha val="6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86091" y="2606837"/>
            <a:ext cx="3642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/>
              <a:t>In center of mass frame</a:t>
            </a:r>
            <a:endParaRPr kumimoji="1" lang="zh-CN" altLang="en-US" sz="2800" dirty="0"/>
          </a:p>
        </p:txBody>
      </p:sp>
      <p:sp>
        <p:nvSpPr>
          <p:cNvPr id="4" name="文本框 3"/>
          <p:cNvSpPr txBox="1"/>
          <p:nvPr/>
        </p:nvSpPr>
        <p:spPr>
          <a:xfrm>
            <a:off x="5993684" y="3130057"/>
            <a:ext cx="2879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Submitted to PRD, Dec 2017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61074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Rare fluctuation</a:t>
            </a:r>
            <a:endParaRPr kumimoji="1"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586091" y="2222484"/>
            <a:ext cx="2846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/>
              <a:t>In a general frame </a:t>
            </a:r>
            <a:endParaRPr kumimoji="1" lang="zh-CN" altLang="en-US" sz="2800" dirty="0"/>
          </a:p>
        </p:txBody>
      </p:sp>
      <p:pic>
        <p:nvPicPr>
          <p:cNvPr id="12" name="图片 11" descr="fram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370" y="2745704"/>
            <a:ext cx="5647643" cy="440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86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Rare fluctuation</a:t>
            </a:r>
            <a:endParaRPr kumimoji="1" lang="zh-CN" altLang="en-US" dirty="0"/>
          </a:p>
        </p:txBody>
      </p:sp>
      <p:graphicFrame>
        <p:nvGraphicFramePr>
          <p:cNvPr id="5" name="Object 10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2119802"/>
              </p:ext>
            </p:extLst>
          </p:nvPr>
        </p:nvGraphicFramePr>
        <p:xfrm>
          <a:off x="290247" y="2735668"/>
          <a:ext cx="5348288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95" name="公式" r:id="rId3" imgW="3187700" imgH="241300" progId="Equation.3">
                  <p:embed/>
                </p:oleObj>
              </mc:Choice>
              <mc:Fallback>
                <p:oleObj name="公式" r:id="rId3" imgW="31877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247" y="2735668"/>
                        <a:ext cx="5348288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内容占位符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7611139"/>
              </p:ext>
            </p:extLst>
          </p:nvPr>
        </p:nvGraphicFramePr>
        <p:xfrm>
          <a:off x="968886" y="5309659"/>
          <a:ext cx="7054850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96" name="公式" r:id="rId5" imgW="4724400" imgH="965200" progId="Equation.3">
                  <p:embed/>
                </p:oleObj>
              </mc:Choice>
              <mc:Fallback>
                <p:oleObj name="公式" r:id="rId5" imgW="4724400" imgH="965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68886" y="5309659"/>
                        <a:ext cx="7054850" cy="1441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内容占位符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7144413"/>
              </p:ext>
            </p:extLst>
          </p:nvPr>
        </p:nvGraphicFramePr>
        <p:xfrm>
          <a:off x="1199880" y="6655303"/>
          <a:ext cx="6742572" cy="525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97" name="公式" r:id="rId7" imgW="3390900" imgH="355600" progId="Equation.3">
                  <p:embed/>
                </p:oleObj>
              </mc:Choice>
              <mc:Fallback>
                <p:oleObj name="公式" r:id="rId7" imgW="3390900" imgH="355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99880" y="6655303"/>
                        <a:ext cx="6742572" cy="5258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圆角矩形 7"/>
          <p:cNvSpPr/>
          <p:nvPr/>
        </p:nvSpPr>
        <p:spPr>
          <a:xfrm>
            <a:off x="2514104" y="5681627"/>
            <a:ext cx="343136" cy="76868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93000"/>
                  <a:satMod val="130000"/>
                  <a:alpha val="60000"/>
                </a:schemeClr>
              </a:gs>
              <a:gs pos="60000">
                <a:schemeClr val="accent1">
                  <a:tint val="80000"/>
                  <a:shade val="93000"/>
                  <a:satMod val="130000"/>
                  <a:alpha val="60000"/>
                </a:schemeClr>
              </a:gs>
              <a:gs pos="100000">
                <a:schemeClr val="accent1">
                  <a:tint val="50000"/>
                  <a:shade val="94000"/>
                  <a:satMod val="135000"/>
                  <a:alpha val="6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86091" y="2222484"/>
            <a:ext cx="2846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/>
              <a:t>In a general frame </a:t>
            </a:r>
            <a:endParaRPr kumimoji="1" lang="zh-CN" altLang="en-US" sz="2800" dirty="0"/>
          </a:p>
        </p:txBody>
      </p:sp>
      <p:graphicFrame>
        <p:nvGraphicFramePr>
          <p:cNvPr id="9" name="内容占位符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964396"/>
              </p:ext>
            </p:extLst>
          </p:nvPr>
        </p:nvGraphicFramePr>
        <p:xfrm>
          <a:off x="1002304" y="3140480"/>
          <a:ext cx="5294312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98" name="公式" r:id="rId9" imgW="3746500" imgH="469900" progId="Equation.3">
                  <p:embed/>
                </p:oleObj>
              </mc:Choice>
              <mc:Fallback>
                <p:oleObj name="公式" r:id="rId9" imgW="37465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02304" y="3140480"/>
                        <a:ext cx="5294312" cy="57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内容占位符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4008004"/>
              </p:ext>
            </p:extLst>
          </p:nvPr>
        </p:nvGraphicFramePr>
        <p:xfrm>
          <a:off x="1016081" y="4268619"/>
          <a:ext cx="7969250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99" name="公式" r:id="rId11" imgW="5638800" imgH="546100" progId="Equation.3">
                  <p:embed/>
                </p:oleObj>
              </mc:Choice>
              <mc:Fallback>
                <p:oleObj name="公式" r:id="rId11" imgW="5638800" imgH="546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16081" y="4268619"/>
                        <a:ext cx="7969250" cy="671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8406694"/>
              </p:ext>
            </p:extLst>
          </p:nvPr>
        </p:nvGraphicFramePr>
        <p:xfrm>
          <a:off x="1082917" y="3755941"/>
          <a:ext cx="69342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00" name="公式" r:id="rId13" imgW="6934200" imgH="546100" progId="Equation.3">
                  <p:embed/>
                </p:oleObj>
              </mc:Choice>
              <mc:Fallback>
                <p:oleObj name="公式" r:id="rId13" imgW="6934200" imgH="546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82917" y="3755941"/>
                        <a:ext cx="69342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0583563"/>
              </p:ext>
            </p:extLst>
          </p:nvPr>
        </p:nvGraphicFramePr>
        <p:xfrm>
          <a:off x="1183924" y="4924425"/>
          <a:ext cx="341630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01" name="公式" r:id="rId15" imgW="2641600" imgH="495300" progId="Equation.3">
                  <p:embed/>
                </p:oleObj>
              </mc:Choice>
              <mc:Fallback>
                <p:oleObj name="公式" r:id="rId15" imgW="26416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183924" y="4924425"/>
                        <a:ext cx="3416300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2290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Summary</a:t>
            </a:r>
            <a:endParaRPr kumimoji="1" lang="zh-CN" altLang="en-US" dirty="0"/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zh-CN" dirty="0" smtClean="0"/>
          </a:p>
          <a:p>
            <a:r>
              <a:rPr kumimoji="1" lang="en-US" altLang="zh-CN" dirty="0" smtClean="0"/>
              <a:t>Running coupling corrections to BK equation</a:t>
            </a:r>
          </a:p>
          <a:p>
            <a:r>
              <a:rPr kumimoji="1" lang="en-US" altLang="zh-CN" dirty="0" smtClean="0"/>
              <a:t>Its analytic solution at saturation region</a:t>
            </a:r>
          </a:p>
          <a:p>
            <a:r>
              <a:rPr kumimoji="1" lang="en-US" altLang="zh-CN" dirty="0" smtClean="0"/>
              <a:t>Full NLO  BK equation</a:t>
            </a:r>
          </a:p>
          <a:p>
            <a:r>
              <a:rPr kumimoji="1" lang="en-US" altLang="zh-CN" dirty="0" smtClean="0"/>
              <a:t>Its analytic solution at saturation region</a:t>
            </a:r>
          </a:p>
          <a:p>
            <a:r>
              <a:rPr kumimoji="1" lang="en-US" altLang="zh-CN" dirty="0" smtClean="0"/>
              <a:t>BK equation with double logs </a:t>
            </a:r>
            <a:r>
              <a:rPr kumimoji="1" lang="en-US" altLang="zh-CN" dirty="0" err="1" smtClean="0"/>
              <a:t>resumation</a:t>
            </a:r>
            <a:endParaRPr kumimoji="1" lang="en-US" altLang="zh-CN" dirty="0" smtClean="0"/>
          </a:p>
          <a:p>
            <a:r>
              <a:rPr kumimoji="1" lang="en-US" altLang="zh-CN" dirty="0" smtClean="0"/>
              <a:t>Numerical their solutions</a:t>
            </a:r>
          </a:p>
          <a:p>
            <a:r>
              <a:rPr kumimoji="1" lang="en-US" altLang="zh-CN" dirty="0" smtClean="0"/>
              <a:t>Rare fluctuation effects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35509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5929" y="1391699"/>
            <a:ext cx="8308975" cy="763959"/>
          </a:xfrm>
        </p:spPr>
        <p:txBody>
          <a:bodyPr/>
          <a:lstStyle/>
          <a:p>
            <a:r>
              <a:rPr kumimoji="1" lang="en-US" altLang="zh-CN" dirty="0" smtClean="0"/>
              <a:t>What is the Color Glass Condensate?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b="1" u="sng" dirty="0" smtClean="0">
                <a:solidFill>
                  <a:srgbClr val="000000"/>
                </a:solidFill>
              </a:rPr>
              <a:t>High –energy limit of QCD is the</a:t>
            </a:r>
            <a:r>
              <a:rPr kumimoji="1" lang="en-US" altLang="zh-CN" u="sng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b="1" u="sng" dirty="0" smtClean="0">
                <a:solidFill>
                  <a:srgbClr val="FF0000"/>
                </a:solidFill>
              </a:rPr>
              <a:t>Color</a:t>
            </a:r>
            <a:r>
              <a:rPr kumimoji="1" lang="en-US" altLang="zh-CN" b="1" u="sng" dirty="0" smtClean="0"/>
              <a:t> </a:t>
            </a:r>
            <a:r>
              <a:rPr kumimoji="1" lang="en-US" altLang="zh-CN" b="1" u="sng" dirty="0" smtClean="0">
                <a:solidFill>
                  <a:srgbClr val="008000"/>
                </a:solidFill>
              </a:rPr>
              <a:t>Glass</a:t>
            </a:r>
            <a:r>
              <a:rPr kumimoji="1" lang="en-US" altLang="zh-CN" b="1" u="sng" dirty="0" smtClean="0"/>
              <a:t> </a:t>
            </a:r>
            <a:r>
              <a:rPr kumimoji="1" lang="en-US" altLang="zh-CN" b="1" u="sng" dirty="0" smtClean="0">
                <a:solidFill>
                  <a:srgbClr val="0000FF"/>
                </a:solidFill>
              </a:rPr>
              <a:t>Condensate (</a:t>
            </a:r>
            <a:r>
              <a:rPr kumimoji="1" lang="en-US" altLang="zh-CN" b="1" u="sng" dirty="0" smtClean="0">
                <a:solidFill>
                  <a:srgbClr val="FF0000"/>
                </a:solidFill>
              </a:rPr>
              <a:t>C</a:t>
            </a:r>
            <a:r>
              <a:rPr kumimoji="1" lang="en-US" altLang="zh-CN" b="1" u="sng" dirty="0" smtClean="0">
                <a:solidFill>
                  <a:srgbClr val="008000"/>
                </a:solidFill>
              </a:rPr>
              <a:t>G</a:t>
            </a:r>
            <a:r>
              <a:rPr kumimoji="1" lang="en-US" altLang="zh-CN" b="1" u="sng" dirty="0" smtClean="0">
                <a:solidFill>
                  <a:srgbClr val="0000FF"/>
                </a:solidFill>
              </a:rPr>
              <a:t>C)</a:t>
            </a:r>
          </a:p>
          <a:p>
            <a:pPr marL="0" indent="0">
              <a:buNone/>
            </a:pPr>
            <a:r>
              <a:rPr kumimoji="1" lang="en-US" altLang="zh-CN" sz="1700" dirty="0" smtClean="0">
                <a:solidFill>
                  <a:srgbClr val="0000FF"/>
                </a:solidFill>
              </a:rPr>
              <a:t>    </a:t>
            </a:r>
            <a:r>
              <a:rPr kumimoji="1" lang="en-US" altLang="zh-CN" sz="1700" b="1" dirty="0" smtClean="0">
                <a:solidFill>
                  <a:srgbClr val="FF0000"/>
                </a:solidFill>
              </a:rPr>
              <a:t>Color: </a:t>
            </a:r>
            <a:r>
              <a:rPr kumimoji="1" lang="en-US" altLang="zh-CN" sz="1700" dirty="0" smtClean="0">
                <a:solidFill>
                  <a:schemeClr val="tx1"/>
                </a:solidFill>
              </a:rPr>
              <a:t>gluons have “colors”</a:t>
            </a:r>
          </a:p>
          <a:p>
            <a:pPr>
              <a:buNone/>
            </a:pPr>
            <a:r>
              <a:rPr kumimoji="1" lang="en-US" altLang="zh-CN" sz="1700" dirty="0">
                <a:solidFill>
                  <a:srgbClr val="FF0000"/>
                </a:solidFill>
              </a:rPr>
              <a:t> </a:t>
            </a:r>
            <a:r>
              <a:rPr kumimoji="1" lang="en-US" altLang="zh-CN" sz="1700" dirty="0" smtClean="0">
                <a:solidFill>
                  <a:srgbClr val="FF0000"/>
                </a:solidFill>
              </a:rPr>
              <a:t>  </a:t>
            </a:r>
            <a:r>
              <a:rPr kumimoji="1" lang="en-US" altLang="zh-CN" sz="1700" dirty="0" smtClean="0">
                <a:solidFill>
                  <a:srgbClr val="008000"/>
                </a:solidFill>
              </a:rPr>
              <a:t> </a:t>
            </a:r>
            <a:r>
              <a:rPr kumimoji="1" lang="en-US" altLang="zh-CN" sz="1700" b="1" dirty="0" smtClean="0">
                <a:solidFill>
                  <a:srgbClr val="008000"/>
                </a:solidFill>
              </a:rPr>
              <a:t>Glass:</a:t>
            </a:r>
            <a:r>
              <a:rPr kumimoji="1" lang="en-US" altLang="zh-CN" sz="1700" dirty="0" smtClean="0">
                <a:solidFill>
                  <a:srgbClr val="008000"/>
                </a:solidFill>
              </a:rPr>
              <a:t> </a:t>
            </a:r>
            <a:r>
              <a:rPr lang="en-US" altLang="ja-JP" sz="1700" dirty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gluons with small </a:t>
            </a:r>
            <a:r>
              <a:rPr lang="en-US" altLang="ja-JP" sz="1700" dirty="0" smtClean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longitudinal fractions  (</a:t>
            </a:r>
            <a:r>
              <a:rPr lang="en-US" altLang="ja-JP" sz="1700" i="1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x </a:t>
            </a:r>
            <a:r>
              <a:rPr lang="en-US" altLang="ja-JP" sz="1700" dirty="0" smtClean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&lt;&lt;1)  are </a:t>
            </a:r>
          </a:p>
          <a:p>
            <a:pPr>
              <a:buNone/>
            </a:pPr>
            <a:r>
              <a:rPr lang="en-US" altLang="ja-JP" sz="1700" dirty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 </a:t>
            </a:r>
            <a:r>
              <a:rPr lang="en-US" altLang="ja-JP" sz="1700" dirty="0" smtClean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               created by  long-  lived </a:t>
            </a:r>
            <a:r>
              <a:rPr lang="en-US" altLang="ja-JP" sz="1700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partons</a:t>
            </a:r>
            <a:r>
              <a:rPr lang="en-US" altLang="ja-JP" sz="1700" dirty="0" smtClean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 that are distributed </a:t>
            </a:r>
          </a:p>
          <a:p>
            <a:pPr>
              <a:buNone/>
            </a:pPr>
            <a:r>
              <a:rPr lang="en-US" altLang="ja-JP" sz="1700" dirty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 </a:t>
            </a:r>
            <a:r>
              <a:rPr lang="en-US" altLang="ja-JP" sz="1700" dirty="0" smtClean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               randomly </a:t>
            </a:r>
            <a:r>
              <a:rPr lang="en-US" altLang="ja-JP" sz="1700" dirty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on the </a:t>
            </a:r>
            <a:r>
              <a:rPr lang="en-US" altLang="ja-JP" sz="1700" dirty="0" smtClean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 transverse disk</a:t>
            </a:r>
          </a:p>
          <a:p>
            <a:pPr>
              <a:buNone/>
            </a:pPr>
            <a:r>
              <a:rPr lang="en-US" altLang="ja-JP" sz="1700" dirty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 </a:t>
            </a:r>
            <a:r>
              <a:rPr lang="en-US" altLang="ja-JP" sz="1700" dirty="0" smtClean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   </a:t>
            </a:r>
            <a:r>
              <a:rPr lang="en-US" altLang="ja-JP" sz="17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Condensate:</a:t>
            </a:r>
            <a:r>
              <a:rPr lang="en-US" altLang="ja-JP" sz="1700" dirty="0" smtClean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 </a:t>
            </a:r>
            <a:r>
              <a:rPr lang="en-US" altLang="ja-JP" sz="1700" dirty="0" smtClean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very high gluon density, </a:t>
            </a:r>
            <a:r>
              <a:rPr lang="en-US" altLang="ja-JP" sz="1700" dirty="0">
                <a:solidFill>
                  <a:srgbClr val="000066"/>
                </a:solidFill>
                <a:latin typeface="Georgia" charset="0"/>
              </a:rPr>
              <a:t>~</a:t>
            </a:r>
            <a:r>
              <a:rPr lang="en-US" altLang="ja-JP" sz="170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altLang="ja-JP" sz="1700" b="1" i="1" dirty="0">
                <a:solidFill>
                  <a:srgbClr val="000066"/>
                </a:solidFill>
              </a:rPr>
              <a:t>O</a:t>
            </a:r>
            <a:r>
              <a:rPr lang="en-US" altLang="ja-JP" sz="1700" dirty="0">
                <a:solidFill>
                  <a:srgbClr val="000066"/>
                </a:solidFill>
                <a:latin typeface="Arial" charset="0"/>
              </a:rPr>
              <a:t>( </a:t>
            </a:r>
            <a:r>
              <a:rPr lang="en-US" altLang="ja-JP" sz="1700" b="1" dirty="0">
                <a:solidFill>
                  <a:srgbClr val="000066"/>
                </a:solidFill>
                <a:latin typeface="Garamond" charset="0"/>
              </a:rPr>
              <a:t>1</a:t>
            </a:r>
            <a:r>
              <a:rPr lang="en-US" altLang="ja-JP" sz="1700" i="1" dirty="0">
                <a:solidFill>
                  <a:srgbClr val="000066"/>
                </a:solidFill>
                <a:latin typeface="Arial" charset="0"/>
              </a:rPr>
              <a:t>/</a:t>
            </a:r>
            <a:r>
              <a:rPr lang="en-US" altLang="ja-JP" sz="1700" i="1" dirty="0">
                <a:solidFill>
                  <a:srgbClr val="000066"/>
                </a:solidFill>
                <a:latin typeface="Symbol" charset="0"/>
              </a:rPr>
              <a:t>a</a:t>
            </a:r>
            <a:r>
              <a:rPr lang="en-US" altLang="ja-JP" sz="1700" i="1" baseline="-25000" dirty="0">
                <a:solidFill>
                  <a:srgbClr val="000066"/>
                </a:solidFill>
                <a:latin typeface="Arial" charset="0"/>
              </a:rPr>
              <a:t>s </a:t>
            </a:r>
            <a:r>
              <a:rPr lang="en-US" altLang="ja-JP" sz="1700" dirty="0" smtClean="0">
                <a:solidFill>
                  <a:srgbClr val="000066"/>
                </a:solidFill>
                <a:latin typeface="Arial" charset="0"/>
              </a:rPr>
              <a:t>)</a:t>
            </a:r>
          </a:p>
          <a:p>
            <a:r>
              <a:rPr lang="en-US" altLang="ja-JP" dirty="0" smtClean="0">
                <a:solidFill>
                  <a:schemeClr val="tx1"/>
                </a:solidFill>
                <a:latin typeface="+mj-lt"/>
              </a:rPr>
              <a:t>One of the most advanced theoretical picture of high energy scattering in QCD </a:t>
            </a:r>
          </a:p>
          <a:p>
            <a:pPr marL="0" indent="0">
              <a:buNone/>
            </a:pPr>
            <a:r>
              <a:rPr lang="en-US" altLang="ja-JP" sz="1700" dirty="0" smtClean="0">
                <a:solidFill>
                  <a:schemeClr val="tx1"/>
                </a:solidFill>
                <a:latin typeface="+mj-lt"/>
              </a:rPr>
              <a:t>     Based on QCD </a:t>
            </a:r>
            <a:r>
              <a:rPr lang="en-US" altLang="ja-JP" sz="1700" dirty="0" err="1" smtClean="0">
                <a:solidFill>
                  <a:schemeClr val="tx1"/>
                </a:solidFill>
                <a:latin typeface="+mj-lt"/>
              </a:rPr>
              <a:t>unitarity</a:t>
            </a:r>
            <a:r>
              <a:rPr lang="en-US" altLang="ja-JP" sz="1700" dirty="0" smtClean="0">
                <a:solidFill>
                  <a:schemeClr val="tx1"/>
                </a:solidFill>
                <a:latin typeface="+mj-lt"/>
              </a:rPr>
              <a:t> effects; LO and NLO completed around 2000, and 2008;</a:t>
            </a:r>
          </a:p>
          <a:p>
            <a:pPr marL="0" indent="0">
              <a:buNone/>
            </a:pPr>
            <a:r>
              <a:rPr lang="en-US" altLang="ja-JP" sz="1700" dirty="0" smtClean="0">
                <a:solidFill>
                  <a:schemeClr val="tx1"/>
                </a:solidFill>
                <a:latin typeface="+mj-lt"/>
              </a:rPr>
              <a:t>     collinear improved version set up at 2015</a:t>
            </a:r>
            <a:endParaRPr lang="en-US" altLang="ja-JP" sz="1700" dirty="0">
              <a:solidFill>
                <a:schemeClr val="tx1"/>
              </a:solidFill>
              <a:latin typeface="+mj-lt"/>
            </a:endParaRPr>
          </a:p>
          <a:p>
            <a:pPr>
              <a:buNone/>
            </a:pPr>
            <a:endParaRPr lang="en-US" altLang="ja-JP" dirty="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pPr marL="0" indent="0">
              <a:buNone/>
            </a:pPr>
            <a:endParaRPr kumimoji="1" lang="zh-CN" altLang="en-US" dirty="0">
              <a:solidFill>
                <a:srgbClr val="FF0000"/>
              </a:solidFill>
            </a:endParaRPr>
          </a:p>
        </p:txBody>
      </p:sp>
      <p:pic>
        <p:nvPicPr>
          <p:cNvPr id="5" name="Picture 3" descr="glass_satu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770" y="2730507"/>
            <a:ext cx="2388656" cy="251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34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5929" y="1476515"/>
            <a:ext cx="8308975" cy="712564"/>
          </a:xfrm>
        </p:spPr>
        <p:txBody>
          <a:bodyPr/>
          <a:lstStyle/>
          <a:p>
            <a:r>
              <a:rPr kumimoji="1" lang="en-US" altLang="zh-CN" dirty="0" smtClean="0"/>
              <a:t>Experimental supports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9220" y="2523288"/>
            <a:ext cx="8308975" cy="4550331"/>
          </a:xfrm>
        </p:spPr>
        <p:txBody>
          <a:bodyPr/>
          <a:lstStyle/>
          <a:p>
            <a:pPr>
              <a:lnSpc>
                <a:spcPts val="100"/>
              </a:lnSpc>
            </a:pPr>
            <a:r>
              <a:rPr kumimoji="1" lang="en-US" altLang="zh-CN" dirty="0" smtClean="0"/>
              <a:t>Geometric scaling observed in </a:t>
            </a:r>
          </a:p>
          <a:p>
            <a:pPr marL="0" indent="0">
              <a:lnSpc>
                <a:spcPts val="100"/>
              </a:lnSpc>
              <a:buNone/>
            </a:pPr>
            <a:r>
              <a:rPr kumimoji="1" lang="en-US" altLang="zh-CN" dirty="0"/>
              <a:t> </a:t>
            </a:r>
            <a:r>
              <a:rPr kumimoji="1" lang="en-US" altLang="zh-CN" dirty="0" smtClean="0"/>
              <a:t>   DIS at HERA</a:t>
            </a:r>
          </a:p>
          <a:p>
            <a:pPr marL="0" indent="0">
              <a:lnSpc>
                <a:spcPts val="100"/>
              </a:lnSpc>
              <a:buNone/>
            </a:pPr>
            <a:endParaRPr kumimoji="1" lang="en-US" altLang="zh-CN" dirty="0" smtClean="0"/>
          </a:p>
          <a:p>
            <a:pPr>
              <a:lnSpc>
                <a:spcPts val="100"/>
              </a:lnSpc>
            </a:pPr>
            <a:r>
              <a:rPr kumimoji="1" lang="en-US" altLang="zh-CN" dirty="0" smtClean="0"/>
              <a:t>Multiplicity </a:t>
            </a:r>
            <a:r>
              <a:rPr kumimoji="1" lang="en-US" altLang="zh-CN" dirty="0"/>
              <a:t>and </a:t>
            </a:r>
            <a:r>
              <a:rPr kumimoji="1" lang="en-US" altLang="zh-CN" dirty="0" err="1"/>
              <a:t>pt</a:t>
            </a:r>
            <a:r>
              <a:rPr kumimoji="1" lang="en-US" altLang="zh-CN" dirty="0"/>
              <a:t> </a:t>
            </a:r>
            <a:r>
              <a:rPr kumimoji="1" lang="en-US" altLang="zh-CN" dirty="0" smtClean="0"/>
              <a:t>distribution</a:t>
            </a:r>
          </a:p>
          <a:p>
            <a:pPr marL="0" indent="0">
              <a:lnSpc>
                <a:spcPts val="100"/>
              </a:lnSpc>
              <a:buNone/>
            </a:pPr>
            <a:r>
              <a:rPr kumimoji="1" lang="en-US" altLang="zh-CN" dirty="0"/>
              <a:t> </a:t>
            </a:r>
            <a:r>
              <a:rPr kumimoji="1" lang="en-US" altLang="zh-CN" dirty="0" smtClean="0"/>
              <a:t>   </a:t>
            </a:r>
            <a:r>
              <a:rPr kumimoji="1" lang="en-US" altLang="zh-CN" dirty="0"/>
              <a:t>at RHIC and LHC</a:t>
            </a:r>
          </a:p>
          <a:p>
            <a:pPr marL="0" indent="0">
              <a:lnSpc>
                <a:spcPts val="100"/>
              </a:lnSpc>
              <a:buNone/>
            </a:pPr>
            <a:endParaRPr kumimoji="1" lang="zh-CN" altLang="en-US" dirty="0"/>
          </a:p>
        </p:txBody>
      </p:sp>
      <p:pic>
        <p:nvPicPr>
          <p:cNvPr id="5" name="Picture 21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82" y="4121066"/>
            <a:ext cx="2721104" cy="2907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1010369" y="3634662"/>
            <a:ext cx="2226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err="1">
                <a:sym typeface="Wingdings" charset="0"/>
              </a:rPr>
              <a:t>Stasto</a:t>
            </a:r>
            <a:r>
              <a:rPr lang="en-US" altLang="ja-JP" sz="1200" dirty="0">
                <a:sym typeface="Wingdings" charset="0"/>
              </a:rPr>
              <a:t>, </a:t>
            </a:r>
            <a:r>
              <a:rPr lang="en-US" altLang="ja-JP" sz="1200" dirty="0" err="1">
                <a:sym typeface="Wingdings" charset="0"/>
              </a:rPr>
              <a:t>Golec-Biernat</a:t>
            </a:r>
            <a:r>
              <a:rPr lang="en-US" altLang="ja-JP" sz="1200" dirty="0">
                <a:sym typeface="Wingdings" charset="0"/>
              </a:rPr>
              <a:t>, </a:t>
            </a:r>
            <a:r>
              <a:rPr lang="en-US" altLang="ja-JP" sz="1200" dirty="0" err="1">
                <a:sym typeface="Wingdings" charset="0"/>
              </a:rPr>
              <a:t>Kwiecinski</a:t>
            </a:r>
            <a:r>
              <a:rPr lang="en-US" altLang="ja-JP" sz="1200" dirty="0">
                <a:sym typeface="Wingdings" charset="0"/>
              </a:rPr>
              <a:t> </a:t>
            </a:r>
            <a:endParaRPr lang="en-US" altLang="ja-JP" sz="1200" dirty="0" smtClean="0">
              <a:sym typeface="Wingdings" charset="0"/>
            </a:endParaRPr>
          </a:p>
          <a:p>
            <a:r>
              <a:rPr lang="en-US" altLang="ja-JP" sz="1200" dirty="0" smtClean="0">
                <a:sym typeface="Wingdings" charset="0"/>
              </a:rPr>
              <a:t>PRL </a:t>
            </a:r>
            <a:r>
              <a:rPr lang="en-US" altLang="ja-JP" sz="1200" dirty="0">
                <a:sym typeface="Wingdings" charset="0"/>
              </a:rPr>
              <a:t>86 (2001) 596 </a:t>
            </a:r>
            <a:endParaRPr kumimoji="1" lang="zh-CN" altLang="en-US" sz="1200" dirty="0"/>
          </a:p>
        </p:txBody>
      </p:sp>
      <p:pic>
        <p:nvPicPr>
          <p:cNvPr id="9" name="图片 8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139" y="2299095"/>
            <a:ext cx="4447400" cy="2586954"/>
          </a:xfrm>
          <a:prstGeom prst="rect">
            <a:avLst/>
          </a:prstGeom>
        </p:spPr>
      </p:pic>
      <p:pic>
        <p:nvPicPr>
          <p:cNvPr id="10" name="图片 9" descr="Untitled 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139" y="4886048"/>
            <a:ext cx="4322992" cy="223300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012278" y="2377254"/>
            <a:ext cx="646331" cy="220018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1200" dirty="0"/>
              <a:t>Levin, Phys.Rev.D82:054003,2010 </a:t>
            </a:r>
            <a:endParaRPr kumimoji="1" lang="zh-CN" altLang="en-US" sz="1200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12061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err="1" smtClean="0"/>
              <a:t>Balitsky-Kovchegov</a:t>
            </a:r>
            <a:r>
              <a:rPr kumimoji="1" lang="en-US" altLang="zh-CN" dirty="0" smtClean="0"/>
              <a:t> equation</a:t>
            </a:r>
            <a:endParaRPr kumimoji="1" lang="zh-CN" altLang="en-US" dirty="0"/>
          </a:p>
        </p:txBody>
      </p:sp>
      <p:pic>
        <p:nvPicPr>
          <p:cNvPr id="11" name="内容占位符 10" descr="Untitled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374" b="-28374"/>
          <a:stretch>
            <a:fillRect/>
          </a:stretch>
        </p:blipFill>
        <p:spPr>
          <a:xfrm>
            <a:off x="4720037" y="1918653"/>
            <a:ext cx="4227996" cy="2332425"/>
          </a:xfrm>
        </p:spPr>
      </p:pic>
      <p:sp>
        <p:nvSpPr>
          <p:cNvPr id="13" name="文本框 12"/>
          <p:cNvSpPr txBox="1"/>
          <p:nvPr/>
        </p:nvSpPr>
        <p:spPr>
          <a:xfrm>
            <a:off x="738041" y="2539641"/>
            <a:ext cx="66117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kumimoji="1" lang="en-US" altLang="zh-CN" dirty="0" smtClean="0"/>
          </a:p>
          <a:p>
            <a:pPr marL="285750" indent="-285750">
              <a:buFont typeface="Arial"/>
              <a:buChar char="•"/>
            </a:pPr>
            <a:endParaRPr kumimoji="1" lang="en-US" altLang="zh-CN" dirty="0"/>
          </a:p>
          <a:p>
            <a:pPr marL="285750" indent="-285750">
              <a:buFont typeface="Arial"/>
              <a:buChar char="•"/>
            </a:pPr>
            <a:r>
              <a:rPr kumimoji="1" lang="en-US" altLang="zh-CN" dirty="0" smtClean="0"/>
              <a:t>BK equation in coordinate space</a:t>
            </a:r>
          </a:p>
          <a:p>
            <a:pPr marL="285750" indent="-285750">
              <a:buFont typeface="Arial"/>
              <a:buChar char="•"/>
            </a:pPr>
            <a:endParaRPr kumimoji="1" lang="en-US" altLang="zh-CN" dirty="0"/>
          </a:p>
          <a:p>
            <a:pPr marL="285750" indent="-285750">
              <a:buFont typeface="Arial"/>
              <a:buChar char="•"/>
            </a:pPr>
            <a:endParaRPr kumimoji="1" lang="en-US" altLang="zh-CN" dirty="0" smtClean="0"/>
          </a:p>
          <a:p>
            <a:pPr marL="285750" indent="-285750">
              <a:buFont typeface="Arial"/>
              <a:buChar char="•"/>
            </a:pPr>
            <a:endParaRPr kumimoji="1" lang="en-US" altLang="zh-CN" dirty="0"/>
          </a:p>
          <a:p>
            <a:pPr marL="285750" indent="-285750">
              <a:buFont typeface="Arial"/>
              <a:buChar char="•"/>
            </a:pPr>
            <a:endParaRPr kumimoji="1" lang="en-US" altLang="zh-CN" dirty="0" smtClean="0"/>
          </a:p>
          <a:p>
            <a:pPr marL="285750" indent="-285750">
              <a:buFont typeface="Arial"/>
              <a:buChar char="•"/>
            </a:pPr>
            <a:endParaRPr kumimoji="1" lang="en-US" altLang="zh-CN" dirty="0"/>
          </a:p>
          <a:p>
            <a:pPr marL="285750" indent="-285750">
              <a:buFont typeface="Arial"/>
              <a:buChar char="•"/>
            </a:pPr>
            <a:endParaRPr kumimoji="1" lang="en-US" altLang="zh-CN" dirty="0" smtClean="0"/>
          </a:p>
          <a:p>
            <a:pPr marL="285750" indent="-285750">
              <a:buFont typeface="Arial"/>
              <a:buChar char="•"/>
            </a:pPr>
            <a:endParaRPr kumimoji="1" lang="en-US" altLang="zh-CN" dirty="0"/>
          </a:p>
          <a:p>
            <a:pPr marL="285750" indent="-285750">
              <a:buFont typeface="Arial"/>
              <a:buChar char="•"/>
            </a:pPr>
            <a:endParaRPr kumimoji="1" lang="en-US" altLang="zh-CN" dirty="0" smtClean="0"/>
          </a:p>
          <a:p>
            <a:pPr marL="285750" indent="-285750">
              <a:buFont typeface="Arial"/>
              <a:buChar char="•"/>
            </a:pPr>
            <a:r>
              <a:rPr kumimoji="1" lang="en-US" altLang="zh-CN" dirty="0" smtClean="0"/>
              <a:t>Non-linear term stands for two dipole scattering simultaneously</a:t>
            </a:r>
          </a:p>
          <a:p>
            <a:pPr marL="285750" indent="-285750">
              <a:buFont typeface="Arial"/>
              <a:buChar char="•"/>
            </a:pPr>
            <a:endParaRPr kumimoji="1" lang="en-US" altLang="zh-CN" dirty="0"/>
          </a:p>
          <a:p>
            <a:pPr marL="285750" indent="-285750">
              <a:buFont typeface="Arial"/>
              <a:buChar char="•"/>
            </a:pPr>
            <a:r>
              <a:rPr kumimoji="1" lang="en-US" altLang="zh-CN" dirty="0" smtClean="0"/>
              <a:t>Linear term expresses single dipole scatter</a:t>
            </a:r>
            <a:endParaRPr kumimoji="1" lang="zh-CN" altLang="en-US" dirty="0"/>
          </a:p>
        </p:txBody>
      </p:sp>
      <p:graphicFrame>
        <p:nvGraphicFramePr>
          <p:cNvPr id="14" name="Object 10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9395348"/>
              </p:ext>
            </p:extLst>
          </p:nvPr>
        </p:nvGraphicFramePr>
        <p:xfrm>
          <a:off x="1115943" y="3906838"/>
          <a:ext cx="7608961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9" name="公式" r:id="rId4" imgW="5397500" imgH="444500" progId="Equation.3">
                  <p:embed/>
                </p:oleObj>
              </mc:Choice>
              <mc:Fallback>
                <p:oleObj name="公式" r:id="rId4" imgW="53975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943" y="3906838"/>
                        <a:ext cx="7608961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049"/>
          <p:cNvSpPr>
            <a:spLocks noChangeArrowheads="1"/>
          </p:cNvSpPr>
          <p:nvPr/>
        </p:nvSpPr>
        <p:spPr bwMode="auto">
          <a:xfrm>
            <a:off x="1676400" y="4653212"/>
            <a:ext cx="5962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fr-FR" sz="1600">
                <a:solidFill>
                  <a:srgbClr val="FF0000"/>
                </a:solidFill>
              </a:rPr>
              <a:t>this is a leading-order equation in which the coupling doesn’t run</a:t>
            </a:r>
          </a:p>
        </p:txBody>
      </p:sp>
    </p:spTree>
    <p:extLst>
      <p:ext uri="{BB962C8B-B14F-4D97-AF65-F5344CB8AC3E}">
        <p14:creationId xmlns:p14="http://schemas.microsoft.com/office/powerpoint/2010/main" val="735035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2800" dirty="0" smtClean="0"/>
              <a:t>Solutions to LO BK equation at saturation region</a:t>
            </a:r>
            <a:endParaRPr kumimoji="1"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66735" y="2442159"/>
            <a:ext cx="8308975" cy="4583745"/>
          </a:xfrm>
        </p:spPr>
        <p:txBody>
          <a:bodyPr/>
          <a:lstStyle/>
          <a:p>
            <a:r>
              <a:rPr kumimoji="1" lang="en-US" altLang="zh-CN" dirty="0" smtClean="0"/>
              <a:t>In saturation region, </a:t>
            </a:r>
            <a:r>
              <a:rPr kumimoji="1" lang="en-US" altLang="zh-CN" dirty="0" err="1" smtClean="0"/>
              <a:t>unitarity</a:t>
            </a:r>
            <a:r>
              <a:rPr kumimoji="1" lang="en-US" altLang="zh-CN" dirty="0" smtClean="0"/>
              <a:t> corrections are important,                     is small</a:t>
            </a:r>
          </a:p>
          <a:p>
            <a:endParaRPr kumimoji="1" lang="en-US" altLang="zh-CN" dirty="0"/>
          </a:p>
          <a:p>
            <a:r>
              <a:rPr kumimoji="1" lang="en-US" altLang="zh-CN" dirty="0" smtClean="0"/>
              <a:t>2 comes from the symmetry of two regions</a:t>
            </a:r>
          </a:p>
          <a:p>
            <a:r>
              <a:rPr kumimoji="1" lang="en-US" altLang="zh-CN" dirty="0" smtClean="0"/>
              <a:t>                                  or  </a:t>
            </a:r>
          </a:p>
          <a:p>
            <a:endParaRPr kumimoji="1" lang="en-US" altLang="zh-CN" dirty="0"/>
          </a:p>
          <a:p>
            <a:pPr marL="0" indent="0">
              <a:buNone/>
            </a:pPr>
            <a:r>
              <a:rPr kumimoji="1" lang="en-US" altLang="zh-CN" dirty="0"/>
              <a:t> </a:t>
            </a:r>
            <a:r>
              <a:rPr kumimoji="1" lang="en-US" altLang="zh-CN" dirty="0" smtClean="0"/>
              <a:t>        with                    </a:t>
            </a:r>
          </a:p>
          <a:p>
            <a:r>
              <a:rPr kumimoji="1" lang="en-US" altLang="zh-CN" dirty="0" smtClean="0"/>
              <a:t>Scattering amplitude </a:t>
            </a:r>
          </a:p>
          <a:p>
            <a:r>
              <a:rPr kumimoji="1" lang="en-US" altLang="zh-CN" dirty="0" err="1" smtClean="0"/>
              <a:t>Unintegrated</a:t>
            </a:r>
            <a:r>
              <a:rPr kumimoji="1" lang="en-US" altLang="zh-CN" dirty="0" smtClean="0"/>
              <a:t> gluon distribution</a:t>
            </a:r>
          </a:p>
        </p:txBody>
      </p:sp>
      <p:graphicFrame>
        <p:nvGraphicFramePr>
          <p:cNvPr id="4" name="Object 10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6591479"/>
              </p:ext>
            </p:extLst>
          </p:nvPr>
        </p:nvGraphicFramePr>
        <p:xfrm>
          <a:off x="6737690" y="2529350"/>
          <a:ext cx="1128713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2" name="公式" r:id="rId3" imgW="800100" imgH="203200" progId="Equation.3">
                  <p:embed/>
                </p:oleObj>
              </mc:Choice>
              <mc:Fallback>
                <p:oleObj name="公式" r:id="rId3" imgW="8001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7690" y="2529350"/>
                        <a:ext cx="1128713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0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1514777"/>
              </p:ext>
            </p:extLst>
          </p:nvPr>
        </p:nvGraphicFramePr>
        <p:xfrm>
          <a:off x="1266719" y="2886778"/>
          <a:ext cx="6049962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3" name="公式" r:id="rId5" imgW="4292600" imgH="444500" progId="Equation.3">
                  <p:embed/>
                </p:oleObj>
              </mc:Choice>
              <mc:Fallback>
                <p:oleObj name="公式" r:id="rId5" imgW="42926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6719" y="2886778"/>
                        <a:ext cx="6049962" cy="684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直线连接符 7"/>
          <p:cNvCxnSpPr/>
          <p:nvPr/>
        </p:nvCxnSpPr>
        <p:spPr>
          <a:xfrm>
            <a:off x="6395586" y="3847874"/>
            <a:ext cx="230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线连接符 10"/>
          <p:cNvCxnSpPr/>
          <p:nvPr/>
        </p:nvCxnSpPr>
        <p:spPr>
          <a:xfrm>
            <a:off x="6413306" y="4692878"/>
            <a:ext cx="23040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线连接符 11"/>
          <p:cNvCxnSpPr/>
          <p:nvPr/>
        </p:nvCxnSpPr>
        <p:spPr>
          <a:xfrm>
            <a:off x="6392546" y="4534416"/>
            <a:ext cx="2304000" cy="0"/>
          </a:xfrm>
          <a:prstGeom prst="line">
            <a:avLst/>
          </a:prstGeom>
          <a:ln>
            <a:solidFill>
              <a:schemeClr val="tx1">
                <a:alpha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0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3303575"/>
              </p:ext>
            </p:extLst>
          </p:nvPr>
        </p:nvGraphicFramePr>
        <p:xfrm>
          <a:off x="7388225" y="4903002"/>
          <a:ext cx="48577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4" name="公式" r:id="rId7" imgW="342900" imgH="228600" progId="Equation.3">
                  <p:embed/>
                </p:oleObj>
              </mc:Choice>
              <mc:Fallback>
                <p:oleObj name="公式" r:id="rId7" imgW="3429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8225" y="4903002"/>
                        <a:ext cx="485775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0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864741"/>
              </p:ext>
            </p:extLst>
          </p:nvPr>
        </p:nvGraphicFramePr>
        <p:xfrm>
          <a:off x="7388225" y="3536724"/>
          <a:ext cx="48577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5" name="公式" r:id="rId9" imgW="342900" imgH="203200" progId="Equation.3">
                  <p:embed/>
                </p:oleObj>
              </mc:Choice>
              <mc:Fallback>
                <p:oleObj name="公式" r:id="rId9" imgW="3429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8225" y="3536724"/>
                        <a:ext cx="485775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0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7632433"/>
              </p:ext>
            </p:extLst>
          </p:nvPr>
        </p:nvGraphicFramePr>
        <p:xfrm>
          <a:off x="7388225" y="4223266"/>
          <a:ext cx="468312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6" name="公式" r:id="rId11" imgW="330200" imgH="203200" progId="Equation.3">
                  <p:embed/>
                </p:oleObj>
              </mc:Choice>
              <mc:Fallback>
                <p:oleObj name="公式" r:id="rId11" imgW="3302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8225" y="4223266"/>
                        <a:ext cx="468312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0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0158637"/>
              </p:ext>
            </p:extLst>
          </p:nvPr>
        </p:nvGraphicFramePr>
        <p:xfrm>
          <a:off x="933015" y="4194004"/>
          <a:ext cx="18478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7" name="公式" r:id="rId13" imgW="1308100" imgH="215900" progId="Equation.3">
                  <p:embed/>
                </p:oleObj>
              </mc:Choice>
              <mc:Fallback>
                <p:oleObj name="公式" r:id="rId13" imgW="13081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015" y="4194004"/>
                        <a:ext cx="1847850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0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0253323"/>
              </p:ext>
            </p:extLst>
          </p:nvPr>
        </p:nvGraphicFramePr>
        <p:xfrm>
          <a:off x="3178025" y="4213441"/>
          <a:ext cx="18478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8" name="公式" r:id="rId15" imgW="1308100" imgH="215900" progId="Equation.3">
                  <p:embed/>
                </p:oleObj>
              </mc:Choice>
              <mc:Fallback>
                <p:oleObj name="公式" r:id="rId15" imgW="13081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8025" y="4213441"/>
                        <a:ext cx="1847850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0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6249196"/>
              </p:ext>
            </p:extLst>
          </p:nvPr>
        </p:nvGraphicFramePr>
        <p:xfrm>
          <a:off x="7175500" y="5334000"/>
          <a:ext cx="100330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9" name="公式" r:id="rId17" imgW="711200" imgH="660400" progId="Equation.3">
                  <p:embed/>
                </p:oleObj>
              </mc:Choice>
              <mc:Fallback>
                <p:oleObj name="公式" r:id="rId17" imgW="7112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5500" y="5334000"/>
                        <a:ext cx="1003300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0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9840673"/>
              </p:ext>
            </p:extLst>
          </p:nvPr>
        </p:nvGraphicFramePr>
        <p:xfrm>
          <a:off x="876407" y="4534966"/>
          <a:ext cx="4746625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0" name="公式" r:id="rId19" imgW="3365500" imgH="520700" progId="Equation.3">
                  <p:embed/>
                </p:oleObj>
              </mc:Choice>
              <mc:Fallback>
                <p:oleObj name="公式" r:id="rId19" imgW="3365500" imgH="520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407" y="4534966"/>
                        <a:ext cx="4746625" cy="80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0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163093"/>
              </p:ext>
            </p:extLst>
          </p:nvPr>
        </p:nvGraphicFramePr>
        <p:xfrm>
          <a:off x="1829209" y="5260075"/>
          <a:ext cx="313372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1" name="公式" r:id="rId21" imgW="2222500" imgH="431800" progId="Equation.3">
                  <p:embed/>
                </p:oleObj>
              </mc:Choice>
              <mc:Fallback>
                <p:oleObj name="公式" r:id="rId21" imgW="22225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9209" y="5260075"/>
                        <a:ext cx="3133725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0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0579915"/>
              </p:ext>
            </p:extLst>
          </p:nvPr>
        </p:nvGraphicFramePr>
        <p:xfrm>
          <a:off x="3118804" y="6080575"/>
          <a:ext cx="2668587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2" name="公式" r:id="rId23" imgW="1892300" imgH="203200" progId="Equation.3">
                  <p:embed/>
                </p:oleObj>
              </mc:Choice>
              <mc:Fallback>
                <p:oleObj name="公式" r:id="rId23" imgW="18923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8804" y="6080575"/>
                        <a:ext cx="2668587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0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8492941"/>
              </p:ext>
            </p:extLst>
          </p:nvPr>
        </p:nvGraphicFramePr>
        <p:xfrm>
          <a:off x="3442986" y="6526213"/>
          <a:ext cx="2597150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3" name="公式" r:id="rId25" imgW="1841500" imgH="444500" progId="Equation.3">
                  <p:embed/>
                </p:oleObj>
              </mc:Choice>
              <mc:Fallback>
                <p:oleObj name="公式" r:id="rId25" imgW="18415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2986" y="6526213"/>
                        <a:ext cx="2597150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5950706" y="6728128"/>
            <a:ext cx="3035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zh-CN" dirty="0">
                <a:solidFill>
                  <a:srgbClr val="FF0000"/>
                </a:solidFill>
              </a:rPr>
              <a:t>not </a:t>
            </a:r>
            <a:r>
              <a:rPr lang="fr-FR" altLang="zh-CN" dirty="0" err="1">
                <a:solidFill>
                  <a:srgbClr val="FF0000"/>
                </a:solidFill>
              </a:rPr>
              <a:t>useful</a:t>
            </a:r>
            <a:r>
              <a:rPr lang="fr-FR" altLang="zh-CN" dirty="0">
                <a:solidFill>
                  <a:srgbClr val="FF0000"/>
                </a:solidFill>
              </a:rPr>
              <a:t> for </a:t>
            </a:r>
            <a:r>
              <a:rPr lang="fr-FR" altLang="zh-CN" dirty="0" err="1">
                <a:solidFill>
                  <a:srgbClr val="FF0000"/>
                </a:solidFill>
              </a:rPr>
              <a:t>phenomenology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53995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Quark contribution to BK equation at NLO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altLang="zh-CN" dirty="0" smtClean="0"/>
              <a:t>Running coupling corrections to the BK equation</a:t>
            </a:r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dirty="0"/>
          </a:p>
          <a:p>
            <a:r>
              <a:rPr kumimoji="1" lang="en-US" altLang="zh-CN" dirty="0" smtClean="0"/>
              <a:t>RC corrections represent most of the NLO contribution</a:t>
            </a:r>
          </a:p>
          <a:p>
            <a:r>
              <a:rPr kumimoji="1" lang="en-US" altLang="zh-CN" dirty="0" smtClean="0"/>
              <a:t>Slow down the evolution speed about </a:t>
            </a:r>
            <a:r>
              <a:rPr kumimoji="1" lang="en-US" altLang="zh-CN" dirty="0" smtClean="0">
                <a:solidFill>
                  <a:srgbClr val="FF6600"/>
                </a:solidFill>
              </a:rPr>
              <a:t>20% </a:t>
            </a:r>
            <a:r>
              <a:rPr kumimoji="1" lang="en-US" altLang="zh-CN" dirty="0" smtClean="0"/>
              <a:t>compared to LO case</a:t>
            </a:r>
          </a:p>
          <a:p>
            <a:r>
              <a:rPr kumimoji="1" lang="en-US" altLang="zh-CN" dirty="0" smtClean="0"/>
              <a:t>Successfully describe the proton structure function F2 at small x</a:t>
            </a:r>
            <a:endParaRPr kumimoji="1" lang="zh-CN" altLang="en-US" dirty="0"/>
          </a:p>
        </p:txBody>
      </p:sp>
      <p:pic>
        <p:nvPicPr>
          <p:cNvPr id="4" name="图片 3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207" y="2701044"/>
            <a:ext cx="4340020" cy="1413340"/>
          </a:xfrm>
          <a:prstGeom prst="rect">
            <a:avLst/>
          </a:prstGeom>
        </p:spPr>
      </p:pic>
      <p:graphicFrame>
        <p:nvGraphicFramePr>
          <p:cNvPr id="5" name="Object 10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8701997"/>
              </p:ext>
            </p:extLst>
          </p:nvPr>
        </p:nvGraphicFramePr>
        <p:xfrm>
          <a:off x="728574" y="4073952"/>
          <a:ext cx="447675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2" name="公式" r:id="rId4" imgW="317500" imgH="444500" progId="Equation.3">
                  <p:embed/>
                </p:oleObj>
              </mc:Choice>
              <mc:Fallback>
                <p:oleObj name="公式" r:id="rId4" imgW="3175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574" y="4073952"/>
                        <a:ext cx="447675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0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2022518"/>
              </p:ext>
            </p:extLst>
          </p:nvPr>
        </p:nvGraphicFramePr>
        <p:xfrm>
          <a:off x="2852748" y="3998560"/>
          <a:ext cx="3760787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3" name="公式" r:id="rId6" imgW="2667000" imgH="482600" progId="Equation.3">
                  <p:embed/>
                </p:oleObj>
              </mc:Choice>
              <mc:Fallback>
                <p:oleObj name="公式" r:id="rId6" imgW="26670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2748" y="3998560"/>
                        <a:ext cx="3760787" cy="747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直线连接符 6"/>
          <p:cNvCxnSpPr/>
          <p:nvPr/>
        </p:nvCxnSpPr>
        <p:spPr>
          <a:xfrm>
            <a:off x="1254506" y="4393822"/>
            <a:ext cx="1478960" cy="0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1382113" y="4024490"/>
            <a:ext cx="1198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 smtClean="0"/>
              <a:t>Kovchegov</a:t>
            </a:r>
            <a:endParaRPr kumimoji="1"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1469321" y="4298042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 smtClean="0"/>
              <a:t>Weigert</a:t>
            </a:r>
            <a:endParaRPr kumimoji="1" lang="zh-CN" altLang="en-US" dirty="0"/>
          </a:p>
        </p:txBody>
      </p:sp>
      <p:cxnSp>
        <p:nvCxnSpPr>
          <p:cNvPr id="14" name="直线箭头连接符 13"/>
          <p:cNvCxnSpPr/>
          <p:nvPr/>
        </p:nvCxnSpPr>
        <p:spPr>
          <a:xfrm>
            <a:off x="1454140" y="4552650"/>
            <a:ext cx="0" cy="44982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536566" y="4633142"/>
            <a:ext cx="903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 smtClean="0"/>
              <a:t>Balitsky</a:t>
            </a:r>
            <a:endParaRPr kumimoji="1" lang="zh-CN" altLang="en-US" dirty="0"/>
          </a:p>
        </p:txBody>
      </p:sp>
      <p:graphicFrame>
        <p:nvGraphicFramePr>
          <p:cNvPr id="16" name="Object 10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928518"/>
              </p:ext>
            </p:extLst>
          </p:nvPr>
        </p:nvGraphicFramePr>
        <p:xfrm>
          <a:off x="1510620" y="4791428"/>
          <a:ext cx="4262438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4" name="公式" r:id="rId8" imgW="3022600" imgH="495300" progId="Equation.3">
                  <p:embed/>
                </p:oleObj>
              </mc:Choice>
              <mc:Fallback>
                <p:oleObj name="公式" r:id="rId8" imgW="30226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0620" y="4791428"/>
                        <a:ext cx="4262438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0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891523"/>
              </p:ext>
            </p:extLst>
          </p:nvPr>
        </p:nvGraphicFramePr>
        <p:xfrm>
          <a:off x="6075896" y="4262049"/>
          <a:ext cx="2738438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5" name="公式" r:id="rId10" imgW="1943100" imgH="584200" progId="Equation.3">
                  <p:embed/>
                </p:oleObj>
              </mc:Choice>
              <mc:Fallback>
                <p:oleObj name="公式" r:id="rId10" imgW="1943100" imgH="58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5896" y="4262049"/>
                        <a:ext cx="2738438" cy="903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文本框 18"/>
          <p:cNvSpPr txBox="1"/>
          <p:nvPr/>
        </p:nvSpPr>
        <p:spPr>
          <a:xfrm>
            <a:off x="5545163" y="4577905"/>
            <a:ext cx="601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with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49171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Analytic Solution to </a:t>
            </a:r>
            <a:r>
              <a:rPr kumimoji="1" lang="en-US" altLang="zh-CN" dirty="0" err="1" smtClean="0"/>
              <a:t>rc</a:t>
            </a:r>
            <a:r>
              <a:rPr kumimoji="1" lang="en-US" altLang="zh-CN" dirty="0" smtClean="0"/>
              <a:t>-BK equation (1) 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Neglect quadratic terms</a:t>
            </a:r>
          </a:p>
          <a:p>
            <a:endParaRPr kumimoji="1" lang="en-US" altLang="zh-CN" dirty="0"/>
          </a:p>
          <a:p>
            <a:r>
              <a:rPr kumimoji="1" lang="en-US" altLang="zh-CN" dirty="0" smtClean="0"/>
              <a:t>Saturation regions                                   or</a:t>
            </a:r>
            <a:endParaRPr kumimoji="1" lang="zh-CN" altLang="en-US" dirty="0"/>
          </a:p>
        </p:txBody>
      </p:sp>
      <p:graphicFrame>
        <p:nvGraphicFramePr>
          <p:cNvPr id="4" name="Object 10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3911408"/>
              </p:ext>
            </p:extLst>
          </p:nvPr>
        </p:nvGraphicFramePr>
        <p:xfrm>
          <a:off x="2711450" y="2809875"/>
          <a:ext cx="39941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0" name="公式" r:id="rId3" imgW="2832100" imgH="393700" progId="Equation.3">
                  <p:embed/>
                </p:oleObj>
              </mc:Choice>
              <mc:Fallback>
                <p:oleObj name="公式" r:id="rId3" imgW="28321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0" y="2809875"/>
                        <a:ext cx="399415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0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2389218"/>
              </p:ext>
            </p:extLst>
          </p:nvPr>
        </p:nvGraphicFramePr>
        <p:xfrm>
          <a:off x="2710796" y="3541365"/>
          <a:ext cx="18478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1" name="公式" r:id="rId5" imgW="1308100" imgH="215900" progId="Equation.3">
                  <p:embed/>
                </p:oleObj>
              </mc:Choice>
              <mc:Fallback>
                <p:oleObj name="公式" r:id="rId5" imgW="13081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0796" y="3541365"/>
                        <a:ext cx="1847850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0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4954099"/>
              </p:ext>
            </p:extLst>
          </p:nvPr>
        </p:nvGraphicFramePr>
        <p:xfrm>
          <a:off x="4977305" y="3525520"/>
          <a:ext cx="18478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2" name="公式" r:id="rId7" imgW="1308100" imgH="215900" progId="Equation.3">
                  <p:embed/>
                </p:oleObj>
              </mc:Choice>
              <mc:Fallback>
                <p:oleObj name="公式" r:id="rId7" imgW="13081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7305" y="3525520"/>
                        <a:ext cx="1847850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0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3756531"/>
              </p:ext>
            </p:extLst>
          </p:nvPr>
        </p:nvGraphicFramePr>
        <p:xfrm>
          <a:off x="2311005" y="3996048"/>
          <a:ext cx="5443537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3" name="公式" r:id="rId9" imgW="3860800" imgH="495300" progId="Equation.3">
                  <p:embed/>
                </p:oleObj>
              </mc:Choice>
              <mc:Fallback>
                <p:oleObj name="公式" r:id="rId9" imgW="38608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1005" y="3996048"/>
                        <a:ext cx="5443537" cy="76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0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3892324"/>
              </p:ext>
            </p:extLst>
          </p:nvPr>
        </p:nvGraphicFramePr>
        <p:xfrm>
          <a:off x="3337782" y="4782970"/>
          <a:ext cx="1111250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4" name="公式" r:id="rId11" imgW="787400" imgH="444500" progId="Equation.3">
                  <p:embed/>
                </p:oleObj>
              </mc:Choice>
              <mc:Fallback>
                <p:oleObj name="公式" r:id="rId11" imgW="7874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7782" y="4782970"/>
                        <a:ext cx="1111250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705516" y="3970118"/>
            <a:ext cx="1560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 smtClean="0">
                <a:solidFill>
                  <a:srgbClr val="FF6600"/>
                </a:solidFill>
              </a:rPr>
              <a:t>Balitsky</a:t>
            </a:r>
            <a:r>
              <a:rPr kumimoji="1" lang="en-US" altLang="zh-CN" dirty="0" smtClean="0">
                <a:solidFill>
                  <a:srgbClr val="FF6600"/>
                </a:solidFill>
              </a:rPr>
              <a:t> Kernel</a:t>
            </a:r>
            <a:endParaRPr kumimoji="1" lang="zh-CN" altLang="en-US" dirty="0">
              <a:solidFill>
                <a:srgbClr val="FF6600"/>
              </a:solidFill>
            </a:endParaRPr>
          </a:p>
        </p:txBody>
      </p:sp>
      <p:graphicFrame>
        <p:nvGraphicFramePr>
          <p:cNvPr id="11" name="Object 10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530880"/>
              </p:ext>
            </p:extLst>
          </p:nvPr>
        </p:nvGraphicFramePr>
        <p:xfrm>
          <a:off x="2284478" y="5468280"/>
          <a:ext cx="4995862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5" name="公式" r:id="rId13" imgW="3543300" imgH="482600" progId="Equation.3">
                  <p:embed/>
                </p:oleObj>
              </mc:Choice>
              <mc:Fallback>
                <p:oleObj name="公式" r:id="rId13" imgW="35433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4478" y="5468280"/>
                        <a:ext cx="4995862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0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5940107"/>
              </p:ext>
            </p:extLst>
          </p:nvPr>
        </p:nvGraphicFramePr>
        <p:xfrm>
          <a:off x="3407080" y="6245796"/>
          <a:ext cx="1111250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6" name="公式" r:id="rId15" imgW="787400" imgH="444500" progId="Equation.3">
                  <p:embed/>
                </p:oleObj>
              </mc:Choice>
              <mc:Fallback>
                <p:oleObj name="公式" r:id="rId15" imgW="7874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7080" y="6245796"/>
                        <a:ext cx="1111250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764489" y="5409877"/>
            <a:ext cx="1166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0000FF"/>
                </a:solidFill>
              </a:rPr>
              <a:t>KW Kernel</a:t>
            </a:r>
            <a:endParaRPr kumimoji="1" lang="zh-CN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722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Analytic Solution to </a:t>
            </a:r>
            <a:r>
              <a:rPr kumimoji="1" lang="en-US" altLang="zh-CN" dirty="0" err="1" smtClean="0"/>
              <a:t>rc</a:t>
            </a:r>
            <a:r>
              <a:rPr kumimoji="1" lang="en-US" altLang="zh-CN" dirty="0"/>
              <a:t>-</a:t>
            </a:r>
            <a:r>
              <a:rPr kumimoji="1" lang="en-US" altLang="zh-CN" dirty="0" smtClean="0"/>
              <a:t>BK equation (2) 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Simplified </a:t>
            </a:r>
            <a:r>
              <a:rPr kumimoji="1" lang="en-US" altLang="zh-CN" dirty="0" err="1" smtClean="0"/>
              <a:t>rc</a:t>
            </a:r>
            <a:r>
              <a:rPr kumimoji="1" lang="en-US" altLang="zh-CN" dirty="0"/>
              <a:t>-</a:t>
            </a:r>
            <a:r>
              <a:rPr kumimoji="1" lang="en-US" altLang="zh-CN" dirty="0" smtClean="0"/>
              <a:t>BK equation</a:t>
            </a:r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Running coupling at one loop accuracy</a:t>
            </a:r>
          </a:p>
          <a:p>
            <a:pPr marL="0" indent="0">
              <a:buNone/>
            </a:pPr>
            <a:endParaRPr kumimoji="1" lang="en-US" altLang="zh-CN" dirty="0"/>
          </a:p>
          <a:p>
            <a:r>
              <a:rPr kumimoji="1" lang="en-US" altLang="zh-CN" dirty="0" smtClean="0"/>
              <a:t>Solution</a:t>
            </a:r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In exponent, rapidity changes from </a:t>
            </a:r>
            <a:r>
              <a:rPr kumimoji="1" lang="en-US" altLang="zh-CN" dirty="0" smtClean="0">
                <a:solidFill>
                  <a:srgbClr val="FF0000"/>
                </a:solidFill>
              </a:rPr>
              <a:t>quadratic</a:t>
            </a:r>
            <a:r>
              <a:rPr kumimoji="1" lang="en-US" altLang="zh-CN" dirty="0" smtClean="0"/>
              <a:t> to </a:t>
            </a:r>
            <a:r>
              <a:rPr kumimoji="1" lang="en-US" altLang="zh-CN" dirty="0" smtClean="0">
                <a:solidFill>
                  <a:srgbClr val="0000FF"/>
                </a:solidFill>
              </a:rPr>
              <a:t>linear</a:t>
            </a:r>
            <a:r>
              <a:rPr kumimoji="1" lang="en-US" altLang="zh-CN" dirty="0" smtClean="0"/>
              <a:t>  </a:t>
            </a:r>
          </a:p>
          <a:p>
            <a:endParaRPr kumimoji="1" lang="en-US" altLang="zh-CN" dirty="0"/>
          </a:p>
        </p:txBody>
      </p:sp>
      <p:graphicFrame>
        <p:nvGraphicFramePr>
          <p:cNvPr id="4" name="Object 10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3663641"/>
              </p:ext>
            </p:extLst>
          </p:nvPr>
        </p:nvGraphicFramePr>
        <p:xfrm>
          <a:off x="3051175" y="2770188"/>
          <a:ext cx="3313113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27" name="公式" r:id="rId3" imgW="2349500" imgH="444500" progId="Equation.3">
                  <p:embed/>
                </p:oleObj>
              </mc:Choice>
              <mc:Fallback>
                <p:oleObj name="公式" r:id="rId3" imgW="23495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1175" y="2770188"/>
                        <a:ext cx="3313113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0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544920"/>
              </p:ext>
            </p:extLst>
          </p:nvPr>
        </p:nvGraphicFramePr>
        <p:xfrm>
          <a:off x="3461055" y="3920180"/>
          <a:ext cx="2114550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28" name="公式" r:id="rId5" imgW="1498600" imgH="660400" progId="Equation.3">
                  <p:embed/>
                </p:oleObj>
              </mc:Choice>
              <mc:Fallback>
                <p:oleObj name="公式" r:id="rId5" imgW="14986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1055" y="3920180"/>
                        <a:ext cx="2114550" cy="1020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0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5731508"/>
              </p:ext>
            </p:extLst>
          </p:nvPr>
        </p:nvGraphicFramePr>
        <p:xfrm>
          <a:off x="344488" y="4906963"/>
          <a:ext cx="8570912" cy="1433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29" name="公式" r:id="rId7" imgW="6083300" imgH="927100" progId="Equation.3">
                  <p:embed/>
                </p:oleObj>
              </mc:Choice>
              <mc:Fallback>
                <p:oleObj name="公式" r:id="rId7" imgW="6083300" imgH="927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8" y="4906963"/>
                        <a:ext cx="8570912" cy="1433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2786812"/>
              </p:ext>
            </p:extLst>
          </p:nvPr>
        </p:nvGraphicFramePr>
        <p:xfrm>
          <a:off x="6797679" y="6105396"/>
          <a:ext cx="2044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30" name="公式" r:id="rId9" imgW="2044700" imgH="469900" progId="Equation.3">
                  <p:embed/>
                </p:oleObj>
              </mc:Choice>
              <mc:Fallback>
                <p:oleObj name="公式" r:id="rId9" imgW="20447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797679" y="6105396"/>
                        <a:ext cx="20447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5988749" y="4663943"/>
            <a:ext cx="2920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 err="1" smtClean="0">
                <a:solidFill>
                  <a:srgbClr val="0000FF"/>
                </a:solidFill>
              </a:rPr>
              <a:t>W.Xiang</a:t>
            </a:r>
            <a:r>
              <a:rPr kumimoji="1" lang="en-US" altLang="zh-CN" sz="1200" dirty="0" smtClean="0">
                <a:solidFill>
                  <a:srgbClr val="0000FF"/>
                </a:solidFill>
              </a:rPr>
              <a:t>, Physical Review D79(2009)014012 </a:t>
            </a:r>
            <a:endParaRPr kumimoji="1" lang="zh-CN" altLang="en-US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765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爆光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Expo">
      <a:maj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Expo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3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93000"/>
                <a:satMod val="130000"/>
              </a:schemeClr>
            </a:gs>
            <a:gs pos="60000">
              <a:schemeClr val="phClr">
                <a:tint val="80000"/>
                <a:shade val="93000"/>
                <a:satMod val="130000"/>
              </a:schemeClr>
            </a:gs>
            <a:gs pos="100000">
              <a:schemeClr val="phClr"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34925" cap="flat" cmpd="sng" algn="ctr"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86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C0C0C0">
                <a:alpha val="75000"/>
              </a:srgbClr>
            </a:innerShdw>
            <a:outerShdw blurRad="63500" dist="38100" dir="5400000" sx="105000" sy="105000" algn="br" rotWithShape="0">
              <a:srgbClr val="000000">
                <a:alpha val="30000"/>
              </a:srgbClr>
            </a:outerShdw>
          </a:effectLst>
        </a:effectStyle>
        <a:effectStyle>
          <a:effectLst>
            <a:innerShdw blurRad="50800" dist="25400" dir="16200000">
              <a:srgbClr val="C0C0C0">
                <a:alpha val="75000"/>
              </a:srgbClr>
            </a:innerShdw>
            <a:reflection blurRad="63500" stA="40000" endPos="50000" dist="127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2691</TotalTime>
  <Words>736</Words>
  <Application>Microsoft Macintosh PowerPoint</Application>
  <PresentationFormat>自定义</PresentationFormat>
  <Paragraphs>167</Paragraphs>
  <Slides>23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嵌入的 OLE 服务器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5" baseType="lpstr">
      <vt:lpstr>爆光</vt:lpstr>
      <vt:lpstr>公式</vt:lpstr>
      <vt:lpstr>Rare Fluctuation Effect in NLO QCD </vt:lpstr>
      <vt:lpstr>Outline</vt:lpstr>
      <vt:lpstr>What is the Color Glass Condensate?</vt:lpstr>
      <vt:lpstr>Experimental supports</vt:lpstr>
      <vt:lpstr>Balitsky-Kovchegov equation</vt:lpstr>
      <vt:lpstr>Solutions to LO BK equation at saturation region</vt:lpstr>
      <vt:lpstr>Quark contribution to BK equation at NLO</vt:lpstr>
      <vt:lpstr>Analytic Solution to rc-BK equation (1) </vt:lpstr>
      <vt:lpstr>Analytic Solution to rc-BK equation (2) </vt:lpstr>
      <vt:lpstr>Full NLO BK equation with quark and gluon loop contributions</vt:lpstr>
      <vt:lpstr>Analytic solution to Full NLO BK eq. at saturation region</vt:lpstr>
      <vt:lpstr>Problematic behavior of Full NLO BK eq.</vt:lpstr>
      <vt:lpstr>Double collinear logarithm</vt:lpstr>
      <vt:lpstr>The collinearly improved BK eq.</vt:lpstr>
      <vt:lpstr>Solutions to collinear improved BK eq. </vt:lpstr>
      <vt:lpstr>Numerical solutions to BK equations</vt:lpstr>
      <vt:lpstr>Full NLO BK eq. with both RC and DLA</vt:lpstr>
      <vt:lpstr>Solution to full NLO BK eq.</vt:lpstr>
      <vt:lpstr>Rare fluctuation</vt:lpstr>
      <vt:lpstr>Rare fluctuation</vt:lpstr>
      <vt:lpstr>Rare fluctuation</vt:lpstr>
      <vt:lpstr>Rare fluctuation</vt:lpstr>
      <vt:lpstr>Summary</vt:lpstr>
    </vt:vector>
  </TitlesOfParts>
  <Company>guishida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Solutions to NLO Color Glass Condensate Evolution Equation at Saturation Region </dc:title>
  <dc:creator>Wenchang Xiang</dc:creator>
  <cp:lastModifiedBy>Wenchang Xiang</cp:lastModifiedBy>
  <cp:revision>125</cp:revision>
  <dcterms:created xsi:type="dcterms:W3CDTF">2016-12-17T09:16:35Z</dcterms:created>
  <dcterms:modified xsi:type="dcterms:W3CDTF">2017-12-22T06:49:25Z</dcterms:modified>
</cp:coreProperties>
</file>