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0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2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4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4984" r:id="rId2"/>
    <p:sldMasterId id="2147484996" r:id="rId3"/>
    <p:sldMasterId id="2147485022" r:id="rId4"/>
    <p:sldMasterId id="2147485035" r:id="rId5"/>
    <p:sldMasterId id="2147485036" r:id="rId6"/>
    <p:sldMasterId id="2147485037" r:id="rId7"/>
    <p:sldMasterId id="2147485101" r:id="rId8"/>
    <p:sldMasterId id="2147485105" r:id="rId9"/>
    <p:sldMasterId id="2147485110" r:id="rId10"/>
    <p:sldMasterId id="2147485115" r:id="rId11"/>
    <p:sldMasterId id="2147485120" r:id="rId12"/>
    <p:sldMasterId id="2147485131" r:id="rId13"/>
    <p:sldMasterId id="2147485136" r:id="rId14"/>
    <p:sldMasterId id="2147485141" r:id="rId15"/>
  </p:sldMasterIdLst>
  <p:notesMasterIdLst>
    <p:notesMasterId r:id="rId144"/>
  </p:notesMasterIdLst>
  <p:handoutMasterIdLst>
    <p:handoutMasterId r:id="rId145"/>
  </p:handoutMasterIdLst>
  <p:sldIdLst>
    <p:sldId id="657" r:id="rId16"/>
    <p:sldId id="680" r:id="rId17"/>
    <p:sldId id="692" r:id="rId18"/>
    <p:sldId id="804" r:id="rId19"/>
    <p:sldId id="805" r:id="rId20"/>
    <p:sldId id="807" r:id="rId21"/>
    <p:sldId id="694" r:id="rId22"/>
    <p:sldId id="722" r:id="rId23"/>
    <p:sldId id="765" r:id="rId24"/>
    <p:sldId id="766" r:id="rId25"/>
    <p:sldId id="767" r:id="rId26"/>
    <p:sldId id="769" r:id="rId27"/>
    <p:sldId id="768" r:id="rId28"/>
    <p:sldId id="770" r:id="rId29"/>
    <p:sldId id="771" r:id="rId30"/>
    <p:sldId id="808" r:id="rId31"/>
    <p:sldId id="811" r:id="rId32"/>
    <p:sldId id="812" r:id="rId33"/>
    <p:sldId id="813" r:id="rId34"/>
    <p:sldId id="814" r:id="rId35"/>
    <p:sldId id="815" r:id="rId36"/>
    <p:sldId id="772" r:id="rId37"/>
    <p:sldId id="773" r:id="rId38"/>
    <p:sldId id="774" r:id="rId39"/>
    <p:sldId id="775" r:id="rId40"/>
    <p:sldId id="776" r:id="rId41"/>
    <p:sldId id="777" r:id="rId42"/>
    <p:sldId id="778" r:id="rId43"/>
    <p:sldId id="728" r:id="rId44"/>
    <p:sldId id="696" r:id="rId45"/>
    <p:sldId id="697" r:id="rId46"/>
    <p:sldId id="698" r:id="rId47"/>
    <p:sldId id="756" r:id="rId48"/>
    <p:sldId id="699" r:id="rId49"/>
    <p:sldId id="700" r:id="rId50"/>
    <p:sldId id="701" r:id="rId51"/>
    <p:sldId id="702" r:id="rId52"/>
    <p:sldId id="757" r:id="rId53"/>
    <p:sldId id="758" r:id="rId54"/>
    <p:sldId id="759" r:id="rId55"/>
    <p:sldId id="761" r:id="rId56"/>
    <p:sldId id="760" r:id="rId57"/>
    <p:sldId id="709" r:id="rId58"/>
    <p:sldId id="710" r:id="rId59"/>
    <p:sldId id="719" r:id="rId60"/>
    <p:sldId id="720" r:id="rId61"/>
    <p:sldId id="686" r:id="rId62"/>
    <p:sldId id="723" r:id="rId63"/>
    <p:sldId id="724" r:id="rId64"/>
    <p:sldId id="721" r:id="rId65"/>
    <p:sldId id="725" r:id="rId66"/>
    <p:sldId id="726" r:id="rId67"/>
    <p:sldId id="727" r:id="rId68"/>
    <p:sldId id="729" r:id="rId69"/>
    <p:sldId id="730" r:id="rId70"/>
    <p:sldId id="731" r:id="rId71"/>
    <p:sldId id="732" r:id="rId72"/>
    <p:sldId id="733" r:id="rId73"/>
    <p:sldId id="734" r:id="rId74"/>
    <p:sldId id="735" r:id="rId75"/>
    <p:sldId id="689" r:id="rId76"/>
    <p:sldId id="736" r:id="rId77"/>
    <p:sldId id="738" r:id="rId78"/>
    <p:sldId id="763" r:id="rId79"/>
    <p:sldId id="740" r:id="rId80"/>
    <p:sldId id="739" r:id="rId81"/>
    <p:sldId id="741" r:id="rId82"/>
    <p:sldId id="743" r:id="rId83"/>
    <p:sldId id="744" r:id="rId84"/>
    <p:sldId id="745" r:id="rId85"/>
    <p:sldId id="747" r:id="rId86"/>
    <p:sldId id="746" r:id="rId87"/>
    <p:sldId id="779" r:id="rId88"/>
    <p:sldId id="780" r:id="rId89"/>
    <p:sldId id="781" r:id="rId90"/>
    <p:sldId id="782" r:id="rId91"/>
    <p:sldId id="783" r:id="rId92"/>
    <p:sldId id="784" r:id="rId93"/>
    <p:sldId id="785" r:id="rId94"/>
    <p:sldId id="786" r:id="rId95"/>
    <p:sldId id="787" r:id="rId96"/>
    <p:sldId id="788" r:id="rId97"/>
    <p:sldId id="789" r:id="rId98"/>
    <p:sldId id="790" r:id="rId99"/>
    <p:sldId id="791" r:id="rId100"/>
    <p:sldId id="792" r:id="rId101"/>
    <p:sldId id="793" r:id="rId102"/>
    <p:sldId id="794" r:id="rId103"/>
    <p:sldId id="796" r:id="rId104"/>
    <p:sldId id="797" r:id="rId105"/>
    <p:sldId id="798" r:id="rId106"/>
    <p:sldId id="799" r:id="rId107"/>
    <p:sldId id="800" r:id="rId108"/>
    <p:sldId id="801" r:id="rId109"/>
    <p:sldId id="802" r:id="rId110"/>
    <p:sldId id="817" r:id="rId111"/>
    <p:sldId id="819" r:id="rId112"/>
    <p:sldId id="818" r:id="rId113"/>
    <p:sldId id="816" r:id="rId114"/>
    <p:sldId id="820" r:id="rId115"/>
    <p:sldId id="831" r:id="rId116"/>
    <p:sldId id="821" r:id="rId117"/>
    <p:sldId id="822" r:id="rId118"/>
    <p:sldId id="823" r:id="rId119"/>
    <p:sldId id="824" r:id="rId120"/>
    <p:sldId id="825" r:id="rId121"/>
    <p:sldId id="826" r:id="rId122"/>
    <p:sldId id="827" r:id="rId123"/>
    <p:sldId id="828" r:id="rId124"/>
    <p:sldId id="834" r:id="rId125"/>
    <p:sldId id="835" r:id="rId126"/>
    <p:sldId id="829" r:id="rId127"/>
    <p:sldId id="832" r:id="rId128"/>
    <p:sldId id="833" r:id="rId129"/>
    <p:sldId id="748" r:id="rId130"/>
    <p:sldId id="716" r:id="rId131"/>
    <p:sldId id="717" r:id="rId132"/>
    <p:sldId id="718" r:id="rId133"/>
    <p:sldId id="713" r:id="rId134"/>
    <p:sldId id="714" r:id="rId135"/>
    <p:sldId id="715" r:id="rId136"/>
    <p:sldId id="749" r:id="rId137"/>
    <p:sldId id="750" r:id="rId138"/>
    <p:sldId id="751" r:id="rId139"/>
    <p:sldId id="754" r:id="rId140"/>
    <p:sldId id="752" r:id="rId141"/>
    <p:sldId id="764" r:id="rId142"/>
    <p:sldId id="753" r:id="rId143"/>
  </p:sldIdLst>
  <p:sldSz cx="9144000" cy="6858000" type="screen4x3"/>
  <p:notesSz cx="6769100" cy="9906000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600" kern="1200">
        <a:solidFill>
          <a:srgbClr val="000099"/>
        </a:solidFill>
        <a:latin typeface="Euclid" pitchFamily="18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600" kern="1200">
        <a:solidFill>
          <a:srgbClr val="000099"/>
        </a:solidFill>
        <a:latin typeface="Euclid" pitchFamily="18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600" kern="1200">
        <a:solidFill>
          <a:srgbClr val="000099"/>
        </a:solidFill>
        <a:latin typeface="Euclid" pitchFamily="18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600" kern="1200">
        <a:solidFill>
          <a:srgbClr val="000099"/>
        </a:solidFill>
        <a:latin typeface="Euclid" pitchFamily="18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600" kern="1200">
        <a:solidFill>
          <a:srgbClr val="000099"/>
        </a:solidFill>
        <a:latin typeface="Euclid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rgbClr val="000099"/>
        </a:solidFill>
        <a:latin typeface="Euclid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rgbClr val="000099"/>
        </a:solidFill>
        <a:latin typeface="Euclid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rgbClr val="000099"/>
        </a:solidFill>
        <a:latin typeface="Euclid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rgbClr val="000099"/>
        </a:solidFill>
        <a:latin typeface="Euclid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9">
          <p15:clr>
            <a:srgbClr val="A4A3A4"/>
          </p15:clr>
        </p15:guide>
        <p15:guide id="2" pos="2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00066"/>
    <a:srgbClr val="FFD85D"/>
    <a:srgbClr val="62381E"/>
    <a:srgbClr val="D19B2F"/>
    <a:srgbClr val="61251F"/>
    <a:srgbClr val="D1782F"/>
    <a:srgbClr val="FADD06"/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6" autoAdjust="0"/>
    <p:restoredTop sz="98167" autoAdjust="0"/>
  </p:normalViewPr>
  <p:slideViewPr>
    <p:cSldViewPr snapToGrid="0">
      <p:cViewPr varScale="1">
        <p:scale>
          <a:sx n="77" d="100"/>
          <a:sy n="77" d="100"/>
        </p:scale>
        <p:origin x="-9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756" y="102"/>
      </p:cViewPr>
      <p:guideLst>
        <p:guide orient="horz" pos="3119"/>
        <p:guide pos="213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117" Type="http://schemas.openxmlformats.org/officeDocument/2006/relationships/slide" Target="slides/slide102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112" Type="http://schemas.openxmlformats.org/officeDocument/2006/relationships/slide" Target="slides/slide97.xml"/><Relationship Id="rId133" Type="http://schemas.openxmlformats.org/officeDocument/2006/relationships/slide" Target="slides/slide118.xml"/><Relationship Id="rId138" Type="http://schemas.openxmlformats.org/officeDocument/2006/relationships/slide" Target="slides/slide123.xml"/><Relationship Id="rId16" Type="http://schemas.openxmlformats.org/officeDocument/2006/relationships/slide" Target="slides/slide1.xml"/><Relationship Id="rId107" Type="http://schemas.openxmlformats.org/officeDocument/2006/relationships/slide" Target="slides/slide9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102" Type="http://schemas.openxmlformats.org/officeDocument/2006/relationships/slide" Target="slides/slide87.xml"/><Relationship Id="rId123" Type="http://schemas.openxmlformats.org/officeDocument/2006/relationships/slide" Target="slides/slide108.xml"/><Relationship Id="rId128" Type="http://schemas.openxmlformats.org/officeDocument/2006/relationships/slide" Target="slides/slide113.xml"/><Relationship Id="rId144" Type="http://schemas.openxmlformats.org/officeDocument/2006/relationships/notesMaster" Target="notesMasters/notesMaster1.xml"/><Relationship Id="rId14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5.xml"/><Relationship Id="rId95" Type="http://schemas.openxmlformats.org/officeDocument/2006/relationships/slide" Target="slides/slide80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113" Type="http://schemas.openxmlformats.org/officeDocument/2006/relationships/slide" Target="slides/slide98.xml"/><Relationship Id="rId118" Type="http://schemas.openxmlformats.org/officeDocument/2006/relationships/slide" Target="slides/slide103.xml"/><Relationship Id="rId134" Type="http://schemas.openxmlformats.org/officeDocument/2006/relationships/slide" Target="slides/slide119.xml"/><Relationship Id="rId139" Type="http://schemas.openxmlformats.org/officeDocument/2006/relationships/slide" Target="slides/slide124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103" Type="http://schemas.openxmlformats.org/officeDocument/2006/relationships/slide" Target="slides/slide88.xml"/><Relationship Id="rId108" Type="http://schemas.openxmlformats.org/officeDocument/2006/relationships/slide" Target="slides/slide93.xml"/><Relationship Id="rId116" Type="http://schemas.openxmlformats.org/officeDocument/2006/relationships/slide" Target="slides/slide101.xml"/><Relationship Id="rId124" Type="http://schemas.openxmlformats.org/officeDocument/2006/relationships/slide" Target="slides/slide109.xml"/><Relationship Id="rId129" Type="http://schemas.openxmlformats.org/officeDocument/2006/relationships/slide" Target="slides/slide114.xml"/><Relationship Id="rId137" Type="http://schemas.openxmlformats.org/officeDocument/2006/relationships/slide" Target="slides/slide12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11" Type="http://schemas.openxmlformats.org/officeDocument/2006/relationships/slide" Target="slides/slide96.xml"/><Relationship Id="rId132" Type="http://schemas.openxmlformats.org/officeDocument/2006/relationships/slide" Target="slides/slide117.xml"/><Relationship Id="rId140" Type="http://schemas.openxmlformats.org/officeDocument/2006/relationships/slide" Target="slides/slide125.xml"/><Relationship Id="rId14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6" Type="http://schemas.openxmlformats.org/officeDocument/2006/relationships/slide" Target="slides/slide91.xml"/><Relationship Id="rId114" Type="http://schemas.openxmlformats.org/officeDocument/2006/relationships/slide" Target="slides/slide99.xml"/><Relationship Id="rId119" Type="http://schemas.openxmlformats.org/officeDocument/2006/relationships/slide" Target="slides/slide104.xml"/><Relationship Id="rId127" Type="http://schemas.openxmlformats.org/officeDocument/2006/relationships/slide" Target="slides/slide11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slide" Target="slides/slide79.xml"/><Relationship Id="rId99" Type="http://schemas.openxmlformats.org/officeDocument/2006/relationships/slide" Target="slides/slide84.xml"/><Relationship Id="rId101" Type="http://schemas.openxmlformats.org/officeDocument/2006/relationships/slide" Target="slides/slide86.xml"/><Relationship Id="rId122" Type="http://schemas.openxmlformats.org/officeDocument/2006/relationships/slide" Target="slides/slide107.xml"/><Relationship Id="rId130" Type="http://schemas.openxmlformats.org/officeDocument/2006/relationships/slide" Target="slides/slide115.xml"/><Relationship Id="rId135" Type="http://schemas.openxmlformats.org/officeDocument/2006/relationships/slide" Target="slides/slide120.xml"/><Relationship Id="rId143" Type="http://schemas.openxmlformats.org/officeDocument/2006/relationships/slide" Target="slides/slide128.xml"/><Relationship Id="rId14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109" Type="http://schemas.openxmlformats.org/officeDocument/2006/relationships/slide" Target="slides/slide9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slide" Target="slides/slide82.xml"/><Relationship Id="rId104" Type="http://schemas.openxmlformats.org/officeDocument/2006/relationships/slide" Target="slides/slide89.xml"/><Relationship Id="rId120" Type="http://schemas.openxmlformats.org/officeDocument/2006/relationships/slide" Target="slides/slide105.xml"/><Relationship Id="rId125" Type="http://schemas.openxmlformats.org/officeDocument/2006/relationships/slide" Target="slides/slide110.xml"/><Relationship Id="rId141" Type="http://schemas.openxmlformats.org/officeDocument/2006/relationships/slide" Target="slides/slide126.xml"/><Relationship Id="rId14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87" Type="http://schemas.openxmlformats.org/officeDocument/2006/relationships/slide" Target="slides/slide72.xml"/><Relationship Id="rId110" Type="http://schemas.openxmlformats.org/officeDocument/2006/relationships/slide" Target="slides/slide95.xml"/><Relationship Id="rId115" Type="http://schemas.openxmlformats.org/officeDocument/2006/relationships/slide" Target="slides/slide100.xml"/><Relationship Id="rId131" Type="http://schemas.openxmlformats.org/officeDocument/2006/relationships/slide" Target="slides/slide116.xml"/><Relationship Id="rId136" Type="http://schemas.openxmlformats.org/officeDocument/2006/relationships/slide" Target="slides/slide121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56" Type="http://schemas.openxmlformats.org/officeDocument/2006/relationships/slide" Target="slides/slide41.xml"/><Relationship Id="rId77" Type="http://schemas.openxmlformats.org/officeDocument/2006/relationships/slide" Target="slides/slide62.xml"/><Relationship Id="rId100" Type="http://schemas.openxmlformats.org/officeDocument/2006/relationships/slide" Target="slides/slide85.xml"/><Relationship Id="rId105" Type="http://schemas.openxmlformats.org/officeDocument/2006/relationships/slide" Target="slides/slide90.xml"/><Relationship Id="rId126" Type="http://schemas.openxmlformats.org/officeDocument/2006/relationships/slide" Target="slides/slide111.xml"/><Relationship Id="rId14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93" Type="http://schemas.openxmlformats.org/officeDocument/2006/relationships/slide" Target="slides/slide78.xml"/><Relationship Id="rId98" Type="http://schemas.openxmlformats.org/officeDocument/2006/relationships/slide" Target="slides/slide83.xml"/><Relationship Id="rId121" Type="http://schemas.openxmlformats.org/officeDocument/2006/relationships/slide" Target="slides/slide106.xml"/><Relationship Id="rId142" Type="http://schemas.openxmlformats.org/officeDocument/2006/relationships/slide" Target="slides/slide12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58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image" Target="../media/image11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wmf"/><Relationship Id="rId1" Type="http://schemas.openxmlformats.org/officeDocument/2006/relationships/image" Target="../media/image2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wmf"/><Relationship Id="rId2" Type="http://schemas.openxmlformats.org/officeDocument/2006/relationships/image" Target="../media/image230.wmf"/><Relationship Id="rId1" Type="http://schemas.openxmlformats.org/officeDocument/2006/relationships/image" Target="../media/image229.wmf"/><Relationship Id="rId4" Type="http://schemas.openxmlformats.org/officeDocument/2006/relationships/image" Target="../media/image23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wmf"/><Relationship Id="rId2" Type="http://schemas.openxmlformats.org/officeDocument/2006/relationships/image" Target="../media/image235.wmf"/><Relationship Id="rId1" Type="http://schemas.openxmlformats.org/officeDocument/2006/relationships/image" Target="../media/image23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wmf"/><Relationship Id="rId2" Type="http://schemas.openxmlformats.org/officeDocument/2006/relationships/image" Target="../media/image238.wmf"/><Relationship Id="rId1" Type="http://schemas.openxmlformats.org/officeDocument/2006/relationships/image" Target="../media/image237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wmf"/><Relationship Id="rId2" Type="http://schemas.openxmlformats.org/officeDocument/2006/relationships/image" Target="../media/image241.wmf"/><Relationship Id="rId1" Type="http://schemas.openxmlformats.org/officeDocument/2006/relationships/image" Target="../media/image23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wmf"/><Relationship Id="rId2" Type="http://schemas.openxmlformats.org/officeDocument/2006/relationships/image" Target="../media/image242.wmf"/><Relationship Id="rId1" Type="http://schemas.openxmlformats.org/officeDocument/2006/relationships/image" Target="../media/image241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wmf"/><Relationship Id="rId1" Type="http://schemas.openxmlformats.org/officeDocument/2006/relationships/image" Target="../media/image248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6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6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wmf"/><Relationship Id="rId1" Type="http://schemas.openxmlformats.org/officeDocument/2006/relationships/image" Target="../media/image330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wmf"/><Relationship Id="rId2" Type="http://schemas.openxmlformats.org/officeDocument/2006/relationships/image" Target="../media/image333.wmf"/><Relationship Id="rId1" Type="http://schemas.openxmlformats.org/officeDocument/2006/relationships/image" Target="../media/image332.wmf"/><Relationship Id="rId4" Type="http://schemas.openxmlformats.org/officeDocument/2006/relationships/image" Target="../media/image335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wmf"/><Relationship Id="rId2" Type="http://schemas.openxmlformats.org/officeDocument/2006/relationships/image" Target="../media/image337.wmf"/><Relationship Id="rId1" Type="http://schemas.openxmlformats.org/officeDocument/2006/relationships/image" Target="../media/image336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 dirty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dirty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 dirty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CDCC5E-7C25-41EF-B0A5-4A7BE8531E3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8079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 dirty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dirty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8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05350"/>
            <a:ext cx="54165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98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 dirty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98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75349D5-195A-4676-94E7-166327F8454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10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8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87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latin typeface="Arial" pitchFamily="34" charset="0"/>
            </a:endParaRPr>
          </a:p>
        </p:txBody>
      </p:sp>
      <p:sp>
        <p:nvSpPr>
          <p:cNvPr id="37892" name="スライド番号プレースホルダー 3"/>
          <p:cNvSpPr txBox="1">
            <a:spLocks noGrp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4" tIns="45912" rIns="91824" bIns="45912" anchor="b"/>
          <a:lstStyle>
            <a:lvl1pPr defTabSz="9175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9175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9175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9175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9175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72D23D13-F65F-41B0-9C09-211C872B0CD3}" type="slidenum">
              <a:rPr lang="en-US" altLang="ja-JP" sz="1200">
                <a:solidFill>
                  <a:prstClr val="black"/>
                </a:solidFill>
              </a:rPr>
              <a:pPr algn="r" eaLnBrk="1" hangingPunct="1"/>
              <a:t>119</a:t>
            </a:fld>
            <a:endParaRPr lang="en-US" altLang="ja-JP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1FB5C-98E7-47F9-8509-4B3384CE5E3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17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C7967-C6A4-44D1-9924-325F63C4CF8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20502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2017/10/4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4578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2017/10/4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1081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2017/10/4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6996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2017/10/4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3037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2017/10/4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3435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2017/10/4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7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1AF73-E034-4A63-AA6E-119B50C6EAC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211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E9A82-42EA-4AF9-822A-5BB9FAD10A5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3270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5A971-2B5D-4A67-98E8-02A422EC550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92174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747F4-4369-479F-915A-CFB9A102983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3211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65938" y="42863"/>
            <a:ext cx="2278062" cy="635793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6988" y="42863"/>
            <a:ext cx="6686550" cy="63579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A7496-1DBD-4560-BF88-45F230CCFC9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49102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56E1-E04D-425D-97E7-E0EBF09C809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5214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E2472-FEB6-4D78-845B-4969AC2142B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39130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0514-9F7B-4D54-8AE1-25CDBBCE8CE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9612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7A36-BBD6-4F5A-AC5B-A4389CB061B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4610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1870-7E11-4F1B-9F1C-F6C8B856B5B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4072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A5812-2D7B-4646-B6C3-76827A121F1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2669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36CD8-732A-493E-801B-FA1A9A0EBA2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38089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1BDCC-4B05-4A7D-A8FB-154B36942C7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3586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0B355-FAB8-4699-821A-21FF72692ED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24427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86682-F6DA-4BD3-891C-09789E336E7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1992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35CE2-6AB3-4B4F-BF0D-633E60C3A1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9344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3238" y="-47625"/>
            <a:ext cx="2290762" cy="64484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-23813" y="-47625"/>
            <a:ext cx="6724651" cy="64484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8A5AA-AAFE-427D-A13A-9AC6451AB50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5487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79B91-716A-46EC-9289-F4E9767DA9E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39759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98E7-5035-4BC7-BBCF-0E8545A4B21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3016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036DD-3A56-4655-A0A5-69B8ADF6C3A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706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F87D-701C-4564-A352-722E3A5E882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047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7F3C0-764C-4D8C-BEE3-FAB23B3A7B5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5868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AA6B0-2C93-4C26-9DB2-77DE8619444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5200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2B1E6-4FFC-4565-BC0F-A63B35D1623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9929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67E04-B498-4C4E-8CDF-F7948F4F8F4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2970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61C7E-F0DD-4A61-ADCA-427DDF5E520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2420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F790-DBC0-44FD-BBE3-974C36EB493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6241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8A634-5F02-4DF5-A7FF-C4E3FE6EC4B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26307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3238" y="-47625"/>
            <a:ext cx="2290762" cy="64484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-23813" y="-47625"/>
            <a:ext cx="6724651" cy="64484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E8B34-D30C-4656-9154-683F882700B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2016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97852-10A7-4B25-BA9F-D7C7CB00E40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7395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143BF-69FA-4024-B4E7-601D0ECECCA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795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7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5C576-9538-4915-A4B1-BEB8023FDC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5950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D9F6B-0599-41DA-8855-573B58884B9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0619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DD345-8C59-4471-87B6-76AAC6EB507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5883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B1CA5-70F8-421D-BBE2-31F92354829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0679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6D580-67C7-4BDE-9E48-DA2D5C83815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7959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64143-CADF-4333-B2EE-25ABA2A01D5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976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BD2B3-F69A-4B14-8F82-4401FD206E0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52435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F2869-2935-411C-B644-2B64602C33C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0428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08986-F223-406D-8324-E0E4E254834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837203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8D788-6FE0-4295-B3A3-35925E4E0FA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233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10381-1A84-4A99-A2D7-B0530427811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630098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2CA21-E3EE-4068-B8A4-DACE448F151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4582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3238" y="-47625"/>
            <a:ext cx="2290762" cy="64484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-23813" y="-47625"/>
            <a:ext cx="6724651" cy="64484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9E46F-9B85-413D-B35B-E8F329456B6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04488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ー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7329-B721-4861-B2CE-CC27F7A040E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8176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ー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7BF3A-52F1-44E4-BD16-D3FD1B42626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1336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ー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508A1-37C8-4F3D-8AF2-D82FE994A13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931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AE0E-1F44-47E8-9945-CBEF884C28E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53382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フッター プレースホルダー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B0E2-05BD-494A-A294-28DEC9B2FBB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07430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D300A-9C32-41D1-AB5C-7FCCF9E4EB5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241340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フッター プレースホルダー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1EDDF-7B07-4911-93E2-05B0B70F4BB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258968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BA683-22E7-4794-92F6-4639AD7FADD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324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50D95-40B0-432D-836E-208C4691AB9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14747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DF187-3AF7-4369-8D6C-FE75916CA0F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83359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ー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3A69F-93C1-48F9-A8EE-051B949B0AE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9463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フッター プレースホルダー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CAC74-8C83-4D2F-A28A-E92BA21ECC0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205589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366EB-F3B1-41FF-A8BE-B672575CA87D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6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52350-0D21-44B0-8A37-CB1D82221C4E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39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AD718-340E-41CE-90CC-1D3B5E6B583F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1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1FB5C-98E7-47F9-8509-4B3384CE5E35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066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1870-7E11-4F1B-9F1C-F6C8B856B5BD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375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F87D-701C-4564-A352-722E3A5E8820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205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F30D-1FBB-43EC-980B-E174A5D08AD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72739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1FB5C-98E7-47F9-8509-4B3384CE5E35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007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1870-7E11-4F1B-9F1C-F6C8B856B5BD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99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F87D-701C-4564-A352-722E3A5E8820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092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362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1FB5C-98E7-47F9-8509-4B3384CE5E35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100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1870-7E11-4F1B-9F1C-F6C8B856B5BD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875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F87D-701C-4564-A352-722E3A5E8820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5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928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953F-B5E4-4683-894D-2F9FC05239F4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63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0B4C0-6357-4E5F-96AA-ED27CF091BF4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3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BD395-A519-416D-BD65-20A79E8C54A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21715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5223A-B4E5-4D0B-A258-E2FA59B19D17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1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14724-A047-4E5A-B9F8-BCC4356A6D8D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3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7888E-B620-42AD-A526-1773F9A076AC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FAFA9-CB8B-4F54-94E0-DCBDDB44EC96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71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84717-A351-4758-BBAB-A19BF8D8A807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363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C36B2-EC12-4BB1-ABEC-8DE413B3C726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508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6FEF-980D-4AC0-97D5-3E0074D421FE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389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65938" y="42863"/>
            <a:ext cx="2278062" cy="6357937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6988" y="42863"/>
            <a:ext cx="6686550" cy="6357937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32136-7E05-4275-805D-26D781DA6228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840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1FB5C-98E7-47F9-8509-4B3384CE5E35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0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1870-7E11-4F1B-9F1C-F6C8B856B5BD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ED425-4811-42C4-B236-7750434C1DD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057242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F87D-701C-4564-A352-722E3A5E8820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44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1FB5C-98E7-47F9-8509-4B3384CE5E35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6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4577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1870-7E11-4F1B-9F1C-F6C8B856B5BD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46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F87D-701C-4564-A352-722E3A5E8820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034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2017/10/4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9109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2017/10/4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5664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2017/10/4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382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2017/10/4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587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2017/10/4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07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7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7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9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dirty="0">
                <a:solidFill>
                  <a:schemeClr val="tx1"/>
                </a:solidFill>
                <a:latin typeface="Arial" charset="0"/>
                <a:ea typeface="Osaka" pitchFamily="8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solidFill>
                  <a:schemeClr val="tx1"/>
                </a:solidFill>
                <a:latin typeface="Arial" charset="0"/>
                <a:ea typeface="Osaka" pitchFamily="8" charset="-128"/>
              </a:defRPr>
            </a:lvl1pPr>
          </a:lstStyle>
          <a:p>
            <a:pPr>
              <a:defRPr/>
            </a:pPr>
            <a:fld id="{00E846CB-9384-446B-AFAA-BD9BA426FDF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6988" y="-46038"/>
            <a:ext cx="9117012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1" r:id="rId1"/>
    <p:sldLayoutId id="2147485040" r:id="rId2"/>
    <p:sldLayoutId id="2147485039" r:id="rId3"/>
    <p:sldLayoutId id="2147485100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accent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dirty="0">
                <a:solidFill>
                  <a:schemeClr val="tx1"/>
                </a:solidFill>
                <a:latin typeface="Arial" charset="0"/>
                <a:ea typeface="Osaka" pitchFamily="8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solidFill>
                  <a:schemeClr val="tx1"/>
                </a:solidFill>
                <a:latin typeface="Arial" charset="0"/>
                <a:ea typeface="Osaka" pitchFamily="8" charset="-128"/>
              </a:defRPr>
            </a:lvl1pPr>
          </a:lstStyle>
          <a:p>
            <a:pPr>
              <a:defRPr/>
            </a:pPr>
            <a:fld id="{00E846CB-9384-446B-AFAA-BD9BA426FDF3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6988" y="-46038"/>
            <a:ext cx="9117012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267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1" r:id="rId1"/>
    <p:sldLayoutId id="2147485112" r:id="rId2"/>
    <p:sldLayoutId id="2147485113" r:id="rId3"/>
    <p:sldLayoutId id="2147485114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accent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dirty="0">
                <a:solidFill>
                  <a:schemeClr val="tx1"/>
                </a:solidFill>
                <a:latin typeface="Arial" charset="0"/>
                <a:ea typeface="Osaka" pitchFamily="8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solidFill>
                  <a:schemeClr val="tx1"/>
                </a:solidFill>
                <a:latin typeface="Arial" charset="0"/>
                <a:ea typeface="Osaka" pitchFamily="8" charset="-128"/>
              </a:defRPr>
            </a:lvl1pPr>
          </a:lstStyle>
          <a:p>
            <a:pPr>
              <a:defRPr/>
            </a:pPr>
            <a:fld id="{00E846CB-9384-446B-AFAA-BD9BA426FDF3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6988" y="-46038"/>
            <a:ext cx="9117012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87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6" r:id="rId1"/>
    <p:sldLayoutId id="2147485117" r:id="rId2"/>
    <p:sldLayoutId id="2147485118" r:id="rId3"/>
    <p:sldLayoutId id="2147485119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accent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ea typeface="Osaka" pitchFamily="8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ea typeface="Osaka" pitchFamily="8" charset="-128"/>
              </a:defRPr>
            </a:lvl1pPr>
          </a:lstStyle>
          <a:p>
            <a:pPr>
              <a:defRPr/>
            </a:pPr>
            <a:fld id="{91E5E119-4FAE-4C8C-A35C-9AB304BA013A}" type="slidenum">
              <a:rPr lang="en-US" altLang="ja-JP">
                <a:solidFill>
                  <a:srgbClr val="FFFF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355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-23813" y="-7938"/>
            <a:ext cx="9117013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55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1" r:id="rId1"/>
    <p:sldLayoutId id="2147485122" r:id="rId2"/>
    <p:sldLayoutId id="2147485123" r:id="rId3"/>
    <p:sldLayoutId id="2147485124" r:id="rId4"/>
    <p:sldLayoutId id="2147485125" r:id="rId5"/>
    <p:sldLayoutId id="2147485126" r:id="rId6"/>
    <p:sldLayoutId id="2147485127" r:id="rId7"/>
    <p:sldLayoutId id="2147485128" r:id="rId8"/>
    <p:sldLayoutId id="2147485129" r:id="rId9"/>
    <p:sldLayoutId id="2147485130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accent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dirty="0">
                <a:solidFill>
                  <a:schemeClr val="tx1"/>
                </a:solidFill>
                <a:latin typeface="Arial" charset="0"/>
                <a:ea typeface="Osaka" pitchFamily="8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solidFill>
                  <a:schemeClr val="tx1"/>
                </a:solidFill>
                <a:latin typeface="Arial" charset="0"/>
                <a:ea typeface="Osaka" pitchFamily="8" charset="-128"/>
              </a:defRPr>
            </a:lvl1pPr>
          </a:lstStyle>
          <a:p>
            <a:pPr>
              <a:defRPr/>
            </a:pPr>
            <a:fld id="{00E846CB-9384-446B-AFAA-BD9BA426FDF3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6988" y="-46038"/>
            <a:ext cx="9117012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099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  <p:sldLayoutId id="2147485133" r:id="rId2"/>
    <p:sldLayoutId id="2147485134" r:id="rId3"/>
    <p:sldLayoutId id="2147485135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accent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dirty="0">
                <a:solidFill>
                  <a:schemeClr val="tx1"/>
                </a:solidFill>
                <a:latin typeface="Arial" charset="0"/>
                <a:ea typeface="Osaka" pitchFamily="8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solidFill>
                  <a:schemeClr val="tx1"/>
                </a:solidFill>
                <a:latin typeface="Arial" charset="0"/>
                <a:ea typeface="Osaka" pitchFamily="8" charset="-128"/>
              </a:defRPr>
            </a:lvl1pPr>
          </a:lstStyle>
          <a:p>
            <a:pPr>
              <a:defRPr/>
            </a:pPr>
            <a:fld id="{00E846CB-9384-446B-AFAA-BD9BA426FDF3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6988" y="-46038"/>
            <a:ext cx="9117012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911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7" r:id="rId1"/>
    <p:sldLayoutId id="2147485138" r:id="rId2"/>
    <p:sldLayoutId id="2147485139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accent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2017/10/4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40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43" r:id="rId2"/>
    <p:sldLayoutId id="2147485144" r:id="rId3"/>
    <p:sldLayoutId id="2147485145" r:id="rId4"/>
    <p:sldLayoutId id="2147485146" r:id="rId5"/>
    <p:sldLayoutId id="2147485147" r:id="rId6"/>
    <p:sldLayoutId id="2147485148" r:id="rId7"/>
    <p:sldLayoutId id="2147485149" r:id="rId8"/>
    <p:sldLayoutId id="2147485150" r:id="rId9"/>
    <p:sldLayoutId id="2147485151" r:id="rId10"/>
    <p:sldLayoutId id="214748515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941126" y="6492875"/>
            <a:ext cx="220287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>
              <a:defRPr/>
            </a:pPr>
            <a:r>
              <a:rPr kumimoji="0" lang="en-US" altLang="ja-JP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pitchFamily="-64" charset="-128"/>
              </a:rPr>
              <a:t>@Peking</a:t>
            </a:r>
            <a:r>
              <a:rPr kumimoji="0" lang="en-US" altLang="ja-JP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pitchFamily="-64" charset="-128"/>
              </a:rPr>
              <a:t> University</a:t>
            </a:r>
            <a:endParaRPr kumimoji="0" lang="en-US" altLang="ja-JP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Osaka" pitchFamily="-64" charset="-128"/>
            </a:endParaRPr>
          </a:p>
        </p:txBody>
      </p:sp>
      <p:sp>
        <p:nvSpPr>
          <p:cNvPr id="3075" name="Rectangle 8"/>
          <p:cNvSpPr>
            <a:spLocks noChangeArrowheads="1"/>
          </p:cNvSpPr>
          <p:nvPr userDrawn="1"/>
        </p:nvSpPr>
        <p:spPr bwMode="auto">
          <a:xfrm>
            <a:off x="0" y="6492875"/>
            <a:ext cx="2203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kumimoji="0" lang="en-US" altLang="ja-JP" sz="1600" baseline="0" dirty="0" smtClean="0">
                <a:solidFill>
                  <a:srgbClr val="FFFFFF"/>
                </a:solidFill>
                <a:ea typeface="Osaka" pitchFamily="-64" charset="-128"/>
              </a:rPr>
              <a:t>October </a:t>
            </a:r>
            <a:r>
              <a:rPr kumimoji="0" lang="en-US" altLang="ja-JP" sz="1600" dirty="0" smtClean="0">
                <a:solidFill>
                  <a:srgbClr val="FFFFFF"/>
                </a:solidFill>
                <a:ea typeface="Osaka" pitchFamily="-64" charset="-128"/>
              </a:rPr>
              <a:t>2017</a:t>
            </a:r>
          </a:p>
          <a:p>
            <a:pPr algn="l">
              <a:defRPr/>
            </a:pPr>
            <a:endParaRPr kumimoji="0" lang="en-US" altLang="ja-JP" sz="1600" dirty="0" smtClean="0">
              <a:solidFill>
                <a:srgbClr val="FFFFFF"/>
              </a:solidFill>
              <a:ea typeface="Osaka" pitchFamily="-64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6988" y="42863"/>
            <a:ext cx="91170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400" dirty="0">
                <a:solidFill>
                  <a:srgbClr val="FFFF00"/>
                </a:solidFill>
                <a:latin typeface="+mn-lt"/>
                <a:ea typeface="Osaka" pitchFamily="8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 dirty="0">
                <a:solidFill>
                  <a:srgbClr val="FFFF00"/>
                </a:solidFill>
                <a:latin typeface="+mn-lt"/>
                <a:ea typeface="Osaka" pitchFamily="8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46938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solidFill>
                  <a:srgbClr val="FFFF00"/>
                </a:solidFill>
                <a:latin typeface="+mn-lt"/>
                <a:ea typeface="Osaka" pitchFamily="8" charset="-128"/>
              </a:defRPr>
            </a:lvl1pPr>
          </a:lstStyle>
          <a:p>
            <a:pPr>
              <a:defRPr/>
            </a:pPr>
            <a:fld id="{8949E4C5-5F99-40FB-9529-1C5649D702B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2" r:id="rId1"/>
    <p:sldLayoutId id="2147485051" r:id="rId2"/>
    <p:sldLayoutId id="2147485050" r:id="rId3"/>
    <p:sldLayoutId id="2147485049" r:id="rId4"/>
    <p:sldLayoutId id="2147485048" r:id="rId5"/>
    <p:sldLayoutId id="2147485047" r:id="rId6"/>
    <p:sldLayoutId id="2147485046" r:id="rId7"/>
    <p:sldLayoutId id="2147485045" r:id="rId8"/>
    <p:sldLayoutId id="2147485044" r:id="rId9"/>
    <p:sldLayoutId id="2147485043" r:id="rId10"/>
    <p:sldLayoutId id="214748504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accent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 dirty="0">
                <a:solidFill>
                  <a:srgbClr val="FFFF00"/>
                </a:solidFill>
                <a:latin typeface="+mn-lt"/>
                <a:ea typeface="Osaka" pitchFamily="8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solidFill>
                  <a:srgbClr val="FFFF00"/>
                </a:solidFill>
                <a:latin typeface="+mn-lt"/>
                <a:ea typeface="Osaka" pitchFamily="8" charset="-128"/>
              </a:defRPr>
            </a:lvl1pPr>
          </a:lstStyle>
          <a:p>
            <a:pPr>
              <a:defRPr/>
            </a:pPr>
            <a:fld id="{4AE28D8C-62CE-41B7-A09B-FAE9679F5F1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-23813" y="-47625"/>
            <a:ext cx="91170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2" r:id="rId2"/>
    <p:sldLayoutId id="2147485061" r:id="rId3"/>
    <p:sldLayoutId id="2147485060" r:id="rId4"/>
    <p:sldLayoutId id="2147485059" r:id="rId5"/>
    <p:sldLayoutId id="2147485058" r:id="rId6"/>
    <p:sldLayoutId id="2147485057" r:id="rId7"/>
    <p:sldLayoutId id="2147485056" r:id="rId8"/>
    <p:sldLayoutId id="2147485055" r:id="rId9"/>
    <p:sldLayoutId id="2147485054" r:id="rId10"/>
    <p:sldLayoutId id="214748505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accent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 dirty="0">
                <a:solidFill>
                  <a:srgbClr val="FFFF00"/>
                </a:solidFill>
                <a:latin typeface="+mn-lt"/>
                <a:ea typeface="Osaka" pitchFamily="8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solidFill>
                  <a:srgbClr val="FFFF00"/>
                </a:solidFill>
                <a:latin typeface="+mn-lt"/>
                <a:ea typeface="Osaka" pitchFamily="8" charset="-128"/>
              </a:defRPr>
            </a:lvl1pPr>
          </a:lstStyle>
          <a:p>
            <a:pPr>
              <a:defRPr/>
            </a:pPr>
            <a:fld id="{40B5E9C1-F6FE-46A6-916D-E3864313D3F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416675" y="6534150"/>
            <a:ext cx="2746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503988" y="6542088"/>
            <a:ext cx="2659062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i="1" dirty="0" smtClean="0">
                <a:solidFill>
                  <a:srgbClr val="FFFF00"/>
                </a:solidFill>
              </a:rPr>
              <a:t>M. Asakawa (Osaka University)</a:t>
            </a:r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-23813" y="-47625"/>
            <a:ext cx="91170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  <p:sldLayoutId id="2147485073" r:id="rId2"/>
    <p:sldLayoutId id="2147485072" r:id="rId3"/>
    <p:sldLayoutId id="2147485071" r:id="rId4"/>
    <p:sldLayoutId id="2147485070" r:id="rId5"/>
    <p:sldLayoutId id="2147485069" r:id="rId6"/>
    <p:sldLayoutId id="2147485068" r:id="rId7"/>
    <p:sldLayoutId id="2147485067" r:id="rId8"/>
    <p:sldLayoutId id="2147485066" r:id="rId9"/>
    <p:sldLayoutId id="2147485065" r:id="rId10"/>
    <p:sldLayoutId id="214748506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accent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 dirty="0">
                <a:solidFill>
                  <a:srgbClr val="FFFF00"/>
                </a:solidFill>
                <a:latin typeface="Arial" charset="0"/>
                <a:ea typeface="Osaka" pitchFamily="8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solidFill>
                  <a:srgbClr val="FFFF00"/>
                </a:solidFill>
                <a:latin typeface="Arial" charset="0"/>
                <a:ea typeface="Osaka" pitchFamily="8" charset="-128"/>
              </a:defRPr>
            </a:lvl1pPr>
          </a:lstStyle>
          <a:p>
            <a:pPr>
              <a:defRPr/>
            </a:pPr>
            <a:fld id="{4A7700FA-060D-48D2-BDF5-4D3DE8DFACD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51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-23813" y="-47625"/>
            <a:ext cx="91170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7" r:id="rId1"/>
    <p:sldLayoutId id="2147485076" r:id="rId2"/>
    <p:sldLayoutId id="2147485075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accent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 dirty="0">
                <a:solidFill>
                  <a:srgbClr val="FFFF00"/>
                </a:solidFill>
                <a:latin typeface="+mn-lt"/>
                <a:ea typeface="Osaka" pitchFamily="8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solidFill>
                  <a:srgbClr val="FFFF00"/>
                </a:solidFill>
                <a:latin typeface="+mn-lt"/>
                <a:ea typeface="Osaka" pitchFamily="8" charset="-128"/>
              </a:defRPr>
            </a:lvl1pPr>
          </a:lstStyle>
          <a:p>
            <a:pPr>
              <a:defRPr/>
            </a:pPr>
            <a:fld id="{350DACD3-5CE5-4137-8EC4-2E71C2F3782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61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-23813" y="-47625"/>
            <a:ext cx="91170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7" r:id="rId2"/>
    <p:sldLayoutId id="2147485086" r:id="rId3"/>
    <p:sldLayoutId id="2147485085" r:id="rId4"/>
    <p:sldLayoutId id="2147485084" r:id="rId5"/>
    <p:sldLayoutId id="2147485083" r:id="rId6"/>
    <p:sldLayoutId id="2147485082" r:id="rId7"/>
    <p:sldLayoutId id="2147485081" r:id="rId8"/>
    <p:sldLayoutId id="2147485080" r:id="rId9"/>
    <p:sldLayoutId id="2147485079" r:id="rId10"/>
    <p:sldLayoutId id="214748507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accent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" name="日付プレースホルダー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フッター プレースホルダー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スライド番号プレースホルダー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61B66E1-F021-4ED1-9110-A47C88E837B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098" r:id="rId2"/>
    <p:sldLayoutId id="2147485097" r:id="rId3"/>
    <p:sldLayoutId id="2147485096" r:id="rId4"/>
    <p:sldLayoutId id="2147485095" r:id="rId5"/>
    <p:sldLayoutId id="2147485094" r:id="rId6"/>
    <p:sldLayoutId id="2147485093" r:id="rId7"/>
    <p:sldLayoutId id="2147485092" r:id="rId8"/>
    <p:sldLayoutId id="2147485091" r:id="rId9"/>
    <p:sldLayoutId id="2147485090" r:id="rId10"/>
    <p:sldLayoutId id="21474850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Arial" charset="0"/>
                <a:ea typeface="Osaka" pitchFamily="8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Arial" charset="0"/>
                <a:ea typeface="Osaka" pitchFamily="8" charset="-128"/>
              </a:defRPr>
            </a:lvl1pPr>
          </a:lstStyle>
          <a:p>
            <a:pPr>
              <a:defRPr/>
            </a:pPr>
            <a:fld id="{E187374B-5BE0-4FD3-A664-9C08AFBB287A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205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-23813" y="-47625"/>
            <a:ext cx="91170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066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2" r:id="rId1"/>
    <p:sldLayoutId id="2147485103" r:id="rId2"/>
    <p:sldLayoutId id="2147485104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accent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dirty="0">
                <a:solidFill>
                  <a:schemeClr val="tx1"/>
                </a:solidFill>
                <a:latin typeface="Arial" charset="0"/>
                <a:ea typeface="Osaka" pitchFamily="8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solidFill>
                  <a:schemeClr val="tx1"/>
                </a:solidFill>
                <a:latin typeface="Arial" charset="0"/>
                <a:ea typeface="Osaka" pitchFamily="8" charset="-128"/>
              </a:defRPr>
            </a:lvl1pPr>
          </a:lstStyle>
          <a:p>
            <a:pPr>
              <a:defRPr/>
            </a:pPr>
            <a:fld id="{00E846CB-9384-446B-AFAA-BD9BA426FDF3}" type="slidenum">
              <a:rPr lang="en-US" altLang="ja-JP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00"/>
              </a:solidFill>
            </a:endParaRP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6988" y="-46038"/>
            <a:ext cx="9117012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895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i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accent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emf"/><Relationship Id="rId3" Type="http://schemas.openxmlformats.org/officeDocument/2006/relationships/image" Target="../media/image267.png"/><Relationship Id="rId7" Type="http://schemas.openxmlformats.org/officeDocument/2006/relationships/image" Target="../media/image271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70.png"/><Relationship Id="rId11" Type="http://schemas.openxmlformats.org/officeDocument/2006/relationships/image" Target="../media/image275.png"/><Relationship Id="rId5" Type="http://schemas.openxmlformats.org/officeDocument/2006/relationships/image" Target="../media/image269.png"/><Relationship Id="rId10" Type="http://schemas.openxmlformats.org/officeDocument/2006/relationships/image" Target="../media/image274.png"/><Relationship Id="rId4" Type="http://schemas.openxmlformats.org/officeDocument/2006/relationships/image" Target="../media/image268.png"/><Relationship Id="rId9" Type="http://schemas.openxmlformats.org/officeDocument/2006/relationships/image" Target="../media/image273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7" Type="http://schemas.openxmlformats.org/officeDocument/2006/relationships/image" Target="../media/image276.wmf"/><Relationship Id="rId2" Type="http://schemas.openxmlformats.org/officeDocument/2006/relationships/slideLayout" Target="../slideLayouts/slideLayout100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278.png"/><Relationship Id="rId4" Type="http://schemas.openxmlformats.org/officeDocument/2006/relationships/image" Target="../media/image27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81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wmf"/><Relationship Id="rId3" Type="http://schemas.openxmlformats.org/officeDocument/2006/relationships/image" Target="../media/image283.png"/><Relationship Id="rId7" Type="http://schemas.openxmlformats.org/officeDocument/2006/relationships/image" Target="../media/image287.png"/><Relationship Id="rId2" Type="http://schemas.openxmlformats.org/officeDocument/2006/relationships/image" Target="../media/image282.emf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86.png"/><Relationship Id="rId11" Type="http://schemas.openxmlformats.org/officeDocument/2006/relationships/image" Target="../media/image290.emf"/><Relationship Id="rId5" Type="http://schemas.openxmlformats.org/officeDocument/2006/relationships/image" Target="../media/image285.wmf"/><Relationship Id="rId10" Type="http://schemas.openxmlformats.org/officeDocument/2006/relationships/image" Target="../media/image274.png"/><Relationship Id="rId4" Type="http://schemas.openxmlformats.org/officeDocument/2006/relationships/image" Target="../media/image284.wmf"/><Relationship Id="rId9" Type="http://schemas.openxmlformats.org/officeDocument/2006/relationships/image" Target="../media/image289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3" Type="http://schemas.openxmlformats.org/officeDocument/2006/relationships/image" Target="../media/image292.emf"/><Relationship Id="rId7" Type="http://schemas.openxmlformats.org/officeDocument/2006/relationships/image" Target="../media/image290.emf"/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95.emf"/><Relationship Id="rId5" Type="http://schemas.openxmlformats.org/officeDocument/2006/relationships/image" Target="../media/image294.emf"/><Relationship Id="rId10" Type="http://schemas.openxmlformats.org/officeDocument/2006/relationships/image" Target="../media/image298.png"/><Relationship Id="rId4" Type="http://schemas.openxmlformats.org/officeDocument/2006/relationships/image" Target="../media/image293.emf"/><Relationship Id="rId9" Type="http://schemas.openxmlformats.org/officeDocument/2006/relationships/image" Target="../media/image297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png"/><Relationship Id="rId13" Type="http://schemas.openxmlformats.org/officeDocument/2006/relationships/image" Target="../media/image289.png"/><Relationship Id="rId3" Type="http://schemas.openxmlformats.org/officeDocument/2006/relationships/image" Target="../media/image300.png"/><Relationship Id="rId7" Type="http://schemas.openxmlformats.org/officeDocument/2006/relationships/image" Target="../media/image304.png"/><Relationship Id="rId12" Type="http://schemas.openxmlformats.org/officeDocument/2006/relationships/image" Target="../media/image275.png"/><Relationship Id="rId2" Type="http://schemas.openxmlformats.org/officeDocument/2006/relationships/image" Target="../media/image299.wmf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303.png"/><Relationship Id="rId11" Type="http://schemas.openxmlformats.org/officeDocument/2006/relationships/image" Target="../media/image274.png"/><Relationship Id="rId5" Type="http://schemas.openxmlformats.org/officeDocument/2006/relationships/image" Target="../media/image302.png"/><Relationship Id="rId10" Type="http://schemas.openxmlformats.org/officeDocument/2006/relationships/image" Target="../media/image307.png"/><Relationship Id="rId4" Type="http://schemas.openxmlformats.org/officeDocument/2006/relationships/image" Target="../media/image301.png"/><Relationship Id="rId9" Type="http://schemas.openxmlformats.org/officeDocument/2006/relationships/image" Target="../media/image306.wmf"/><Relationship Id="rId14" Type="http://schemas.openxmlformats.org/officeDocument/2006/relationships/image" Target="../media/image308.em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13" Type="http://schemas.openxmlformats.org/officeDocument/2006/relationships/image" Target="../media/image308.emf"/><Relationship Id="rId3" Type="http://schemas.openxmlformats.org/officeDocument/2006/relationships/image" Target="../media/image310.wmf"/><Relationship Id="rId7" Type="http://schemas.openxmlformats.org/officeDocument/2006/relationships/image" Target="../media/image314.wmf"/><Relationship Id="rId12" Type="http://schemas.openxmlformats.org/officeDocument/2006/relationships/image" Target="../media/image289.png"/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313.wmf"/><Relationship Id="rId11" Type="http://schemas.openxmlformats.org/officeDocument/2006/relationships/image" Target="../media/image274.png"/><Relationship Id="rId5" Type="http://schemas.openxmlformats.org/officeDocument/2006/relationships/image" Target="../media/image312.png"/><Relationship Id="rId10" Type="http://schemas.openxmlformats.org/officeDocument/2006/relationships/image" Target="../media/image317.png"/><Relationship Id="rId4" Type="http://schemas.openxmlformats.org/officeDocument/2006/relationships/image" Target="../media/image311.png"/><Relationship Id="rId9" Type="http://schemas.openxmlformats.org/officeDocument/2006/relationships/image" Target="../media/image316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emf"/><Relationship Id="rId3" Type="http://schemas.openxmlformats.org/officeDocument/2006/relationships/image" Target="../media/image319.emf"/><Relationship Id="rId7" Type="http://schemas.openxmlformats.org/officeDocument/2006/relationships/image" Target="../media/image322.emf"/><Relationship Id="rId2" Type="http://schemas.openxmlformats.org/officeDocument/2006/relationships/image" Target="../media/image318.emf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97.png"/><Relationship Id="rId5" Type="http://schemas.openxmlformats.org/officeDocument/2006/relationships/image" Target="../media/image321.emf"/><Relationship Id="rId10" Type="http://schemas.openxmlformats.org/officeDocument/2006/relationships/image" Target="../media/image323.png"/><Relationship Id="rId4" Type="http://schemas.openxmlformats.org/officeDocument/2006/relationships/image" Target="../media/image320.emf"/><Relationship Id="rId9" Type="http://schemas.openxmlformats.org/officeDocument/2006/relationships/image" Target="../media/image296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emf"/><Relationship Id="rId7" Type="http://schemas.openxmlformats.org/officeDocument/2006/relationships/image" Target="../media/image327.png"/><Relationship Id="rId2" Type="http://schemas.openxmlformats.org/officeDocument/2006/relationships/image" Target="../media/image324.emf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96.png"/><Relationship Id="rId5" Type="http://schemas.openxmlformats.org/officeDocument/2006/relationships/image" Target="../media/image326.png"/><Relationship Id="rId4" Type="http://schemas.openxmlformats.org/officeDocument/2006/relationships/image" Target="../media/image297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emf"/><Relationship Id="rId2" Type="http://schemas.openxmlformats.org/officeDocument/2006/relationships/image" Target="../media/image328.emf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326.png"/><Relationship Id="rId4" Type="http://schemas.openxmlformats.org/officeDocument/2006/relationships/image" Target="../media/image29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1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7" Type="http://schemas.openxmlformats.org/officeDocument/2006/relationships/image" Target="../media/image276.wmf"/><Relationship Id="rId2" Type="http://schemas.openxmlformats.org/officeDocument/2006/relationships/slideLayout" Target="../slideLayouts/slideLayout100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278.png"/><Relationship Id="rId4" Type="http://schemas.openxmlformats.org/officeDocument/2006/relationships/image" Target="../media/image277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emf"/><Relationship Id="rId2" Type="http://schemas.openxmlformats.org/officeDocument/2006/relationships/image" Target="../media/image328.emf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326.png"/><Relationship Id="rId4" Type="http://schemas.openxmlformats.org/officeDocument/2006/relationships/image" Target="../media/image297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9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9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9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image" Target="../media/image103.png"/><Relationship Id="rId7" Type="http://schemas.openxmlformats.org/officeDocument/2006/relationships/image" Target="../media/image330.wmf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331.wmf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333.wmf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335.wmf"/><Relationship Id="rId4" Type="http://schemas.openxmlformats.org/officeDocument/2006/relationships/image" Target="../media/image332.wmf"/><Relationship Id="rId9" Type="http://schemas.openxmlformats.org/officeDocument/2006/relationships/oleObject" Target="../embeddings/oleObject124.bin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337.w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336.wmf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345.png"/><Relationship Id="rId18" Type="http://schemas.openxmlformats.org/officeDocument/2006/relationships/image" Target="../media/image349.png"/><Relationship Id="rId3" Type="http://schemas.openxmlformats.org/officeDocument/2006/relationships/image" Target="../media/image82.png"/><Relationship Id="rId7" Type="http://schemas.openxmlformats.org/officeDocument/2006/relationships/image" Target="../media/image341.png"/><Relationship Id="rId12" Type="http://schemas.openxmlformats.org/officeDocument/2006/relationships/image" Target="../media/image344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8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40.png"/><Relationship Id="rId11" Type="http://schemas.openxmlformats.org/officeDocument/2006/relationships/image" Target="../media/image343.png"/><Relationship Id="rId5" Type="http://schemas.openxmlformats.org/officeDocument/2006/relationships/image" Target="../media/image339.png"/><Relationship Id="rId15" Type="http://schemas.openxmlformats.org/officeDocument/2006/relationships/image" Target="../media/image347.png"/><Relationship Id="rId10" Type="http://schemas.openxmlformats.org/officeDocument/2006/relationships/image" Target="../media/image342.png"/><Relationship Id="rId4" Type="http://schemas.openxmlformats.org/officeDocument/2006/relationships/image" Target="../media/image83.png"/><Relationship Id="rId9" Type="http://schemas.openxmlformats.org/officeDocument/2006/relationships/image" Target="../media/image84.png"/><Relationship Id="rId14" Type="http://schemas.openxmlformats.org/officeDocument/2006/relationships/image" Target="../media/image3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jpeg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350.emf"/><Relationship Id="rId4" Type="http://schemas.openxmlformats.org/officeDocument/2006/relationships/oleObject" Target="../embeddings/oleObject128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wmf"/><Relationship Id="rId2" Type="http://schemas.openxmlformats.org/officeDocument/2006/relationships/image" Target="../media/image352.jpeg"/><Relationship Id="rId1" Type="http://schemas.openxmlformats.org/officeDocument/2006/relationships/slideLayout" Target="../slideLayouts/slideLayout65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80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56.png"/><Relationship Id="rId5" Type="http://schemas.openxmlformats.org/officeDocument/2006/relationships/image" Target="../media/image355.png"/><Relationship Id="rId4" Type="http://schemas.openxmlformats.org/officeDocument/2006/relationships/image" Target="../media/image354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png"/><Relationship Id="rId2" Type="http://schemas.openxmlformats.org/officeDocument/2006/relationships/image" Target="../media/image357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60.png"/><Relationship Id="rId4" Type="http://schemas.openxmlformats.org/officeDocument/2006/relationships/image" Target="../media/image359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4.png"/><Relationship Id="rId3" Type="http://schemas.openxmlformats.org/officeDocument/2006/relationships/image" Target="../media/image190.png"/><Relationship Id="rId7" Type="http://schemas.openxmlformats.org/officeDocument/2006/relationships/image" Target="../media/image363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62.png"/><Relationship Id="rId5" Type="http://schemas.openxmlformats.org/officeDocument/2006/relationships/image" Target="../media/image189.png"/><Relationship Id="rId10" Type="http://schemas.openxmlformats.org/officeDocument/2006/relationships/image" Target="../media/image188.png"/><Relationship Id="rId4" Type="http://schemas.openxmlformats.org/officeDocument/2006/relationships/image" Target="../media/image187.png"/><Relationship Id="rId9" Type="http://schemas.openxmlformats.org/officeDocument/2006/relationships/image" Target="../media/image365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7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png"/><Relationship Id="rId3" Type="http://schemas.openxmlformats.org/officeDocument/2006/relationships/image" Target="../media/image368.png"/><Relationship Id="rId7" Type="http://schemas.openxmlformats.org/officeDocument/2006/relationships/image" Target="../media/image372.png"/><Relationship Id="rId2" Type="http://schemas.openxmlformats.org/officeDocument/2006/relationships/image" Target="../media/image367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71.png"/><Relationship Id="rId5" Type="http://schemas.openxmlformats.org/officeDocument/2006/relationships/image" Target="../media/image370.png"/><Relationship Id="rId4" Type="http://schemas.openxmlformats.org/officeDocument/2006/relationships/image" Target="../media/image369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4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.png"/><Relationship Id="rId4" Type="http://schemas.openxmlformats.org/officeDocument/2006/relationships/image" Target="../media/image19.wmf"/><Relationship Id="rId9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27.bin"/><Relationship Id="rId7" Type="http://schemas.openxmlformats.org/officeDocument/2006/relationships/image" Target="../media/image41.png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11" Type="http://schemas.openxmlformats.org/officeDocument/2006/relationships/image" Target="../media/image38.wmf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35.wmf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wmf"/><Relationship Id="rId11" Type="http://schemas.openxmlformats.org/officeDocument/2006/relationships/image" Target="../media/image48.wmf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45.wmf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0.wmf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59.png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4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55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9.emf"/><Relationship Id="rId4" Type="http://schemas.openxmlformats.org/officeDocument/2006/relationships/image" Target="../media/image6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4.png"/><Relationship Id="rId18" Type="http://schemas.openxmlformats.org/officeDocument/2006/relationships/image" Target="../media/image97.png"/><Relationship Id="rId3" Type="http://schemas.openxmlformats.org/officeDocument/2006/relationships/image" Target="../media/image80.png"/><Relationship Id="rId21" Type="http://schemas.openxmlformats.org/officeDocument/2006/relationships/image" Target="../media/image93.wmf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6.png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90.png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1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6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6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106.wmf"/><Relationship Id="rId9" Type="http://schemas.openxmlformats.org/officeDocument/2006/relationships/image" Target="../media/image10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117.wmf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3.png"/><Relationship Id="rId11" Type="http://schemas.openxmlformats.org/officeDocument/2006/relationships/image" Target="../media/image116.wmf"/><Relationship Id="rId5" Type="http://schemas.openxmlformats.org/officeDocument/2006/relationships/image" Target="../media/image112.png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111.png"/><Relationship Id="rId9" Type="http://schemas.openxmlformats.org/officeDocument/2006/relationships/image" Target="../media/image115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9.e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18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7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14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61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191.wmf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3.png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186.png"/><Relationship Id="rId10" Type="http://schemas.openxmlformats.org/officeDocument/2006/relationships/image" Target="../media/image199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187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5.png"/><Relationship Id="rId7" Type="http://schemas.openxmlformats.org/officeDocument/2006/relationships/image" Target="../media/image206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11" Type="http://schemas.openxmlformats.org/officeDocument/2006/relationships/image" Target="../media/image187.png"/><Relationship Id="rId5" Type="http://schemas.openxmlformats.org/officeDocument/2006/relationships/image" Target="../media/image190.png"/><Relationship Id="rId10" Type="http://schemas.openxmlformats.org/officeDocument/2006/relationships/image" Target="../media/image185.png"/><Relationship Id="rId4" Type="http://schemas.openxmlformats.org/officeDocument/2006/relationships/image" Target="../media/image189.png"/><Relationship Id="rId9" Type="http://schemas.openxmlformats.org/officeDocument/2006/relationships/image" Target="../media/image20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5.png"/><Relationship Id="rId7" Type="http://schemas.openxmlformats.org/officeDocument/2006/relationships/image" Target="../media/image206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11" Type="http://schemas.openxmlformats.org/officeDocument/2006/relationships/image" Target="../media/image187.png"/><Relationship Id="rId5" Type="http://schemas.openxmlformats.org/officeDocument/2006/relationships/image" Target="../media/image190.png"/><Relationship Id="rId10" Type="http://schemas.openxmlformats.org/officeDocument/2006/relationships/image" Target="../media/image185.png"/><Relationship Id="rId4" Type="http://schemas.openxmlformats.org/officeDocument/2006/relationships/image" Target="../media/image189.png"/><Relationship Id="rId9" Type="http://schemas.openxmlformats.org/officeDocument/2006/relationships/image" Target="../media/image20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204.png"/><Relationship Id="rId7" Type="http://schemas.openxmlformats.org/officeDocument/2006/relationships/image" Target="../media/image207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image" Target="../media/image211.png"/><Relationship Id="rId5" Type="http://schemas.openxmlformats.org/officeDocument/2006/relationships/image" Target="../media/image208.png"/><Relationship Id="rId10" Type="http://schemas.openxmlformats.org/officeDocument/2006/relationships/image" Target="../media/image189.png"/><Relationship Id="rId4" Type="http://schemas.openxmlformats.org/officeDocument/2006/relationships/image" Target="../media/image206.png"/><Relationship Id="rId9" Type="http://schemas.openxmlformats.org/officeDocument/2006/relationships/image" Target="../media/image21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12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21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6.png"/><Relationship Id="rId7" Type="http://schemas.openxmlformats.org/officeDocument/2006/relationships/image" Target="../media/image178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image" Target="../media/image208.png"/><Relationship Id="rId5" Type="http://schemas.openxmlformats.org/officeDocument/2006/relationships/image" Target="../media/image218.png"/><Relationship Id="rId10" Type="http://schemas.openxmlformats.org/officeDocument/2006/relationships/image" Target="../media/image211.png"/><Relationship Id="rId4" Type="http://schemas.openxmlformats.org/officeDocument/2006/relationships/image" Target="../media/image217.png"/><Relationship Id="rId9" Type="http://schemas.openxmlformats.org/officeDocument/2006/relationships/image" Target="../media/image22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jpeg"/><Relationship Id="rId1" Type="http://schemas.openxmlformats.org/officeDocument/2006/relationships/slideLayout" Target="../slideLayouts/slideLayout9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24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223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24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223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24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22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24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223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24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223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30.wmf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232.wmf"/><Relationship Id="rId4" Type="http://schemas.openxmlformats.org/officeDocument/2006/relationships/image" Target="../media/image229.wmf"/><Relationship Id="rId9" Type="http://schemas.openxmlformats.org/officeDocument/2006/relationships/oleObject" Target="../embeddings/oleObject99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93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35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234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oleObject" Target="../embeddings/oleObject103.bin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38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237.wmf"/><Relationship Id="rId9" Type="http://schemas.openxmlformats.org/officeDocument/2006/relationships/image" Target="../media/image239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41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234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42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241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45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244.wmf"/><Relationship Id="rId9" Type="http://schemas.openxmlformats.org/officeDocument/2006/relationships/image" Target="../media/image24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7" Type="http://schemas.openxmlformats.org/officeDocument/2006/relationships/image" Target="../media/image249.wmf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16.bin"/><Relationship Id="rId5" Type="http://schemas.openxmlformats.org/officeDocument/2006/relationships/image" Target="../media/image250.png"/><Relationship Id="rId4" Type="http://schemas.openxmlformats.org/officeDocument/2006/relationships/image" Target="../media/image248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9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9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9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9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emf"/><Relationship Id="rId1" Type="http://schemas.openxmlformats.org/officeDocument/2006/relationships/slideLayout" Target="../slideLayouts/slideLayout9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62.png"/><Relationship Id="rId5" Type="http://schemas.openxmlformats.org/officeDocument/2006/relationships/image" Target="../media/image261.png"/><Relationship Id="rId4" Type="http://schemas.openxmlformats.org/officeDocument/2006/relationships/image" Target="../media/image260.png"/><Relationship Id="rId9" Type="http://schemas.openxmlformats.org/officeDocument/2006/relationships/image" Target="../media/image2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0488" y="873125"/>
            <a:ext cx="8964612" cy="16557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3200" b="0" i="1" dirty="0" smtClean="0">
                <a:solidFill>
                  <a:srgbClr val="FFFF00"/>
                </a:solidFill>
              </a:rPr>
              <a:t>Conserved Charge Fluctuations</a:t>
            </a:r>
            <a:endParaRPr lang="en-US" altLang="ja-JP" sz="3200" b="0" i="1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3200" b="0" i="1" dirty="0" smtClean="0">
                <a:solidFill>
                  <a:srgbClr val="FFFF00"/>
                </a:solidFill>
              </a:rPr>
              <a:t>in Relativistic Heavy Ion Collisions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ja-JP" sz="1400" b="0" i="1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ja-JP" sz="3200" b="0" i="1" dirty="0" smtClean="0">
                <a:solidFill>
                  <a:srgbClr val="FFFF00"/>
                </a:solidFill>
              </a:rPr>
              <a:t>Critical and Non-critical Fluctuations</a:t>
            </a:r>
            <a:endParaRPr lang="en-US" altLang="ja-JP" sz="3200" b="0" i="1" dirty="0">
              <a:solidFill>
                <a:srgbClr val="FFFF00"/>
              </a:solidFill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711325" y="4418013"/>
            <a:ext cx="572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2000">
                <a:solidFill>
                  <a:srgbClr val="0000CC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rgbClr val="0000CC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rgbClr val="0000CC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rgbClr val="0000CC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rgbClr val="0000CC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CC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CC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CC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CC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Department of Physics, Osaka University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30525" y="3668713"/>
            <a:ext cx="3232150" cy="519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rgbClr val="0000CC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rgbClr val="0000CC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rgbClr val="0000CC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rgbClr val="0000CC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rgbClr val="0000CC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CC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CC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CC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CC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Masayuki Asakawa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Cumulant</a:t>
            </a:r>
            <a:r>
              <a:rPr lang="en-US" altLang="ja-JP" dirty="0"/>
              <a:t>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 bwMode="auto">
          <a:xfrm>
            <a:off x="494814" y="1019704"/>
            <a:ext cx="4310795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cumulant generating function</a:t>
            </a:r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271965"/>
              </p:ext>
            </p:extLst>
          </p:nvPr>
        </p:nvGraphicFramePr>
        <p:xfrm>
          <a:off x="4805609" y="1095606"/>
          <a:ext cx="20081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7" name="Equation" r:id="rId3" imgW="1054080" imgH="203040" progId="Equation.DSMT4">
                  <p:embed/>
                </p:oleObj>
              </mc:Choice>
              <mc:Fallback>
                <p:oleObj name="Equation" r:id="rId3" imgW="1054080" imgH="203040" progId="Equation.DSMT4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609" y="1095606"/>
                        <a:ext cx="2008188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 bwMode="auto">
          <a:xfrm>
            <a:off x="494814" y="1861660"/>
            <a:ext cx="6966972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Cumulants are defined by the derivatives of K(</a:t>
            </a:r>
            <a:r>
              <a:rPr lang="en-US" altLang="ja-JP" sz="2400" dirty="0" smtClean="0">
                <a:solidFill>
                  <a:schemeClr val="tx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362405"/>
              </p:ext>
            </p:extLst>
          </p:nvPr>
        </p:nvGraphicFramePr>
        <p:xfrm>
          <a:off x="4733925" y="2525713"/>
          <a:ext cx="26606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8" name="Equation" r:id="rId5" imgW="1396800" imgH="507960" progId="Equation.DSMT4">
                  <p:embed/>
                </p:oleObj>
              </mc:Choice>
              <mc:Fallback>
                <p:oleObj name="Equation" r:id="rId5" imgW="1396800" imgH="507960" progId="Equation.DSMT4">
                  <p:embed/>
                  <p:pic>
                    <p:nvPicPr>
                      <p:cNvPr id="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2525713"/>
                        <a:ext cx="266065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896295"/>
              </p:ext>
            </p:extLst>
          </p:nvPr>
        </p:nvGraphicFramePr>
        <p:xfrm>
          <a:off x="338138" y="3748088"/>
          <a:ext cx="7281862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9" name="Equation" r:id="rId7" imgW="3822480" imgH="1244520" progId="Equation.DSMT4">
                  <p:embed/>
                </p:oleObj>
              </mc:Choice>
              <mc:Fallback>
                <p:oleObj name="Equation" r:id="rId7" imgW="3822480" imgH="1244520" progId="Equation.DSMT4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3748088"/>
                        <a:ext cx="7281862" cy="236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1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876755" y="2547735"/>
            <a:ext cx="1403881" cy="1981884"/>
          </a:xfrm>
          <a:prstGeom prst="rect">
            <a:avLst/>
          </a:prstGeom>
          <a:solidFill>
            <a:srgbClr val="FFD85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Parametrizing D and </a:t>
            </a:r>
            <a:r>
              <a:rPr lang="en-US" altLang="ja-JP" dirty="0" smtClean="0">
                <a:latin typeface="Symbol" panose="05050102010706020507" pitchFamily="18" charset="2"/>
              </a:rPr>
              <a:t>c</a:t>
            </a:r>
            <a:r>
              <a:rPr kumimoji="1" lang="en-US" altLang="ja-JP" dirty="0" smtClean="0"/>
              <a:t>: critical + regular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73117" y="581682"/>
            <a:ext cx="3483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ゴシック"/>
              </a:rPr>
              <a:t>Berdnikov, Rajagopal (2000)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ゴシック"/>
              </a:rPr>
              <a:t>Stephanov (2011)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ゴシック"/>
              </a:rPr>
              <a:t>Mukherjee, </a:t>
            </a:r>
            <a:r>
              <a:rPr lang="en-US" altLang="ja-JP" dirty="0" err="1" smtClean="0">
                <a:solidFill>
                  <a:prstClr val="black"/>
                </a:solidFill>
                <a:latin typeface="+mn-lt"/>
                <a:ea typeface="ＭＳ Ｐゴシック"/>
              </a:rPr>
              <a:t>Venugopalan</a:t>
            </a:r>
            <a:r>
              <a:rPr lang="en-US" altLang="ja-JP" smtClean="0">
                <a:solidFill>
                  <a:prstClr val="black"/>
                </a:solidFill>
                <a:latin typeface="+mn-lt"/>
                <a:ea typeface="ＭＳ Ｐゴシック"/>
              </a:rPr>
              <a:t>, Yin </a:t>
            </a:r>
            <a:r>
              <a:rPr lang="en-US" altLang="ja-JP" dirty="0" smtClean="0">
                <a:solidFill>
                  <a:prstClr val="black"/>
                </a:solidFill>
                <a:latin typeface="+mn-lt"/>
                <a:ea typeface="ＭＳ Ｐゴシック"/>
              </a:rPr>
              <a:t>(2015)</a:t>
            </a:r>
            <a:endParaRPr lang="ja-JP" altLang="en-US" dirty="0">
              <a:solidFill>
                <a:prstClr val="black"/>
              </a:solidFill>
              <a:latin typeface="+mn-lt"/>
              <a:ea typeface="ＭＳ Ｐゴシック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507636" y="3538676"/>
            <a:ext cx="2025303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 w="lg" len="lg"/>
          </a:ln>
          <a:effectLst/>
        </p:spPr>
      </p:cxnSp>
      <p:cxnSp>
        <p:nvCxnSpPr>
          <p:cNvPr id="7" name="直線矢印コネクタ 6"/>
          <p:cNvCxnSpPr/>
          <p:nvPr/>
        </p:nvCxnSpPr>
        <p:spPr>
          <a:xfrm flipV="1">
            <a:off x="876755" y="2547734"/>
            <a:ext cx="9079" cy="198188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 w="lg" len="lg"/>
          </a:ln>
          <a:effectLst/>
        </p:spPr>
      </p:cxnSp>
      <p:sp>
        <p:nvSpPr>
          <p:cNvPr id="8" name="下矢印 7"/>
          <p:cNvSpPr/>
          <p:nvPr/>
        </p:nvSpPr>
        <p:spPr>
          <a:xfrm rot="10800000">
            <a:off x="899592" y="2708920"/>
            <a:ext cx="360040" cy="1820698"/>
          </a:xfrm>
          <a:prstGeom prst="downArrow">
            <a:avLst>
              <a:gd name="adj1" fmla="val 50000"/>
              <a:gd name="adj2" fmla="val 130081"/>
            </a:avLst>
          </a:prstGeom>
          <a:gradFill>
            <a:gsLst>
              <a:gs pos="0">
                <a:srgbClr val="FF0000">
                  <a:alpha val="92000"/>
                </a:srgbClr>
              </a:gs>
              <a:gs pos="100000">
                <a:srgbClr val="FF0000">
                  <a:alpha val="4700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000000&lt;/fcolor&gt;&#10;  &lt;bcolor&gt;FFFFFFFF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55" y="3781588"/>
            <a:ext cx="179512" cy="199259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000000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2" y="2714721"/>
            <a:ext cx="173933" cy="247466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21" y="2618840"/>
            <a:ext cx="136429" cy="28183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51520" y="1097250"/>
            <a:ext cx="2852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model-H (3d-Ising)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2103406"/>
            <a:ext cx="4728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mapping to (T,</a:t>
            </a:r>
            <a:r>
              <a:rPr lang="en-US" altLang="ja-JP" sz="2400" dirty="0" smtClean="0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m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) / time evolution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05300" y="2851818"/>
            <a:ext cx="2440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1D Bjorken expansion</a:t>
            </a:r>
            <a:endParaRPr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c_s^2=0.2&#10;\end{align*}&lt;/body&gt;&#10;  &lt;fcolor&gt;FF000000&lt;/fcolor&gt;&#10;  &lt;bcolor&gt;FFFFFFFF&lt;/bcolor&gt;&#10;  &lt;transparent&gt;True&lt;/transparent&gt;&#10;  &lt;resolution&gt;1800&lt;/resolution&gt;&#10;  &lt;imageh&gt;280&lt;/imageh&gt;&#10;  &lt;imagew&gt;8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26" y="3236623"/>
            <a:ext cx="896408" cy="29633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51520" y="4839710"/>
            <a:ext cx="3564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endParaRPr lang="en-US" altLang="ja-JP" sz="24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QCD CP at T=160MeV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kinetic f.o. at T=100MeV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chi \sim \xi^{1.96},~&#10;D \sim \xi^{-1.044}&#10;\end{align*}&lt;/body&gt;&#10;  &lt;fcolor&gt;FF000000&lt;/fcolor&gt;&#10;  &lt;bcolor&gt;FFFFFFFF&lt;/bcolor&gt;&#10;  &lt;transparent&gt;True&lt;/transparent&gt;&#10;  &lt;resolution&gt;1800&lt;/resolution&gt;&#10;  &lt;imageh&gt;268&lt;/imageh&gt;&#10;  &lt;imagew&gt;243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5" y="1558915"/>
            <a:ext cx="2574925" cy="283633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chi_{\rm QGP}^\eta/\chi_{\rm hadron}^\eta=0.5&#10;\end{align*}&lt;/body&gt;&#10;  &lt;fcolor&gt;FF000000&lt;/fcolor&gt;&#10;  &lt;bcolor&gt;FFFFFFFF&lt;/bcolor&gt;&#10;  &lt;transparent&gt;True&lt;/transparent&gt;&#10;  &lt;resolution&gt;1800&lt;/resolution&gt;&#10;  &lt;imageh&gt;302&lt;/imageh&gt;&#10;  &lt;imagew&gt;2139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3" y="4920641"/>
            <a:ext cx="2263775" cy="31961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8"/>
          <a:srcRect l="18250" t="19635" r="18251" b="9513"/>
          <a:stretch/>
        </p:blipFill>
        <p:spPr>
          <a:xfrm>
            <a:off x="5076056" y="1467939"/>
            <a:ext cx="3897511" cy="272825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9"/>
          <a:srcRect l="18250" t="18189" r="18251" b="9514"/>
          <a:stretch/>
        </p:blipFill>
        <p:spPr>
          <a:xfrm>
            <a:off x="5168209" y="4098261"/>
            <a:ext cx="3788224" cy="2705874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chi^\eta&#10;\end{align*}&lt;/body&gt;&#10;  &lt;fcolor&gt;FF000000&lt;/fcolor&gt;&#10;  &lt;bcolor&gt;FFFFFFFF&lt;/bcolor&gt;&#10;  &lt;transparent&gt;True&lt;/transparent&gt;&#10;  &lt;resolution&gt;1800&lt;/resolution&gt;&#10;  &lt;imageh&gt;229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88" y="1746939"/>
            <a:ext cx="323528" cy="299951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D&#10;\end{align*}&lt;/body&gt;&#10;  &lt;fcolor&gt;FF000000&lt;/fcolor&gt;&#10;  &lt;bcolor&gt;FFFFFFFF&lt;/bcolor&gt;&#10;  &lt;transparent&gt;True&lt;/transparent&gt;&#10;  &lt;resolution&gt;1800&lt;/resolution&gt;&#10;  &lt;imageh&gt;170&lt;/imageh&gt;&#10;  &lt;imagew&gt;19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44" y="4969113"/>
            <a:ext cx="248868" cy="222671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 bwMode="auto">
          <a:xfrm>
            <a:off x="2427619" y="3712214"/>
            <a:ext cx="1962397" cy="30777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(reduced temperature)</a:t>
            </a:r>
            <a:endParaRPr kumimoji="1" lang="ja-JP" altLang="en-US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 bwMode="auto">
          <a:xfrm>
            <a:off x="7376661" y="5332153"/>
            <a:ext cx="1726755" cy="70788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</a:p>
          <a:p>
            <a:pPr algn="l"/>
            <a:r>
              <a:rPr lang="en-US" altLang="ja-JP" sz="2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slowing down</a:t>
            </a:r>
            <a:endParaRPr kumimoji="1" lang="en-US" altLang="ja-JP" sz="2000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 bwMode="auto">
          <a:xfrm>
            <a:off x="1065334" y="4168378"/>
            <a:ext cx="1912703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crossover (r&gt;0)</a:t>
            </a:r>
            <a:endParaRPr kumimoji="1" lang="ja-JP" alt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 bwMode="auto">
          <a:xfrm>
            <a:off x="550272" y="3550238"/>
            <a:ext cx="298480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4355455" y="5103730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1186805" y="4002135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43930" y="6400717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 flipV="1">
            <a:off x="1186805" y="3230480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02630" y="6364205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0</a:t>
            </a:r>
          </a:p>
        </p:txBody>
      </p:sp>
      <p:sp>
        <p:nvSpPr>
          <p:cNvPr id="8" name="Freeform 14"/>
          <p:cNvSpPr>
            <a:spLocks/>
          </p:cNvSpPr>
          <p:nvPr/>
        </p:nvSpPr>
        <p:spPr bwMode="auto">
          <a:xfrm>
            <a:off x="4355455" y="5103730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433618" y="6248317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/>
                <a:cs typeface="+mn-cs"/>
              </a:rPr>
              <a:t>m</a:t>
            </a:r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626668" y="4238542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83568" y="3186030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555230" y="4167105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694033" y="5071186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Hadrons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2349857" y="3009042"/>
            <a:ext cx="638915" cy="2743181"/>
            <a:chOff x="2378947" y="2017401"/>
            <a:chExt cx="638915" cy="2743181"/>
          </a:xfrm>
        </p:grpSpPr>
        <p:sp>
          <p:nvSpPr>
            <p:cNvPr id="26" name="フリーフォーム 25"/>
            <p:cNvSpPr/>
            <p:nvPr/>
          </p:nvSpPr>
          <p:spPr>
            <a:xfrm>
              <a:off x="2378947" y="2204863"/>
              <a:ext cx="372492" cy="2555719"/>
            </a:xfrm>
            <a:custGeom>
              <a:avLst/>
              <a:gdLst>
                <a:gd name="connsiteX0" fmla="*/ 354227 w 354227"/>
                <a:gd name="connsiteY0" fmla="*/ 0 h 2010032"/>
                <a:gd name="connsiteX1" fmla="*/ 115330 w 354227"/>
                <a:gd name="connsiteY1" fmla="*/ 930875 h 2010032"/>
                <a:gd name="connsiteX2" fmla="*/ 0 w 354227"/>
                <a:gd name="connsiteY2" fmla="*/ 2010032 h 201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4227" h="2010032">
                  <a:moveTo>
                    <a:pt x="354227" y="0"/>
                  </a:moveTo>
                  <a:cubicBezTo>
                    <a:pt x="264297" y="297935"/>
                    <a:pt x="174368" y="595870"/>
                    <a:pt x="115330" y="930875"/>
                  </a:cubicBezTo>
                  <a:cubicBezTo>
                    <a:pt x="56292" y="1265880"/>
                    <a:pt x="28146" y="1637956"/>
                    <a:pt x="0" y="2010032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爆発 1 26"/>
            <p:cNvSpPr/>
            <p:nvPr/>
          </p:nvSpPr>
          <p:spPr>
            <a:xfrm>
              <a:off x="2548136" y="2017401"/>
              <a:ext cx="469726" cy="448773"/>
            </a:xfrm>
            <a:prstGeom prst="irregularSeal1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7" name="タイトル 1"/>
          <p:cNvSpPr txBox="1">
            <a:spLocks/>
          </p:cNvSpPr>
          <p:nvPr/>
        </p:nvSpPr>
        <p:spPr bwMode="auto">
          <a:xfrm>
            <a:off x="26988" y="-46038"/>
            <a:ext cx="9117012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kern="0" noProof="0" dirty="0" smtClean="0">
                <a:latin typeface="Arial"/>
                <a:ea typeface="ＭＳ Ｐゴシック"/>
              </a:rPr>
              <a:t>Mapping from 3-d Ising to QCD</a:t>
            </a:r>
            <a:endParaRPr kumimoji="1" lang="ja-JP" altLang="en-US" sz="36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cxnSp>
        <p:nvCxnSpPr>
          <p:cNvPr id="16" name="直線矢印コネクタ 15"/>
          <p:cNvCxnSpPr>
            <a:endCxn id="4" idx="2"/>
          </p:cNvCxnSpPr>
          <p:nvPr/>
        </p:nvCxnSpPr>
        <p:spPr>
          <a:xfrm flipH="1" flipV="1">
            <a:off x="1875780" y="4022773"/>
            <a:ext cx="658443" cy="192890"/>
          </a:xfrm>
          <a:prstGeom prst="straightConnector1">
            <a:avLst/>
          </a:prstGeom>
          <a:ln w="38100">
            <a:solidFill>
              <a:srgbClr val="00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endCxn id="14" idx="0"/>
          </p:cNvCxnSpPr>
          <p:nvPr/>
        </p:nvCxnSpPr>
        <p:spPr>
          <a:xfrm flipH="1">
            <a:off x="2363164" y="4285512"/>
            <a:ext cx="236987" cy="785674"/>
          </a:xfrm>
          <a:prstGeom prst="straightConnector1">
            <a:avLst/>
          </a:prstGeom>
          <a:ln w="38100">
            <a:solidFill>
              <a:srgbClr val="00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000000&lt;/fcolor&gt;&#10;  &lt;bcolor&gt;FFFFFFFF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67" y="3908725"/>
            <a:ext cx="179512" cy="19925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000000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58" y="4878394"/>
            <a:ext cx="220800" cy="314147"/>
          </a:xfrm>
          <a:prstGeom prst="rect">
            <a:avLst/>
          </a:prstGeom>
        </p:spPr>
      </p:pic>
      <p:pic>
        <p:nvPicPr>
          <p:cNvPr id="29" name="Picture 7" descr="m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78" y="848985"/>
            <a:ext cx="4751388" cy="31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3979380" y="848985"/>
            <a:ext cx="1082349" cy="40011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3d Ising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526519"/>
              </p:ext>
            </p:extLst>
          </p:nvPr>
        </p:nvGraphicFramePr>
        <p:xfrm>
          <a:off x="5395767" y="3898230"/>
          <a:ext cx="1129300" cy="752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6" name="Equation" r:id="rId6" imgW="647640" imgH="431640" progId="Equation.DSMT4">
                  <p:embed/>
                </p:oleObj>
              </mc:Choice>
              <mc:Fallback>
                <p:oleObj name="Equation" r:id="rId6" imgW="647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767" y="3898230"/>
                        <a:ext cx="1129300" cy="752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800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Cumulant and Correlation Function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910400" y="5517214"/>
            <a:ext cx="5037864" cy="12143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533758" y="2757117"/>
            <a:ext cx="4317994" cy="93610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275856" y="971436"/>
            <a:ext cx="2448272" cy="93610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article}&#10;\usepackage{amsmath}&#10;\pagestyle{empty}&lt;/preamble&gt;&#10;  &lt;body&gt;\begin{align*} &#10;Q = \int_V dx n(x)&#10;\end{align*}&lt;/body&gt;&#10;  &lt;fcolor&gt;FF000000&lt;/fcolor&gt;&#10;  &lt;bcolor&gt;FFFFFFFF&lt;/bcolor&gt;&#10;  &lt;transparent&gt;True&lt;/transparent&gt;&#10;  &lt;resolution&gt;1800&lt;/resolution&gt;&#10;  &lt;imageh&gt;568&lt;/imageh&gt;&#10;  &lt;imagew&gt;16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47" y="1132726"/>
            <a:ext cx="1872208" cy="66339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58063" y="3630351"/>
            <a:ext cx="2559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ＭＳ Ｐゴシック"/>
              </a:rPr>
              <a:t>2</a:t>
            </a:r>
            <a:r>
              <a:rPr lang="en-US" altLang="ja-JP" sz="2400" baseline="30000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ＭＳ Ｐゴシック"/>
              </a:rPr>
              <a:t>nd</a:t>
            </a:r>
            <a:r>
              <a:rPr lang="en-US" altLang="ja-JP" sz="2400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ＭＳ Ｐゴシック"/>
              </a:rPr>
              <a:t> order cumulant</a:t>
            </a:r>
            <a:endParaRPr lang="en-US" altLang="ja-JP" sz="2400" dirty="0">
              <a:solidFill>
                <a:srgbClr val="9F2936">
                  <a:lumMod val="50000"/>
                </a:srgbClr>
              </a:solidFill>
              <a:latin typeface="Calibri"/>
              <a:ea typeface="ＭＳ Ｐゴシック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9F2936">
                    <a:lumMod val="50000"/>
                  </a:srgbClr>
                </a:solidFill>
                <a:latin typeface="Calibri"/>
                <a:ea typeface="ＭＳ Ｐゴシック"/>
              </a:rPr>
              <a:t>(fluctuation)</a:t>
            </a:r>
            <a:endParaRPr lang="ja-JP" altLang="en-US" sz="2400" dirty="0">
              <a:solidFill>
                <a:srgbClr val="9F2936">
                  <a:lumMod val="50000"/>
                </a:srgbClr>
              </a:solidFill>
              <a:latin typeface="Calibri"/>
              <a:ea typeface="ＭＳ Ｐゴシック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07327" y="3711525"/>
            <a:ext cx="266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F07F09">
                    <a:lumMod val="50000"/>
                  </a:srgbClr>
                </a:solidFill>
                <a:latin typeface="Calibri"/>
                <a:ea typeface="ＭＳ Ｐゴシック"/>
              </a:rPr>
              <a:t>correlation function</a:t>
            </a:r>
            <a:endParaRPr lang="ja-JP" altLang="en-US" sz="2400" dirty="0">
              <a:solidFill>
                <a:srgbClr val="F07F09">
                  <a:lumMod val="50000"/>
                </a:srgbClr>
              </a:solidFill>
              <a:latin typeface="Calibri"/>
              <a:ea typeface="ＭＳ Ｐゴシック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54047" y="1934615"/>
            <a:ext cx="166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9F2936">
                    <a:lumMod val="75000"/>
                  </a:srgbClr>
                </a:solidFill>
                <a:latin typeface="Calibri"/>
                <a:ea typeface="ＭＳ Ｐゴシック"/>
              </a:rPr>
              <a:t>total charge</a:t>
            </a:r>
            <a:endParaRPr lang="ja-JP" altLang="en-US" sz="2400" dirty="0">
              <a:solidFill>
                <a:srgbClr val="9F2936">
                  <a:lumMod val="75000"/>
                </a:srgbClr>
              </a:solidFill>
              <a:latin typeface="Calibri"/>
              <a:ea typeface="ＭＳ Ｐゴシック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94246" y="1964735"/>
            <a:ext cx="2002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F07F09">
                    <a:lumMod val="50000"/>
                  </a:srgbClr>
                </a:solidFill>
                <a:latin typeface="Calibri"/>
                <a:ea typeface="ＭＳ Ｐゴシック"/>
              </a:rPr>
              <a:t>charge density</a:t>
            </a:r>
            <a:endParaRPr lang="ja-JP" altLang="en-US" sz="2400" dirty="0">
              <a:solidFill>
                <a:srgbClr val="F07F09">
                  <a:lumMod val="50000"/>
                </a:srgbClr>
              </a:solidFill>
              <a:latin typeface="Calibri"/>
              <a:ea typeface="ＭＳ Ｐゴシック"/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article}&#10;\usepackage{amsmath}&#10;\pagestyle{empty}&lt;/preamble&gt;&#10;  &lt;body&gt;\begin{align*} &#10;\langle \delta Q^2 \rangle_{\Delta y}&#10;= \int_{\Delta y} dy (\Delta y-|y|) \langle \delta n(y) \delta n(0) \rangle&#10;\end{align*}&lt;/body&gt;&#10;  &lt;fcolor&gt;FF000000&lt;/fcolor&gt;&#10;  &lt;bcolor&gt;FFFFFFFF&lt;/bcolor&gt;&#10;  &lt;transparent&gt;True&lt;/transparent&gt;&#10;  &lt;resolution&gt;1800&lt;/resolution&gt;&#10;  &lt;imageh&gt;601&lt;/imageh&gt;&#10;  &lt;imagew&gt;4393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20" y="6034821"/>
            <a:ext cx="4032448" cy="551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887924" y="5527692"/>
            <a:ext cx="1530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1-dim case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81787" y="4694367"/>
            <a:ext cx="3036409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1B587C"/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1-to-1 correspondence</a:t>
            </a: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267744" y="1212130"/>
            <a:ext cx="1656184" cy="1164809"/>
          </a:xfrm>
          <a:prstGeom prst="rect">
            <a:avLst/>
          </a:prstGeom>
          <a:solidFill>
            <a:srgbClr val="9F2936">
              <a:alpha val="5000"/>
            </a:srgbClr>
          </a:solidFill>
          <a:ln w="9525" cap="flat" cmpd="sng" algn="ctr">
            <a:solidFill>
              <a:srgbClr val="9F293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948721" y="1217133"/>
            <a:ext cx="1903234" cy="1164809"/>
          </a:xfrm>
          <a:prstGeom prst="rect">
            <a:avLst/>
          </a:prstGeom>
          <a:solidFill>
            <a:srgbClr val="F07F09">
              <a:alpha val="5000"/>
            </a:srgbClr>
          </a:solidFill>
          <a:ln w="9525" cap="flat" cmpd="sng" algn="ctr">
            <a:solidFill>
              <a:srgbClr val="F07F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028076" y="2990955"/>
            <a:ext cx="2577852" cy="1444507"/>
          </a:xfrm>
          <a:prstGeom prst="rect">
            <a:avLst/>
          </a:prstGeom>
          <a:solidFill>
            <a:srgbClr val="9F2936">
              <a:alpha val="5000"/>
            </a:srgbClr>
          </a:solidFill>
          <a:ln w="9525" cap="flat" cmpd="sng" algn="ctr">
            <a:solidFill>
              <a:srgbClr val="9F293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article}&#10;\usepackage{amsmath}&#10;\pagestyle{empty}&lt;/preamble&gt;&#10;  &lt;body&gt;\begin{align*} &#10;\langle \delta Q^2 \rangle&#10;= \int_V dxdy \langle \delta n(x) \delta n(y) \rangle&#10;\end{align*}&lt;/body&gt;&#10;  &lt;fcolor&gt;FF000000&lt;/fcolor&gt;&#10;  &lt;bcolor&gt;FFFFFFFF&lt;/bcolor&gt;&#10;  &lt;transparent&gt;True&lt;/transparent&gt;&#10;  &lt;resolution&gt;1800&lt;/resolution&gt;&#10;  &lt;imageh&gt;568&lt;/imageh&gt;&#10;  &lt;imagew&gt;3182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68" y="2914623"/>
            <a:ext cx="3581973" cy="639396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4952635" y="2990955"/>
            <a:ext cx="2643701" cy="1164809"/>
          </a:xfrm>
          <a:prstGeom prst="rect">
            <a:avLst/>
          </a:prstGeom>
          <a:solidFill>
            <a:srgbClr val="F07F09">
              <a:alpha val="5000"/>
            </a:srgbClr>
          </a:solidFill>
          <a:ln w="9525" cap="flat" cmpd="sng" algn="ctr">
            <a:solidFill>
              <a:srgbClr val="F07F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" name="下矢印 20"/>
          <p:cNvSpPr/>
          <p:nvPr/>
        </p:nvSpPr>
        <p:spPr>
          <a:xfrm>
            <a:off x="3887924" y="2236685"/>
            <a:ext cx="1224136" cy="432048"/>
          </a:xfrm>
          <a:prstGeom prst="downArrow">
            <a:avLst/>
          </a:prstGeom>
          <a:gradFill rotWithShape="1">
            <a:gsLst>
              <a:gs pos="0">
                <a:srgbClr val="1B587C">
                  <a:shade val="51000"/>
                  <a:satMod val="130000"/>
                </a:srgbClr>
              </a:gs>
              <a:gs pos="80000">
                <a:srgbClr val="1B587C">
                  <a:shade val="93000"/>
                  <a:satMod val="130000"/>
                </a:srgbClr>
              </a:gs>
              <a:gs pos="100000">
                <a:srgbClr val="1B587C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1B587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" name="曲折矢印 21"/>
          <p:cNvSpPr/>
          <p:nvPr/>
        </p:nvSpPr>
        <p:spPr>
          <a:xfrm rot="5400000" flipH="1" flipV="1">
            <a:off x="2397932" y="4416357"/>
            <a:ext cx="567406" cy="600305"/>
          </a:xfrm>
          <a:prstGeom prst="bentArrow">
            <a:avLst/>
          </a:prstGeom>
          <a:gradFill rotWithShape="1">
            <a:gsLst>
              <a:gs pos="0">
                <a:srgbClr val="1B587C">
                  <a:shade val="51000"/>
                  <a:satMod val="130000"/>
                </a:srgbClr>
              </a:gs>
              <a:gs pos="80000">
                <a:srgbClr val="1B587C">
                  <a:shade val="93000"/>
                  <a:satMod val="130000"/>
                </a:srgbClr>
              </a:gs>
              <a:gs pos="100000">
                <a:srgbClr val="1B587C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1B587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3" name="曲折矢印 22"/>
          <p:cNvSpPr/>
          <p:nvPr/>
        </p:nvSpPr>
        <p:spPr>
          <a:xfrm rot="5400000" flipH="1">
            <a:off x="5947011" y="4285582"/>
            <a:ext cx="784405" cy="642036"/>
          </a:xfrm>
          <a:prstGeom prst="bentArrow">
            <a:avLst/>
          </a:prstGeom>
          <a:gradFill rotWithShape="1">
            <a:gsLst>
              <a:gs pos="0">
                <a:srgbClr val="1B587C">
                  <a:shade val="51000"/>
                  <a:satMod val="130000"/>
                </a:srgbClr>
              </a:gs>
              <a:gs pos="80000">
                <a:srgbClr val="1B587C">
                  <a:shade val="93000"/>
                  <a:satMod val="130000"/>
                </a:srgbClr>
              </a:gs>
              <a:gs pos="100000">
                <a:srgbClr val="1B587C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1B587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7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Time Evolution 1, Fluctuation: No CP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18250" t="18189" r="19158" b="9514"/>
          <a:stretch/>
        </p:blipFill>
        <p:spPr>
          <a:xfrm>
            <a:off x="5350287" y="1087128"/>
            <a:ext cx="3179873" cy="230425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73610" y="736431"/>
            <a:ext cx="3660551" cy="522604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1276" y="726508"/>
            <a:ext cx="3658228" cy="522604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547" y="724743"/>
            <a:ext cx="3658229" cy="522604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82758" y="739705"/>
            <a:ext cx="3660551" cy="522604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82237" y="742462"/>
            <a:ext cx="3657883" cy="5222232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3909" y="740107"/>
            <a:ext cx="3657884" cy="5225549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/ {\rm Skellam}&#10;\end{align*}&lt;/body&gt;&#10;  &lt;fcolor&gt;FF000000&lt;/fcolor&gt;&#10;  &lt;bcolor&gt;FFFFFFFF&lt;/bcolor&gt;&#10;  &lt;transparent&gt;True&lt;/transparent&gt;&#10;  &lt;resolution&gt;1800&lt;/resolution&gt;&#10;  &lt;imageh&gt;280&lt;/imageh&gt;&#10;  &lt;imagew&gt;1559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86580" y="3064420"/>
            <a:ext cx="2011619" cy="36129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chi^\eta&#10;\end{align*}&lt;/body&gt;&#10;  &lt;fcolor&gt;FF000000&lt;/fcolor&gt;&#10;  &lt;bcolor&gt;FFFFFFFF&lt;/bcolor&gt;&#10;  &lt;transparent&gt;True&lt;/transparent&gt;&#10;  &lt;resolution&gt;1800&lt;/resolution&gt;&#10;  &lt;imageh&gt;229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66" y="1289534"/>
            <a:ext cx="323528" cy="29995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5882215" y="3008660"/>
            <a:ext cx="2247790" cy="34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4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Evolution 1, Correlation: No CP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2" y="1259081"/>
            <a:ext cx="5799151" cy="38567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4158"/>
            <a:ext cx="5799151" cy="385673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44" y="1254158"/>
            <a:ext cx="5799151" cy="38567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88" y="1254158"/>
            <a:ext cx="5799151" cy="3856734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1763688" y="5474841"/>
            <a:ext cx="5688632" cy="133853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511216" y="5661248"/>
            <a:ext cx="1725080" cy="104239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318027" y="5661248"/>
            <a:ext cx="1725080" cy="104239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217468" y="-73594"/>
            <a:ext cx="2376265" cy="347679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263017" y="2344537"/>
            <a:ext cx="2288846" cy="348048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905866" y="5013176"/>
            <a:ext cx="3381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monotonically decreasing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50976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monotonically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increasing</a:t>
            </a:r>
            <a:endParaRPr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26" y="5731175"/>
            <a:ext cx="481542" cy="26458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535860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monotonically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decreasing</a:t>
            </a:r>
            <a:endParaRPr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5076056" y="5894414"/>
            <a:ext cx="392595" cy="576064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39467" y="5766947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Analytic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result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21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2" y="895132"/>
            <a:ext cx="4626955" cy="373744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article}&#10;\usepackage{amsmath}&#10;\pagestyle{empty}&lt;/preamble&gt;&#10;  &lt;body&gt;\begin{align*} &#10;C(\bar y)&#10;\end{align*}&lt;/body&gt;&#10;  &lt;fcolor&gt;FF000000&lt;/fcolor&gt;&#10;  &lt;bcolor&gt;FFFFFFFF&lt;/bcolor&gt;&#10;  &lt;transparent&gt;True&lt;/transparent&gt;&#10;  &lt;resolution&gt;1800&lt;/resolution&gt;&#10;  &lt;imageh&gt;250&lt;/imageh&gt;&#10;  &lt;imagew&gt;483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93" y="5731175"/>
            <a:ext cx="511175" cy="2645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 bwMode="auto">
          <a:xfrm rot="16200000">
            <a:off x="5553590" y="3373363"/>
            <a:ext cx="52931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kumimoji="1" lang="en-US" altLang="ja-JP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kumimoji="1" lang="en-US" altLang="ja-JP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3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Evolution 2, Fluctuation: With CP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4275" y="2646761"/>
            <a:ext cx="2187857" cy="312551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135" y="908720"/>
            <a:ext cx="3218825" cy="225174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84" y="1230467"/>
            <a:ext cx="5098501" cy="3566685"/>
          </a:xfrm>
          <a:prstGeom prst="rect">
            <a:avLst/>
          </a:prstGeom>
          <a:solidFill>
            <a:sysClr val="window" lastClr="FFFFFF"/>
          </a:solidFill>
        </p:spPr>
      </p:pic>
      <p:grpSp>
        <p:nvGrpSpPr>
          <p:cNvPr id="8" name="グループ化 7"/>
          <p:cNvGrpSpPr/>
          <p:nvPr/>
        </p:nvGrpSpPr>
        <p:grpSpPr>
          <a:xfrm>
            <a:off x="827584" y="5445224"/>
            <a:ext cx="6586098" cy="1245195"/>
            <a:chOff x="827584" y="5445224"/>
            <a:chExt cx="6586098" cy="1245195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827584" y="5445224"/>
              <a:ext cx="6586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p"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Non-monotonic </a:t>
              </a: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/>
                </a:rPr>
                <a:t>Dh</a:t>
              </a: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 dependence manifests itself</a:t>
              </a:r>
              <a:endPara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0" name="右矢印 9"/>
            <p:cNvSpPr/>
            <p:nvPr/>
          </p:nvSpPr>
          <p:spPr>
            <a:xfrm>
              <a:off x="1979712" y="5906889"/>
              <a:ext cx="576064" cy="760605"/>
            </a:xfrm>
            <a:prstGeom prst="rightArrow">
              <a:avLst/>
            </a:prstGeom>
            <a:gradFill rotWithShape="1">
              <a:gsLst>
                <a:gs pos="0">
                  <a:srgbClr val="9F2936">
                    <a:shade val="51000"/>
                    <a:satMod val="130000"/>
                  </a:srgbClr>
                </a:gs>
                <a:gs pos="80000">
                  <a:srgbClr val="9F2936">
                    <a:shade val="93000"/>
                    <a:satMod val="130000"/>
                  </a:srgbClr>
                </a:gs>
                <a:gs pos="100000">
                  <a:srgbClr val="9F293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F293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560888" y="5859422"/>
              <a:ext cx="43586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Robust experimental evidence of 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the existence of a peak in </a:t>
              </a: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/>
                </a:rPr>
                <a:t>c</a:t>
              </a: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(T)</a:t>
              </a:r>
              <a:endPara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83" y="1231995"/>
            <a:ext cx="5098501" cy="356668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98" y="1228938"/>
            <a:ext cx="5100686" cy="3568213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69697" y="465938"/>
            <a:ext cx="3568213" cy="5094213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696" y="1228938"/>
            <a:ext cx="5094214" cy="3563686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1799" y="463834"/>
            <a:ext cx="3570482" cy="5100689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694" y="1228936"/>
            <a:ext cx="5094216" cy="3563687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chi^\eta&#10;\end{align*}&lt;/body&gt;&#10;  &lt;fcolor&gt;FF000000&lt;/fcolor&gt;&#10;  &lt;bcolor&gt;FFFFFFFF&lt;/bcolor&gt;&#10;  &lt;transparent&gt;True&lt;/transparent&gt;&#10;  &lt;resolution&gt;1800&lt;/resolution&gt;&#10;  &lt;imageh&gt;229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03" y="1176815"/>
            <a:ext cx="323528" cy="299951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D&#10;\end{align*}&lt;/body&gt;&#10;  &lt;fcolor&gt;FF000000&lt;/fcolor&gt;&#10;  &lt;bcolor&gt;FFFFFFFF&lt;/bcolor&gt;&#10;  &lt;transparent&gt;True&lt;/transparent&gt;&#10;  &lt;resolution&gt;1800&lt;/resolution&gt;&#10;  &lt;imageh&gt;170&lt;/imageh&gt;&#10;  &lt;imagew&gt;19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49" y="3533864"/>
            <a:ext cx="248868" cy="222671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/ {\rm Skellam}&#10;\end{align*}&lt;/body&gt;&#10;  &lt;fcolor&gt;FF000000&lt;/fcolor&gt;&#10;  &lt;bcolor&gt;FFFFFFFF&lt;/bcolor&gt;&#10;  &lt;transparent&gt;True&lt;/transparent&gt;&#10;  &lt;resolution&gt;1800&lt;/resolution&gt;&#10;  &lt;imageh&gt;280&lt;/imageh&gt;&#10;  &lt;imagew&gt;1559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24945" y="2606786"/>
            <a:ext cx="2011619" cy="36129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6067744" y="2496529"/>
            <a:ext cx="2195868" cy="3361355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 bwMode="auto">
          <a:xfrm rot="16200000">
            <a:off x="5364665" y="3433819"/>
            <a:ext cx="52931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kumimoji="1" lang="en-US" altLang="ja-JP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kumimoji="1" lang="en-US" altLang="ja-JP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1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With Narrower Critical Region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899592" y="5373216"/>
            <a:ext cx="7056784" cy="1623915"/>
            <a:chOff x="899592" y="5373216"/>
            <a:chExt cx="7056784" cy="1623915"/>
          </a:xfrm>
        </p:grpSpPr>
        <p:sp>
          <p:nvSpPr>
            <p:cNvPr id="7" name="角丸四角形 6"/>
            <p:cNvSpPr/>
            <p:nvPr/>
          </p:nvSpPr>
          <p:spPr>
            <a:xfrm>
              <a:off x="899592" y="5373216"/>
              <a:ext cx="2592288" cy="1224136"/>
            </a:xfrm>
            <a:prstGeom prst="roundRect">
              <a:avLst/>
            </a:prstGeom>
            <a:gradFill rotWithShape="1">
              <a:gsLst>
                <a:gs pos="0">
                  <a:srgbClr val="1B587C">
                    <a:shade val="51000"/>
                    <a:satMod val="130000"/>
                  </a:srgbClr>
                </a:gs>
                <a:gs pos="80000">
                  <a:srgbClr val="1B587C">
                    <a:shade val="93000"/>
                    <a:satMod val="130000"/>
                  </a:srgbClr>
                </a:gs>
                <a:gs pos="100000">
                  <a:srgbClr val="1B587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B587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non-monotonic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behavior</a:t>
              </a:r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5364088" y="5373216"/>
              <a:ext cx="2592288" cy="1224136"/>
            </a:xfrm>
            <a:prstGeom prst="roundRect">
              <a:avLst/>
            </a:prstGeom>
            <a:gradFill rotWithShape="1">
              <a:gsLst>
                <a:gs pos="0">
                  <a:srgbClr val="604878">
                    <a:shade val="51000"/>
                    <a:satMod val="130000"/>
                  </a:srgbClr>
                </a:gs>
                <a:gs pos="80000">
                  <a:srgbClr val="604878">
                    <a:shade val="93000"/>
                    <a:satMod val="130000"/>
                  </a:srgbClr>
                </a:gs>
                <a:gs pos="100000">
                  <a:srgbClr val="604878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604878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Peak in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chi_2(T)&#10;\end{align*}&lt;/body&gt;&#10;  &lt;fcolor&gt;FFFFFFFF&lt;/fcolor&gt;&#10;  &lt;bcolor&gt;FFFFFFFF&lt;/bcolor&gt;&#10;  &lt;transparent&gt;True&lt;/transparent&gt;&#10;  &lt;resolution&gt;1800&lt;/resolution&gt;&#10;  &lt;imageh&gt;250&lt;/imageh&gt;&#10;  &lt;imagew&gt;610&lt;/imagew&gt;&#10;  &lt;scale&gt;50&lt;/scale&gt;&#10;  &lt;cursor&gt;25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6021288"/>
              <a:ext cx="981904" cy="402419"/>
            </a:xfrm>
            <a:prstGeom prst="rect">
              <a:avLst/>
            </a:prstGeom>
          </p:spPr>
        </p:pic>
        <p:sp>
          <p:nvSpPr>
            <p:cNvPr id="10" name="右矢印 9"/>
            <p:cNvSpPr/>
            <p:nvPr/>
          </p:nvSpPr>
          <p:spPr>
            <a:xfrm>
              <a:off x="3779912" y="5548587"/>
              <a:ext cx="1296144" cy="484632"/>
            </a:xfrm>
            <a:prstGeom prst="rightArrow">
              <a:avLst/>
            </a:prstGeom>
            <a:gradFill rotWithShape="1">
              <a:gsLst>
                <a:gs pos="0">
                  <a:srgbClr val="9F2936">
                    <a:shade val="51000"/>
                    <a:satMod val="130000"/>
                  </a:srgbClr>
                </a:gs>
                <a:gs pos="80000">
                  <a:srgbClr val="9F2936">
                    <a:shade val="93000"/>
                    <a:satMod val="130000"/>
                  </a:srgbClr>
                </a:gs>
                <a:gs pos="100000">
                  <a:srgbClr val="9F293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F293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" name="右矢印 10"/>
            <p:cNvSpPr/>
            <p:nvPr/>
          </p:nvSpPr>
          <p:spPr>
            <a:xfrm flipH="1">
              <a:off x="3779912" y="6112720"/>
              <a:ext cx="1296144" cy="484632"/>
            </a:xfrm>
            <a:prstGeom prst="rightArrow">
              <a:avLst/>
            </a:prstGeom>
            <a:gradFill rotWithShape="1">
              <a:gsLst>
                <a:gs pos="0">
                  <a:srgbClr val="9F2936">
                    <a:tint val="50000"/>
                    <a:satMod val="300000"/>
                  </a:srgbClr>
                </a:gs>
                <a:gs pos="35000">
                  <a:srgbClr val="9F2936">
                    <a:tint val="37000"/>
                    <a:satMod val="300000"/>
                  </a:srgbClr>
                </a:gs>
                <a:gs pos="100000">
                  <a:srgbClr val="9F293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F293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" name="乗算 11"/>
            <p:cNvSpPr/>
            <p:nvPr/>
          </p:nvSpPr>
          <p:spPr>
            <a:xfrm>
              <a:off x="3826768" y="5733482"/>
              <a:ext cx="1249288" cy="1263649"/>
            </a:xfrm>
            <a:prstGeom prst="mathMultiply">
              <a:avLst>
                <a:gd name="adj1" fmla="val 15607"/>
              </a:avLst>
            </a:prstGeom>
            <a:gradFill rotWithShape="1">
              <a:gsLst>
                <a:gs pos="0">
                  <a:srgbClr val="F07F09">
                    <a:shade val="51000"/>
                    <a:satMod val="130000"/>
                  </a:srgbClr>
                </a:gs>
                <a:gs pos="80000">
                  <a:srgbClr val="F07F09">
                    <a:shade val="93000"/>
                    <a:satMod val="130000"/>
                  </a:srgbClr>
                </a:gs>
                <a:gs pos="100000">
                  <a:srgbClr val="F07F0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1283" y="387883"/>
            <a:ext cx="3663775" cy="523396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70119" y="386721"/>
            <a:ext cx="3666101" cy="5233964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186" y="1170651"/>
            <a:ext cx="5233965" cy="3666102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1279" y="391129"/>
            <a:ext cx="3663778" cy="5233969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5221" y="391824"/>
            <a:ext cx="3660531" cy="5229330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170114" y="392290"/>
            <a:ext cx="3666103" cy="5233968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168937" y="386720"/>
            <a:ext cx="3666102" cy="523396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7250" y="920352"/>
            <a:ext cx="3218824" cy="2251747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chi^\eta&#10;\end{align*}&lt;/body&gt;&#10;  &lt;fcolor&gt;FF000000&lt;/fcolor&gt;&#10;  &lt;bcolor&gt;FFFFFFFF&lt;/bcolor&gt;&#10;  &lt;transparent&gt;True&lt;/transparent&gt;&#10;  &lt;resolution&gt;1800&lt;/resolution&gt;&#10;  &lt;imageh&gt;229&lt;/imageh&gt;&#10;  &lt;imagew&gt;24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17" y="1176815"/>
            <a:ext cx="323528" cy="299951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/ {\rm Skellam}&#10;\end{align*}&lt;/body&gt;&#10;  &lt;fcolor&gt;FF000000&lt;/fcolor&gt;&#10;  &lt;bcolor&gt;FFFFFFFF&lt;/bcolor&gt;&#10;  &lt;transparent&gt;True&lt;/transparent&gt;&#10;  &lt;resolution&gt;1800&lt;/resolution&gt;&#10;  &lt;imageh&gt;280&lt;/imageh&gt;&#10;  &lt;imagew&gt;1559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34346" y="2517287"/>
            <a:ext cx="2011619" cy="36129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6097972" y="2420959"/>
            <a:ext cx="2195868" cy="336135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 bwMode="auto">
          <a:xfrm rot="16200000">
            <a:off x="5394893" y="3373363"/>
            <a:ext cx="52931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kumimoji="1" lang="en-US" altLang="ja-JP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kumimoji="1" lang="en-US" altLang="ja-JP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Time Evolution 2, Correlation: With CP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12776"/>
            <a:ext cx="5799151" cy="370733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1412776"/>
            <a:ext cx="5799151" cy="370733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2" y="895132"/>
            <a:ext cx="4626955" cy="37374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418879" y="5561740"/>
            <a:ext cx="5832648" cy="116465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235302" y="5732380"/>
            <a:ext cx="1789688" cy="80923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950897" y="5736030"/>
            <a:ext cx="1789688" cy="80923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05866" y="5013176"/>
            <a:ext cx="3139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non-monotonic </a:t>
            </a:r>
            <a:r>
              <a:rPr lang="en-US" altLang="ja-JP" sz="2400" dirty="0" smtClean="0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D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y dep.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42592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non-monotonic</a:t>
            </a:r>
          </a:p>
        </p:txBody>
      </p:sp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75" y="5851740"/>
            <a:ext cx="481542" cy="2645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240664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non-monotonic</a:t>
            </a:r>
          </a:p>
        </p:txBody>
      </p:sp>
      <p:sp>
        <p:nvSpPr>
          <p:cNvPr id="20" name="右矢印 19"/>
          <p:cNvSpPr/>
          <p:nvPr/>
        </p:nvSpPr>
        <p:spPr>
          <a:xfrm>
            <a:off x="4788829" y="5852613"/>
            <a:ext cx="392595" cy="576064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91681" y="5710613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Analytic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result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article}&#10;\usepackage{amsmath}&#10;\pagestyle{empty}&lt;/preamble&gt;&#10;  &lt;body&gt;\begin{align*} &#10;C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69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63" y="5851740"/>
            <a:ext cx="730250" cy="2645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 bwMode="auto">
          <a:xfrm rot="16200000">
            <a:off x="5311766" y="3433819"/>
            <a:ext cx="529312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kumimoji="1" lang="en-US" altLang="ja-JP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kumimoji="1" lang="en-US" altLang="ja-JP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3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Comparison: Fluctuation and Correlation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3" y="1412776"/>
            <a:ext cx="4490647" cy="316714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497" y="1484784"/>
            <a:ext cx="4888503" cy="316714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09" y="1025476"/>
            <a:ext cx="4369217" cy="35292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4" y="1003028"/>
            <a:ext cx="3700173" cy="39782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77950" y="4463440"/>
            <a:ext cx="5275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N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on-monotonicity in K(</a:t>
            </a:r>
            <a:r>
              <a:rPr lang="en-US" altLang="ja-JP" sz="2400" dirty="0" smtClean="0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D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y) disappears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But C(y) is still non-monotonic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043608" y="5360692"/>
            <a:ext cx="6984776" cy="145268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907068" y="5537175"/>
            <a:ext cx="2016225" cy="80923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575626" y="5534982"/>
            <a:ext cx="1789688" cy="80923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08573" y="5881608"/>
            <a:ext cx="1315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monotonic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11" y="5949371"/>
            <a:ext cx="481542" cy="26458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878081" y="5587700"/>
            <a:ext cx="2070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no information on</a:t>
            </a:r>
          </a:p>
        </p:txBody>
      </p:sp>
      <p:sp>
        <p:nvSpPr>
          <p:cNvPr id="17" name="右矢印 16"/>
          <p:cNvSpPr/>
          <p:nvPr/>
        </p:nvSpPr>
        <p:spPr>
          <a:xfrm>
            <a:off x="4413558" y="5651565"/>
            <a:ext cx="392595" cy="576064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53337" y="5650720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Analytic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result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article}&#10;\usepackage{amsmath}&#10;\pagestyle{empty}&lt;/preamble&gt;&#10;  &lt;body&gt;\begin{align*} &#10;K(\Delta y),~C(\bar y)&#10;\end{align*}&lt;/body&gt;&#10;  &lt;fcolor&gt;FF000000&lt;/fcolor&gt;&#10;  &lt;bcolor&gt;FFFFFFFF&lt;/bcolor&gt;&#10;  &lt;transparent&gt;True&lt;/transparent&gt;&#10;  &lt;resolution&gt;1800&lt;/resolution&gt;&#10;  &lt;imageh&gt;250&lt;/imageh&gt;&#10;  &lt;imagew&gt;144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58" y="5684395"/>
            <a:ext cx="1526117" cy="26458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483768" y="6371846"/>
            <a:ext cx="4975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C(y) is better to see non-monotonicity.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924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Away from CP (Crossover)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40768"/>
            <a:ext cx="4499992" cy="303894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340768"/>
            <a:ext cx="4711441" cy="3038946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09" y="1025476"/>
            <a:ext cx="4369217" cy="35292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4" y="1003028"/>
            <a:ext cx="3700173" cy="39782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86493" y="4610164"/>
            <a:ext cx="800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Signal of the critical enhancement can be clearer along paths away from the CP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82927" y="5671611"/>
            <a:ext cx="6202082" cy="46166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FF0066"/>
                </a:solidFill>
                <a:latin typeface="Calibri"/>
                <a:ea typeface="ＭＳ Ｐゴシック"/>
              </a:rPr>
              <a:t>Away from the CP: </a:t>
            </a:r>
            <a:r>
              <a:rPr lang="en-US" altLang="ja-JP" sz="2400" dirty="0" smtClean="0">
                <a:solidFill>
                  <a:srgbClr val="FF0066"/>
                </a:solidFill>
                <a:latin typeface="Calibri"/>
                <a:ea typeface="ＭＳ Ｐゴシック"/>
                <a:sym typeface="Wingdings" panose="05000000000000000000" pitchFamily="2" charset="2"/>
              </a:rPr>
              <a:t>Weaker critical slowing down</a:t>
            </a:r>
            <a:endParaRPr lang="ja-JP" altLang="en-US" sz="2400" dirty="0">
              <a:solidFill>
                <a:srgbClr val="FF0066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413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Cumulants for Gauss Distribution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 bwMode="auto">
          <a:xfrm>
            <a:off x="494814" y="1019704"/>
            <a:ext cx="3451586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Gauss distribution</a:t>
            </a:r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545598"/>
              </p:ext>
            </p:extLst>
          </p:nvPr>
        </p:nvGraphicFramePr>
        <p:xfrm>
          <a:off x="3946400" y="744123"/>
          <a:ext cx="377348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3" name="Equation" r:id="rId3" imgW="1981080" imgH="533160" progId="Equation.DSMT4">
                  <p:embed/>
                </p:oleObj>
              </mc:Choice>
              <mc:Fallback>
                <p:oleObj name="Equation" r:id="rId3" imgW="1981080" imgH="533160" progId="Equation.DSMT4">
                  <p:embed/>
                  <p:pic>
                    <p:nvPicPr>
                      <p:cNvPr id="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400" y="744123"/>
                        <a:ext cx="3773487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715427"/>
              </p:ext>
            </p:extLst>
          </p:nvPr>
        </p:nvGraphicFramePr>
        <p:xfrm>
          <a:off x="3946400" y="2057483"/>
          <a:ext cx="3217863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4" name="Equation" r:id="rId5" imgW="1688760" imgH="838080" progId="Equation.DSMT4">
                  <p:embed/>
                </p:oleObj>
              </mc:Choice>
              <mc:Fallback>
                <p:oleObj name="Equation" r:id="rId5" imgW="1688760" imgH="838080" progId="Equation.DSMT4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400" y="2057483"/>
                        <a:ext cx="3217863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 bwMode="auto">
          <a:xfrm>
            <a:off x="492839" y="3701479"/>
            <a:ext cx="4956806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 for Gauss distribution</a:t>
            </a:r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540306"/>
              </p:ext>
            </p:extLst>
          </p:nvPr>
        </p:nvGraphicFramePr>
        <p:xfrm>
          <a:off x="3946525" y="4219575"/>
          <a:ext cx="2735263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5" name="Equation" r:id="rId7" imgW="1434960" imgH="736560" progId="Equation.DSMT4">
                  <p:embed/>
                </p:oleObj>
              </mc:Choice>
              <mc:Fallback>
                <p:oleObj name="Equation" r:id="rId7" imgW="1434960" imgH="736560" progId="Equation.DSMT4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5" y="4219575"/>
                        <a:ext cx="2735263" cy="139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426168"/>
              </p:ext>
            </p:extLst>
          </p:nvPr>
        </p:nvGraphicFramePr>
        <p:xfrm>
          <a:off x="661472" y="5790314"/>
          <a:ext cx="17907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6" name="Equation" r:id="rId9" imgW="939600" imgH="317160" progId="Equation.DSMT4">
                  <p:embed/>
                </p:oleObj>
              </mc:Choice>
              <mc:Fallback>
                <p:oleObj name="Equation" r:id="rId9" imgW="939600" imgH="317160" progId="Equation.DSMT4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72" y="5790314"/>
                        <a:ext cx="17907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 bwMode="auto">
          <a:xfrm>
            <a:off x="2580918" y="5837058"/>
            <a:ext cx="3849131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non-Gaussianity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4355455" y="5103730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1186805" y="4002135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43930" y="6400717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 flipV="1">
            <a:off x="1186805" y="3230480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02630" y="6364205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0</a:t>
            </a:r>
          </a:p>
        </p:txBody>
      </p:sp>
      <p:sp>
        <p:nvSpPr>
          <p:cNvPr id="8" name="Freeform 14"/>
          <p:cNvSpPr>
            <a:spLocks/>
          </p:cNvSpPr>
          <p:nvPr/>
        </p:nvSpPr>
        <p:spPr bwMode="auto">
          <a:xfrm>
            <a:off x="4355455" y="5103730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433618" y="6248317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/>
                <a:cs typeface="+mn-cs"/>
              </a:rPr>
              <a:t>m</a:t>
            </a:r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626668" y="4238542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83568" y="3186030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555230" y="4167105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694033" y="5071186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Hadrons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2349857" y="3009042"/>
            <a:ext cx="638915" cy="2743181"/>
            <a:chOff x="2378947" y="2017401"/>
            <a:chExt cx="638915" cy="2743181"/>
          </a:xfrm>
        </p:grpSpPr>
        <p:sp>
          <p:nvSpPr>
            <p:cNvPr id="26" name="フリーフォーム 25"/>
            <p:cNvSpPr/>
            <p:nvPr/>
          </p:nvSpPr>
          <p:spPr>
            <a:xfrm>
              <a:off x="2378947" y="2204863"/>
              <a:ext cx="372492" cy="2555719"/>
            </a:xfrm>
            <a:custGeom>
              <a:avLst/>
              <a:gdLst>
                <a:gd name="connsiteX0" fmla="*/ 354227 w 354227"/>
                <a:gd name="connsiteY0" fmla="*/ 0 h 2010032"/>
                <a:gd name="connsiteX1" fmla="*/ 115330 w 354227"/>
                <a:gd name="connsiteY1" fmla="*/ 930875 h 2010032"/>
                <a:gd name="connsiteX2" fmla="*/ 0 w 354227"/>
                <a:gd name="connsiteY2" fmla="*/ 2010032 h 201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4227" h="2010032">
                  <a:moveTo>
                    <a:pt x="354227" y="0"/>
                  </a:moveTo>
                  <a:cubicBezTo>
                    <a:pt x="264297" y="297935"/>
                    <a:pt x="174368" y="595870"/>
                    <a:pt x="115330" y="930875"/>
                  </a:cubicBezTo>
                  <a:cubicBezTo>
                    <a:pt x="56292" y="1265880"/>
                    <a:pt x="28146" y="1637956"/>
                    <a:pt x="0" y="2010032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爆発 1 26"/>
            <p:cNvSpPr/>
            <p:nvPr/>
          </p:nvSpPr>
          <p:spPr>
            <a:xfrm>
              <a:off x="2548136" y="2017401"/>
              <a:ext cx="469726" cy="448773"/>
            </a:xfrm>
            <a:prstGeom prst="irregularSeal1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7" name="タイトル 1"/>
          <p:cNvSpPr txBox="1">
            <a:spLocks/>
          </p:cNvSpPr>
          <p:nvPr/>
        </p:nvSpPr>
        <p:spPr bwMode="auto">
          <a:xfrm>
            <a:off x="26988" y="-46038"/>
            <a:ext cx="9117012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ＭＳ Ｐゴシック"/>
                <a:cs typeface="+mj-cs"/>
              </a:rPr>
              <a:t>Mapping from 3-d Ising to QCD</a:t>
            </a:r>
            <a:endParaRPr kumimoji="1" lang="ja-JP" altLang="en-US" sz="36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cxnSp>
        <p:nvCxnSpPr>
          <p:cNvPr id="16" name="直線矢印コネクタ 15"/>
          <p:cNvCxnSpPr>
            <a:endCxn id="4" idx="2"/>
          </p:cNvCxnSpPr>
          <p:nvPr/>
        </p:nvCxnSpPr>
        <p:spPr>
          <a:xfrm flipH="1" flipV="1">
            <a:off x="1875780" y="4022773"/>
            <a:ext cx="658443" cy="192890"/>
          </a:xfrm>
          <a:prstGeom prst="straightConnector1">
            <a:avLst/>
          </a:prstGeom>
          <a:ln w="38100">
            <a:solidFill>
              <a:srgbClr val="00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endCxn id="14" idx="0"/>
          </p:cNvCxnSpPr>
          <p:nvPr/>
        </p:nvCxnSpPr>
        <p:spPr>
          <a:xfrm flipH="1">
            <a:off x="2363164" y="4285512"/>
            <a:ext cx="236987" cy="785674"/>
          </a:xfrm>
          <a:prstGeom prst="straightConnector1">
            <a:avLst/>
          </a:prstGeom>
          <a:ln w="38100">
            <a:solidFill>
              <a:srgbClr val="0000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000000&lt;/fcolor&gt;&#10;  &lt;bcolor&gt;FFFFFFFF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67" y="3908725"/>
            <a:ext cx="179512" cy="19925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000000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58" y="4878394"/>
            <a:ext cx="220800" cy="314147"/>
          </a:xfrm>
          <a:prstGeom prst="rect">
            <a:avLst/>
          </a:prstGeom>
        </p:spPr>
      </p:pic>
      <p:pic>
        <p:nvPicPr>
          <p:cNvPr id="29" name="Picture 7" descr="m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78" y="848985"/>
            <a:ext cx="4751388" cy="31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3979380" y="848985"/>
            <a:ext cx="1082349" cy="40011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3d Ising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25" name="オブジェクト 24"/>
          <p:cNvGraphicFramePr>
            <a:graphicFrameLocks noChangeAspect="1"/>
          </p:cNvGraphicFramePr>
          <p:nvPr>
            <p:extLst/>
          </p:nvPr>
        </p:nvGraphicFramePr>
        <p:xfrm>
          <a:off x="5395767" y="3898230"/>
          <a:ext cx="1129300" cy="752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9" name="Equation" r:id="rId6" imgW="647640" imgH="431640" progId="Equation.DSMT4">
                  <p:embed/>
                </p:oleObj>
              </mc:Choice>
              <mc:Fallback>
                <p:oleObj name="Equation" r:id="rId6" imgW="647640" imgH="431640" progId="Equation.DSMT4">
                  <p:embed/>
                  <p:pic>
                    <p:nvPicPr>
                      <p:cNvPr id="25" name="オブジェクト 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767" y="3898230"/>
                        <a:ext cx="1129300" cy="752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グループ化 27"/>
          <p:cNvGrpSpPr/>
          <p:nvPr/>
        </p:nvGrpSpPr>
        <p:grpSpPr>
          <a:xfrm>
            <a:off x="1822127" y="3025416"/>
            <a:ext cx="638915" cy="2743181"/>
            <a:chOff x="2378947" y="2017401"/>
            <a:chExt cx="638915" cy="2743181"/>
          </a:xfrm>
        </p:grpSpPr>
        <p:sp>
          <p:nvSpPr>
            <p:cNvPr id="30" name="フリーフォーム 29"/>
            <p:cNvSpPr/>
            <p:nvPr/>
          </p:nvSpPr>
          <p:spPr>
            <a:xfrm>
              <a:off x="2378947" y="2204863"/>
              <a:ext cx="372492" cy="2555719"/>
            </a:xfrm>
            <a:custGeom>
              <a:avLst/>
              <a:gdLst>
                <a:gd name="connsiteX0" fmla="*/ 354227 w 354227"/>
                <a:gd name="connsiteY0" fmla="*/ 0 h 2010032"/>
                <a:gd name="connsiteX1" fmla="*/ 115330 w 354227"/>
                <a:gd name="connsiteY1" fmla="*/ 930875 h 2010032"/>
                <a:gd name="connsiteX2" fmla="*/ 0 w 354227"/>
                <a:gd name="connsiteY2" fmla="*/ 2010032 h 201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4227" h="2010032">
                  <a:moveTo>
                    <a:pt x="354227" y="0"/>
                  </a:moveTo>
                  <a:cubicBezTo>
                    <a:pt x="264297" y="297935"/>
                    <a:pt x="174368" y="595870"/>
                    <a:pt x="115330" y="930875"/>
                  </a:cubicBezTo>
                  <a:cubicBezTo>
                    <a:pt x="56292" y="1265880"/>
                    <a:pt x="28146" y="1637956"/>
                    <a:pt x="0" y="2010032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" name="爆発 1 30"/>
            <p:cNvSpPr/>
            <p:nvPr/>
          </p:nvSpPr>
          <p:spPr>
            <a:xfrm>
              <a:off x="2548136" y="2017401"/>
              <a:ext cx="469726" cy="448773"/>
            </a:xfrm>
            <a:prstGeom prst="irregularSeal1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7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Away from CP (Crossover)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40768"/>
            <a:ext cx="4499992" cy="303894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340768"/>
            <a:ext cx="4711441" cy="3038946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09" y="1025476"/>
            <a:ext cx="4369217" cy="35292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4" y="1003028"/>
            <a:ext cx="3700173" cy="39782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86493" y="4610164"/>
            <a:ext cx="800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Signal of the critical enhancement can be clearer along paths away from the CP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82927" y="5671611"/>
            <a:ext cx="6202082" cy="46166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Away from the CP: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  <a:sym typeface="Wingdings" panose="05000000000000000000" pitchFamily="2" charset="2"/>
              </a:rPr>
              <a:t>Weaker critical slowing down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 6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1405605" y="970044"/>
            <a:ext cx="5722798" cy="1803384"/>
            <a:chOff x="1405605" y="970044"/>
            <a:chExt cx="5722798" cy="18033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1628"/>
                <p:cNvSpPr txBox="1">
                  <a:spLocks noChangeArrowheads="1"/>
                </p:cNvSpPr>
                <p:nvPr/>
              </p:nvSpPr>
              <p:spPr bwMode="auto">
                <a:xfrm>
                  <a:off x="1561245" y="970044"/>
                  <a:ext cx="5567158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kumimoji="1" sz="2400" b="1">
                      <a:solidFill>
                        <a:srgbClr val="66FFFF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kumimoji="1" sz="2400">
                      <a:solidFill>
                        <a:schemeClr val="bg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bg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SzPct val="80000"/>
                    <a:buNone/>
                  </a:pPr>
                  <a:r>
                    <a:rPr lang="en-US" altLang="ja-JP" sz="2800" b="0" i="1" dirty="0" smtClean="0">
                      <a:solidFill>
                        <a:srgbClr val="FF0080"/>
                      </a:solidFill>
                      <a:latin typeface="Rockwell" pitchFamily="18" charset="0"/>
                    </a:rPr>
                    <a:t>K(</a:t>
                  </a:r>
                  <a:r>
                    <a:rPr lang="en-US" altLang="ja-JP" sz="2800" b="0" i="1" dirty="0" smtClean="0">
                      <a:solidFill>
                        <a:srgbClr val="FF0080"/>
                      </a:solidFill>
                      <a:latin typeface="Symbol" panose="05050102010706020507" pitchFamily="18" charset="2"/>
                    </a:rPr>
                    <a:t>D</a:t>
                  </a:r>
                  <a:r>
                    <a:rPr lang="en-US" altLang="ja-JP" sz="2800" b="0" i="1" dirty="0" smtClean="0">
                      <a:solidFill>
                        <a:srgbClr val="FF0080"/>
                      </a:solidFill>
                      <a:latin typeface="Rockwell" pitchFamily="18" charset="0"/>
                    </a:rPr>
                    <a:t>y) or  C</a:t>
                  </a:r>
                  <a14:m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rgbClr val="FF008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ja-JP" sz="2800" b="0" i="1" smtClean="0">
                              <a:solidFill>
                                <a:srgbClr val="FF008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ja-JP" sz="2800" b="0" i="1" smtClean="0">
                              <a:solidFill>
                                <a:srgbClr val="FF008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a14:m>
                  <a:r>
                    <a:rPr lang="en-US" altLang="ja-JP" sz="2800" b="0" i="1" dirty="0" smtClean="0">
                      <a:solidFill>
                        <a:srgbClr val="FF0080"/>
                      </a:solidFill>
                      <a:latin typeface="Rockwell" pitchFamily="18" charset="0"/>
                    </a:rPr>
                    <a:t>) is non-monotonic</a:t>
                  </a:r>
                </a:p>
              </p:txBody>
            </p:sp>
          </mc:Choice>
          <mc:Fallback xmlns="">
            <p:sp>
              <p:nvSpPr>
                <p:cNvPr id="5" name="Text Box 16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61245" y="970044"/>
                  <a:ext cx="5567158" cy="523220"/>
                </a:xfrm>
                <a:prstGeom prst="rect">
                  <a:avLst/>
                </a:prstGeom>
                <a:blipFill>
                  <a:blip r:embed="rId2"/>
                  <a:stretch>
                    <a:fillRect l="-2191" t="-11628" b="-3139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右矢印 5"/>
            <p:cNvSpPr/>
            <p:nvPr/>
          </p:nvSpPr>
          <p:spPr>
            <a:xfrm rot="5400000">
              <a:off x="4057463" y="1632049"/>
              <a:ext cx="574724" cy="363661"/>
            </a:xfrm>
            <a:prstGeom prst="rightArrow">
              <a:avLst/>
            </a:prstGeom>
            <a:gradFill rotWithShape="1">
              <a:gsLst>
                <a:gs pos="0">
                  <a:srgbClr val="9F2936">
                    <a:shade val="51000"/>
                    <a:satMod val="130000"/>
                  </a:srgbClr>
                </a:gs>
                <a:gs pos="80000">
                  <a:srgbClr val="9F2936">
                    <a:shade val="93000"/>
                    <a:satMod val="130000"/>
                  </a:srgbClr>
                </a:gs>
                <a:gs pos="100000">
                  <a:srgbClr val="9F293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F293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" name="Text Box 1628"/>
            <p:cNvSpPr txBox="1">
              <a:spLocks noChangeArrowheads="1"/>
            </p:cNvSpPr>
            <p:nvPr/>
          </p:nvSpPr>
          <p:spPr bwMode="auto">
            <a:xfrm>
              <a:off x="2468719" y="2134495"/>
              <a:ext cx="375221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400" b="1">
                  <a:solidFill>
                    <a:srgbClr val="66FFFF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Pct val="80000"/>
                <a:buNone/>
              </a:pPr>
              <a:r>
                <a:rPr lang="en-US" altLang="ja-JP" sz="2800" b="0" i="1" dirty="0" smtClean="0">
                  <a:solidFill>
                    <a:srgbClr val="FF0080"/>
                  </a:solidFill>
                  <a:latin typeface="Symbol" panose="05050102010706020507" pitchFamily="18" charset="2"/>
                </a:rPr>
                <a:t>c</a:t>
              </a:r>
              <a:r>
                <a:rPr lang="en-US" altLang="ja-JP" sz="2800" b="0" i="1" dirty="0" smtClean="0">
                  <a:solidFill>
                    <a:srgbClr val="FF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ja-JP" sz="2800" b="0" i="1" dirty="0" smtClean="0">
                  <a:solidFill>
                    <a:srgbClr val="FF0080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t</a:t>
              </a:r>
              <a:r>
                <a:rPr lang="en-US" altLang="ja-JP" sz="2800" b="0" i="1" dirty="0" smtClean="0">
                  <a:solidFill>
                    <a:srgbClr val="FF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altLang="ja-JP" sz="2800" b="0" i="1" dirty="0" smtClean="0">
                  <a:solidFill>
                    <a:srgbClr val="FF0080"/>
                  </a:solidFill>
                  <a:latin typeface="Rockwell" pitchFamily="18" charset="0"/>
                </a:rPr>
                <a:t> is non-monotonic</a:t>
              </a:r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1405605" y="970044"/>
              <a:ext cx="5639672" cy="1803384"/>
            </a:xfrm>
            <a:prstGeom prst="roundRect">
              <a:avLst/>
            </a:prstGeom>
            <a:noFill/>
            <a:ln w="25400" cap="flat" cmpd="sng" algn="ctr">
              <a:solidFill>
                <a:srgbClr val="FF006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 bwMode="auto">
              <a:xfrm>
                <a:off x="3381214" y="3214604"/>
                <a:ext cx="5460149" cy="2369880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kumimoji="1" lang="en-US" altLang="ja-JP" sz="2400" i="1" dirty="0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Inverse is NOT necessarily true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altLang="ja-JP" sz="2400" i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8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ja-JP" sz="2800" i="1">
                            <a:solidFill>
                              <a:srgbClr val="FF008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FF008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ja-JP" sz="2800" i="1" dirty="0">
                    <a:solidFill>
                      <a:srgbClr val="FF0080"/>
                    </a:solidFill>
                    <a:latin typeface="Rockwell" pitchFamily="18" charset="0"/>
                  </a:rPr>
                  <a:t>) </a:t>
                </a:r>
                <a:r>
                  <a:rPr lang="en-US" altLang="ja-JP" sz="2400" i="1" dirty="0" smtClean="0">
                    <a:solidFill>
                      <a:srgbClr val="FF0080"/>
                    </a:solidFill>
                    <a:latin typeface="+mn-lt"/>
                  </a:rPr>
                  <a:t>is more sensitive to CP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kumimoji="1" lang="en-US" altLang="ja-JP" sz="2400" i="1" dirty="0" smtClean="0">
                    <a:solidFill>
                      <a:srgbClr val="FF0080"/>
                    </a:solidFill>
                    <a:latin typeface="+mn-lt"/>
                    <a:cs typeface="Arial" panose="020B0604020202020204" pitchFamily="34" charset="0"/>
                  </a:rPr>
                  <a:t>This result assumes Bjorken 1d flow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en-US" altLang="ja-JP" sz="2400" i="1" dirty="0">
                  <a:solidFill>
                    <a:srgbClr val="FF008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en-US" altLang="ja-JP" sz="2400" i="1" dirty="0" smtClean="0">
                    <a:solidFill>
                      <a:srgbClr val="FF0080"/>
                    </a:solidFill>
                    <a:latin typeface="+mn-lt"/>
                    <a:cs typeface="Arial" panose="020B0604020202020204" pitchFamily="34" charset="0"/>
                  </a:rPr>
                  <a:t>For lower energy, more realistic</a:t>
                </a:r>
              </a:p>
              <a:p>
                <a:pPr algn="l"/>
                <a:r>
                  <a:rPr lang="en-US" altLang="ja-JP" sz="2400" i="1" dirty="0">
                    <a:solidFill>
                      <a:srgbClr val="FF008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altLang="ja-JP" sz="2400" i="1" dirty="0" smtClean="0">
                    <a:solidFill>
                      <a:srgbClr val="FF0080"/>
                    </a:solidFill>
                    <a:latin typeface="+mn-lt"/>
                    <a:cs typeface="Arial" panose="020B0604020202020204" pitchFamily="34" charset="0"/>
                  </a:rPr>
                  <a:t>   set-ups are necessary</a:t>
                </a:r>
                <a:endParaRPr kumimoji="1" lang="ja-JP" altLang="en-US" sz="2400" i="1" dirty="0" smtClean="0">
                  <a:solidFill>
                    <a:srgbClr val="FF0066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214" y="3214604"/>
                <a:ext cx="5460149" cy="2369880"/>
              </a:xfrm>
              <a:prstGeom prst="rect">
                <a:avLst/>
              </a:prstGeom>
              <a:blipFill>
                <a:blip r:embed="rId3"/>
                <a:stretch>
                  <a:fillRect l="-1564" t="-1799" r="-782" b="-5141"/>
                </a:stretch>
              </a:blipFill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7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Equivalent statements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1405605" y="970044"/>
            <a:ext cx="5722798" cy="1803384"/>
            <a:chOff x="1405605" y="970044"/>
            <a:chExt cx="5722798" cy="18033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1628"/>
                <p:cNvSpPr txBox="1">
                  <a:spLocks noChangeArrowheads="1"/>
                </p:cNvSpPr>
                <p:nvPr/>
              </p:nvSpPr>
              <p:spPr bwMode="auto">
                <a:xfrm>
                  <a:off x="1561245" y="970044"/>
                  <a:ext cx="5567158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kumimoji="1" sz="2400" b="1">
                      <a:solidFill>
                        <a:srgbClr val="66FFFF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kumimoji="1" sz="2400">
                      <a:solidFill>
                        <a:schemeClr val="bg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bg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Pct val="80000"/>
                    <a:buFontTx/>
                    <a:buNone/>
                    <a:tabLst/>
                    <a:defRPr/>
                  </a:pPr>
                  <a:r>
                    <a:rPr kumimoji="1" lang="en-US" altLang="ja-JP" sz="28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80"/>
                      </a:solidFill>
                      <a:effectLst/>
                      <a:uLnTx/>
                      <a:uFillTx/>
                      <a:latin typeface="Rockwell" pitchFamily="18" charset="0"/>
                      <a:ea typeface="ＭＳ Ｐゴシック" pitchFamily="50" charset="-128"/>
                      <a:cs typeface="+mn-cs"/>
                    </a:rPr>
                    <a:t>K(</a:t>
                  </a:r>
                  <a:r>
                    <a:rPr kumimoji="1" lang="en-US" altLang="ja-JP" sz="28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80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ＭＳ Ｐゴシック" pitchFamily="50" charset="-128"/>
                      <a:cs typeface="+mn-cs"/>
                    </a:rPr>
                    <a:t>D</a:t>
                  </a:r>
                  <a:r>
                    <a:rPr kumimoji="1" lang="en-US" altLang="ja-JP" sz="28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80"/>
                      </a:solidFill>
                      <a:effectLst/>
                      <a:uLnTx/>
                      <a:uFillTx/>
                      <a:latin typeface="Rockwell" pitchFamily="18" charset="0"/>
                      <a:ea typeface="ＭＳ Ｐゴシック" pitchFamily="50" charset="-128"/>
                      <a:cs typeface="+mn-cs"/>
                    </a:rPr>
                    <a:t>y) or  C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8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accPr>
                        <m:e>
                          <m: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8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a14:m>
                  <a:r>
                    <a:rPr kumimoji="1" lang="en-US" altLang="ja-JP" sz="28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80"/>
                      </a:solidFill>
                      <a:effectLst/>
                      <a:uLnTx/>
                      <a:uFillTx/>
                      <a:latin typeface="Rockwell" pitchFamily="18" charset="0"/>
                      <a:ea typeface="ＭＳ Ｐゴシック" pitchFamily="50" charset="-128"/>
                      <a:cs typeface="+mn-cs"/>
                    </a:rPr>
                    <a:t>) is non-monotonic</a:t>
                  </a:r>
                </a:p>
              </p:txBody>
            </p:sp>
          </mc:Choice>
          <mc:Fallback xmlns="">
            <p:sp>
              <p:nvSpPr>
                <p:cNvPr id="5" name="Text Box 16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61245" y="970044"/>
                  <a:ext cx="5567158" cy="523220"/>
                </a:xfrm>
                <a:prstGeom prst="rect">
                  <a:avLst/>
                </a:prstGeom>
                <a:blipFill>
                  <a:blip r:embed="rId2"/>
                  <a:stretch>
                    <a:fillRect l="-2191" t="-11628" b="-3139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右矢印 5"/>
            <p:cNvSpPr/>
            <p:nvPr/>
          </p:nvSpPr>
          <p:spPr>
            <a:xfrm rot="5400000">
              <a:off x="4057463" y="1632049"/>
              <a:ext cx="574724" cy="363661"/>
            </a:xfrm>
            <a:prstGeom prst="rightArrow">
              <a:avLst/>
            </a:prstGeom>
            <a:gradFill rotWithShape="1">
              <a:gsLst>
                <a:gs pos="0">
                  <a:srgbClr val="9F2936">
                    <a:shade val="51000"/>
                    <a:satMod val="130000"/>
                  </a:srgbClr>
                </a:gs>
                <a:gs pos="80000">
                  <a:srgbClr val="9F2936">
                    <a:shade val="93000"/>
                    <a:satMod val="130000"/>
                  </a:srgbClr>
                </a:gs>
                <a:gs pos="100000">
                  <a:srgbClr val="9F293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F293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" name="Text Box 1628"/>
            <p:cNvSpPr txBox="1">
              <a:spLocks noChangeArrowheads="1"/>
            </p:cNvSpPr>
            <p:nvPr/>
          </p:nvSpPr>
          <p:spPr bwMode="auto">
            <a:xfrm>
              <a:off x="2468719" y="2134495"/>
              <a:ext cx="375221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400" b="1">
                  <a:solidFill>
                    <a:srgbClr val="66FFFF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1" lang="en-US" altLang="ja-JP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8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itchFamily="50" charset="-128"/>
                  <a:cs typeface="+mn-cs"/>
                </a:rPr>
                <a:t>c</a:t>
              </a:r>
              <a:r>
                <a:rPr kumimoji="1" lang="en-US" altLang="ja-JP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8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(</a:t>
              </a:r>
              <a:r>
                <a:rPr kumimoji="1" lang="en-US" altLang="ja-JP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8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itchFamily="50" charset="-128"/>
                  <a:cs typeface="Arial" panose="020B0604020202020204" pitchFamily="34" charset="0"/>
                </a:rPr>
                <a:t>t</a:t>
              </a:r>
              <a:r>
                <a:rPr kumimoji="1" lang="en-US" altLang="ja-JP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8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)</a:t>
              </a:r>
              <a:r>
                <a:rPr kumimoji="1" lang="en-US" altLang="ja-JP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80"/>
                  </a:solidFill>
                  <a:effectLst/>
                  <a:uLnTx/>
                  <a:uFillTx/>
                  <a:latin typeface="Rockwell" pitchFamily="18" charset="0"/>
                  <a:ea typeface="ＭＳ Ｐゴシック" pitchFamily="50" charset="-128"/>
                  <a:cs typeface="+mn-cs"/>
                </a:rPr>
                <a:t> is non-monotonic</a:t>
              </a:r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1405605" y="970044"/>
              <a:ext cx="5639672" cy="1803384"/>
            </a:xfrm>
            <a:prstGeom prst="roundRect">
              <a:avLst/>
            </a:prstGeom>
            <a:noFill/>
            <a:ln w="25400" cap="flat" cmpd="sng" algn="ctr">
              <a:solidFill>
                <a:srgbClr val="FF006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Euclid" pitchFamily="18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498764" y="3331671"/>
            <a:ext cx="6546513" cy="2586729"/>
            <a:chOff x="498764" y="3331671"/>
            <a:chExt cx="6546513" cy="2586729"/>
          </a:xfrm>
        </p:grpSpPr>
        <p:sp>
          <p:nvSpPr>
            <p:cNvPr id="12" name="テキスト ボックス 11"/>
            <p:cNvSpPr txBox="1"/>
            <p:nvPr/>
          </p:nvSpPr>
          <p:spPr bwMode="auto">
            <a:xfrm>
              <a:off x="498764" y="3331671"/>
              <a:ext cx="2505814" cy="52322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800" dirty="0" smtClean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Contraposition</a:t>
              </a:r>
              <a:endParaRPr kumimoji="1" lang="ja-JP" altLang="en-US" sz="28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1405605" y="4115016"/>
              <a:ext cx="5639672" cy="1803384"/>
              <a:chOff x="1405605" y="4115016"/>
              <a:chExt cx="5639672" cy="18033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 Box 16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4850" y="5284131"/>
                    <a:ext cx="4559945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kumimoji="1" sz="2400" b="1">
                        <a:solidFill>
                          <a:srgbClr val="66FFFF"/>
                        </a:solidFill>
                        <a:latin typeface="Arial" charset="0"/>
                        <a:ea typeface="ＭＳ Ｐゴシック" pitchFamily="50" charset="-128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kumimoji="1" sz="2400">
                        <a:solidFill>
                          <a:schemeClr val="bg1"/>
                        </a:solidFill>
                        <a:latin typeface="Arial" charset="0"/>
                        <a:ea typeface="ＭＳ Ｐゴシック" pitchFamily="50" charset="-128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bg1"/>
                        </a:solidFill>
                        <a:latin typeface="Arial" charset="0"/>
                        <a:ea typeface="ＭＳ Ｐゴシック" pitchFamily="50" charset="-128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accent1"/>
                        </a:solidFill>
                        <a:latin typeface="Arial" charset="0"/>
                        <a:ea typeface="ＭＳ Ｐゴシック" pitchFamily="50" charset="-128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accent1"/>
                        </a:solidFill>
                        <a:latin typeface="Arial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accent1"/>
                        </a:solidFill>
                        <a:latin typeface="Arial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accent1"/>
                        </a:solidFill>
                        <a:latin typeface="Arial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accent1"/>
                        </a:solidFill>
                        <a:latin typeface="Arial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accent1"/>
                        </a:solidFill>
                        <a:latin typeface="Arial" charset="0"/>
                        <a:ea typeface="ＭＳ Ｐゴシック" pitchFamily="50" charset="-128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Pct val="80000"/>
                      <a:buFontTx/>
                      <a:buNone/>
                      <a:tabLst/>
                      <a:defRPr/>
                    </a:pPr>
                    <a:r>
                      <a:rPr kumimoji="1" lang="en-US" altLang="ja-JP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80"/>
                        </a:solidFill>
                        <a:effectLst/>
                        <a:uLnTx/>
                        <a:uFillTx/>
                        <a:latin typeface="Rockwell" pitchFamily="18" charset="0"/>
                        <a:ea typeface="ＭＳ Ｐゴシック" pitchFamily="50" charset="-128"/>
                        <a:cs typeface="+mn-cs"/>
                      </a:rPr>
                      <a:t>K(</a:t>
                    </a:r>
                    <a:r>
                      <a:rPr kumimoji="1" lang="en-US" altLang="ja-JP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80"/>
                        </a:solidFill>
                        <a:effectLst/>
                        <a:uLnTx/>
                        <a:uFillTx/>
                        <a:latin typeface="Symbol" panose="05050102010706020507" pitchFamily="18" charset="2"/>
                        <a:ea typeface="ＭＳ Ｐゴシック" pitchFamily="50" charset="-128"/>
                        <a:cs typeface="+mn-cs"/>
                      </a:rPr>
                      <a:t>D</a:t>
                    </a:r>
                    <a:r>
                      <a:rPr kumimoji="1" lang="en-US" altLang="ja-JP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80"/>
                        </a:solidFill>
                        <a:effectLst/>
                        <a:uLnTx/>
                        <a:uFillTx/>
                        <a:latin typeface="Rockwell" pitchFamily="18" charset="0"/>
                        <a:ea typeface="ＭＳ Ｐゴシック" pitchFamily="50" charset="-128"/>
                        <a:cs typeface="+mn-cs"/>
                      </a:rPr>
                      <a:t>y) or  C</a:t>
                    </a:r>
                    <a14:m>
                      <m:oMath xmlns:m="http://schemas.openxmlformats.org/officeDocument/2006/math">
                        <m: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kumimoji="1" lang="en-US" altLang="ja-JP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8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</m:acc>
                      </m:oMath>
                    </a14:m>
                    <a:r>
                      <a:rPr kumimoji="1" lang="en-US" altLang="ja-JP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80"/>
                        </a:solidFill>
                        <a:effectLst/>
                        <a:uLnTx/>
                        <a:uFillTx/>
                        <a:latin typeface="Rockwell" pitchFamily="18" charset="0"/>
                        <a:ea typeface="ＭＳ Ｐゴシック" pitchFamily="50" charset="-128"/>
                        <a:cs typeface="+mn-cs"/>
                      </a:rPr>
                      <a:t>) is monotonic</a:t>
                    </a:r>
                  </a:p>
                </p:txBody>
              </p:sp>
            </mc:Choice>
            <mc:Fallback xmlns="">
              <p:sp>
                <p:nvSpPr>
                  <p:cNvPr id="14" name="Text Box 16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064850" y="5284131"/>
                    <a:ext cx="4559945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807" t="-12791" r="-1604" b="-31395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右矢印 14"/>
              <p:cNvSpPr/>
              <p:nvPr/>
            </p:nvSpPr>
            <p:spPr>
              <a:xfrm rot="5400000">
                <a:off x="4057463" y="4777021"/>
                <a:ext cx="574724" cy="363661"/>
              </a:xfrm>
              <a:prstGeom prst="rightArrow">
                <a:avLst/>
              </a:prstGeom>
              <a:gradFill rotWithShape="1">
                <a:gsLst>
                  <a:gs pos="0">
                    <a:srgbClr val="9F2936">
                      <a:shade val="51000"/>
                      <a:satMod val="130000"/>
                    </a:srgbClr>
                  </a:gs>
                  <a:gs pos="80000">
                    <a:srgbClr val="9F2936">
                      <a:shade val="93000"/>
                      <a:satMod val="130000"/>
                    </a:srgbClr>
                  </a:gs>
                  <a:gs pos="100000">
                    <a:srgbClr val="9F293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9F293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6" name="Text Box 1628"/>
              <p:cNvSpPr txBox="1">
                <a:spLocks noChangeArrowheads="1"/>
              </p:cNvSpPr>
              <p:nvPr/>
            </p:nvSpPr>
            <p:spPr bwMode="auto">
              <a:xfrm>
                <a:off x="2828426" y="4115016"/>
                <a:ext cx="303279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80000"/>
                  <a:buFontTx/>
                  <a:buNone/>
                  <a:tabLst/>
                  <a:defRPr/>
                </a:pPr>
                <a:r>
                  <a:rPr kumimoji="1" lang="en-US" altLang="ja-JP" sz="2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8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itchFamily="50" charset="-128"/>
                    <a:cs typeface="+mn-cs"/>
                  </a:rPr>
                  <a:t>c</a:t>
                </a:r>
                <a:r>
                  <a:rPr kumimoji="1" lang="en-US" altLang="ja-JP" sz="2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8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itchFamily="50" charset="-128"/>
                    <a:cs typeface="Arial" panose="020B0604020202020204" pitchFamily="34" charset="0"/>
                  </a:rPr>
                  <a:t>(</a:t>
                </a:r>
                <a:r>
                  <a:rPr kumimoji="1" lang="en-US" altLang="ja-JP" sz="2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8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itchFamily="50" charset="-128"/>
                    <a:cs typeface="Arial" panose="020B0604020202020204" pitchFamily="34" charset="0"/>
                  </a:rPr>
                  <a:t>t</a:t>
                </a:r>
                <a:r>
                  <a:rPr kumimoji="1" lang="en-US" altLang="ja-JP" sz="2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8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itchFamily="50" charset="-128"/>
                    <a:cs typeface="Arial" panose="020B0604020202020204" pitchFamily="34" charset="0"/>
                  </a:rPr>
                  <a:t>)</a:t>
                </a:r>
                <a:r>
                  <a:rPr kumimoji="1" lang="en-US" altLang="ja-JP" sz="2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80"/>
                    </a:solidFill>
                    <a:effectLst/>
                    <a:uLnTx/>
                    <a:uFillTx/>
                    <a:latin typeface="Rockwell" pitchFamily="18" charset="0"/>
                    <a:ea typeface="ＭＳ Ｐゴシック" pitchFamily="50" charset="-128"/>
                    <a:cs typeface="+mn-cs"/>
                  </a:rPr>
                  <a:t> is monotonic</a:t>
                </a:r>
              </a:p>
            </p:txBody>
          </p:sp>
          <p:sp>
            <p:nvSpPr>
              <p:cNvPr id="17" name="角丸四角形 16"/>
              <p:cNvSpPr/>
              <p:nvPr/>
            </p:nvSpPr>
            <p:spPr>
              <a:xfrm>
                <a:off x="1405605" y="4115016"/>
                <a:ext cx="5639672" cy="1803384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FF006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Euclid" pitchFamily="18" charset="0"/>
                  <a:ea typeface="ＭＳ Ｐゴシック" pitchFamily="50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720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 6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1405605" y="970044"/>
            <a:ext cx="5722798" cy="1803384"/>
            <a:chOff x="1405605" y="970044"/>
            <a:chExt cx="5722798" cy="18033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Box 1628"/>
                <p:cNvSpPr txBox="1">
                  <a:spLocks noChangeArrowheads="1"/>
                </p:cNvSpPr>
                <p:nvPr/>
              </p:nvSpPr>
              <p:spPr bwMode="auto">
                <a:xfrm>
                  <a:off x="1561245" y="970044"/>
                  <a:ext cx="5567158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kumimoji="1" sz="2400" b="1">
                      <a:solidFill>
                        <a:srgbClr val="66FFFF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kumimoji="1" sz="2400">
                      <a:solidFill>
                        <a:schemeClr val="bg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bg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Pct val="80000"/>
                    <a:buFontTx/>
                    <a:buNone/>
                    <a:tabLst/>
                    <a:defRPr/>
                  </a:pPr>
                  <a:r>
                    <a:rPr kumimoji="1" lang="en-US" altLang="ja-JP" sz="28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80"/>
                      </a:solidFill>
                      <a:effectLst/>
                      <a:uLnTx/>
                      <a:uFillTx/>
                      <a:latin typeface="Rockwell" pitchFamily="18" charset="0"/>
                      <a:ea typeface="ＭＳ Ｐゴシック" pitchFamily="50" charset="-128"/>
                      <a:cs typeface="+mn-cs"/>
                    </a:rPr>
                    <a:t>K(</a:t>
                  </a:r>
                  <a:r>
                    <a:rPr kumimoji="1" lang="en-US" altLang="ja-JP" sz="28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80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ＭＳ Ｐゴシック" pitchFamily="50" charset="-128"/>
                      <a:cs typeface="+mn-cs"/>
                    </a:rPr>
                    <a:t>D</a:t>
                  </a:r>
                  <a:r>
                    <a:rPr kumimoji="1" lang="en-US" altLang="ja-JP" sz="28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80"/>
                      </a:solidFill>
                      <a:effectLst/>
                      <a:uLnTx/>
                      <a:uFillTx/>
                      <a:latin typeface="Rockwell" pitchFamily="18" charset="0"/>
                      <a:ea typeface="ＭＳ Ｐゴシック" pitchFamily="50" charset="-128"/>
                      <a:cs typeface="+mn-cs"/>
                    </a:rPr>
                    <a:t>y) or  C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8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8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accPr>
                        <m:e>
                          <m:r>
                            <a:rPr kumimoji="1" lang="en-US" altLang="ja-JP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8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</m:acc>
                    </m:oMath>
                  </a14:m>
                  <a:r>
                    <a:rPr kumimoji="1" lang="en-US" altLang="ja-JP" sz="28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80"/>
                      </a:solidFill>
                      <a:effectLst/>
                      <a:uLnTx/>
                      <a:uFillTx/>
                      <a:latin typeface="Rockwell" pitchFamily="18" charset="0"/>
                      <a:ea typeface="ＭＳ Ｐゴシック" pitchFamily="50" charset="-128"/>
                      <a:cs typeface="+mn-cs"/>
                    </a:rPr>
                    <a:t>) is non-monotonic</a:t>
                  </a:r>
                </a:p>
              </p:txBody>
            </p:sp>
          </mc:Choice>
          <mc:Fallback xmlns="">
            <p:sp>
              <p:nvSpPr>
                <p:cNvPr id="5" name="Text Box 16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61245" y="970044"/>
                  <a:ext cx="5567158" cy="523220"/>
                </a:xfrm>
                <a:prstGeom prst="rect">
                  <a:avLst/>
                </a:prstGeom>
                <a:blipFill>
                  <a:blip r:embed="rId2"/>
                  <a:stretch>
                    <a:fillRect l="-2191" t="-11628" b="-3139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右矢印 5"/>
            <p:cNvSpPr/>
            <p:nvPr/>
          </p:nvSpPr>
          <p:spPr>
            <a:xfrm rot="5400000">
              <a:off x="4057463" y="1632049"/>
              <a:ext cx="574724" cy="363661"/>
            </a:xfrm>
            <a:prstGeom prst="rightArrow">
              <a:avLst/>
            </a:prstGeom>
            <a:gradFill rotWithShape="1">
              <a:gsLst>
                <a:gs pos="0">
                  <a:srgbClr val="9F2936">
                    <a:shade val="51000"/>
                    <a:satMod val="130000"/>
                  </a:srgbClr>
                </a:gs>
                <a:gs pos="80000">
                  <a:srgbClr val="9F2936">
                    <a:shade val="93000"/>
                    <a:satMod val="130000"/>
                  </a:srgbClr>
                </a:gs>
                <a:gs pos="100000">
                  <a:srgbClr val="9F293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F293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" name="Text Box 1628"/>
            <p:cNvSpPr txBox="1">
              <a:spLocks noChangeArrowheads="1"/>
            </p:cNvSpPr>
            <p:nvPr/>
          </p:nvSpPr>
          <p:spPr bwMode="auto">
            <a:xfrm>
              <a:off x="2468719" y="2134495"/>
              <a:ext cx="375221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400" b="1">
                  <a:solidFill>
                    <a:srgbClr val="66FFFF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1" lang="en-US" altLang="ja-JP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8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itchFamily="50" charset="-128"/>
                  <a:cs typeface="+mn-cs"/>
                </a:rPr>
                <a:t>c</a:t>
              </a:r>
              <a:r>
                <a:rPr kumimoji="1" lang="en-US" altLang="ja-JP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8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(</a:t>
              </a:r>
              <a:r>
                <a:rPr kumimoji="1" lang="en-US" altLang="ja-JP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8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itchFamily="50" charset="-128"/>
                  <a:cs typeface="Arial" panose="020B0604020202020204" pitchFamily="34" charset="0"/>
                </a:rPr>
                <a:t>t</a:t>
              </a:r>
              <a:r>
                <a:rPr kumimoji="1" lang="en-US" altLang="ja-JP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8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)</a:t>
              </a:r>
              <a:r>
                <a:rPr kumimoji="1" lang="en-US" altLang="ja-JP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80"/>
                  </a:solidFill>
                  <a:effectLst/>
                  <a:uLnTx/>
                  <a:uFillTx/>
                  <a:latin typeface="Rockwell" pitchFamily="18" charset="0"/>
                  <a:ea typeface="ＭＳ Ｐゴシック" pitchFamily="50" charset="-128"/>
                  <a:cs typeface="+mn-cs"/>
                </a:rPr>
                <a:t> is non-monotonic</a:t>
              </a:r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1405605" y="970044"/>
              <a:ext cx="5639672" cy="1803384"/>
            </a:xfrm>
            <a:prstGeom prst="roundRect">
              <a:avLst/>
            </a:prstGeom>
            <a:noFill/>
            <a:ln w="25400" cap="flat" cmpd="sng" algn="ctr">
              <a:solidFill>
                <a:srgbClr val="FF006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Euclid" pitchFamily="18" charset="0"/>
                <a:ea typeface="ＭＳ Ｐゴシック" pitchFamily="50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 bwMode="auto">
              <a:xfrm>
                <a:off x="3381214" y="3214604"/>
                <a:ext cx="5460149" cy="2369880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1" lang="en-US" altLang="ja-JP" sz="2400" b="0" i="1" u="none" strike="noStrike" kern="1200" cap="none" spc="0" normalizeH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Inverse is NOT necessarily true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kumimoji="1" lang="en-US" altLang="ja-JP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Rockwell" pitchFamily="18" charset="0"/>
                  </a:rPr>
                  <a:t>) </a:t>
                </a:r>
                <a:r>
                  <a:rPr kumimoji="1" lang="en-US" altLang="ja-JP" sz="2400" b="0" i="1" u="none" strike="noStrike" kern="1200" cap="none" spc="0" normalizeH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/>
                  </a:rPr>
                  <a:t>is more sensitive to CP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1" lang="en-US" altLang="ja-JP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/>
                    <a:cs typeface="Arial" panose="020B0604020202020204" pitchFamily="34" charset="0"/>
                  </a:rPr>
                  <a:t>This result assumes Bjorken 1d flow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1" lang="en-US" altLang="ja-JP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1" lang="en-US" altLang="ja-JP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/>
                    <a:cs typeface="Arial" panose="020B0604020202020204" pitchFamily="34" charset="0"/>
                  </a:rPr>
                  <a:t>For lower energy, more realistic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/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/>
                    <a:cs typeface="Arial" panose="020B0604020202020204" pitchFamily="34" charset="0"/>
                  </a:rPr>
                  <a:t>   set-ups are necessary</a:t>
                </a:r>
                <a:endParaRPr kumimoji="1" lang="ja-JP" alt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214" y="3214604"/>
                <a:ext cx="5460149" cy="2369880"/>
              </a:xfrm>
              <a:prstGeom prst="rect">
                <a:avLst/>
              </a:prstGeom>
              <a:blipFill>
                <a:blip r:embed="rId3"/>
                <a:stretch>
                  <a:fillRect l="-1564" t="-1799" r="-782" b="-5141"/>
                </a:stretch>
              </a:blipFill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9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 Summary</a:t>
            </a:r>
            <a:endParaRPr kumimoji="1" lang="ja-JP" altLang="en-US" dirty="0"/>
          </a:p>
        </p:txBody>
      </p:sp>
      <p:sp>
        <p:nvSpPr>
          <p:cNvPr id="5" name="Text Box 1628"/>
          <p:cNvSpPr txBox="1">
            <a:spLocks noChangeArrowheads="1"/>
          </p:cNvSpPr>
          <p:nvPr/>
        </p:nvSpPr>
        <p:spPr bwMode="auto">
          <a:xfrm>
            <a:off x="202424" y="2015044"/>
            <a:ext cx="74464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66"/>
              </a:buClr>
              <a:buSzPct val="80000"/>
            </a:pPr>
            <a:r>
              <a:rPr lang="en-US" altLang="ja-JP" b="0" dirty="0">
                <a:solidFill>
                  <a:srgbClr val="FF0066"/>
                </a:solidFill>
              </a:rPr>
              <a:t> </a:t>
            </a:r>
            <a:r>
              <a:rPr lang="en-US" altLang="ja-JP" b="0" i="1" dirty="0">
                <a:solidFill>
                  <a:srgbClr val="FF0066"/>
                </a:solidFill>
                <a:latin typeface="Rockwell" pitchFamily="18" charset="0"/>
              </a:rPr>
              <a:t>Proton number is a proxy of baryon number</a:t>
            </a:r>
            <a:endParaRPr lang="en-US" altLang="ja-JP" b="0" dirty="0">
              <a:solidFill>
                <a:srgbClr val="FF0066"/>
              </a:solidFill>
            </a:endParaRPr>
          </a:p>
        </p:txBody>
      </p:sp>
      <p:sp>
        <p:nvSpPr>
          <p:cNvPr id="6" name="Text Box 1628"/>
          <p:cNvSpPr txBox="1">
            <a:spLocks noChangeArrowheads="1"/>
          </p:cNvSpPr>
          <p:nvPr/>
        </p:nvSpPr>
        <p:spPr bwMode="auto">
          <a:xfrm>
            <a:off x="206539" y="2478822"/>
            <a:ext cx="8331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66"/>
              </a:buClr>
              <a:buSzPct val="80000"/>
            </a:pPr>
            <a:r>
              <a:rPr lang="en-US" altLang="ja-JP" b="0" i="1" dirty="0" smtClean="0">
                <a:solidFill>
                  <a:srgbClr val="FF0080"/>
                </a:solidFill>
                <a:latin typeface="Rockwell" pitchFamily="18" charset="0"/>
              </a:rPr>
              <a:t> </a:t>
            </a:r>
            <a:r>
              <a:rPr lang="en-US" altLang="ja-JP" b="0" i="1" dirty="0" smtClean="0">
                <a:solidFill>
                  <a:srgbClr val="FF0066"/>
                </a:solidFill>
                <a:latin typeface="Rockwell" pitchFamily="18" charset="0"/>
              </a:rPr>
              <a:t>Freeze-out </a:t>
            </a:r>
            <a:r>
              <a:rPr lang="en-US" altLang="ja-JP" b="0" i="1" dirty="0">
                <a:solidFill>
                  <a:srgbClr val="FF0066"/>
                </a:solidFill>
                <a:latin typeface="Rockwell" pitchFamily="18" charset="0"/>
              </a:rPr>
              <a:t>parameters: lattice meets experiment</a:t>
            </a:r>
            <a:endParaRPr lang="en-US" altLang="ja-JP" b="0" dirty="0">
              <a:solidFill>
                <a:srgbClr val="FF0066"/>
              </a:solidFill>
            </a:endParaRPr>
          </a:p>
        </p:txBody>
      </p:sp>
      <p:sp>
        <p:nvSpPr>
          <p:cNvPr id="7" name="Text Box 1628"/>
          <p:cNvSpPr txBox="1">
            <a:spLocks noChangeArrowheads="1"/>
          </p:cNvSpPr>
          <p:nvPr/>
        </p:nvSpPr>
        <p:spPr bwMode="auto">
          <a:xfrm>
            <a:off x="202422" y="2990570"/>
            <a:ext cx="91639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66"/>
              </a:buClr>
              <a:buSzPct val="80000"/>
            </a:pPr>
            <a:r>
              <a:rPr lang="en-US" altLang="ja-JP" b="0" i="1" dirty="0" smtClean="0">
                <a:solidFill>
                  <a:srgbClr val="FF0080"/>
                </a:solidFill>
                <a:latin typeface="Rockwell" pitchFamily="18" charset="0"/>
              </a:rPr>
              <a:t> </a:t>
            </a:r>
            <a:r>
              <a:rPr lang="en-US" altLang="ja-JP" b="0" i="1" dirty="0" smtClean="0">
                <a:solidFill>
                  <a:srgbClr val="FF0066"/>
                </a:solidFill>
                <a:latin typeface="Rockwell" pitchFamily="18" charset="0"/>
              </a:rPr>
              <a:t>Global Charge Conservation is important even at LHC </a:t>
            </a:r>
            <a:endParaRPr lang="en-US" altLang="ja-JP" b="0" dirty="0">
              <a:solidFill>
                <a:srgbClr val="FF0066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 bwMode="auto">
          <a:xfrm>
            <a:off x="1401288" y="3549312"/>
            <a:ext cx="7609776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 smtClean="0">
                <a:solidFill>
                  <a:srgbClr val="FF0066"/>
                </a:solidFill>
                <a:latin typeface="小塚ゴシック Pr6N L" pitchFamily="34" charset="-128"/>
                <a:ea typeface="小塚ゴシック Pr6N L" pitchFamily="34" charset="-128"/>
                <a:cs typeface="Arial" panose="020B0604020202020204" pitchFamily="34" charset="0"/>
              </a:rPr>
              <a:t>Each of these needs to be reconsidered again</a:t>
            </a:r>
            <a:endParaRPr kumimoji="1" lang="ja-JP" altLang="en-US" sz="2800" dirty="0" smtClean="0">
              <a:solidFill>
                <a:srgbClr val="FF0066"/>
              </a:solidFill>
              <a:latin typeface="小塚ゴシック Pr6N L" pitchFamily="34" charset="-128"/>
              <a:ea typeface="小塚ゴシック Pr6N L" pitchFamily="34" charset="-128"/>
              <a:cs typeface="Arial" panose="020B0604020202020204" pitchFamily="34" charset="0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690088" y="3609309"/>
            <a:ext cx="711200" cy="403225"/>
          </a:xfrm>
          <a:prstGeom prst="rightArrow">
            <a:avLst/>
          </a:prstGeom>
          <a:solidFill>
            <a:srgbClr val="0000C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" name="Text Box 1628"/>
          <p:cNvSpPr txBox="1">
            <a:spLocks noChangeArrowheads="1"/>
          </p:cNvSpPr>
          <p:nvPr/>
        </p:nvSpPr>
        <p:spPr bwMode="auto">
          <a:xfrm>
            <a:off x="200449" y="920569"/>
            <a:ext cx="74464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66"/>
              </a:buClr>
              <a:buSzPct val="80000"/>
            </a:pPr>
            <a:r>
              <a:rPr lang="en-US" altLang="ja-JP" b="0" dirty="0">
                <a:solidFill>
                  <a:srgbClr val="FF0066"/>
                </a:solidFill>
              </a:rPr>
              <a:t> </a:t>
            </a:r>
            <a:r>
              <a:rPr lang="en-US" altLang="ja-JP" b="0" i="1" dirty="0" smtClean="0">
                <a:solidFill>
                  <a:srgbClr val="FF0066"/>
                </a:solidFill>
                <a:latin typeface="Rockwell" pitchFamily="18" charset="0"/>
              </a:rPr>
              <a:t>Third moments of conserved charges carry  </a:t>
            </a:r>
          </a:p>
          <a:p>
            <a:pPr eaLnBrk="1" hangingPunct="1">
              <a:spcBef>
                <a:spcPct val="0"/>
              </a:spcBef>
              <a:buClr>
                <a:srgbClr val="FF0066"/>
              </a:buClr>
              <a:buSzPct val="80000"/>
              <a:buNone/>
            </a:pPr>
            <a:r>
              <a:rPr lang="en-US" altLang="ja-JP" b="0" i="1" dirty="0">
                <a:solidFill>
                  <a:srgbClr val="FF0066"/>
                </a:solidFill>
                <a:latin typeface="Rockwell" pitchFamily="18" charset="0"/>
              </a:rPr>
              <a:t> </a:t>
            </a:r>
            <a:r>
              <a:rPr lang="en-US" altLang="ja-JP" b="0" i="1" dirty="0" smtClean="0">
                <a:solidFill>
                  <a:srgbClr val="FF0066"/>
                </a:solidFill>
                <a:latin typeface="Rockwell" pitchFamily="18" charset="0"/>
              </a:rPr>
              <a:t> important information on fluctuation and EOS </a:t>
            </a:r>
            <a:endParaRPr lang="en-US" altLang="ja-JP" b="0" dirty="0">
              <a:solidFill>
                <a:srgbClr val="FF0066"/>
              </a:solidFill>
            </a:endParaRPr>
          </a:p>
        </p:txBody>
      </p:sp>
      <p:sp>
        <p:nvSpPr>
          <p:cNvPr id="13" name="Text Box 1628"/>
          <p:cNvSpPr txBox="1">
            <a:spLocks noChangeArrowheads="1"/>
          </p:cNvSpPr>
          <p:nvPr/>
        </p:nvSpPr>
        <p:spPr bwMode="auto">
          <a:xfrm>
            <a:off x="200448" y="4325453"/>
            <a:ext cx="85872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66"/>
              </a:buClr>
              <a:buSzPct val="80000"/>
            </a:pPr>
            <a:r>
              <a:rPr lang="en-US" altLang="ja-JP" b="0" dirty="0">
                <a:solidFill>
                  <a:srgbClr val="FF0066"/>
                </a:solidFill>
              </a:rPr>
              <a:t> </a:t>
            </a:r>
            <a:r>
              <a:rPr lang="en-US" altLang="ja-JP" b="0" i="1" dirty="0" smtClean="0">
                <a:solidFill>
                  <a:srgbClr val="FF0066"/>
                </a:solidFill>
                <a:latin typeface="Rockwell" pitchFamily="18" charset="0"/>
              </a:rPr>
              <a:t>Correspondence between space-time distribution  </a:t>
            </a:r>
          </a:p>
          <a:p>
            <a:pPr eaLnBrk="1" hangingPunct="1">
              <a:spcBef>
                <a:spcPct val="0"/>
              </a:spcBef>
              <a:buClr>
                <a:srgbClr val="FF0066"/>
              </a:buClr>
              <a:buSzPct val="80000"/>
              <a:buNone/>
            </a:pPr>
            <a:r>
              <a:rPr lang="en-US" altLang="ja-JP" b="0" i="1" dirty="0">
                <a:solidFill>
                  <a:srgbClr val="FF0066"/>
                </a:solidFill>
                <a:latin typeface="Rockwell" pitchFamily="18" charset="0"/>
              </a:rPr>
              <a:t> </a:t>
            </a:r>
            <a:r>
              <a:rPr lang="en-US" altLang="ja-JP" b="0" i="1" dirty="0" smtClean="0">
                <a:solidFill>
                  <a:srgbClr val="FF0066"/>
                </a:solidFill>
                <a:latin typeface="Rockwell" pitchFamily="18" charset="0"/>
              </a:rPr>
              <a:t> and momentum space observables should be examined</a:t>
            </a:r>
          </a:p>
          <a:p>
            <a:pPr eaLnBrk="1" hangingPunct="1">
              <a:spcBef>
                <a:spcPct val="0"/>
              </a:spcBef>
              <a:buClr>
                <a:srgbClr val="FF0066"/>
              </a:buClr>
              <a:buSzPct val="80000"/>
              <a:buNone/>
            </a:pPr>
            <a:r>
              <a:rPr lang="en-US" altLang="ja-JP" b="0" i="1" dirty="0">
                <a:solidFill>
                  <a:srgbClr val="FF0066"/>
                </a:solidFill>
                <a:latin typeface="Rockwell" pitchFamily="18" charset="0"/>
              </a:rPr>
              <a:t> </a:t>
            </a:r>
            <a:r>
              <a:rPr lang="en-US" altLang="ja-JP" b="0" i="1" dirty="0" smtClean="0">
                <a:solidFill>
                  <a:srgbClr val="FF0066"/>
                </a:solidFill>
                <a:latin typeface="Rockwell" pitchFamily="18" charset="0"/>
              </a:rPr>
              <a:t> carefully in interpreting experimental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628"/>
              <p:cNvSpPr txBox="1">
                <a:spLocks noChangeArrowheads="1"/>
              </p:cNvSpPr>
              <p:nvPr/>
            </p:nvSpPr>
            <p:spPr bwMode="auto">
              <a:xfrm>
                <a:off x="200448" y="5662698"/>
                <a:ext cx="9163995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FF0066"/>
                  </a:buClr>
                  <a:buSzPct val="80000"/>
                </a:pPr>
                <a:r>
                  <a:rPr lang="en-US" altLang="ja-JP" b="0" i="1" dirty="0" smtClean="0">
                    <a:solidFill>
                      <a:srgbClr val="FF0080"/>
                    </a:solidFill>
                    <a:latin typeface="Rockwell" pitchFamily="18" charset="0"/>
                  </a:rPr>
                  <a:t> </a:t>
                </a:r>
                <a:r>
                  <a:rPr lang="en-US" altLang="ja-JP" b="0" i="1" dirty="0" smtClean="0">
                    <a:solidFill>
                      <a:srgbClr val="FF0066"/>
                    </a:solidFill>
                    <a:latin typeface="Rockwell" pitchFamily="18" charset="0"/>
                  </a:rPr>
                  <a:t>To understand Critical phenomena, it is necessary to </a:t>
                </a:r>
              </a:p>
              <a:p>
                <a:pPr eaLnBrk="1" hangingPunct="1">
                  <a:spcBef>
                    <a:spcPct val="0"/>
                  </a:spcBef>
                  <a:buClr>
                    <a:srgbClr val="FF0066"/>
                  </a:buClr>
                  <a:buSzPct val="80000"/>
                  <a:buNone/>
                </a:pPr>
                <a:r>
                  <a:rPr lang="en-US" altLang="ja-JP" b="0" i="1" dirty="0" smtClean="0">
                    <a:solidFill>
                      <a:srgbClr val="FF0066"/>
                    </a:solidFill>
                    <a:latin typeface="Rockwell" pitchFamily="18" charset="0"/>
                  </a:rPr>
                  <a:t>  to understand time evolution</a:t>
                </a:r>
              </a:p>
              <a:p>
                <a:pPr eaLnBrk="1" hangingPunct="1">
                  <a:spcBef>
                    <a:spcPct val="0"/>
                  </a:spcBef>
                  <a:buClr>
                    <a:srgbClr val="FF0066"/>
                  </a:buClr>
                  <a:buSzPct val="80000"/>
                </a:pPr>
                <a:r>
                  <a:rPr lang="en-US" altLang="ja-JP" b="0" dirty="0" smtClean="0">
                    <a:solidFill>
                      <a:srgbClr val="FF0066"/>
                    </a:solidFill>
                  </a:rPr>
                  <a:t> </a:t>
                </a:r>
                <a:r>
                  <a:rPr lang="en-US" altLang="ja-JP" b="0" i="1" dirty="0">
                    <a:solidFill>
                      <a:srgbClr val="FF0080"/>
                    </a:solidFill>
                    <a:latin typeface="Rockwell" pitchFamily="18" charset="0"/>
                  </a:rPr>
                  <a:t>K(</a:t>
                </a:r>
                <a:r>
                  <a:rPr lang="en-US" altLang="ja-JP" b="0" i="1" dirty="0">
                    <a:solidFill>
                      <a:srgbClr val="FF008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ja-JP" b="0" i="1" dirty="0">
                    <a:solidFill>
                      <a:srgbClr val="FF0080"/>
                    </a:solidFill>
                    <a:latin typeface="Rockwell" pitchFamily="18" charset="0"/>
                  </a:rPr>
                  <a:t>y) or  C</a:t>
                </a:r>
                <a14:m>
                  <m:oMath xmlns:m="http://schemas.openxmlformats.org/officeDocument/2006/math">
                    <m:r>
                      <a:rPr lang="en-US" altLang="ja-JP" b="0" i="1">
                        <a:solidFill>
                          <a:srgbClr val="FF008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ja-JP" b="0" i="1">
                            <a:solidFill>
                              <a:srgbClr val="FF008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b="0" i="1">
                            <a:solidFill>
                              <a:srgbClr val="FF008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ja-JP" b="0" i="1" dirty="0">
                    <a:solidFill>
                      <a:srgbClr val="FF0080"/>
                    </a:solidFill>
                    <a:latin typeface="Rockwell" pitchFamily="18" charset="0"/>
                  </a:rPr>
                  <a:t>) is </a:t>
                </a:r>
                <a:r>
                  <a:rPr lang="en-US" altLang="ja-JP" b="0" i="1" dirty="0" smtClean="0">
                    <a:solidFill>
                      <a:srgbClr val="FF0080"/>
                    </a:solidFill>
                    <a:latin typeface="Rockwell" pitchFamily="18" charset="0"/>
                  </a:rPr>
                  <a:t>non-monotonic, then </a:t>
                </a:r>
                <a:r>
                  <a:rPr lang="en-US" altLang="ja-JP" b="0" i="1" dirty="0" smtClean="0">
                    <a:solidFill>
                      <a:srgbClr val="FF0080"/>
                    </a:solidFill>
                    <a:latin typeface="Symbol" panose="05050102010706020507" pitchFamily="18" charset="2"/>
                  </a:rPr>
                  <a:t>c</a:t>
                </a:r>
                <a:r>
                  <a:rPr lang="en-US" altLang="ja-JP" b="0" i="1" dirty="0" smtClean="0">
                    <a:solidFill>
                      <a:srgbClr val="FF0080"/>
                    </a:solidFill>
                    <a:latin typeface="Rockwell" pitchFamily="18" charset="0"/>
                  </a:rPr>
                  <a:t>(</a:t>
                </a:r>
                <a:r>
                  <a:rPr lang="en-US" altLang="ja-JP" b="0" i="1" dirty="0" smtClean="0">
                    <a:solidFill>
                      <a:srgbClr val="FF0080"/>
                    </a:solidFill>
                    <a:latin typeface="Symbol" panose="05050102010706020507" pitchFamily="18" charset="2"/>
                  </a:rPr>
                  <a:t>t</a:t>
                </a:r>
                <a:r>
                  <a:rPr lang="en-US" altLang="ja-JP" b="0" i="1" dirty="0" smtClean="0">
                    <a:solidFill>
                      <a:srgbClr val="FF0080"/>
                    </a:solidFill>
                    <a:latin typeface="Rockwell" pitchFamily="18" charset="0"/>
                  </a:rPr>
                  <a:t>) is non-monotonic</a:t>
                </a:r>
                <a:endParaRPr lang="en-US" altLang="ja-JP" b="0" i="1" dirty="0">
                  <a:solidFill>
                    <a:srgbClr val="FF0080"/>
                  </a:solidFill>
                  <a:latin typeface="Rockwell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Clr>
                    <a:srgbClr val="FF0066"/>
                  </a:buClr>
                  <a:buSzPct val="80000"/>
                </a:pPr>
                <a:endParaRPr lang="en-US" altLang="ja-JP" b="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10" name="Text Box 16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448" y="5662698"/>
                <a:ext cx="9163995" cy="1569660"/>
              </a:xfrm>
              <a:prstGeom prst="rect">
                <a:avLst/>
              </a:prstGeom>
              <a:blipFill>
                <a:blip r:embed="rId2"/>
                <a:stretch>
                  <a:fillRect l="-599" t="-35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3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正方形/長方形 198"/>
          <p:cNvSpPr>
            <a:spLocks noChangeArrowheads="1"/>
          </p:cNvSpPr>
          <p:nvPr/>
        </p:nvSpPr>
        <p:spPr bwMode="auto">
          <a:xfrm>
            <a:off x="-287338" y="619125"/>
            <a:ext cx="9636126" cy="584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ja-JP" alt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150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Dilute Nucleon Approximation</a:t>
            </a:r>
            <a:endParaRPr lang="ja-JP" altLang="en-US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147638" y="679450"/>
            <a:ext cx="8888412" cy="3106738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rgbClr val="2D2D8A">
                  <a:lumMod val="4000"/>
                  <a:lumOff val="96000"/>
                </a:srgbClr>
              </a:gs>
              <a:gs pos="100000">
                <a:srgbClr val="2D2D8A">
                  <a:lumMod val="4000"/>
                  <a:lumOff val="96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364163" y="3924300"/>
            <a:ext cx="3071812" cy="4445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510" name="テキスト ボックス 4"/>
          <p:cNvSpPr txBox="1">
            <a:spLocks noChangeArrowheads="1"/>
          </p:cNvSpPr>
          <p:nvPr/>
        </p:nvSpPr>
        <p:spPr bwMode="auto">
          <a:xfrm rot="-5400000">
            <a:off x="-156368" y="3948906"/>
            <a:ext cx="1709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000000"/>
                </a:solidFill>
              </a:rPr>
              <a:t>hadronization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8151" y="4170362"/>
            <a:ext cx="1295400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ysClr val="windowText" lastClr="000000"/>
                </a:solidFill>
                <a:latin typeface="Arial" charset="0"/>
              </a:rPr>
              <a:t>chem. f.o.</a:t>
            </a:r>
            <a:endParaRPr lang="ja-JP" altLang="en-US" sz="20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252120" y="4183856"/>
            <a:ext cx="1325562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ysClr val="windowText" lastClr="000000"/>
                </a:solidFill>
                <a:latin typeface="Arial" charset="0"/>
              </a:rPr>
              <a:t>kinetic f.o.</a:t>
            </a:r>
            <a:endParaRPr lang="ja-JP" altLang="en-US" sz="20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4524849" y="113145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800150" y="268742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78432" y="218266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029003" y="270659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853162" y="151462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335514" y="201740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486426" y="3247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335514" y="306663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861268" y="2409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646666" y="29226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431888" y="2265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3173130" y="325204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6386649" y="8229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1521301" y="154470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4365139" y="82481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1011395" y="343822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5004048" y="234653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4788024" y="12664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856001" y="89681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5529356" y="17600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5457071" y="91558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5385071" y="34635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6454962" y="35192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4928001" y="183795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6094922" y="186080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2422514" y="90639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5746356" y="251974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3284332" y="161513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1633785" y="83518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3459289" y="83676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2166827" y="83438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2154440" y="179761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1794890" y="126643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2237451" y="117442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3155913" y="20585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2565085" y="252942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4078714" y="198649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300160" y="276928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4453936" y="245742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4854459" y="2725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3958883" y="104854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3146117" y="104014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3896304" y="76237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4079682" y="13073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3408639" y="12353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3749783" y="13793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3548890" y="22025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3534372" y="325204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4544542" y="301769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4654778" y="344124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3796894" y="34472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4138038" y="35912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5000001" y="353298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861268" y="183741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2459350" y="346493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3218117" y="274919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1853994" y="285834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2813161" y="11224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1918474" y="32864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1012839" y="314456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1691696" y="340524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1948043" y="35453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3579736" y="177047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1547664" y="357067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2200791" y="352357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3961558" y="269728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2566546" y="177047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2885161" y="24185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2009946" y="219753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2351090" y="234153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0" name="円/楕円 79"/>
          <p:cNvSpPr/>
          <p:nvPr/>
        </p:nvSpPr>
        <p:spPr>
          <a:xfrm>
            <a:off x="1029976" y="132444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2207118" y="279800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3029161" y="352275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1138037" y="195126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1431888" y="135243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2697202" y="354276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1170172" y="7510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3210392" y="248866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827584" y="76237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1290971" y="978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1739117" y="213175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961072" y="98975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1558434" y="256257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2828651" y="296433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639284" y="270657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2782570" y="190995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2479514" y="14104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709908" y="312975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1494932" y="291403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885976" y="180726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0" name="円/楕円 99"/>
          <p:cNvSpPr/>
          <p:nvPr/>
        </p:nvSpPr>
        <p:spPr>
          <a:xfrm>
            <a:off x="1146971" y="165516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1" name="円/楕円 100"/>
          <p:cNvSpPr/>
          <p:nvPr/>
        </p:nvSpPr>
        <p:spPr>
          <a:xfrm>
            <a:off x="840460" y="245150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2" name="円/楕円 101"/>
          <p:cNvSpPr/>
          <p:nvPr/>
        </p:nvSpPr>
        <p:spPr>
          <a:xfrm>
            <a:off x="1187159" y="226368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3" name="円/楕円 102"/>
          <p:cNvSpPr/>
          <p:nvPr/>
        </p:nvSpPr>
        <p:spPr>
          <a:xfrm>
            <a:off x="1269561" y="253021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4" name="円/楕円 103"/>
          <p:cNvSpPr/>
          <p:nvPr/>
        </p:nvSpPr>
        <p:spPr>
          <a:xfrm>
            <a:off x="1250487" y="354924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5" name="円/楕円 104"/>
          <p:cNvSpPr/>
          <p:nvPr/>
        </p:nvSpPr>
        <p:spPr>
          <a:xfrm>
            <a:off x="2160238" y="140070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6" name="円/楕円 105"/>
          <p:cNvSpPr/>
          <p:nvPr/>
        </p:nvSpPr>
        <p:spPr>
          <a:xfrm>
            <a:off x="3029130" y="136615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7" name="円/楕円 106"/>
          <p:cNvSpPr/>
          <p:nvPr/>
        </p:nvSpPr>
        <p:spPr>
          <a:xfrm>
            <a:off x="454292" y="150422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8" name="円/楕円 107"/>
          <p:cNvSpPr/>
          <p:nvPr/>
        </p:nvSpPr>
        <p:spPr>
          <a:xfrm>
            <a:off x="1883199" y="96881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9" name="円/楕円 108"/>
          <p:cNvSpPr/>
          <p:nvPr/>
        </p:nvSpPr>
        <p:spPr>
          <a:xfrm>
            <a:off x="1566932" y="108594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0" name="円/楕円 109"/>
          <p:cNvSpPr/>
          <p:nvPr/>
        </p:nvSpPr>
        <p:spPr>
          <a:xfrm>
            <a:off x="3664864" y="2465847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1" name="円/楕円 110"/>
          <p:cNvSpPr/>
          <p:nvPr/>
        </p:nvSpPr>
        <p:spPr>
          <a:xfrm>
            <a:off x="5878922" y="890537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2" name="円/楕円 111"/>
          <p:cNvSpPr/>
          <p:nvPr/>
        </p:nvSpPr>
        <p:spPr>
          <a:xfrm>
            <a:off x="3408639" y="351324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3" name="円/楕円 112"/>
          <p:cNvSpPr/>
          <p:nvPr/>
        </p:nvSpPr>
        <p:spPr>
          <a:xfrm>
            <a:off x="2699816" y="76238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4" name="円/楕円 113"/>
          <p:cNvSpPr/>
          <p:nvPr/>
        </p:nvSpPr>
        <p:spPr>
          <a:xfrm>
            <a:off x="1539413" y="1822268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5" name="円/楕円 114"/>
          <p:cNvSpPr/>
          <p:nvPr/>
        </p:nvSpPr>
        <p:spPr>
          <a:xfrm>
            <a:off x="262274" y="263456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6" name="円/楕円 115"/>
          <p:cNvSpPr/>
          <p:nvPr/>
        </p:nvSpPr>
        <p:spPr>
          <a:xfrm>
            <a:off x="531994" y="253774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7" name="円/楕円 116"/>
          <p:cNvSpPr/>
          <p:nvPr/>
        </p:nvSpPr>
        <p:spPr>
          <a:xfrm>
            <a:off x="370672" y="182938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8" name="円/楕円 117"/>
          <p:cNvSpPr/>
          <p:nvPr/>
        </p:nvSpPr>
        <p:spPr>
          <a:xfrm>
            <a:off x="441912" y="334908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9" name="円/楕円 118"/>
          <p:cNvSpPr/>
          <p:nvPr/>
        </p:nvSpPr>
        <p:spPr>
          <a:xfrm>
            <a:off x="169365" y="35659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0" name="円/楕円 119"/>
          <p:cNvSpPr/>
          <p:nvPr/>
        </p:nvSpPr>
        <p:spPr>
          <a:xfrm>
            <a:off x="423994" y="281821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1" name="円/楕円 120"/>
          <p:cNvSpPr/>
          <p:nvPr/>
        </p:nvSpPr>
        <p:spPr>
          <a:xfrm>
            <a:off x="503560" y="79837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2" name="円/楕円 121"/>
          <p:cNvSpPr/>
          <p:nvPr/>
        </p:nvSpPr>
        <p:spPr>
          <a:xfrm>
            <a:off x="388131" y="103632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3" name="円/楕円 122"/>
          <p:cNvSpPr/>
          <p:nvPr/>
        </p:nvSpPr>
        <p:spPr>
          <a:xfrm>
            <a:off x="346791" y="12109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4" name="円/楕円 123"/>
          <p:cNvSpPr/>
          <p:nvPr/>
        </p:nvSpPr>
        <p:spPr>
          <a:xfrm>
            <a:off x="389903" y="206309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5" name="円/楕円 124"/>
          <p:cNvSpPr/>
          <p:nvPr/>
        </p:nvSpPr>
        <p:spPr>
          <a:xfrm>
            <a:off x="585257" y="189368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6" name="円/楕円 125"/>
          <p:cNvSpPr/>
          <p:nvPr/>
        </p:nvSpPr>
        <p:spPr>
          <a:xfrm>
            <a:off x="223365" y="325481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7" name="円/楕円 126"/>
          <p:cNvSpPr/>
          <p:nvPr/>
        </p:nvSpPr>
        <p:spPr>
          <a:xfrm>
            <a:off x="590020" y="234854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8" name="円/楕円 127"/>
          <p:cNvSpPr/>
          <p:nvPr/>
        </p:nvSpPr>
        <p:spPr>
          <a:xfrm>
            <a:off x="804460" y="296433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9" name="円/楕円 128"/>
          <p:cNvSpPr/>
          <p:nvPr/>
        </p:nvSpPr>
        <p:spPr>
          <a:xfrm>
            <a:off x="182924" y="202280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0" name="円/楕円 129"/>
          <p:cNvSpPr/>
          <p:nvPr/>
        </p:nvSpPr>
        <p:spPr>
          <a:xfrm>
            <a:off x="517621" y="35701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1" name="円/楕円 130"/>
          <p:cNvSpPr/>
          <p:nvPr/>
        </p:nvSpPr>
        <p:spPr>
          <a:xfrm>
            <a:off x="694322" y="209452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2" name="円/楕円 131"/>
          <p:cNvSpPr/>
          <p:nvPr/>
        </p:nvSpPr>
        <p:spPr>
          <a:xfrm>
            <a:off x="655908" y="16871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3" name="円/楕円 132"/>
          <p:cNvSpPr/>
          <p:nvPr/>
        </p:nvSpPr>
        <p:spPr>
          <a:xfrm>
            <a:off x="262274" y="110042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4" name="円/楕円 133"/>
          <p:cNvSpPr/>
          <p:nvPr/>
        </p:nvSpPr>
        <p:spPr>
          <a:xfrm>
            <a:off x="218479" y="237337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5" name="円/楕円 134"/>
          <p:cNvSpPr/>
          <p:nvPr/>
        </p:nvSpPr>
        <p:spPr>
          <a:xfrm>
            <a:off x="578225" y="13136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6" name="円/楕円 135"/>
          <p:cNvSpPr/>
          <p:nvPr/>
        </p:nvSpPr>
        <p:spPr>
          <a:xfrm>
            <a:off x="744247" y="34289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7" name="円/楕円 136"/>
          <p:cNvSpPr/>
          <p:nvPr/>
        </p:nvSpPr>
        <p:spPr>
          <a:xfrm>
            <a:off x="226282" y="285059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8" name="円/楕円 137"/>
          <p:cNvSpPr/>
          <p:nvPr/>
        </p:nvSpPr>
        <p:spPr>
          <a:xfrm>
            <a:off x="358994" y="229094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21900" name="グループ化 148"/>
          <p:cNvGrpSpPr>
            <a:grpSpLocks/>
          </p:cNvGrpSpPr>
          <p:nvPr/>
        </p:nvGrpSpPr>
        <p:grpSpPr bwMode="auto">
          <a:xfrm>
            <a:off x="1055688" y="3001963"/>
            <a:ext cx="7415212" cy="461962"/>
            <a:chOff x="973013" y="3436739"/>
            <a:chExt cx="7415411" cy="461153"/>
          </a:xfrm>
        </p:grpSpPr>
        <p:cxnSp>
          <p:nvCxnSpPr>
            <p:cNvPr id="150" name="直線コネクタ 149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51" name="直線コネクタ 150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52" name="直線コネクタ 151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53" name="直線コネクタ 152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54" name="直線コネクタ 153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55" name="直線コネクタ 154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56" name="直線コネクタ 155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tailEnd type="arrow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57" name="直線コネクタ 156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58" name="直線コネクタ 157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21901" name="グループ化 158"/>
          <p:cNvGrpSpPr>
            <a:grpSpLocks/>
          </p:cNvGrpSpPr>
          <p:nvPr/>
        </p:nvGrpSpPr>
        <p:grpSpPr bwMode="auto">
          <a:xfrm>
            <a:off x="1063625" y="2100263"/>
            <a:ext cx="7407275" cy="889000"/>
            <a:chOff x="981413" y="2535228"/>
            <a:chExt cx="7407011" cy="887800"/>
          </a:xfrm>
        </p:grpSpPr>
        <p:cxnSp>
          <p:nvCxnSpPr>
            <p:cNvPr id="160" name="直線コネクタ 159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61" name="直線コネクタ 160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62" name="直線コネクタ 161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63" name="直線コネクタ 162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64" name="直線コネクタ 163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65" name="直線コネクタ 164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66" name="直線コネクタ 165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67" name="直線コネクタ 166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21902" name="グループ化 167"/>
          <p:cNvGrpSpPr>
            <a:grpSpLocks/>
          </p:cNvGrpSpPr>
          <p:nvPr/>
        </p:nvGrpSpPr>
        <p:grpSpPr bwMode="auto">
          <a:xfrm>
            <a:off x="1011238" y="1023938"/>
            <a:ext cx="7459662" cy="819150"/>
            <a:chOff x="928633" y="1457842"/>
            <a:chExt cx="7459791" cy="819030"/>
          </a:xfrm>
        </p:grpSpPr>
        <p:cxnSp>
          <p:nvCxnSpPr>
            <p:cNvPr id="169" name="直線コネクタ 168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70" name="直線コネクタ 169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71" name="直線コネクタ 170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72" name="直線コネクタ 171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73" name="直線コネクタ 172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75" name="直線コネクタ 174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76" name="直線コネクタ 175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77" name="直線コネクタ 176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78" name="直線コネクタ 177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79" name="直線コネクタ 178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</p:grpSp>
      <p:sp>
        <p:nvSpPr>
          <p:cNvPr id="180" name="円/楕円 179"/>
          <p:cNvSpPr/>
          <p:nvPr/>
        </p:nvSpPr>
        <p:spPr>
          <a:xfrm>
            <a:off x="531994" y="310337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1" name="円/楕円 180"/>
          <p:cNvSpPr/>
          <p:nvPr/>
        </p:nvSpPr>
        <p:spPr>
          <a:xfrm>
            <a:off x="623653" y="94239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2" name="円/楕円 181"/>
          <p:cNvSpPr/>
          <p:nvPr/>
        </p:nvSpPr>
        <p:spPr>
          <a:xfrm>
            <a:off x="218479" y="14284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1912" name="直線コネクタ 182"/>
          <p:cNvCxnSpPr>
            <a:cxnSpLocks noChangeShapeType="1"/>
          </p:cNvCxnSpPr>
          <p:nvPr/>
        </p:nvCxnSpPr>
        <p:spPr bwMode="auto">
          <a:xfrm>
            <a:off x="858838" y="619125"/>
            <a:ext cx="0" cy="42084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913" name="直線コネクタ 183"/>
          <p:cNvCxnSpPr>
            <a:cxnSpLocks noChangeShapeType="1"/>
          </p:cNvCxnSpPr>
          <p:nvPr/>
        </p:nvCxnSpPr>
        <p:spPr bwMode="auto">
          <a:xfrm>
            <a:off x="1217613" y="619125"/>
            <a:ext cx="4762" cy="42084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914" name="直線コネクタ 184"/>
          <p:cNvCxnSpPr>
            <a:cxnSpLocks noChangeShapeType="1"/>
          </p:cNvCxnSpPr>
          <p:nvPr/>
        </p:nvCxnSpPr>
        <p:spPr bwMode="auto">
          <a:xfrm>
            <a:off x="5075238" y="619125"/>
            <a:ext cx="0" cy="42084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7" name="円/楕円 186"/>
          <p:cNvSpPr/>
          <p:nvPr/>
        </p:nvSpPr>
        <p:spPr>
          <a:xfrm>
            <a:off x="226282" y="166725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8" name="円/楕円 187"/>
          <p:cNvSpPr/>
          <p:nvPr/>
        </p:nvSpPr>
        <p:spPr>
          <a:xfrm>
            <a:off x="226282" y="7982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9" name="円/楕円 188"/>
          <p:cNvSpPr/>
          <p:nvPr/>
        </p:nvSpPr>
        <p:spPr>
          <a:xfrm>
            <a:off x="316672" y="303270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6022975" y="4411663"/>
            <a:ext cx="2946400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400" kern="0" dirty="0">
                <a:solidFill>
                  <a:sysClr val="windowText" lastClr="000000"/>
                </a:solidFill>
                <a:latin typeface="Arial" charset="0"/>
              </a:rPr>
              <a:t>rare NN collisions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400" kern="0" dirty="0">
                <a:solidFill>
                  <a:sysClr val="windowText" lastClr="000000"/>
                </a:solidFill>
                <a:latin typeface="Arial" charset="0"/>
              </a:rPr>
              <a:t>no Pauli blocking </a:t>
            </a:r>
            <a:endParaRPr lang="ja-JP" altLang="en-US" sz="24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6021388" y="5610225"/>
            <a:ext cx="208756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400" kern="0" dirty="0">
                <a:solidFill>
                  <a:sysClr val="windowText" lastClr="000000"/>
                </a:solidFill>
                <a:latin typeface="Arial" charset="0"/>
              </a:rPr>
              <a:t>many pions</a:t>
            </a:r>
            <a:endParaRPr lang="ja-JP" altLang="en-US" sz="24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96" name="角丸四角形 195"/>
          <p:cNvSpPr/>
          <p:nvPr/>
        </p:nvSpPr>
        <p:spPr>
          <a:xfrm>
            <a:off x="5275263" y="3852863"/>
            <a:ext cx="3760787" cy="2519362"/>
          </a:xfrm>
          <a:prstGeom prst="roundRect">
            <a:avLst>
              <a:gd name="adj" fmla="val 4887"/>
            </a:avLst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200" name="グループ化 199"/>
          <p:cNvGrpSpPr>
            <a:grpSpLocks/>
          </p:cNvGrpSpPr>
          <p:nvPr/>
        </p:nvGrpSpPr>
        <p:grpSpPr bwMode="auto">
          <a:xfrm>
            <a:off x="1042988" y="1544638"/>
            <a:ext cx="6453187" cy="1611312"/>
            <a:chOff x="1043608" y="1544700"/>
            <a:chExt cx="6452419" cy="1610469"/>
          </a:xfrm>
        </p:grpSpPr>
        <p:sp>
          <p:nvSpPr>
            <p:cNvPr id="197" name="正方形/長方形 196"/>
            <p:cNvSpPr/>
            <p:nvPr/>
          </p:nvSpPr>
          <p:spPr>
            <a:xfrm>
              <a:off x="1043608" y="1544700"/>
              <a:ext cx="6452419" cy="161046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1947" name="テキスト ボックス 197"/>
            <p:cNvSpPr txBox="1">
              <a:spLocks noChangeArrowheads="1"/>
            </p:cNvSpPr>
            <p:nvPr/>
          </p:nvSpPr>
          <p:spPr bwMode="auto">
            <a:xfrm>
              <a:off x="1827740" y="1664048"/>
              <a:ext cx="4977808" cy="1372470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kumimoji="0" lang="en-US" altLang="ja-JP" sz="2800" dirty="0">
                  <a:solidFill>
                    <a:srgbClr val="000000"/>
                  </a:solidFill>
                </a:rPr>
                <a:t>Nucleons have no correlations</a:t>
              </a:r>
            </a:p>
            <a:p>
              <a:pPr eaLnBrk="1" hangingPunct="1"/>
              <a:r>
                <a:rPr kumimoji="0" lang="en-US" altLang="ja-JP" sz="2800" dirty="0">
                  <a:solidFill>
                    <a:srgbClr val="000000"/>
                  </a:solidFill>
                </a:rPr>
                <a:t>with one another </a:t>
              </a:r>
            </a:p>
            <a:p>
              <a:pPr eaLnBrk="1" hangingPunct="1"/>
              <a:r>
                <a:rPr kumimoji="0" lang="en-US" altLang="ja-JP" sz="2800" dirty="0">
                  <a:solidFill>
                    <a:srgbClr val="000000"/>
                  </a:solidFill>
                </a:rPr>
                <a:t>+ Ignore NN collisions</a:t>
              </a:r>
            </a:p>
          </p:txBody>
        </p:sp>
      </p:grpSp>
      <p:cxnSp>
        <p:nvCxnSpPr>
          <p:cNvPr id="201" name="直線コネクタ 200"/>
          <p:cNvCxnSpPr/>
          <p:nvPr/>
        </p:nvCxnSpPr>
        <p:spPr bwMode="auto">
          <a:xfrm>
            <a:off x="862006" y="1177047"/>
            <a:ext cx="164321" cy="154126"/>
          </a:xfrm>
          <a:prstGeom prst="line">
            <a:avLst/>
          </a:prstGeom>
          <a:noFill/>
          <a:ln w="57150" cap="flat" cmpd="sng" algn="ctr">
            <a:gradFill>
              <a:gsLst>
                <a:gs pos="0">
                  <a:srgbClr val="002060">
                    <a:lumMod val="90000"/>
                    <a:lumOff val="10000"/>
                  </a:srgbClr>
                </a:gs>
                <a:gs pos="100000">
                  <a:srgbClr val="002060"/>
                </a:gs>
              </a:gsLst>
              <a:lin ang="5400000" scaled="0"/>
            </a:gradFill>
            <a:prstDash val="solid"/>
          </a:ln>
          <a:effectLst>
            <a:glow rad="63500">
              <a:srgbClr val="BBE0E3">
                <a:satMod val="175000"/>
                <a:alpha val="40000"/>
              </a:srgbClr>
            </a:glow>
          </a:effectLst>
        </p:spPr>
      </p:cxnSp>
      <p:pic>
        <p:nvPicPr>
          <p:cNvPr id="2192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154613"/>
            <a:ext cx="520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3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5526088"/>
            <a:ext cx="5175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3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867400"/>
            <a:ext cx="10255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" name="円/楕円 206"/>
          <p:cNvSpPr/>
          <p:nvPr/>
        </p:nvSpPr>
        <p:spPr>
          <a:xfrm>
            <a:off x="2228049" y="5178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2411413" y="5035550"/>
            <a:ext cx="1082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ysClr val="windowText" lastClr="000000"/>
                </a:solidFill>
                <a:latin typeface="Arial" charset="0"/>
              </a:rPr>
              <a:t>mesons</a:t>
            </a:r>
            <a:endParaRPr lang="ja-JP" altLang="en-US" sz="20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09" name="円/楕円 208"/>
          <p:cNvSpPr/>
          <p:nvPr/>
        </p:nvSpPr>
        <p:spPr>
          <a:xfrm>
            <a:off x="2195736" y="553984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2411413" y="5427663"/>
            <a:ext cx="10969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ysClr val="windowText" lastClr="000000"/>
                </a:solidFill>
                <a:latin typeface="Arial" charset="0"/>
              </a:rPr>
              <a:t>baryons</a:t>
            </a:r>
            <a:endParaRPr lang="ja-JP" altLang="en-US" sz="20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11" name="角丸四角形 210"/>
          <p:cNvSpPr/>
          <p:nvPr/>
        </p:nvSpPr>
        <p:spPr>
          <a:xfrm>
            <a:off x="219075" y="5035550"/>
            <a:ext cx="3311525" cy="1223963"/>
          </a:xfrm>
          <a:prstGeom prst="roundRect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aphicFrame>
        <p:nvGraphicFramePr>
          <p:cNvPr id="21941" name="Object 4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061624"/>
              </p:ext>
            </p:extLst>
          </p:nvPr>
        </p:nvGraphicFramePr>
        <p:xfrm>
          <a:off x="5313363" y="3883025"/>
          <a:ext cx="31353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2" name="Equation" r:id="rId6" imgW="1282680" imgH="228600" progId="Equation.DSMT4">
                  <p:embed/>
                </p:oleObj>
              </mc:Choice>
              <mc:Fallback>
                <p:oleObj name="Equation" r:id="rId6" imgW="1282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3883025"/>
                        <a:ext cx="31353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42" name="Object 4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775567"/>
              </p:ext>
            </p:extLst>
          </p:nvPr>
        </p:nvGraphicFramePr>
        <p:xfrm>
          <a:off x="5459413" y="5235575"/>
          <a:ext cx="12938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73" name="Equation" r:id="rId8" imgW="571320" imgH="228600" progId="Equation.DSMT4">
                  <p:embed/>
                </p:oleObj>
              </mc:Choice>
              <mc:Fallback>
                <p:oleObj name="Equation" r:id="rId8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5235575"/>
                        <a:ext cx="129381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8" name="直線コネクタ 197"/>
          <p:cNvCxnSpPr/>
          <p:nvPr/>
        </p:nvCxnSpPr>
        <p:spPr bwMode="auto">
          <a:xfrm>
            <a:off x="410560" y="5328890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CC0000"/>
            </a:solidFill>
            <a:prstDash val="solid"/>
          </a:ln>
          <a:effectLst>
            <a:glow rad="63500">
              <a:srgbClr val="BBE0E3">
                <a:satMod val="175000"/>
                <a:alpha val="40000"/>
              </a:srgbClr>
            </a:glow>
          </a:effectLst>
        </p:spPr>
      </p:cxnSp>
      <p:cxnSp>
        <p:nvCxnSpPr>
          <p:cNvPr id="204" name="直線コネクタ 203"/>
          <p:cNvCxnSpPr/>
          <p:nvPr/>
        </p:nvCxnSpPr>
        <p:spPr bwMode="auto">
          <a:xfrm>
            <a:off x="410560" y="5657502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solid"/>
          </a:ln>
          <a:effectLst>
            <a:glow rad="63500">
              <a:srgbClr val="BBE0E3">
                <a:satMod val="175000"/>
                <a:alpha val="40000"/>
              </a:srgbClr>
            </a:glow>
          </a:effectLst>
        </p:spPr>
      </p:cxnSp>
      <p:cxnSp>
        <p:nvCxnSpPr>
          <p:cNvPr id="205" name="直線コネクタ 204"/>
          <p:cNvCxnSpPr/>
          <p:nvPr/>
        </p:nvCxnSpPr>
        <p:spPr bwMode="auto">
          <a:xfrm>
            <a:off x="410560" y="6021736"/>
            <a:ext cx="428597" cy="0"/>
          </a:xfrm>
          <a:prstGeom prst="line">
            <a:avLst/>
          </a:prstGeom>
          <a:noFill/>
          <a:ln w="101600" cap="flat" cmpd="tri" algn="ctr">
            <a:solidFill>
              <a:srgbClr val="006600"/>
            </a:solidFill>
            <a:prstDash val="solid"/>
          </a:ln>
          <a:effectLst>
            <a:glow rad="63500">
              <a:srgbClr val="BBE0E3">
                <a:satMod val="175000"/>
                <a:alpha val="40000"/>
              </a:srgbClr>
            </a:glow>
          </a:effectLst>
        </p:spPr>
      </p:cxnSp>
    </p:spTree>
    <p:extLst>
      <p:ext uri="{BB962C8B-B14F-4D97-AF65-F5344CB8AC3E}">
        <p14:creationId xmlns:p14="http://schemas.microsoft.com/office/powerpoint/2010/main" val="13280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Probability Distribution</a:t>
            </a:r>
            <a:endParaRPr lang="ja-JP" altLang="en-US" dirty="0" smtClean="0"/>
          </a:p>
        </p:txBody>
      </p:sp>
      <p:grpSp>
        <p:nvGrpSpPr>
          <p:cNvPr id="23555" name="Group 15"/>
          <p:cNvGrpSpPr>
            <a:grpSpLocks/>
          </p:cNvGrpSpPr>
          <p:nvPr/>
        </p:nvGrpSpPr>
        <p:grpSpPr bwMode="auto">
          <a:xfrm>
            <a:off x="768350" y="866775"/>
            <a:ext cx="6584950" cy="1841500"/>
            <a:chOff x="768" y="578"/>
            <a:chExt cx="4148" cy="1160"/>
          </a:xfrm>
        </p:grpSpPr>
        <p:graphicFrame>
          <p:nvGraphicFramePr>
            <p:cNvPr id="23564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6593768"/>
                </p:ext>
              </p:extLst>
            </p:nvPr>
          </p:nvGraphicFramePr>
          <p:xfrm>
            <a:off x="860" y="625"/>
            <a:ext cx="4041" cy="10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250" name="Equation" r:id="rId3" imgW="2705100" imgH="787400" progId="Equation.DSMT4">
                    <p:embed/>
                  </p:oleObj>
                </mc:Choice>
                <mc:Fallback>
                  <p:oleObj name="Equation" r:id="rId3" imgW="2705100" imgH="787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" y="625"/>
                          <a:ext cx="4041" cy="10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5" name="角丸四角形 5"/>
            <p:cNvSpPr>
              <a:spLocks noChangeArrowheads="1"/>
            </p:cNvSpPr>
            <p:nvPr/>
          </p:nvSpPr>
          <p:spPr bwMode="auto">
            <a:xfrm>
              <a:off x="768" y="578"/>
              <a:ext cx="4148" cy="116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ja-JP" altLang="en-US" sz="20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grpSp>
        <p:nvGrpSpPr>
          <p:cNvPr id="23556" name="グループ化 1"/>
          <p:cNvGrpSpPr>
            <a:grpSpLocks/>
          </p:cNvGrpSpPr>
          <p:nvPr/>
        </p:nvGrpSpPr>
        <p:grpSpPr bwMode="auto">
          <a:xfrm>
            <a:off x="858838" y="2984500"/>
            <a:ext cx="8186737" cy="828675"/>
            <a:chOff x="858540" y="2984500"/>
            <a:chExt cx="8186857" cy="828675"/>
          </a:xfrm>
        </p:grpSpPr>
        <p:sp>
          <p:nvSpPr>
            <p:cNvPr id="23561" name="テキスト ボックス 7"/>
            <p:cNvSpPr txBox="1">
              <a:spLocks noChangeArrowheads="1"/>
            </p:cNvSpPr>
            <p:nvPr/>
          </p:nvSpPr>
          <p:spPr bwMode="auto">
            <a:xfrm>
              <a:off x="858540" y="2984500"/>
              <a:ext cx="818685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105000"/>
                </a:lnSpc>
              </a:pPr>
              <a:r>
                <a:rPr lang="en-US" altLang="ja-JP" sz="2000" dirty="0">
                  <a:solidFill>
                    <a:srgbClr val="FFFF00"/>
                  </a:solidFill>
                </a:rPr>
                <a:t>In the dilute nucleon approximation, </a:t>
              </a:r>
              <a:r>
                <a:rPr lang="en-US" altLang="ja-JP" sz="2000" i="1" dirty="0">
                  <a:solidFill>
                    <a:srgbClr val="FFFF00"/>
                  </a:solidFill>
                  <a:latin typeface="Times New Roman" pitchFamily="18" charset="0"/>
                </a:rPr>
                <a:t>N</a:t>
              </a:r>
              <a:r>
                <a:rPr lang="en-US" altLang="ja-JP" sz="2000" baseline="-16000" dirty="0">
                  <a:solidFill>
                    <a:srgbClr val="FFFF00"/>
                  </a:solidFill>
                  <a:latin typeface="Times New Roman" pitchFamily="18" charset="0"/>
                </a:rPr>
                <a:t>N</a:t>
              </a:r>
              <a:r>
                <a:rPr lang="en-US" altLang="ja-JP" sz="2000" baseline="30000" dirty="0">
                  <a:solidFill>
                    <a:srgbClr val="FFFF00"/>
                  </a:solidFill>
                  <a:latin typeface="Times New Roman" pitchFamily="18" charset="0"/>
                </a:rPr>
                <a:t>(net)</a:t>
              </a:r>
              <a:r>
                <a:rPr lang="en-US" altLang="ja-JP" sz="2000" dirty="0">
                  <a:solidFill>
                    <a:srgbClr val="FFFF00"/>
                  </a:solidFill>
                </a:rPr>
                <a:t> and </a:t>
              </a:r>
              <a:r>
                <a:rPr lang="en-US" altLang="ja-JP" sz="2000" i="1" dirty="0">
                  <a:solidFill>
                    <a:srgbClr val="FFFF00"/>
                  </a:solidFill>
                  <a:latin typeface="Times New Roman" pitchFamily="18" charset="0"/>
                </a:rPr>
                <a:t>N</a:t>
              </a:r>
              <a:r>
                <a:rPr lang="en-US" altLang="ja-JP" sz="2000" baseline="-16000" dirty="0">
                  <a:solidFill>
                    <a:srgbClr val="FFFF00"/>
                  </a:solidFill>
                  <a:latin typeface="Times New Roman" pitchFamily="18" charset="0"/>
                </a:rPr>
                <a:t>N</a:t>
              </a:r>
              <a:r>
                <a:rPr lang="en-US" altLang="ja-JP" sz="2000" baseline="30000" dirty="0">
                  <a:solidFill>
                    <a:srgbClr val="FFFF00"/>
                  </a:solidFill>
                  <a:latin typeface="Times New Roman" pitchFamily="18" charset="0"/>
                </a:rPr>
                <a:t>(tot)</a:t>
              </a:r>
              <a:r>
                <a:rPr lang="en-US" altLang="ja-JP" sz="2000" dirty="0">
                  <a:solidFill>
                    <a:srgbClr val="FFFF00"/>
                  </a:solidFill>
                </a:rPr>
                <a:t> are conserved,</a:t>
              </a:r>
              <a:r>
                <a:rPr lang="ja-JP" altLang="en-US" sz="2000" dirty="0">
                  <a:solidFill>
                    <a:srgbClr val="FFFF00"/>
                  </a:solidFill>
                </a:rPr>
                <a:t> </a:t>
              </a:r>
              <a:r>
                <a:rPr lang="en-US" altLang="ja-JP" sz="2000" dirty="0">
                  <a:solidFill>
                    <a:srgbClr val="FFFF00"/>
                  </a:solidFill>
                </a:rPr>
                <a:t>i.e.</a:t>
              </a:r>
            </a:p>
          </p:txBody>
        </p:sp>
        <p:graphicFrame>
          <p:nvGraphicFramePr>
            <p:cNvPr id="23562" name="Object 51"/>
            <p:cNvGraphicFramePr>
              <a:graphicFrameLocks noChangeAspect="1"/>
            </p:cNvGraphicFramePr>
            <p:nvPr/>
          </p:nvGraphicFramePr>
          <p:xfrm>
            <a:off x="909291" y="3342730"/>
            <a:ext cx="3009568" cy="470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251" name="Equation" r:id="rId5" imgW="1371600" imgH="241300" progId="Equation.DSMT4">
                    <p:embed/>
                  </p:oleObj>
                </mc:Choice>
                <mc:Fallback>
                  <p:oleObj name="Equation" r:id="rId5" imgW="13716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291" y="3342730"/>
                          <a:ext cx="3009568" cy="470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3" name="テキスト ボックス 9"/>
            <p:cNvSpPr txBox="1">
              <a:spLocks noChangeArrowheads="1"/>
            </p:cNvSpPr>
            <p:nvPr/>
          </p:nvSpPr>
          <p:spPr bwMode="auto">
            <a:xfrm>
              <a:off x="3927477" y="3332163"/>
              <a:ext cx="30337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dirty="0">
                  <a:solidFill>
                    <a:srgbClr val="FFFF00"/>
                  </a:solidFill>
                </a:rPr>
                <a:t>are conserved separately</a:t>
              </a:r>
              <a:endParaRPr lang="ja-JP" altLang="en-US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3557" name="グループ化 17"/>
          <p:cNvGrpSpPr>
            <a:grpSpLocks/>
          </p:cNvGrpSpPr>
          <p:nvPr/>
        </p:nvGrpSpPr>
        <p:grpSpPr bwMode="auto">
          <a:xfrm>
            <a:off x="725488" y="4027488"/>
            <a:ext cx="8001000" cy="1398587"/>
            <a:chOff x="975848" y="3876860"/>
            <a:chExt cx="8000675" cy="1400026"/>
          </a:xfrm>
        </p:grpSpPr>
        <p:sp>
          <p:nvSpPr>
            <p:cNvPr id="23559" name="テキスト ボックス 13"/>
            <p:cNvSpPr txBox="1">
              <a:spLocks noChangeArrowheads="1"/>
            </p:cNvSpPr>
            <p:nvPr/>
          </p:nvSpPr>
          <p:spPr bwMode="auto">
            <a:xfrm>
              <a:off x="975848" y="3891148"/>
              <a:ext cx="8000675" cy="13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lnSpc>
                  <a:spcPct val="105000"/>
                </a:lnSpc>
              </a:pPr>
              <a:r>
                <a:rPr lang="en-US" altLang="ja-JP" sz="2000" dirty="0">
                  <a:solidFill>
                    <a:srgbClr val="FFFF00"/>
                  </a:solidFill>
                </a:rPr>
                <a:t>When                                                                    are fixed</a:t>
              </a:r>
            </a:p>
            <a:p>
              <a:pPr algn="l" eaLnBrk="1" hangingPunct="1">
                <a:lnSpc>
                  <a:spcPct val="105000"/>
                </a:lnSpc>
              </a:pPr>
              <a:r>
                <a:rPr lang="en-US" altLang="ja-JP" sz="2000" dirty="0">
                  <a:solidFill>
                    <a:srgbClr val="FFFF00"/>
                  </a:solidFill>
                </a:rPr>
                <a:t>and hadron phase is long</a:t>
              </a:r>
              <a:r>
                <a:rPr lang="ja-JP" altLang="en-US" sz="2000" dirty="0">
                  <a:solidFill>
                    <a:srgbClr val="FFFF00"/>
                  </a:solidFill>
                </a:rPr>
                <a:t> </a:t>
              </a:r>
              <a:r>
                <a:rPr lang="en-US" altLang="ja-JP" sz="2000" dirty="0">
                  <a:solidFill>
                    <a:srgbClr val="FFFF00"/>
                  </a:solidFill>
                </a:rPr>
                <a:t>enough compared to the mean free</a:t>
              </a:r>
            </a:p>
            <a:p>
              <a:pPr algn="l" eaLnBrk="1" hangingPunct="1">
                <a:lnSpc>
                  <a:spcPct val="105000"/>
                </a:lnSpc>
              </a:pPr>
              <a:r>
                <a:rPr lang="en-US" altLang="ja-JP" sz="2000" dirty="0">
                  <a:solidFill>
                    <a:srgbClr val="FFFF00"/>
                  </a:solidFill>
                </a:rPr>
                <a:t>time of (anti)nucleons, the final state (anti)proton distribution is given </a:t>
              </a:r>
            </a:p>
            <a:p>
              <a:pPr algn="l" eaLnBrk="1" hangingPunct="1">
                <a:lnSpc>
                  <a:spcPct val="105000"/>
                </a:lnSpc>
              </a:pPr>
              <a:r>
                <a:rPr lang="en-US" altLang="ja-JP" sz="2000" dirty="0">
                  <a:solidFill>
                    <a:srgbClr val="FFFF00"/>
                  </a:solidFill>
                </a:rPr>
                <a:t>by  the binomial distribution</a:t>
              </a:r>
              <a:endParaRPr lang="ja-JP" altLang="en-US" sz="2000" dirty="0">
                <a:solidFill>
                  <a:srgbClr val="FFFF00"/>
                </a:solidFill>
              </a:endParaRPr>
            </a:p>
          </p:txBody>
        </p:sp>
        <p:graphicFrame>
          <p:nvGraphicFramePr>
            <p:cNvPr id="23560" name="Object 52"/>
            <p:cNvGraphicFramePr>
              <a:graphicFrameLocks noChangeAspect="1"/>
            </p:cNvGraphicFramePr>
            <p:nvPr/>
          </p:nvGraphicFramePr>
          <p:xfrm>
            <a:off x="1789831" y="3876860"/>
            <a:ext cx="4570413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252" name="Equation" r:id="rId7" imgW="2082800" imgH="241300" progId="Equation.DSMT4">
                    <p:embed/>
                  </p:oleObj>
                </mc:Choice>
                <mc:Fallback>
                  <p:oleObj name="Equation" r:id="rId7" imgW="2082800" imgH="241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9831" y="3876860"/>
                          <a:ext cx="4570413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558" name="Object 53"/>
          <p:cNvGraphicFramePr>
            <a:graphicFrameLocks noChangeAspect="1"/>
          </p:cNvGraphicFramePr>
          <p:nvPr/>
        </p:nvGraphicFramePr>
        <p:xfrm>
          <a:off x="2300288" y="5565775"/>
          <a:ext cx="32464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53" name="Equation" r:id="rId9" imgW="1511300" imgH="279400" progId="Equation.DSMT4">
                  <p:embed/>
                </p:oleObj>
              </mc:Choice>
              <mc:Fallback>
                <p:oleObj name="Equation" r:id="rId9" imgW="1511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5565775"/>
                        <a:ext cx="32464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23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Probability Distribution</a:t>
            </a:r>
            <a:endParaRPr lang="ja-JP" altLang="en-US" dirty="0" smtClean="0"/>
          </a:p>
        </p:txBody>
      </p:sp>
      <p:sp>
        <p:nvSpPr>
          <p:cNvPr id="24579" name="テキスト ボックス 2"/>
          <p:cNvSpPr txBox="1">
            <a:spLocks noChangeArrowheads="1"/>
          </p:cNvSpPr>
          <p:nvPr/>
        </p:nvSpPr>
        <p:spPr bwMode="auto">
          <a:xfrm>
            <a:off x="55563" y="925513"/>
            <a:ext cx="7231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n"/>
            </a:pPr>
            <a:r>
              <a:rPr lang="en-US" altLang="ja-JP" sz="2000" dirty="0">
                <a:solidFill>
                  <a:srgbClr val="FFFF00"/>
                </a:solidFill>
              </a:rPr>
              <a:t> As a result, the final state distribution is factorized as follows:</a:t>
            </a:r>
            <a:endParaRPr lang="ja-JP" altLang="en-US" sz="2000" dirty="0">
              <a:solidFill>
                <a:srgbClr val="FFFF00"/>
              </a:solidFill>
            </a:endParaRPr>
          </a:p>
        </p:txBody>
      </p:sp>
      <p:graphicFrame>
        <p:nvGraphicFramePr>
          <p:cNvPr id="24580" name="Object 38"/>
          <p:cNvGraphicFramePr>
            <a:graphicFrameLocks noChangeAspect="1"/>
          </p:cNvGraphicFramePr>
          <p:nvPr/>
        </p:nvGraphicFramePr>
        <p:xfrm>
          <a:off x="1282700" y="2438400"/>
          <a:ext cx="650716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08" name="Equation" r:id="rId3" imgW="2743200" imgH="381000" progId="Equation.DSMT4">
                  <p:embed/>
                </p:oleObj>
              </mc:Choice>
              <mc:Fallback>
                <p:oleObj name="Equation" r:id="rId3" imgW="27432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2438400"/>
                        <a:ext cx="6507163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39"/>
          <p:cNvGraphicFramePr>
            <a:graphicFrameLocks noChangeAspect="1"/>
          </p:cNvGraphicFramePr>
          <p:nvPr/>
        </p:nvGraphicFramePr>
        <p:xfrm>
          <a:off x="323850" y="1719263"/>
          <a:ext cx="84978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09" name="Equation" r:id="rId5" imgW="3581400" imgH="254000" progId="Equation.DSMT4">
                  <p:embed/>
                </p:oleObj>
              </mc:Choice>
              <mc:Fallback>
                <p:oleObj name="Equation" r:id="rId5" imgW="3581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19263"/>
                        <a:ext cx="8497888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40"/>
          <p:cNvGraphicFramePr>
            <a:graphicFrameLocks noChangeAspect="1"/>
          </p:cNvGraphicFramePr>
          <p:nvPr/>
        </p:nvGraphicFramePr>
        <p:xfrm>
          <a:off x="1201738" y="3254375"/>
          <a:ext cx="64166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10" name="Equation" r:id="rId7" imgW="2705100" imgH="508000" progId="Equation.DSMT4">
                  <p:embed/>
                </p:oleObj>
              </mc:Choice>
              <mc:Fallback>
                <p:oleObj name="Equation" r:id="rId7" imgW="2705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3254375"/>
                        <a:ext cx="641667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テキスト ボックス 9"/>
          <p:cNvSpPr txBox="1">
            <a:spLocks noChangeArrowheads="1"/>
          </p:cNvSpPr>
          <p:nvPr/>
        </p:nvSpPr>
        <p:spPr bwMode="auto">
          <a:xfrm>
            <a:off x="635000" y="4573588"/>
            <a:ext cx="82359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>
                <a:solidFill>
                  <a:srgbClr val="FFFFFF"/>
                </a:solidFill>
              </a:rPr>
              <a:t>The two variable function “F” includes the initial information (correlation)</a:t>
            </a:r>
            <a:endParaRPr lang="ja-JP" altLang="en-US" sz="2000" i="1" dirty="0">
              <a:solidFill>
                <a:srgbClr val="FFFFFF"/>
              </a:solidFill>
            </a:endParaRP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892175" y="5314950"/>
            <a:ext cx="8208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FFFF00"/>
                </a:solidFill>
              </a:rPr>
              <a:t>This form of </a:t>
            </a:r>
            <a:r>
              <a:rPr lang="en-US" altLang="ja-JP" sz="2000" i="1" dirty="0">
                <a:solidFill>
                  <a:srgbClr val="FFFF00"/>
                </a:solidFill>
                <a:latin typeface="Times New Roman" pitchFamily="18" charset="0"/>
              </a:rPr>
              <a:t>P</a:t>
            </a:r>
            <a:r>
              <a:rPr lang="en-US" altLang="ja-JP" sz="2000" i="1" baseline="-16000" dirty="0">
                <a:solidFill>
                  <a:srgbClr val="FFFF00"/>
                </a:solidFill>
                <a:latin typeface="Times New Roman" pitchFamily="18" charset="0"/>
              </a:rPr>
              <a:t>f</a:t>
            </a:r>
            <a:r>
              <a:rPr lang="en-US" altLang="ja-JP" sz="2000" dirty="0">
                <a:solidFill>
                  <a:srgbClr val="FFFF00"/>
                </a:solidFill>
              </a:rPr>
              <a:t> enables to relate proton moments and nucleon moments</a:t>
            </a:r>
          </a:p>
        </p:txBody>
      </p:sp>
      <p:sp>
        <p:nvSpPr>
          <p:cNvPr id="24585" name="Freeform 11"/>
          <p:cNvSpPr>
            <a:spLocks/>
          </p:cNvSpPr>
          <p:nvPr/>
        </p:nvSpPr>
        <p:spPr bwMode="auto">
          <a:xfrm>
            <a:off x="352425" y="2713038"/>
            <a:ext cx="893763" cy="1935162"/>
          </a:xfrm>
          <a:custGeom>
            <a:avLst/>
            <a:gdLst>
              <a:gd name="T0" fmla="*/ 2147483647 w 563"/>
              <a:gd name="T1" fmla="*/ 0 h 1219"/>
              <a:gd name="T2" fmla="*/ 2147483647 w 563"/>
              <a:gd name="T3" fmla="*/ 2147483647 h 1219"/>
              <a:gd name="T4" fmla="*/ 2147483647 w 563"/>
              <a:gd name="T5" fmla="*/ 2147483647 h 1219"/>
              <a:gd name="T6" fmla="*/ 0 60000 65536"/>
              <a:gd name="T7" fmla="*/ 0 60000 65536"/>
              <a:gd name="T8" fmla="*/ 0 60000 65536"/>
              <a:gd name="T9" fmla="*/ 0 w 563"/>
              <a:gd name="T10" fmla="*/ 0 h 1219"/>
              <a:gd name="T11" fmla="*/ 563 w 563"/>
              <a:gd name="T12" fmla="*/ 1219 h 12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3" h="1219">
                <a:moveTo>
                  <a:pt x="563" y="0"/>
                </a:moveTo>
                <a:cubicBezTo>
                  <a:pt x="359" y="172"/>
                  <a:pt x="156" y="344"/>
                  <a:pt x="78" y="547"/>
                </a:cubicBezTo>
                <a:cubicBezTo>
                  <a:pt x="0" y="750"/>
                  <a:pt x="46" y="984"/>
                  <a:pt x="92" y="1219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l"/>
            <a:endParaRPr lang="ja-JP" altLang="en-US" sz="1800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4"/>
          <p:cNvSpPr>
            <a:spLocks noChangeArrowheads="1"/>
          </p:cNvSpPr>
          <p:nvPr/>
        </p:nvSpPr>
        <p:spPr bwMode="auto">
          <a:xfrm>
            <a:off x="-152400" y="1512888"/>
            <a:ext cx="9463088" cy="484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 sz="180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dirty="0" smtClean="0"/>
              <a:t>N</a:t>
            </a:r>
            <a:r>
              <a:rPr lang="en-US" altLang="ja-JP" baseline="-16000" dirty="0" smtClean="0"/>
              <a:t>N</a:t>
            </a:r>
            <a:r>
              <a:rPr lang="en-US" altLang="ja-JP" dirty="0" smtClean="0"/>
              <a:t> or N</a:t>
            </a:r>
            <a:r>
              <a:rPr lang="en-US" altLang="ja-JP" baseline="-16000" dirty="0" smtClean="0"/>
              <a:t>B</a:t>
            </a:r>
            <a:r>
              <a:rPr lang="en-US" altLang="ja-JP" dirty="0" smtClean="0"/>
              <a:t>: Strange Baryon Contribution 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7094538" y="2241550"/>
            <a:ext cx="285750" cy="25876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7092950" y="3465513"/>
            <a:ext cx="284163" cy="2587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7092950" y="4457700"/>
            <a:ext cx="284163" cy="25876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7092950" y="2670175"/>
            <a:ext cx="284163" cy="258763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7092950" y="3890963"/>
            <a:ext cx="284163" cy="25717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7092950" y="4876800"/>
            <a:ext cx="284163" cy="258763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7092950" y="5402263"/>
            <a:ext cx="284163" cy="25876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rgbClr val="FFFFFF"/>
              </a:solidFill>
            </a:endParaRPr>
          </a:p>
        </p:txBody>
      </p:sp>
      <p:cxnSp>
        <p:nvCxnSpPr>
          <p:cNvPr id="29707" name="カギ線コネクタ 5"/>
          <p:cNvCxnSpPr>
            <a:cxnSpLocks noChangeShapeType="1"/>
          </p:cNvCxnSpPr>
          <p:nvPr/>
        </p:nvCxnSpPr>
        <p:spPr bwMode="auto">
          <a:xfrm flipV="1">
            <a:off x="5916613" y="2373313"/>
            <a:ext cx="1073150" cy="18891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708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2219325"/>
            <a:ext cx="9286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2613025"/>
            <a:ext cx="8826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447925"/>
            <a:ext cx="2016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TexTeXPicture" descr="&lt;?xml version=&quot;1.0&quot; encoding=&quot;utf-16&quot;?&gt;&#10;&lt;TeXTeX&gt;&#10;  &lt;preamble&gt;\documentclass{jarticle}&#10;\usepackage{amsmath}&#10;\pagestyle{empty}&lt;/preamble&gt;&#10;  &lt;body&gt;\begin{align*} &#10;\Sigm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3659188"/>
            <a:ext cx="3937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TexTeXPicture" descr="&lt;?xml version=&quot;1.0&quot; encoding=&quot;utf-16&quot;?&gt;&#10;&lt;TeXTeX&gt;&#10;  &lt;preamble&gt;\documentclass{jarticle}&#10;\usepackage{amsmath}&#10;\pagestyle{empty}&lt;/preamble&gt;&#10;  &lt;body&gt;\begin{align*} &#10;m_\Lambda \simeq 1116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82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733675"/>
            <a:ext cx="19335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3360738"/>
            <a:ext cx="869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836988"/>
            <a:ext cx="94773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TexTeXPicture" descr="&lt;?xml version=&quot;1.0&quot; encoding=&quot;utf-16&quot;?&gt;&#10;&lt;TeXTeX&gt;&#10;  &lt;preamble&gt;\documentclass{jarticle}&#10;\usepackage{amsmath}&#10;\pagestyle{empty}&lt;/preamble&gt;&#10;  &lt;body&gt;\begin{align*} &#10;64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2244725"/>
            <a:ext cx="554037" cy="2571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TexTeXPicture" descr="&lt;?xml version=&quot;1.0&quot; encoding=&quot;utf-16&quot;?&gt;&#10;&lt;TeXTeX&gt;&#10;  &lt;preamble&gt;\documentclass{jarticle}&#10;\usepackage{amsmath}&#10;\pagestyle{empty}&lt;/preamble&gt;&#10;  &lt;body&gt;\begin{align*} &#10;36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2668588"/>
            <a:ext cx="554037" cy="25876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TexTeXPicture" descr="&lt;?xml version=&quot;1.0&quot; encoding=&quot;utf-16&quot;?&gt;&#10;&lt;TeXTeX&gt;&#10;  &lt;preamble&gt;\documentclass{jarticle}&#10;\usepackage{amsmath}&#10;\pagestyle{empty}&lt;/preamble&gt;&#10;  &lt;body&gt;\begin{align*} &#10;52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1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3462338"/>
            <a:ext cx="552450" cy="2571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TexTeXPicture" descr="&lt;?xml version=&quot;1.0&quot; encoding=&quot;utf-16&quot;?&gt;&#10;&lt;TeXTeX&gt;&#10;  &lt;preamble&gt;\documentclass{jarticle}&#10;\usepackage{amsmath}&#10;\pagestyle{empty}&lt;/preamble&gt;&#10;  &lt;body&gt;\begin{align*} &#10;48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6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3887788"/>
            <a:ext cx="558800" cy="25717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TexTeXPicture" descr="&lt;?xml version=&quot;1.0&quot; encoding=&quot;utf-16&quot;?&gt;&#10;&lt;TeXTeX&gt;&#10;  &lt;preamble&gt;\documentclass{jarticle}&#10;\usepackage{amsmath}&#10;\pagestyle{empty}&lt;/preamble&gt;&#10;  &lt;body&gt;\begin{align*} &#10;m_\Sigma \simeq 1190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1833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576638"/>
            <a:ext cx="19399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TexTeXPicture" descr="&lt;?xml version=&quot;1.0&quot; encoding=&quot;utf-16&quot;?&gt;&#10;&lt;TeXTeX&gt;&#10;  &lt;preamble&gt;\documentclass{jarticle}&#10;\usepackage{amsmath}&#10;\pagestyle{empty}&lt;/preamble&gt;&#10;  &lt;body&gt;\begin{align*} &#10;\Sigm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5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648200"/>
            <a:ext cx="32861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TexTeXPicture" descr="&lt;?xml version=&quot;1.0&quot; encoding=&quot;utf-16&quot;?&gt;&#10;&lt;TeXTeX&gt;&#10;  &lt;preamble&gt;\documentclass{jarticle}&#10;\usepackage{amsmath}&#10;\pagestyle{empty}&lt;/preamble&gt;&#10;  &lt;body&gt;\begin{align*} &#10;\Sigma^-&#10;\end{align*}&lt;/body&gt;&#10;  &lt;fcolor&gt;FF000000&lt;/fcolor&gt;&#10;  &lt;bcolor&gt;FFFFFFFF&lt;/bcolor&gt;&#10;  &lt;transparent&gt;True&lt;/transparent&gt;&#10;  &lt;resolution&gt;1800&lt;/resolution&gt;&#10;  &lt;imageh&gt;170&lt;/imageh&gt;&#10;  &lt;imagew&gt;30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5459413"/>
            <a:ext cx="3889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4432300"/>
            <a:ext cx="9286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837113"/>
            <a:ext cx="88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4" name="TexTeXPicture" descr="&lt;?xml version=&quot;1.0&quot; encoding=&quot;utf-16&quot;?&gt;&#10;&lt;TeXTeX&gt;&#10;  &lt;preamble&gt;\documentclass{jarticle}&#10;\usepackage{amsmath}&#10;\pagestyle{empty}&lt;/preamble&gt;&#10;  &lt;body&gt;\begin{align*} &#10;64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4456113"/>
            <a:ext cx="554037" cy="2587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TexTeXPicture" descr="&lt;?xml version=&quot;1.0&quot; encoding=&quot;utf-16&quot;?&gt;&#10;&lt;TeXTeX&gt;&#10;  &lt;preamble&gt;\documentclass{jarticle}&#10;\usepackage{amsmath}&#10;\pagestyle{empty}&lt;/preamble&gt;&#10;  &lt;body&gt;\begin{align*} &#10;36\%&#10;\end{align*}&lt;/body&gt;&#10;  &lt;fcolor&gt;FF000000&lt;/fcolor&gt;&#10;  &lt;bcolor&gt;FFFFFFFF&lt;/bcolor&gt;&#10;  &lt;transparent&gt;True&lt;/transparent&gt;&#10;  &lt;resolution&gt;1800&lt;/resolution&gt;&#10;  &lt;imageh&gt;201&lt;/imageh&gt;&#10;  &lt;imagew&gt;43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88" y="4881563"/>
            <a:ext cx="554037" cy="25717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6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5427663"/>
            <a:ext cx="94138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27" name="カギ線コネクタ 28"/>
          <p:cNvCxnSpPr>
            <a:cxnSpLocks noChangeShapeType="1"/>
          </p:cNvCxnSpPr>
          <p:nvPr/>
        </p:nvCxnSpPr>
        <p:spPr bwMode="auto">
          <a:xfrm>
            <a:off x="5913438" y="2638425"/>
            <a:ext cx="1076325" cy="1603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8" name="カギ線コネクタ 33"/>
          <p:cNvCxnSpPr>
            <a:cxnSpLocks noChangeShapeType="1"/>
          </p:cNvCxnSpPr>
          <p:nvPr/>
        </p:nvCxnSpPr>
        <p:spPr bwMode="auto">
          <a:xfrm flipV="1">
            <a:off x="5913438" y="3627438"/>
            <a:ext cx="1076325" cy="16668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9" name="カギ線コネクタ 36"/>
          <p:cNvCxnSpPr>
            <a:cxnSpLocks noChangeShapeType="1"/>
          </p:cNvCxnSpPr>
          <p:nvPr/>
        </p:nvCxnSpPr>
        <p:spPr bwMode="auto">
          <a:xfrm>
            <a:off x="5913438" y="3892550"/>
            <a:ext cx="1076325" cy="1603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0" name="カギ線コネクタ 38"/>
          <p:cNvCxnSpPr>
            <a:cxnSpLocks noChangeShapeType="1"/>
          </p:cNvCxnSpPr>
          <p:nvPr/>
        </p:nvCxnSpPr>
        <p:spPr bwMode="auto">
          <a:xfrm flipV="1">
            <a:off x="6486525" y="4576763"/>
            <a:ext cx="465138" cy="13811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1" name="カギ線コネクタ 39"/>
          <p:cNvCxnSpPr>
            <a:cxnSpLocks noChangeShapeType="1"/>
          </p:cNvCxnSpPr>
          <p:nvPr/>
        </p:nvCxnSpPr>
        <p:spPr bwMode="auto">
          <a:xfrm>
            <a:off x="6486525" y="4849813"/>
            <a:ext cx="465138" cy="15081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732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13025"/>
            <a:ext cx="2873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角丸四角形 47"/>
          <p:cNvSpPr/>
          <p:nvPr/>
        </p:nvSpPr>
        <p:spPr>
          <a:xfrm>
            <a:off x="528638" y="2498725"/>
            <a:ext cx="612775" cy="5810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539750" y="3286125"/>
            <a:ext cx="612775" cy="5794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rgbClr val="FFFFFF"/>
              </a:solidFill>
            </a:endParaRPr>
          </a:p>
        </p:txBody>
      </p:sp>
      <p:pic>
        <p:nvPicPr>
          <p:cNvPr id="29735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70&lt;/imageh&gt;&#10;  &lt;imagew&gt;151&lt;/imagew&gt;&#10;  &lt;scale&gt;50&lt;/scale&gt;&#10;  &lt;cursor&gt;3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400425"/>
            <a:ext cx="2762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6" name="TexTeXPicture" descr="&lt;?xml version=&quot;1.0&quot; encoding=&quot;utf-16&quot;?&gt;&#10;&lt;TeXTeX&gt;&#10;  &lt;preamble&gt;\documentclass{jarticle}&#10;\usepackage{amsmath}&#10;\pagestyle{empty}&lt;/preamble&gt;&#10;  &lt;body&gt;\begin{align*} &#10;\Lambda&#10;\end{align*}&lt;/body&gt;&#10;  &lt;fcolor&gt;FF000000&lt;/fcolor&gt;&#10;  &lt;bcolor&gt;FFFFFFFF&lt;/bcolor&gt;&#10;  &lt;transparent&gt;True&lt;/transparent&gt;&#10;  &lt;resolution&gt;1800&lt;/resolution&gt;&#10;  &lt;imageh&gt;178&lt;/imageh&gt;&#10;  &lt;imagew&gt;15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4673600"/>
            <a:ext cx="2016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37" name="直線矢印コネクタ 60"/>
          <p:cNvCxnSpPr>
            <a:cxnSpLocks noChangeShapeType="1"/>
          </p:cNvCxnSpPr>
          <p:nvPr/>
        </p:nvCxnSpPr>
        <p:spPr bwMode="auto">
          <a:xfrm>
            <a:off x="5907088" y="4787900"/>
            <a:ext cx="290512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8" name="直線矢印コネクタ 61"/>
          <p:cNvCxnSpPr>
            <a:cxnSpLocks noChangeShapeType="1"/>
          </p:cNvCxnSpPr>
          <p:nvPr/>
        </p:nvCxnSpPr>
        <p:spPr bwMode="auto">
          <a:xfrm>
            <a:off x="5916613" y="5532438"/>
            <a:ext cx="1001712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角丸四角形 70"/>
          <p:cNvSpPr/>
          <p:nvPr/>
        </p:nvSpPr>
        <p:spPr>
          <a:xfrm>
            <a:off x="5153025" y="1890713"/>
            <a:ext cx="3883025" cy="4075112"/>
          </a:xfrm>
          <a:prstGeom prst="roundRect">
            <a:avLst>
              <a:gd name="adj" fmla="val 67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29740" name="テキスト ボックス 2"/>
          <p:cNvSpPr txBox="1">
            <a:spLocks noChangeArrowheads="1"/>
          </p:cNvSpPr>
          <p:nvPr/>
        </p:nvSpPr>
        <p:spPr bwMode="auto">
          <a:xfrm>
            <a:off x="5076825" y="1687513"/>
            <a:ext cx="2152650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400" dirty="0">
                <a:solidFill>
                  <a:srgbClr val="000000"/>
                </a:solidFill>
              </a:rPr>
              <a:t>Decay modes: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9741" name="テキスト ボックス 86"/>
          <p:cNvSpPr txBox="1">
            <a:spLocks noChangeArrowheads="1"/>
          </p:cNvSpPr>
          <p:nvPr/>
        </p:nvSpPr>
        <p:spPr bwMode="auto">
          <a:xfrm>
            <a:off x="198438" y="1782763"/>
            <a:ext cx="2995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800" dirty="0">
                <a:solidFill>
                  <a:srgbClr val="000000"/>
                </a:solidFill>
              </a:rPr>
              <a:t>Branching Ratios:</a:t>
            </a:r>
            <a:endParaRPr lang="ja-JP" altLang="en-US" sz="2800" dirty="0">
              <a:solidFill>
                <a:srgbClr val="000000"/>
              </a:solidFill>
            </a:endParaRPr>
          </a:p>
        </p:txBody>
      </p:sp>
      <p:sp>
        <p:nvSpPr>
          <p:cNvPr id="29742" name="テキスト ボックス 87"/>
          <p:cNvSpPr txBox="1">
            <a:spLocks noChangeArrowheads="1"/>
          </p:cNvSpPr>
          <p:nvPr/>
        </p:nvSpPr>
        <p:spPr bwMode="auto">
          <a:xfrm>
            <a:off x="95250" y="4473575"/>
            <a:ext cx="44132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105000"/>
              </a:lnSpc>
            </a:pPr>
            <a:r>
              <a:rPr lang="en-US" altLang="ja-JP" sz="1800" dirty="0">
                <a:solidFill>
                  <a:srgbClr val="0000CC"/>
                </a:solidFill>
                <a:latin typeface="Symbol" pitchFamily="18" charset="2"/>
              </a:rPr>
              <a:t>L</a:t>
            </a:r>
            <a:r>
              <a:rPr lang="en-US" altLang="ja-JP" sz="1800" dirty="0">
                <a:solidFill>
                  <a:srgbClr val="0000CC"/>
                </a:solidFill>
              </a:rPr>
              <a:t>+</a:t>
            </a:r>
            <a:r>
              <a:rPr lang="en-US" altLang="ja-JP" sz="1800" dirty="0">
                <a:solidFill>
                  <a:srgbClr val="0000CC"/>
                </a:solidFill>
                <a:latin typeface="Symbol" pitchFamily="18" charset="2"/>
              </a:rPr>
              <a:t>S</a:t>
            </a:r>
            <a:r>
              <a:rPr lang="en-US" altLang="ja-JP" sz="1800" dirty="0">
                <a:solidFill>
                  <a:srgbClr val="0000CC"/>
                </a:solidFill>
              </a:rPr>
              <a:t> go to </a:t>
            </a:r>
            <a:r>
              <a:rPr lang="en-US" altLang="ja-JP" sz="1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1800" dirty="0">
                <a:solidFill>
                  <a:srgbClr val="0000CC"/>
                </a:solidFill>
              </a:rPr>
              <a:t> and </a:t>
            </a:r>
            <a:r>
              <a:rPr lang="en-US" altLang="ja-JP" sz="1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1800" dirty="0">
                <a:solidFill>
                  <a:srgbClr val="0000CC"/>
                </a:solidFill>
              </a:rPr>
              <a:t> with approximately</a:t>
            </a:r>
          </a:p>
          <a:p>
            <a:pPr algn="l" eaLnBrk="1" hangingPunct="1">
              <a:lnSpc>
                <a:spcPct val="105000"/>
              </a:lnSpc>
            </a:pPr>
            <a:r>
              <a:rPr lang="en-US" altLang="ja-JP" sz="1800" dirty="0">
                <a:solidFill>
                  <a:srgbClr val="0000CC"/>
                </a:solidFill>
              </a:rPr>
              <a:t>equal probabilities, 1:1 </a:t>
            </a:r>
          </a:p>
          <a:p>
            <a:pPr algn="l" eaLnBrk="1" hangingPunct="1">
              <a:lnSpc>
                <a:spcPct val="105000"/>
              </a:lnSpc>
            </a:pPr>
            <a:endParaRPr lang="en-US" altLang="ja-JP" sz="1800" dirty="0">
              <a:solidFill>
                <a:srgbClr val="0000CC"/>
              </a:solidFill>
            </a:endParaRPr>
          </a:p>
          <a:p>
            <a:pPr algn="l" eaLnBrk="1" hangingPunct="1">
              <a:lnSpc>
                <a:spcPct val="105000"/>
              </a:lnSpc>
            </a:pPr>
            <a:r>
              <a:rPr lang="en-US" altLang="ja-JP" sz="1800" dirty="0">
                <a:solidFill>
                  <a:srgbClr val="0000CC"/>
                </a:solidFill>
              </a:rPr>
              <a:t>(Anti)protons from these decays can be</a:t>
            </a:r>
          </a:p>
          <a:p>
            <a:pPr algn="l" eaLnBrk="1" hangingPunct="1">
              <a:lnSpc>
                <a:spcPct val="105000"/>
              </a:lnSpc>
            </a:pPr>
            <a:r>
              <a:rPr lang="en-US" altLang="ja-JP" sz="1800" dirty="0">
                <a:solidFill>
                  <a:srgbClr val="0000CC"/>
                </a:solidFill>
              </a:rPr>
              <a:t>incorporated into the binomial distribution,</a:t>
            </a:r>
          </a:p>
          <a:p>
            <a:pPr algn="l" eaLnBrk="1" hangingPunct="1">
              <a:lnSpc>
                <a:spcPct val="105000"/>
              </a:lnSpc>
            </a:pPr>
            <a:r>
              <a:rPr lang="en-US" altLang="ja-JP" sz="1800" dirty="0">
                <a:solidFill>
                  <a:srgbClr val="0000CC"/>
                </a:solidFill>
              </a:rPr>
              <a:t>then, </a:t>
            </a:r>
            <a:r>
              <a:rPr lang="en-US" altLang="ja-JP" sz="1800" i="1" dirty="0">
                <a:solidFill>
                  <a:srgbClr val="0000CC"/>
                </a:solidFill>
              </a:rPr>
              <a:t>N</a:t>
            </a:r>
            <a:r>
              <a:rPr lang="en-US" altLang="ja-JP" sz="1800" baseline="-25000" dirty="0">
                <a:solidFill>
                  <a:srgbClr val="0000CC"/>
                </a:solidFill>
              </a:rPr>
              <a:t>N</a:t>
            </a:r>
            <a:r>
              <a:rPr lang="en-US" altLang="ja-JP" sz="1800" dirty="0">
                <a:solidFill>
                  <a:srgbClr val="0000CC"/>
                </a:solidFill>
                <a:sym typeface="Wingdings" pitchFamily="2" charset="2"/>
              </a:rPr>
              <a:t></a:t>
            </a:r>
            <a:r>
              <a:rPr lang="en-US" altLang="ja-JP" sz="1800" i="1" dirty="0">
                <a:solidFill>
                  <a:srgbClr val="0000CC"/>
                </a:solidFill>
                <a:sym typeface="Wingdings" pitchFamily="2" charset="2"/>
              </a:rPr>
              <a:t>N</a:t>
            </a:r>
            <a:r>
              <a:rPr lang="en-US" altLang="ja-JP" sz="1800" baseline="-25000" dirty="0">
                <a:solidFill>
                  <a:srgbClr val="0000CC"/>
                </a:solidFill>
                <a:sym typeface="Wingdings" pitchFamily="2" charset="2"/>
              </a:rPr>
              <a:t>B</a:t>
            </a:r>
            <a:endParaRPr lang="ja-JP" altLang="en-US" sz="1800" baseline="-25000" dirty="0">
              <a:solidFill>
                <a:srgbClr val="0000CC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975" y="1009650"/>
            <a:ext cx="71167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kern="0" dirty="0">
                <a:solidFill>
                  <a:srgbClr val="FFFF00"/>
                </a:solidFill>
                <a:latin typeface="Arial" charset="0"/>
                <a:ea typeface="ＭＳ Ｐゴシック" charset="-128"/>
              </a:rPr>
              <a:t>Strange baryon contribution is mainly from </a:t>
            </a:r>
            <a:r>
              <a:rPr lang="en-US" altLang="ja-JP" sz="2400" kern="0" dirty="0">
                <a:solidFill>
                  <a:srgbClr val="FFFF00"/>
                </a:solidFill>
                <a:latin typeface="Symbol" pitchFamily="18" charset="2"/>
                <a:ea typeface="ＭＳ Ｐゴシック" charset="-128"/>
              </a:rPr>
              <a:t>L</a:t>
            </a:r>
            <a:r>
              <a:rPr lang="en-US" altLang="ja-JP" sz="2400" kern="0" dirty="0">
                <a:solidFill>
                  <a:srgbClr val="FFFF00"/>
                </a:solidFill>
                <a:latin typeface="Arial" charset="0"/>
                <a:ea typeface="ＭＳ Ｐゴシック" charset="-128"/>
              </a:rPr>
              <a:t> and </a:t>
            </a:r>
            <a:r>
              <a:rPr lang="en-US" altLang="ja-JP" sz="2400" kern="0" dirty="0">
                <a:solidFill>
                  <a:srgbClr val="FFFF00"/>
                </a:solidFill>
                <a:latin typeface="Symbol" pitchFamily="18" charset="2"/>
                <a:ea typeface="ＭＳ Ｐゴシック" charset="-128"/>
              </a:rPr>
              <a:t>S</a:t>
            </a:r>
            <a:endParaRPr lang="ja-JP" altLang="en-US" sz="2400" kern="0" dirty="0">
              <a:solidFill>
                <a:srgbClr val="FFFF00"/>
              </a:solidFill>
              <a:latin typeface="Symbol" pitchFamily="18" charset="2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13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4847629" y="2240697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63688" y="1585189"/>
            <a:ext cx="2138046" cy="1696833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>
              <a:solidFill>
                <a:srgbClr val="FFFFFF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4714525" y="1769855"/>
            <a:ext cx="0" cy="151216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786594" y="158518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P(N)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4593562" y="3111479"/>
            <a:ext cx="220900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698065" y="1954521"/>
            <a:ext cx="0" cy="1156958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2460452" y="2110441"/>
            <a:ext cx="798472" cy="71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52540" y="24961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BBE0E3">
                    <a:lumMod val="25000"/>
                  </a:srgbClr>
                </a:solidFill>
              </a:rPr>
              <a:t>V</a:t>
            </a:r>
            <a:endParaRPr lang="ja-JP" altLang="en-US" sz="2400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76476" y="22177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40780" y="26375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5407403" y="2674628"/>
            <a:ext cx="619125" cy="0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50" y="2319391"/>
            <a:ext cx="221955" cy="184679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>
            <a:off x="4788023" y="3356992"/>
            <a:ext cx="941807" cy="577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dirty="0">
              <a:solidFill>
                <a:srgbClr val="FFFFFF"/>
              </a:solidFill>
            </a:endParaRPr>
          </a:p>
        </p:txBody>
      </p:sp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000000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21" y="4817914"/>
            <a:ext cx="1653839" cy="775282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907752" y="497909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Skewness:</a:t>
            </a:r>
            <a:endParaRPr lang="ja-JP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99592" y="4068144"/>
            <a:ext cx="180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Variance</a:t>
            </a:r>
            <a:r>
              <a:rPr lang="en-US" altLang="ja-JP" sz="2400" dirty="0" smtClean="0">
                <a:solidFill>
                  <a:srgbClr val="000000"/>
                </a:solidFill>
                <a:latin typeface="Arial"/>
              </a:rPr>
              <a:t>:</a:t>
            </a:r>
            <a:endParaRPr lang="ja-JP" alt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000000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52" y="4134709"/>
            <a:ext cx="2822421" cy="397544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\delta N = N -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93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59" y="4202254"/>
            <a:ext cx="1914516" cy="299256"/>
          </a:xfrm>
          <a:prstGeom prst="rect">
            <a:avLst/>
          </a:prstGeom>
        </p:spPr>
      </p:pic>
      <p:sp>
        <p:nvSpPr>
          <p:cNvPr id="62" name="テキスト ボックス 61"/>
          <p:cNvSpPr txBox="1"/>
          <p:nvPr/>
        </p:nvSpPr>
        <p:spPr>
          <a:xfrm>
            <a:off x="921861" y="5851611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  <a:latin typeface="Arial"/>
              </a:rPr>
              <a:t>Kurtosis:</a:t>
            </a:r>
            <a:endParaRPr lang="ja-JP" alt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\delta N^4 \rangle - 3\langle \delta N^2\rangle^2}{\chi_2\sigma^2} \end{align*}&lt;/body&gt;&#10;  &lt;fcolor&gt;FF000000&lt;/fcolor&gt;&#10;  &lt;bcolor&gt;FFFFFFFF&lt;/bcolor&gt;&#10;  &lt;transparent&gt;True&lt;/transparent&gt;&#10;  &lt;resolution&gt;1800&lt;/resolution&gt;&#10;  &lt;imageh&gt;598&lt;/imageh&gt;&#10;  &lt;imagew&gt;233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12" y="5679324"/>
            <a:ext cx="3309095" cy="846020"/>
          </a:xfrm>
          <a:prstGeom prst="rect">
            <a:avLst/>
          </a:prstGeom>
        </p:spPr>
      </p:pic>
      <p:sp>
        <p:nvSpPr>
          <p:cNvPr id="65" name="左中かっこ 64"/>
          <p:cNvSpPr/>
          <p:nvPr/>
        </p:nvSpPr>
        <p:spPr>
          <a:xfrm>
            <a:off x="403696" y="4005064"/>
            <a:ext cx="423888" cy="2592288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6558" y="980727"/>
            <a:ext cx="592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Observables in equilibrium are fluctuating</a:t>
            </a:r>
            <a:r>
              <a:rPr lang="en-US" altLang="ja-JP" sz="2400" dirty="0" smtClean="0">
                <a:solidFill>
                  <a:srgbClr val="000000"/>
                </a:solidFill>
              </a:rPr>
              <a:t>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5940152" y="4725144"/>
            <a:ext cx="2999772" cy="1109737"/>
            <a:chOff x="5940152" y="4725144"/>
            <a:chExt cx="2999772" cy="1109737"/>
          </a:xfrm>
        </p:grpSpPr>
        <p:sp>
          <p:nvSpPr>
            <p:cNvPr id="5" name="下矢印 4"/>
            <p:cNvSpPr/>
            <p:nvPr/>
          </p:nvSpPr>
          <p:spPr>
            <a:xfrm>
              <a:off x="6300192" y="4754761"/>
              <a:ext cx="839532" cy="10801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6477390" y="4725144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Non-Gaussianity</a:t>
              </a:r>
              <a:endParaRPr lang="ja-JP" altLang="en-US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" name="直線コネクタ 7"/>
            <p:cNvCxnSpPr/>
            <p:nvPr/>
          </p:nvCxnSpPr>
          <p:spPr>
            <a:xfrm flipV="1">
              <a:off x="5940152" y="4733132"/>
              <a:ext cx="1736272" cy="216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タイトル 8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Fluctuations, or Cumulants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altLang="ja-JP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ja-JP" i="0">
                            <a:latin typeface="Cambria Math"/>
                          </a:rPr>
                          <m:t>c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タイトル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8"/>
                <a:stretch>
                  <a:fillRect l="-2072" t="-10619" b="-362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7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dirty="0" smtClean="0"/>
              <a:t>Theoretical &amp; Experimental Questions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47650" y="822325"/>
            <a:ext cx="6532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000" dirty="0">
                <a:solidFill>
                  <a:srgbClr val="FFFF00"/>
                </a:solidFill>
              </a:rPr>
              <a:t>Isn’t the effect of </a:t>
            </a:r>
            <a:r>
              <a:rPr lang="en-US" altLang="ja-JP" sz="2000" dirty="0">
                <a:solidFill>
                  <a:srgbClr val="FFFF00"/>
                </a:solidFill>
                <a:latin typeface="Symbol" pitchFamily="18" charset="2"/>
              </a:rPr>
              <a:t>D</a:t>
            </a:r>
            <a:r>
              <a:rPr lang="en-US" altLang="ja-JP" sz="2000" dirty="0">
                <a:solidFill>
                  <a:srgbClr val="FFFF00"/>
                </a:solidFill>
              </a:rPr>
              <a:t> included in theoretical calculations?</a:t>
            </a:r>
          </a:p>
        </p:txBody>
      </p:sp>
      <p:pic>
        <p:nvPicPr>
          <p:cNvPr id="30724" name="Picture 5" descr="文書名 _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1511300"/>
            <a:ext cx="3484562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5397500" y="4032250"/>
            <a:ext cx="1614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400" dirty="0">
                <a:solidFill>
                  <a:srgbClr val="FFFF00"/>
                </a:solidFill>
              </a:rPr>
              <a:t>STAR, PRL(2010)</a:t>
            </a:r>
          </a:p>
        </p:txBody>
      </p:sp>
      <p:graphicFrame>
        <p:nvGraphicFramePr>
          <p:cNvPr id="2" name="Group 101"/>
          <p:cNvGraphicFramePr>
            <a:graphicFrameLocks noGrp="1"/>
          </p:cNvGraphicFramePr>
          <p:nvPr/>
        </p:nvGraphicFramePr>
        <p:xfrm>
          <a:off x="2220913" y="4465638"/>
          <a:ext cx="6096000" cy="160655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57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Final State Interaction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4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AMPT, URQMD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3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HRG, THERMINATOR, HIJING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0740" name="Object 20"/>
          <p:cNvGraphicFramePr>
            <a:graphicFrameLocks noChangeAspect="1"/>
          </p:cNvGraphicFramePr>
          <p:nvPr/>
        </p:nvGraphicFramePr>
        <p:xfrm>
          <a:off x="5678488" y="2492375"/>
          <a:ext cx="31718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9" name="Equation" r:id="rId4" imgW="88669800" imgH="31661640" progId="Equation.DSMT4">
                  <p:embed/>
                </p:oleObj>
              </mc:Choice>
              <mc:Fallback>
                <p:oleObj name="Equation" r:id="rId4" imgW="88669800" imgH="3166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488" y="2492375"/>
                        <a:ext cx="31718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1" name="Text Box 102"/>
          <p:cNvSpPr txBox="1">
            <a:spLocks noChangeArrowheads="1"/>
          </p:cNvSpPr>
          <p:nvPr/>
        </p:nvSpPr>
        <p:spPr bwMode="auto">
          <a:xfrm>
            <a:off x="3151188" y="6113463"/>
            <a:ext cx="546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800" dirty="0">
                <a:solidFill>
                  <a:srgbClr val="FFFF00"/>
                </a:solidFill>
              </a:rPr>
              <a:t>But none of them includes effects of the critical point</a:t>
            </a:r>
          </a:p>
        </p:txBody>
      </p:sp>
    </p:spTree>
    <p:extLst>
      <p:ext uri="{BB962C8B-B14F-4D97-AF65-F5344CB8AC3E}">
        <p14:creationId xmlns:p14="http://schemas.microsoft.com/office/powerpoint/2010/main" val="6157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dirty="0" smtClean="0"/>
              <a:t>Theoretical &amp; Experimental Questions</a:t>
            </a:r>
            <a:endParaRPr lang="ja-JP" altLang="en-US" dirty="0" smtClean="0"/>
          </a:p>
        </p:txBody>
      </p:sp>
      <p:pic>
        <p:nvPicPr>
          <p:cNvPr id="31747" name="Picture 4" descr="文書名 _star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57263"/>
            <a:ext cx="3300413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4189413" y="5165725"/>
            <a:ext cx="156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400" dirty="0">
                <a:solidFill>
                  <a:srgbClr val="FFFF00"/>
                </a:solidFill>
              </a:rPr>
              <a:t>STAR PRL(2010)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5219700" y="2330450"/>
            <a:ext cx="3360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800" dirty="0">
                <a:solidFill>
                  <a:srgbClr val="FFFF00"/>
                </a:solidFill>
              </a:rPr>
              <a:t>(HIJING+GEANT) -</a:t>
            </a:r>
            <a:r>
              <a:rPr lang="ja-JP" altLang="en-US" sz="1800" dirty="0">
                <a:solidFill>
                  <a:srgbClr val="FFFF00"/>
                </a:solidFill>
              </a:rPr>
              <a:t> </a:t>
            </a:r>
            <a:r>
              <a:rPr lang="en-US" altLang="ja-JP" sz="1800" dirty="0">
                <a:solidFill>
                  <a:srgbClr val="FFFF00"/>
                </a:solidFill>
              </a:rPr>
              <a:t>HIJING </a:t>
            </a:r>
            <a:r>
              <a:rPr lang="en-US" altLang="ja-JP" sz="2000" dirty="0">
                <a:solidFill>
                  <a:srgbClr val="FFFF00"/>
                </a:solidFill>
              </a:rPr>
              <a:t>&lt;</a:t>
            </a:r>
            <a:r>
              <a:rPr lang="en-US" altLang="ja-JP" sz="1800" dirty="0">
                <a:solidFill>
                  <a:srgbClr val="FFFF00"/>
                </a:solidFill>
              </a:rPr>
              <a:t> 0</a:t>
            </a:r>
          </a:p>
        </p:txBody>
      </p:sp>
      <p:grpSp>
        <p:nvGrpSpPr>
          <p:cNvPr id="31750" name="Group 8"/>
          <p:cNvGrpSpPr>
            <a:grpSpLocks/>
          </p:cNvGrpSpPr>
          <p:nvPr/>
        </p:nvGrpSpPr>
        <p:grpSpPr bwMode="auto">
          <a:xfrm>
            <a:off x="5238750" y="4254500"/>
            <a:ext cx="3956050" cy="366713"/>
            <a:chOff x="3173" y="2680"/>
            <a:chExt cx="2492" cy="231"/>
          </a:xfrm>
        </p:grpSpPr>
        <p:sp>
          <p:nvSpPr>
            <p:cNvPr id="31754" name="Line 6"/>
            <p:cNvSpPr>
              <a:spLocks noChangeShapeType="1"/>
            </p:cNvSpPr>
            <p:nvPr/>
          </p:nvSpPr>
          <p:spPr bwMode="auto">
            <a:xfrm>
              <a:off x="3173" y="2798"/>
              <a:ext cx="26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ja-JP" altLang="en-US" sz="18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31755" name="Text Box 7"/>
            <p:cNvSpPr txBox="1">
              <a:spLocks noChangeArrowheads="1"/>
            </p:cNvSpPr>
            <p:nvPr/>
          </p:nvSpPr>
          <p:spPr bwMode="auto">
            <a:xfrm>
              <a:off x="3493" y="2680"/>
              <a:ext cx="21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/>
              <a:r>
                <a:rPr lang="en-US" altLang="ja-JP" sz="1800" dirty="0">
                  <a:solidFill>
                    <a:srgbClr val="FFFF00"/>
                  </a:solidFill>
                </a:rPr>
                <a:t>Poissonian case (no correlation)</a:t>
              </a:r>
            </a:p>
          </p:txBody>
        </p:sp>
      </p:grpSp>
      <p:sp>
        <p:nvSpPr>
          <p:cNvPr id="108550" name="Text Box 9"/>
          <p:cNvSpPr txBox="1">
            <a:spLocks noChangeArrowheads="1"/>
          </p:cNvSpPr>
          <p:nvPr/>
        </p:nvSpPr>
        <p:spPr bwMode="auto">
          <a:xfrm>
            <a:off x="5284788" y="2816225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800" dirty="0">
                <a:solidFill>
                  <a:srgbClr val="FFFF00"/>
                </a:solidFill>
                <a:latin typeface="Arial" charset="0"/>
                <a:ea typeface="ＭＳ Ｐゴシック" charset="-128"/>
              </a:rPr>
              <a:t>detector </a:t>
            </a:r>
            <a:r>
              <a:rPr lang="en-US" altLang="ja-JP" sz="1800" dirty="0" smtClean="0">
                <a:solidFill>
                  <a:srgbClr val="FFFF00"/>
                </a:solidFill>
                <a:latin typeface="Arial" charset="0"/>
                <a:ea typeface="ＭＳ Ｐゴシック" charset="-128"/>
              </a:rPr>
              <a:t>efficiency </a:t>
            </a:r>
            <a:r>
              <a:rPr lang="ja-JP" altLang="en-US" sz="1800" dirty="0">
                <a:solidFill>
                  <a:srgbClr val="FFFF00"/>
                </a:solidFill>
                <a:latin typeface="ＭＳ Ｐゴシック" charset="-128"/>
                <a:ea typeface="ＭＳ Ｐゴシック" charset="-128"/>
              </a:rPr>
              <a:t>⇒  </a:t>
            </a:r>
            <a:r>
              <a:rPr lang="en-US" altLang="ja-JP" sz="1800" dirty="0">
                <a:solidFill>
                  <a:srgbClr val="FFFF00"/>
                </a:solidFill>
                <a:latin typeface="Arial"/>
                <a:ea typeface="ＭＳ Ｐゴシック" charset="-128"/>
              </a:rPr>
              <a:t>Poissonian</a:t>
            </a:r>
          </a:p>
          <a:p>
            <a:pPr algn="l">
              <a:defRPr/>
            </a:pPr>
            <a:r>
              <a:rPr lang="en-US" altLang="ja-JP" sz="1800" dirty="0">
                <a:solidFill>
                  <a:srgbClr val="FFFF00"/>
                </a:solidFill>
                <a:latin typeface="Symbol" pitchFamily="18" charset="2"/>
                <a:ea typeface="ＭＳ Ｐゴシック" charset="-128"/>
              </a:rPr>
              <a:t>                                          ks</a:t>
            </a:r>
            <a:r>
              <a:rPr lang="en-US" altLang="ja-JP" sz="1800" baseline="30000" dirty="0">
                <a:solidFill>
                  <a:srgbClr val="FFFF00"/>
                </a:solidFill>
                <a:latin typeface="ＭＳ Ｐゴシック" charset="-128"/>
                <a:ea typeface="ＭＳ Ｐゴシック" charset="-128"/>
              </a:rPr>
              <a:t>2</a:t>
            </a:r>
            <a:r>
              <a:rPr lang="en-US" altLang="ja-JP" sz="1800" dirty="0">
                <a:solidFill>
                  <a:srgbClr val="FFFF00"/>
                </a:solidFill>
                <a:latin typeface="ＭＳ Ｐゴシック" charset="-128"/>
                <a:ea typeface="ＭＳ Ｐゴシック" charset="-128"/>
              </a:rPr>
              <a:t> </a:t>
            </a:r>
            <a:r>
              <a:rPr lang="ja-JP" altLang="en-US" sz="1800" dirty="0">
                <a:solidFill>
                  <a:srgbClr val="FFFF00"/>
                </a:solidFill>
                <a:latin typeface="ＭＳ Ｐゴシック" charset="-128"/>
                <a:ea typeface="ＭＳ Ｐゴシック" charset="-128"/>
              </a:rPr>
              <a:t>→ </a:t>
            </a:r>
            <a:r>
              <a:rPr lang="en-US" altLang="ja-JP" sz="1800" dirty="0">
                <a:solidFill>
                  <a:srgbClr val="FFFF00"/>
                </a:solidFill>
                <a:latin typeface="ＭＳ Ｐゴシック" charset="-128"/>
                <a:ea typeface="ＭＳ Ｐゴシック" charset="-128"/>
              </a:rPr>
              <a:t>1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708400"/>
            <a:ext cx="30305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Line 11"/>
          <p:cNvSpPr>
            <a:spLocks noChangeShapeType="1"/>
          </p:cNvSpPr>
          <p:nvPr/>
        </p:nvSpPr>
        <p:spPr bwMode="auto">
          <a:xfrm flipH="1">
            <a:off x="4484688" y="2562225"/>
            <a:ext cx="668337" cy="754063"/>
          </a:xfrm>
          <a:prstGeom prst="line">
            <a:avLst/>
          </a:prstGeom>
          <a:noFill/>
          <a:ln w="31750">
            <a:solidFill>
              <a:srgbClr val="0000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ja-JP" altLang="en-US" sz="1800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3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Cumulants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ja-JP" altLang="en-US">
                                        <a:latin typeface="Cambria Math"/>
                                      </a:rPr>
                                      <m:t>𝛿</m:t>
                                    </m:r>
                                    <m:r>
                                      <a:rPr lang="en-US" altLang="ja-JP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/>
                          </a:rPr>
                          <m:t>c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72" t="-10619" b="-362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62633" y="2018652"/>
            <a:ext cx="4575291" cy="954107"/>
          </a:xfrm>
          <a:prstGeom prst="rect">
            <a:avLst/>
          </a:prstGeom>
          <a:solidFill>
            <a:srgbClr val="FF8021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rPr>
              <a:t> Quanta characterizing 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rPr>
              <a:t> the Probability Distribution</a:t>
            </a:r>
            <a:endParaRPr kumimoji="0" lang="ja-JP" alt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</a:endParaRP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4650943" y="987047"/>
            <a:ext cx="4569662" cy="3727534"/>
            <a:chOff x="1252368" y="1410679"/>
            <a:chExt cx="4427065" cy="361121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5" b="15819"/>
            <a:stretch/>
          </p:blipFill>
          <p:spPr bwMode="auto">
            <a:xfrm>
              <a:off x="1252368" y="1410679"/>
              <a:ext cx="4427065" cy="3611215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グループ化 7"/>
            <p:cNvGrpSpPr>
              <a:grpSpLocks noChangeAspect="1"/>
            </p:cNvGrpSpPr>
            <p:nvPr/>
          </p:nvGrpSpPr>
          <p:grpSpPr>
            <a:xfrm>
              <a:off x="1260990" y="1782195"/>
              <a:ext cx="4150337" cy="2936617"/>
              <a:chOff x="2559147" y="1780212"/>
              <a:chExt cx="4353675" cy="3080494"/>
            </a:xfrm>
          </p:grpSpPr>
          <p:cxnSp>
            <p:nvCxnSpPr>
              <p:cNvPr id="9" name="直線矢印コネクタ 8"/>
              <p:cNvCxnSpPr/>
              <p:nvPr/>
            </p:nvCxnSpPr>
            <p:spPr>
              <a:xfrm>
                <a:off x="3771979" y="3972221"/>
                <a:ext cx="2664000" cy="0"/>
              </a:xfrm>
              <a:prstGeom prst="straightConnector1">
                <a:avLst/>
              </a:prstGeom>
              <a:noFill/>
              <a:ln w="114300" cap="flat" cmpd="sng" algn="ctr">
                <a:solidFill>
                  <a:srgbClr val="FF0066"/>
                </a:solidFill>
                <a:prstDash val="solid"/>
                <a:miter lim="800000"/>
                <a:headEnd type="arrow"/>
                <a:tailEnd type="arrow"/>
              </a:ln>
              <a:effectLst/>
            </p:spPr>
          </p:cxnSp>
          <p:cxnSp>
            <p:nvCxnSpPr>
              <p:cNvPr id="10" name="直線矢印コネクタ 9"/>
              <p:cNvCxnSpPr/>
              <p:nvPr/>
            </p:nvCxnSpPr>
            <p:spPr>
              <a:xfrm>
                <a:off x="5526578" y="3312308"/>
                <a:ext cx="936000" cy="0"/>
              </a:xfrm>
              <a:prstGeom prst="straightConnector1">
                <a:avLst/>
              </a:prstGeom>
              <a:noFill/>
              <a:ln w="114300" cap="flat" cmpd="sng" algn="ctr">
                <a:solidFill>
                  <a:srgbClr val="FF8021"/>
                </a:solidFill>
                <a:prstDash val="solid"/>
                <a:miter lim="800000"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1" name="直線矢印コネクタ 10"/>
              <p:cNvCxnSpPr/>
              <p:nvPr/>
            </p:nvCxnSpPr>
            <p:spPr>
              <a:xfrm rot="16200000">
                <a:off x="4601106" y="2248212"/>
                <a:ext cx="936000" cy="0"/>
              </a:xfrm>
              <a:prstGeom prst="straightConnector1">
                <a:avLst/>
              </a:prstGeom>
              <a:noFill/>
              <a:ln w="123825" cap="flat" cmpd="sng" algn="ctr">
                <a:solidFill>
                  <a:srgbClr val="4E67C8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12" name="テキスト ボックス 11"/>
              <p:cNvSpPr txBox="1"/>
              <p:nvPr/>
            </p:nvSpPr>
            <p:spPr>
              <a:xfrm>
                <a:off x="4332564" y="4275931"/>
                <a:ext cx="2580258" cy="584775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Variance (2</a:t>
                </a:r>
                <a:r>
                  <a:rPr kumimoji="0" lang="en-US" altLang="ja-JP" sz="3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nd</a:t>
                </a:r>
                <a:r>
                  <a:rPr kumimoji="0" lang="en-US" altLang="ja-JP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)</a:t>
                </a:r>
                <a:endParaRPr kumimoji="0" lang="ja-JP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2658485" y="3019921"/>
                <a:ext cx="2973372" cy="594283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8021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Skewness (3</a:t>
                </a:r>
                <a:r>
                  <a:rPr kumimoji="0" lang="en-US" altLang="ja-JP" sz="32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FF8021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rd</a:t>
                </a:r>
                <a:r>
                  <a:rPr kumimoji="0" lang="en-US" altLang="ja-JP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8021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)</a:t>
                </a:r>
                <a:endParaRPr kumimoji="0" lang="ja-JP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2559147" y="2363849"/>
                <a:ext cx="2486282" cy="594283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67C8">
                        <a:lumMod val="50000"/>
                      </a:srgbClr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Kurtosis (4</a:t>
                </a:r>
                <a:r>
                  <a:rPr kumimoji="0" lang="en-US" altLang="ja-JP" sz="3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4E67C8">
                        <a:lumMod val="50000"/>
                      </a:srgbClr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th</a:t>
                </a:r>
                <a:r>
                  <a:rPr kumimoji="0" lang="en-US" altLang="ja-JP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67C8">
                        <a:lumMod val="50000"/>
                      </a:srgbClr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)</a:t>
                </a:r>
                <a:endParaRPr kumimoji="0" lang="ja-JP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67C8">
                      <a:lumMod val="50000"/>
                    </a:srgbClr>
                  </a:solidFill>
                  <a:effectLst/>
                  <a:uLnTx/>
                  <a:uFillTx/>
                  <a:latin typeface="小塚ゴシック Pr6N L"/>
                  <a:ea typeface="小塚ゴシック Pr6N L"/>
                </a:endParaRPr>
              </a:p>
            </p:txBody>
          </p:sp>
        </p:grpSp>
      </p:grp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\langle (\delta N )^2 \rangle _{\rm c}=&#10;\langle (\delta N )^2 \rangle=\sigma^2&#10;\end{align*}&lt;/body&gt;&#10;  &lt;fcolor&gt;FF000000&lt;/fcolor&gt;&#10;  &lt;bcolor&gt;FFFFFFFF&lt;/bcolor&gt;&#10;  &lt;transparent&gt;True&lt;/transparent&gt;&#10;  &lt;resolution&gt;1800&lt;/resolution&gt;&#10;  &lt;imageh&gt;281&lt;/imageh&gt;&#10;  &lt;imagew&gt;2669&lt;/imagew&gt;&#10;  &lt;scale&gt;50&lt;/scale&gt;&#10;  &lt;cursor&gt;10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0" y="3516550"/>
            <a:ext cx="3761292" cy="396000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\langle (\delta N)^3 \rangle_{\rm c}  =&#10;\langle (\delta N)^3 \rangle&#10;=S \sigma^3&#10;\end{align*}&lt;/body&gt;&#10;  &lt;fcolor&gt;FF000000&lt;/fcolor&gt;&#10;  &lt;bcolor&gt;FFFFFFFF&lt;/bcolor&gt;&#10;  &lt;transparent&gt;True&lt;/transparent&gt;&#10;  &lt;resolution&gt;1800&lt;/resolution&gt;&#10;  &lt;imageh&gt;281&lt;/imageh&gt;&#10;  &lt;imagew&gt;2838&lt;/imagew&gt;&#10;  &lt;scale&gt;50&lt;/scale&gt;&#10;  &lt;cursor&gt;10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0" y="4419947"/>
            <a:ext cx="3999455" cy="396000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 \langle (\delta N)^4 \rangle _{\rm c}=&#10; \langle (\delta N)^4 \rangle -3 \langle (\delta N)^2 \rangle ^2 =\kappa \sigma^2&#10;\end{align*}&lt;/body&gt;&#10;  &lt;fcolor&gt;FF000000&lt;/fcolor&gt;&#10;  &lt;bcolor&gt;FFFFFFFF&lt;/bcolor&gt;&#10;  &lt;transparent&gt;True&lt;/transparent&gt;&#10;  &lt;resolution&gt;1800&lt;/resolution&gt;&#10;  &lt;imageh&gt;283&lt;/imageh&gt;&#10;  &lt;imagew&gt;4200&lt;/imagew&gt;&#10;  &lt;scale&gt;50&lt;/scale&gt;&#10;  &lt;cursor&gt;14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0" y="5254494"/>
            <a:ext cx="587703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Stochastic Diffusion Eq. and DME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79624" y="3899466"/>
            <a:ext cx="8795945" cy="2331770"/>
          </a:xfrm>
          <a:prstGeom prst="rect">
            <a:avLst/>
          </a:prstGeom>
          <a:solidFill>
            <a:srgbClr val="4E67C8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9624" y="1092200"/>
            <a:ext cx="8795945" cy="2068224"/>
          </a:xfrm>
          <a:prstGeom prst="rect">
            <a:avLst/>
          </a:prstGeom>
          <a:solidFill>
            <a:srgbClr val="5DCEAF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2340" y="1267305"/>
            <a:ext cx="5242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600" b="1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Stochastic Diffusion Eq.</a:t>
            </a:r>
            <a:endParaRPr lang="ja-JP" altLang="en-US" sz="3600" b="1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8" name="左右矢印 7"/>
          <p:cNvSpPr/>
          <p:nvPr/>
        </p:nvSpPr>
        <p:spPr>
          <a:xfrm rot="16200000">
            <a:off x="1428109" y="3262594"/>
            <a:ext cx="1116001" cy="513869"/>
          </a:xfrm>
          <a:prstGeom prst="leftRightArrow">
            <a:avLst/>
          </a:prstGeom>
          <a:solidFill>
            <a:srgbClr val="F14124"/>
          </a:solidFill>
          <a:ln w="12700" cap="flat" cmpd="sng" algn="ctr">
            <a:solidFill>
              <a:srgbClr val="F1412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2340" y="4029403"/>
            <a:ext cx="4487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600" b="1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Diffusion Master Eq.</a:t>
            </a:r>
            <a:endParaRPr lang="ja-JP" altLang="en-US" sz="3600" b="1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\partial_{t} P\mbox{\boldmath ($n$},\tau)= \gamma (\tau)\sum_{m}[(n_{m}+1) \{ P( \mbox{\boldmath$n$}+ \mbox{\boldmath$e$}_{m}- \mbox{\boldmath$e$}_{m+1},\tau)&#10;\end{align*}&lt;/body&gt;&#10;  &lt;fcolor&gt;FF000000&lt;/fcolor&gt;&#10;  &lt;bcolor&gt;FFFFFFFF&lt;/bcolor&gt;&#10;  &lt;transparent&gt;True&lt;/transparent&gt;&#10;  &lt;resolution&gt;1800&lt;/resolution&gt;&#10;  &lt;imageh&gt;525&lt;/imageh&gt;&#10;  &lt;imagew&gt;5690&lt;/imagew&gt;&#10;  &lt;scale&gt;50&lt;/scale&gt;&#10;  &lt;cursor&gt;17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0" y="4815306"/>
            <a:ext cx="8193603" cy="756000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+ P( \mbox{\boldmath$n$+$e$}_{m}- \mbox{\boldmath$e$}_{m-1},\tau) \}-2n_{m}P( \mbox{\boldmath$n$},\tau)] &#10;\end{align*}&lt;/body&gt;&#10;  &lt;fcolor&gt;FF000000&lt;/fcolor&gt;&#10;  &lt;bcolor&gt;FFFFFFFF&lt;/bcolor&gt;&#10;  &lt;transparent&gt;True&lt;/transparent&gt;&#10;  &lt;resolution&gt;1800&lt;/resolution&gt;&#10;  &lt;imageh&gt;249&lt;/imageh&gt;&#10;  &lt;imagew&gt;414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09" y="5724954"/>
            <a:ext cx="5995660" cy="36000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\partial_{\tau} n= D(\tau) \partial_{\eta}^{2} n+\partial_{\eta}\xi &#10;\end{align*}&lt;/body&gt;&#10;  &lt;fcolor&gt;FF000000&lt;/fcolor&gt;&#10;  &lt;bcolor&gt;FFFFFFFF&lt;/bcolor&gt;&#10;  &lt;transparent&gt;True&lt;/transparent&gt;&#10;  &lt;resolution&gt;1800&lt;/resolution&gt;&#10;  &lt;imageh&gt;318&lt;/imageh&gt;&#10;  &lt;imagew&gt;2349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662" y="2135833"/>
            <a:ext cx="5318498" cy="720000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\gamma(\tau)a^2=D(\tau)&#10;\end{align*}&lt;/body&gt;&#10;  &lt;fcolor&gt;FF000000&lt;/fcolor&gt;&#10;  &lt;bcolor&gt;FFFFFFFF&lt;/bcolor&gt;&#10;  &lt;transparent&gt;True&lt;/transparent&gt;&#10;  &lt;resolution&gt;1800&lt;/resolution&gt;&#10;  &lt;imageh&gt;281&lt;/imageh&gt;&#10;  &lt;imagew&gt;1565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662" y="3299996"/>
            <a:ext cx="240597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Parameters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6047" y="911812"/>
            <a:ext cx="2945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Initial Fluctuation</a:t>
            </a:r>
            <a:endParaRPr lang="ja-JP" altLang="en-US" sz="28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9693" y="1458552"/>
            <a:ext cx="5221154" cy="638773"/>
          </a:xfrm>
          <a:prstGeom prst="rect">
            <a:avLst/>
          </a:prstGeom>
          <a:noFill/>
          <a:ln w="38100" cap="flat" cmpd="sng" algn="ctr">
            <a:solidFill>
              <a:srgbClr val="4E67C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94575" y="1461494"/>
            <a:ext cx="1339971" cy="638773"/>
          </a:xfrm>
          <a:prstGeom prst="rect">
            <a:avLst/>
          </a:prstGeom>
          <a:noFill/>
          <a:ln w="38100" cap="flat" cmpd="sng" algn="ctr">
            <a:solidFill>
              <a:srgbClr val="5DCEA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5001" y="2569314"/>
            <a:ext cx="2610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Free Parameter</a:t>
            </a:r>
            <a:endParaRPr lang="ja-JP" altLang="en-US" sz="28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1091" y="2200711"/>
            <a:ext cx="582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Small compared with Equilibrated Hadronic Value</a:t>
            </a:r>
            <a:endParaRPr lang="ja-JP" altLang="en-US" sz="20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12630" y="2196834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Large?</a:t>
            </a:r>
            <a:endParaRPr lang="ja-JP" altLang="en-US" sz="20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81896" y="3261638"/>
            <a:ext cx="2727254" cy="822002"/>
          </a:xfrm>
          <a:prstGeom prst="rect">
            <a:avLst/>
          </a:prstGeom>
          <a:noFill/>
          <a:ln w="38100" cap="flat" cmpd="sng" algn="ctr">
            <a:solidFill>
              <a:srgbClr val="F1412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29053" y="4491068"/>
            <a:ext cx="2375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: Average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>
                <a:solidFill>
                  <a:prstClr val="black"/>
                </a:solidFill>
                <a:latin typeface="小塚ゴシック Pr6N L"/>
                <a:ea typeface="小塚ゴシック Pr6N L"/>
              </a:rPr>
              <a:t>  </a:t>
            </a: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Diffusion Distance</a:t>
            </a:r>
            <a:endParaRPr lang="ja-JP" altLang="en-US" sz="20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6063628" y="4547619"/>
            <a:ext cx="2442236" cy="865206"/>
            <a:chOff x="5060987" y="2626879"/>
            <a:chExt cx="3996000" cy="1415661"/>
          </a:xfrm>
        </p:grpSpPr>
        <p:sp>
          <p:nvSpPr>
            <p:cNvPr id="14" name="正方形/長方形 13"/>
            <p:cNvSpPr>
              <a:spLocks noChangeAspect="1"/>
            </p:cNvSpPr>
            <p:nvPr/>
          </p:nvSpPr>
          <p:spPr>
            <a:xfrm>
              <a:off x="5123523" y="2869546"/>
              <a:ext cx="3898311" cy="1000386"/>
            </a:xfrm>
            <a:prstGeom prst="rect">
              <a:avLst/>
            </a:prstGeom>
            <a:gradFill flip="none" rotWithShape="1">
              <a:gsLst>
                <a:gs pos="3200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6666721" y="2948766"/>
              <a:ext cx="300134" cy="300136"/>
              <a:chOff x="2156034" y="3261267"/>
              <a:chExt cx="576000" cy="576000"/>
            </a:xfrm>
          </p:grpSpPr>
          <p:sp>
            <p:nvSpPr>
              <p:cNvPr id="345" name="円/楕円 344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346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349" name="円弧 34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50" name="円弧 34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51" name="円弧 35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347" name="円/楕円 346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48" name="円/楕円 347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7359748" y="3550839"/>
              <a:ext cx="300134" cy="300136"/>
              <a:chOff x="2683861" y="3711867"/>
              <a:chExt cx="576000" cy="576000"/>
            </a:xfrm>
          </p:grpSpPr>
          <p:sp>
            <p:nvSpPr>
              <p:cNvPr id="338" name="円/楕円 337"/>
              <p:cNvSpPr/>
              <p:nvPr/>
            </p:nvSpPr>
            <p:spPr>
              <a:xfrm>
                <a:off x="2683861" y="37118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339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342" name="円弧 34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43" name="円弧 34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44" name="円弧 34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340" name="円/楕円 339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41" name="円/楕円 340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7641559" y="3203176"/>
              <a:ext cx="300134" cy="300136"/>
              <a:chOff x="4302024" y="1802256"/>
              <a:chExt cx="540000" cy="540000"/>
            </a:xfrm>
          </p:grpSpPr>
          <p:sp>
            <p:nvSpPr>
              <p:cNvPr id="322" name="円/楕円 321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323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335" name="円弧 33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36" name="円弧 33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37" name="円弧 33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324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332" name="円弧 33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33" name="円弧 33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34" name="円弧 33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325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329" name="円弧 32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30" name="円弧 32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31" name="円弧 33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326" name="円/楕円 325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27" name="円/楕円 326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28" name="円/楕円 327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6343522" y="3261780"/>
              <a:ext cx="300134" cy="300136"/>
              <a:chOff x="4302024" y="1802256"/>
              <a:chExt cx="540000" cy="540000"/>
            </a:xfrm>
          </p:grpSpPr>
          <p:sp>
            <p:nvSpPr>
              <p:cNvPr id="306" name="円/楕円 305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307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319" name="円弧 31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20" name="円弧 31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21" name="円弧 32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308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316" name="円弧 31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17" name="円弧 31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18" name="円弧 31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309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313" name="円弧 31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14" name="円弧 31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15" name="円弧 31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310" name="円/楕円 309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11" name="円/楕円 310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12" name="円/楕円 311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8647422" y="3212066"/>
              <a:ext cx="300134" cy="300136"/>
              <a:chOff x="4302024" y="1802256"/>
              <a:chExt cx="540000" cy="540000"/>
            </a:xfrm>
          </p:grpSpPr>
          <p:sp>
            <p:nvSpPr>
              <p:cNvPr id="290" name="円/楕円 289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91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303" name="円弧 30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04" name="円弧 30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05" name="円弧 30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92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300" name="円弧 29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01" name="円弧 30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02" name="円弧 30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93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297" name="円弧 29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98" name="円弧 29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99" name="円弧 29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94" name="円/楕円 293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95" name="円/楕円 294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96" name="円/楕円 295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6983100" y="3555257"/>
              <a:ext cx="300134" cy="300136"/>
              <a:chOff x="1815070" y="4074706"/>
              <a:chExt cx="576000" cy="576000"/>
            </a:xfrm>
          </p:grpSpPr>
          <p:sp>
            <p:nvSpPr>
              <p:cNvPr id="274" name="円/楕円 273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75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87" name="円弧 28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88" name="円弧 28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89" name="円弧 28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76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84" name="円弧 28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85" name="円弧 28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86" name="円弧 28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77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81" name="円弧 28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82" name="円弧 28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83" name="円弧 28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78" name="円/楕円 277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79" name="円/楕円 278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80" name="円/楕円 279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1" name="グループ化 20"/>
            <p:cNvGrpSpPr/>
            <p:nvPr/>
          </p:nvGrpSpPr>
          <p:grpSpPr>
            <a:xfrm>
              <a:off x="5317208" y="3240159"/>
              <a:ext cx="300134" cy="300136"/>
              <a:chOff x="1815070" y="4074706"/>
              <a:chExt cx="576000" cy="576000"/>
            </a:xfrm>
          </p:grpSpPr>
          <p:sp>
            <p:nvSpPr>
              <p:cNvPr id="258" name="円/楕円 257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59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71" name="円弧 27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72" name="円弧 27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73" name="円弧 27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60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68" name="円弧 26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69" name="円弧 26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70" name="円弧 26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61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65" name="円弧 26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66" name="円弧 26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67" name="円弧 26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62" name="円/楕円 261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63" name="円/楕円 262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64" name="円/楕円 263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7732756" y="3537987"/>
              <a:ext cx="300134" cy="300136"/>
              <a:chOff x="2156034" y="3261267"/>
              <a:chExt cx="576000" cy="576000"/>
            </a:xfrm>
          </p:grpSpPr>
          <p:sp>
            <p:nvSpPr>
              <p:cNvPr id="251" name="円/楕円 250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52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255" name="円弧 25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56" name="円弧 25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57" name="円弧 25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53" name="円/楕円 252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54" name="円/楕円 253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>
              <a:off x="6199854" y="3539529"/>
              <a:ext cx="300134" cy="300136"/>
              <a:chOff x="2683861" y="3711865"/>
              <a:chExt cx="576000" cy="576000"/>
            </a:xfrm>
          </p:grpSpPr>
          <p:sp>
            <p:nvSpPr>
              <p:cNvPr id="244" name="円/楕円 243"/>
              <p:cNvSpPr/>
              <p:nvPr/>
            </p:nvSpPr>
            <p:spPr>
              <a:xfrm>
                <a:off x="2683861" y="3711865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45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248" name="円弧 24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49" name="円弧 24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50" name="円弧 24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46" name="円/楕円 245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47" name="円/楕円 246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5849838" y="3216609"/>
              <a:ext cx="300134" cy="300136"/>
              <a:chOff x="1815070" y="4074706"/>
              <a:chExt cx="576000" cy="576000"/>
            </a:xfrm>
          </p:grpSpPr>
          <p:sp>
            <p:nvSpPr>
              <p:cNvPr id="228" name="円/楕円 227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29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41" name="円弧 24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42" name="円弧 24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43" name="円弧 24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30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38" name="円弧 23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39" name="円弧 23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40" name="円弧 23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31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35" name="円弧 23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36" name="円弧 23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37" name="円弧 23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32" name="円/楕円 231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33" name="円/楕円 232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34" name="円/楕円 233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5593589" y="2947653"/>
              <a:ext cx="300134" cy="300136"/>
              <a:chOff x="2611973" y="3302862"/>
              <a:chExt cx="576000" cy="576000"/>
            </a:xfrm>
          </p:grpSpPr>
          <p:sp>
            <p:nvSpPr>
              <p:cNvPr id="212" name="円/楕円 211"/>
              <p:cNvSpPr/>
              <p:nvPr/>
            </p:nvSpPr>
            <p:spPr>
              <a:xfrm>
                <a:off x="2611973" y="3302862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13" name="グループ化 33"/>
              <p:cNvGrpSpPr/>
              <p:nvPr/>
            </p:nvGrpSpPr>
            <p:grpSpPr>
              <a:xfrm rot="1800000">
                <a:off x="2866915" y="3470136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25" name="円弧 22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26" name="円弧 22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27" name="円弧 22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14" name="グループ化 36"/>
              <p:cNvGrpSpPr/>
              <p:nvPr/>
            </p:nvGrpSpPr>
            <p:grpSpPr>
              <a:xfrm rot="17400000">
                <a:off x="2763789" y="3487756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22" name="円弧 22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23" name="円弧 22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24" name="円弧 22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15" name="グループ化 40"/>
              <p:cNvGrpSpPr/>
              <p:nvPr/>
            </p:nvGrpSpPr>
            <p:grpSpPr>
              <a:xfrm rot="9000000">
                <a:off x="2849535" y="3582408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19" name="円弧 21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20" name="円弧 21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21" name="円弧 22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16" name="円/楕円 215"/>
              <p:cNvSpPr/>
              <p:nvPr/>
            </p:nvSpPr>
            <p:spPr>
              <a:xfrm>
                <a:off x="2761307" y="3369324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17" name="円/楕円 216"/>
              <p:cNvSpPr/>
              <p:nvPr/>
            </p:nvSpPr>
            <p:spPr>
              <a:xfrm>
                <a:off x="2992711" y="3515394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18" name="円/楕円 217"/>
              <p:cNvSpPr/>
              <p:nvPr/>
            </p:nvSpPr>
            <p:spPr>
              <a:xfrm>
                <a:off x="2739973" y="3635170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>
              <a:off x="7938955" y="3311762"/>
              <a:ext cx="300134" cy="300136"/>
              <a:chOff x="1815070" y="4074706"/>
              <a:chExt cx="576000" cy="576000"/>
            </a:xfrm>
          </p:grpSpPr>
          <p:sp>
            <p:nvSpPr>
              <p:cNvPr id="196" name="円/楕円 195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97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09" name="円弧 20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10" name="円弧 20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11" name="円弧 21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98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06" name="円弧 20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07" name="円弧 20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08" name="円弧 20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99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03" name="円弧 20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04" name="円弧 20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05" name="円弧 20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00" name="円/楕円 199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01" name="円/楕円 200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02" name="円/楕円 201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7" name="グループ化 26"/>
            <p:cNvGrpSpPr/>
            <p:nvPr/>
          </p:nvGrpSpPr>
          <p:grpSpPr>
            <a:xfrm>
              <a:off x="5575273" y="3458441"/>
              <a:ext cx="300134" cy="300136"/>
              <a:chOff x="2156034" y="3261267"/>
              <a:chExt cx="576000" cy="576000"/>
            </a:xfrm>
          </p:grpSpPr>
          <p:sp>
            <p:nvSpPr>
              <p:cNvPr id="189" name="円/楕円 188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90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93" name="円弧 19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94" name="円弧 19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95" name="円弧 19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91" name="円/楕円 190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92" name="円/楕円 191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8" name="グループ化 27"/>
            <p:cNvGrpSpPr/>
            <p:nvPr/>
          </p:nvGrpSpPr>
          <p:grpSpPr>
            <a:xfrm>
              <a:off x="6968099" y="3207331"/>
              <a:ext cx="300134" cy="300136"/>
              <a:chOff x="2345947" y="3930706"/>
              <a:chExt cx="576000" cy="576000"/>
            </a:xfrm>
          </p:grpSpPr>
          <p:sp>
            <p:nvSpPr>
              <p:cNvPr id="182" name="円/楕円 181"/>
              <p:cNvSpPr/>
              <p:nvPr/>
            </p:nvSpPr>
            <p:spPr>
              <a:xfrm>
                <a:off x="2345947" y="3930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83" name="グループ化 36"/>
              <p:cNvGrpSpPr/>
              <p:nvPr/>
            </p:nvGrpSpPr>
            <p:grpSpPr>
              <a:xfrm>
                <a:off x="2561947" y="4148978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86" name="円弧 18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87" name="円弧 18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88" name="円弧 18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84" name="円/楕円 183"/>
              <p:cNvSpPr/>
              <p:nvPr/>
            </p:nvSpPr>
            <p:spPr>
              <a:xfrm>
                <a:off x="2705945" y="4148970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85" name="円/楕円 184"/>
              <p:cNvSpPr/>
              <p:nvPr/>
            </p:nvSpPr>
            <p:spPr>
              <a:xfrm>
                <a:off x="2417947" y="4148982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9" name="グループ化 28"/>
            <p:cNvGrpSpPr/>
            <p:nvPr/>
          </p:nvGrpSpPr>
          <p:grpSpPr>
            <a:xfrm>
              <a:off x="8427950" y="3450274"/>
              <a:ext cx="300134" cy="300136"/>
              <a:chOff x="4302024" y="1802256"/>
              <a:chExt cx="540000" cy="540000"/>
            </a:xfrm>
          </p:grpSpPr>
          <p:sp>
            <p:nvSpPr>
              <p:cNvPr id="166" name="円/楕円 165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67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179" name="円弧 17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80" name="円弧 17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81" name="円弧 18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68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176" name="円弧 17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77" name="円弧 17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78" name="円弧 17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69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173" name="円弧 17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74" name="円弧 17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75" name="円弧 17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70" name="円/楕円 169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71" name="円/楕円 170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72" name="円/楕円 171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5241245" y="3540014"/>
              <a:ext cx="300134" cy="300136"/>
              <a:chOff x="4302024" y="1802256"/>
              <a:chExt cx="540000" cy="540000"/>
            </a:xfrm>
          </p:grpSpPr>
          <p:sp>
            <p:nvSpPr>
              <p:cNvPr id="150" name="円/楕円 149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51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163" name="円弧 16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64" name="円弧 16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65" name="円弧 16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52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160" name="円弧 15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61" name="円弧 16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62" name="円弧 16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53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157" name="円弧 15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58" name="円弧 15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59" name="円弧 15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54" name="円/楕円 153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55" name="円/楕円 154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56" name="円/楕円 155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1" name="グループ化 30"/>
            <p:cNvGrpSpPr/>
            <p:nvPr/>
          </p:nvGrpSpPr>
          <p:grpSpPr>
            <a:xfrm>
              <a:off x="7277874" y="3296583"/>
              <a:ext cx="300134" cy="300136"/>
              <a:chOff x="4302024" y="1802256"/>
              <a:chExt cx="540000" cy="540000"/>
            </a:xfrm>
          </p:grpSpPr>
          <p:sp>
            <p:nvSpPr>
              <p:cNvPr id="134" name="円/楕円 133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35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147" name="円弧 14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48" name="円弧 14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49" name="円弧 14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36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144" name="円弧 14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45" name="円弧 14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46" name="円弧 14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37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141" name="円弧 14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42" name="円弧 14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43" name="円弧 14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38" name="円/楕円 137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39" name="円/楕円 138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40" name="円/楕円 139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2" name="グループ化 31"/>
            <p:cNvGrpSpPr/>
            <p:nvPr/>
          </p:nvGrpSpPr>
          <p:grpSpPr>
            <a:xfrm>
              <a:off x="6671790" y="3418953"/>
              <a:ext cx="300134" cy="300136"/>
              <a:chOff x="1815070" y="4074706"/>
              <a:chExt cx="576000" cy="576000"/>
            </a:xfrm>
          </p:grpSpPr>
          <p:sp>
            <p:nvSpPr>
              <p:cNvPr id="118" name="円/楕円 117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19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131" name="円弧 13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32" name="円弧 13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33" name="円弧 13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20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128" name="円弧 12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29" name="円弧 12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30" name="円弧 12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21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125" name="円弧 12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26" name="円弧 12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27" name="円弧 12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22" name="円/楕円 121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23" name="円/楕円 122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24" name="円/楕円 123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8257300" y="3184804"/>
              <a:ext cx="300134" cy="300136"/>
              <a:chOff x="2156034" y="3261267"/>
              <a:chExt cx="576000" cy="576000"/>
            </a:xfrm>
            <a:effectLst/>
          </p:grpSpPr>
          <p:sp>
            <p:nvSpPr>
              <p:cNvPr id="111" name="円/楕円 110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12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15" name="円弧 11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16" name="円弧 11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17" name="円弧 11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13" name="円/楕円 112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14" name="円/楕円 113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5180633" y="2934571"/>
              <a:ext cx="300134" cy="300136"/>
              <a:chOff x="2345947" y="3930706"/>
              <a:chExt cx="576000" cy="576000"/>
            </a:xfrm>
          </p:grpSpPr>
          <p:sp>
            <p:nvSpPr>
              <p:cNvPr id="104" name="円/楕円 103"/>
              <p:cNvSpPr/>
              <p:nvPr/>
            </p:nvSpPr>
            <p:spPr>
              <a:xfrm>
                <a:off x="2345947" y="3930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05" name="グループ化 36"/>
              <p:cNvGrpSpPr/>
              <p:nvPr/>
            </p:nvGrpSpPr>
            <p:grpSpPr>
              <a:xfrm>
                <a:off x="2561947" y="4148978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08" name="円弧 10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09" name="円弧 10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10" name="円弧 10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06" name="円/楕円 105"/>
              <p:cNvSpPr/>
              <p:nvPr/>
            </p:nvSpPr>
            <p:spPr>
              <a:xfrm>
                <a:off x="2705945" y="4148970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07" name="円/楕円 106"/>
              <p:cNvSpPr/>
              <p:nvPr/>
            </p:nvSpPr>
            <p:spPr>
              <a:xfrm>
                <a:off x="2417947" y="4148982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6106047" y="2948470"/>
              <a:ext cx="300134" cy="300136"/>
              <a:chOff x="2683861" y="3711867"/>
              <a:chExt cx="576000" cy="576000"/>
            </a:xfrm>
          </p:grpSpPr>
          <p:sp>
            <p:nvSpPr>
              <p:cNvPr id="97" name="円/楕円 96"/>
              <p:cNvSpPr/>
              <p:nvPr/>
            </p:nvSpPr>
            <p:spPr>
              <a:xfrm>
                <a:off x="2683861" y="37118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98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01" name="円弧 10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02" name="円弧 10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03" name="円弧 10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99" name="円/楕円 98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00" name="円/楕円 99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6" name="グループ化 35"/>
            <p:cNvGrpSpPr/>
            <p:nvPr/>
          </p:nvGrpSpPr>
          <p:grpSpPr>
            <a:xfrm>
              <a:off x="7313369" y="2986800"/>
              <a:ext cx="300134" cy="300136"/>
              <a:chOff x="2156034" y="3261267"/>
              <a:chExt cx="576000" cy="576000"/>
            </a:xfrm>
          </p:grpSpPr>
          <p:sp>
            <p:nvSpPr>
              <p:cNvPr id="90" name="円/楕円 89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91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94" name="円弧 9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95" name="円弧 9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96" name="円弧 9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92" name="円/楕円 91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93" name="円/楕円 92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8009735" y="3019903"/>
              <a:ext cx="300134" cy="300136"/>
              <a:chOff x="2345947" y="3930706"/>
              <a:chExt cx="576000" cy="576000"/>
            </a:xfrm>
          </p:grpSpPr>
          <p:sp>
            <p:nvSpPr>
              <p:cNvPr id="83" name="円/楕円 82"/>
              <p:cNvSpPr/>
              <p:nvPr/>
            </p:nvSpPr>
            <p:spPr>
              <a:xfrm>
                <a:off x="2345947" y="3930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84" name="グループ化 36"/>
              <p:cNvGrpSpPr/>
              <p:nvPr/>
            </p:nvGrpSpPr>
            <p:grpSpPr>
              <a:xfrm>
                <a:off x="2561947" y="4148978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87" name="円弧 8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88" name="円弧 8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89" name="円弧 8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85" name="円/楕円 84"/>
              <p:cNvSpPr/>
              <p:nvPr/>
            </p:nvSpPr>
            <p:spPr>
              <a:xfrm>
                <a:off x="2705945" y="4148970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86" name="円/楕円 85"/>
              <p:cNvSpPr/>
              <p:nvPr/>
            </p:nvSpPr>
            <p:spPr>
              <a:xfrm>
                <a:off x="2417947" y="4148982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>
              <a:off x="7009791" y="2932441"/>
              <a:ext cx="300134" cy="300136"/>
              <a:chOff x="1815070" y="4074706"/>
              <a:chExt cx="576000" cy="576000"/>
            </a:xfrm>
          </p:grpSpPr>
          <p:sp>
            <p:nvSpPr>
              <p:cNvPr id="67" name="円/楕円 66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68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80" name="円弧 7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81" name="円弧 8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82" name="円弧 8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69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77" name="円弧 7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78" name="円弧 7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79" name="円弧 7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70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74" name="円弧 7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75" name="円弧 7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76" name="円弧 7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71" name="円/楕円 70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72" name="円/楕円 71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73" name="円/楕円 72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9" name="グループ化 38"/>
            <p:cNvGrpSpPr/>
            <p:nvPr/>
          </p:nvGrpSpPr>
          <p:grpSpPr>
            <a:xfrm>
              <a:off x="8447629" y="2900997"/>
              <a:ext cx="300134" cy="300136"/>
              <a:chOff x="2683861" y="3711865"/>
              <a:chExt cx="576000" cy="576000"/>
            </a:xfrm>
          </p:grpSpPr>
          <p:sp>
            <p:nvSpPr>
              <p:cNvPr id="60" name="円/楕円 59"/>
              <p:cNvSpPr/>
              <p:nvPr/>
            </p:nvSpPr>
            <p:spPr>
              <a:xfrm>
                <a:off x="2683861" y="3711865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61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64" name="円弧 6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65" name="円弧 6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66" name="円弧 6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62" name="円/楕円 61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63" name="円/楕円 62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7686108" y="2904531"/>
              <a:ext cx="300134" cy="300136"/>
              <a:chOff x="1815070" y="4074706"/>
              <a:chExt cx="576000" cy="576000"/>
            </a:xfrm>
          </p:grpSpPr>
          <p:sp>
            <p:nvSpPr>
              <p:cNvPr id="44" name="円/楕円 43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45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57" name="円弧 5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58" name="円弧 5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59" name="円弧 5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46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54" name="円弧 5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55" name="円弧 5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56" name="円弧 5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47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51" name="円弧 5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52" name="円弧 5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53" name="円弧 5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48" name="円/楕円 47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49" name="円/楕円 48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sp>
          <p:nvSpPr>
            <p:cNvPr id="41" name="正方形/長方形 40"/>
            <p:cNvSpPr/>
            <p:nvPr/>
          </p:nvSpPr>
          <p:spPr>
            <a:xfrm>
              <a:off x="6730207" y="2772735"/>
              <a:ext cx="657561" cy="1181826"/>
            </a:xfrm>
            <a:prstGeom prst="rect">
              <a:avLst/>
            </a:prstGeom>
            <a:solidFill>
              <a:srgbClr val="A7EA52">
                <a:alpha val="40000"/>
              </a:srgb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cxnSp>
          <p:nvCxnSpPr>
            <p:cNvPr id="42" name="直線矢印コネクタ 41"/>
            <p:cNvCxnSpPr/>
            <p:nvPr/>
          </p:nvCxnSpPr>
          <p:spPr>
            <a:xfrm>
              <a:off x="6671264" y="2626879"/>
              <a:ext cx="779297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43" name="直線矢印コネクタ 42"/>
            <p:cNvCxnSpPr/>
            <p:nvPr/>
          </p:nvCxnSpPr>
          <p:spPr>
            <a:xfrm>
              <a:off x="5060987" y="4042540"/>
              <a:ext cx="399600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  <p:sp>
        <p:nvSpPr>
          <p:cNvPr id="352" name="テキスト ボックス 351"/>
          <p:cNvSpPr txBox="1"/>
          <p:nvPr/>
        </p:nvSpPr>
        <p:spPr>
          <a:xfrm>
            <a:off x="1545119" y="5439179"/>
            <a:ext cx="153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: Diffusion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>
                <a:solidFill>
                  <a:prstClr val="black"/>
                </a:solidFill>
                <a:latin typeface="小塚ゴシック Pr6N L"/>
                <a:ea typeface="小塚ゴシック Pr6N L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 Coefficient</a:t>
            </a:r>
            <a:endParaRPr lang="ja-JP" altLang="en-US" sz="20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353" name="テキスト ボックス 352"/>
          <p:cNvSpPr txBox="1"/>
          <p:nvPr/>
        </p:nvSpPr>
        <p:spPr>
          <a:xfrm>
            <a:off x="6704823" y="5440650"/>
            <a:ext cx="1839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: Total Rapidity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  Length</a:t>
            </a:r>
            <a:endParaRPr lang="ja-JP" altLang="en-US" sz="20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354" name="角丸四角形 353"/>
          <p:cNvSpPr/>
          <p:nvPr/>
        </p:nvSpPr>
        <p:spPr>
          <a:xfrm>
            <a:off x="446047" y="4378012"/>
            <a:ext cx="8344047" cy="1769053"/>
          </a:xfrm>
          <a:prstGeom prst="roundRect">
            <a:avLst>
              <a:gd name="adj" fmla="val 6707"/>
            </a:avLst>
          </a:prstGeom>
          <a:noFill/>
          <a:ln w="38100" cap="flat" cmpd="sng" algn="ctr">
            <a:solidFill>
              <a:srgbClr val="A7EA52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pic>
        <p:nvPicPr>
          <p:cNvPr id="355" name="TexTeXPicture" descr="&lt;?xml version=&quot;1.0&quot; encoding=&quot;utf-16&quot;?&gt;&#10;&lt;TeXTeX&gt;&#10;  &lt;preamble&gt;\documentclass{jarticle}&#10;\usepackage{amsmath}&#10;\pagestyle{empty}&lt;/preamble&gt;&#10;  &lt;body&gt;\begin{align*}&#10;T=\frac{d(\tau)}{\eta_{\rm tot}},L=\frac{\eta_{\rm tot}}{d(\tau)}&#10;\end{align*}&lt;/body&gt;&#10;  &lt;fcolor&gt;FF000000&lt;/fcolor&gt;&#10;  &lt;bcolor&gt;FFFFFFFF&lt;/bcolor&gt;&#10;  &lt;transparent&gt;True&lt;/transparent&gt;&#10;  &lt;resolution&gt;1800&lt;/resolution&gt;&#10;  &lt;imageh&gt;588&lt;/imageh&gt;&#10;  &lt;imagew&gt;2130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5" y="3313852"/>
            <a:ext cx="2511930" cy="693434"/>
          </a:xfrm>
          <a:prstGeom prst="rect">
            <a:avLst/>
          </a:prstGeom>
        </p:spPr>
      </p:pic>
      <p:pic>
        <p:nvPicPr>
          <p:cNvPr id="356" name="TexTeXPicture" descr="&lt;?xml version=&quot;1.0&quot; encoding=&quot;utf-16&quot;?&gt;&#10;&lt;TeXTeX&gt;&#10;  &lt;preamble&gt;\documentclass{jarticle}&#10;\usepackage{amsmath}&#10;\pagestyle{empty}&lt;/preamble&gt;&#10;  &lt;body&gt;\begin{align*} &#10;d(\tau)=\sqrt{2\int_{\tau_0}^{\tau}D(\tau')d\tau'}&#10;\end{align*}&lt;/body&gt;&#10;  &lt;fcolor&gt;FF000000&lt;/fcolor&gt;&#10;  &lt;bcolor&gt;FFFFFFFF&lt;/bcolor&gt;&#10;  &lt;transparent&gt;True&lt;/transparent&gt;&#10;  &lt;resolution&gt;1800&lt;/resolution&gt;&#10;  &lt;imageh&gt;747&lt;/imageh&gt;&#10;  &lt;imagew&gt;2564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80" y="4453577"/>
            <a:ext cx="2718458" cy="792000"/>
          </a:xfrm>
          <a:prstGeom prst="rect">
            <a:avLst/>
          </a:prstGeom>
        </p:spPr>
      </p:pic>
      <p:pic>
        <p:nvPicPr>
          <p:cNvPr id="357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000000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30" y="5533842"/>
            <a:ext cx="472830" cy="216000"/>
          </a:xfrm>
          <a:prstGeom prst="rect">
            <a:avLst/>
          </a:prstGeom>
        </p:spPr>
      </p:pic>
      <p:pic>
        <p:nvPicPr>
          <p:cNvPr id="358" name="TexTeXPicture" descr="&lt;?xml version=&quot;1.0&quot; encoding=&quot;utf-16&quot;?&gt;&#10;&lt;TeXTeX&gt;&#10;  &lt;preamble&gt;\documentclass{jarticle}&#10;\usepackage{amsmath}&#10;\pagestyle{empty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50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43" y="5540747"/>
            <a:ext cx="538692" cy="263525"/>
          </a:xfrm>
          <a:prstGeom prst="rect">
            <a:avLst/>
          </a:prstGeom>
        </p:spPr>
      </p:pic>
      <p:pic>
        <p:nvPicPr>
          <p:cNvPr id="359" name="TexTeXPicture" descr="&lt;?xml version=&quot;1.0&quot; encoding=&quot;utf-16&quot;?&gt;&#10;&lt;TeXTeX&gt;&#10;  &lt;preamble&gt;\documentclass{jarticle}&#10;\usepackage{amsmath}&#10;\pagestyle{empty}&lt;/preamble&gt;&#10;  &lt;body&gt;\begin{align*} &#10;\langle Q^2_{\rm(net)} \rangle_c \end{align*}&lt;/body&gt;&#10;  &lt;fcolor&gt;FF000000&lt;/fcolor&gt;&#10;  &lt;bcolor&gt;FFFFFFFF&lt;/bcolor&gt;&#10;  &lt;transparent&gt;True&lt;/transparent&gt;&#10;  &lt;resolution&gt;1800&lt;/resolution&gt;&#10;  &lt;imageh&gt;331&lt;/imageh&gt;&#10;  &lt;imagew&gt;892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8" y="1553709"/>
            <a:ext cx="1252753" cy="464868"/>
          </a:xfrm>
          <a:prstGeom prst="rect">
            <a:avLst/>
          </a:prstGeom>
        </p:spPr>
      </p:pic>
      <p:pic>
        <p:nvPicPr>
          <p:cNvPr id="360" name="TexTeXPicture" descr="&lt;?xml version=&quot;1.0&quot; encoding=&quot;utf-16&quot;?&gt;&#10;&lt;TeXTeX&gt;&#10;  &lt;preamble&gt;\documentclass{jarticle}&#10;\usepackage{amsmath}&#10;\pagestyle{empty}&lt;/preamble&gt;&#10;  &lt;body&gt;\begin{align*} &#10;\langle Q^4_{\rm(net)} \rangle_c \end{align*}&lt;/body&gt;&#10;  &lt;fcolor&gt;FF000000&lt;/fcolor&gt;&#10;  &lt;bcolor&gt;FFFFFFFF&lt;/bcolor&gt;&#10;  &lt;transparent&gt;True&lt;/transparent&gt;&#10;  &lt;resolution&gt;1800&lt;/resolution&gt;&#10;  &lt;imageh&gt;333&lt;/imageh&gt;&#10;  &lt;imagew&gt;892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58" y="1550900"/>
            <a:ext cx="1252753" cy="467677"/>
          </a:xfrm>
          <a:prstGeom prst="rect">
            <a:avLst/>
          </a:prstGeom>
        </p:spPr>
      </p:pic>
      <p:pic>
        <p:nvPicPr>
          <p:cNvPr id="361" name="TexTeXPicture" descr="&lt;?xml version=&quot;1.0&quot; encoding=&quot;utf-16&quot;?&gt;&#10;&lt;TeXTeX&gt;&#10;  &lt;preamble&gt;\documentclass{jarticle}&#10;\usepackage{amsmath}&#10;\pagestyle{empty}&lt;/preamble&gt;&#10;  &lt;body&gt;\begin{align*} &#10;\langle Q^2_{\rm(net)} Q_{\rm(tot)} 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1512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58" y="1550900"/>
            <a:ext cx="2123502" cy="464868"/>
          </a:xfrm>
          <a:prstGeom prst="rect">
            <a:avLst/>
          </a:prstGeom>
        </p:spPr>
      </p:pic>
      <p:pic>
        <p:nvPicPr>
          <p:cNvPr id="362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25" y="1526605"/>
            <a:ext cx="1223260" cy="464868"/>
          </a:xfrm>
          <a:prstGeom prst="rect">
            <a:avLst/>
          </a:prstGeom>
        </p:spPr>
      </p:pic>
      <p:pic>
        <p:nvPicPr>
          <p:cNvPr id="363" name="TexTeXPicture" descr="&lt;?xml version=&quot;1.0&quot; encoding=&quot;utf-16&quot;?&gt;&#10;&lt;TeXTeX&gt;&#10;  &lt;preamble&gt;\documentclass{jarticle}&#10;\usepackage{amsmath}&#10;\pagestyle{empty}&lt;/preamble&gt;&#10;  &lt;body&gt;\begin{align*} &#10;{\Delta \eta}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609" y="4407806"/>
            <a:ext cx="39724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Fluctuation in QGP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36661" y="1252990"/>
            <a:ext cx="8591428" cy="314539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82334" y="1699449"/>
            <a:ext cx="3452229" cy="846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788500" y="2263999"/>
            <a:ext cx="72480" cy="72131"/>
          </a:xfrm>
          <a:prstGeom prst="ellipse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639010" y="2264005"/>
            <a:ext cx="72480" cy="72131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148274" y="1895860"/>
            <a:ext cx="72480" cy="72131"/>
          </a:xfrm>
          <a:prstGeom prst="ellipse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634872" y="1783776"/>
            <a:ext cx="72480" cy="7213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485382" y="1783781"/>
            <a:ext cx="72480" cy="7213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082297" y="1863092"/>
            <a:ext cx="72481" cy="7213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518449" y="1863092"/>
            <a:ext cx="72481" cy="7213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387262" y="1925263"/>
            <a:ext cx="72481" cy="72131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338280" y="2046021"/>
            <a:ext cx="72480" cy="72131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2410528" y="2366322"/>
            <a:ext cx="72480" cy="72131"/>
          </a:xfrm>
          <a:prstGeom prst="ellipse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054657" y="1927006"/>
            <a:ext cx="72480" cy="7213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905167" y="1927013"/>
            <a:ext cx="72480" cy="7213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959055" y="1990092"/>
            <a:ext cx="72480" cy="7213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317754" y="2065912"/>
            <a:ext cx="72480" cy="72131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735940" y="2191526"/>
            <a:ext cx="72480" cy="72131"/>
          </a:xfrm>
          <a:prstGeom prst="ellipse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94369" y="3094684"/>
            <a:ext cx="3440194" cy="844956"/>
          </a:xfrm>
          <a:prstGeom prst="rect">
            <a:avLst/>
          </a:prstGeom>
          <a:gradFill flip="none" rotWithShape="1">
            <a:gsLst>
              <a:gs pos="32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1364552" y="3491631"/>
            <a:ext cx="298981" cy="298981"/>
            <a:chOff x="2683861" y="3711867"/>
            <a:chExt cx="576000" cy="576000"/>
          </a:xfrm>
        </p:grpSpPr>
        <p:sp>
          <p:nvSpPr>
            <p:cNvPr id="24" name="円/楕円 23"/>
            <p:cNvSpPr/>
            <p:nvPr/>
          </p:nvSpPr>
          <p:spPr>
            <a:xfrm>
              <a:off x="2683861" y="3711867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grpSp>
          <p:nvGrpSpPr>
            <p:cNvPr id="25" name="グループ化 36"/>
            <p:cNvGrpSpPr/>
            <p:nvPr/>
          </p:nvGrpSpPr>
          <p:grpSpPr>
            <a:xfrm>
              <a:off x="2899861" y="39301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28" name="円弧 27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9" name="円弧 28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0" name="円弧 29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sp>
          <p:nvSpPr>
            <p:cNvPr id="26" name="円/楕円 25"/>
            <p:cNvSpPr/>
            <p:nvPr/>
          </p:nvSpPr>
          <p:spPr>
            <a:xfrm>
              <a:off x="3043859" y="3930131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2755861" y="3930143"/>
              <a:ext cx="139636" cy="138964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1754191" y="3608142"/>
            <a:ext cx="298981" cy="298981"/>
            <a:chOff x="2156034" y="3261267"/>
            <a:chExt cx="576000" cy="576000"/>
          </a:xfrm>
        </p:grpSpPr>
        <p:sp>
          <p:nvSpPr>
            <p:cNvPr id="32" name="円/楕円 31"/>
            <p:cNvSpPr/>
            <p:nvPr/>
          </p:nvSpPr>
          <p:spPr>
            <a:xfrm>
              <a:off x="2156034" y="3261267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grpSp>
          <p:nvGrpSpPr>
            <p:cNvPr id="33" name="グループ化 36"/>
            <p:cNvGrpSpPr/>
            <p:nvPr/>
          </p:nvGrpSpPr>
          <p:grpSpPr>
            <a:xfrm>
              <a:off x="2372034" y="34795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36" name="円弧 35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7" name="円弧 36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8" name="円弧 37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sp>
          <p:nvSpPr>
            <p:cNvPr id="34" name="円/楕円 33"/>
            <p:cNvSpPr/>
            <p:nvPr/>
          </p:nvSpPr>
          <p:spPr>
            <a:xfrm>
              <a:off x="2516032" y="3479531"/>
              <a:ext cx="139636" cy="138964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2228034" y="3479543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2401891" y="3576791"/>
            <a:ext cx="298981" cy="298981"/>
            <a:chOff x="2683861" y="3711867"/>
            <a:chExt cx="576000" cy="576000"/>
          </a:xfrm>
        </p:grpSpPr>
        <p:sp>
          <p:nvSpPr>
            <p:cNvPr id="40" name="円/楕円 39"/>
            <p:cNvSpPr/>
            <p:nvPr/>
          </p:nvSpPr>
          <p:spPr>
            <a:xfrm>
              <a:off x="2683861" y="3711867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grpSp>
          <p:nvGrpSpPr>
            <p:cNvPr id="41" name="グループ化 36"/>
            <p:cNvGrpSpPr/>
            <p:nvPr/>
          </p:nvGrpSpPr>
          <p:grpSpPr>
            <a:xfrm>
              <a:off x="2899861" y="39301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44" name="円弧 43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45" name="円弧 44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46" name="円弧 45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sp>
          <p:nvSpPr>
            <p:cNvPr id="42" name="円/楕円 41"/>
            <p:cNvSpPr/>
            <p:nvPr/>
          </p:nvSpPr>
          <p:spPr>
            <a:xfrm>
              <a:off x="3043859" y="3930131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2755861" y="3930143"/>
              <a:ext cx="139636" cy="138964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2414356" y="3269528"/>
            <a:ext cx="298981" cy="298981"/>
            <a:chOff x="2345947" y="3930706"/>
            <a:chExt cx="576000" cy="576000"/>
          </a:xfrm>
        </p:grpSpPr>
        <p:sp>
          <p:nvSpPr>
            <p:cNvPr id="48" name="円/楕円 47"/>
            <p:cNvSpPr/>
            <p:nvPr/>
          </p:nvSpPr>
          <p:spPr>
            <a:xfrm>
              <a:off x="2345947" y="3930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grpSp>
          <p:nvGrpSpPr>
            <p:cNvPr id="49" name="グループ化 36"/>
            <p:cNvGrpSpPr/>
            <p:nvPr/>
          </p:nvGrpSpPr>
          <p:grpSpPr>
            <a:xfrm>
              <a:off x="2561947" y="4148978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52" name="円弧 51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53" name="円弧 52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54" name="円弧 53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sp>
          <p:nvSpPr>
            <p:cNvPr id="50" name="円/楕円 49"/>
            <p:cNvSpPr/>
            <p:nvPr/>
          </p:nvSpPr>
          <p:spPr>
            <a:xfrm>
              <a:off x="2705945" y="4148970"/>
              <a:ext cx="139636" cy="13896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2417947" y="4148982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1083736" y="3148008"/>
            <a:ext cx="298981" cy="298981"/>
            <a:chOff x="4302024" y="1802256"/>
            <a:chExt cx="540000" cy="540000"/>
          </a:xfrm>
        </p:grpSpPr>
        <p:sp>
          <p:nvSpPr>
            <p:cNvPr id="56" name="円/楕円 55"/>
            <p:cNvSpPr/>
            <p:nvPr/>
          </p:nvSpPr>
          <p:spPr>
            <a:xfrm>
              <a:off x="4302024" y="1802256"/>
              <a:ext cx="540000" cy="540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grpSp>
          <p:nvGrpSpPr>
            <p:cNvPr id="57" name="グループ化 33"/>
            <p:cNvGrpSpPr/>
            <p:nvPr/>
          </p:nvGrpSpPr>
          <p:grpSpPr>
            <a:xfrm rot="1800000">
              <a:off x="4541032" y="1959076"/>
              <a:ext cx="155587" cy="122244"/>
              <a:chOff x="3071803" y="1714487"/>
              <a:chExt cx="857255" cy="842963"/>
            </a:xfrm>
            <a:noFill/>
          </p:grpSpPr>
          <p:sp>
            <p:nvSpPr>
              <p:cNvPr id="69" name="円弧 68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70" name="円弧 6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71" name="円弧 7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58" name="グループ化 36"/>
            <p:cNvGrpSpPr/>
            <p:nvPr/>
          </p:nvGrpSpPr>
          <p:grpSpPr>
            <a:xfrm rot="17400000">
              <a:off x="4444351" y="1975594"/>
              <a:ext cx="152985" cy="136243"/>
              <a:chOff x="3071803" y="1714487"/>
              <a:chExt cx="857255" cy="842963"/>
            </a:xfrm>
            <a:noFill/>
          </p:grpSpPr>
          <p:sp>
            <p:nvSpPr>
              <p:cNvPr id="66" name="円弧 65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67" name="円弧 66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68" name="円弧 67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59" name="グループ化 40"/>
            <p:cNvGrpSpPr/>
            <p:nvPr/>
          </p:nvGrpSpPr>
          <p:grpSpPr>
            <a:xfrm rot="9000000">
              <a:off x="4524738" y="2064331"/>
              <a:ext cx="165718" cy="140466"/>
              <a:chOff x="3071803" y="1714487"/>
              <a:chExt cx="857255" cy="842963"/>
            </a:xfrm>
            <a:noFill/>
          </p:grpSpPr>
          <p:sp>
            <p:nvSpPr>
              <p:cNvPr id="63" name="円弧 62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64" name="円弧 63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65" name="円弧 64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sp>
          <p:nvSpPr>
            <p:cNvPr id="60" name="円/楕円 59"/>
            <p:cNvSpPr/>
            <p:nvPr/>
          </p:nvSpPr>
          <p:spPr>
            <a:xfrm>
              <a:off x="4442024" y="1864564"/>
              <a:ext cx="130909" cy="13027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4658966" y="2001505"/>
              <a:ext cx="130909" cy="130279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4422024" y="2113795"/>
              <a:ext cx="130909" cy="130279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2107000" y="3534749"/>
            <a:ext cx="298981" cy="298981"/>
            <a:chOff x="1815070" y="4074706"/>
            <a:chExt cx="576000" cy="576000"/>
          </a:xfrm>
        </p:grpSpPr>
        <p:sp>
          <p:nvSpPr>
            <p:cNvPr id="73" name="円/楕円 72"/>
            <p:cNvSpPr/>
            <p:nvPr/>
          </p:nvSpPr>
          <p:spPr>
            <a:xfrm>
              <a:off x="1815070" y="4074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grpSp>
          <p:nvGrpSpPr>
            <p:cNvPr id="74" name="グループ化 33"/>
            <p:cNvGrpSpPr/>
            <p:nvPr/>
          </p:nvGrpSpPr>
          <p:grpSpPr>
            <a:xfrm rot="1800000">
              <a:off x="2070012" y="4241980"/>
              <a:ext cx="165960" cy="130394"/>
              <a:chOff x="3071803" y="1714487"/>
              <a:chExt cx="857255" cy="842963"/>
            </a:xfrm>
            <a:noFill/>
          </p:grpSpPr>
          <p:sp>
            <p:nvSpPr>
              <p:cNvPr id="86" name="円弧 85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87" name="円弧 86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88" name="円弧 87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75" name="グループ化 36"/>
            <p:cNvGrpSpPr/>
            <p:nvPr/>
          </p:nvGrpSpPr>
          <p:grpSpPr>
            <a:xfrm rot="17400000">
              <a:off x="1966886" y="4259600"/>
              <a:ext cx="163184" cy="145326"/>
              <a:chOff x="3071803" y="1714487"/>
              <a:chExt cx="857255" cy="842963"/>
            </a:xfrm>
            <a:noFill/>
          </p:grpSpPr>
          <p:sp>
            <p:nvSpPr>
              <p:cNvPr id="83" name="円弧 82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84" name="円弧 83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85" name="円弧 84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76" name="グループ化 40"/>
            <p:cNvGrpSpPr/>
            <p:nvPr/>
          </p:nvGrpSpPr>
          <p:grpSpPr>
            <a:xfrm rot="9000000">
              <a:off x="2052632" y="4354252"/>
              <a:ext cx="176766" cy="149830"/>
              <a:chOff x="3071803" y="1714487"/>
              <a:chExt cx="857255" cy="842963"/>
            </a:xfrm>
            <a:noFill/>
          </p:grpSpPr>
          <p:sp>
            <p:nvSpPr>
              <p:cNvPr id="80" name="円弧 7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81" name="円弧 8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82" name="円弧 81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sp>
          <p:nvSpPr>
            <p:cNvPr id="77" name="円/楕円 76"/>
            <p:cNvSpPr/>
            <p:nvPr/>
          </p:nvSpPr>
          <p:spPr>
            <a:xfrm>
              <a:off x="1964404" y="4141168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2195808" y="4287238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1943070" y="4407014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</p:grpSp>
      <p:grpSp>
        <p:nvGrpSpPr>
          <p:cNvPr id="89" name="グループ化 88"/>
          <p:cNvGrpSpPr/>
          <p:nvPr/>
        </p:nvGrpSpPr>
        <p:grpSpPr>
          <a:xfrm>
            <a:off x="1630709" y="3208957"/>
            <a:ext cx="298981" cy="298981"/>
            <a:chOff x="2345947" y="3930706"/>
            <a:chExt cx="576000" cy="576000"/>
          </a:xfrm>
        </p:grpSpPr>
        <p:sp>
          <p:nvSpPr>
            <p:cNvPr id="90" name="円/楕円 89"/>
            <p:cNvSpPr/>
            <p:nvPr/>
          </p:nvSpPr>
          <p:spPr>
            <a:xfrm>
              <a:off x="2345947" y="3930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grpSp>
          <p:nvGrpSpPr>
            <p:cNvPr id="91" name="グループ化 36"/>
            <p:cNvGrpSpPr/>
            <p:nvPr/>
          </p:nvGrpSpPr>
          <p:grpSpPr>
            <a:xfrm>
              <a:off x="2561947" y="4148978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94" name="円弧 93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95" name="円弧 94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96" name="円弧 95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sp>
          <p:nvSpPr>
            <p:cNvPr id="92" name="円/楕円 91"/>
            <p:cNvSpPr/>
            <p:nvPr/>
          </p:nvSpPr>
          <p:spPr>
            <a:xfrm>
              <a:off x="2705945" y="4148970"/>
              <a:ext cx="139636" cy="13896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2417947" y="4148982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</p:grpSp>
      <p:grpSp>
        <p:nvGrpSpPr>
          <p:cNvPr id="97" name="グループ化 96"/>
          <p:cNvGrpSpPr/>
          <p:nvPr/>
        </p:nvGrpSpPr>
        <p:grpSpPr>
          <a:xfrm>
            <a:off x="644456" y="3350828"/>
            <a:ext cx="298981" cy="298981"/>
            <a:chOff x="1815070" y="4074706"/>
            <a:chExt cx="576000" cy="576000"/>
          </a:xfrm>
        </p:grpSpPr>
        <p:sp>
          <p:nvSpPr>
            <p:cNvPr id="98" name="円/楕円 97"/>
            <p:cNvSpPr/>
            <p:nvPr/>
          </p:nvSpPr>
          <p:spPr>
            <a:xfrm>
              <a:off x="1815070" y="4074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grpSp>
          <p:nvGrpSpPr>
            <p:cNvPr id="99" name="グループ化 33"/>
            <p:cNvGrpSpPr/>
            <p:nvPr/>
          </p:nvGrpSpPr>
          <p:grpSpPr>
            <a:xfrm rot="1800000">
              <a:off x="2070012" y="4241980"/>
              <a:ext cx="165960" cy="130394"/>
              <a:chOff x="3071803" y="1714487"/>
              <a:chExt cx="857255" cy="842963"/>
            </a:xfrm>
            <a:noFill/>
          </p:grpSpPr>
          <p:sp>
            <p:nvSpPr>
              <p:cNvPr id="111" name="円弧 110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12" name="円弧 111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13" name="円弧 112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00" name="グループ化 36"/>
            <p:cNvGrpSpPr/>
            <p:nvPr/>
          </p:nvGrpSpPr>
          <p:grpSpPr>
            <a:xfrm rot="17400000">
              <a:off x="1966886" y="4259600"/>
              <a:ext cx="163184" cy="145326"/>
              <a:chOff x="3071803" y="1714487"/>
              <a:chExt cx="857255" cy="842963"/>
            </a:xfrm>
            <a:noFill/>
          </p:grpSpPr>
          <p:sp>
            <p:nvSpPr>
              <p:cNvPr id="108" name="円弧 107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09" name="円弧 108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10" name="円弧 109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01" name="グループ化 40"/>
            <p:cNvGrpSpPr/>
            <p:nvPr/>
          </p:nvGrpSpPr>
          <p:grpSpPr>
            <a:xfrm rot="9000000">
              <a:off x="2052632" y="4354252"/>
              <a:ext cx="176766" cy="149830"/>
              <a:chOff x="3071803" y="1714487"/>
              <a:chExt cx="857255" cy="842963"/>
            </a:xfrm>
            <a:noFill/>
          </p:grpSpPr>
          <p:sp>
            <p:nvSpPr>
              <p:cNvPr id="105" name="円弧 104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06" name="円弧 105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07" name="円弧 106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sp>
          <p:nvSpPr>
            <p:cNvPr id="102" name="円/楕円 101"/>
            <p:cNvSpPr/>
            <p:nvPr/>
          </p:nvSpPr>
          <p:spPr>
            <a:xfrm>
              <a:off x="1964404" y="4141168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sp>
          <p:nvSpPr>
            <p:cNvPr id="103" name="円/楕円 102"/>
            <p:cNvSpPr/>
            <p:nvPr/>
          </p:nvSpPr>
          <p:spPr>
            <a:xfrm>
              <a:off x="2195808" y="4287238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sp>
          <p:nvSpPr>
            <p:cNvPr id="104" name="円/楕円 103"/>
            <p:cNvSpPr/>
            <p:nvPr/>
          </p:nvSpPr>
          <p:spPr>
            <a:xfrm>
              <a:off x="1943070" y="4407014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</p:grpSp>
      <p:sp>
        <p:nvSpPr>
          <p:cNvPr id="114" name="右矢印 113"/>
          <p:cNvSpPr/>
          <p:nvPr/>
        </p:nvSpPr>
        <p:spPr>
          <a:xfrm rot="5400000" flipV="1">
            <a:off x="657136" y="2490910"/>
            <a:ext cx="489204" cy="666411"/>
          </a:xfrm>
          <a:prstGeom prst="rightArrow">
            <a:avLst/>
          </a:prstGeom>
          <a:solidFill>
            <a:srgbClr val="F14124"/>
          </a:solidFill>
          <a:ln w="12700" cap="flat" cmpd="sng" algn="ctr">
            <a:solidFill>
              <a:srgbClr val="F1412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582334" y="125299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QGP</a:t>
            </a:r>
            <a:endParaRPr lang="ja-JP" altLang="en-US" sz="24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1174275" y="2618158"/>
            <a:ext cx="2837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Just after Hadronization</a:t>
            </a:r>
            <a:endParaRPr lang="ja-JP" altLang="en-US" sz="20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88503" y="4747744"/>
            <a:ext cx="8948619" cy="1384995"/>
          </a:xfrm>
          <a:prstGeom prst="rect">
            <a:avLst/>
          </a:prstGeom>
          <a:solidFill>
            <a:srgbClr val="5DCEAF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rPr>
              <a:t> Assumption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rPr>
              <a:t> ・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rPr>
              <a:t>Fluctuation does not change just after hadronization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rPr>
              <a:t> ・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rPr>
              <a:t>Thermal Value in the final QGP State</a:t>
            </a:r>
          </a:p>
        </p:txBody>
      </p:sp>
      <p:cxnSp>
        <p:nvCxnSpPr>
          <p:cNvPr id="118" name="直線コネクタ 117"/>
          <p:cNvCxnSpPr/>
          <p:nvPr/>
        </p:nvCxnSpPr>
        <p:spPr>
          <a:xfrm>
            <a:off x="5950607" y="2188958"/>
            <a:ext cx="1641968" cy="246537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pic>
        <p:nvPicPr>
          <p:cNvPr id="119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31" y="2333980"/>
            <a:ext cx="338667" cy="245533"/>
          </a:xfrm>
          <a:prstGeom prst="rect">
            <a:avLst/>
          </a:prstGeom>
        </p:spPr>
      </p:pic>
      <p:cxnSp>
        <p:nvCxnSpPr>
          <p:cNvPr id="120" name="直線矢印コネクタ 119"/>
          <p:cNvCxnSpPr/>
          <p:nvPr/>
        </p:nvCxnSpPr>
        <p:spPr>
          <a:xfrm>
            <a:off x="5590567" y="2435495"/>
            <a:ext cx="2232248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21" name="直線矢印コネクタ 120"/>
          <p:cNvCxnSpPr/>
          <p:nvPr/>
        </p:nvCxnSpPr>
        <p:spPr>
          <a:xfrm flipV="1">
            <a:off x="5950607" y="1550203"/>
            <a:ext cx="0" cy="110131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grpSp>
        <p:nvGrpSpPr>
          <p:cNvPr id="122" name="グループ化 121"/>
          <p:cNvGrpSpPr/>
          <p:nvPr/>
        </p:nvGrpSpPr>
        <p:grpSpPr>
          <a:xfrm>
            <a:off x="3592609" y="3540593"/>
            <a:ext cx="298981" cy="298981"/>
            <a:chOff x="2683861" y="3711867"/>
            <a:chExt cx="576000" cy="576000"/>
          </a:xfrm>
        </p:grpSpPr>
        <p:sp>
          <p:nvSpPr>
            <p:cNvPr id="123" name="円/楕円 122"/>
            <p:cNvSpPr/>
            <p:nvPr/>
          </p:nvSpPr>
          <p:spPr>
            <a:xfrm>
              <a:off x="2683861" y="3711867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grpSp>
          <p:nvGrpSpPr>
            <p:cNvPr id="124" name="グループ化 36"/>
            <p:cNvGrpSpPr/>
            <p:nvPr/>
          </p:nvGrpSpPr>
          <p:grpSpPr>
            <a:xfrm>
              <a:off x="2899861" y="39301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127" name="円弧 126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28" name="円弧 127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29" name="円弧 128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sp>
          <p:nvSpPr>
            <p:cNvPr id="125" name="円/楕円 124"/>
            <p:cNvSpPr/>
            <p:nvPr/>
          </p:nvSpPr>
          <p:spPr>
            <a:xfrm>
              <a:off x="3043859" y="3930131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2755861" y="3930143"/>
              <a:ext cx="139636" cy="138964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</p:grpSp>
      <p:grpSp>
        <p:nvGrpSpPr>
          <p:cNvPr id="130" name="グループ化 129"/>
          <p:cNvGrpSpPr/>
          <p:nvPr/>
        </p:nvGrpSpPr>
        <p:grpSpPr>
          <a:xfrm>
            <a:off x="3314669" y="3149288"/>
            <a:ext cx="298981" cy="298981"/>
            <a:chOff x="2156034" y="3261267"/>
            <a:chExt cx="576000" cy="576000"/>
          </a:xfrm>
        </p:grpSpPr>
        <p:sp>
          <p:nvSpPr>
            <p:cNvPr id="131" name="円/楕円 130"/>
            <p:cNvSpPr/>
            <p:nvPr/>
          </p:nvSpPr>
          <p:spPr>
            <a:xfrm>
              <a:off x="2156034" y="3261267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grpSp>
          <p:nvGrpSpPr>
            <p:cNvPr id="132" name="グループ化 36"/>
            <p:cNvGrpSpPr/>
            <p:nvPr/>
          </p:nvGrpSpPr>
          <p:grpSpPr>
            <a:xfrm>
              <a:off x="2372034" y="34795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135" name="円弧 134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36" name="円弧 135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37" name="円弧 136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sp>
          <p:nvSpPr>
            <p:cNvPr id="133" name="円/楕円 132"/>
            <p:cNvSpPr/>
            <p:nvPr/>
          </p:nvSpPr>
          <p:spPr>
            <a:xfrm>
              <a:off x="2516032" y="3479531"/>
              <a:ext cx="139636" cy="138964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2228034" y="3479543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</p:grpSp>
      <p:grpSp>
        <p:nvGrpSpPr>
          <p:cNvPr id="138" name="グループ化 137"/>
          <p:cNvGrpSpPr/>
          <p:nvPr/>
        </p:nvGrpSpPr>
        <p:grpSpPr>
          <a:xfrm>
            <a:off x="2872513" y="3399790"/>
            <a:ext cx="298981" cy="298981"/>
            <a:chOff x="1815070" y="4074706"/>
            <a:chExt cx="576000" cy="576000"/>
          </a:xfrm>
        </p:grpSpPr>
        <p:sp>
          <p:nvSpPr>
            <p:cNvPr id="139" name="円/楕円 138"/>
            <p:cNvSpPr/>
            <p:nvPr/>
          </p:nvSpPr>
          <p:spPr>
            <a:xfrm>
              <a:off x="1815070" y="4074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grpSp>
          <p:nvGrpSpPr>
            <p:cNvPr id="140" name="グループ化 33"/>
            <p:cNvGrpSpPr/>
            <p:nvPr/>
          </p:nvGrpSpPr>
          <p:grpSpPr>
            <a:xfrm rot="1800000">
              <a:off x="2070012" y="4241980"/>
              <a:ext cx="165960" cy="130394"/>
              <a:chOff x="3071803" y="1714487"/>
              <a:chExt cx="857255" cy="842963"/>
            </a:xfrm>
            <a:noFill/>
          </p:grpSpPr>
          <p:sp>
            <p:nvSpPr>
              <p:cNvPr id="152" name="円弧 151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53" name="円弧 152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54" name="円弧 153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41" name="グループ化 36"/>
            <p:cNvGrpSpPr/>
            <p:nvPr/>
          </p:nvGrpSpPr>
          <p:grpSpPr>
            <a:xfrm rot="17400000">
              <a:off x="1966886" y="4259600"/>
              <a:ext cx="163184" cy="145326"/>
              <a:chOff x="3071803" y="1714487"/>
              <a:chExt cx="857255" cy="842963"/>
            </a:xfrm>
            <a:noFill/>
          </p:grpSpPr>
          <p:sp>
            <p:nvSpPr>
              <p:cNvPr id="149" name="円弧 148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50" name="円弧 14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51" name="円弧 15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42" name="グループ化 40"/>
            <p:cNvGrpSpPr/>
            <p:nvPr/>
          </p:nvGrpSpPr>
          <p:grpSpPr>
            <a:xfrm rot="9000000">
              <a:off x="2052632" y="4354252"/>
              <a:ext cx="176766" cy="149830"/>
              <a:chOff x="3071803" y="1714487"/>
              <a:chExt cx="857255" cy="842963"/>
            </a:xfrm>
            <a:noFill/>
          </p:grpSpPr>
          <p:sp>
            <p:nvSpPr>
              <p:cNvPr id="146" name="円弧 145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47" name="円弧 146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48" name="円弧 147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sp>
          <p:nvSpPr>
            <p:cNvPr id="143" name="円/楕円 142"/>
            <p:cNvSpPr/>
            <p:nvPr/>
          </p:nvSpPr>
          <p:spPr>
            <a:xfrm>
              <a:off x="1964404" y="4141168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195808" y="4287238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1943070" y="4407014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</p:grpSp>
      <p:grpSp>
        <p:nvGrpSpPr>
          <p:cNvPr id="155" name="グループ化 154"/>
          <p:cNvGrpSpPr/>
          <p:nvPr/>
        </p:nvGrpSpPr>
        <p:grpSpPr>
          <a:xfrm>
            <a:off x="3218227" y="3557082"/>
            <a:ext cx="298981" cy="298981"/>
            <a:chOff x="2345947" y="3930706"/>
            <a:chExt cx="576000" cy="576000"/>
          </a:xfrm>
        </p:grpSpPr>
        <p:sp>
          <p:nvSpPr>
            <p:cNvPr id="156" name="円/楕円 155"/>
            <p:cNvSpPr/>
            <p:nvPr/>
          </p:nvSpPr>
          <p:spPr>
            <a:xfrm>
              <a:off x="2345947" y="3930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grpSp>
          <p:nvGrpSpPr>
            <p:cNvPr id="157" name="グループ化 36"/>
            <p:cNvGrpSpPr/>
            <p:nvPr/>
          </p:nvGrpSpPr>
          <p:grpSpPr>
            <a:xfrm>
              <a:off x="2561947" y="4148978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160" name="円弧 159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61" name="円弧 160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62" name="円弧 161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sp>
          <p:nvSpPr>
            <p:cNvPr id="158" name="円/楕円 157"/>
            <p:cNvSpPr/>
            <p:nvPr/>
          </p:nvSpPr>
          <p:spPr>
            <a:xfrm>
              <a:off x="2705945" y="4148970"/>
              <a:ext cx="139636" cy="13896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sp>
          <p:nvSpPr>
            <p:cNvPr id="159" name="円/楕円 158"/>
            <p:cNvSpPr/>
            <p:nvPr/>
          </p:nvSpPr>
          <p:spPr>
            <a:xfrm>
              <a:off x="2417947" y="4148982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</p:grpSp>
      <p:sp>
        <p:nvSpPr>
          <p:cNvPr id="163" name="円/楕円 162"/>
          <p:cNvSpPr/>
          <p:nvPr/>
        </p:nvSpPr>
        <p:spPr>
          <a:xfrm>
            <a:off x="2836728" y="2362222"/>
            <a:ext cx="72480" cy="72131"/>
          </a:xfrm>
          <a:prstGeom prst="ellipse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64" name="円/楕円 163"/>
          <p:cNvSpPr/>
          <p:nvPr/>
        </p:nvSpPr>
        <p:spPr>
          <a:xfrm>
            <a:off x="2687238" y="2362228"/>
            <a:ext cx="72480" cy="72131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65" name="円/楕円 164"/>
          <p:cNvSpPr/>
          <p:nvPr/>
        </p:nvSpPr>
        <p:spPr>
          <a:xfrm>
            <a:off x="3785439" y="2055534"/>
            <a:ext cx="72480" cy="72131"/>
          </a:xfrm>
          <a:prstGeom prst="ellipse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66" name="円/楕円 165"/>
          <p:cNvSpPr/>
          <p:nvPr/>
        </p:nvSpPr>
        <p:spPr>
          <a:xfrm>
            <a:off x="3521145" y="2243586"/>
            <a:ext cx="72480" cy="72131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67" name="円/楕円 166"/>
          <p:cNvSpPr/>
          <p:nvPr/>
        </p:nvSpPr>
        <p:spPr>
          <a:xfrm>
            <a:off x="3683100" y="1881999"/>
            <a:ext cx="72480" cy="7213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68" name="円/楕円 167"/>
          <p:cNvSpPr/>
          <p:nvPr/>
        </p:nvSpPr>
        <p:spPr>
          <a:xfrm>
            <a:off x="3533610" y="1882004"/>
            <a:ext cx="72480" cy="7213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69" name="円/楕円 168"/>
          <p:cNvSpPr/>
          <p:nvPr/>
        </p:nvSpPr>
        <p:spPr>
          <a:xfrm>
            <a:off x="2130525" y="1961315"/>
            <a:ext cx="72481" cy="7213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70" name="円/楕円 169"/>
          <p:cNvSpPr/>
          <p:nvPr/>
        </p:nvSpPr>
        <p:spPr>
          <a:xfrm>
            <a:off x="2707352" y="2116827"/>
            <a:ext cx="72481" cy="7213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71" name="円/楕円 170"/>
          <p:cNvSpPr/>
          <p:nvPr/>
        </p:nvSpPr>
        <p:spPr>
          <a:xfrm>
            <a:off x="2128542" y="2214063"/>
            <a:ext cx="72481" cy="72131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72" name="円/楕円 171"/>
          <p:cNvSpPr/>
          <p:nvPr/>
        </p:nvSpPr>
        <p:spPr>
          <a:xfrm>
            <a:off x="3084772" y="2326156"/>
            <a:ext cx="72480" cy="7213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73" name="円/楕円 172"/>
          <p:cNvSpPr/>
          <p:nvPr/>
        </p:nvSpPr>
        <p:spPr>
          <a:xfrm>
            <a:off x="3386508" y="2144244"/>
            <a:ext cx="72480" cy="72131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74" name="円/楕円 173"/>
          <p:cNvSpPr/>
          <p:nvPr/>
        </p:nvSpPr>
        <p:spPr>
          <a:xfrm>
            <a:off x="3102885" y="2025229"/>
            <a:ext cx="72480" cy="7213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75" name="円/楕円 174"/>
          <p:cNvSpPr/>
          <p:nvPr/>
        </p:nvSpPr>
        <p:spPr>
          <a:xfrm>
            <a:off x="2953395" y="2025236"/>
            <a:ext cx="72480" cy="7213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76" name="円/楕円 175"/>
          <p:cNvSpPr/>
          <p:nvPr/>
        </p:nvSpPr>
        <p:spPr>
          <a:xfrm>
            <a:off x="1784168" y="2289749"/>
            <a:ext cx="72480" cy="72131"/>
          </a:xfrm>
          <a:prstGeom prst="ellipse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cxnSp>
        <p:nvCxnSpPr>
          <p:cNvPr id="177" name="直線コネクタ 176"/>
          <p:cNvCxnSpPr/>
          <p:nvPr/>
        </p:nvCxnSpPr>
        <p:spPr>
          <a:xfrm>
            <a:off x="5950607" y="3553812"/>
            <a:ext cx="1646373" cy="2368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pic>
        <p:nvPicPr>
          <p:cNvPr id="178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36" y="3689097"/>
            <a:ext cx="338667" cy="245533"/>
          </a:xfrm>
          <a:prstGeom prst="rect">
            <a:avLst/>
          </a:prstGeom>
        </p:spPr>
      </p:pic>
      <p:cxnSp>
        <p:nvCxnSpPr>
          <p:cNvPr id="179" name="直線矢印コネクタ 178"/>
          <p:cNvCxnSpPr/>
          <p:nvPr/>
        </p:nvCxnSpPr>
        <p:spPr>
          <a:xfrm>
            <a:off x="5594972" y="3790612"/>
            <a:ext cx="2232248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80" name="直線矢印コネクタ 179"/>
          <p:cNvCxnSpPr/>
          <p:nvPr/>
        </p:nvCxnSpPr>
        <p:spPr>
          <a:xfrm flipV="1">
            <a:off x="5955012" y="2905320"/>
            <a:ext cx="0" cy="110131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pic>
        <p:nvPicPr>
          <p:cNvPr id="181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\langle Q_{(\rm net)} ^2 \rangle_{\rm c}&#10;\end{align*}&lt;/body&gt;&#10;  &lt;fcolor&gt;FF000000&lt;/fcolor&gt;&#10;  &lt;bcolor&gt;FFFFFFFF&lt;/bcolor&gt;&#10;  &lt;transparent&gt;True&lt;/transparent&gt;&#10;  &lt;resolution&gt;1800&lt;/resolution&gt;&#10;  &lt;imageh&gt;331&lt;/imageh&gt;&#10;  &lt;imagew&gt;888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96" y="1459671"/>
            <a:ext cx="676061" cy="252000"/>
          </a:xfrm>
          <a:prstGeom prst="rect">
            <a:avLst/>
          </a:prstGeom>
        </p:spPr>
      </p:pic>
      <p:pic>
        <p:nvPicPr>
          <p:cNvPr id="182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\langle Q_{(\rm net)} ^2 \rangle_{\rm c}&#10;\end{align*}&lt;/body&gt;&#10;  &lt;fcolor&gt;FF000000&lt;/fcolor&gt;&#10;  &lt;bcolor&gt;FFFFFFFF&lt;/bcolor&gt;&#10;  &lt;transparent&gt;True&lt;/transparent&gt;&#10;  &lt;resolution&gt;1800&lt;/resolution&gt;&#10;  &lt;imageh&gt;331&lt;/imageh&gt;&#10;  &lt;imagew&gt;888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96" y="2834385"/>
            <a:ext cx="676061" cy="252000"/>
          </a:xfrm>
          <a:prstGeom prst="rect">
            <a:avLst/>
          </a:prstGeom>
        </p:spPr>
      </p:pic>
      <p:sp>
        <p:nvSpPr>
          <p:cNvPr id="183" name="テキスト ボックス 182"/>
          <p:cNvSpPr txBox="1"/>
          <p:nvPr/>
        </p:nvSpPr>
        <p:spPr>
          <a:xfrm>
            <a:off x="6742230" y="2617020"/>
            <a:ext cx="21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rgbClr val="F14124"/>
                </a:solidFill>
                <a:latin typeface="小塚ゴシック Pr6N L"/>
                <a:ea typeface="小塚ゴシック Pr6N L"/>
              </a:rPr>
              <a:t>NOT Change!!</a:t>
            </a:r>
            <a:endParaRPr lang="ja-JP" altLang="en-US" sz="2400" b="1" dirty="0">
              <a:solidFill>
                <a:srgbClr val="F14124"/>
              </a:solidFill>
              <a:latin typeface="小塚ゴシック Pr6N L"/>
              <a:ea typeface="小塚ゴシック Pr6N L"/>
            </a:endParaRPr>
          </a:p>
        </p:txBody>
      </p:sp>
    </p:spTree>
    <p:extLst>
      <p:ext uri="{BB962C8B-B14F-4D97-AF65-F5344CB8AC3E}">
        <p14:creationId xmlns:p14="http://schemas.microsoft.com/office/powerpoint/2010/main" val="28264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Diffusion Constant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186554" y="1111653"/>
            <a:ext cx="582512" cy="523220"/>
          </a:xfrm>
          <a:prstGeom prst="rect">
            <a:avLst/>
          </a:prstGeom>
          <a:solidFill>
            <a:srgbClr val="FF802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_{\rm H}=\frac{T^2}{2}\eta_{\rm tot}^2\left[\frac1{\tau_0}-\frac1{\tau_{\rm fo}}\right]^{-1}&#10;\end{align*}&lt;/body&gt;&#10;  &lt;fcolor&gt;FF000000&lt;/fcolor&gt;&#10;  &lt;bcolor&gt;FFFFFFFF&lt;/bcolor&gt;&#10;  &lt;transparent&gt;True&lt;/transparent&gt;&#10;  &lt;resolution&gt;1800&lt;/resolution&gt;&#10;  &lt;imageh&gt;652&lt;/imageh&gt;&#10;  &lt;imagew&gt;2900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32" y="1844377"/>
            <a:ext cx="4163194" cy="936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2199" y="1111653"/>
            <a:ext cx="443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Assuming                              ,</a:t>
            </a:r>
            <a:endParaRPr lang="ja-JP" altLang="en-US" sz="28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D(\tau)=D_{\rm H}\tau^{-2}&#10;\end{align*}&lt;/body&gt;&#10;  &lt;fcolor&gt;FF000000&lt;/fcolor&gt;&#10;  &lt;bcolor&gt;FFFFFFFF&lt;/bcolor&gt;&#10;  &lt;transparent&gt;True&lt;/transparent&gt;&#10;  &lt;resolution&gt;1800&lt;/resolution&gt;&#10;  &lt;imageh&gt;281&lt;/imageh&gt;&#10;  &lt;imagew&gt;1613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38" y="1191499"/>
            <a:ext cx="2273121" cy="396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12199" y="2062387"/>
            <a:ext cx="399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In Cartesian Coordinate,</a:t>
            </a:r>
            <a:endParaRPr lang="ja-JP" altLang="en-US" sz="28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0815" y="5762352"/>
            <a:ext cx="5599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We can estimate Diffusion Const.</a:t>
            </a:r>
            <a:endParaRPr lang="ja-JP" altLang="en-US" sz="28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18314" y="3067593"/>
            <a:ext cx="6653463" cy="2462834"/>
          </a:xfrm>
          <a:prstGeom prst="rect">
            <a:avLst/>
          </a:prstGeom>
          <a:solidFill>
            <a:srgbClr val="4E67C8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\sim0.04-0.06&#10;\end{align*}&lt;/body&gt;&#10;  &lt;fcolor&gt;FF000000&lt;/fcolor&gt;&#10;  &lt;bcolor&gt;FFFFFFFF&lt;/bcolor&gt;&#10;  &lt;transparent&gt;True&lt;/transparent&gt;&#10;  &lt;resolution&gt;1800&lt;/resolution&gt;&#10;  &lt;imageh&gt;174&lt;/imageh&gt;&#10;  &lt;imagew&gt;1686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73" y="5027211"/>
            <a:ext cx="2092966" cy="2160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144501" y="3780685"/>
            <a:ext cx="293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Hadronization Time:</a:t>
            </a:r>
            <a:endParaRPr lang="ja-JP" altLang="en-US" sz="24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51586" y="4327958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Freeze-out Time:</a:t>
            </a:r>
            <a:endParaRPr lang="ja-JP" altLang="en-US" sz="24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44501" y="4865146"/>
            <a:ext cx="3523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Comparison with data</a:t>
            </a:r>
            <a:r>
              <a:rPr lang="ja-JP" altLang="en-US" sz="2400" dirty="0">
                <a:solidFill>
                  <a:prstClr val="black"/>
                </a:solidFill>
                <a:latin typeface="小塚ゴシック Pr6N L"/>
                <a:ea typeface="小塚ゴシック Pr6N L"/>
              </a:rPr>
              <a:t>→</a:t>
            </a:r>
          </a:p>
        </p:txBody>
      </p:sp>
      <p:sp>
        <p:nvSpPr>
          <p:cNvPr id="16" name="下矢印 15"/>
          <p:cNvSpPr/>
          <p:nvPr/>
        </p:nvSpPr>
        <p:spPr>
          <a:xfrm>
            <a:off x="7720632" y="2985475"/>
            <a:ext cx="508901" cy="2776877"/>
          </a:xfrm>
          <a:prstGeom prst="downArrow">
            <a:avLst/>
          </a:prstGeom>
          <a:solidFill>
            <a:srgbClr val="F14124"/>
          </a:solidFill>
          <a:ln w="12700" cap="flat" cmpd="sng" algn="ctr">
            <a:solidFill>
              <a:srgbClr val="F1412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tau_0\sim8-12[{\rm fm}]&#10;\end{align*}&lt;/body&gt;&#10;  &lt;fcolor&gt;FF000000&lt;/fcolor&gt;&#10;  &lt;bcolor&gt;FFFFFFFF&lt;/bcolor&gt;&#10;  &lt;transparent&gt;True&lt;/transparent&gt;&#10;  &lt;resolution&gt;1800&lt;/resolution&gt;&#10;  &lt;imageh&gt;249&lt;/imageh&gt;&#10;  &lt;imagew&gt;1616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73" y="3840513"/>
            <a:ext cx="2102746" cy="324000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tau_{\rm fo}\sim20-30[{\rm fm}]&#10;\end{align*}&lt;/body&gt;&#10;  &lt;fcolor&gt;FF000000&lt;/fcolor&gt;&#10;  &lt;bcolor&gt;FFFFFFFF&lt;/bcolor&gt;&#10;  &lt;transparent&gt;True&lt;/transparent&gt;&#10;  &lt;resolution&gt;1800&lt;/resolution&gt;&#10;  &lt;imageh&gt;249&lt;/imageh&gt;&#10;  &lt;imagew&gt;1803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74" y="4416522"/>
            <a:ext cx="2346073" cy="324000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eta_{\rm tot}=8&#10;\end{align*}&lt;/body&gt;&#10;  &lt;fcolor&gt;FF000000&lt;/fcolor&gt;&#10;  &lt;bcolor&gt;FFFFFFFF&lt;/bcolor&gt;&#10;  &lt;transparent&gt;True&lt;/transparent&gt;&#10;  &lt;resolution&gt;1800&lt;/resolution&gt;&#10;  &lt;imageh&gt;220&lt;/imageh&gt;&#10;  &lt;imagew&gt;830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73" y="3300504"/>
            <a:ext cx="1086547" cy="2880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144501" y="3233412"/>
            <a:ext cx="262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Total Rap. Length:</a:t>
            </a:r>
            <a:endParaRPr lang="ja-JP" altLang="en-US" sz="24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D_{\rm H}=0.6-3.5[{\rm fm}]&#10;\end{align*}&lt;/body&gt;&#10;  &lt;fcolor&gt;FF000000&lt;/fcolor&gt;&#10;  &lt;bcolor&gt;FFFFFFFF&lt;/bcolor&gt;&#10;  &lt;transparent&gt;True&lt;/transparent&gt;&#10;  &lt;resolution&gt;1800&lt;/resolution&gt;&#10;  &lt;imageh&gt;249&lt;/imageh&gt;&#10;  &lt;imagew&gt;2021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57" y="5855994"/>
            <a:ext cx="3214124" cy="39600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3419178" y="1614819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Const.</a:t>
            </a:r>
            <a:endParaRPr lang="ja-JP" altLang="en-US" sz="20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</p:spTree>
    <p:extLst>
      <p:ext uri="{BB962C8B-B14F-4D97-AF65-F5344CB8AC3E}">
        <p14:creationId xmlns:p14="http://schemas.microsoft.com/office/powerpoint/2010/main" val="39656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Diffusion + Global Charge Conservation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 flipH="1">
            <a:off x="189795" y="2665817"/>
            <a:ext cx="8957988" cy="646331"/>
          </a:xfrm>
          <a:prstGeom prst="rect">
            <a:avLst/>
          </a:prstGeom>
          <a:noFill/>
          <a:ln>
            <a:noFill/>
          </a:ln>
          <a:effectLst>
            <a:glow rad="228600">
              <a:srgbClr val="5ECCF3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600" b="1" kern="0" dirty="0" smtClean="0">
                <a:solidFill>
                  <a:srgbClr val="F14124"/>
                </a:solidFill>
                <a:latin typeface="小塚ゴシック Pr6N L"/>
                <a:ea typeface="小塚ゴシック Pr6N L"/>
              </a:rPr>
              <a:t>※GCC Effect also causes</a:t>
            </a:r>
            <a:r>
              <a:rPr kumimoji="0" lang="ja-JP" altLang="en-US" sz="3600" b="1" kern="0" dirty="0" smtClean="0">
                <a:solidFill>
                  <a:srgbClr val="F14124"/>
                </a:solidFill>
                <a:latin typeface="小塚ゴシック Pr6N L"/>
                <a:ea typeface="小塚ゴシック Pr6N L"/>
              </a:rPr>
              <a:t> </a:t>
            </a:r>
            <a:r>
              <a:rPr kumimoji="0" lang="en-US" altLang="ja-JP" sz="3600" b="1" kern="0" dirty="0" smtClean="0">
                <a:solidFill>
                  <a:srgbClr val="F14124"/>
                </a:solidFill>
                <a:latin typeface="小塚ゴシック Pr6N L"/>
                <a:ea typeface="小塚ゴシック Pr6N L"/>
              </a:rPr>
              <a:t>Suppression !!</a:t>
            </a:r>
            <a:endParaRPr kumimoji="0" lang="ja-JP" altLang="en-US" sz="3600" b="1" kern="0" dirty="0" smtClean="0">
              <a:solidFill>
                <a:srgbClr val="F14124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6" name="正方形/長方形 6"/>
          <p:cNvSpPr/>
          <p:nvPr/>
        </p:nvSpPr>
        <p:spPr>
          <a:xfrm>
            <a:off x="296069" y="1014652"/>
            <a:ext cx="8745441" cy="1552403"/>
          </a:xfrm>
          <a:custGeom>
            <a:avLst/>
            <a:gdLst>
              <a:gd name="connsiteX0" fmla="*/ 0 w 8745441"/>
              <a:gd name="connsiteY0" fmla="*/ 0 h 1880051"/>
              <a:gd name="connsiteX1" fmla="*/ 8745441 w 8745441"/>
              <a:gd name="connsiteY1" fmla="*/ 0 h 1880051"/>
              <a:gd name="connsiteX2" fmla="*/ 8745441 w 8745441"/>
              <a:gd name="connsiteY2" fmla="*/ 1880051 h 1880051"/>
              <a:gd name="connsiteX3" fmla="*/ 0 w 8745441"/>
              <a:gd name="connsiteY3" fmla="*/ 1880051 h 1880051"/>
              <a:gd name="connsiteX4" fmla="*/ 0 w 8745441"/>
              <a:gd name="connsiteY4" fmla="*/ 0 h 1880051"/>
              <a:gd name="connsiteX0" fmla="*/ 0 w 8745441"/>
              <a:gd name="connsiteY0" fmla="*/ 5855 h 1885906"/>
              <a:gd name="connsiteX1" fmla="*/ 717180 w 8745441"/>
              <a:gd name="connsiteY1" fmla="*/ 0 h 1885906"/>
              <a:gd name="connsiteX2" fmla="*/ 8745441 w 8745441"/>
              <a:gd name="connsiteY2" fmla="*/ 5855 h 1885906"/>
              <a:gd name="connsiteX3" fmla="*/ 8745441 w 8745441"/>
              <a:gd name="connsiteY3" fmla="*/ 1885906 h 1885906"/>
              <a:gd name="connsiteX4" fmla="*/ 0 w 8745441"/>
              <a:gd name="connsiteY4" fmla="*/ 1885906 h 1885906"/>
              <a:gd name="connsiteX5" fmla="*/ 0 w 8745441"/>
              <a:gd name="connsiteY5" fmla="*/ 5855 h 1885906"/>
              <a:gd name="connsiteX0" fmla="*/ 0 w 8745441"/>
              <a:gd name="connsiteY0" fmla="*/ 5855 h 1885906"/>
              <a:gd name="connsiteX1" fmla="*/ 717180 w 8745441"/>
              <a:gd name="connsiteY1" fmla="*/ 0 h 1885906"/>
              <a:gd name="connsiteX2" fmla="*/ 1087883 w 8745441"/>
              <a:gd name="connsiteY2" fmla="*/ 0 h 1885906"/>
              <a:gd name="connsiteX3" fmla="*/ 8745441 w 8745441"/>
              <a:gd name="connsiteY3" fmla="*/ 5855 h 1885906"/>
              <a:gd name="connsiteX4" fmla="*/ 8745441 w 8745441"/>
              <a:gd name="connsiteY4" fmla="*/ 1885906 h 1885906"/>
              <a:gd name="connsiteX5" fmla="*/ 0 w 8745441"/>
              <a:gd name="connsiteY5" fmla="*/ 1885906 h 1885906"/>
              <a:gd name="connsiteX6" fmla="*/ 0 w 8745441"/>
              <a:gd name="connsiteY6" fmla="*/ 5855 h 1885906"/>
              <a:gd name="connsiteX0" fmla="*/ 0 w 8745441"/>
              <a:gd name="connsiteY0" fmla="*/ 18212 h 1898263"/>
              <a:gd name="connsiteX1" fmla="*/ 717180 w 8745441"/>
              <a:gd name="connsiteY1" fmla="*/ 12357 h 1898263"/>
              <a:gd name="connsiteX2" fmla="*/ 1087883 w 8745441"/>
              <a:gd name="connsiteY2" fmla="*/ 12357 h 1898263"/>
              <a:gd name="connsiteX3" fmla="*/ 1322662 w 8745441"/>
              <a:gd name="connsiteY3" fmla="*/ 0 h 1898263"/>
              <a:gd name="connsiteX4" fmla="*/ 8745441 w 8745441"/>
              <a:gd name="connsiteY4" fmla="*/ 18212 h 1898263"/>
              <a:gd name="connsiteX5" fmla="*/ 8745441 w 8745441"/>
              <a:gd name="connsiteY5" fmla="*/ 1898263 h 1898263"/>
              <a:gd name="connsiteX6" fmla="*/ 0 w 8745441"/>
              <a:gd name="connsiteY6" fmla="*/ 1898263 h 1898263"/>
              <a:gd name="connsiteX7" fmla="*/ 0 w 8745441"/>
              <a:gd name="connsiteY7" fmla="*/ 18212 h 1898263"/>
              <a:gd name="connsiteX0" fmla="*/ 0 w 8745441"/>
              <a:gd name="connsiteY0" fmla="*/ 5855 h 1885906"/>
              <a:gd name="connsiteX1" fmla="*/ 717180 w 8745441"/>
              <a:gd name="connsiteY1" fmla="*/ 0 h 1885906"/>
              <a:gd name="connsiteX2" fmla="*/ 1087883 w 8745441"/>
              <a:gd name="connsiteY2" fmla="*/ 0 h 1885906"/>
              <a:gd name="connsiteX3" fmla="*/ 1421516 w 8745441"/>
              <a:gd name="connsiteY3" fmla="*/ 0 h 1885906"/>
              <a:gd name="connsiteX4" fmla="*/ 8745441 w 8745441"/>
              <a:gd name="connsiteY4" fmla="*/ 5855 h 1885906"/>
              <a:gd name="connsiteX5" fmla="*/ 8745441 w 8745441"/>
              <a:gd name="connsiteY5" fmla="*/ 1885906 h 1885906"/>
              <a:gd name="connsiteX6" fmla="*/ 0 w 8745441"/>
              <a:gd name="connsiteY6" fmla="*/ 1885906 h 1885906"/>
              <a:gd name="connsiteX7" fmla="*/ 0 w 8745441"/>
              <a:gd name="connsiteY7" fmla="*/ 5855 h 1885906"/>
              <a:gd name="connsiteX0" fmla="*/ 0 w 8745441"/>
              <a:gd name="connsiteY0" fmla="*/ 290060 h 2170111"/>
              <a:gd name="connsiteX1" fmla="*/ 717180 w 8745441"/>
              <a:gd name="connsiteY1" fmla="*/ 284205 h 2170111"/>
              <a:gd name="connsiteX2" fmla="*/ 1063169 w 8745441"/>
              <a:gd name="connsiteY2" fmla="*/ 0 h 2170111"/>
              <a:gd name="connsiteX3" fmla="*/ 1421516 w 8745441"/>
              <a:gd name="connsiteY3" fmla="*/ 284205 h 2170111"/>
              <a:gd name="connsiteX4" fmla="*/ 8745441 w 8745441"/>
              <a:gd name="connsiteY4" fmla="*/ 290060 h 2170111"/>
              <a:gd name="connsiteX5" fmla="*/ 8745441 w 8745441"/>
              <a:gd name="connsiteY5" fmla="*/ 2170111 h 2170111"/>
              <a:gd name="connsiteX6" fmla="*/ 0 w 8745441"/>
              <a:gd name="connsiteY6" fmla="*/ 2170111 h 2170111"/>
              <a:gd name="connsiteX7" fmla="*/ 0 w 8745441"/>
              <a:gd name="connsiteY7" fmla="*/ 290060 h 2170111"/>
              <a:gd name="connsiteX0" fmla="*/ 0 w 8745441"/>
              <a:gd name="connsiteY0" fmla="*/ 290060 h 2170111"/>
              <a:gd name="connsiteX1" fmla="*/ 717180 w 8745441"/>
              <a:gd name="connsiteY1" fmla="*/ 284205 h 2170111"/>
              <a:gd name="connsiteX2" fmla="*/ 1063169 w 8745441"/>
              <a:gd name="connsiteY2" fmla="*/ 0 h 2170111"/>
              <a:gd name="connsiteX3" fmla="*/ 1100240 w 8745441"/>
              <a:gd name="connsiteY3" fmla="*/ 296562 h 2170111"/>
              <a:gd name="connsiteX4" fmla="*/ 8745441 w 8745441"/>
              <a:gd name="connsiteY4" fmla="*/ 290060 h 2170111"/>
              <a:gd name="connsiteX5" fmla="*/ 8745441 w 8745441"/>
              <a:gd name="connsiteY5" fmla="*/ 2170111 h 2170111"/>
              <a:gd name="connsiteX6" fmla="*/ 0 w 8745441"/>
              <a:gd name="connsiteY6" fmla="*/ 2170111 h 2170111"/>
              <a:gd name="connsiteX7" fmla="*/ 0 w 8745441"/>
              <a:gd name="connsiteY7" fmla="*/ 290060 h 2170111"/>
              <a:gd name="connsiteX0" fmla="*/ 0 w 8745441"/>
              <a:gd name="connsiteY0" fmla="*/ 277704 h 2157755"/>
              <a:gd name="connsiteX1" fmla="*/ 717180 w 8745441"/>
              <a:gd name="connsiteY1" fmla="*/ 271849 h 2157755"/>
              <a:gd name="connsiteX2" fmla="*/ 976672 w 8745441"/>
              <a:gd name="connsiteY2" fmla="*/ 0 h 2157755"/>
              <a:gd name="connsiteX3" fmla="*/ 1100240 w 8745441"/>
              <a:gd name="connsiteY3" fmla="*/ 284206 h 2157755"/>
              <a:gd name="connsiteX4" fmla="*/ 8745441 w 8745441"/>
              <a:gd name="connsiteY4" fmla="*/ 277704 h 2157755"/>
              <a:gd name="connsiteX5" fmla="*/ 8745441 w 8745441"/>
              <a:gd name="connsiteY5" fmla="*/ 2157755 h 2157755"/>
              <a:gd name="connsiteX6" fmla="*/ 0 w 8745441"/>
              <a:gd name="connsiteY6" fmla="*/ 2157755 h 2157755"/>
              <a:gd name="connsiteX7" fmla="*/ 0 w 8745441"/>
              <a:gd name="connsiteY7" fmla="*/ 277704 h 2157755"/>
              <a:gd name="connsiteX0" fmla="*/ 0 w 8745441"/>
              <a:gd name="connsiteY0" fmla="*/ 277704 h 2157755"/>
              <a:gd name="connsiteX1" fmla="*/ 902531 w 8745441"/>
              <a:gd name="connsiteY1" fmla="*/ 271849 h 2157755"/>
              <a:gd name="connsiteX2" fmla="*/ 976672 w 8745441"/>
              <a:gd name="connsiteY2" fmla="*/ 0 h 2157755"/>
              <a:gd name="connsiteX3" fmla="*/ 1100240 w 8745441"/>
              <a:gd name="connsiteY3" fmla="*/ 284206 h 2157755"/>
              <a:gd name="connsiteX4" fmla="*/ 8745441 w 8745441"/>
              <a:gd name="connsiteY4" fmla="*/ 277704 h 2157755"/>
              <a:gd name="connsiteX5" fmla="*/ 8745441 w 8745441"/>
              <a:gd name="connsiteY5" fmla="*/ 2157755 h 2157755"/>
              <a:gd name="connsiteX6" fmla="*/ 0 w 8745441"/>
              <a:gd name="connsiteY6" fmla="*/ 2157755 h 2157755"/>
              <a:gd name="connsiteX7" fmla="*/ 0 w 8745441"/>
              <a:gd name="connsiteY7" fmla="*/ 277704 h 2157755"/>
              <a:gd name="connsiteX0" fmla="*/ 0 w 8745441"/>
              <a:gd name="connsiteY0" fmla="*/ 277704 h 2157755"/>
              <a:gd name="connsiteX1" fmla="*/ 927245 w 8745441"/>
              <a:gd name="connsiteY1" fmla="*/ 247136 h 2157755"/>
              <a:gd name="connsiteX2" fmla="*/ 976672 w 8745441"/>
              <a:gd name="connsiteY2" fmla="*/ 0 h 2157755"/>
              <a:gd name="connsiteX3" fmla="*/ 1100240 w 8745441"/>
              <a:gd name="connsiteY3" fmla="*/ 284206 h 2157755"/>
              <a:gd name="connsiteX4" fmla="*/ 8745441 w 8745441"/>
              <a:gd name="connsiteY4" fmla="*/ 277704 h 2157755"/>
              <a:gd name="connsiteX5" fmla="*/ 8745441 w 8745441"/>
              <a:gd name="connsiteY5" fmla="*/ 2157755 h 2157755"/>
              <a:gd name="connsiteX6" fmla="*/ 0 w 8745441"/>
              <a:gd name="connsiteY6" fmla="*/ 2157755 h 2157755"/>
              <a:gd name="connsiteX7" fmla="*/ 0 w 8745441"/>
              <a:gd name="connsiteY7" fmla="*/ 277704 h 2157755"/>
              <a:gd name="connsiteX0" fmla="*/ 0 w 8745441"/>
              <a:gd name="connsiteY0" fmla="*/ 277704 h 2157755"/>
              <a:gd name="connsiteX1" fmla="*/ 939602 w 8745441"/>
              <a:gd name="connsiteY1" fmla="*/ 271850 h 2157755"/>
              <a:gd name="connsiteX2" fmla="*/ 976672 w 8745441"/>
              <a:gd name="connsiteY2" fmla="*/ 0 h 2157755"/>
              <a:gd name="connsiteX3" fmla="*/ 1100240 w 8745441"/>
              <a:gd name="connsiteY3" fmla="*/ 284206 h 2157755"/>
              <a:gd name="connsiteX4" fmla="*/ 8745441 w 8745441"/>
              <a:gd name="connsiteY4" fmla="*/ 277704 h 2157755"/>
              <a:gd name="connsiteX5" fmla="*/ 8745441 w 8745441"/>
              <a:gd name="connsiteY5" fmla="*/ 2157755 h 2157755"/>
              <a:gd name="connsiteX6" fmla="*/ 0 w 8745441"/>
              <a:gd name="connsiteY6" fmla="*/ 2157755 h 2157755"/>
              <a:gd name="connsiteX7" fmla="*/ 0 w 8745441"/>
              <a:gd name="connsiteY7" fmla="*/ 277704 h 2157755"/>
              <a:gd name="connsiteX0" fmla="*/ 0 w 8745441"/>
              <a:gd name="connsiteY0" fmla="*/ 277704 h 2157755"/>
              <a:gd name="connsiteX1" fmla="*/ 976672 w 8745441"/>
              <a:gd name="connsiteY1" fmla="*/ 0 h 2157755"/>
              <a:gd name="connsiteX2" fmla="*/ 1100240 w 8745441"/>
              <a:gd name="connsiteY2" fmla="*/ 284206 h 2157755"/>
              <a:gd name="connsiteX3" fmla="*/ 8745441 w 8745441"/>
              <a:gd name="connsiteY3" fmla="*/ 277704 h 2157755"/>
              <a:gd name="connsiteX4" fmla="*/ 8745441 w 8745441"/>
              <a:gd name="connsiteY4" fmla="*/ 2157755 h 2157755"/>
              <a:gd name="connsiteX5" fmla="*/ 0 w 8745441"/>
              <a:gd name="connsiteY5" fmla="*/ 2157755 h 2157755"/>
              <a:gd name="connsiteX6" fmla="*/ 0 w 8745441"/>
              <a:gd name="connsiteY6" fmla="*/ 277704 h 2157755"/>
              <a:gd name="connsiteX0" fmla="*/ 0 w 8745441"/>
              <a:gd name="connsiteY0" fmla="*/ 0 h 1880051"/>
              <a:gd name="connsiteX1" fmla="*/ 1100240 w 8745441"/>
              <a:gd name="connsiteY1" fmla="*/ 6502 h 1880051"/>
              <a:gd name="connsiteX2" fmla="*/ 8745441 w 8745441"/>
              <a:gd name="connsiteY2" fmla="*/ 0 h 1880051"/>
              <a:gd name="connsiteX3" fmla="*/ 8745441 w 8745441"/>
              <a:gd name="connsiteY3" fmla="*/ 1880051 h 1880051"/>
              <a:gd name="connsiteX4" fmla="*/ 0 w 8745441"/>
              <a:gd name="connsiteY4" fmla="*/ 1880051 h 1880051"/>
              <a:gd name="connsiteX5" fmla="*/ 0 w 8745441"/>
              <a:gd name="connsiteY5" fmla="*/ 0 h 1880051"/>
              <a:gd name="connsiteX0" fmla="*/ 0 w 8745441"/>
              <a:gd name="connsiteY0" fmla="*/ 0 h 1880051"/>
              <a:gd name="connsiteX1" fmla="*/ 8745441 w 8745441"/>
              <a:gd name="connsiteY1" fmla="*/ 0 h 1880051"/>
              <a:gd name="connsiteX2" fmla="*/ 8745441 w 8745441"/>
              <a:gd name="connsiteY2" fmla="*/ 1880051 h 1880051"/>
              <a:gd name="connsiteX3" fmla="*/ 0 w 8745441"/>
              <a:gd name="connsiteY3" fmla="*/ 1880051 h 1880051"/>
              <a:gd name="connsiteX4" fmla="*/ 0 w 8745441"/>
              <a:gd name="connsiteY4" fmla="*/ 0 h 188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5441" h="1880051">
                <a:moveTo>
                  <a:pt x="0" y="0"/>
                </a:moveTo>
                <a:lnTo>
                  <a:pt x="8745441" y="0"/>
                </a:lnTo>
                <a:lnTo>
                  <a:pt x="8745441" y="1880051"/>
                </a:lnTo>
                <a:lnTo>
                  <a:pt x="0" y="1880051"/>
                </a:lnTo>
                <a:lnTo>
                  <a:pt x="0" y="0"/>
                </a:lnTo>
                <a:close/>
              </a:path>
            </a:pathLst>
          </a:custGeom>
          <a:solidFill>
            <a:srgbClr val="ECF9FE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7" name="正方形/長方形 6"/>
          <p:cNvSpPr>
            <a:spLocks noChangeAspect="1"/>
          </p:cNvSpPr>
          <p:nvPr/>
        </p:nvSpPr>
        <p:spPr>
          <a:xfrm>
            <a:off x="5998930" y="1299982"/>
            <a:ext cx="2739354" cy="702965"/>
          </a:xfrm>
          <a:prstGeom prst="rect">
            <a:avLst/>
          </a:prstGeom>
          <a:gradFill flip="none" rotWithShape="1">
            <a:gsLst>
              <a:gs pos="32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小塚ゴシック Pr6N L"/>
              <a:ea typeface="小塚ゴシック Pr6N L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083340" y="1355649"/>
            <a:ext cx="210905" cy="210904"/>
            <a:chOff x="2156034" y="3261267"/>
            <a:chExt cx="576000" cy="576000"/>
          </a:xfrm>
        </p:grpSpPr>
        <p:sp>
          <p:nvSpPr>
            <p:cNvPr id="9" name="円/楕円 8"/>
            <p:cNvSpPr/>
            <p:nvPr/>
          </p:nvSpPr>
          <p:spPr>
            <a:xfrm>
              <a:off x="2156034" y="3261267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0" name="グループ化 36"/>
            <p:cNvGrpSpPr/>
            <p:nvPr/>
          </p:nvGrpSpPr>
          <p:grpSpPr>
            <a:xfrm>
              <a:off x="2372034" y="34795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13" name="円弧 12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4" name="円弧 13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5" name="円弧 14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1" name="円/楕円 10"/>
            <p:cNvSpPr/>
            <p:nvPr/>
          </p:nvSpPr>
          <p:spPr>
            <a:xfrm>
              <a:off x="2516032" y="3479531"/>
              <a:ext cx="139636" cy="138964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2228034" y="3479543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7570332" y="1778722"/>
            <a:ext cx="210905" cy="210904"/>
            <a:chOff x="2683861" y="3711867"/>
            <a:chExt cx="576000" cy="576000"/>
          </a:xfrm>
        </p:grpSpPr>
        <p:sp>
          <p:nvSpPr>
            <p:cNvPr id="17" name="円/楕円 16"/>
            <p:cNvSpPr/>
            <p:nvPr/>
          </p:nvSpPr>
          <p:spPr>
            <a:xfrm>
              <a:off x="2683861" y="3711867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8" name="グループ化 36"/>
            <p:cNvGrpSpPr/>
            <p:nvPr/>
          </p:nvGrpSpPr>
          <p:grpSpPr>
            <a:xfrm>
              <a:off x="2899861" y="39301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21" name="円弧 20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2" name="円弧 21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3" name="円弧 22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9" name="円/楕円 18"/>
            <p:cNvSpPr/>
            <p:nvPr/>
          </p:nvSpPr>
          <p:spPr>
            <a:xfrm>
              <a:off x="3043859" y="3930131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755861" y="3930143"/>
              <a:ext cx="139636" cy="138964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7768361" y="1534422"/>
            <a:ext cx="210905" cy="210904"/>
            <a:chOff x="4302024" y="1802256"/>
            <a:chExt cx="540000" cy="540000"/>
          </a:xfrm>
        </p:grpSpPr>
        <p:sp>
          <p:nvSpPr>
            <p:cNvPr id="25" name="円/楕円 24"/>
            <p:cNvSpPr/>
            <p:nvPr/>
          </p:nvSpPr>
          <p:spPr>
            <a:xfrm>
              <a:off x="4302024" y="1802256"/>
              <a:ext cx="540000" cy="540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26" name="グループ化 33"/>
            <p:cNvGrpSpPr/>
            <p:nvPr/>
          </p:nvGrpSpPr>
          <p:grpSpPr>
            <a:xfrm rot="1800000">
              <a:off x="4541032" y="1959076"/>
              <a:ext cx="155587" cy="122244"/>
              <a:chOff x="3071803" y="1714487"/>
              <a:chExt cx="857255" cy="842963"/>
            </a:xfrm>
            <a:noFill/>
          </p:grpSpPr>
          <p:sp>
            <p:nvSpPr>
              <p:cNvPr id="38" name="円弧 37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9" name="円弧 38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40" name="円弧 39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7" name="グループ化 36"/>
            <p:cNvGrpSpPr/>
            <p:nvPr/>
          </p:nvGrpSpPr>
          <p:grpSpPr>
            <a:xfrm rot="17400000">
              <a:off x="4444351" y="1975594"/>
              <a:ext cx="152985" cy="136243"/>
              <a:chOff x="3071803" y="1714487"/>
              <a:chExt cx="857255" cy="842963"/>
            </a:xfrm>
            <a:noFill/>
          </p:grpSpPr>
          <p:sp>
            <p:nvSpPr>
              <p:cNvPr id="35" name="円弧 34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6" name="円弧 35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7" name="円弧 36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8" name="グループ化 40"/>
            <p:cNvGrpSpPr/>
            <p:nvPr/>
          </p:nvGrpSpPr>
          <p:grpSpPr>
            <a:xfrm rot="9000000">
              <a:off x="4524738" y="2064331"/>
              <a:ext cx="165718" cy="140466"/>
              <a:chOff x="3071803" y="1714487"/>
              <a:chExt cx="857255" cy="842963"/>
            </a:xfrm>
            <a:noFill/>
          </p:grpSpPr>
          <p:sp>
            <p:nvSpPr>
              <p:cNvPr id="32" name="円弧 31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3" name="円弧 32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4" name="円弧 33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29" name="円/楕円 28"/>
            <p:cNvSpPr/>
            <p:nvPr/>
          </p:nvSpPr>
          <p:spPr>
            <a:xfrm>
              <a:off x="4442024" y="1864564"/>
              <a:ext cx="130909" cy="13027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4658966" y="2001505"/>
              <a:ext cx="130909" cy="130279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4422024" y="2113795"/>
              <a:ext cx="130909" cy="130279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6856227" y="1575602"/>
            <a:ext cx="210905" cy="210904"/>
            <a:chOff x="4302024" y="1802256"/>
            <a:chExt cx="540000" cy="540000"/>
          </a:xfrm>
        </p:grpSpPr>
        <p:sp>
          <p:nvSpPr>
            <p:cNvPr id="42" name="円/楕円 41"/>
            <p:cNvSpPr/>
            <p:nvPr/>
          </p:nvSpPr>
          <p:spPr>
            <a:xfrm>
              <a:off x="4302024" y="1802256"/>
              <a:ext cx="540000" cy="540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43" name="グループ化 33"/>
            <p:cNvGrpSpPr/>
            <p:nvPr/>
          </p:nvGrpSpPr>
          <p:grpSpPr>
            <a:xfrm rot="1800000">
              <a:off x="4541032" y="1959076"/>
              <a:ext cx="155587" cy="122244"/>
              <a:chOff x="3071803" y="1714487"/>
              <a:chExt cx="857255" cy="842963"/>
            </a:xfrm>
            <a:noFill/>
          </p:grpSpPr>
          <p:sp>
            <p:nvSpPr>
              <p:cNvPr id="55" name="円弧 54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56" name="円弧 55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57" name="円弧 56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44" name="グループ化 36"/>
            <p:cNvGrpSpPr/>
            <p:nvPr/>
          </p:nvGrpSpPr>
          <p:grpSpPr>
            <a:xfrm rot="17400000">
              <a:off x="4444351" y="1975594"/>
              <a:ext cx="152985" cy="136243"/>
              <a:chOff x="3071803" y="1714487"/>
              <a:chExt cx="857255" cy="842963"/>
            </a:xfrm>
            <a:noFill/>
          </p:grpSpPr>
          <p:sp>
            <p:nvSpPr>
              <p:cNvPr id="52" name="円弧 51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53" name="円弧 52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54" name="円弧 53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45" name="グループ化 40"/>
            <p:cNvGrpSpPr/>
            <p:nvPr/>
          </p:nvGrpSpPr>
          <p:grpSpPr>
            <a:xfrm rot="9000000">
              <a:off x="4524738" y="2064331"/>
              <a:ext cx="165718" cy="140466"/>
              <a:chOff x="3071803" y="1714487"/>
              <a:chExt cx="857255" cy="842963"/>
            </a:xfrm>
            <a:noFill/>
          </p:grpSpPr>
          <p:sp>
            <p:nvSpPr>
              <p:cNvPr id="49" name="円弧 48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50" name="円弧 49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51" name="円弧 50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46" name="円/楕円 45"/>
            <p:cNvSpPr/>
            <p:nvPr/>
          </p:nvSpPr>
          <p:spPr>
            <a:xfrm>
              <a:off x="4442024" y="1864564"/>
              <a:ext cx="130909" cy="13027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4658966" y="2001505"/>
              <a:ext cx="130909" cy="130279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4422024" y="2113795"/>
              <a:ext cx="130909" cy="130279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8475184" y="1540669"/>
            <a:ext cx="210905" cy="210904"/>
            <a:chOff x="4302024" y="1802256"/>
            <a:chExt cx="540000" cy="540000"/>
          </a:xfrm>
        </p:grpSpPr>
        <p:sp>
          <p:nvSpPr>
            <p:cNvPr id="59" name="円/楕円 58"/>
            <p:cNvSpPr/>
            <p:nvPr/>
          </p:nvSpPr>
          <p:spPr>
            <a:xfrm>
              <a:off x="4302024" y="1802256"/>
              <a:ext cx="540000" cy="540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60" name="グループ化 33"/>
            <p:cNvGrpSpPr/>
            <p:nvPr/>
          </p:nvGrpSpPr>
          <p:grpSpPr>
            <a:xfrm rot="1800000">
              <a:off x="4541032" y="1959076"/>
              <a:ext cx="155587" cy="122244"/>
              <a:chOff x="3071803" y="1714487"/>
              <a:chExt cx="857255" cy="842963"/>
            </a:xfrm>
            <a:noFill/>
          </p:grpSpPr>
          <p:sp>
            <p:nvSpPr>
              <p:cNvPr id="72" name="円弧 71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73" name="円弧 72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74" name="円弧 73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61" name="グループ化 36"/>
            <p:cNvGrpSpPr/>
            <p:nvPr/>
          </p:nvGrpSpPr>
          <p:grpSpPr>
            <a:xfrm rot="17400000">
              <a:off x="4444351" y="1975594"/>
              <a:ext cx="152985" cy="136243"/>
              <a:chOff x="3071803" y="1714487"/>
              <a:chExt cx="857255" cy="842963"/>
            </a:xfrm>
            <a:noFill/>
          </p:grpSpPr>
          <p:sp>
            <p:nvSpPr>
              <p:cNvPr id="69" name="円弧 68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70" name="円弧 6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71" name="円弧 7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62" name="グループ化 40"/>
            <p:cNvGrpSpPr/>
            <p:nvPr/>
          </p:nvGrpSpPr>
          <p:grpSpPr>
            <a:xfrm rot="9000000">
              <a:off x="4524738" y="2064331"/>
              <a:ext cx="165718" cy="140466"/>
              <a:chOff x="3071803" y="1714487"/>
              <a:chExt cx="857255" cy="842963"/>
            </a:xfrm>
            <a:noFill/>
          </p:grpSpPr>
          <p:sp>
            <p:nvSpPr>
              <p:cNvPr id="66" name="円弧 65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67" name="円弧 66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68" name="円弧 67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63" name="円/楕円 62"/>
            <p:cNvSpPr/>
            <p:nvPr/>
          </p:nvSpPr>
          <p:spPr>
            <a:xfrm>
              <a:off x="4442024" y="1864564"/>
              <a:ext cx="130909" cy="13027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4658966" y="2001505"/>
              <a:ext cx="130909" cy="130279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4422024" y="2113795"/>
              <a:ext cx="130909" cy="130279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7305660" y="1781827"/>
            <a:ext cx="210905" cy="210904"/>
            <a:chOff x="1815070" y="4074706"/>
            <a:chExt cx="576000" cy="576000"/>
          </a:xfrm>
        </p:grpSpPr>
        <p:sp>
          <p:nvSpPr>
            <p:cNvPr id="76" name="円/楕円 75"/>
            <p:cNvSpPr/>
            <p:nvPr/>
          </p:nvSpPr>
          <p:spPr>
            <a:xfrm>
              <a:off x="1815070" y="4074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77" name="グループ化 33"/>
            <p:cNvGrpSpPr/>
            <p:nvPr/>
          </p:nvGrpSpPr>
          <p:grpSpPr>
            <a:xfrm rot="1800000">
              <a:off x="2070012" y="4241980"/>
              <a:ext cx="165960" cy="130394"/>
              <a:chOff x="3071803" y="1714487"/>
              <a:chExt cx="857255" cy="842963"/>
            </a:xfrm>
            <a:noFill/>
          </p:grpSpPr>
          <p:sp>
            <p:nvSpPr>
              <p:cNvPr id="89" name="円弧 88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90" name="円弧 8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91" name="円弧 9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78" name="グループ化 36"/>
            <p:cNvGrpSpPr/>
            <p:nvPr/>
          </p:nvGrpSpPr>
          <p:grpSpPr>
            <a:xfrm rot="17400000">
              <a:off x="1966886" y="4259600"/>
              <a:ext cx="163184" cy="145326"/>
              <a:chOff x="3071803" y="1714487"/>
              <a:chExt cx="857255" cy="842963"/>
            </a:xfrm>
            <a:noFill/>
          </p:grpSpPr>
          <p:sp>
            <p:nvSpPr>
              <p:cNvPr id="86" name="円弧 85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87" name="円弧 86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88" name="円弧 87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79" name="グループ化 40"/>
            <p:cNvGrpSpPr/>
            <p:nvPr/>
          </p:nvGrpSpPr>
          <p:grpSpPr>
            <a:xfrm rot="9000000">
              <a:off x="2052632" y="4354252"/>
              <a:ext cx="176766" cy="149830"/>
              <a:chOff x="3071803" y="1714487"/>
              <a:chExt cx="857255" cy="842963"/>
            </a:xfrm>
            <a:noFill/>
          </p:grpSpPr>
          <p:sp>
            <p:nvSpPr>
              <p:cNvPr id="83" name="円弧 82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84" name="円弧 83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85" name="円弧 84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80" name="円/楕円 79"/>
            <p:cNvSpPr/>
            <p:nvPr/>
          </p:nvSpPr>
          <p:spPr>
            <a:xfrm>
              <a:off x="1964404" y="4141168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2195808" y="4287238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1943070" y="4407014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92" name="グループ化 91"/>
          <p:cNvGrpSpPr/>
          <p:nvPr/>
        </p:nvGrpSpPr>
        <p:grpSpPr>
          <a:xfrm>
            <a:off x="6135033" y="1560409"/>
            <a:ext cx="210905" cy="210904"/>
            <a:chOff x="1815070" y="4074706"/>
            <a:chExt cx="576000" cy="576000"/>
          </a:xfrm>
        </p:grpSpPr>
        <p:sp>
          <p:nvSpPr>
            <p:cNvPr id="93" name="円/楕円 92"/>
            <p:cNvSpPr/>
            <p:nvPr/>
          </p:nvSpPr>
          <p:spPr>
            <a:xfrm>
              <a:off x="1815070" y="4074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94" name="グループ化 33"/>
            <p:cNvGrpSpPr/>
            <p:nvPr/>
          </p:nvGrpSpPr>
          <p:grpSpPr>
            <a:xfrm rot="1800000">
              <a:off x="2070012" y="4241980"/>
              <a:ext cx="165960" cy="130394"/>
              <a:chOff x="3071803" y="1714487"/>
              <a:chExt cx="857255" cy="842963"/>
            </a:xfrm>
            <a:noFill/>
          </p:grpSpPr>
          <p:sp>
            <p:nvSpPr>
              <p:cNvPr id="106" name="円弧 105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07" name="円弧 106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08" name="円弧 107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95" name="グループ化 36"/>
            <p:cNvGrpSpPr/>
            <p:nvPr/>
          </p:nvGrpSpPr>
          <p:grpSpPr>
            <a:xfrm rot="17400000">
              <a:off x="1966886" y="4259600"/>
              <a:ext cx="163184" cy="145326"/>
              <a:chOff x="3071803" y="1714487"/>
              <a:chExt cx="857255" cy="842963"/>
            </a:xfrm>
            <a:noFill/>
          </p:grpSpPr>
          <p:sp>
            <p:nvSpPr>
              <p:cNvPr id="103" name="円弧 102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04" name="円弧 103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05" name="円弧 104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96" name="グループ化 40"/>
            <p:cNvGrpSpPr/>
            <p:nvPr/>
          </p:nvGrpSpPr>
          <p:grpSpPr>
            <a:xfrm rot="9000000">
              <a:off x="2052632" y="4354252"/>
              <a:ext cx="176766" cy="149830"/>
              <a:chOff x="3071803" y="1714487"/>
              <a:chExt cx="857255" cy="842963"/>
            </a:xfrm>
            <a:noFill/>
          </p:grpSpPr>
          <p:sp>
            <p:nvSpPr>
              <p:cNvPr id="100" name="円弧 9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01" name="円弧 10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02" name="円弧 101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97" name="円/楕円 96"/>
            <p:cNvSpPr/>
            <p:nvPr/>
          </p:nvSpPr>
          <p:spPr>
            <a:xfrm>
              <a:off x="1964404" y="4141168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2195808" y="4287238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1943070" y="4407014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109" name="グループ化 108"/>
          <p:cNvGrpSpPr/>
          <p:nvPr/>
        </p:nvGrpSpPr>
        <p:grpSpPr>
          <a:xfrm>
            <a:off x="7832445" y="1769691"/>
            <a:ext cx="210905" cy="210904"/>
            <a:chOff x="2156034" y="3261267"/>
            <a:chExt cx="576000" cy="576000"/>
          </a:xfrm>
        </p:grpSpPr>
        <p:sp>
          <p:nvSpPr>
            <p:cNvPr id="110" name="円/楕円 109"/>
            <p:cNvSpPr/>
            <p:nvPr/>
          </p:nvSpPr>
          <p:spPr>
            <a:xfrm>
              <a:off x="2156034" y="3261267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11" name="グループ化 36"/>
            <p:cNvGrpSpPr/>
            <p:nvPr/>
          </p:nvGrpSpPr>
          <p:grpSpPr>
            <a:xfrm>
              <a:off x="2372034" y="34795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114" name="円弧 113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15" name="円弧 114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16" name="円弧 115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12" name="円/楕円 111"/>
            <p:cNvSpPr/>
            <p:nvPr/>
          </p:nvSpPr>
          <p:spPr>
            <a:xfrm>
              <a:off x="2516032" y="3479531"/>
              <a:ext cx="139636" cy="138964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2228034" y="3479543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117" name="グループ化 116"/>
          <p:cNvGrpSpPr/>
          <p:nvPr/>
        </p:nvGrpSpPr>
        <p:grpSpPr>
          <a:xfrm>
            <a:off x="6755271" y="1770775"/>
            <a:ext cx="210905" cy="210904"/>
            <a:chOff x="2683861" y="3711865"/>
            <a:chExt cx="576000" cy="576000"/>
          </a:xfrm>
        </p:grpSpPr>
        <p:sp>
          <p:nvSpPr>
            <p:cNvPr id="118" name="円/楕円 117"/>
            <p:cNvSpPr/>
            <p:nvPr/>
          </p:nvSpPr>
          <p:spPr>
            <a:xfrm>
              <a:off x="2683861" y="3711865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19" name="グループ化 36"/>
            <p:cNvGrpSpPr/>
            <p:nvPr/>
          </p:nvGrpSpPr>
          <p:grpSpPr>
            <a:xfrm>
              <a:off x="2899861" y="39301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122" name="円弧 121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23" name="円弧 122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24" name="円弧 123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20" name="円/楕円 119"/>
            <p:cNvSpPr/>
            <p:nvPr/>
          </p:nvSpPr>
          <p:spPr>
            <a:xfrm>
              <a:off x="3043859" y="3930131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2755861" y="3930143"/>
              <a:ext cx="139636" cy="138964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125" name="グループ化 124"/>
          <p:cNvGrpSpPr/>
          <p:nvPr/>
        </p:nvGrpSpPr>
        <p:grpSpPr>
          <a:xfrm>
            <a:off x="6509314" y="1543861"/>
            <a:ext cx="210905" cy="210904"/>
            <a:chOff x="1815070" y="4074706"/>
            <a:chExt cx="576000" cy="576000"/>
          </a:xfrm>
        </p:grpSpPr>
        <p:sp>
          <p:nvSpPr>
            <p:cNvPr id="126" name="円/楕円 125"/>
            <p:cNvSpPr/>
            <p:nvPr/>
          </p:nvSpPr>
          <p:spPr>
            <a:xfrm>
              <a:off x="1815070" y="4074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27" name="グループ化 33"/>
            <p:cNvGrpSpPr/>
            <p:nvPr/>
          </p:nvGrpSpPr>
          <p:grpSpPr>
            <a:xfrm rot="1800000">
              <a:off x="2070012" y="4241980"/>
              <a:ext cx="165960" cy="130394"/>
              <a:chOff x="3071803" y="1714487"/>
              <a:chExt cx="857255" cy="842963"/>
            </a:xfrm>
            <a:noFill/>
          </p:grpSpPr>
          <p:sp>
            <p:nvSpPr>
              <p:cNvPr id="139" name="円弧 138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40" name="円弧 13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41" name="円弧 14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28" name="グループ化 36"/>
            <p:cNvGrpSpPr/>
            <p:nvPr/>
          </p:nvGrpSpPr>
          <p:grpSpPr>
            <a:xfrm rot="17400000">
              <a:off x="1966886" y="4259600"/>
              <a:ext cx="163184" cy="145326"/>
              <a:chOff x="3071803" y="1714487"/>
              <a:chExt cx="857255" cy="842963"/>
            </a:xfrm>
            <a:noFill/>
          </p:grpSpPr>
          <p:sp>
            <p:nvSpPr>
              <p:cNvPr id="136" name="円弧 135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37" name="円弧 136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38" name="円弧 137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29" name="グループ化 40"/>
            <p:cNvGrpSpPr/>
            <p:nvPr/>
          </p:nvGrpSpPr>
          <p:grpSpPr>
            <a:xfrm rot="9000000">
              <a:off x="2052632" y="4354252"/>
              <a:ext cx="176766" cy="149830"/>
              <a:chOff x="3071803" y="1714487"/>
              <a:chExt cx="857255" cy="842963"/>
            </a:xfrm>
            <a:noFill/>
          </p:grpSpPr>
          <p:sp>
            <p:nvSpPr>
              <p:cNvPr id="133" name="円弧 132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34" name="円弧 133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35" name="円弧 134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30" name="円/楕円 129"/>
            <p:cNvSpPr/>
            <p:nvPr/>
          </p:nvSpPr>
          <p:spPr>
            <a:xfrm>
              <a:off x="1964404" y="4141168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2195808" y="4287238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1943070" y="4407014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142" name="グループ化 141"/>
          <p:cNvGrpSpPr/>
          <p:nvPr/>
        </p:nvGrpSpPr>
        <p:grpSpPr>
          <a:xfrm>
            <a:off x="6329247" y="1354867"/>
            <a:ext cx="210905" cy="210904"/>
            <a:chOff x="2611973" y="3302862"/>
            <a:chExt cx="576000" cy="576000"/>
          </a:xfrm>
        </p:grpSpPr>
        <p:sp>
          <p:nvSpPr>
            <p:cNvPr id="143" name="円/楕円 142"/>
            <p:cNvSpPr/>
            <p:nvPr/>
          </p:nvSpPr>
          <p:spPr>
            <a:xfrm>
              <a:off x="2611973" y="3302862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44" name="グループ化 33"/>
            <p:cNvGrpSpPr/>
            <p:nvPr/>
          </p:nvGrpSpPr>
          <p:grpSpPr>
            <a:xfrm rot="1800000">
              <a:off x="2866915" y="3470136"/>
              <a:ext cx="165960" cy="130394"/>
              <a:chOff x="3071803" y="1714487"/>
              <a:chExt cx="857255" cy="842963"/>
            </a:xfrm>
            <a:noFill/>
          </p:grpSpPr>
          <p:sp>
            <p:nvSpPr>
              <p:cNvPr id="156" name="円弧 155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57" name="円弧 156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58" name="円弧 157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45" name="グループ化 36"/>
            <p:cNvGrpSpPr/>
            <p:nvPr/>
          </p:nvGrpSpPr>
          <p:grpSpPr>
            <a:xfrm rot="17400000">
              <a:off x="2763789" y="3487756"/>
              <a:ext cx="163184" cy="145326"/>
              <a:chOff x="3071803" y="1714487"/>
              <a:chExt cx="857255" cy="842963"/>
            </a:xfrm>
            <a:noFill/>
          </p:grpSpPr>
          <p:sp>
            <p:nvSpPr>
              <p:cNvPr id="153" name="円弧 152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54" name="円弧 153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55" name="円弧 154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46" name="グループ化 40"/>
            <p:cNvGrpSpPr/>
            <p:nvPr/>
          </p:nvGrpSpPr>
          <p:grpSpPr>
            <a:xfrm rot="9000000">
              <a:off x="2849535" y="3582408"/>
              <a:ext cx="176766" cy="149830"/>
              <a:chOff x="3071803" y="1714487"/>
              <a:chExt cx="857255" cy="842963"/>
            </a:xfrm>
            <a:noFill/>
          </p:grpSpPr>
          <p:sp>
            <p:nvSpPr>
              <p:cNvPr id="150" name="円弧 14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51" name="円弧 15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52" name="円弧 151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47" name="円/楕円 146"/>
            <p:cNvSpPr/>
            <p:nvPr/>
          </p:nvSpPr>
          <p:spPr>
            <a:xfrm>
              <a:off x="2761307" y="3369324"/>
              <a:ext cx="139636" cy="13896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2992711" y="3515394"/>
              <a:ext cx="139636" cy="138964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2739973" y="3635170"/>
              <a:ext cx="139636" cy="138964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159" name="グループ化 158"/>
          <p:cNvGrpSpPr/>
          <p:nvPr/>
        </p:nvGrpSpPr>
        <p:grpSpPr>
          <a:xfrm>
            <a:off x="7977342" y="1610724"/>
            <a:ext cx="210905" cy="210904"/>
            <a:chOff x="1815070" y="4074706"/>
            <a:chExt cx="576000" cy="576000"/>
          </a:xfrm>
        </p:grpSpPr>
        <p:sp>
          <p:nvSpPr>
            <p:cNvPr id="160" name="円/楕円 159"/>
            <p:cNvSpPr/>
            <p:nvPr/>
          </p:nvSpPr>
          <p:spPr>
            <a:xfrm>
              <a:off x="1815070" y="4074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61" name="グループ化 33"/>
            <p:cNvGrpSpPr/>
            <p:nvPr/>
          </p:nvGrpSpPr>
          <p:grpSpPr>
            <a:xfrm rot="1800000">
              <a:off x="2070012" y="4241980"/>
              <a:ext cx="165960" cy="130394"/>
              <a:chOff x="3071803" y="1714487"/>
              <a:chExt cx="857255" cy="842963"/>
            </a:xfrm>
            <a:noFill/>
          </p:grpSpPr>
          <p:sp>
            <p:nvSpPr>
              <p:cNvPr id="173" name="円弧 172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74" name="円弧 173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75" name="円弧 174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62" name="グループ化 36"/>
            <p:cNvGrpSpPr/>
            <p:nvPr/>
          </p:nvGrpSpPr>
          <p:grpSpPr>
            <a:xfrm rot="17400000">
              <a:off x="1966886" y="4259600"/>
              <a:ext cx="163184" cy="145326"/>
              <a:chOff x="3071803" y="1714487"/>
              <a:chExt cx="857255" cy="842963"/>
            </a:xfrm>
            <a:noFill/>
          </p:grpSpPr>
          <p:sp>
            <p:nvSpPr>
              <p:cNvPr id="170" name="円弧 169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71" name="円弧 170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72" name="円弧 171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63" name="グループ化 40"/>
            <p:cNvGrpSpPr/>
            <p:nvPr/>
          </p:nvGrpSpPr>
          <p:grpSpPr>
            <a:xfrm rot="9000000">
              <a:off x="2052632" y="4354252"/>
              <a:ext cx="176766" cy="149830"/>
              <a:chOff x="3071803" y="1714487"/>
              <a:chExt cx="857255" cy="842963"/>
            </a:xfrm>
            <a:noFill/>
          </p:grpSpPr>
          <p:sp>
            <p:nvSpPr>
              <p:cNvPr id="167" name="円弧 166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68" name="円弧 167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69" name="円弧 168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64" name="円/楕円 163"/>
            <p:cNvSpPr/>
            <p:nvPr/>
          </p:nvSpPr>
          <p:spPr>
            <a:xfrm>
              <a:off x="1964404" y="4141168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65" name="円/楕円 164"/>
            <p:cNvSpPr/>
            <p:nvPr/>
          </p:nvSpPr>
          <p:spPr>
            <a:xfrm>
              <a:off x="2195808" y="4287238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66" name="円/楕円 165"/>
            <p:cNvSpPr/>
            <p:nvPr/>
          </p:nvSpPr>
          <p:spPr>
            <a:xfrm>
              <a:off x="1943070" y="4407014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176" name="グループ化 175"/>
          <p:cNvGrpSpPr/>
          <p:nvPr/>
        </p:nvGrpSpPr>
        <p:grpSpPr>
          <a:xfrm>
            <a:off x="6316376" y="1713795"/>
            <a:ext cx="210905" cy="210904"/>
            <a:chOff x="2156034" y="3261267"/>
            <a:chExt cx="576000" cy="576000"/>
          </a:xfrm>
        </p:grpSpPr>
        <p:sp>
          <p:nvSpPr>
            <p:cNvPr id="177" name="円/楕円 176"/>
            <p:cNvSpPr/>
            <p:nvPr/>
          </p:nvSpPr>
          <p:spPr>
            <a:xfrm>
              <a:off x="2156034" y="3261267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78" name="グループ化 36"/>
            <p:cNvGrpSpPr/>
            <p:nvPr/>
          </p:nvGrpSpPr>
          <p:grpSpPr>
            <a:xfrm>
              <a:off x="2372034" y="34795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181" name="円弧 180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82" name="円弧 181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83" name="円弧 182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79" name="円/楕円 178"/>
            <p:cNvSpPr/>
            <p:nvPr/>
          </p:nvSpPr>
          <p:spPr>
            <a:xfrm>
              <a:off x="2516032" y="3479531"/>
              <a:ext cx="139636" cy="138964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80" name="円/楕円 179"/>
            <p:cNvSpPr/>
            <p:nvPr/>
          </p:nvSpPr>
          <p:spPr>
            <a:xfrm>
              <a:off x="2228034" y="3479543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184" name="グループ化 183"/>
          <p:cNvGrpSpPr/>
          <p:nvPr/>
        </p:nvGrpSpPr>
        <p:grpSpPr>
          <a:xfrm>
            <a:off x="7295119" y="1537341"/>
            <a:ext cx="210905" cy="210904"/>
            <a:chOff x="2345947" y="3930706"/>
            <a:chExt cx="576000" cy="576000"/>
          </a:xfrm>
        </p:grpSpPr>
        <p:sp>
          <p:nvSpPr>
            <p:cNvPr id="185" name="円/楕円 184"/>
            <p:cNvSpPr/>
            <p:nvPr/>
          </p:nvSpPr>
          <p:spPr>
            <a:xfrm>
              <a:off x="2345947" y="3930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86" name="グループ化 36"/>
            <p:cNvGrpSpPr/>
            <p:nvPr/>
          </p:nvGrpSpPr>
          <p:grpSpPr>
            <a:xfrm>
              <a:off x="2561947" y="4148978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189" name="円弧 188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90" name="円弧 18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91" name="円弧 19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87" name="円/楕円 186"/>
            <p:cNvSpPr/>
            <p:nvPr/>
          </p:nvSpPr>
          <p:spPr>
            <a:xfrm>
              <a:off x="2705945" y="4148970"/>
              <a:ext cx="139636" cy="13896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88" name="円/楕円 187"/>
            <p:cNvSpPr/>
            <p:nvPr/>
          </p:nvSpPr>
          <p:spPr>
            <a:xfrm>
              <a:off x="2417947" y="4148982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192" name="グループ化 191"/>
          <p:cNvGrpSpPr/>
          <p:nvPr/>
        </p:nvGrpSpPr>
        <p:grpSpPr>
          <a:xfrm>
            <a:off x="8320960" y="1708056"/>
            <a:ext cx="210905" cy="210904"/>
            <a:chOff x="4302024" y="1802256"/>
            <a:chExt cx="540000" cy="540000"/>
          </a:xfrm>
        </p:grpSpPr>
        <p:sp>
          <p:nvSpPr>
            <p:cNvPr id="193" name="円/楕円 192"/>
            <p:cNvSpPr/>
            <p:nvPr/>
          </p:nvSpPr>
          <p:spPr>
            <a:xfrm>
              <a:off x="4302024" y="1802256"/>
              <a:ext cx="540000" cy="540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94" name="グループ化 33"/>
            <p:cNvGrpSpPr/>
            <p:nvPr/>
          </p:nvGrpSpPr>
          <p:grpSpPr>
            <a:xfrm rot="1800000">
              <a:off x="4541032" y="1959076"/>
              <a:ext cx="155587" cy="122244"/>
              <a:chOff x="3071803" y="1714487"/>
              <a:chExt cx="857255" cy="842963"/>
            </a:xfrm>
            <a:noFill/>
          </p:grpSpPr>
          <p:sp>
            <p:nvSpPr>
              <p:cNvPr id="206" name="円弧 205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07" name="円弧 206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08" name="円弧 207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95" name="グループ化 36"/>
            <p:cNvGrpSpPr/>
            <p:nvPr/>
          </p:nvGrpSpPr>
          <p:grpSpPr>
            <a:xfrm rot="17400000">
              <a:off x="4444351" y="1975594"/>
              <a:ext cx="152985" cy="136243"/>
              <a:chOff x="3071803" y="1714487"/>
              <a:chExt cx="857255" cy="842963"/>
            </a:xfrm>
            <a:noFill/>
          </p:grpSpPr>
          <p:sp>
            <p:nvSpPr>
              <p:cNvPr id="203" name="円弧 202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04" name="円弧 203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05" name="円弧 204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96" name="グループ化 40"/>
            <p:cNvGrpSpPr/>
            <p:nvPr/>
          </p:nvGrpSpPr>
          <p:grpSpPr>
            <a:xfrm rot="9000000">
              <a:off x="4524738" y="2064331"/>
              <a:ext cx="165718" cy="140466"/>
              <a:chOff x="3071803" y="1714487"/>
              <a:chExt cx="857255" cy="842963"/>
            </a:xfrm>
            <a:noFill/>
          </p:grpSpPr>
          <p:sp>
            <p:nvSpPr>
              <p:cNvPr id="200" name="円弧 19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01" name="円弧 20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02" name="円弧 201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97" name="円/楕円 196"/>
            <p:cNvSpPr/>
            <p:nvPr/>
          </p:nvSpPr>
          <p:spPr>
            <a:xfrm>
              <a:off x="4442024" y="1864564"/>
              <a:ext cx="130909" cy="13027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98" name="円/楕円 197"/>
            <p:cNvSpPr/>
            <p:nvPr/>
          </p:nvSpPr>
          <p:spPr>
            <a:xfrm>
              <a:off x="4658966" y="2001505"/>
              <a:ext cx="130909" cy="130279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99" name="円/楕円 198"/>
            <p:cNvSpPr/>
            <p:nvPr/>
          </p:nvSpPr>
          <p:spPr>
            <a:xfrm>
              <a:off x="4422024" y="2113795"/>
              <a:ext cx="130909" cy="130279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209" name="グループ化 208"/>
          <p:cNvGrpSpPr/>
          <p:nvPr/>
        </p:nvGrpSpPr>
        <p:grpSpPr>
          <a:xfrm>
            <a:off x="6081654" y="1771115"/>
            <a:ext cx="210905" cy="210904"/>
            <a:chOff x="4302024" y="1802256"/>
            <a:chExt cx="540000" cy="540000"/>
          </a:xfrm>
        </p:grpSpPr>
        <p:sp>
          <p:nvSpPr>
            <p:cNvPr id="210" name="円/楕円 209"/>
            <p:cNvSpPr/>
            <p:nvPr/>
          </p:nvSpPr>
          <p:spPr>
            <a:xfrm>
              <a:off x="4302024" y="1802256"/>
              <a:ext cx="540000" cy="540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211" name="グループ化 33"/>
            <p:cNvGrpSpPr/>
            <p:nvPr/>
          </p:nvGrpSpPr>
          <p:grpSpPr>
            <a:xfrm rot="1800000">
              <a:off x="4541032" y="1959076"/>
              <a:ext cx="155587" cy="122244"/>
              <a:chOff x="3071803" y="1714487"/>
              <a:chExt cx="857255" cy="842963"/>
            </a:xfrm>
            <a:noFill/>
          </p:grpSpPr>
          <p:sp>
            <p:nvSpPr>
              <p:cNvPr id="223" name="円弧 222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24" name="円弧 223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25" name="円弧 224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12" name="グループ化 36"/>
            <p:cNvGrpSpPr/>
            <p:nvPr/>
          </p:nvGrpSpPr>
          <p:grpSpPr>
            <a:xfrm rot="17400000">
              <a:off x="4444351" y="1975594"/>
              <a:ext cx="152985" cy="136243"/>
              <a:chOff x="3071803" y="1714487"/>
              <a:chExt cx="857255" cy="842963"/>
            </a:xfrm>
            <a:noFill/>
          </p:grpSpPr>
          <p:sp>
            <p:nvSpPr>
              <p:cNvPr id="220" name="円弧 219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21" name="円弧 220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22" name="円弧 221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13" name="グループ化 40"/>
            <p:cNvGrpSpPr/>
            <p:nvPr/>
          </p:nvGrpSpPr>
          <p:grpSpPr>
            <a:xfrm rot="9000000">
              <a:off x="4524738" y="2064331"/>
              <a:ext cx="165718" cy="140466"/>
              <a:chOff x="3071803" y="1714487"/>
              <a:chExt cx="857255" cy="842963"/>
            </a:xfrm>
            <a:noFill/>
          </p:grpSpPr>
          <p:sp>
            <p:nvSpPr>
              <p:cNvPr id="217" name="円弧 216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18" name="円弧 217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19" name="円弧 218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214" name="円/楕円 213"/>
            <p:cNvSpPr/>
            <p:nvPr/>
          </p:nvSpPr>
          <p:spPr>
            <a:xfrm>
              <a:off x="4442024" y="1864564"/>
              <a:ext cx="130909" cy="13027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15" name="円/楕円 214"/>
            <p:cNvSpPr/>
            <p:nvPr/>
          </p:nvSpPr>
          <p:spPr>
            <a:xfrm>
              <a:off x="4658966" y="2001505"/>
              <a:ext cx="130909" cy="130279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16" name="円/楕円 215"/>
            <p:cNvSpPr/>
            <p:nvPr/>
          </p:nvSpPr>
          <p:spPr>
            <a:xfrm>
              <a:off x="4422024" y="2113795"/>
              <a:ext cx="130909" cy="130279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226" name="グループ化 225"/>
          <p:cNvGrpSpPr/>
          <p:nvPr/>
        </p:nvGrpSpPr>
        <p:grpSpPr>
          <a:xfrm>
            <a:off x="7512798" y="1600058"/>
            <a:ext cx="210905" cy="210904"/>
            <a:chOff x="4302024" y="1802256"/>
            <a:chExt cx="540000" cy="540000"/>
          </a:xfrm>
        </p:grpSpPr>
        <p:sp>
          <p:nvSpPr>
            <p:cNvPr id="227" name="円/楕円 226"/>
            <p:cNvSpPr/>
            <p:nvPr/>
          </p:nvSpPr>
          <p:spPr>
            <a:xfrm>
              <a:off x="4302024" y="1802256"/>
              <a:ext cx="540000" cy="540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228" name="グループ化 33"/>
            <p:cNvGrpSpPr/>
            <p:nvPr/>
          </p:nvGrpSpPr>
          <p:grpSpPr>
            <a:xfrm rot="1800000">
              <a:off x="4541032" y="1959076"/>
              <a:ext cx="155587" cy="122244"/>
              <a:chOff x="3071803" y="1714487"/>
              <a:chExt cx="857255" cy="842963"/>
            </a:xfrm>
            <a:noFill/>
          </p:grpSpPr>
          <p:sp>
            <p:nvSpPr>
              <p:cNvPr id="240" name="円弧 239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41" name="円弧 240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42" name="円弧 241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29" name="グループ化 36"/>
            <p:cNvGrpSpPr/>
            <p:nvPr/>
          </p:nvGrpSpPr>
          <p:grpSpPr>
            <a:xfrm rot="17400000">
              <a:off x="4444351" y="1975594"/>
              <a:ext cx="152985" cy="136243"/>
              <a:chOff x="3071803" y="1714487"/>
              <a:chExt cx="857255" cy="842963"/>
            </a:xfrm>
            <a:noFill/>
          </p:grpSpPr>
          <p:sp>
            <p:nvSpPr>
              <p:cNvPr id="237" name="円弧 236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38" name="円弧 237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39" name="円弧 238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30" name="グループ化 40"/>
            <p:cNvGrpSpPr/>
            <p:nvPr/>
          </p:nvGrpSpPr>
          <p:grpSpPr>
            <a:xfrm rot="9000000">
              <a:off x="4524738" y="2064331"/>
              <a:ext cx="165718" cy="140466"/>
              <a:chOff x="3071803" y="1714487"/>
              <a:chExt cx="857255" cy="842963"/>
            </a:xfrm>
            <a:noFill/>
          </p:grpSpPr>
          <p:sp>
            <p:nvSpPr>
              <p:cNvPr id="234" name="円弧 233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35" name="円弧 234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36" name="円弧 235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231" name="円/楕円 230"/>
            <p:cNvSpPr/>
            <p:nvPr/>
          </p:nvSpPr>
          <p:spPr>
            <a:xfrm>
              <a:off x="4442024" y="1864564"/>
              <a:ext cx="130909" cy="13027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32" name="円/楕円 231"/>
            <p:cNvSpPr/>
            <p:nvPr/>
          </p:nvSpPr>
          <p:spPr>
            <a:xfrm>
              <a:off x="4658966" y="2001505"/>
              <a:ext cx="130909" cy="130279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33" name="円/楕円 232"/>
            <p:cNvSpPr/>
            <p:nvPr/>
          </p:nvSpPr>
          <p:spPr>
            <a:xfrm>
              <a:off x="4422024" y="2113795"/>
              <a:ext cx="130909" cy="130279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243" name="グループ化 242"/>
          <p:cNvGrpSpPr/>
          <p:nvPr/>
        </p:nvGrpSpPr>
        <p:grpSpPr>
          <a:xfrm>
            <a:off x="7086902" y="1686047"/>
            <a:ext cx="210905" cy="210904"/>
            <a:chOff x="1815070" y="4074706"/>
            <a:chExt cx="576000" cy="576000"/>
          </a:xfrm>
        </p:grpSpPr>
        <p:sp>
          <p:nvSpPr>
            <p:cNvPr id="244" name="円/楕円 243"/>
            <p:cNvSpPr/>
            <p:nvPr/>
          </p:nvSpPr>
          <p:spPr>
            <a:xfrm>
              <a:off x="1815070" y="4074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245" name="グループ化 33"/>
            <p:cNvGrpSpPr/>
            <p:nvPr/>
          </p:nvGrpSpPr>
          <p:grpSpPr>
            <a:xfrm rot="1800000">
              <a:off x="2070012" y="4241980"/>
              <a:ext cx="165960" cy="130394"/>
              <a:chOff x="3071803" y="1714487"/>
              <a:chExt cx="857255" cy="842963"/>
            </a:xfrm>
            <a:noFill/>
          </p:grpSpPr>
          <p:sp>
            <p:nvSpPr>
              <p:cNvPr id="257" name="円弧 256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58" name="円弧 257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59" name="円弧 258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46" name="グループ化 36"/>
            <p:cNvGrpSpPr/>
            <p:nvPr/>
          </p:nvGrpSpPr>
          <p:grpSpPr>
            <a:xfrm rot="17400000">
              <a:off x="1966886" y="4259600"/>
              <a:ext cx="163184" cy="145326"/>
              <a:chOff x="3071803" y="1714487"/>
              <a:chExt cx="857255" cy="842963"/>
            </a:xfrm>
            <a:noFill/>
          </p:grpSpPr>
          <p:sp>
            <p:nvSpPr>
              <p:cNvPr id="254" name="円弧 253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55" name="円弧 254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56" name="円弧 255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47" name="グループ化 40"/>
            <p:cNvGrpSpPr/>
            <p:nvPr/>
          </p:nvGrpSpPr>
          <p:grpSpPr>
            <a:xfrm rot="9000000">
              <a:off x="2052632" y="4354252"/>
              <a:ext cx="176766" cy="149830"/>
              <a:chOff x="3071803" y="1714487"/>
              <a:chExt cx="857255" cy="842963"/>
            </a:xfrm>
            <a:noFill/>
          </p:grpSpPr>
          <p:sp>
            <p:nvSpPr>
              <p:cNvPr id="251" name="円弧 250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52" name="円弧 251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53" name="円弧 252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248" name="円/楕円 247"/>
            <p:cNvSpPr/>
            <p:nvPr/>
          </p:nvSpPr>
          <p:spPr>
            <a:xfrm>
              <a:off x="1964404" y="4141168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49" name="円/楕円 248"/>
            <p:cNvSpPr/>
            <p:nvPr/>
          </p:nvSpPr>
          <p:spPr>
            <a:xfrm>
              <a:off x="2195808" y="4287238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50" name="円/楕円 249"/>
            <p:cNvSpPr/>
            <p:nvPr/>
          </p:nvSpPr>
          <p:spPr>
            <a:xfrm>
              <a:off x="1943070" y="4407014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260" name="グループ化 259"/>
          <p:cNvGrpSpPr/>
          <p:nvPr/>
        </p:nvGrpSpPr>
        <p:grpSpPr>
          <a:xfrm>
            <a:off x="8201044" y="1521512"/>
            <a:ext cx="210905" cy="210904"/>
            <a:chOff x="2156034" y="3261267"/>
            <a:chExt cx="576000" cy="576000"/>
          </a:xfrm>
          <a:effectLst/>
        </p:grpSpPr>
        <p:sp>
          <p:nvSpPr>
            <p:cNvPr id="261" name="円/楕円 260"/>
            <p:cNvSpPr/>
            <p:nvPr/>
          </p:nvSpPr>
          <p:spPr>
            <a:xfrm>
              <a:off x="2156034" y="3261267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262" name="グループ化 36"/>
            <p:cNvGrpSpPr/>
            <p:nvPr/>
          </p:nvGrpSpPr>
          <p:grpSpPr>
            <a:xfrm>
              <a:off x="2372034" y="34795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265" name="円弧 264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66" name="円弧 265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67" name="円弧 266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263" name="円/楕円 262"/>
            <p:cNvSpPr/>
            <p:nvPr/>
          </p:nvSpPr>
          <p:spPr>
            <a:xfrm>
              <a:off x="2516032" y="3479531"/>
              <a:ext cx="139636" cy="138964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64" name="円/楕円 263"/>
            <p:cNvSpPr/>
            <p:nvPr/>
          </p:nvSpPr>
          <p:spPr>
            <a:xfrm>
              <a:off x="2228034" y="3479543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268" name="グループ化 267"/>
          <p:cNvGrpSpPr/>
          <p:nvPr/>
        </p:nvGrpSpPr>
        <p:grpSpPr>
          <a:xfrm>
            <a:off x="6039062" y="1345675"/>
            <a:ext cx="210905" cy="210904"/>
            <a:chOff x="2345947" y="3930706"/>
            <a:chExt cx="576000" cy="576000"/>
          </a:xfrm>
        </p:grpSpPr>
        <p:sp>
          <p:nvSpPr>
            <p:cNvPr id="269" name="円/楕円 268"/>
            <p:cNvSpPr/>
            <p:nvPr/>
          </p:nvSpPr>
          <p:spPr>
            <a:xfrm>
              <a:off x="2345947" y="3930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270" name="グループ化 36"/>
            <p:cNvGrpSpPr/>
            <p:nvPr/>
          </p:nvGrpSpPr>
          <p:grpSpPr>
            <a:xfrm>
              <a:off x="2561947" y="4148978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273" name="円弧 272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74" name="円弧 273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75" name="円弧 274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271" name="円/楕円 270"/>
            <p:cNvSpPr/>
            <p:nvPr/>
          </p:nvSpPr>
          <p:spPr>
            <a:xfrm>
              <a:off x="2705945" y="4148970"/>
              <a:ext cx="139636" cy="13896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72" name="円/楕円 271"/>
            <p:cNvSpPr/>
            <p:nvPr/>
          </p:nvSpPr>
          <p:spPr>
            <a:xfrm>
              <a:off x="2417947" y="4148982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276" name="グループ化 275"/>
          <p:cNvGrpSpPr/>
          <p:nvPr/>
        </p:nvGrpSpPr>
        <p:grpSpPr>
          <a:xfrm>
            <a:off x="6689352" y="1355441"/>
            <a:ext cx="210905" cy="210904"/>
            <a:chOff x="2683861" y="3711867"/>
            <a:chExt cx="576000" cy="576000"/>
          </a:xfrm>
        </p:grpSpPr>
        <p:sp>
          <p:nvSpPr>
            <p:cNvPr id="277" name="円/楕円 276"/>
            <p:cNvSpPr/>
            <p:nvPr/>
          </p:nvSpPr>
          <p:spPr>
            <a:xfrm>
              <a:off x="2683861" y="3711867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278" name="グループ化 36"/>
            <p:cNvGrpSpPr/>
            <p:nvPr/>
          </p:nvGrpSpPr>
          <p:grpSpPr>
            <a:xfrm>
              <a:off x="2899861" y="39301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281" name="円弧 280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82" name="円弧 281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83" name="円弧 282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279" name="円/楕円 278"/>
            <p:cNvSpPr/>
            <p:nvPr/>
          </p:nvSpPr>
          <p:spPr>
            <a:xfrm>
              <a:off x="3043859" y="3930131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80" name="円/楕円 279"/>
            <p:cNvSpPr/>
            <p:nvPr/>
          </p:nvSpPr>
          <p:spPr>
            <a:xfrm>
              <a:off x="2755861" y="3930143"/>
              <a:ext cx="139636" cy="138964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284" name="グループ化 283"/>
          <p:cNvGrpSpPr/>
          <p:nvPr/>
        </p:nvGrpSpPr>
        <p:grpSpPr>
          <a:xfrm>
            <a:off x="7537741" y="1382376"/>
            <a:ext cx="210905" cy="210904"/>
            <a:chOff x="2156034" y="3261267"/>
            <a:chExt cx="576000" cy="576000"/>
          </a:xfrm>
        </p:grpSpPr>
        <p:sp>
          <p:nvSpPr>
            <p:cNvPr id="285" name="円/楕円 284"/>
            <p:cNvSpPr/>
            <p:nvPr/>
          </p:nvSpPr>
          <p:spPr>
            <a:xfrm>
              <a:off x="2156034" y="3261267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286" name="グループ化 36"/>
            <p:cNvGrpSpPr/>
            <p:nvPr/>
          </p:nvGrpSpPr>
          <p:grpSpPr>
            <a:xfrm>
              <a:off x="2372034" y="34795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289" name="円弧 288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90" name="円弧 28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91" name="円弧 29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287" name="円/楕円 286"/>
            <p:cNvSpPr/>
            <p:nvPr/>
          </p:nvSpPr>
          <p:spPr>
            <a:xfrm>
              <a:off x="2516032" y="3479531"/>
              <a:ext cx="139636" cy="138964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88" name="円/楕円 287"/>
            <p:cNvSpPr/>
            <p:nvPr/>
          </p:nvSpPr>
          <p:spPr>
            <a:xfrm>
              <a:off x="2228034" y="3479543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292" name="グループ化 291"/>
          <p:cNvGrpSpPr/>
          <p:nvPr/>
        </p:nvGrpSpPr>
        <p:grpSpPr>
          <a:xfrm>
            <a:off x="8027079" y="1405637"/>
            <a:ext cx="210905" cy="210904"/>
            <a:chOff x="2345947" y="3930706"/>
            <a:chExt cx="576000" cy="576000"/>
          </a:xfrm>
        </p:grpSpPr>
        <p:sp>
          <p:nvSpPr>
            <p:cNvPr id="293" name="円/楕円 292"/>
            <p:cNvSpPr/>
            <p:nvPr/>
          </p:nvSpPr>
          <p:spPr>
            <a:xfrm>
              <a:off x="2345947" y="3930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294" name="グループ化 36"/>
            <p:cNvGrpSpPr/>
            <p:nvPr/>
          </p:nvGrpSpPr>
          <p:grpSpPr>
            <a:xfrm>
              <a:off x="2561947" y="4148978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297" name="円弧 296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98" name="円弧 297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99" name="円弧 298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295" name="円/楕円 294"/>
            <p:cNvSpPr/>
            <p:nvPr/>
          </p:nvSpPr>
          <p:spPr>
            <a:xfrm>
              <a:off x="2705945" y="4148970"/>
              <a:ext cx="139636" cy="13896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96" name="円/楕円 295"/>
            <p:cNvSpPr/>
            <p:nvPr/>
          </p:nvSpPr>
          <p:spPr>
            <a:xfrm>
              <a:off x="2417947" y="4148982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300" name="グループ化 299"/>
          <p:cNvGrpSpPr/>
          <p:nvPr/>
        </p:nvGrpSpPr>
        <p:grpSpPr>
          <a:xfrm>
            <a:off x="7324416" y="1344178"/>
            <a:ext cx="210905" cy="210904"/>
            <a:chOff x="1815070" y="4074706"/>
            <a:chExt cx="576000" cy="576000"/>
          </a:xfrm>
        </p:grpSpPr>
        <p:sp>
          <p:nvSpPr>
            <p:cNvPr id="301" name="円/楕円 300"/>
            <p:cNvSpPr/>
            <p:nvPr/>
          </p:nvSpPr>
          <p:spPr>
            <a:xfrm>
              <a:off x="1815070" y="4074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302" name="グループ化 33"/>
            <p:cNvGrpSpPr/>
            <p:nvPr/>
          </p:nvGrpSpPr>
          <p:grpSpPr>
            <a:xfrm rot="1800000">
              <a:off x="2070012" y="4241980"/>
              <a:ext cx="165960" cy="130394"/>
              <a:chOff x="3071803" y="1714487"/>
              <a:chExt cx="857255" cy="842963"/>
            </a:xfrm>
            <a:noFill/>
          </p:grpSpPr>
          <p:sp>
            <p:nvSpPr>
              <p:cNvPr id="314" name="円弧 313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15" name="円弧 314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16" name="円弧 315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03" name="グループ化 36"/>
            <p:cNvGrpSpPr/>
            <p:nvPr/>
          </p:nvGrpSpPr>
          <p:grpSpPr>
            <a:xfrm rot="17400000">
              <a:off x="1966886" y="4259600"/>
              <a:ext cx="163184" cy="145326"/>
              <a:chOff x="3071803" y="1714487"/>
              <a:chExt cx="857255" cy="842963"/>
            </a:xfrm>
            <a:noFill/>
          </p:grpSpPr>
          <p:sp>
            <p:nvSpPr>
              <p:cNvPr id="311" name="円弧 310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12" name="円弧 311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13" name="円弧 312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04" name="グループ化 40"/>
            <p:cNvGrpSpPr/>
            <p:nvPr/>
          </p:nvGrpSpPr>
          <p:grpSpPr>
            <a:xfrm rot="9000000">
              <a:off x="2052632" y="4354252"/>
              <a:ext cx="176766" cy="149830"/>
              <a:chOff x="3071803" y="1714487"/>
              <a:chExt cx="857255" cy="842963"/>
            </a:xfrm>
            <a:noFill/>
          </p:grpSpPr>
          <p:sp>
            <p:nvSpPr>
              <p:cNvPr id="308" name="円弧 307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09" name="円弧 308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10" name="円弧 309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305" name="円/楕円 304"/>
            <p:cNvSpPr/>
            <p:nvPr/>
          </p:nvSpPr>
          <p:spPr>
            <a:xfrm>
              <a:off x="1964404" y="4141168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306" name="円/楕円 305"/>
            <p:cNvSpPr/>
            <p:nvPr/>
          </p:nvSpPr>
          <p:spPr>
            <a:xfrm>
              <a:off x="2195808" y="4287238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307" name="円/楕円 306"/>
            <p:cNvSpPr/>
            <p:nvPr/>
          </p:nvSpPr>
          <p:spPr>
            <a:xfrm>
              <a:off x="1943070" y="4407014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317" name="グループ化 316"/>
          <p:cNvGrpSpPr/>
          <p:nvPr/>
        </p:nvGrpSpPr>
        <p:grpSpPr>
          <a:xfrm>
            <a:off x="8334788" y="1322082"/>
            <a:ext cx="210905" cy="210904"/>
            <a:chOff x="2683861" y="3711865"/>
            <a:chExt cx="576000" cy="576000"/>
          </a:xfrm>
        </p:grpSpPr>
        <p:sp>
          <p:nvSpPr>
            <p:cNvPr id="318" name="円/楕円 317"/>
            <p:cNvSpPr/>
            <p:nvPr/>
          </p:nvSpPr>
          <p:spPr>
            <a:xfrm>
              <a:off x="2683861" y="3711865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319" name="グループ化 36"/>
            <p:cNvGrpSpPr/>
            <p:nvPr/>
          </p:nvGrpSpPr>
          <p:grpSpPr>
            <a:xfrm>
              <a:off x="2899861" y="39301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322" name="円弧 321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23" name="円弧 322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24" name="円弧 323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320" name="円/楕円 319"/>
            <p:cNvSpPr/>
            <p:nvPr/>
          </p:nvSpPr>
          <p:spPr>
            <a:xfrm>
              <a:off x="3043859" y="3930131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321" name="円/楕円 320"/>
            <p:cNvSpPr/>
            <p:nvPr/>
          </p:nvSpPr>
          <p:spPr>
            <a:xfrm>
              <a:off x="2755861" y="3930143"/>
              <a:ext cx="139636" cy="138964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325" name="グループ化 324"/>
          <p:cNvGrpSpPr/>
          <p:nvPr/>
        </p:nvGrpSpPr>
        <p:grpSpPr>
          <a:xfrm>
            <a:off x="7799666" y="1324566"/>
            <a:ext cx="210905" cy="210904"/>
            <a:chOff x="1815070" y="4074706"/>
            <a:chExt cx="576000" cy="576000"/>
          </a:xfrm>
        </p:grpSpPr>
        <p:sp>
          <p:nvSpPr>
            <p:cNvPr id="326" name="円/楕円 325"/>
            <p:cNvSpPr/>
            <p:nvPr/>
          </p:nvSpPr>
          <p:spPr>
            <a:xfrm>
              <a:off x="1815070" y="4074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327" name="グループ化 33"/>
            <p:cNvGrpSpPr/>
            <p:nvPr/>
          </p:nvGrpSpPr>
          <p:grpSpPr>
            <a:xfrm rot="1800000">
              <a:off x="2070012" y="4241980"/>
              <a:ext cx="165960" cy="130394"/>
              <a:chOff x="3071803" y="1714487"/>
              <a:chExt cx="857255" cy="842963"/>
            </a:xfrm>
            <a:noFill/>
          </p:grpSpPr>
          <p:sp>
            <p:nvSpPr>
              <p:cNvPr id="339" name="円弧 338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40" name="円弧 33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41" name="円弧 34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28" name="グループ化 36"/>
            <p:cNvGrpSpPr/>
            <p:nvPr/>
          </p:nvGrpSpPr>
          <p:grpSpPr>
            <a:xfrm rot="17400000">
              <a:off x="1966886" y="4259600"/>
              <a:ext cx="163184" cy="145326"/>
              <a:chOff x="3071803" y="1714487"/>
              <a:chExt cx="857255" cy="842963"/>
            </a:xfrm>
            <a:noFill/>
          </p:grpSpPr>
          <p:sp>
            <p:nvSpPr>
              <p:cNvPr id="336" name="円弧 335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37" name="円弧 336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38" name="円弧 337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29" name="グループ化 40"/>
            <p:cNvGrpSpPr/>
            <p:nvPr/>
          </p:nvGrpSpPr>
          <p:grpSpPr>
            <a:xfrm rot="9000000">
              <a:off x="2052632" y="4354252"/>
              <a:ext cx="176766" cy="149830"/>
              <a:chOff x="3071803" y="1714487"/>
              <a:chExt cx="857255" cy="842963"/>
            </a:xfrm>
            <a:noFill/>
          </p:grpSpPr>
          <p:sp>
            <p:nvSpPr>
              <p:cNvPr id="333" name="円弧 332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34" name="円弧 333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35" name="円弧 334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330" name="円/楕円 329"/>
            <p:cNvSpPr/>
            <p:nvPr/>
          </p:nvSpPr>
          <p:spPr>
            <a:xfrm>
              <a:off x="1964404" y="4141168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331" name="円/楕円 330"/>
            <p:cNvSpPr/>
            <p:nvPr/>
          </p:nvSpPr>
          <p:spPr>
            <a:xfrm>
              <a:off x="2195808" y="4287238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332" name="円/楕円 331"/>
            <p:cNvSpPr/>
            <p:nvPr/>
          </p:nvSpPr>
          <p:spPr>
            <a:xfrm>
              <a:off x="1943070" y="4407014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cxnSp>
        <p:nvCxnSpPr>
          <p:cNvPr id="342" name="直線矢印コネクタ 341"/>
          <p:cNvCxnSpPr/>
          <p:nvPr/>
        </p:nvCxnSpPr>
        <p:spPr>
          <a:xfrm>
            <a:off x="5954986" y="2124237"/>
            <a:ext cx="280800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343" name="正方形/長方形 342"/>
          <p:cNvSpPr/>
          <p:nvPr/>
        </p:nvSpPr>
        <p:spPr>
          <a:xfrm>
            <a:off x="6000604" y="1231931"/>
            <a:ext cx="2736000" cy="830461"/>
          </a:xfrm>
          <a:prstGeom prst="rect">
            <a:avLst/>
          </a:prstGeom>
          <a:solidFill>
            <a:srgbClr val="A7EA52">
              <a:alpha val="40000"/>
            </a:srgb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344" name="テキスト ボックス 343"/>
          <p:cNvSpPr txBox="1"/>
          <p:nvPr/>
        </p:nvSpPr>
        <p:spPr>
          <a:xfrm>
            <a:off x="540042" y="1153609"/>
            <a:ext cx="492622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6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If one looks at the Total System,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6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#Conserved Charge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600" dirty="0" smtClean="0">
                <a:solidFill>
                  <a:prstClr val="black"/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does NOT </a:t>
            </a:r>
            <a:r>
              <a:rPr lang="en-US" altLang="ja-JP" sz="26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Fluctuate !!</a:t>
            </a:r>
          </a:p>
        </p:txBody>
      </p:sp>
      <p:pic>
        <p:nvPicPr>
          <p:cNvPr id="345" name="TexTeXPicture" descr="&lt;?xml version=&quot;1.0&quot; encoding=&quot;utf-16&quot;?&gt;&#10;&lt;TeXTeX&gt;&#10;  &lt;preamble&gt;\documentclass{jarticle}&#10;\usepackage{amsmath}&#10;\pagestyle{empty}&lt;/preamble&gt;&#10;  &lt;body&gt;\begin{align*} &#10;\Delta\eta =\eta_{\rm tot}&#10;\end{align*}&lt;/body&gt;&#10;  &lt;fcolor&gt;FF000000&lt;/fcolor&gt;&#10;  &lt;bcolor&gt;FFFFFFFF&lt;/bcolor&gt;&#10;  &lt;transparent&gt;True&lt;/transparent&gt;&#10;  &lt;resolution&gt;1800&lt;/resolution&gt;&#10;  &lt;imageh&gt;232&lt;/imageh&gt;&#10;  &lt;imagew&gt;1027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88" y="2157851"/>
            <a:ext cx="1593619" cy="360000"/>
          </a:xfrm>
          <a:prstGeom prst="rect">
            <a:avLst/>
          </a:prstGeom>
        </p:spPr>
      </p:pic>
      <p:sp>
        <p:nvSpPr>
          <p:cNvPr id="346" name="テキスト ボックス 345"/>
          <p:cNvSpPr txBox="1"/>
          <p:nvPr/>
        </p:nvSpPr>
        <p:spPr>
          <a:xfrm>
            <a:off x="4359116" y="3419636"/>
            <a:ext cx="4001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4E67C8">
                    <a:lumMod val="50000"/>
                  </a:srgbClr>
                </a:solidFill>
                <a:latin typeface="小塚ゴシック Pr6N L"/>
                <a:ea typeface="小塚ゴシック Pr6N L"/>
              </a:rPr>
              <a:t>Equilibrated Hadronic Value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(</a:t>
            </a:r>
            <a:r>
              <a:rPr lang="en-US" altLang="ja-JP" sz="2400" b="1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NOT </a:t>
            </a:r>
            <a:r>
              <a:rPr lang="en-US" altLang="ja-JP" sz="24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Consider GCC Effect)</a:t>
            </a:r>
            <a:endParaRPr lang="ja-JP" altLang="en-US" sz="24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347" name="テキスト ボックス 346"/>
          <p:cNvSpPr txBox="1"/>
          <p:nvPr/>
        </p:nvSpPr>
        <p:spPr>
          <a:xfrm>
            <a:off x="4412689" y="4514283"/>
            <a:ext cx="4126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Naïve Estimate of GCC Effect</a:t>
            </a:r>
          </a:p>
        </p:txBody>
      </p:sp>
      <p:sp>
        <p:nvSpPr>
          <p:cNvPr id="348" name="テキスト ボックス 347"/>
          <p:cNvSpPr txBox="1"/>
          <p:nvPr/>
        </p:nvSpPr>
        <p:spPr>
          <a:xfrm>
            <a:off x="6258668" y="5890927"/>
            <a:ext cx="290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Bleicher, Jeon, Koch (2000)</a:t>
            </a:r>
            <a:endParaRPr lang="ja-JP" altLang="en-US" sz="18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pic>
        <p:nvPicPr>
          <p:cNvPr id="349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\langle  \delta &#10;N^{2} \rangle_{\rm GCC}=&#10;\langle  \delta &#10;N^{2} \rangle_{\rm inf}\times \left(1-\frac{\Delta \eta}{\eta_{\rm tot}}\right)&#10;\end{align*}&lt;/body&gt;&#10;  &lt;fcolor&gt;FF000000&lt;/fcolor&gt;&#10;  &lt;bcolor&gt;FFFFFFFF&lt;/bcolor&gt;&#10;  &lt;transparent&gt;True&lt;/transparent&gt;&#10;  &lt;resolution&gt;1800&lt;/resolution&gt;&#10;  &lt;imageh&gt;597&lt;/imageh&gt;&#10;  &lt;imagew&gt;3813&lt;/imagew&gt;&#10;  &lt;scale&gt;50&lt;/scale&gt;&#10;  &lt;cursor&gt;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44" y="5084558"/>
            <a:ext cx="4138747" cy="648000"/>
          </a:xfrm>
          <a:prstGeom prst="rect">
            <a:avLst/>
          </a:prstGeom>
        </p:spPr>
      </p:pic>
      <p:sp>
        <p:nvSpPr>
          <p:cNvPr id="350" name="テキスト ボックス 349"/>
          <p:cNvSpPr txBox="1"/>
          <p:nvPr/>
        </p:nvSpPr>
        <p:spPr>
          <a:xfrm>
            <a:off x="136515" y="3367904"/>
            <a:ext cx="2413929" cy="381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2</a:t>
            </a:r>
            <a:r>
              <a:rPr lang="en-US" altLang="ja-JP" sz="1800" baseline="30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nd</a:t>
            </a:r>
            <a:r>
              <a:rPr lang="en-US" altLang="ja-JP" sz="18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 order Fluctuation</a:t>
            </a:r>
            <a:endParaRPr lang="ja-JP" altLang="en-US" sz="18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pic>
        <p:nvPicPr>
          <p:cNvPr id="351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138" y="3397262"/>
            <a:ext cx="1677537" cy="288000"/>
          </a:xfrm>
          <a:prstGeom prst="rect">
            <a:avLst/>
          </a:prstGeom>
        </p:spPr>
      </p:pic>
      <p:grpSp>
        <p:nvGrpSpPr>
          <p:cNvPr id="352" name="グループ化 351"/>
          <p:cNvGrpSpPr>
            <a:grpSpLocks noChangeAspect="1"/>
          </p:cNvGrpSpPr>
          <p:nvPr/>
        </p:nvGrpSpPr>
        <p:grpSpPr>
          <a:xfrm>
            <a:off x="336988" y="3683758"/>
            <a:ext cx="5129128" cy="2628212"/>
            <a:chOff x="562063" y="3608619"/>
            <a:chExt cx="5395270" cy="2764586"/>
          </a:xfrm>
        </p:grpSpPr>
        <p:sp>
          <p:nvSpPr>
            <p:cNvPr id="353" name="正方形/長方形 352"/>
            <p:cNvSpPr/>
            <p:nvPr/>
          </p:nvSpPr>
          <p:spPr>
            <a:xfrm>
              <a:off x="562063" y="3608619"/>
              <a:ext cx="3638612" cy="267932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354" name="グループ化 353"/>
            <p:cNvGrpSpPr>
              <a:grpSpLocks noChangeAspect="1"/>
            </p:cNvGrpSpPr>
            <p:nvPr/>
          </p:nvGrpSpPr>
          <p:grpSpPr>
            <a:xfrm>
              <a:off x="861818" y="3727596"/>
              <a:ext cx="3713823" cy="1590968"/>
              <a:chOff x="1310534" y="3553581"/>
              <a:chExt cx="3969519" cy="1700507"/>
            </a:xfrm>
          </p:grpSpPr>
          <p:pic>
            <p:nvPicPr>
              <p:cNvPr id="366" name="図 365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5210" b="9968"/>
              <a:stretch/>
            </p:blipFill>
            <p:spPr>
              <a:xfrm>
                <a:off x="1310534" y="3553581"/>
                <a:ext cx="1704205" cy="1700507"/>
              </a:xfrm>
              <a:prstGeom prst="rect">
                <a:avLst/>
              </a:prstGeom>
            </p:spPr>
          </p:pic>
          <p:cxnSp>
            <p:nvCxnSpPr>
              <p:cNvPr id="367" name="直線コネクタ 366"/>
              <p:cNvCxnSpPr/>
              <p:nvPr/>
            </p:nvCxnSpPr>
            <p:spPr>
              <a:xfrm>
                <a:off x="1313485" y="3602147"/>
                <a:ext cx="3966568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4E67C8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55" name="テキスト ボックス 354"/>
            <p:cNvSpPr txBox="1"/>
            <p:nvPr/>
          </p:nvSpPr>
          <p:spPr>
            <a:xfrm>
              <a:off x="566113" y="3663705"/>
              <a:ext cx="293979" cy="352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1</a:t>
              </a:r>
              <a:endParaRPr kumimoji="0" lang="ja-JP" altLang="en-US" sz="1800" kern="0" dirty="0" smtClean="0">
                <a:solidFill>
                  <a:prstClr val="black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356" name="テキスト ボックス 355"/>
            <p:cNvSpPr txBox="1"/>
            <p:nvPr/>
          </p:nvSpPr>
          <p:spPr>
            <a:xfrm>
              <a:off x="567207" y="5851785"/>
              <a:ext cx="293979" cy="352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0</a:t>
              </a:r>
              <a:endParaRPr kumimoji="0" lang="ja-JP" altLang="en-US" sz="1800" kern="0" dirty="0" smtClean="0">
                <a:solidFill>
                  <a:prstClr val="black"/>
                </a:solidFill>
                <a:latin typeface="小塚ゴシック Pr6N L"/>
                <a:ea typeface="小塚ゴシック Pr6N L"/>
              </a:endParaRPr>
            </a:p>
          </p:txBody>
        </p:sp>
        <p:cxnSp>
          <p:nvCxnSpPr>
            <p:cNvPr id="357" name="直線コネクタ 356"/>
            <p:cNvCxnSpPr/>
            <p:nvPr/>
          </p:nvCxnSpPr>
          <p:spPr>
            <a:xfrm flipH="1">
              <a:off x="865270" y="3668838"/>
              <a:ext cx="0" cy="24732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</p:spPr>
        </p:cxnSp>
        <p:cxnSp>
          <p:nvCxnSpPr>
            <p:cNvPr id="358" name="直線コネクタ 357"/>
            <p:cNvCxnSpPr/>
            <p:nvPr/>
          </p:nvCxnSpPr>
          <p:spPr>
            <a:xfrm flipH="1">
              <a:off x="870315" y="6144617"/>
              <a:ext cx="3232373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</p:spPr>
        </p:cxnSp>
        <p:sp>
          <p:nvSpPr>
            <p:cNvPr id="359" name="テキスト ボックス 358"/>
            <p:cNvSpPr txBox="1"/>
            <p:nvPr/>
          </p:nvSpPr>
          <p:spPr>
            <a:xfrm>
              <a:off x="4616901" y="5973095"/>
              <a:ext cx="1340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0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: Rap. Win.</a:t>
              </a:r>
              <a:endParaRPr kumimoji="0" lang="ja-JP" altLang="en-US" sz="2000" kern="0" dirty="0" smtClean="0">
                <a:solidFill>
                  <a:prstClr val="black"/>
                </a:solidFill>
                <a:latin typeface="小塚ゴシック Pr6N L"/>
                <a:ea typeface="小塚ゴシック Pr6N L"/>
              </a:endParaRPr>
            </a:p>
          </p:txBody>
        </p:sp>
        <p:cxnSp>
          <p:nvCxnSpPr>
            <p:cNvPr id="360" name="直線コネクタ 359"/>
            <p:cNvCxnSpPr/>
            <p:nvPr/>
          </p:nvCxnSpPr>
          <p:spPr>
            <a:xfrm>
              <a:off x="870315" y="3773035"/>
              <a:ext cx="3126940" cy="2371584"/>
            </a:xfrm>
            <a:prstGeom prst="line">
              <a:avLst/>
            </a:prstGeom>
            <a:noFill/>
            <a:ln w="38100" cap="flat" cmpd="sng" algn="ctr">
              <a:solidFill>
                <a:srgbClr val="F14124"/>
              </a:solidFill>
              <a:prstDash val="solid"/>
              <a:miter lim="800000"/>
            </a:ln>
            <a:effectLst/>
          </p:spPr>
        </p:cxnSp>
        <p:sp>
          <p:nvSpPr>
            <p:cNvPr id="361" name="下矢印 360"/>
            <p:cNvSpPr/>
            <p:nvPr/>
          </p:nvSpPr>
          <p:spPr>
            <a:xfrm>
              <a:off x="3764546" y="3893556"/>
              <a:ext cx="265704" cy="2066517"/>
            </a:xfrm>
            <a:prstGeom prst="downArrow">
              <a:avLst/>
            </a:prstGeom>
            <a:solidFill>
              <a:srgbClr val="F14124"/>
            </a:solidFill>
            <a:ln w="12700" cap="flat" cmpd="sng" algn="ctr">
              <a:solidFill>
                <a:srgbClr val="F1412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362" name="テキスト ボックス 361"/>
            <p:cNvSpPr txBox="1"/>
            <p:nvPr/>
          </p:nvSpPr>
          <p:spPr>
            <a:xfrm>
              <a:off x="3143316" y="3962591"/>
              <a:ext cx="1508162" cy="867215"/>
            </a:xfrm>
            <a:prstGeom prst="ellipse">
              <a:avLst/>
            </a:prstGeom>
            <a:solidFill>
              <a:srgbClr val="F14124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3600" b="1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GCC</a:t>
              </a:r>
            </a:p>
          </p:txBody>
        </p:sp>
        <p:sp>
          <p:nvSpPr>
            <p:cNvPr id="363" name="円/楕円 362"/>
            <p:cNvSpPr/>
            <p:nvPr/>
          </p:nvSpPr>
          <p:spPr>
            <a:xfrm>
              <a:off x="3955441" y="6103683"/>
              <a:ext cx="43200" cy="43200"/>
            </a:xfrm>
            <a:prstGeom prst="ellipse">
              <a:avLst/>
            </a:prstGeom>
            <a:solidFill>
              <a:srgbClr val="F14124"/>
            </a:solidFill>
            <a:ln w="12700" cap="flat" cmpd="sng" algn="ctr">
              <a:noFill/>
              <a:prstDash val="solid"/>
              <a:miter lim="800000"/>
            </a:ln>
            <a:effectLst>
              <a:glow rad="508000">
                <a:srgbClr val="F14124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black"/>
                </a:solidFill>
                <a:latin typeface="小塚ゴシック Pr6N L"/>
                <a:ea typeface="小塚ゴシック Pr6N L"/>
              </a:endParaRPr>
            </a:p>
          </p:txBody>
        </p:sp>
        <p:cxnSp>
          <p:nvCxnSpPr>
            <p:cNvPr id="364" name="直線コネクタ 363"/>
            <p:cNvCxnSpPr/>
            <p:nvPr/>
          </p:nvCxnSpPr>
          <p:spPr>
            <a:xfrm>
              <a:off x="3447393" y="5729890"/>
              <a:ext cx="549862" cy="414729"/>
            </a:xfrm>
            <a:prstGeom prst="line">
              <a:avLst/>
            </a:prstGeom>
            <a:noFill/>
            <a:ln w="38100" cap="flat" cmpd="sng" algn="ctr">
              <a:solidFill>
                <a:srgbClr val="F14124"/>
              </a:solidFill>
              <a:prstDash val="solid"/>
              <a:miter lim="800000"/>
            </a:ln>
            <a:effectLst/>
          </p:spPr>
        </p:cxnSp>
        <p:pic>
          <p:nvPicPr>
            <p:cNvPr id="365" name="TexTeXPicture" descr="&lt;?xml version=&quot;1.0&quot; encoding=&quot;utf-16&quot;?&gt;&#10;&lt;TeXTeX&gt;&#10;  &lt;preamble&gt;\documentclass{jarticle}&#10;\usepackage{amsmath}&#10;\pagestyle{empty}&lt;/preamble&gt;&#10;  &lt;body&gt;\begin{align*} &#10;{\Delta \eta}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42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761" y="6009409"/>
              <a:ext cx="426418" cy="309153"/>
            </a:xfrm>
            <a:prstGeom prst="rect">
              <a:avLst/>
            </a:prstGeom>
          </p:spPr>
        </p:pic>
      </p:grpSp>
      <p:sp>
        <p:nvSpPr>
          <p:cNvPr id="368" name="正方形/長方形 418"/>
          <p:cNvSpPr/>
          <p:nvPr/>
        </p:nvSpPr>
        <p:spPr>
          <a:xfrm rot="5400000" flipV="1">
            <a:off x="5633945" y="2444222"/>
            <a:ext cx="884816" cy="5930315"/>
          </a:xfrm>
          <a:custGeom>
            <a:avLst/>
            <a:gdLst>
              <a:gd name="connsiteX0" fmla="*/ 0 w 7813414"/>
              <a:gd name="connsiteY0" fmla="*/ 0 h 966905"/>
              <a:gd name="connsiteX1" fmla="*/ 7813414 w 7813414"/>
              <a:gd name="connsiteY1" fmla="*/ 0 h 966905"/>
              <a:gd name="connsiteX2" fmla="*/ 7813414 w 7813414"/>
              <a:gd name="connsiteY2" fmla="*/ 966905 h 966905"/>
              <a:gd name="connsiteX3" fmla="*/ 0 w 7813414"/>
              <a:gd name="connsiteY3" fmla="*/ 966905 h 966905"/>
              <a:gd name="connsiteX4" fmla="*/ 0 w 7813414"/>
              <a:gd name="connsiteY4" fmla="*/ 0 h 966905"/>
              <a:gd name="connsiteX0" fmla="*/ 0 w 7813414"/>
              <a:gd name="connsiteY0" fmla="*/ 0 h 966905"/>
              <a:gd name="connsiteX1" fmla="*/ 5618371 w 7813414"/>
              <a:gd name="connsiteY1" fmla="*/ 470 h 966905"/>
              <a:gd name="connsiteX2" fmla="*/ 7813414 w 7813414"/>
              <a:gd name="connsiteY2" fmla="*/ 0 h 966905"/>
              <a:gd name="connsiteX3" fmla="*/ 7813414 w 7813414"/>
              <a:gd name="connsiteY3" fmla="*/ 966905 h 966905"/>
              <a:gd name="connsiteX4" fmla="*/ 0 w 7813414"/>
              <a:gd name="connsiteY4" fmla="*/ 966905 h 966905"/>
              <a:gd name="connsiteX5" fmla="*/ 0 w 7813414"/>
              <a:gd name="connsiteY5" fmla="*/ 0 h 966905"/>
              <a:gd name="connsiteX0" fmla="*/ 0 w 7813414"/>
              <a:gd name="connsiteY0" fmla="*/ 0 h 966905"/>
              <a:gd name="connsiteX1" fmla="*/ 5618371 w 7813414"/>
              <a:gd name="connsiteY1" fmla="*/ 470 h 966905"/>
              <a:gd name="connsiteX2" fmla="*/ 5855040 w 7813414"/>
              <a:gd name="connsiteY2" fmla="*/ 470 h 966905"/>
              <a:gd name="connsiteX3" fmla="*/ 7813414 w 7813414"/>
              <a:gd name="connsiteY3" fmla="*/ 0 h 966905"/>
              <a:gd name="connsiteX4" fmla="*/ 7813414 w 7813414"/>
              <a:gd name="connsiteY4" fmla="*/ 966905 h 966905"/>
              <a:gd name="connsiteX5" fmla="*/ 0 w 7813414"/>
              <a:gd name="connsiteY5" fmla="*/ 966905 h 966905"/>
              <a:gd name="connsiteX6" fmla="*/ 0 w 7813414"/>
              <a:gd name="connsiteY6" fmla="*/ 0 h 966905"/>
              <a:gd name="connsiteX0" fmla="*/ 0 w 7813414"/>
              <a:gd name="connsiteY0" fmla="*/ 10287 h 977192"/>
              <a:gd name="connsiteX1" fmla="*/ 5306400 w 7813414"/>
              <a:gd name="connsiteY1" fmla="*/ 0 h 977192"/>
              <a:gd name="connsiteX2" fmla="*/ 5618371 w 7813414"/>
              <a:gd name="connsiteY2" fmla="*/ 10757 h 977192"/>
              <a:gd name="connsiteX3" fmla="*/ 5855040 w 7813414"/>
              <a:gd name="connsiteY3" fmla="*/ 10757 h 977192"/>
              <a:gd name="connsiteX4" fmla="*/ 7813414 w 7813414"/>
              <a:gd name="connsiteY4" fmla="*/ 10287 h 977192"/>
              <a:gd name="connsiteX5" fmla="*/ 7813414 w 7813414"/>
              <a:gd name="connsiteY5" fmla="*/ 977192 h 977192"/>
              <a:gd name="connsiteX6" fmla="*/ 0 w 7813414"/>
              <a:gd name="connsiteY6" fmla="*/ 977192 h 977192"/>
              <a:gd name="connsiteX7" fmla="*/ 0 w 7813414"/>
              <a:gd name="connsiteY7" fmla="*/ 10287 h 977192"/>
              <a:gd name="connsiteX0" fmla="*/ 0 w 7813414"/>
              <a:gd name="connsiteY0" fmla="*/ 1333479 h 2300384"/>
              <a:gd name="connsiteX1" fmla="*/ 5306400 w 7813414"/>
              <a:gd name="connsiteY1" fmla="*/ 1323192 h 2300384"/>
              <a:gd name="connsiteX2" fmla="*/ 5801251 w 7813414"/>
              <a:gd name="connsiteY2" fmla="*/ 0 h 2300384"/>
              <a:gd name="connsiteX3" fmla="*/ 5855040 w 7813414"/>
              <a:gd name="connsiteY3" fmla="*/ 1333949 h 2300384"/>
              <a:gd name="connsiteX4" fmla="*/ 7813414 w 7813414"/>
              <a:gd name="connsiteY4" fmla="*/ 1333479 h 2300384"/>
              <a:gd name="connsiteX5" fmla="*/ 7813414 w 7813414"/>
              <a:gd name="connsiteY5" fmla="*/ 2300384 h 2300384"/>
              <a:gd name="connsiteX6" fmla="*/ 0 w 7813414"/>
              <a:gd name="connsiteY6" fmla="*/ 2300384 h 2300384"/>
              <a:gd name="connsiteX7" fmla="*/ 0 w 7813414"/>
              <a:gd name="connsiteY7" fmla="*/ 1333479 h 2300384"/>
              <a:gd name="connsiteX0" fmla="*/ 0 w 7813414"/>
              <a:gd name="connsiteY0" fmla="*/ 218114 h 1185019"/>
              <a:gd name="connsiteX1" fmla="*/ 5306400 w 7813414"/>
              <a:gd name="connsiteY1" fmla="*/ 207827 h 1185019"/>
              <a:gd name="connsiteX2" fmla="*/ 5641438 w 7813414"/>
              <a:gd name="connsiteY2" fmla="*/ 0 h 1185019"/>
              <a:gd name="connsiteX3" fmla="*/ 5855040 w 7813414"/>
              <a:gd name="connsiteY3" fmla="*/ 218584 h 1185019"/>
              <a:gd name="connsiteX4" fmla="*/ 7813414 w 7813414"/>
              <a:gd name="connsiteY4" fmla="*/ 218114 h 1185019"/>
              <a:gd name="connsiteX5" fmla="*/ 7813414 w 7813414"/>
              <a:gd name="connsiteY5" fmla="*/ 1185019 h 1185019"/>
              <a:gd name="connsiteX6" fmla="*/ 0 w 7813414"/>
              <a:gd name="connsiteY6" fmla="*/ 1185019 h 1185019"/>
              <a:gd name="connsiteX7" fmla="*/ 0 w 7813414"/>
              <a:gd name="connsiteY7" fmla="*/ 218114 h 1185019"/>
              <a:gd name="connsiteX0" fmla="*/ 0 w 7813414"/>
              <a:gd name="connsiteY0" fmla="*/ 218114 h 1185019"/>
              <a:gd name="connsiteX1" fmla="*/ 5306400 w 7813414"/>
              <a:gd name="connsiteY1" fmla="*/ 219356 h 1185019"/>
              <a:gd name="connsiteX2" fmla="*/ 5641438 w 7813414"/>
              <a:gd name="connsiteY2" fmla="*/ 0 h 1185019"/>
              <a:gd name="connsiteX3" fmla="*/ 5855040 w 7813414"/>
              <a:gd name="connsiteY3" fmla="*/ 218584 h 1185019"/>
              <a:gd name="connsiteX4" fmla="*/ 7813414 w 7813414"/>
              <a:gd name="connsiteY4" fmla="*/ 218114 h 1185019"/>
              <a:gd name="connsiteX5" fmla="*/ 7813414 w 7813414"/>
              <a:gd name="connsiteY5" fmla="*/ 1185019 h 1185019"/>
              <a:gd name="connsiteX6" fmla="*/ 0 w 7813414"/>
              <a:gd name="connsiteY6" fmla="*/ 1185019 h 1185019"/>
              <a:gd name="connsiteX7" fmla="*/ 0 w 7813414"/>
              <a:gd name="connsiteY7" fmla="*/ 218114 h 1185019"/>
              <a:gd name="connsiteX0" fmla="*/ 0 w 7813414"/>
              <a:gd name="connsiteY0" fmla="*/ 264004 h 1230909"/>
              <a:gd name="connsiteX1" fmla="*/ 5306400 w 7813414"/>
              <a:gd name="connsiteY1" fmla="*/ 265246 h 1230909"/>
              <a:gd name="connsiteX2" fmla="*/ 6600371 w 7813414"/>
              <a:gd name="connsiteY2" fmla="*/ 0 h 1230909"/>
              <a:gd name="connsiteX3" fmla="*/ 5855040 w 7813414"/>
              <a:gd name="connsiteY3" fmla="*/ 264474 h 1230909"/>
              <a:gd name="connsiteX4" fmla="*/ 7813414 w 7813414"/>
              <a:gd name="connsiteY4" fmla="*/ 264004 h 1230909"/>
              <a:gd name="connsiteX5" fmla="*/ 7813414 w 7813414"/>
              <a:gd name="connsiteY5" fmla="*/ 1230909 h 1230909"/>
              <a:gd name="connsiteX6" fmla="*/ 0 w 7813414"/>
              <a:gd name="connsiteY6" fmla="*/ 1230909 h 1230909"/>
              <a:gd name="connsiteX7" fmla="*/ 0 w 7813414"/>
              <a:gd name="connsiteY7" fmla="*/ 264004 h 1230909"/>
              <a:gd name="connsiteX0" fmla="*/ 0 w 7813414"/>
              <a:gd name="connsiteY0" fmla="*/ 329142 h 1296047"/>
              <a:gd name="connsiteX1" fmla="*/ 5306400 w 7813414"/>
              <a:gd name="connsiteY1" fmla="*/ 330384 h 1296047"/>
              <a:gd name="connsiteX2" fmla="*/ 6847314 w 7813414"/>
              <a:gd name="connsiteY2" fmla="*/ 0 h 1296047"/>
              <a:gd name="connsiteX3" fmla="*/ 5855040 w 7813414"/>
              <a:gd name="connsiteY3" fmla="*/ 329612 h 1296047"/>
              <a:gd name="connsiteX4" fmla="*/ 7813414 w 7813414"/>
              <a:gd name="connsiteY4" fmla="*/ 329142 h 1296047"/>
              <a:gd name="connsiteX5" fmla="*/ 7813414 w 7813414"/>
              <a:gd name="connsiteY5" fmla="*/ 1296047 h 1296047"/>
              <a:gd name="connsiteX6" fmla="*/ 0 w 7813414"/>
              <a:gd name="connsiteY6" fmla="*/ 1296047 h 1296047"/>
              <a:gd name="connsiteX7" fmla="*/ 0 w 7813414"/>
              <a:gd name="connsiteY7" fmla="*/ 329142 h 1296047"/>
              <a:gd name="connsiteX0" fmla="*/ 0 w 7813414"/>
              <a:gd name="connsiteY0" fmla="*/ 338024 h 1304929"/>
              <a:gd name="connsiteX1" fmla="*/ 5306400 w 7813414"/>
              <a:gd name="connsiteY1" fmla="*/ 339266 h 1304929"/>
              <a:gd name="connsiteX2" fmla="*/ 6847314 w 7813414"/>
              <a:gd name="connsiteY2" fmla="*/ 0 h 1304929"/>
              <a:gd name="connsiteX3" fmla="*/ 5855040 w 7813414"/>
              <a:gd name="connsiteY3" fmla="*/ 338494 h 1304929"/>
              <a:gd name="connsiteX4" fmla="*/ 7813414 w 7813414"/>
              <a:gd name="connsiteY4" fmla="*/ 338024 h 1304929"/>
              <a:gd name="connsiteX5" fmla="*/ 7813414 w 7813414"/>
              <a:gd name="connsiteY5" fmla="*/ 1304929 h 1304929"/>
              <a:gd name="connsiteX6" fmla="*/ 0 w 7813414"/>
              <a:gd name="connsiteY6" fmla="*/ 1304929 h 1304929"/>
              <a:gd name="connsiteX7" fmla="*/ 0 w 7813414"/>
              <a:gd name="connsiteY7" fmla="*/ 338024 h 1304929"/>
              <a:gd name="connsiteX0" fmla="*/ 0 w 7813414"/>
              <a:gd name="connsiteY0" fmla="*/ 338024 h 1304929"/>
              <a:gd name="connsiteX1" fmla="*/ 4812531 w 7813414"/>
              <a:gd name="connsiteY1" fmla="*/ 342228 h 1304929"/>
              <a:gd name="connsiteX2" fmla="*/ 6847314 w 7813414"/>
              <a:gd name="connsiteY2" fmla="*/ 0 h 1304929"/>
              <a:gd name="connsiteX3" fmla="*/ 5855040 w 7813414"/>
              <a:gd name="connsiteY3" fmla="*/ 338494 h 1304929"/>
              <a:gd name="connsiteX4" fmla="*/ 7813414 w 7813414"/>
              <a:gd name="connsiteY4" fmla="*/ 338024 h 1304929"/>
              <a:gd name="connsiteX5" fmla="*/ 7813414 w 7813414"/>
              <a:gd name="connsiteY5" fmla="*/ 1304929 h 1304929"/>
              <a:gd name="connsiteX6" fmla="*/ 0 w 7813414"/>
              <a:gd name="connsiteY6" fmla="*/ 1304929 h 1304929"/>
              <a:gd name="connsiteX7" fmla="*/ 0 w 7813414"/>
              <a:gd name="connsiteY7" fmla="*/ 338024 h 1304929"/>
              <a:gd name="connsiteX0" fmla="*/ 0 w 7813414"/>
              <a:gd name="connsiteY0" fmla="*/ 319127 h 1286032"/>
              <a:gd name="connsiteX1" fmla="*/ 4812531 w 7813414"/>
              <a:gd name="connsiteY1" fmla="*/ 323331 h 1286032"/>
              <a:gd name="connsiteX2" fmla="*/ 5487057 w 7813414"/>
              <a:gd name="connsiteY2" fmla="*/ 0 h 1286032"/>
              <a:gd name="connsiteX3" fmla="*/ 5855040 w 7813414"/>
              <a:gd name="connsiteY3" fmla="*/ 319597 h 1286032"/>
              <a:gd name="connsiteX4" fmla="*/ 7813414 w 7813414"/>
              <a:gd name="connsiteY4" fmla="*/ 319127 h 1286032"/>
              <a:gd name="connsiteX5" fmla="*/ 7813414 w 7813414"/>
              <a:gd name="connsiteY5" fmla="*/ 1286032 h 1286032"/>
              <a:gd name="connsiteX6" fmla="*/ 0 w 7813414"/>
              <a:gd name="connsiteY6" fmla="*/ 1286032 h 1286032"/>
              <a:gd name="connsiteX7" fmla="*/ 0 w 7813414"/>
              <a:gd name="connsiteY7" fmla="*/ 319127 h 1286032"/>
              <a:gd name="connsiteX0" fmla="*/ 0 w 7813414"/>
              <a:gd name="connsiteY0" fmla="*/ 319127 h 1286032"/>
              <a:gd name="connsiteX1" fmla="*/ 5229682 w 7813414"/>
              <a:gd name="connsiteY1" fmla="*/ 320632 h 1286032"/>
              <a:gd name="connsiteX2" fmla="*/ 5487057 w 7813414"/>
              <a:gd name="connsiteY2" fmla="*/ 0 h 1286032"/>
              <a:gd name="connsiteX3" fmla="*/ 5855040 w 7813414"/>
              <a:gd name="connsiteY3" fmla="*/ 319597 h 1286032"/>
              <a:gd name="connsiteX4" fmla="*/ 7813414 w 7813414"/>
              <a:gd name="connsiteY4" fmla="*/ 319127 h 1286032"/>
              <a:gd name="connsiteX5" fmla="*/ 7813414 w 7813414"/>
              <a:gd name="connsiteY5" fmla="*/ 1286032 h 1286032"/>
              <a:gd name="connsiteX6" fmla="*/ 0 w 7813414"/>
              <a:gd name="connsiteY6" fmla="*/ 1286032 h 1286032"/>
              <a:gd name="connsiteX7" fmla="*/ 0 w 7813414"/>
              <a:gd name="connsiteY7" fmla="*/ 319127 h 1286032"/>
              <a:gd name="connsiteX0" fmla="*/ 0 w 7813414"/>
              <a:gd name="connsiteY0" fmla="*/ 319127 h 1286032"/>
              <a:gd name="connsiteX1" fmla="*/ 5229682 w 7813414"/>
              <a:gd name="connsiteY1" fmla="*/ 320632 h 1286032"/>
              <a:gd name="connsiteX2" fmla="*/ 5487057 w 7813414"/>
              <a:gd name="connsiteY2" fmla="*/ 0 h 1286032"/>
              <a:gd name="connsiteX3" fmla="*/ 5619266 w 7813414"/>
              <a:gd name="connsiteY3" fmla="*/ 316898 h 1286032"/>
              <a:gd name="connsiteX4" fmla="*/ 7813414 w 7813414"/>
              <a:gd name="connsiteY4" fmla="*/ 319127 h 1286032"/>
              <a:gd name="connsiteX5" fmla="*/ 7813414 w 7813414"/>
              <a:gd name="connsiteY5" fmla="*/ 1286032 h 1286032"/>
              <a:gd name="connsiteX6" fmla="*/ 0 w 7813414"/>
              <a:gd name="connsiteY6" fmla="*/ 1286032 h 1286032"/>
              <a:gd name="connsiteX7" fmla="*/ 0 w 7813414"/>
              <a:gd name="connsiteY7" fmla="*/ 319127 h 1286032"/>
              <a:gd name="connsiteX0" fmla="*/ 0 w 7813414"/>
              <a:gd name="connsiteY0" fmla="*/ 481101 h 1448006"/>
              <a:gd name="connsiteX1" fmla="*/ 5229682 w 7813414"/>
              <a:gd name="connsiteY1" fmla="*/ 482606 h 1448006"/>
              <a:gd name="connsiteX2" fmla="*/ 5414513 w 7813414"/>
              <a:gd name="connsiteY2" fmla="*/ 0 h 1448006"/>
              <a:gd name="connsiteX3" fmla="*/ 5619266 w 7813414"/>
              <a:gd name="connsiteY3" fmla="*/ 478872 h 1448006"/>
              <a:gd name="connsiteX4" fmla="*/ 7813414 w 7813414"/>
              <a:gd name="connsiteY4" fmla="*/ 481101 h 1448006"/>
              <a:gd name="connsiteX5" fmla="*/ 7813414 w 7813414"/>
              <a:gd name="connsiteY5" fmla="*/ 1448006 h 1448006"/>
              <a:gd name="connsiteX6" fmla="*/ 0 w 7813414"/>
              <a:gd name="connsiteY6" fmla="*/ 1448006 h 1448006"/>
              <a:gd name="connsiteX7" fmla="*/ 0 w 7813414"/>
              <a:gd name="connsiteY7" fmla="*/ 481101 h 1448006"/>
              <a:gd name="connsiteX0" fmla="*/ 0 w 7813414"/>
              <a:gd name="connsiteY0" fmla="*/ 481101 h 1448006"/>
              <a:gd name="connsiteX1" fmla="*/ 5229682 w 7813414"/>
              <a:gd name="connsiteY1" fmla="*/ 482606 h 1448006"/>
              <a:gd name="connsiteX2" fmla="*/ 5414513 w 7813414"/>
              <a:gd name="connsiteY2" fmla="*/ 0 h 1448006"/>
              <a:gd name="connsiteX3" fmla="*/ 5619267 w 7813414"/>
              <a:gd name="connsiteY3" fmla="*/ 478872 h 1448006"/>
              <a:gd name="connsiteX4" fmla="*/ 7813414 w 7813414"/>
              <a:gd name="connsiteY4" fmla="*/ 481101 h 1448006"/>
              <a:gd name="connsiteX5" fmla="*/ 7813414 w 7813414"/>
              <a:gd name="connsiteY5" fmla="*/ 1448006 h 1448006"/>
              <a:gd name="connsiteX6" fmla="*/ 0 w 7813414"/>
              <a:gd name="connsiteY6" fmla="*/ 1448006 h 1448006"/>
              <a:gd name="connsiteX7" fmla="*/ 0 w 7813414"/>
              <a:gd name="connsiteY7" fmla="*/ 481101 h 1448006"/>
              <a:gd name="connsiteX0" fmla="*/ 0 w 7813414"/>
              <a:gd name="connsiteY0" fmla="*/ 481101 h 1448006"/>
              <a:gd name="connsiteX1" fmla="*/ 5229682 w 7813414"/>
              <a:gd name="connsiteY1" fmla="*/ 482606 h 1448006"/>
              <a:gd name="connsiteX2" fmla="*/ 5414513 w 7813414"/>
              <a:gd name="connsiteY2" fmla="*/ 0 h 1448006"/>
              <a:gd name="connsiteX3" fmla="*/ 5637403 w 7813414"/>
              <a:gd name="connsiteY3" fmla="*/ 484271 h 1448006"/>
              <a:gd name="connsiteX4" fmla="*/ 7813414 w 7813414"/>
              <a:gd name="connsiteY4" fmla="*/ 481101 h 1448006"/>
              <a:gd name="connsiteX5" fmla="*/ 7813414 w 7813414"/>
              <a:gd name="connsiteY5" fmla="*/ 1448006 h 1448006"/>
              <a:gd name="connsiteX6" fmla="*/ 0 w 7813414"/>
              <a:gd name="connsiteY6" fmla="*/ 1448006 h 1448006"/>
              <a:gd name="connsiteX7" fmla="*/ 0 w 7813414"/>
              <a:gd name="connsiteY7" fmla="*/ 481101 h 1448006"/>
              <a:gd name="connsiteX0" fmla="*/ 0 w 7813414"/>
              <a:gd name="connsiteY0" fmla="*/ 270668 h 1237573"/>
              <a:gd name="connsiteX1" fmla="*/ 5229682 w 7813414"/>
              <a:gd name="connsiteY1" fmla="*/ 272173 h 1237573"/>
              <a:gd name="connsiteX2" fmla="*/ 5592813 w 7813414"/>
              <a:gd name="connsiteY2" fmla="*/ 0 h 1237573"/>
              <a:gd name="connsiteX3" fmla="*/ 5637403 w 7813414"/>
              <a:gd name="connsiteY3" fmla="*/ 273838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813655 w 7813414"/>
              <a:gd name="connsiteY1" fmla="*/ 265159 h 1237573"/>
              <a:gd name="connsiteX2" fmla="*/ 5592813 w 7813414"/>
              <a:gd name="connsiteY2" fmla="*/ 0 h 1237573"/>
              <a:gd name="connsiteX3" fmla="*/ 5637403 w 7813414"/>
              <a:gd name="connsiteY3" fmla="*/ 273838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873104 w 7813414"/>
              <a:gd name="connsiteY1" fmla="*/ 267498 h 1237573"/>
              <a:gd name="connsiteX2" fmla="*/ 5592813 w 7813414"/>
              <a:gd name="connsiteY2" fmla="*/ 0 h 1237573"/>
              <a:gd name="connsiteX3" fmla="*/ 5637403 w 7813414"/>
              <a:gd name="connsiteY3" fmla="*/ 273838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873104 w 7813414"/>
              <a:gd name="connsiteY1" fmla="*/ 267498 h 1237573"/>
              <a:gd name="connsiteX2" fmla="*/ 5592813 w 7813414"/>
              <a:gd name="connsiteY2" fmla="*/ 0 h 1237573"/>
              <a:gd name="connsiteX3" fmla="*/ 5637416 w 7813414"/>
              <a:gd name="connsiteY3" fmla="*/ 264486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873104 w 7813414"/>
              <a:gd name="connsiteY1" fmla="*/ 267498 h 1237573"/>
              <a:gd name="connsiteX2" fmla="*/ 5592813 w 7813414"/>
              <a:gd name="connsiteY2" fmla="*/ 0 h 1237573"/>
              <a:gd name="connsiteX3" fmla="*/ 5637416 w 7813414"/>
              <a:gd name="connsiteY3" fmla="*/ 264486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873104 w 7813414"/>
              <a:gd name="connsiteY1" fmla="*/ 267498 h 1237573"/>
              <a:gd name="connsiteX2" fmla="*/ 5592813 w 7813414"/>
              <a:gd name="connsiteY2" fmla="*/ 0 h 1237573"/>
              <a:gd name="connsiteX3" fmla="*/ 5756299 w 7813414"/>
              <a:gd name="connsiteY3" fmla="*/ 269163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958621 w 7813414"/>
              <a:gd name="connsiteY1" fmla="*/ 270862 h 1237573"/>
              <a:gd name="connsiteX2" fmla="*/ 5592813 w 7813414"/>
              <a:gd name="connsiteY2" fmla="*/ 0 h 1237573"/>
              <a:gd name="connsiteX3" fmla="*/ 5756299 w 7813414"/>
              <a:gd name="connsiteY3" fmla="*/ 269163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958632 w 7813414"/>
              <a:gd name="connsiteY1" fmla="*/ 270022 h 1237573"/>
              <a:gd name="connsiteX2" fmla="*/ 5592813 w 7813414"/>
              <a:gd name="connsiteY2" fmla="*/ 0 h 1237573"/>
              <a:gd name="connsiteX3" fmla="*/ 5756299 w 7813414"/>
              <a:gd name="connsiteY3" fmla="*/ 269163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958632 w 7813414"/>
              <a:gd name="connsiteY1" fmla="*/ 270022 h 1237573"/>
              <a:gd name="connsiteX2" fmla="*/ 5592813 w 7813414"/>
              <a:gd name="connsiteY2" fmla="*/ 0 h 1237573"/>
              <a:gd name="connsiteX3" fmla="*/ 5734942 w 7813414"/>
              <a:gd name="connsiteY3" fmla="*/ 270004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958632 w 7813414"/>
              <a:gd name="connsiteY1" fmla="*/ 270022 h 1237573"/>
              <a:gd name="connsiteX2" fmla="*/ 5592813 w 7813414"/>
              <a:gd name="connsiteY2" fmla="*/ 0 h 1237573"/>
              <a:gd name="connsiteX3" fmla="*/ 5734942 w 7813414"/>
              <a:gd name="connsiteY3" fmla="*/ 270004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958632 w 7813414"/>
              <a:gd name="connsiteY1" fmla="*/ 270022 h 1237573"/>
              <a:gd name="connsiteX2" fmla="*/ 5592813 w 7813414"/>
              <a:gd name="connsiteY2" fmla="*/ 0 h 1237573"/>
              <a:gd name="connsiteX3" fmla="*/ 5734942 w 7813414"/>
              <a:gd name="connsiteY3" fmla="*/ 270004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3681074 w 7813414"/>
              <a:gd name="connsiteY1" fmla="*/ 267625 h 1237573"/>
              <a:gd name="connsiteX2" fmla="*/ 5592813 w 7813414"/>
              <a:gd name="connsiteY2" fmla="*/ 0 h 1237573"/>
              <a:gd name="connsiteX3" fmla="*/ 5734942 w 7813414"/>
              <a:gd name="connsiteY3" fmla="*/ 270004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3681074 w 7813414"/>
              <a:gd name="connsiteY1" fmla="*/ 270022 h 1237573"/>
              <a:gd name="connsiteX2" fmla="*/ 5592813 w 7813414"/>
              <a:gd name="connsiteY2" fmla="*/ 0 h 1237573"/>
              <a:gd name="connsiteX3" fmla="*/ 5734942 w 7813414"/>
              <a:gd name="connsiteY3" fmla="*/ 270004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3681074 w 7813414"/>
              <a:gd name="connsiteY1" fmla="*/ 270022 h 1237573"/>
              <a:gd name="connsiteX2" fmla="*/ 5592813 w 7813414"/>
              <a:gd name="connsiteY2" fmla="*/ 0 h 1237573"/>
              <a:gd name="connsiteX3" fmla="*/ 5734944 w 7813414"/>
              <a:gd name="connsiteY3" fmla="*/ 274797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3681074 w 7813414"/>
              <a:gd name="connsiteY1" fmla="*/ 270022 h 1237573"/>
              <a:gd name="connsiteX2" fmla="*/ 5592813 w 7813414"/>
              <a:gd name="connsiteY2" fmla="*/ 0 h 1237573"/>
              <a:gd name="connsiteX3" fmla="*/ 5734944 w 7813414"/>
              <a:gd name="connsiteY3" fmla="*/ 272400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3414" h="1237573">
                <a:moveTo>
                  <a:pt x="0" y="270668"/>
                </a:moveTo>
                <a:lnTo>
                  <a:pt x="3681074" y="270022"/>
                </a:lnTo>
                <a:lnTo>
                  <a:pt x="5592813" y="0"/>
                </a:lnTo>
                <a:lnTo>
                  <a:pt x="5734944" y="272400"/>
                </a:lnTo>
                <a:lnTo>
                  <a:pt x="7813414" y="270668"/>
                </a:lnTo>
                <a:lnTo>
                  <a:pt x="7813414" y="1237573"/>
                </a:lnTo>
                <a:lnTo>
                  <a:pt x="0" y="1237573"/>
                </a:lnTo>
                <a:lnTo>
                  <a:pt x="0" y="270668"/>
                </a:lnTo>
                <a:close/>
              </a:path>
            </a:pathLst>
          </a:custGeom>
          <a:noFill/>
          <a:ln w="19050" cap="flat" cmpd="sng" algn="ctr">
            <a:solidFill>
              <a:srgbClr val="F1412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小塚ゴシック Pr6N L"/>
              <a:ea typeface="小塚ゴシック Pr6N L"/>
            </a:endParaRPr>
          </a:p>
        </p:txBody>
      </p:sp>
      <p:pic>
        <p:nvPicPr>
          <p:cNvPr id="369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000000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20" y="6152915"/>
            <a:ext cx="505321" cy="23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Charge Density Distribution @ALICE Pb-Pb 2.76 TeV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888" y="1419653"/>
            <a:ext cx="6657975" cy="45529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4220967" y="1219598"/>
            <a:ext cx="3616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ALICE, PRB 276 (2013) 610-622</a:t>
            </a:r>
            <a:endParaRPr lang="ja-JP" altLang="en-US" sz="20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17555" y="1623316"/>
            <a:ext cx="3606229" cy="3719245"/>
          </a:xfrm>
          <a:prstGeom prst="rect">
            <a:avLst/>
          </a:prstGeom>
          <a:solidFill>
            <a:srgbClr val="F14124">
              <a:lumMod val="60000"/>
              <a:lumOff val="40000"/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1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Important Property of Cumulants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 bwMode="auto">
          <a:xfrm>
            <a:off x="397837" y="966532"/>
            <a:ext cx="8024954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Cumulants of conserved charge are extensive quantities</a:t>
            </a:r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79956"/>
              </p:ext>
            </p:extLst>
          </p:nvPr>
        </p:nvGraphicFramePr>
        <p:xfrm>
          <a:off x="1081768" y="1761671"/>
          <a:ext cx="1719263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60" name="Equation" r:id="rId3" imgW="901440" imgH="685800" progId="Equation.DSMT4">
                  <p:embed/>
                </p:oleObj>
              </mc:Choice>
              <mc:Fallback>
                <p:oleObj name="Equation" r:id="rId3" imgW="901440" imgH="685800" progId="Equation.DSMT4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768" y="1761671"/>
                        <a:ext cx="1719263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 bwMode="auto">
          <a:xfrm>
            <a:off x="2960928" y="2543970"/>
            <a:ext cx="5368777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i="1" dirty="0" smtClean="0">
                <a:solidFill>
                  <a:schemeClr val="tx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c</a:t>
            </a:r>
            <a:r>
              <a:rPr lang="en-US" altLang="ja-JP" sz="2400" i="1" baseline="-1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const,  generalized susceptibility</a:t>
            </a:r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 bwMode="auto">
          <a:xfrm>
            <a:off x="395862" y="3303932"/>
            <a:ext cx="954107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Thus,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7752" y="497909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Skewness:</a:t>
            </a:r>
            <a:endParaRPr lang="ja-JP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4068144"/>
            <a:ext cx="180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Variance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: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000000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77" y="4099084"/>
            <a:ext cx="2822421" cy="39754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940276" y="6017864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Kurtosis: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左中かっこ 13"/>
          <p:cNvSpPr/>
          <p:nvPr/>
        </p:nvSpPr>
        <p:spPr>
          <a:xfrm>
            <a:off x="403696" y="4005064"/>
            <a:ext cx="423888" cy="2592288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000000"/>
              </a:solidFill>
            </a:endParaRP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361386"/>
              </p:ext>
            </p:extLst>
          </p:nvPr>
        </p:nvGraphicFramePr>
        <p:xfrm>
          <a:off x="2884488" y="4618038"/>
          <a:ext cx="294163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61" name="Equation" r:id="rId6" imgW="1447560" imgH="545760" progId="Equation.DSMT4">
                  <p:embed/>
                </p:oleObj>
              </mc:Choice>
              <mc:Fallback>
                <p:oleObj name="Equation" r:id="rId6" imgW="1447560" imgH="545760" progId="Equation.DSMT4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4618038"/>
                        <a:ext cx="2941637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66154"/>
              </p:ext>
            </p:extLst>
          </p:nvPr>
        </p:nvGraphicFramePr>
        <p:xfrm>
          <a:off x="2778125" y="5597525"/>
          <a:ext cx="4875213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62" name="Equation" r:id="rId8" imgW="2476440" imgH="596880" progId="Equation.DSMT4">
                  <p:embed/>
                </p:oleObj>
              </mc:Choice>
              <mc:Fallback>
                <p:oleObj name="Equation" r:id="rId8" imgW="2476440" imgH="596880" progId="Equation.DSMT4">
                  <p:embed/>
                  <p:pic>
                    <p:nvPicPr>
                      <p:cNvPr id="0" name="オブジェクト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5597525"/>
                        <a:ext cx="4875213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4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Cumulants of Conserved Charges</a:t>
            </a:r>
            <a:endParaRPr kumimoji="1" lang="ja-JP" altLang="en-US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177481"/>
              </p:ext>
            </p:extLst>
          </p:nvPr>
        </p:nvGraphicFramePr>
        <p:xfrm>
          <a:off x="5180013" y="1024725"/>
          <a:ext cx="3074987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3" name="Equation" r:id="rId3" imgW="1612800" imgH="2095200" progId="Equation.DSMT4">
                  <p:embed/>
                </p:oleObj>
              </mc:Choice>
              <mc:Fallback>
                <p:oleObj name="Equation" r:id="rId3" imgW="1612800" imgH="2095200" progId="Equation.DSMT4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3" y="1024725"/>
                        <a:ext cx="3074987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 bwMode="auto">
          <a:xfrm>
            <a:off x="397837" y="1014032"/>
            <a:ext cx="4652236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perator for a conserved charge: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 bwMode="auto">
          <a:xfrm>
            <a:off x="2520213" y="2404046"/>
            <a:ext cx="2529860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partition function: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 bwMode="auto">
          <a:xfrm>
            <a:off x="2518238" y="3363946"/>
            <a:ext cx="2308645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 potential: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 bwMode="auto">
          <a:xfrm>
            <a:off x="2547695" y="4335743"/>
            <a:ext cx="1673856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cumulants: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Cumulants of Conserved Charges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 bwMode="auto">
          <a:xfrm>
            <a:off x="397837" y="966532"/>
            <a:ext cx="2682145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relation: 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518717"/>
              </p:ext>
            </p:extLst>
          </p:nvPr>
        </p:nvGraphicFramePr>
        <p:xfrm>
          <a:off x="3233408" y="739370"/>
          <a:ext cx="29527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92" name="Equation" r:id="rId3" imgW="1549080" imgH="482400" progId="Equation.DSMT4">
                  <p:embed/>
                </p:oleObj>
              </mc:Choice>
              <mc:Fallback>
                <p:oleObj name="Equation" r:id="rId3" imgW="1549080" imgH="482400" progId="Equation.DSMT4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408" y="739370"/>
                        <a:ext cx="295275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 bwMode="auto">
          <a:xfrm>
            <a:off x="395862" y="2045182"/>
            <a:ext cx="8744702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relation leads to an important relation between cumulants: 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327761"/>
              </p:ext>
            </p:extLst>
          </p:nvPr>
        </p:nvGraphicFramePr>
        <p:xfrm>
          <a:off x="3079982" y="2696957"/>
          <a:ext cx="32194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93" name="Equation" r:id="rId5" imgW="1688760" imgH="533160" progId="Equation.DSMT4">
                  <p:embed/>
                </p:oleObj>
              </mc:Choice>
              <mc:Fallback>
                <p:oleObj name="Equation" r:id="rId5" imgW="1688760" imgH="533160" progId="Equation.DSMT4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982" y="2696957"/>
                        <a:ext cx="321945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 bwMode="auto">
          <a:xfrm>
            <a:off x="395862" y="4230182"/>
            <a:ext cx="2291012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application: 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949796"/>
              </p:ext>
            </p:extLst>
          </p:nvPr>
        </p:nvGraphicFramePr>
        <p:xfrm>
          <a:off x="2923247" y="4341813"/>
          <a:ext cx="2709862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94" name="Equation" r:id="rId7" imgW="1422360" imgH="838080" progId="Equation.DSMT4">
                  <p:embed/>
                </p:oleObj>
              </mc:Choice>
              <mc:Fallback>
                <p:oleObj name="Equation" r:id="rId7" imgW="1422360" imgH="838080" progId="Equation.DSMT4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3247" y="4341813"/>
                        <a:ext cx="2709862" cy="15922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 bwMode="auto">
          <a:xfrm>
            <a:off x="1813686" y="6347901"/>
            <a:ext cx="7419019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lecture, we do not use factoria</a:t>
            </a:r>
            <a:r>
              <a:rPr lang="en-US" altLang="ja-JP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cumulants in the following</a:t>
            </a:r>
            <a:endParaRPr kumimoji="1" lang="ja-JP" alt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First App. of Conserved Charge Fluct.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371" y="838399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Quark-Gluon Plasma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51520" y="1519822"/>
            <a:ext cx="4896544" cy="900000"/>
            <a:chOff x="251520" y="1270447"/>
            <a:chExt cx="4896544" cy="900000"/>
          </a:xfrm>
        </p:grpSpPr>
        <p:sp>
          <p:nvSpPr>
            <p:cNvPr id="5" name="正方形/長方形 4"/>
            <p:cNvSpPr/>
            <p:nvPr/>
          </p:nvSpPr>
          <p:spPr>
            <a:xfrm>
              <a:off x="251520" y="1270447"/>
              <a:ext cx="4896544" cy="900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" name="円/楕円 7"/>
            <p:cNvSpPr/>
            <p:nvPr/>
          </p:nvSpPr>
          <p:spPr>
            <a:xfrm>
              <a:off x="2475725" y="200023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" name="円/楕円 8"/>
            <p:cNvSpPr/>
            <p:nvPr/>
          </p:nvSpPr>
          <p:spPr>
            <a:xfrm>
              <a:off x="3347864" y="191851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" name="円/楕円 9"/>
            <p:cNvSpPr/>
            <p:nvPr/>
          </p:nvSpPr>
          <p:spPr>
            <a:xfrm>
              <a:off x="3607833" y="187876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円/楕円 10"/>
            <p:cNvSpPr/>
            <p:nvPr/>
          </p:nvSpPr>
          <p:spPr>
            <a:xfrm>
              <a:off x="1223616" y="18721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0" name="円/楕円 11"/>
            <p:cNvSpPr/>
            <p:nvPr/>
          </p:nvSpPr>
          <p:spPr>
            <a:xfrm>
              <a:off x="4572000" y="166650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" name="円/楕円 12"/>
            <p:cNvSpPr/>
            <p:nvPr/>
          </p:nvSpPr>
          <p:spPr>
            <a:xfrm>
              <a:off x="1640419" y="134060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" name="円/楕円 13"/>
            <p:cNvSpPr/>
            <p:nvPr/>
          </p:nvSpPr>
          <p:spPr>
            <a:xfrm>
              <a:off x="1994403" y="133175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円/楕円 14"/>
            <p:cNvSpPr/>
            <p:nvPr/>
          </p:nvSpPr>
          <p:spPr>
            <a:xfrm>
              <a:off x="960644" y="160876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" name="円/楕円 15"/>
            <p:cNvSpPr/>
            <p:nvPr/>
          </p:nvSpPr>
          <p:spPr>
            <a:xfrm>
              <a:off x="3203824" y="166276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5" name="円/楕円 16"/>
            <p:cNvSpPr/>
            <p:nvPr/>
          </p:nvSpPr>
          <p:spPr>
            <a:xfrm>
              <a:off x="2027035" y="195453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6" name="円/楕円 17"/>
            <p:cNvSpPr/>
            <p:nvPr/>
          </p:nvSpPr>
          <p:spPr>
            <a:xfrm>
              <a:off x="4788024" y="194623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7" name="円/楕円 18"/>
            <p:cNvSpPr/>
            <p:nvPr/>
          </p:nvSpPr>
          <p:spPr>
            <a:xfrm>
              <a:off x="1701045" y="192618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8" name="円/楕円 19"/>
            <p:cNvSpPr/>
            <p:nvPr/>
          </p:nvSpPr>
          <p:spPr>
            <a:xfrm>
              <a:off x="3715833" y="132131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9" name="円/楕円 20"/>
            <p:cNvSpPr/>
            <p:nvPr/>
          </p:nvSpPr>
          <p:spPr>
            <a:xfrm>
              <a:off x="2608457" y="173851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0" name="円/楕円 21"/>
            <p:cNvSpPr/>
            <p:nvPr/>
          </p:nvSpPr>
          <p:spPr>
            <a:xfrm>
              <a:off x="575544" y="132131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1" name="円/楕円 22"/>
            <p:cNvSpPr/>
            <p:nvPr/>
          </p:nvSpPr>
          <p:spPr>
            <a:xfrm>
              <a:off x="899592" y="137847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2" name="円/楕円 23"/>
            <p:cNvSpPr/>
            <p:nvPr/>
          </p:nvSpPr>
          <p:spPr>
            <a:xfrm>
              <a:off x="2718116" y="13642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3" name="円/楕円 24"/>
            <p:cNvSpPr/>
            <p:nvPr/>
          </p:nvSpPr>
          <p:spPr>
            <a:xfrm>
              <a:off x="4337968" y="197621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4" name="円/楕円 25"/>
            <p:cNvSpPr/>
            <p:nvPr/>
          </p:nvSpPr>
          <p:spPr>
            <a:xfrm>
              <a:off x="3903992" y="16788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5" name="円/楕円 26"/>
            <p:cNvSpPr/>
            <p:nvPr/>
          </p:nvSpPr>
          <p:spPr>
            <a:xfrm>
              <a:off x="3160578" y="134236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6" name="円/楕円 27"/>
            <p:cNvSpPr/>
            <p:nvPr/>
          </p:nvSpPr>
          <p:spPr>
            <a:xfrm>
              <a:off x="4283968" y="139460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7" name="円/楕円 28"/>
            <p:cNvSpPr/>
            <p:nvPr/>
          </p:nvSpPr>
          <p:spPr>
            <a:xfrm>
              <a:off x="3955873" y="19926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8" name="円/楕円 29"/>
            <p:cNvSpPr/>
            <p:nvPr/>
          </p:nvSpPr>
          <p:spPr>
            <a:xfrm>
              <a:off x="412188" y="199951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9" name="円/楕円 30"/>
            <p:cNvSpPr/>
            <p:nvPr/>
          </p:nvSpPr>
          <p:spPr>
            <a:xfrm>
              <a:off x="2209154" y="160822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0" name="円/楕円 31"/>
            <p:cNvSpPr/>
            <p:nvPr/>
          </p:nvSpPr>
          <p:spPr>
            <a:xfrm>
              <a:off x="892728" y="19913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1" name="円/楕円 32"/>
            <p:cNvSpPr/>
            <p:nvPr/>
          </p:nvSpPr>
          <p:spPr>
            <a:xfrm>
              <a:off x="2879824" y="204383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2" name="円/楕円 33"/>
            <p:cNvSpPr/>
            <p:nvPr/>
          </p:nvSpPr>
          <p:spPr>
            <a:xfrm>
              <a:off x="467544" y="15708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3" name="円/楕円 34"/>
            <p:cNvSpPr/>
            <p:nvPr/>
          </p:nvSpPr>
          <p:spPr>
            <a:xfrm>
              <a:off x="1694419" y="171676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4" name="円/楕円 35"/>
            <p:cNvSpPr/>
            <p:nvPr/>
          </p:nvSpPr>
          <p:spPr>
            <a:xfrm>
              <a:off x="1259632" y="130646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5" name="円/楕円 36"/>
            <p:cNvSpPr/>
            <p:nvPr/>
          </p:nvSpPr>
          <p:spPr>
            <a:xfrm>
              <a:off x="4734024" y="144860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251371" y="838399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Quark-Gluon Plasma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37" name="テキスト ボックス 36"/>
          <p:cNvSpPr txBox="1"/>
          <p:nvPr/>
        </p:nvSpPr>
        <p:spPr bwMode="auto">
          <a:xfrm>
            <a:off x="5328072" y="1398558"/>
            <a:ext cx="3408305" cy="83099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= ±1/3, ±2/3 (quark)</a:t>
            </a:r>
          </a:p>
          <a:p>
            <a:pPr algn="l"/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0 (gluon)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251520" y="3888506"/>
            <a:ext cx="4896544" cy="900000"/>
            <a:chOff x="251520" y="3639131"/>
            <a:chExt cx="4896544" cy="900000"/>
          </a:xfrm>
        </p:grpSpPr>
        <p:sp>
          <p:nvSpPr>
            <p:cNvPr id="39" name="正方形/長方形 38"/>
            <p:cNvSpPr/>
            <p:nvPr/>
          </p:nvSpPr>
          <p:spPr>
            <a:xfrm>
              <a:off x="251520" y="3639131"/>
              <a:ext cx="4896544" cy="9000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0" name="円/楕円 42"/>
            <p:cNvSpPr/>
            <p:nvPr/>
          </p:nvSpPr>
          <p:spPr>
            <a:xfrm>
              <a:off x="4208643" y="421508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1" name="円/楕円 43"/>
            <p:cNvSpPr/>
            <p:nvPr/>
          </p:nvSpPr>
          <p:spPr>
            <a:xfrm>
              <a:off x="4734000" y="392741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2" name="円/楕円 44"/>
            <p:cNvSpPr/>
            <p:nvPr/>
          </p:nvSpPr>
          <p:spPr>
            <a:xfrm>
              <a:off x="3372808" y="421212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3" name="円/楕円 45"/>
            <p:cNvSpPr/>
            <p:nvPr/>
          </p:nvSpPr>
          <p:spPr>
            <a:xfrm>
              <a:off x="1383817" y="426817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4" name="円/楕円 46"/>
            <p:cNvSpPr/>
            <p:nvPr/>
          </p:nvSpPr>
          <p:spPr>
            <a:xfrm>
              <a:off x="3426808" y="431404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5" name="円/楕円 47"/>
            <p:cNvSpPr/>
            <p:nvPr/>
          </p:nvSpPr>
          <p:spPr>
            <a:xfrm>
              <a:off x="1318673" y="416633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6" name="円/楕円 48"/>
            <p:cNvSpPr/>
            <p:nvPr/>
          </p:nvSpPr>
          <p:spPr>
            <a:xfrm>
              <a:off x="2555422" y="42050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7" name="円/楕円 49"/>
            <p:cNvSpPr/>
            <p:nvPr/>
          </p:nvSpPr>
          <p:spPr>
            <a:xfrm>
              <a:off x="861559" y="378904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8" name="円/楕円 50"/>
            <p:cNvSpPr/>
            <p:nvPr/>
          </p:nvSpPr>
          <p:spPr>
            <a:xfrm>
              <a:off x="4615168" y="387341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9" name="円/楕円 51"/>
            <p:cNvSpPr/>
            <p:nvPr/>
          </p:nvSpPr>
          <p:spPr>
            <a:xfrm>
              <a:off x="478902" y="426309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0" name="円/楕円 52"/>
            <p:cNvSpPr/>
            <p:nvPr/>
          </p:nvSpPr>
          <p:spPr>
            <a:xfrm>
              <a:off x="3845277" y="378179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1" name="円/楕円 53"/>
            <p:cNvSpPr/>
            <p:nvPr/>
          </p:nvSpPr>
          <p:spPr>
            <a:xfrm>
              <a:off x="431528" y="415509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2" name="円/楕円 54"/>
            <p:cNvSpPr/>
            <p:nvPr/>
          </p:nvSpPr>
          <p:spPr>
            <a:xfrm>
              <a:off x="3480808" y="418790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3" name="円/楕円 55"/>
            <p:cNvSpPr/>
            <p:nvPr/>
          </p:nvSpPr>
          <p:spPr>
            <a:xfrm>
              <a:off x="4319933" y="427576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4" name="円/楕円 56"/>
            <p:cNvSpPr/>
            <p:nvPr/>
          </p:nvSpPr>
          <p:spPr>
            <a:xfrm>
              <a:off x="2418648" y="419594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5" name="円/楕円 57"/>
            <p:cNvSpPr/>
            <p:nvPr/>
          </p:nvSpPr>
          <p:spPr>
            <a:xfrm>
              <a:off x="863177" y="392874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6" name="円/楕円 58"/>
            <p:cNvSpPr/>
            <p:nvPr/>
          </p:nvSpPr>
          <p:spPr>
            <a:xfrm>
              <a:off x="2489618" y="426013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7" name="円/楕円 59"/>
            <p:cNvSpPr/>
            <p:nvPr/>
          </p:nvSpPr>
          <p:spPr>
            <a:xfrm>
              <a:off x="2028009" y="388462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8" name="円/楕円 60"/>
            <p:cNvSpPr/>
            <p:nvPr/>
          </p:nvSpPr>
          <p:spPr>
            <a:xfrm>
              <a:off x="2979612" y="386583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9" name="円/楕円 61"/>
            <p:cNvSpPr/>
            <p:nvPr/>
          </p:nvSpPr>
          <p:spPr>
            <a:xfrm>
              <a:off x="2904386" y="397383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0" name="円/楕円 62"/>
            <p:cNvSpPr/>
            <p:nvPr/>
          </p:nvSpPr>
          <p:spPr>
            <a:xfrm>
              <a:off x="3899277" y="391502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1" name="円/楕円 63"/>
            <p:cNvSpPr/>
            <p:nvPr/>
          </p:nvSpPr>
          <p:spPr>
            <a:xfrm>
              <a:off x="4721752" y="381941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2" name="円/楕円 64"/>
            <p:cNvSpPr/>
            <p:nvPr/>
          </p:nvSpPr>
          <p:spPr>
            <a:xfrm>
              <a:off x="1275817" y="426051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3" name="円/楕円 65"/>
            <p:cNvSpPr/>
            <p:nvPr/>
          </p:nvSpPr>
          <p:spPr>
            <a:xfrm>
              <a:off x="2871757" y="38549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4" name="円/楕円 66"/>
            <p:cNvSpPr/>
            <p:nvPr/>
          </p:nvSpPr>
          <p:spPr>
            <a:xfrm>
              <a:off x="369339" y="42590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5" name="円/楕円 67"/>
            <p:cNvSpPr/>
            <p:nvPr/>
          </p:nvSpPr>
          <p:spPr>
            <a:xfrm>
              <a:off x="4315792" y="416108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6" name="円/楕円 68"/>
            <p:cNvSpPr/>
            <p:nvPr/>
          </p:nvSpPr>
          <p:spPr>
            <a:xfrm>
              <a:off x="1957138" y="383062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7" name="円/楕円 69"/>
            <p:cNvSpPr/>
            <p:nvPr/>
          </p:nvSpPr>
          <p:spPr>
            <a:xfrm>
              <a:off x="1970864" y="396144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8" name="円/楕円 70"/>
            <p:cNvSpPr/>
            <p:nvPr/>
          </p:nvSpPr>
          <p:spPr>
            <a:xfrm>
              <a:off x="971177" y="387929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9" name="円/楕円 71"/>
            <p:cNvSpPr/>
            <p:nvPr/>
          </p:nvSpPr>
          <p:spPr>
            <a:xfrm>
              <a:off x="3774583" y="388979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0" name="円/楕円 72"/>
            <p:cNvSpPr/>
            <p:nvPr/>
          </p:nvSpPr>
          <p:spPr>
            <a:xfrm>
              <a:off x="3743944" y="374704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1" name="円/楕円 73"/>
            <p:cNvSpPr/>
            <p:nvPr/>
          </p:nvSpPr>
          <p:spPr>
            <a:xfrm>
              <a:off x="1871736" y="378308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2" name="円/楕円 74"/>
            <p:cNvSpPr/>
            <p:nvPr/>
          </p:nvSpPr>
          <p:spPr>
            <a:xfrm>
              <a:off x="2375792" y="410708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3" name="円/楕円 75"/>
            <p:cNvSpPr/>
            <p:nvPr/>
          </p:nvSpPr>
          <p:spPr>
            <a:xfrm>
              <a:off x="4175992" y="410708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4" name="円/楕円 76"/>
            <p:cNvSpPr/>
            <p:nvPr/>
          </p:nvSpPr>
          <p:spPr>
            <a:xfrm>
              <a:off x="2807840" y="378308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5" name="円/楕円 77"/>
            <p:cNvSpPr/>
            <p:nvPr/>
          </p:nvSpPr>
          <p:spPr>
            <a:xfrm>
              <a:off x="4572000" y="374704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6" name="円/楕円 78"/>
            <p:cNvSpPr/>
            <p:nvPr/>
          </p:nvSpPr>
          <p:spPr>
            <a:xfrm>
              <a:off x="323528" y="4107770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7" name="円/楕円 79"/>
            <p:cNvSpPr/>
            <p:nvPr/>
          </p:nvSpPr>
          <p:spPr>
            <a:xfrm>
              <a:off x="3311896" y="4123827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8" name="円/楕円 80"/>
            <p:cNvSpPr/>
            <p:nvPr/>
          </p:nvSpPr>
          <p:spPr>
            <a:xfrm>
              <a:off x="1223664" y="410708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9" name="円/楕円 81"/>
            <p:cNvSpPr/>
            <p:nvPr/>
          </p:nvSpPr>
          <p:spPr>
            <a:xfrm>
              <a:off x="791616" y="374704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80" name="テキスト ボックス 79"/>
          <p:cNvSpPr txBox="1"/>
          <p:nvPr/>
        </p:nvSpPr>
        <p:spPr>
          <a:xfrm>
            <a:off x="251371" y="321337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Hadron Phase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81" name="テキスト ボックス 80"/>
          <p:cNvSpPr txBox="1"/>
          <p:nvPr/>
        </p:nvSpPr>
        <p:spPr bwMode="auto">
          <a:xfrm>
            <a:off x="5361722" y="4010024"/>
            <a:ext cx="2465740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n-US" altLang="ja-JP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(± 2), ±1, 0</a:t>
            </a:r>
          </a:p>
        </p:txBody>
      </p:sp>
      <p:sp>
        <p:nvSpPr>
          <p:cNvPr id="82" name="上下矢印 81"/>
          <p:cNvSpPr/>
          <p:nvPr/>
        </p:nvSpPr>
        <p:spPr bwMode="auto">
          <a:xfrm>
            <a:off x="4533436" y="2550515"/>
            <a:ext cx="484632" cy="1216152"/>
          </a:xfrm>
          <a:prstGeom prst="upDownArrow">
            <a:avLst/>
          </a:prstGeom>
          <a:solidFill>
            <a:srgbClr val="D19B2F"/>
          </a:solidFill>
          <a:ln w="12700" cap="flat" cmpd="sng" algn="ctr">
            <a:solidFill>
              <a:srgbClr val="6238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 bwMode="auto">
          <a:xfrm>
            <a:off x="5361722" y="2356888"/>
            <a:ext cx="3352200" cy="83099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charge :</a:t>
            </a:r>
            <a:r>
              <a:rPr lang="ja-JP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carried by (anti-)quarks</a:t>
            </a:r>
            <a:endParaRPr kumimoji="1" lang="en-US" altLang="ja-JP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テキスト ボックス 83"/>
          <p:cNvSpPr txBox="1"/>
          <p:nvPr/>
        </p:nvSpPr>
        <p:spPr bwMode="auto">
          <a:xfrm>
            <a:off x="5361722" y="5003097"/>
            <a:ext cx="3523722" cy="83099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charge</a:t>
            </a:r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ja-JP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carried by (anti-)baryons</a:t>
            </a:r>
            <a:endParaRPr kumimoji="1" lang="en-US" altLang="ja-JP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テキスト ボックス 84"/>
          <p:cNvSpPr txBox="1"/>
          <p:nvPr/>
        </p:nvSpPr>
        <p:spPr bwMode="auto">
          <a:xfrm>
            <a:off x="5330527" y="6365502"/>
            <a:ext cx="3619773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Heinz, Müller, M.A.,</a:t>
            </a: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Jeon, Koch, 2000</a:t>
            </a:r>
            <a:endParaRPr lang="ja-JP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effectLst/>
              </a:rPr>
              <a:t>Sensitivity to Phase (Naïve Argument)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6988" y="925513"/>
            <a:ext cx="234315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Hadron Gas Phase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113213" y="925513"/>
            <a:ext cx="1538287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QGP Phase</a:t>
            </a:r>
          </a:p>
        </p:txBody>
      </p:sp>
      <p:grpSp>
        <p:nvGrpSpPr>
          <p:cNvPr id="66600" name="Group 40"/>
          <p:cNvGrpSpPr>
            <a:grpSpLocks/>
          </p:cNvGrpSpPr>
          <p:nvPr/>
        </p:nvGrpSpPr>
        <p:grpSpPr bwMode="auto">
          <a:xfrm>
            <a:off x="26988" y="2005013"/>
            <a:ext cx="9105900" cy="862012"/>
            <a:chOff x="17" y="1263"/>
            <a:chExt cx="5736" cy="543"/>
          </a:xfrm>
        </p:grpSpPr>
        <p:grpSp>
          <p:nvGrpSpPr>
            <p:cNvPr id="66567" name="Group 7"/>
            <p:cNvGrpSpPr>
              <a:grpSpLocks/>
            </p:cNvGrpSpPr>
            <p:nvPr/>
          </p:nvGrpSpPr>
          <p:grpSpPr bwMode="auto">
            <a:xfrm>
              <a:off x="17" y="1282"/>
              <a:ext cx="1636" cy="474"/>
              <a:chOff x="17" y="1130"/>
              <a:chExt cx="1636" cy="474"/>
            </a:xfrm>
          </p:grpSpPr>
          <p:sp>
            <p:nvSpPr>
              <p:cNvPr id="66568" name="Text Box 8"/>
              <p:cNvSpPr txBox="1">
                <a:spLocks noChangeArrowheads="1"/>
              </p:cNvSpPr>
              <p:nvPr/>
            </p:nvSpPr>
            <p:spPr bwMode="auto">
              <a:xfrm>
                <a:off x="17" y="1130"/>
                <a:ext cx="1636" cy="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Tx/>
                  <a:buChar char="•"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  ~ 2/3 of hadrons carry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   electric charge </a:t>
                </a:r>
              </a:p>
            </p:txBody>
          </p:sp>
          <p:graphicFrame>
            <p:nvGraphicFramePr>
              <p:cNvPr id="66569" name="Object 9"/>
              <p:cNvGraphicFramePr>
                <a:graphicFrameLocks noChangeAspect="1"/>
              </p:cNvGraphicFramePr>
              <p:nvPr/>
            </p:nvGraphicFramePr>
            <p:xfrm>
              <a:off x="1207" y="1395"/>
              <a:ext cx="255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850" name="Equation" r:id="rId3" imgW="228600" imgH="164880" progId="Equation.DSMT4">
                      <p:embed/>
                    </p:oleObj>
                  </mc:Choice>
                  <mc:Fallback>
                    <p:oleObj name="Equation" r:id="rId3" imgW="228600" imgH="164880" progId="Equation.DSMT4">
                      <p:embed/>
                      <p:pic>
                        <p:nvPicPr>
                          <p:cNvPr id="66569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7" y="1395"/>
                            <a:ext cx="255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6599" name="Group 39"/>
            <p:cNvGrpSpPr>
              <a:grpSpLocks/>
            </p:cNvGrpSpPr>
            <p:nvPr/>
          </p:nvGrpSpPr>
          <p:grpSpPr bwMode="auto">
            <a:xfrm>
              <a:off x="2597" y="1263"/>
              <a:ext cx="3156" cy="543"/>
              <a:chOff x="2597" y="1263"/>
              <a:chExt cx="3156" cy="543"/>
            </a:xfrm>
          </p:grpSpPr>
          <p:sp>
            <p:nvSpPr>
              <p:cNvPr id="66571" name="Text Box 11"/>
              <p:cNvSpPr txBox="1">
                <a:spLocks noChangeArrowheads="1"/>
              </p:cNvSpPr>
              <p:nvPr/>
            </p:nvSpPr>
            <p:spPr bwMode="auto">
              <a:xfrm>
                <a:off x="2597" y="1263"/>
                <a:ext cx="3156" cy="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Tx/>
                  <a:buChar char="•"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 only ~ 1/2 of d.o.f., i.e., quarks and anti-quarks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0000"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  carry electric charge </a:t>
                </a:r>
              </a:p>
            </p:txBody>
          </p:sp>
          <p:graphicFrame>
            <p:nvGraphicFramePr>
              <p:cNvPr id="66572" name="Object 12"/>
              <p:cNvGraphicFramePr>
                <a:graphicFrameLocks noChangeAspect="1"/>
              </p:cNvGraphicFramePr>
              <p:nvPr/>
            </p:nvGraphicFramePr>
            <p:xfrm>
              <a:off x="4094" y="1507"/>
              <a:ext cx="645" cy="2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851" name="Equation" r:id="rId5" imgW="545760" imgH="253800" progId="Equation.DSMT4">
                      <p:embed/>
                    </p:oleObj>
                  </mc:Choice>
                  <mc:Fallback>
                    <p:oleObj name="Equation" r:id="rId5" imgW="545760" imgH="253800" progId="Equation.DSMT4">
                      <p:embed/>
                      <p:pic>
                        <p:nvPicPr>
                          <p:cNvPr id="66572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94" y="1507"/>
                            <a:ext cx="645" cy="2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6605" name="Group 45"/>
          <p:cNvGrpSpPr>
            <a:grpSpLocks/>
          </p:cNvGrpSpPr>
          <p:nvPr/>
        </p:nvGrpSpPr>
        <p:grpSpPr bwMode="auto">
          <a:xfrm>
            <a:off x="34925" y="4078288"/>
            <a:ext cx="7616825" cy="1706562"/>
            <a:chOff x="22" y="2569"/>
            <a:chExt cx="4798" cy="1075"/>
          </a:xfrm>
        </p:grpSpPr>
        <p:sp>
          <p:nvSpPr>
            <p:cNvPr id="66574" name="Text Box 14"/>
            <p:cNvSpPr txBox="1">
              <a:spLocks noChangeArrowheads="1"/>
            </p:cNvSpPr>
            <p:nvPr/>
          </p:nvSpPr>
          <p:spPr bwMode="auto">
            <a:xfrm>
              <a:off x="22" y="2585"/>
              <a:ext cx="2348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Char char="•"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 Baryon charge is carried only by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  heavy and less abundant baryons</a:t>
              </a:r>
            </a:p>
          </p:txBody>
        </p:sp>
        <p:grpSp>
          <p:nvGrpSpPr>
            <p:cNvPr id="66575" name="Group 15"/>
            <p:cNvGrpSpPr>
              <a:grpSpLocks/>
            </p:cNvGrpSpPr>
            <p:nvPr/>
          </p:nvGrpSpPr>
          <p:grpSpPr bwMode="auto">
            <a:xfrm>
              <a:off x="95" y="3164"/>
              <a:ext cx="1396" cy="474"/>
              <a:chOff x="373" y="2672"/>
              <a:chExt cx="1396" cy="474"/>
            </a:xfrm>
          </p:grpSpPr>
          <p:sp>
            <p:nvSpPr>
              <p:cNvPr id="66576" name="Text Box 16"/>
              <p:cNvSpPr txBox="1">
                <a:spLocks noChangeArrowheads="1"/>
              </p:cNvSpPr>
              <p:nvPr/>
            </p:nvSpPr>
            <p:spPr bwMode="auto">
              <a:xfrm>
                <a:off x="373" y="2672"/>
                <a:ext cx="1396" cy="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But all of them carry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baryon charge </a:t>
                </a:r>
              </a:p>
            </p:txBody>
          </p:sp>
          <p:graphicFrame>
            <p:nvGraphicFramePr>
              <p:cNvPr id="66577" name="Object 17"/>
              <p:cNvGraphicFramePr>
                <a:graphicFrameLocks noChangeAspect="1"/>
              </p:cNvGraphicFramePr>
              <p:nvPr/>
            </p:nvGraphicFramePr>
            <p:xfrm>
              <a:off x="1406" y="2925"/>
              <a:ext cx="255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852" name="Equation" r:id="rId7" imgW="228600" imgH="164880" progId="Equation.DSMT4">
                      <p:embed/>
                    </p:oleObj>
                  </mc:Choice>
                  <mc:Fallback>
                    <p:oleObj name="Equation" r:id="rId7" imgW="228600" imgH="164880" progId="Equation.DSMT4">
                      <p:embed/>
                      <p:pic>
                        <p:nvPicPr>
                          <p:cNvPr id="66577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06" y="2925"/>
                            <a:ext cx="255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6578" name="Text Box 18"/>
            <p:cNvSpPr txBox="1">
              <a:spLocks noChangeArrowheads="1"/>
            </p:cNvSpPr>
            <p:nvPr/>
          </p:nvSpPr>
          <p:spPr bwMode="auto">
            <a:xfrm>
              <a:off x="2604" y="2569"/>
              <a:ext cx="2216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Char char="•"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 All quarks and anti-quarks carry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0000"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  baryon charge</a:t>
              </a:r>
            </a:p>
          </p:txBody>
        </p:sp>
        <p:grpSp>
          <p:nvGrpSpPr>
            <p:cNvPr id="66579" name="Group 19"/>
            <p:cNvGrpSpPr>
              <a:grpSpLocks/>
            </p:cNvGrpSpPr>
            <p:nvPr/>
          </p:nvGrpSpPr>
          <p:grpSpPr bwMode="auto">
            <a:xfrm>
              <a:off x="2686" y="3164"/>
              <a:ext cx="1676" cy="480"/>
              <a:chOff x="1878" y="2672"/>
              <a:chExt cx="1676" cy="480"/>
            </a:xfrm>
          </p:grpSpPr>
          <p:sp>
            <p:nvSpPr>
              <p:cNvPr id="66580" name="Text Box 20"/>
              <p:cNvSpPr txBox="1">
                <a:spLocks noChangeArrowheads="1"/>
              </p:cNvSpPr>
              <p:nvPr/>
            </p:nvSpPr>
            <p:spPr bwMode="auto">
              <a:xfrm>
                <a:off x="1878" y="2672"/>
                <a:ext cx="1676" cy="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But each of them carries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baryon charge only </a:t>
                </a:r>
              </a:p>
            </p:txBody>
          </p:sp>
          <p:graphicFrame>
            <p:nvGraphicFramePr>
              <p:cNvPr id="66581" name="Object 21"/>
              <p:cNvGraphicFramePr>
                <a:graphicFrameLocks noChangeAspect="1"/>
              </p:cNvGraphicFramePr>
              <p:nvPr/>
            </p:nvGraphicFramePr>
            <p:xfrm>
              <a:off x="3220" y="2925"/>
              <a:ext cx="283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853" name="Equation" r:id="rId9" imgW="253800" imgH="203040" progId="Equation.DSMT4">
                      <p:embed/>
                    </p:oleObj>
                  </mc:Choice>
                  <mc:Fallback>
                    <p:oleObj name="Equation" r:id="rId9" imgW="253800" imgH="203040" progId="Equation.DSMT4">
                      <p:embed/>
                      <p:pic>
                        <p:nvPicPr>
                          <p:cNvPr id="66581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20" y="2925"/>
                            <a:ext cx="283" cy="2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-33338" y="1465263"/>
            <a:ext cx="214312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Electric Charge</a:t>
            </a: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3175" y="3535363"/>
            <a:ext cx="211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Baryon Charge</a:t>
            </a:r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>
            <a:off x="0" y="3444875"/>
            <a:ext cx="8712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66603" name="Group 43"/>
          <p:cNvGrpSpPr>
            <a:grpSpLocks/>
          </p:cNvGrpSpPr>
          <p:nvPr/>
        </p:nvGrpSpPr>
        <p:grpSpPr bwMode="auto">
          <a:xfrm>
            <a:off x="541338" y="2898775"/>
            <a:ext cx="3509962" cy="366713"/>
            <a:chOff x="351" y="1826"/>
            <a:chExt cx="2211" cy="231"/>
          </a:xfrm>
        </p:grpSpPr>
        <p:sp>
          <p:nvSpPr>
            <p:cNvPr id="66585" name="Text Box 25"/>
            <p:cNvSpPr txBox="1">
              <a:spLocks noChangeArrowheads="1"/>
            </p:cNvSpPr>
            <p:nvPr/>
          </p:nvSpPr>
          <p:spPr bwMode="auto">
            <a:xfrm>
              <a:off x="774" y="1826"/>
              <a:ext cx="17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Larger Charge Fluctuation</a:t>
              </a:r>
            </a:p>
          </p:txBody>
        </p:sp>
        <p:sp>
          <p:nvSpPr>
            <p:cNvPr id="66601" name="AutoShape 12"/>
            <p:cNvSpPr>
              <a:spLocks noChangeArrowheads="1"/>
            </p:cNvSpPr>
            <p:nvPr/>
          </p:nvSpPr>
          <p:spPr bwMode="auto">
            <a:xfrm>
              <a:off x="351" y="1874"/>
              <a:ext cx="395" cy="164"/>
            </a:xfrm>
            <a:prstGeom prst="rightArrow">
              <a:avLst>
                <a:gd name="adj1" fmla="val 50000"/>
                <a:gd name="adj2" fmla="val 60213"/>
              </a:avLst>
            </a:prstGeom>
            <a:solidFill>
              <a:srgbClr val="0000FF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66604" name="Group 44"/>
          <p:cNvGrpSpPr>
            <a:grpSpLocks/>
          </p:cNvGrpSpPr>
          <p:nvPr/>
        </p:nvGrpSpPr>
        <p:grpSpPr bwMode="auto">
          <a:xfrm>
            <a:off x="541338" y="5951538"/>
            <a:ext cx="5022850" cy="366712"/>
            <a:chOff x="341" y="3749"/>
            <a:chExt cx="3164" cy="231"/>
          </a:xfrm>
        </p:grpSpPr>
        <p:sp>
          <p:nvSpPr>
            <p:cNvPr id="66588" name="Text Box 28"/>
            <p:cNvSpPr txBox="1">
              <a:spLocks noChangeArrowheads="1"/>
            </p:cNvSpPr>
            <p:nvPr/>
          </p:nvSpPr>
          <p:spPr bwMode="auto">
            <a:xfrm>
              <a:off x="773" y="3749"/>
              <a:ext cx="27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Fluctuation is again larger in Hadron Gas</a:t>
              </a:r>
            </a:p>
          </p:txBody>
        </p:sp>
        <p:sp>
          <p:nvSpPr>
            <p:cNvPr id="66602" name="AutoShape 12"/>
            <p:cNvSpPr>
              <a:spLocks noChangeArrowheads="1"/>
            </p:cNvSpPr>
            <p:nvPr/>
          </p:nvSpPr>
          <p:spPr bwMode="auto">
            <a:xfrm>
              <a:off x="341" y="3793"/>
              <a:ext cx="395" cy="164"/>
            </a:xfrm>
            <a:prstGeom prst="rightArrow">
              <a:avLst>
                <a:gd name="adj1" fmla="val 50000"/>
                <a:gd name="adj2" fmla="val 60213"/>
              </a:avLst>
            </a:prstGeom>
            <a:solidFill>
              <a:srgbClr val="0000FF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22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Bit More Quantitatively</a:t>
            </a:r>
            <a:endParaRPr kumimoji="1" lang="ja-JP" altLang="en-US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727223"/>
              </p:ext>
            </p:extLst>
          </p:nvPr>
        </p:nvGraphicFramePr>
        <p:xfrm>
          <a:off x="109457" y="1463486"/>
          <a:ext cx="49942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1" name="Equation" r:id="rId3" imgW="2997000" imgH="469800" progId="Equation.DSMT4">
                  <p:embed/>
                </p:oleObj>
              </mc:Choice>
              <mc:Fallback>
                <p:oleObj name="Equation" r:id="rId3" imgW="29970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457" y="1463486"/>
                        <a:ext cx="4994275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 bwMode="auto">
          <a:xfrm>
            <a:off x="5909592" y="1500861"/>
            <a:ext cx="2890535" cy="70788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marL="342900" indent="-342900" algn="l">
              <a:buFont typeface="Symbol" panose="05050102010706020507" pitchFamily="18" charset="2"/>
              <a:buChar char="W"/>
            </a:pPr>
            <a:r>
              <a:rPr lang="en-US" altLang="ja-JP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grand potential</a:t>
            </a:r>
            <a:endParaRPr lang="en-US" altLang="ja-JP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ja-JP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ja-JP" sz="2000" baseline="-16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charge of particle i</a:t>
            </a: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80651"/>
              </p:ext>
            </p:extLst>
          </p:nvPr>
        </p:nvGraphicFramePr>
        <p:xfrm>
          <a:off x="60325" y="2559050"/>
          <a:ext cx="61722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2" name="Equation" r:id="rId5" imgW="3936960" imgH="545760" progId="Equation.DSMT4">
                  <p:embed/>
                </p:oleObj>
              </mc:Choice>
              <mc:Fallback>
                <p:oleObj name="Equation" r:id="rId5" imgW="39369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25" y="2559050"/>
                        <a:ext cx="6172200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 bwMode="auto">
          <a:xfrm>
            <a:off x="109457" y="873034"/>
            <a:ext cx="5519460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Massless Free gas + Boltzmann approximation</a:t>
            </a:r>
            <a:endParaRPr kumimoji="1" lang="ja-JP" alt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51113"/>
              </p:ext>
            </p:extLst>
          </p:nvPr>
        </p:nvGraphicFramePr>
        <p:xfrm>
          <a:off x="5137765" y="4235957"/>
          <a:ext cx="36623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3" name="Equation" r:id="rId7" imgW="2336760" imgH="469800" progId="Equation.DSMT4">
                  <p:embed/>
                </p:oleObj>
              </mc:Choice>
              <mc:Fallback>
                <p:oleObj name="Equation" r:id="rId7" imgW="2336760" imgH="469800" progId="Equation.DSMT4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7765" y="4235957"/>
                        <a:ext cx="3662362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グループ化 9"/>
          <p:cNvGrpSpPr/>
          <p:nvPr/>
        </p:nvGrpSpPr>
        <p:grpSpPr>
          <a:xfrm>
            <a:off x="109457" y="3765550"/>
            <a:ext cx="8262903" cy="458788"/>
            <a:chOff x="109457" y="3765550"/>
            <a:chExt cx="8262903" cy="458788"/>
          </a:xfrm>
        </p:grpSpPr>
        <p:sp>
          <p:nvSpPr>
            <p:cNvPr id="7" name="テキスト ボックス 6"/>
            <p:cNvSpPr txBox="1"/>
            <p:nvPr/>
          </p:nvSpPr>
          <p:spPr bwMode="auto">
            <a:xfrm>
              <a:off x="109457" y="3775471"/>
              <a:ext cx="8262903" cy="40011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cancel V factor, divide         by an extensive quantity such as S or N</a:t>
              </a:r>
              <a:r>
                <a:rPr kumimoji="1" lang="en-US" altLang="ja-JP" sz="2000" baseline="-16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endParaRPr kumimoji="1" lang="ja-JP" altLang="en-US" sz="2000" baseline="-16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9" name="オブジェクト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9504226"/>
                </p:ext>
              </p:extLst>
            </p:nvPr>
          </p:nvGraphicFramePr>
          <p:xfrm>
            <a:off x="3022600" y="3765550"/>
            <a:ext cx="595313" cy="458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84" name="Equation" r:id="rId9" imgW="380880" imgH="291960" progId="Equation.DSMT4">
                    <p:embed/>
                  </p:oleObj>
                </mc:Choice>
                <mc:Fallback>
                  <p:oleObj name="Equation" r:id="rId9" imgW="380880" imgH="291960" progId="Equation.DSMT4">
                    <p:embed/>
                    <p:pic>
                      <p:nvPicPr>
                        <p:cNvPr id="5" name="オブジェクト 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22600" y="3765550"/>
                          <a:ext cx="595313" cy="4587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731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Prediction by Heinz, Müller, and M.A.</a:t>
            </a:r>
            <a:endParaRPr kumimoji="1" lang="ja-JP" altLang="en-US" dirty="0"/>
          </a:p>
        </p:txBody>
      </p:sp>
      <p:pic>
        <p:nvPicPr>
          <p:cNvPr id="3" name="Picture 4" descr="fluct_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325563"/>
            <a:ext cx="6313488" cy="400208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56275" y="5646738"/>
            <a:ext cx="3043910" cy="30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lnSpc>
                <a:spcPct val="105000"/>
              </a:lnSpc>
            </a:pPr>
            <a:r>
              <a:rPr lang="en-US" altLang="ja-JP" sz="1400" dirty="0">
                <a:solidFill>
                  <a:schemeClr val="tx2"/>
                </a:solidFill>
              </a:rPr>
              <a:t>Heinz, M</a:t>
            </a:r>
            <a:r>
              <a:rPr lang="en-US" altLang="ja-JP" sz="1400" dirty="0">
                <a:solidFill>
                  <a:schemeClr val="tx2"/>
                </a:solidFill>
                <a:cs typeface="Arial" panose="020B0604020202020204" pitchFamily="34" charset="0"/>
              </a:rPr>
              <a:t>ü</a:t>
            </a:r>
            <a:r>
              <a:rPr lang="en-US" altLang="ja-JP" sz="1400" dirty="0">
                <a:solidFill>
                  <a:schemeClr val="tx2"/>
                </a:solidFill>
              </a:rPr>
              <a:t>ller, and M.A., PRL (2000</a:t>
            </a:r>
            <a:r>
              <a:rPr lang="en-US" altLang="ja-JP" sz="1400" dirty="0" smtClean="0">
                <a:solidFill>
                  <a:schemeClr val="tx2"/>
                </a:solidFill>
              </a:rPr>
              <a:t>)</a:t>
            </a:r>
            <a:endParaRPr lang="en-US" altLang="ja-JP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QCD Phase Diagram </a:t>
            </a:r>
          </a:p>
        </p:txBody>
      </p:sp>
      <p:sp>
        <p:nvSpPr>
          <p:cNvPr id="32771" name="Line 6"/>
          <p:cNvSpPr>
            <a:spLocks noChangeShapeType="1"/>
          </p:cNvSpPr>
          <p:nvPr/>
        </p:nvSpPr>
        <p:spPr bwMode="auto">
          <a:xfrm flipV="1">
            <a:off x="5038725" y="4397375"/>
            <a:ext cx="3113088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2772" name="Line 8"/>
          <p:cNvSpPr>
            <a:spLocks noChangeShapeType="1"/>
          </p:cNvSpPr>
          <p:nvPr/>
        </p:nvSpPr>
        <p:spPr bwMode="auto">
          <a:xfrm flipV="1">
            <a:off x="2000250" y="1296988"/>
            <a:ext cx="1588" cy="438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2773" name="Freeform 9"/>
          <p:cNvSpPr>
            <a:spLocks/>
          </p:cNvSpPr>
          <p:nvPr/>
        </p:nvSpPr>
        <p:spPr bwMode="auto">
          <a:xfrm>
            <a:off x="2312988" y="3227388"/>
            <a:ext cx="2805112" cy="2457450"/>
          </a:xfrm>
          <a:custGeom>
            <a:avLst/>
            <a:gdLst>
              <a:gd name="T0" fmla="*/ 0 w 1728"/>
              <a:gd name="T1" fmla="*/ 0 h 1488"/>
              <a:gd name="T2" fmla="*/ 2147483647 w 1728"/>
              <a:gd name="T3" fmla="*/ 2147483647 h 1488"/>
              <a:gd name="T4" fmla="*/ 2147483647 w 1728"/>
              <a:gd name="T5" fmla="*/ 2147483647 h 1488"/>
              <a:gd name="T6" fmla="*/ 0 60000 65536"/>
              <a:gd name="T7" fmla="*/ 0 60000 65536"/>
              <a:gd name="T8" fmla="*/ 0 60000 65536"/>
              <a:gd name="T9" fmla="*/ 0 w 1728"/>
              <a:gd name="T10" fmla="*/ 0 h 1488"/>
              <a:gd name="T11" fmla="*/ 1728 w 1728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1488">
                <a:moveTo>
                  <a:pt x="0" y="0"/>
                </a:moveTo>
                <a:cubicBezTo>
                  <a:pt x="576" y="20"/>
                  <a:pt x="1152" y="40"/>
                  <a:pt x="1440" y="288"/>
                </a:cubicBezTo>
                <a:cubicBezTo>
                  <a:pt x="1728" y="536"/>
                  <a:pt x="1680" y="1288"/>
                  <a:pt x="1728" y="148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 useBgFill="1">
        <p:nvSpPr>
          <p:cNvPr id="32774" name="Rectangle 10"/>
          <p:cNvSpPr>
            <a:spLocks noChangeArrowheads="1"/>
          </p:cNvSpPr>
          <p:nvPr/>
        </p:nvSpPr>
        <p:spPr bwMode="auto">
          <a:xfrm>
            <a:off x="2312988" y="2671763"/>
            <a:ext cx="1322387" cy="110966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ja-JP" altLang="ja-JP" sz="2000" b="0" dirty="0">
              <a:solidFill>
                <a:srgbClr val="FFFF00"/>
              </a:solidFill>
              <a:ea typeface="Osaka" pitchFamily="-64" charset="-128"/>
            </a:endParaRPr>
          </a:p>
        </p:txBody>
      </p:sp>
      <p:sp>
        <p:nvSpPr>
          <p:cNvPr id="32775" name="Oval 11"/>
          <p:cNvSpPr>
            <a:spLocks noChangeArrowheads="1"/>
          </p:cNvSpPr>
          <p:nvPr/>
        </p:nvSpPr>
        <p:spPr bwMode="auto">
          <a:xfrm>
            <a:off x="3581400" y="3236913"/>
            <a:ext cx="204788" cy="1920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76" name="Line 14"/>
          <p:cNvSpPr>
            <a:spLocks noChangeShapeType="1"/>
          </p:cNvSpPr>
          <p:nvPr/>
        </p:nvSpPr>
        <p:spPr bwMode="auto">
          <a:xfrm>
            <a:off x="2000250" y="3146425"/>
            <a:ext cx="1557338" cy="1587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32777" name="Group 17"/>
          <p:cNvGrpSpPr>
            <a:grpSpLocks/>
          </p:cNvGrpSpPr>
          <p:nvPr/>
        </p:nvGrpSpPr>
        <p:grpSpPr bwMode="auto">
          <a:xfrm>
            <a:off x="5305425" y="4846638"/>
            <a:ext cx="3241675" cy="665162"/>
            <a:chOff x="2892" y="3123"/>
            <a:chExt cx="2042" cy="419"/>
          </a:xfrm>
        </p:grpSpPr>
        <p:grpSp>
          <p:nvGrpSpPr>
            <p:cNvPr id="32849" name="Group 18"/>
            <p:cNvGrpSpPr>
              <a:grpSpLocks/>
            </p:cNvGrpSpPr>
            <p:nvPr/>
          </p:nvGrpSpPr>
          <p:grpSpPr bwMode="auto">
            <a:xfrm>
              <a:off x="3627" y="3123"/>
              <a:ext cx="853" cy="288"/>
              <a:chOff x="3627" y="3123"/>
              <a:chExt cx="853" cy="288"/>
            </a:xfrm>
          </p:grpSpPr>
          <p:grpSp>
            <p:nvGrpSpPr>
              <p:cNvPr id="32851" name="Group 19"/>
              <p:cNvGrpSpPr>
                <a:grpSpLocks/>
              </p:cNvGrpSpPr>
              <p:nvPr/>
            </p:nvGrpSpPr>
            <p:grpSpPr bwMode="auto">
              <a:xfrm>
                <a:off x="3627" y="3123"/>
                <a:ext cx="240" cy="144"/>
                <a:chOff x="3936" y="3072"/>
                <a:chExt cx="240" cy="144"/>
              </a:xfrm>
            </p:grpSpPr>
            <p:sp>
              <p:nvSpPr>
                <p:cNvPr id="32853" name="Oval 20"/>
                <p:cNvSpPr>
                  <a:spLocks noChangeArrowheads="1"/>
                </p:cNvSpPr>
                <p:nvPr/>
              </p:nvSpPr>
              <p:spPr bwMode="auto">
                <a:xfrm>
                  <a:off x="3936" y="3072"/>
                  <a:ext cx="240" cy="14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kumimoji="1" sz="2400" b="1">
                      <a:solidFill>
                        <a:srgbClr val="66FFFF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kumimoji="1" sz="2400">
                      <a:solidFill>
                        <a:schemeClr val="bg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bg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2000" b="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2854" name="Oval 21"/>
                <p:cNvSpPr>
                  <a:spLocks noChangeArrowheads="1"/>
                </p:cNvSpPr>
                <p:nvPr/>
              </p:nvSpPr>
              <p:spPr bwMode="auto">
                <a:xfrm>
                  <a:off x="3984" y="312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kumimoji="1" sz="2400" b="1">
                      <a:solidFill>
                        <a:srgbClr val="66FFFF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kumimoji="1" sz="2400">
                      <a:solidFill>
                        <a:schemeClr val="bg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bg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2000" b="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2855" name="Oval 22"/>
                <p:cNvSpPr>
                  <a:spLocks noChangeArrowheads="1"/>
                </p:cNvSpPr>
                <p:nvPr/>
              </p:nvSpPr>
              <p:spPr bwMode="auto">
                <a:xfrm>
                  <a:off x="4080" y="312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kumimoji="1" sz="2400" b="1">
                      <a:solidFill>
                        <a:srgbClr val="66FFFF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kumimoji="1" sz="2400">
                      <a:solidFill>
                        <a:schemeClr val="bg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bg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2000" b="0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32852" name="Text Box 23"/>
              <p:cNvSpPr txBox="1">
                <a:spLocks noChangeArrowheads="1"/>
              </p:cNvSpPr>
              <p:nvPr/>
            </p:nvSpPr>
            <p:spPr bwMode="auto">
              <a:xfrm>
                <a:off x="4364" y="3123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ja-JP" b="0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2850" name="Text Box 24"/>
            <p:cNvSpPr txBox="1">
              <a:spLocks noChangeArrowheads="1"/>
            </p:cNvSpPr>
            <p:nvPr/>
          </p:nvSpPr>
          <p:spPr bwMode="auto">
            <a:xfrm>
              <a:off x="2892" y="3286"/>
              <a:ext cx="204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400" b="1">
                  <a:solidFill>
                    <a:srgbClr val="66FFFF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2000" dirty="0">
                  <a:solidFill>
                    <a:srgbClr val="00FFFF"/>
                  </a:solidFill>
                </a:rPr>
                <a:t>CSC </a:t>
              </a:r>
              <a:r>
                <a:rPr kumimoji="0" lang="en-US" altLang="ja-JP" sz="1600" dirty="0">
                  <a:solidFill>
                    <a:srgbClr val="00FFFF"/>
                  </a:solidFill>
                </a:rPr>
                <a:t>(color superconductivity)</a:t>
              </a:r>
            </a:p>
          </p:txBody>
        </p:sp>
      </p:grpSp>
      <p:sp>
        <p:nvSpPr>
          <p:cNvPr id="32778" name="Oval 38"/>
          <p:cNvSpPr>
            <a:spLocks noChangeArrowheads="1"/>
          </p:cNvSpPr>
          <p:nvPr/>
        </p:nvSpPr>
        <p:spPr bwMode="auto">
          <a:xfrm>
            <a:off x="6492875" y="2205038"/>
            <a:ext cx="82550" cy="84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79" name="Oval 39"/>
          <p:cNvSpPr>
            <a:spLocks noChangeArrowheads="1"/>
          </p:cNvSpPr>
          <p:nvPr/>
        </p:nvSpPr>
        <p:spPr bwMode="auto">
          <a:xfrm>
            <a:off x="6742113" y="2120900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80" name="Oval 40"/>
          <p:cNvSpPr>
            <a:spLocks noChangeArrowheads="1"/>
          </p:cNvSpPr>
          <p:nvPr/>
        </p:nvSpPr>
        <p:spPr bwMode="auto">
          <a:xfrm>
            <a:off x="7073900" y="2624138"/>
            <a:ext cx="82550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81" name="Oval 41"/>
          <p:cNvSpPr>
            <a:spLocks noChangeArrowheads="1"/>
          </p:cNvSpPr>
          <p:nvPr/>
        </p:nvSpPr>
        <p:spPr bwMode="auto">
          <a:xfrm>
            <a:off x="6326188" y="1701800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82" name="Oval 42"/>
          <p:cNvSpPr>
            <a:spLocks noChangeArrowheads="1"/>
          </p:cNvSpPr>
          <p:nvPr/>
        </p:nvSpPr>
        <p:spPr bwMode="auto">
          <a:xfrm>
            <a:off x="6326188" y="2624138"/>
            <a:ext cx="82550" cy="84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83" name="Oval 43"/>
          <p:cNvSpPr>
            <a:spLocks noChangeArrowheads="1"/>
          </p:cNvSpPr>
          <p:nvPr/>
        </p:nvSpPr>
        <p:spPr bwMode="auto">
          <a:xfrm>
            <a:off x="6907213" y="1870075"/>
            <a:ext cx="82550" cy="841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84" name="Oval 44"/>
          <p:cNvSpPr>
            <a:spLocks noChangeArrowheads="1"/>
          </p:cNvSpPr>
          <p:nvPr/>
        </p:nvSpPr>
        <p:spPr bwMode="auto">
          <a:xfrm>
            <a:off x="7156450" y="2205038"/>
            <a:ext cx="82550" cy="84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85" name="Oval 45"/>
          <p:cNvSpPr>
            <a:spLocks noChangeArrowheads="1"/>
          </p:cNvSpPr>
          <p:nvPr/>
        </p:nvSpPr>
        <p:spPr bwMode="auto">
          <a:xfrm>
            <a:off x="6076950" y="2289175"/>
            <a:ext cx="82550" cy="841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86" name="Oval 49"/>
          <p:cNvSpPr>
            <a:spLocks noChangeArrowheads="1"/>
          </p:cNvSpPr>
          <p:nvPr/>
        </p:nvSpPr>
        <p:spPr bwMode="auto">
          <a:xfrm>
            <a:off x="5745163" y="1701800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87" name="Oval 53"/>
          <p:cNvSpPr>
            <a:spLocks noChangeArrowheads="1"/>
          </p:cNvSpPr>
          <p:nvPr/>
        </p:nvSpPr>
        <p:spPr bwMode="auto">
          <a:xfrm>
            <a:off x="5329238" y="1870075"/>
            <a:ext cx="82550" cy="82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88" name="Oval 31"/>
          <p:cNvSpPr>
            <a:spLocks noChangeArrowheads="1"/>
          </p:cNvSpPr>
          <p:nvPr/>
        </p:nvSpPr>
        <p:spPr bwMode="auto">
          <a:xfrm>
            <a:off x="3498850" y="2455863"/>
            <a:ext cx="84138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89" name="Oval 32"/>
          <p:cNvSpPr>
            <a:spLocks noChangeArrowheads="1"/>
          </p:cNvSpPr>
          <p:nvPr/>
        </p:nvSpPr>
        <p:spPr bwMode="auto">
          <a:xfrm>
            <a:off x="3998913" y="1870075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90" name="Oval 33"/>
          <p:cNvSpPr>
            <a:spLocks noChangeArrowheads="1"/>
          </p:cNvSpPr>
          <p:nvPr/>
        </p:nvSpPr>
        <p:spPr bwMode="auto">
          <a:xfrm>
            <a:off x="4008438" y="1522413"/>
            <a:ext cx="82550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91" name="Oval 35"/>
          <p:cNvSpPr>
            <a:spLocks noChangeArrowheads="1"/>
          </p:cNvSpPr>
          <p:nvPr/>
        </p:nvSpPr>
        <p:spPr bwMode="auto">
          <a:xfrm>
            <a:off x="3333750" y="1703388"/>
            <a:ext cx="82550" cy="82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92" name="Oval 36"/>
          <p:cNvSpPr>
            <a:spLocks noChangeArrowheads="1"/>
          </p:cNvSpPr>
          <p:nvPr/>
        </p:nvSpPr>
        <p:spPr bwMode="auto">
          <a:xfrm>
            <a:off x="3582988" y="2038350"/>
            <a:ext cx="82550" cy="82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93" name="Oval 46"/>
          <p:cNvSpPr>
            <a:spLocks noChangeArrowheads="1"/>
          </p:cNvSpPr>
          <p:nvPr/>
        </p:nvSpPr>
        <p:spPr bwMode="auto">
          <a:xfrm>
            <a:off x="4664075" y="1870075"/>
            <a:ext cx="82550" cy="82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94" name="Oval 47"/>
          <p:cNvSpPr>
            <a:spLocks noChangeArrowheads="1"/>
          </p:cNvSpPr>
          <p:nvPr/>
        </p:nvSpPr>
        <p:spPr bwMode="auto">
          <a:xfrm>
            <a:off x="4746625" y="2120900"/>
            <a:ext cx="84138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95" name="Oval 48"/>
          <p:cNvSpPr>
            <a:spLocks noChangeArrowheads="1"/>
          </p:cNvSpPr>
          <p:nvPr/>
        </p:nvSpPr>
        <p:spPr bwMode="auto">
          <a:xfrm>
            <a:off x="4913313" y="1785938"/>
            <a:ext cx="82550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96" name="Oval 50"/>
          <p:cNvSpPr>
            <a:spLocks noChangeArrowheads="1"/>
          </p:cNvSpPr>
          <p:nvPr/>
        </p:nvSpPr>
        <p:spPr bwMode="auto">
          <a:xfrm>
            <a:off x="4497388" y="1366838"/>
            <a:ext cx="82550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97" name="Oval 51"/>
          <p:cNvSpPr>
            <a:spLocks noChangeArrowheads="1"/>
          </p:cNvSpPr>
          <p:nvPr/>
        </p:nvSpPr>
        <p:spPr bwMode="auto">
          <a:xfrm>
            <a:off x="4497388" y="2287588"/>
            <a:ext cx="82550" cy="841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98" name="Oval 52"/>
          <p:cNvSpPr>
            <a:spLocks noChangeArrowheads="1"/>
          </p:cNvSpPr>
          <p:nvPr/>
        </p:nvSpPr>
        <p:spPr bwMode="auto">
          <a:xfrm>
            <a:off x="5080000" y="1535113"/>
            <a:ext cx="82550" cy="82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799" name="Oval 54"/>
          <p:cNvSpPr>
            <a:spLocks noChangeArrowheads="1"/>
          </p:cNvSpPr>
          <p:nvPr/>
        </p:nvSpPr>
        <p:spPr bwMode="auto">
          <a:xfrm>
            <a:off x="4248150" y="1952625"/>
            <a:ext cx="82550" cy="841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grpSp>
        <p:nvGrpSpPr>
          <p:cNvPr id="32800" name="Group 55"/>
          <p:cNvGrpSpPr>
            <a:grpSpLocks/>
          </p:cNvGrpSpPr>
          <p:nvPr/>
        </p:nvGrpSpPr>
        <p:grpSpPr bwMode="auto">
          <a:xfrm>
            <a:off x="4572000" y="2041525"/>
            <a:ext cx="3656013" cy="1927225"/>
            <a:chOff x="2124" y="1176"/>
            <a:chExt cx="2303" cy="1214"/>
          </a:xfrm>
        </p:grpSpPr>
        <p:sp>
          <p:nvSpPr>
            <p:cNvPr id="32825" name="Oval 56"/>
            <p:cNvSpPr>
              <a:spLocks noChangeArrowheads="1"/>
            </p:cNvSpPr>
            <p:nvPr/>
          </p:nvSpPr>
          <p:spPr bwMode="auto">
            <a:xfrm>
              <a:off x="4375" y="1176"/>
              <a:ext cx="52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400" b="1">
                  <a:solidFill>
                    <a:srgbClr val="66FFFF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2000" b="0" dirty="0">
                <a:solidFill>
                  <a:srgbClr val="FFFF00"/>
                </a:solidFill>
              </a:endParaRPr>
            </a:p>
          </p:txBody>
        </p:sp>
        <p:grpSp>
          <p:nvGrpSpPr>
            <p:cNvPr id="32826" name="Group 57"/>
            <p:cNvGrpSpPr>
              <a:grpSpLocks/>
            </p:cNvGrpSpPr>
            <p:nvPr/>
          </p:nvGrpSpPr>
          <p:grpSpPr bwMode="auto">
            <a:xfrm>
              <a:off x="2124" y="1440"/>
              <a:ext cx="994" cy="634"/>
              <a:chOff x="1728" y="768"/>
              <a:chExt cx="912" cy="576"/>
            </a:xfrm>
          </p:grpSpPr>
          <p:sp>
            <p:nvSpPr>
              <p:cNvPr id="32839" name="Oval 58"/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40" name="Oval 59"/>
              <p:cNvSpPr>
                <a:spLocks noChangeArrowheads="1"/>
              </p:cNvSpPr>
              <p:nvPr/>
            </p:nvSpPr>
            <p:spPr bwMode="auto">
              <a:xfrm>
                <a:off x="2016" y="12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41" name="Oval 60"/>
              <p:cNvSpPr>
                <a:spLocks noChangeArrowheads="1"/>
              </p:cNvSpPr>
              <p:nvPr/>
            </p:nvSpPr>
            <p:spPr bwMode="auto">
              <a:xfrm>
                <a:off x="2112" y="10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42" name="Oval 61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43" name="Oval 62"/>
              <p:cNvSpPr>
                <a:spLocks noChangeArrowheads="1"/>
              </p:cNvSpPr>
              <p:nvPr/>
            </p:nvSpPr>
            <p:spPr bwMode="auto">
              <a:xfrm>
                <a:off x="2592" y="96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44" name="Oval 63"/>
              <p:cNvSpPr>
                <a:spLocks noChangeArrowheads="1"/>
              </p:cNvSpPr>
              <p:nvPr/>
            </p:nvSpPr>
            <p:spPr bwMode="auto">
              <a:xfrm>
                <a:off x="1872" y="76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45" name="Oval 64"/>
              <p:cNvSpPr>
                <a:spLocks noChangeArrowheads="1"/>
              </p:cNvSpPr>
              <p:nvPr/>
            </p:nvSpPr>
            <p:spPr bwMode="auto">
              <a:xfrm>
                <a:off x="1872" y="12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46" name="Oval 65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47" name="Oval 66"/>
              <p:cNvSpPr>
                <a:spLocks noChangeArrowheads="1"/>
              </p:cNvSpPr>
              <p:nvPr/>
            </p:nvSpPr>
            <p:spPr bwMode="auto">
              <a:xfrm>
                <a:off x="2352" y="105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48" name="Oval 67"/>
              <p:cNvSpPr>
                <a:spLocks noChangeArrowheads="1"/>
              </p:cNvSpPr>
              <p:nvPr/>
            </p:nvSpPr>
            <p:spPr bwMode="auto">
              <a:xfrm>
                <a:off x="1728" y="110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2827" name="Group 68"/>
            <p:cNvGrpSpPr>
              <a:grpSpLocks/>
            </p:cNvGrpSpPr>
            <p:nvPr/>
          </p:nvGrpSpPr>
          <p:grpSpPr bwMode="auto">
            <a:xfrm>
              <a:off x="3276" y="1757"/>
              <a:ext cx="994" cy="633"/>
              <a:chOff x="1728" y="768"/>
              <a:chExt cx="912" cy="576"/>
            </a:xfrm>
          </p:grpSpPr>
          <p:sp>
            <p:nvSpPr>
              <p:cNvPr id="32829" name="Oval 69"/>
              <p:cNvSpPr>
                <a:spLocks noChangeArrowheads="1"/>
              </p:cNvSpPr>
              <p:nvPr/>
            </p:nvSpPr>
            <p:spPr bwMode="auto">
              <a:xfrm>
                <a:off x="1968" y="105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30" name="Oval 70"/>
              <p:cNvSpPr>
                <a:spLocks noChangeArrowheads="1"/>
              </p:cNvSpPr>
              <p:nvPr/>
            </p:nvSpPr>
            <p:spPr bwMode="auto">
              <a:xfrm>
                <a:off x="2016" y="12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31" name="Oval 71"/>
              <p:cNvSpPr>
                <a:spLocks noChangeArrowheads="1"/>
              </p:cNvSpPr>
              <p:nvPr/>
            </p:nvSpPr>
            <p:spPr bwMode="auto">
              <a:xfrm>
                <a:off x="2112" y="10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32" name="Oval 72"/>
              <p:cNvSpPr>
                <a:spLocks noChangeArrowheads="1"/>
              </p:cNvSpPr>
              <p:nvPr/>
            </p:nvSpPr>
            <p:spPr bwMode="auto">
              <a:xfrm>
                <a:off x="2304" y="12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33" name="Oval 73"/>
              <p:cNvSpPr>
                <a:spLocks noChangeArrowheads="1"/>
              </p:cNvSpPr>
              <p:nvPr/>
            </p:nvSpPr>
            <p:spPr bwMode="auto">
              <a:xfrm>
                <a:off x="2592" y="96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34" name="Oval 74"/>
              <p:cNvSpPr>
                <a:spLocks noChangeArrowheads="1"/>
              </p:cNvSpPr>
              <p:nvPr/>
            </p:nvSpPr>
            <p:spPr bwMode="auto">
              <a:xfrm>
                <a:off x="1872" y="76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35" name="Oval 75"/>
              <p:cNvSpPr>
                <a:spLocks noChangeArrowheads="1"/>
              </p:cNvSpPr>
              <p:nvPr/>
            </p:nvSpPr>
            <p:spPr bwMode="auto">
              <a:xfrm>
                <a:off x="1872" y="12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36" name="Oval 76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37" name="Oval 77"/>
              <p:cNvSpPr>
                <a:spLocks noChangeArrowheads="1"/>
              </p:cNvSpPr>
              <p:nvPr/>
            </p:nvSpPr>
            <p:spPr bwMode="auto">
              <a:xfrm>
                <a:off x="2352" y="105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38" name="Oval 78"/>
              <p:cNvSpPr>
                <a:spLocks noChangeArrowheads="1"/>
              </p:cNvSpPr>
              <p:nvPr/>
            </p:nvSpPr>
            <p:spPr bwMode="auto">
              <a:xfrm>
                <a:off x="1728" y="110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56783" name="Text Box 79"/>
            <p:cNvSpPr txBox="1">
              <a:spLocks noChangeArrowheads="1"/>
            </p:cNvSpPr>
            <p:nvPr/>
          </p:nvSpPr>
          <p:spPr bwMode="auto">
            <a:xfrm>
              <a:off x="2573" y="1335"/>
              <a:ext cx="1823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kumimoji="0" lang="en-US" altLang="ja-JP" sz="2000" b="1" i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QGP</a:t>
              </a:r>
              <a:r>
                <a:rPr kumimoji="0" lang="en-US" altLang="ja-JP" sz="20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kumimoji="0" lang="en-US" altLang="ja-JP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(</a:t>
              </a:r>
              <a:r>
                <a:rPr kumimoji="0" lang="en-US" altLang="ja-JP" b="1" i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quark-gluon plasma</a:t>
              </a:r>
              <a:r>
                <a:rPr kumimoji="0" lang="en-US" altLang="ja-JP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)</a:t>
              </a:r>
            </a:p>
          </p:txBody>
        </p:sp>
      </p:grpSp>
      <p:grpSp>
        <p:nvGrpSpPr>
          <p:cNvPr id="32801" name="Group 80"/>
          <p:cNvGrpSpPr>
            <a:grpSpLocks/>
          </p:cNvGrpSpPr>
          <p:nvPr/>
        </p:nvGrpSpPr>
        <p:grpSpPr bwMode="auto">
          <a:xfrm>
            <a:off x="2057400" y="3856038"/>
            <a:ext cx="1557338" cy="931862"/>
            <a:chOff x="902" y="2769"/>
            <a:chExt cx="981" cy="587"/>
          </a:xfrm>
        </p:grpSpPr>
        <p:sp>
          <p:nvSpPr>
            <p:cNvPr id="32820" name="Text Box 81"/>
            <p:cNvSpPr txBox="1">
              <a:spLocks noChangeArrowheads="1"/>
            </p:cNvSpPr>
            <p:nvPr/>
          </p:nvSpPr>
          <p:spPr bwMode="auto">
            <a:xfrm>
              <a:off x="902" y="3138"/>
              <a:ext cx="981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400" b="1">
                  <a:solidFill>
                    <a:srgbClr val="66FFFF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1600" dirty="0">
                  <a:solidFill>
                    <a:srgbClr val="FFFF00"/>
                  </a:solidFill>
                </a:rPr>
                <a:t>Hadron Phase</a:t>
              </a:r>
            </a:p>
          </p:txBody>
        </p:sp>
        <p:grpSp>
          <p:nvGrpSpPr>
            <p:cNvPr id="32821" name="Group 82"/>
            <p:cNvGrpSpPr>
              <a:grpSpLocks/>
            </p:cNvGrpSpPr>
            <p:nvPr/>
          </p:nvGrpSpPr>
          <p:grpSpPr bwMode="auto">
            <a:xfrm>
              <a:off x="1297" y="2769"/>
              <a:ext cx="240" cy="144"/>
              <a:chOff x="1728" y="2640"/>
              <a:chExt cx="240" cy="144"/>
            </a:xfrm>
          </p:grpSpPr>
          <p:sp>
            <p:nvSpPr>
              <p:cNvPr id="32822" name="Oval 83"/>
              <p:cNvSpPr>
                <a:spLocks noChangeArrowheads="1"/>
              </p:cNvSpPr>
              <p:nvPr/>
            </p:nvSpPr>
            <p:spPr bwMode="auto">
              <a:xfrm>
                <a:off x="1728" y="2640"/>
                <a:ext cx="240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23" name="Oval 84"/>
              <p:cNvSpPr>
                <a:spLocks noChangeArrowheads="1"/>
              </p:cNvSpPr>
              <p:nvPr/>
            </p:nvSpPr>
            <p:spPr bwMode="auto">
              <a:xfrm>
                <a:off x="1776" y="268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824" name="Oval 85"/>
              <p:cNvSpPr>
                <a:spLocks noChangeArrowheads="1"/>
              </p:cNvSpPr>
              <p:nvPr/>
            </p:nvSpPr>
            <p:spPr bwMode="auto">
              <a:xfrm>
                <a:off x="1872" y="26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2000" b="0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2802" name="Text Box 89"/>
          <p:cNvSpPr txBox="1">
            <a:spLocks noChangeArrowheads="1"/>
          </p:cNvSpPr>
          <p:nvPr/>
        </p:nvSpPr>
        <p:spPr bwMode="auto">
          <a:xfrm>
            <a:off x="1466850" y="998538"/>
            <a:ext cx="496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800" b="0" i="1" dirty="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32803" name="Text Box 90"/>
          <p:cNvSpPr txBox="1">
            <a:spLocks noChangeArrowheads="1"/>
          </p:cNvSpPr>
          <p:nvPr/>
        </p:nvSpPr>
        <p:spPr bwMode="auto">
          <a:xfrm>
            <a:off x="8037513" y="5634038"/>
            <a:ext cx="549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ja-JP" sz="2800" b="0" dirty="0">
                <a:solidFill>
                  <a:srgbClr val="FFFF00"/>
                </a:solidFill>
                <a:latin typeface="Symbol" pitchFamily="18" charset="2"/>
                <a:ea typeface="Osaka" pitchFamily="-64" charset="-128"/>
              </a:rPr>
              <a:t>m</a:t>
            </a:r>
            <a:r>
              <a:rPr kumimoji="0" lang="en-US" altLang="ja-JP" sz="2800" b="0" baseline="-16000" dirty="0">
                <a:solidFill>
                  <a:srgbClr val="FFFF00"/>
                </a:solidFill>
                <a:ea typeface="Osaka" pitchFamily="-64" charset="-128"/>
              </a:rPr>
              <a:t>B</a:t>
            </a:r>
          </a:p>
        </p:txBody>
      </p:sp>
      <p:sp>
        <p:nvSpPr>
          <p:cNvPr id="32804" name="Rectangle 92"/>
          <p:cNvSpPr>
            <a:spLocks noChangeArrowheads="1"/>
          </p:cNvSpPr>
          <p:nvPr/>
        </p:nvSpPr>
        <p:spPr bwMode="auto">
          <a:xfrm>
            <a:off x="2141538" y="4889500"/>
            <a:ext cx="27622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SzPct val="80000"/>
            </a:pPr>
            <a:r>
              <a:rPr kumimoji="0" lang="en-US" altLang="ja-JP" sz="1600" dirty="0">
                <a:solidFill>
                  <a:srgbClr val="FFFF00"/>
                </a:solidFill>
              </a:rPr>
              <a:t> chiral symmetry breaking</a:t>
            </a:r>
          </a:p>
          <a:p>
            <a:pPr>
              <a:lnSpc>
                <a:spcPct val="115000"/>
              </a:lnSpc>
              <a:spcBef>
                <a:spcPct val="0"/>
              </a:spcBef>
              <a:buSzPct val="80000"/>
            </a:pPr>
            <a:r>
              <a:rPr kumimoji="0" lang="en-US" altLang="ja-JP" sz="1600" dirty="0">
                <a:solidFill>
                  <a:srgbClr val="FFFF00"/>
                </a:solidFill>
              </a:rPr>
              <a:t> confinement</a:t>
            </a:r>
          </a:p>
        </p:txBody>
      </p:sp>
      <p:sp>
        <p:nvSpPr>
          <p:cNvPr id="32805" name="Text Box 93"/>
          <p:cNvSpPr txBox="1">
            <a:spLocks noChangeArrowheads="1"/>
          </p:cNvSpPr>
          <p:nvPr/>
        </p:nvSpPr>
        <p:spPr bwMode="auto">
          <a:xfrm>
            <a:off x="6146800" y="4217988"/>
            <a:ext cx="82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ja-JP" sz="1600" b="0" dirty="0">
                <a:solidFill>
                  <a:srgbClr val="FFFF00"/>
                </a:solidFill>
                <a:ea typeface="Osaka" pitchFamily="-64" charset="-128"/>
              </a:rPr>
              <a:t>order ?</a:t>
            </a:r>
          </a:p>
        </p:txBody>
      </p:sp>
      <p:sp>
        <p:nvSpPr>
          <p:cNvPr id="32806" name="Text Box 94"/>
          <p:cNvSpPr txBox="1">
            <a:spLocks noChangeArrowheads="1"/>
          </p:cNvSpPr>
          <p:nvPr/>
        </p:nvSpPr>
        <p:spPr bwMode="auto">
          <a:xfrm>
            <a:off x="4845050" y="3724275"/>
            <a:ext cx="98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ja-JP" sz="1600" b="0" dirty="0">
                <a:solidFill>
                  <a:srgbClr val="FFFF00"/>
                </a:solidFill>
                <a:ea typeface="Osaka" pitchFamily="-64" charset="-128"/>
              </a:rPr>
              <a:t>1st order</a:t>
            </a:r>
          </a:p>
        </p:txBody>
      </p:sp>
      <p:sp>
        <p:nvSpPr>
          <p:cNvPr id="32807" name="Text Box 96"/>
          <p:cNvSpPr txBox="1">
            <a:spLocks noChangeArrowheads="1"/>
          </p:cNvSpPr>
          <p:nvPr/>
        </p:nvSpPr>
        <p:spPr bwMode="auto">
          <a:xfrm>
            <a:off x="2051050" y="3249613"/>
            <a:ext cx="1065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ja-JP" sz="1600" b="0" dirty="0">
                <a:solidFill>
                  <a:srgbClr val="FFFF00"/>
                </a:solidFill>
                <a:ea typeface="Osaka" pitchFamily="-64" charset="-128"/>
              </a:rPr>
              <a:t>crossover</a:t>
            </a:r>
          </a:p>
        </p:txBody>
      </p:sp>
      <p:sp useBgFill="1">
        <p:nvSpPr>
          <p:cNvPr id="32808" name="Text Box 99"/>
          <p:cNvSpPr txBox="1">
            <a:spLocks noChangeArrowheads="1"/>
          </p:cNvSpPr>
          <p:nvPr/>
        </p:nvSpPr>
        <p:spPr bwMode="auto">
          <a:xfrm>
            <a:off x="3455988" y="2843213"/>
            <a:ext cx="1730375" cy="3365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ja-JP" sz="1600" b="0" dirty="0">
                <a:solidFill>
                  <a:srgbClr val="FFFF00"/>
                </a:solidFill>
                <a:ea typeface="Osaka" pitchFamily="-64" charset="-128"/>
              </a:rPr>
              <a:t>CP (critical point)</a:t>
            </a:r>
          </a:p>
        </p:txBody>
      </p:sp>
      <p:sp>
        <p:nvSpPr>
          <p:cNvPr id="32809" name="Text Box 100"/>
          <p:cNvSpPr txBox="1">
            <a:spLocks noChangeArrowheads="1"/>
          </p:cNvSpPr>
          <p:nvPr/>
        </p:nvSpPr>
        <p:spPr bwMode="auto">
          <a:xfrm>
            <a:off x="585325" y="2933700"/>
            <a:ext cx="1306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ja-JP" sz="1800" b="0" dirty="0" smtClean="0">
                <a:solidFill>
                  <a:srgbClr val="FFFF00"/>
                </a:solidFill>
                <a:ea typeface="Osaka" pitchFamily="-64" charset="-128"/>
              </a:rPr>
              <a:t>~160  </a:t>
            </a:r>
            <a:r>
              <a:rPr kumimoji="0" lang="en-US" altLang="ja-JP" sz="1800" b="0" dirty="0">
                <a:solidFill>
                  <a:srgbClr val="FFFF00"/>
                </a:solidFill>
                <a:ea typeface="Osaka" pitchFamily="-64" charset="-128"/>
              </a:rPr>
              <a:t>MeV</a:t>
            </a:r>
          </a:p>
        </p:txBody>
      </p:sp>
      <p:sp>
        <p:nvSpPr>
          <p:cNvPr id="32810" name="Text Box 101"/>
          <p:cNvSpPr txBox="1">
            <a:spLocks noChangeArrowheads="1"/>
          </p:cNvSpPr>
          <p:nvPr/>
        </p:nvSpPr>
        <p:spPr bwMode="auto">
          <a:xfrm>
            <a:off x="4751388" y="5672138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ja-JP" sz="2000" b="0" dirty="0">
                <a:solidFill>
                  <a:srgbClr val="FFFF00"/>
                </a:solidFill>
                <a:ea typeface="Osaka" pitchFamily="-64" charset="-128"/>
              </a:rPr>
              <a:t>5-10</a:t>
            </a:r>
            <a:r>
              <a:rPr kumimoji="0" lang="en-US" altLang="ja-JP" b="0" dirty="0">
                <a:solidFill>
                  <a:srgbClr val="FFFF00"/>
                </a:solidFill>
                <a:latin typeface="Symbol" pitchFamily="18" charset="2"/>
                <a:ea typeface="Osaka" pitchFamily="-64" charset="-128"/>
              </a:rPr>
              <a:t>r</a:t>
            </a:r>
            <a:r>
              <a:rPr kumimoji="0" lang="en-US" altLang="ja-JP" b="0" baseline="-16000" dirty="0">
                <a:solidFill>
                  <a:srgbClr val="FFFF00"/>
                </a:solidFill>
                <a:ea typeface="Osaka" pitchFamily="-64" charset="-128"/>
              </a:rPr>
              <a:t>0</a:t>
            </a:r>
          </a:p>
        </p:txBody>
      </p:sp>
      <p:sp>
        <p:nvSpPr>
          <p:cNvPr id="32811" name="Line 103"/>
          <p:cNvSpPr>
            <a:spLocks noChangeShapeType="1"/>
          </p:cNvSpPr>
          <p:nvPr/>
        </p:nvSpPr>
        <p:spPr bwMode="auto">
          <a:xfrm>
            <a:off x="1997075" y="5683250"/>
            <a:ext cx="616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 dirty="0"/>
          </a:p>
        </p:txBody>
      </p:sp>
      <p:grpSp>
        <p:nvGrpSpPr>
          <p:cNvPr id="32812" name="Group 107"/>
          <p:cNvGrpSpPr>
            <a:grpSpLocks/>
          </p:cNvGrpSpPr>
          <p:nvPr/>
        </p:nvGrpSpPr>
        <p:grpSpPr bwMode="auto">
          <a:xfrm>
            <a:off x="2095500" y="1968500"/>
            <a:ext cx="1282700" cy="584200"/>
            <a:chOff x="1320" y="1240"/>
            <a:chExt cx="808" cy="368"/>
          </a:xfrm>
        </p:grpSpPr>
        <p:sp>
          <p:nvSpPr>
            <p:cNvPr id="32818" name="Oval 104"/>
            <p:cNvSpPr>
              <a:spLocks noChangeArrowheads="1"/>
            </p:cNvSpPr>
            <p:nvPr/>
          </p:nvSpPr>
          <p:spPr bwMode="auto">
            <a:xfrm>
              <a:off x="1320" y="1240"/>
              <a:ext cx="808" cy="368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400" b="1">
                  <a:solidFill>
                    <a:srgbClr val="66FFFF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2000" b="0" dirty="0">
                <a:solidFill>
                  <a:srgbClr val="FFFF00"/>
                </a:solidFill>
              </a:endParaRPr>
            </a:p>
          </p:txBody>
        </p:sp>
        <p:sp>
          <p:nvSpPr>
            <p:cNvPr id="32819" name="Text Box 105"/>
            <p:cNvSpPr txBox="1">
              <a:spLocks noChangeArrowheads="1"/>
            </p:cNvSpPr>
            <p:nvPr/>
          </p:nvSpPr>
          <p:spPr bwMode="auto">
            <a:xfrm>
              <a:off x="1466" y="1295"/>
              <a:ext cx="5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400" b="1">
                  <a:solidFill>
                    <a:srgbClr val="66FFFF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0" dirty="0">
                  <a:solidFill>
                    <a:srgbClr val="FFFF00"/>
                  </a:solidFill>
                </a:rPr>
                <a:t>RHIC</a:t>
              </a:r>
            </a:p>
          </p:txBody>
        </p:sp>
      </p:grpSp>
      <p:grpSp>
        <p:nvGrpSpPr>
          <p:cNvPr id="32813" name="Group 111"/>
          <p:cNvGrpSpPr>
            <a:grpSpLocks/>
          </p:cNvGrpSpPr>
          <p:nvPr/>
        </p:nvGrpSpPr>
        <p:grpSpPr bwMode="auto">
          <a:xfrm>
            <a:off x="2020888" y="852488"/>
            <a:ext cx="1282700" cy="584200"/>
            <a:chOff x="1273" y="537"/>
            <a:chExt cx="808" cy="368"/>
          </a:xfrm>
        </p:grpSpPr>
        <p:sp>
          <p:nvSpPr>
            <p:cNvPr id="32816" name="Oval 109"/>
            <p:cNvSpPr>
              <a:spLocks noChangeArrowheads="1"/>
            </p:cNvSpPr>
            <p:nvPr/>
          </p:nvSpPr>
          <p:spPr bwMode="auto">
            <a:xfrm>
              <a:off x="1273" y="537"/>
              <a:ext cx="808" cy="368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400" b="1">
                  <a:solidFill>
                    <a:srgbClr val="66FFFF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2000" b="0" dirty="0">
                <a:solidFill>
                  <a:srgbClr val="FFFF00"/>
                </a:solidFill>
              </a:endParaRPr>
            </a:p>
          </p:txBody>
        </p:sp>
        <p:sp>
          <p:nvSpPr>
            <p:cNvPr id="32817" name="Text Box 110"/>
            <p:cNvSpPr txBox="1">
              <a:spLocks noChangeArrowheads="1"/>
            </p:cNvSpPr>
            <p:nvPr/>
          </p:nvSpPr>
          <p:spPr bwMode="auto">
            <a:xfrm>
              <a:off x="1423" y="570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400" b="1">
                  <a:solidFill>
                    <a:srgbClr val="66FFFF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b="0" dirty="0">
                  <a:solidFill>
                    <a:srgbClr val="FF99CC"/>
                  </a:solidFill>
                </a:rPr>
                <a:t>LHC</a:t>
              </a:r>
            </a:p>
          </p:txBody>
        </p:sp>
      </p:grpSp>
      <p:sp>
        <p:nvSpPr>
          <p:cNvPr id="32814" name="Oval 112"/>
          <p:cNvSpPr>
            <a:spLocks noChangeArrowheads="1"/>
          </p:cNvSpPr>
          <p:nvPr/>
        </p:nvSpPr>
        <p:spPr bwMode="auto">
          <a:xfrm>
            <a:off x="2590800" y="1655763"/>
            <a:ext cx="82550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  <p:sp>
        <p:nvSpPr>
          <p:cNvPr id="32815" name="Oval 113"/>
          <p:cNvSpPr>
            <a:spLocks noChangeArrowheads="1"/>
          </p:cNvSpPr>
          <p:nvPr/>
        </p:nvSpPr>
        <p:spPr bwMode="auto">
          <a:xfrm>
            <a:off x="2695575" y="2865438"/>
            <a:ext cx="82550" cy="82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Prediction by Jeon and Koch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53421" y="730041"/>
            <a:ext cx="6964454" cy="798513"/>
            <a:chOff x="1118440" y="1198576"/>
            <a:chExt cx="6964454" cy="798513"/>
          </a:xfrm>
        </p:grpSpPr>
        <p:sp>
          <p:nvSpPr>
            <p:cNvPr id="3" name="テキスト ボックス 2"/>
            <p:cNvSpPr txBox="1"/>
            <p:nvPr/>
          </p:nvSpPr>
          <p:spPr bwMode="auto">
            <a:xfrm>
              <a:off x="1118440" y="1398050"/>
              <a:ext cx="6516528" cy="40011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They proposed to use             = </a:t>
              </a:r>
              <a:r>
                <a:rPr kumimoji="1" lang="en-US" altLang="ja-JP" sz="2000" i="1" dirty="0" smtClean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 measure</a:t>
              </a:r>
              <a:r>
                <a:rPr kumimoji="1" lang="en-US" altLang="ja-JP" sz="2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 instead of  </a:t>
              </a:r>
              <a:endParaRPr kumimoji="1" lang="ja-JP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4" name="オブジェクト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9059553"/>
                </p:ext>
              </p:extLst>
            </p:nvPr>
          </p:nvGraphicFramePr>
          <p:xfrm>
            <a:off x="3771757" y="1198576"/>
            <a:ext cx="814387" cy="798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40" name="Equation" r:id="rId3" imgW="520560" imgH="507960" progId="Equation.DSMT4">
                    <p:embed/>
                  </p:oleObj>
                </mc:Choice>
                <mc:Fallback>
                  <p:oleObj name="Equation" r:id="rId3" imgW="520560" imgH="507960" progId="Equation.DSMT4">
                    <p:embed/>
                    <p:pic>
                      <p:nvPicPr>
                        <p:cNvPr id="9" name="オブジェクト 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771757" y="1198576"/>
                          <a:ext cx="814387" cy="798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8182880"/>
                </p:ext>
              </p:extLst>
            </p:nvPr>
          </p:nvGraphicFramePr>
          <p:xfrm>
            <a:off x="7427257" y="1198849"/>
            <a:ext cx="655637" cy="738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41" name="Equation" r:id="rId5" imgW="419040" imgH="469800" progId="Equation.DSMT4">
                    <p:embed/>
                  </p:oleObj>
                </mc:Choice>
                <mc:Fallback>
                  <p:oleObj name="Equation" r:id="rId5" imgW="419040" imgH="469800" progId="Equation.DSMT4">
                    <p:embed/>
                    <p:pic>
                      <p:nvPicPr>
                        <p:cNvPr id="4" name="オブジェクト 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427257" y="1198849"/>
                          <a:ext cx="655637" cy="738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 bwMode="auto">
              <a:xfrm>
                <a:off x="453421" y="1574035"/>
                <a:ext cx="5884944" cy="400110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0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Since N</a:t>
                </a:r>
                <a:r>
                  <a:rPr kumimoji="1" lang="en-US" altLang="ja-JP" sz="2000" baseline="-160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</a:t>
                </a:r>
                <a:r>
                  <a:rPr kumimoji="1" lang="en-US" altLang="ja-JP" sz="20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∝</m:t>
                    </m:r>
                    <m:r>
                      <a:rPr kumimoji="1" lang="en-US" altLang="ja-JP" sz="20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en-US" altLang="ja-JP" sz="20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S, they are practically same quantities</a:t>
                </a:r>
                <a:endParaRPr kumimoji="1" lang="ja-JP" altLang="en-US" sz="2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421" y="1574035"/>
                <a:ext cx="5884944" cy="400110"/>
              </a:xfrm>
              <a:prstGeom prst="rect">
                <a:avLst/>
              </a:prstGeom>
              <a:blipFill>
                <a:blip r:embed="rId7"/>
                <a:stretch>
                  <a:fillRect l="-1035" t="-6061" r="-104" b="-27273"/>
                </a:stretch>
              </a:blipFill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01805" y="2034244"/>
            <a:ext cx="2386935" cy="31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lnSpc>
                <a:spcPct val="105000"/>
              </a:lnSpc>
            </a:pPr>
            <a:r>
              <a:rPr lang="en-US" altLang="ja-JP" sz="1400" dirty="0" smtClean="0">
                <a:solidFill>
                  <a:schemeClr val="tx2"/>
                </a:solidFill>
              </a:rPr>
              <a:t>Jeon and Koch, </a:t>
            </a:r>
            <a:r>
              <a:rPr lang="en-US" altLang="ja-JP" sz="1400" dirty="0">
                <a:solidFill>
                  <a:schemeClr val="tx2"/>
                </a:solidFill>
              </a:rPr>
              <a:t>PRL (2000</a:t>
            </a:r>
            <a:r>
              <a:rPr lang="en-US" altLang="ja-JP" sz="1400" dirty="0" smtClean="0">
                <a:solidFill>
                  <a:schemeClr val="tx2"/>
                </a:solidFill>
              </a:rPr>
              <a:t>)</a:t>
            </a:r>
            <a:endParaRPr lang="en-US" altLang="ja-JP" sz="1400" dirty="0">
              <a:solidFill>
                <a:schemeClr val="tx2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589448" y="2629848"/>
            <a:ext cx="7949990" cy="0"/>
          </a:xfrm>
          <a:prstGeom prst="line">
            <a:avLst/>
          </a:prstGeom>
          <a:ln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715398" y="3326137"/>
            <a:ext cx="8123238" cy="1662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en-US" altLang="ja-JP" dirty="0">
              <a:solidFill>
                <a:schemeClr val="tx2"/>
              </a:solidFill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132786" y="3111825"/>
            <a:ext cx="1731962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chemeClr val="tx2"/>
                </a:solidFill>
              </a:rPr>
              <a:t>Predictions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842398" y="3589662"/>
            <a:ext cx="177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/>
            <a:r>
              <a:rPr kumimoji="0" lang="en-US" altLang="ja-JP" sz="2400" dirty="0">
                <a:solidFill>
                  <a:schemeClr val="tx2"/>
                </a:solidFill>
              </a:rPr>
              <a:t>QGP phase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4411098" y="3589662"/>
            <a:ext cx="210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/>
            <a:r>
              <a:rPr kumimoji="0" lang="en-US" altLang="ja-JP" sz="2400" dirty="0">
                <a:solidFill>
                  <a:schemeClr val="tx2"/>
                </a:solidFill>
              </a:rPr>
              <a:t>Hadron phase</a:t>
            </a:r>
          </a:p>
        </p:txBody>
      </p:sp>
      <p:graphicFrame>
        <p:nvGraphicFramePr>
          <p:cNvPr id="4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450491"/>
              </p:ext>
            </p:extLst>
          </p:nvPr>
        </p:nvGraphicFramePr>
        <p:xfrm>
          <a:off x="1234511" y="4070675"/>
          <a:ext cx="7778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2" name="Equation" r:id="rId8" imgW="368280" imgH="164880" progId="Equation.DSMT4">
                  <p:embed/>
                </p:oleObj>
              </mc:Choice>
              <mc:Fallback>
                <p:oleObj name="Equation" r:id="rId8" imgW="368280" imgH="164880" progId="Equation.DSMT4">
                  <p:embed/>
                  <p:pic>
                    <p:nvPicPr>
                      <p:cNvPr id="307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511" y="4070675"/>
                        <a:ext cx="77787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280356"/>
              </p:ext>
            </p:extLst>
          </p:nvPr>
        </p:nvGraphicFramePr>
        <p:xfrm>
          <a:off x="4838136" y="4038925"/>
          <a:ext cx="8572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3" name="Equation" r:id="rId10" imgW="393480" imgH="164880" progId="Equation.DSMT4">
                  <p:embed/>
                </p:oleObj>
              </mc:Choice>
              <mc:Fallback>
                <p:oleObj name="Equation" r:id="rId10" imgW="393480" imgH="164880" progId="Equation.DSMT4">
                  <p:embed/>
                  <p:pic>
                    <p:nvPicPr>
                      <p:cNvPr id="307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136" y="4038925"/>
                        <a:ext cx="8572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4698436" y="4478662"/>
            <a:ext cx="3995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/>
            <a:r>
              <a:rPr kumimoji="0" lang="en-US" altLang="ja-JP" dirty="0">
                <a:solidFill>
                  <a:schemeClr val="tx2"/>
                </a:solidFill>
              </a:rPr>
              <a:t>(             :  hadron resonance gas)</a:t>
            </a:r>
          </a:p>
        </p:txBody>
      </p:sp>
      <p:graphicFrame>
        <p:nvGraphicFramePr>
          <p:cNvPr id="43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801521"/>
              </p:ext>
            </p:extLst>
          </p:nvPr>
        </p:nvGraphicFramePr>
        <p:xfrm>
          <a:off x="4874648" y="4500887"/>
          <a:ext cx="8540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4" name="Equation" r:id="rId12" imgW="393480" imgH="177480" progId="Equation.DSMT4">
                  <p:embed/>
                </p:oleObj>
              </mc:Choice>
              <mc:Fallback>
                <p:oleObj name="Equation" r:id="rId12" imgW="393480" imgH="177480" progId="Equation.DSMT4">
                  <p:embed/>
                  <p:pic>
                    <p:nvPicPr>
                      <p:cNvPr id="307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648" y="4500887"/>
                        <a:ext cx="8540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45" name="Rectangle 31"/>
          <p:cNvSpPr>
            <a:spLocks noChangeArrowheads="1"/>
          </p:cNvSpPr>
          <p:nvPr/>
        </p:nvSpPr>
        <p:spPr bwMode="auto">
          <a:xfrm>
            <a:off x="715398" y="5532762"/>
            <a:ext cx="3886200" cy="1066800"/>
          </a:xfrm>
          <a:prstGeom prst="rect">
            <a:avLst/>
          </a:prstGeom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en-US" altLang="ja-JP" dirty="0">
              <a:solidFill>
                <a:schemeClr val="tx2"/>
              </a:solidFill>
            </a:endParaRP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3026798" y="5583562"/>
            <a:ext cx="1074738" cy="396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/>
            <a:r>
              <a:rPr kumimoji="0" lang="en-US" altLang="ja-JP" dirty="0">
                <a:solidFill>
                  <a:schemeClr val="tx2"/>
                </a:solidFill>
              </a:rPr>
              <a:t>(STAR)</a:t>
            </a:r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936186" y="6113787"/>
            <a:ext cx="1300163" cy="396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/>
            <a:r>
              <a:rPr kumimoji="0" lang="en-US" altLang="ja-JP" dirty="0">
                <a:solidFill>
                  <a:schemeClr val="tx2"/>
                </a:solidFill>
              </a:rPr>
              <a:t>(PHENIX)</a:t>
            </a:r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085053"/>
              </p:ext>
            </p:extLst>
          </p:nvPr>
        </p:nvGraphicFramePr>
        <p:xfrm>
          <a:off x="801123" y="6121725"/>
          <a:ext cx="8540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5" name="Equation" r:id="rId14" imgW="393480" imgH="164880" progId="Equation.DSMT4">
                  <p:embed/>
                </p:oleObj>
              </mc:Choice>
              <mc:Fallback>
                <p:oleObj name="Equation" r:id="rId14" imgW="393480" imgH="164880" progId="Equation.DSMT4">
                  <p:embed/>
                  <p:pic>
                    <p:nvPicPr>
                      <p:cNvPr id="307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123" y="6121725"/>
                        <a:ext cx="85407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444268"/>
              </p:ext>
            </p:extLst>
          </p:nvPr>
        </p:nvGraphicFramePr>
        <p:xfrm>
          <a:off x="774136" y="5651825"/>
          <a:ext cx="19367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6" name="Equation" r:id="rId16" imgW="901440" imgH="177480" progId="Equation.DSMT4">
                  <p:embed/>
                </p:oleObj>
              </mc:Choice>
              <mc:Fallback>
                <p:oleObj name="Equation" r:id="rId16" imgW="901440" imgH="177480" progId="Equation.DSMT4">
                  <p:embed/>
                  <p:pic>
                    <p:nvPicPr>
                      <p:cNvPr id="307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136" y="5651825"/>
                        <a:ext cx="193675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135961" y="5161287"/>
            <a:ext cx="2397125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chemeClr val="tx2"/>
                </a:solidFill>
              </a:rPr>
              <a:t>Experimental Value</a:t>
            </a:r>
          </a:p>
        </p:txBody>
      </p:sp>
      <p:sp>
        <p:nvSpPr>
          <p:cNvPr id="51" name="テキスト ボックス 50"/>
          <p:cNvSpPr txBox="1"/>
          <p:nvPr/>
        </p:nvSpPr>
        <p:spPr bwMode="auto">
          <a:xfrm>
            <a:off x="5301685" y="6121725"/>
            <a:ext cx="2744662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Reason? : Later</a:t>
            </a:r>
            <a:endParaRPr kumimoji="1" lang="ja-JP" altLang="en-US" sz="2800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Let’s get back to this figure: Conclusion 0</a:t>
            </a:r>
            <a:endParaRPr kumimoji="1" lang="ja-JP" altLang="en-US" dirty="0"/>
          </a:p>
        </p:txBody>
      </p:sp>
      <p:pic>
        <p:nvPicPr>
          <p:cNvPr id="3" name="Picture 4" descr="fluct_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325563"/>
            <a:ext cx="6313488" cy="4002087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56275" y="5563611"/>
            <a:ext cx="3043910" cy="30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Heinz, M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ü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ller, and M.A., PRL (2000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 bwMode="auto">
          <a:xfrm>
            <a:off x="398334" y="5968108"/>
            <a:ext cx="8818440" cy="83099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ja-JP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Actually, Boltzmann approximation should not be applied to baryons</a:t>
            </a:r>
          </a:p>
          <a:p>
            <a:pPr algn="l">
              <a:lnSpc>
                <a:spcPct val="120000"/>
              </a:lnSpc>
            </a:pPr>
            <a:r>
              <a:rPr kumimoji="1" lang="en-US" altLang="ja-JP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Nevertheless, a similar conclusion holds also for bary</a:t>
            </a:r>
            <a:r>
              <a:rPr lang="en-US" altLang="ja-JP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number fluctuations</a:t>
            </a:r>
            <a:endParaRPr kumimoji="1" lang="ja-JP" alt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 bwMode="auto">
          <a:xfrm rot="20749492">
            <a:off x="3718057" y="1080166"/>
            <a:ext cx="4490332" cy="40011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Non-Singular Fluctuations</a:t>
            </a:r>
            <a:endParaRPr kumimoji="1" lang="ja-JP" altLang="en-US" sz="2000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4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Odd Power Fluctuation Moments</a:t>
            </a:r>
          </a:p>
        </p:txBody>
      </p:sp>
      <p:sp>
        <p:nvSpPr>
          <p:cNvPr id="4104" name="Text Box 21"/>
          <p:cNvSpPr txBox="1">
            <a:spLocks noChangeArrowheads="1"/>
          </p:cNvSpPr>
          <p:nvPr/>
        </p:nvSpPr>
        <p:spPr bwMode="auto">
          <a:xfrm>
            <a:off x="2949575" y="2335188"/>
            <a:ext cx="573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solidFill>
                  <a:srgbClr val="FFFF00"/>
                </a:solidFill>
              </a:rPr>
              <a:t>One of exceptions: Stephanov (2008) in conjunction with CEP</a:t>
            </a:r>
          </a:p>
        </p:txBody>
      </p:sp>
      <p:grpSp>
        <p:nvGrpSpPr>
          <p:cNvPr id="4105" name="Group 30"/>
          <p:cNvGrpSpPr>
            <a:grpSpLocks/>
          </p:cNvGrpSpPr>
          <p:nvPr/>
        </p:nvGrpSpPr>
        <p:grpSpPr bwMode="auto">
          <a:xfrm>
            <a:off x="576263" y="3124175"/>
            <a:ext cx="6419850" cy="565150"/>
            <a:chOff x="363" y="2342"/>
            <a:chExt cx="4044" cy="356"/>
          </a:xfrm>
        </p:grpSpPr>
        <p:grpSp>
          <p:nvGrpSpPr>
            <p:cNvPr id="4119" name="Group 22"/>
            <p:cNvGrpSpPr>
              <a:grpSpLocks/>
            </p:cNvGrpSpPr>
            <p:nvPr/>
          </p:nvGrpSpPr>
          <p:grpSpPr bwMode="auto">
            <a:xfrm>
              <a:off x="363" y="2342"/>
              <a:ext cx="2678" cy="356"/>
              <a:chOff x="315" y="2342"/>
              <a:chExt cx="2678" cy="356"/>
            </a:xfrm>
          </p:grpSpPr>
          <p:graphicFrame>
            <p:nvGraphicFramePr>
              <p:cNvPr id="4100" name="Object 24"/>
              <p:cNvGraphicFramePr>
                <a:graphicFrameLocks noChangeAspect="1"/>
              </p:cNvGraphicFramePr>
              <p:nvPr/>
            </p:nvGraphicFramePr>
            <p:xfrm>
              <a:off x="2390" y="2342"/>
              <a:ext cx="603" cy="3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420" name="Equation" r:id="rId3" imgW="558720" imgH="330120" progId="Equation.DSMT4">
                      <p:embed/>
                    </p:oleObj>
                  </mc:Choice>
                  <mc:Fallback>
                    <p:oleObj name="Equation" r:id="rId3" imgW="558720" imgH="3301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90" y="2342"/>
                            <a:ext cx="603" cy="3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21" name="Text Box 25"/>
              <p:cNvSpPr txBox="1">
                <a:spLocks noChangeArrowheads="1"/>
              </p:cNvSpPr>
              <p:nvPr/>
            </p:nvSpPr>
            <p:spPr bwMode="auto">
              <a:xfrm>
                <a:off x="315" y="2379"/>
                <a:ext cx="211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buSzPct val="80000"/>
                  <a:buFont typeface="Arial" charset="0"/>
                  <a:buChar char="•"/>
                </a:pPr>
                <a:r>
                  <a:rPr lang="en-US" altLang="ja-JP" dirty="0" smtClean="0">
                    <a:solidFill>
                      <a:srgbClr val="FFFF00"/>
                    </a:solidFill>
                  </a:rPr>
                  <a:t> Usual Fluctuations such as</a:t>
                </a:r>
              </a:p>
            </p:txBody>
          </p:sp>
        </p:grpSp>
        <p:sp>
          <p:nvSpPr>
            <p:cNvPr id="2" name="Text Box 26"/>
            <p:cNvSpPr txBox="1">
              <a:spLocks noChangeArrowheads="1"/>
            </p:cNvSpPr>
            <p:nvPr/>
          </p:nvSpPr>
          <p:spPr bwMode="auto">
            <a:xfrm>
              <a:off x="3056" y="2378"/>
              <a:ext cx="13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dirty="0" smtClean="0">
                  <a:solidFill>
                    <a:srgbClr val="FFFF00"/>
                  </a:solidFill>
                </a:rPr>
                <a:t>:  positive definite</a:t>
              </a:r>
            </a:p>
          </p:txBody>
        </p:sp>
      </p:grpSp>
      <p:sp>
        <p:nvSpPr>
          <p:cNvPr id="4106" name="AutoShape 12"/>
          <p:cNvSpPr>
            <a:spLocks noChangeArrowheads="1"/>
          </p:cNvSpPr>
          <p:nvPr/>
        </p:nvSpPr>
        <p:spPr bwMode="auto">
          <a:xfrm>
            <a:off x="2703513" y="3790925"/>
            <a:ext cx="684212" cy="323850"/>
          </a:xfrm>
          <a:prstGeom prst="rightArrow">
            <a:avLst>
              <a:gd name="adj1" fmla="val 50000"/>
              <a:gd name="adj2" fmla="val 52819"/>
            </a:avLst>
          </a:prstGeom>
          <a:solidFill>
            <a:srgbClr val="0000FF"/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ja-JP" dirty="0" smtClean="0">
              <a:solidFill>
                <a:srgbClr val="FFFF00"/>
              </a:solidFill>
            </a:endParaRPr>
          </a:p>
        </p:txBody>
      </p:sp>
      <p:sp>
        <p:nvSpPr>
          <p:cNvPr id="4107" name="Text Box 28"/>
          <p:cNvSpPr txBox="1">
            <a:spLocks noChangeArrowheads="1"/>
          </p:cNvSpPr>
          <p:nvPr/>
        </p:nvSpPr>
        <p:spPr bwMode="auto">
          <a:xfrm>
            <a:off x="3519488" y="3729013"/>
            <a:ext cx="4964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FF00"/>
                </a:solidFill>
              </a:rPr>
              <a:t>Absolute values carry information of states</a:t>
            </a: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868363" y="4837088"/>
            <a:ext cx="32194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SzPct val="80000"/>
              <a:buFont typeface="Wingdings" pitchFamily="2" charset="2"/>
              <a:buChar char="ü"/>
              <a:defRPr/>
            </a:pPr>
            <a:r>
              <a:rPr lang="en-US" altLang="ja-JP" sz="2000" dirty="0">
                <a:solidFill>
                  <a:srgbClr val="FFFF00"/>
                </a:solidFill>
                <a:latin typeface="Arial" charset="0"/>
              </a:rPr>
              <a:t> Odd power fluctuations :</a:t>
            </a:r>
            <a:r>
              <a:rPr lang="en-US" altLang="ja-JP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109" name="テキスト ボックス 16"/>
          <p:cNvSpPr txBox="1">
            <a:spLocks noChangeArrowheads="1"/>
          </p:cNvSpPr>
          <p:nvPr/>
        </p:nvSpPr>
        <p:spPr bwMode="auto">
          <a:xfrm>
            <a:off x="5749925" y="4163988"/>
            <a:ext cx="302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>
                <a:solidFill>
                  <a:srgbClr val="FFFF00"/>
                </a:solidFill>
              </a:rPr>
              <a:t>Asakawa, Heinz, Müller, Jeon, Koch</a:t>
            </a:r>
          </a:p>
        </p:txBody>
      </p:sp>
      <p:sp>
        <p:nvSpPr>
          <p:cNvPr id="4110" name="テキスト ボックス 17"/>
          <p:cNvSpPr txBox="1">
            <a:spLocks noChangeArrowheads="1"/>
          </p:cNvSpPr>
          <p:nvPr/>
        </p:nvSpPr>
        <p:spPr bwMode="auto">
          <a:xfrm>
            <a:off x="484188" y="4456088"/>
            <a:ext cx="231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FF00"/>
                </a:solidFill>
              </a:rPr>
              <a:t>On the other hand,</a:t>
            </a:r>
          </a:p>
        </p:txBody>
      </p:sp>
      <p:grpSp>
        <p:nvGrpSpPr>
          <p:cNvPr id="4111" name="Group 25"/>
          <p:cNvGrpSpPr>
            <a:grpSpLocks/>
          </p:cNvGrpSpPr>
          <p:nvPr/>
        </p:nvGrpSpPr>
        <p:grpSpPr bwMode="auto">
          <a:xfrm>
            <a:off x="3335338" y="5199038"/>
            <a:ext cx="5197475" cy="441325"/>
            <a:chOff x="2101" y="3649"/>
            <a:chExt cx="3274" cy="278"/>
          </a:xfrm>
        </p:grpSpPr>
        <p:sp>
          <p:nvSpPr>
            <p:cNvPr id="4118" name="Text Box 32"/>
            <p:cNvSpPr txBox="1">
              <a:spLocks noChangeArrowheads="1"/>
            </p:cNvSpPr>
            <p:nvPr/>
          </p:nvSpPr>
          <p:spPr bwMode="auto">
            <a:xfrm>
              <a:off x="2101" y="3649"/>
              <a:ext cx="32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buSzPct val="80000"/>
                <a:buFontTx/>
                <a:buChar char="•"/>
              </a:pPr>
              <a:r>
                <a:rPr lang="en-US" altLang="ja-JP" dirty="0" smtClean="0">
                  <a:solidFill>
                    <a:srgbClr val="FFFF00"/>
                  </a:solidFill>
                </a:rPr>
                <a:t> In general, do not vanish (exception,          )</a:t>
              </a:r>
            </a:p>
          </p:txBody>
        </p:sp>
        <p:graphicFrame>
          <p:nvGraphicFramePr>
            <p:cNvPr id="4099" name="Object 33"/>
            <p:cNvGraphicFramePr>
              <a:graphicFrameLocks noChangeAspect="1"/>
            </p:cNvGraphicFramePr>
            <p:nvPr/>
          </p:nvGraphicFramePr>
          <p:xfrm>
            <a:off x="4847" y="3653"/>
            <a:ext cx="383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21" name="Equation" r:id="rId5" imgW="355320" imgH="253800" progId="Equation.DSMT4">
                    <p:embed/>
                  </p:oleObj>
                </mc:Choice>
                <mc:Fallback>
                  <p:oleObj name="Equation" r:id="rId5" imgW="35532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7" y="3653"/>
                          <a:ext cx="383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3320564" y="5540350"/>
            <a:ext cx="459933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buSzPct val="80000"/>
              <a:buFontTx/>
              <a:buChar char="•"/>
              <a:defRPr/>
            </a:pPr>
            <a:r>
              <a:rPr lang="en-US" altLang="ja-JP" sz="20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altLang="ja-JP" sz="2000" i="1" dirty="0">
                <a:solidFill>
                  <a:srgbClr val="FF66CC"/>
                </a:solidFill>
                <a:latin typeface="Arial" charset="0"/>
              </a:rPr>
              <a:t>Sign also </a:t>
            </a:r>
            <a:r>
              <a:rPr lang="en-US" altLang="ja-JP" sz="2000" i="1" dirty="0" smtClean="0">
                <a:solidFill>
                  <a:srgbClr val="FF66CC"/>
                </a:solidFill>
                <a:latin typeface="Arial" charset="0"/>
              </a:rPr>
              <a:t>carries </a:t>
            </a:r>
            <a:r>
              <a:rPr lang="en-US" altLang="ja-JP" sz="2000" i="1" dirty="0">
                <a:solidFill>
                  <a:srgbClr val="FF66CC"/>
                </a:solidFill>
                <a:latin typeface="Arial" charset="0"/>
              </a:rPr>
              <a:t>information of states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3911600" y="4838675"/>
            <a:ext cx="2541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rgbClr val="FF66CC"/>
                </a:solidFill>
                <a:latin typeface="Arial" charset="0"/>
              </a:rPr>
              <a:t>NOT positive definite</a:t>
            </a:r>
          </a:p>
        </p:txBody>
      </p:sp>
      <p:grpSp>
        <p:nvGrpSpPr>
          <p:cNvPr id="4114" name="Group 29"/>
          <p:cNvGrpSpPr>
            <a:grpSpLocks/>
          </p:cNvGrpSpPr>
          <p:nvPr/>
        </p:nvGrpSpPr>
        <p:grpSpPr bwMode="auto">
          <a:xfrm>
            <a:off x="600075" y="1508100"/>
            <a:ext cx="8455025" cy="565150"/>
            <a:chOff x="378" y="1324"/>
            <a:chExt cx="5326" cy="356"/>
          </a:xfrm>
        </p:grpSpPr>
        <p:sp>
          <p:nvSpPr>
            <p:cNvPr id="56337" name="Text Box 17"/>
            <p:cNvSpPr txBox="1">
              <a:spLocks noChangeArrowheads="1"/>
            </p:cNvSpPr>
            <p:nvPr/>
          </p:nvSpPr>
          <p:spPr bwMode="auto">
            <a:xfrm>
              <a:off x="378" y="1339"/>
              <a:ext cx="3103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SzPct val="80000"/>
                <a:buFont typeface="Arial" charset="0"/>
                <a:buChar char="•"/>
                <a:defRPr/>
              </a:pPr>
              <a:r>
                <a:rPr lang="en-US" altLang="ja-JP" sz="2000" dirty="0">
                  <a:solidFill>
                    <a:srgbClr val="FFFF00"/>
                  </a:solidFill>
                  <a:latin typeface="Arial" charset="0"/>
                </a:rPr>
                <a:t> Usually </a:t>
              </a:r>
              <a:r>
                <a:rPr lang="en-US" altLang="ja-JP" sz="2000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                   </a:t>
              </a:r>
              <a:r>
                <a:rPr lang="en-US" altLang="ja-JP" sz="2000" dirty="0">
                  <a:solidFill>
                    <a:srgbClr val="FFFF00"/>
                  </a:solidFill>
                  <a:latin typeface="Arial" charset="0"/>
                </a:rPr>
                <a:t>fluctuations such as </a:t>
              </a:r>
            </a:p>
          </p:txBody>
        </p:sp>
        <p:graphicFrame>
          <p:nvGraphicFramePr>
            <p:cNvPr id="4098" name="Object 18"/>
            <p:cNvGraphicFramePr>
              <a:graphicFrameLocks noChangeAspect="1"/>
            </p:cNvGraphicFramePr>
            <p:nvPr/>
          </p:nvGraphicFramePr>
          <p:xfrm>
            <a:off x="3442" y="1324"/>
            <a:ext cx="603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22" name="Equation" r:id="rId7" imgW="558720" imgH="330120" progId="Equation.DSMT4">
                    <p:embed/>
                  </p:oleObj>
                </mc:Choice>
                <mc:Fallback>
                  <p:oleObj name="Equation" r:id="rId7" imgW="55872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2" y="1324"/>
                          <a:ext cx="603" cy="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6" name="Text Box 29"/>
            <p:cNvSpPr txBox="1">
              <a:spLocks noChangeArrowheads="1"/>
            </p:cNvSpPr>
            <p:nvPr/>
          </p:nvSpPr>
          <p:spPr bwMode="auto">
            <a:xfrm>
              <a:off x="4014" y="1349"/>
              <a:ext cx="16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dirty="0" smtClean="0">
                  <a:solidFill>
                    <a:srgbClr val="FFFF00"/>
                  </a:solidFill>
                </a:rPr>
                <a:t>have been considered</a:t>
              </a:r>
              <a:endParaRPr lang="ja-JP" altLang="en-US" dirty="0" smtClean="0">
                <a:solidFill>
                  <a:srgbClr val="FFFF00"/>
                </a:solidFill>
              </a:endParaRPr>
            </a:p>
          </p:txBody>
        </p:sp>
        <p:sp>
          <p:nvSpPr>
            <p:cNvPr id="4123" name="Text Box 27"/>
            <p:cNvSpPr txBox="1">
              <a:spLocks noChangeArrowheads="1"/>
            </p:cNvSpPr>
            <p:nvPr/>
          </p:nvSpPr>
          <p:spPr bwMode="auto">
            <a:xfrm>
              <a:off x="1027" y="1330"/>
              <a:ext cx="943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000" dirty="0">
                  <a:solidFill>
                    <a:srgbClr val="FF66CC"/>
                  </a:solidFill>
                  <a:latin typeface="Arial" charset="0"/>
                </a:rPr>
                <a:t>even power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8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タイトル 1"/>
          <p:cNvSpPr>
            <a:spLocks noGrp="1"/>
          </p:cNvSpPr>
          <p:nvPr>
            <p:ph type="title"/>
          </p:nvPr>
        </p:nvSpPr>
        <p:spPr>
          <a:xfrm>
            <a:off x="6350" y="-12700"/>
            <a:ext cx="9091613" cy="674688"/>
          </a:xfrm>
        </p:spPr>
        <p:txBody>
          <a:bodyPr/>
          <a:lstStyle/>
          <a:p>
            <a:r>
              <a:rPr lang="en-US" altLang="ja-JP" dirty="0" smtClean="0"/>
              <a:t>Physical Meaning of 3rd Fluc. Moment</a:t>
            </a:r>
          </a:p>
        </p:txBody>
      </p:sp>
      <p:sp>
        <p:nvSpPr>
          <p:cNvPr id="5127" name="テキスト ボックス 4"/>
          <p:cNvSpPr txBox="1">
            <a:spLocks noChangeArrowheads="1"/>
          </p:cNvSpPr>
          <p:nvPr/>
        </p:nvSpPr>
        <p:spPr bwMode="auto">
          <a:xfrm>
            <a:off x="218154" y="847725"/>
            <a:ext cx="486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i="1" dirty="0" smtClean="0">
                <a:solidFill>
                  <a:srgbClr val="FFFF00"/>
                </a:solidFill>
                <a:latin typeface="Symbol" pitchFamily="18" charset="2"/>
              </a:rPr>
              <a:t>c</a:t>
            </a:r>
            <a:r>
              <a:rPr lang="en-US" altLang="ja-JP" i="1" baseline="-30000" dirty="0" smtClean="0">
                <a:solidFill>
                  <a:srgbClr val="FFFF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128" name="テキスト ボックス 5"/>
          <p:cNvSpPr txBox="1">
            <a:spLocks noChangeArrowheads="1"/>
          </p:cNvSpPr>
          <p:nvPr/>
        </p:nvSpPr>
        <p:spPr bwMode="auto">
          <a:xfrm>
            <a:off x="647700" y="981075"/>
            <a:ext cx="3603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FF00"/>
                </a:solidFill>
              </a:rPr>
              <a:t>: Baryon number susceptibility</a:t>
            </a:r>
          </a:p>
        </p:txBody>
      </p:sp>
      <p:sp>
        <p:nvSpPr>
          <p:cNvPr id="5129" name="テキスト ボックス 6"/>
          <p:cNvSpPr txBox="1">
            <a:spLocks noChangeArrowheads="1"/>
          </p:cNvSpPr>
          <p:nvPr/>
        </p:nvSpPr>
        <p:spPr bwMode="auto">
          <a:xfrm>
            <a:off x="280988" y="1563688"/>
            <a:ext cx="535463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FF00"/>
                </a:solidFill>
              </a:rPr>
              <a:t>in general, has a peak along phase transition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1036638" y="2273300"/>
          <a:ext cx="6159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22" name="Equation" r:id="rId3" imgW="304560" imgH="431640" progId="Equation.DSMT4">
                  <p:embed/>
                </p:oleObj>
              </mc:Choice>
              <mc:Fallback>
                <p:oleObj name="Equation" r:id="rId3" imgW="304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2273300"/>
                        <a:ext cx="6159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5"/>
          <p:cNvSpPr txBox="1">
            <a:spLocks noChangeArrowheads="1"/>
          </p:cNvSpPr>
          <p:nvPr/>
        </p:nvSpPr>
        <p:spPr bwMode="auto">
          <a:xfrm>
            <a:off x="2014538" y="2325688"/>
            <a:ext cx="30892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105000"/>
              </a:lnSpc>
            </a:pPr>
            <a:r>
              <a:rPr lang="en-US" altLang="ja-JP" dirty="0" smtClean="0">
                <a:solidFill>
                  <a:srgbClr val="FFFF00"/>
                </a:solidFill>
              </a:rPr>
              <a:t>changes the sign at QCD </a:t>
            </a:r>
          </a:p>
          <a:p>
            <a:pPr algn="l" eaLnBrk="1" hangingPunct="1">
              <a:lnSpc>
                <a:spcPct val="105000"/>
              </a:lnSpc>
            </a:pPr>
            <a:r>
              <a:rPr lang="en-US" altLang="ja-JP" dirty="0" smtClean="0">
                <a:solidFill>
                  <a:srgbClr val="FFFF00"/>
                </a:solidFill>
              </a:rPr>
              <a:t>phase boundary !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371475" y="2532063"/>
            <a:ext cx="565150" cy="323850"/>
          </a:xfrm>
          <a:prstGeom prst="rightArrow">
            <a:avLst>
              <a:gd name="adj1" fmla="val 50000"/>
              <a:gd name="adj2" fmla="val 58412"/>
            </a:avLst>
          </a:prstGeom>
          <a:solidFill>
            <a:srgbClr val="0000FF"/>
          </a:solidFill>
          <a:ln w="15875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8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5132" name="テキスト ボックス 15"/>
          <p:cNvSpPr txBox="1">
            <a:spLocks noChangeArrowheads="1"/>
          </p:cNvSpPr>
          <p:nvPr/>
        </p:nvSpPr>
        <p:spPr bwMode="auto">
          <a:xfrm>
            <a:off x="295275" y="3705225"/>
            <a:ext cx="497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n"/>
            </a:pPr>
            <a:r>
              <a:rPr lang="en-US" altLang="ja-JP" dirty="0" smtClean="0">
                <a:solidFill>
                  <a:srgbClr val="FFFF00"/>
                </a:solidFill>
              </a:rPr>
              <a:t> In the language of fluctuation moments:</a:t>
            </a:r>
          </a:p>
        </p:txBody>
      </p:sp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1089025" y="5367338"/>
          <a:ext cx="46863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23" name="Equation" r:id="rId5" imgW="2438280" imgH="495000" progId="Equation.DSMT4">
                  <p:embed/>
                </p:oleObj>
              </mc:Choice>
              <mc:Fallback>
                <p:oleObj name="Equation" r:id="rId5" imgW="24382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5367338"/>
                        <a:ext cx="4686300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238250" y="4459288"/>
          <a:ext cx="3148013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24" name="Equation" r:id="rId7" imgW="1638000" imgH="495000" progId="Equation.DSMT4">
                  <p:embed/>
                </p:oleObj>
              </mc:Choice>
              <mc:Fallback>
                <p:oleObj name="Equation" r:id="rId7" imgW="16380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4459288"/>
                        <a:ext cx="3148013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正方形/長方形 18"/>
          <p:cNvSpPr>
            <a:spLocks noChangeArrowheads="1"/>
          </p:cNvSpPr>
          <p:nvPr/>
        </p:nvSpPr>
        <p:spPr bwMode="auto">
          <a:xfrm>
            <a:off x="847725" y="4413250"/>
            <a:ext cx="5156200" cy="19605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ja-JP" dirty="0" smtClean="0">
              <a:solidFill>
                <a:srgbClr val="FFFF00"/>
              </a:solidFill>
            </a:endParaRPr>
          </a:p>
        </p:txBody>
      </p:sp>
      <p:grpSp>
        <p:nvGrpSpPr>
          <p:cNvPr id="5134" name="Group 16"/>
          <p:cNvGrpSpPr>
            <a:grpSpLocks/>
          </p:cNvGrpSpPr>
          <p:nvPr/>
        </p:nvGrpSpPr>
        <p:grpSpPr bwMode="auto">
          <a:xfrm>
            <a:off x="5711825" y="995363"/>
            <a:ext cx="3367088" cy="2389187"/>
            <a:chOff x="3598" y="627"/>
            <a:chExt cx="2121" cy="1505"/>
          </a:xfrm>
        </p:grpSpPr>
        <p:pic>
          <p:nvPicPr>
            <p:cNvPr id="5136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57"/>
            <a:stretch>
              <a:fillRect/>
            </a:stretch>
          </p:blipFill>
          <p:spPr bwMode="auto">
            <a:xfrm>
              <a:off x="3598" y="627"/>
              <a:ext cx="2121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125" name="Object 15"/>
            <p:cNvGraphicFramePr>
              <a:graphicFrameLocks noChangeAspect="1"/>
            </p:cNvGraphicFramePr>
            <p:nvPr/>
          </p:nvGraphicFramePr>
          <p:xfrm>
            <a:off x="3827" y="640"/>
            <a:ext cx="179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25" name="Equation" r:id="rId10" imgW="203040" imgH="228600" progId="Equation.DSMT4">
                    <p:embed/>
                  </p:oleObj>
                </mc:Choice>
                <mc:Fallback>
                  <p:oleObj name="Equation" r:id="rId10" imgW="2030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7" y="640"/>
                          <a:ext cx="179" cy="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35" name="Text Box 17"/>
          <p:cNvSpPr txBox="1">
            <a:spLocks noChangeArrowheads="1"/>
          </p:cNvSpPr>
          <p:nvPr/>
        </p:nvSpPr>
        <p:spPr bwMode="auto">
          <a:xfrm>
            <a:off x="6110288" y="5624513"/>
            <a:ext cx="2720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dirty="0" smtClean="0">
                <a:solidFill>
                  <a:srgbClr val="FFFF00"/>
                </a:solidFill>
              </a:rPr>
              <a:t>more information than </a:t>
            </a:r>
          </a:p>
          <a:p>
            <a:pPr algn="l" eaLnBrk="1" hangingPunct="1"/>
            <a:r>
              <a:rPr lang="en-US" altLang="ja-JP" dirty="0" smtClean="0">
                <a:solidFill>
                  <a:srgbClr val="FFFF00"/>
                </a:solidFill>
              </a:rPr>
              <a:t>usual fluctuation</a:t>
            </a:r>
          </a:p>
        </p:txBody>
      </p:sp>
    </p:spTree>
    <p:extLst>
      <p:ext uri="{BB962C8B-B14F-4D97-AF65-F5344CB8AC3E}">
        <p14:creationId xmlns:p14="http://schemas.microsoft.com/office/powerpoint/2010/main" val="17620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(Hopefully) More Easily Measured Moments</a:t>
            </a:r>
          </a:p>
        </p:txBody>
      </p:sp>
      <p:sp>
        <p:nvSpPr>
          <p:cNvPr id="6150" name="テキスト ボックス 3"/>
          <p:cNvSpPr txBox="1">
            <a:spLocks noChangeArrowheads="1"/>
          </p:cNvSpPr>
          <p:nvPr/>
        </p:nvSpPr>
        <p:spPr bwMode="auto">
          <a:xfrm>
            <a:off x="403225" y="766763"/>
            <a:ext cx="5372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n"/>
            </a:pPr>
            <a:r>
              <a:rPr lang="en-US" altLang="ja-JP" dirty="0" smtClean="0">
                <a:solidFill>
                  <a:srgbClr val="FFFF00"/>
                </a:solidFill>
              </a:rPr>
              <a:t> Third Moment of Electric Charge Fluctuation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14388" y="1511300"/>
          <a:ext cx="39528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8" name="Equation" r:id="rId3" imgW="2057400" imgH="507960" progId="Equation.DSMT4">
                  <p:embed/>
                </p:oleObj>
              </mc:Choice>
              <mc:Fallback>
                <p:oleObj name="Equation" r:id="rId3" imgW="2057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1511300"/>
                        <a:ext cx="39528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AutoShape 24"/>
          <p:cNvSpPr>
            <a:spLocks noChangeArrowheads="1"/>
          </p:cNvSpPr>
          <p:nvPr/>
        </p:nvSpPr>
        <p:spPr bwMode="auto">
          <a:xfrm>
            <a:off x="742950" y="1438275"/>
            <a:ext cx="4248150" cy="1081088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ja-JP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6040438" y="1431925"/>
          <a:ext cx="1906587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9" name="Equation" r:id="rId5" imgW="1130040" imgH="812520" progId="Equation.DSMT4">
                  <p:embed/>
                </p:oleObj>
              </mc:Choice>
              <mc:Fallback>
                <p:oleObj name="Equation" r:id="rId5" imgW="11300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1431925"/>
                        <a:ext cx="1906587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852488" y="2976563"/>
          <a:ext cx="38544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0" name="Equation" r:id="rId7" imgW="2006280" imgH="444240" progId="Equation.DSMT4">
                  <p:embed/>
                </p:oleObj>
              </mc:Choice>
              <mc:Fallback>
                <p:oleObj name="Equation" r:id="rId7" imgW="2006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976563"/>
                        <a:ext cx="38544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1773238" y="4089400"/>
            <a:ext cx="1935162" cy="4064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FF00"/>
                </a:solidFill>
              </a:rPr>
              <a:t>singular @CEP</a:t>
            </a:r>
          </a:p>
        </p:txBody>
      </p:sp>
      <p:sp>
        <p:nvSpPr>
          <p:cNvPr id="6153" name="Text Box 16"/>
          <p:cNvSpPr txBox="1">
            <a:spLocks noChangeArrowheads="1"/>
          </p:cNvSpPr>
          <p:nvPr/>
        </p:nvSpPr>
        <p:spPr bwMode="auto">
          <a:xfrm>
            <a:off x="723900" y="4632325"/>
            <a:ext cx="39004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105000"/>
              </a:lnSpc>
            </a:pPr>
            <a:r>
              <a:rPr lang="en-US" altLang="ja-JP" dirty="0" smtClean="0">
                <a:solidFill>
                  <a:srgbClr val="FFFF00"/>
                </a:solidFill>
              </a:rPr>
              <a:t>     iso-vector</a:t>
            </a:r>
            <a:r>
              <a:rPr lang="ja-JP" altLang="en-US" dirty="0" smtClean="0">
                <a:solidFill>
                  <a:srgbClr val="FFFF00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susceptibility</a:t>
            </a:r>
          </a:p>
          <a:p>
            <a:pPr algn="r" eaLnBrk="1" hangingPunct="1">
              <a:lnSpc>
                <a:spcPct val="105000"/>
              </a:lnSpc>
            </a:pPr>
            <a:r>
              <a:rPr lang="en-US" altLang="ja-JP" dirty="0" smtClean="0">
                <a:solidFill>
                  <a:srgbClr val="FFFF00"/>
                </a:solidFill>
              </a:rPr>
              <a:t>nonsingular when Isospin-symm.</a:t>
            </a:r>
          </a:p>
        </p:txBody>
      </p:sp>
      <p:sp>
        <p:nvSpPr>
          <p:cNvPr id="6154" name="Text Box 19"/>
          <p:cNvSpPr txBox="1">
            <a:spLocks noChangeArrowheads="1"/>
          </p:cNvSpPr>
          <p:nvPr/>
        </p:nvSpPr>
        <p:spPr bwMode="auto">
          <a:xfrm>
            <a:off x="2325688" y="5376863"/>
            <a:ext cx="2292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 dirty="0" smtClean="0">
                <a:solidFill>
                  <a:srgbClr val="FFFF00"/>
                </a:solidFill>
              </a:rPr>
              <a:t>Hatta and Stephanov 2002</a:t>
            </a:r>
          </a:p>
        </p:txBody>
      </p:sp>
      <p:sp>
        <p:nvSpPr>
          <p:cNvPr id="6155" name="Line 18"/>
          <p:cNvSpPr>
            <a:spLocks noChangeShapeType="1"/>
          </p:cNvSpPr>
          <p:nvPr/>
        </p:nvSpPr>
        <p:spPr bwMode="auto">
          <a:xfrm flipV="1">
            <a:off x="3568700" y="37893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000" dirty="0" smtClean="0">
              <a:solidFill>
                <a:srgbClr val="FFFF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156" name="Line 20"/>
          <p:cNvSpPr>
            <a:spLocks noChangeShapeType="1"/>
          </p:cNvSpPr>
          <p:nvPr/>
        </p:nvSpPr>
        <p:spPr bwMode="auto">
          <a:xfrm>
            <a:off x="3208338" y="37893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000" dirty="0" smtClean="0">
              <a:solidFill>
                <a:srgbClr val="FFFF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 flipV="1">
            <a:off x="4287838" y="37893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000" dirty="0" smtClean="0">
              <a:solidFill>
                <a:srgbClr val="FFFF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158" name="Line 21"/>
          <p:cNvSpPr>
            <a:spLocks noChangeShapeType="1"/>
          </p:cNvSpPr>
          <p:nvPr/>
        </p:nvSpPr>
        <p:spPr bwMode="auto">
          <a:xfrm>
            <a:off x="4105275" y="37893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000" dirty="0" smtClean="0">
              <a:solidFill>
                <a:srgbClr val="FFFF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159" name="正方形/長方形 16"/>
          <p:cNvSpPr>
            <a:spLocks noChangeArrowheads="1"/>
          </p:cNvSpPr>
          <p:nvPr/>
        </p:nvSpPr>
        <p:spPr bwMode="auto">
          <a:xfrm>
            <a:off x="736600" y="4691063"/>
            <a:ext cx="3851275" cy="977900"/>
          </a:xfrm>
          <a:prstGeom prst="rect">
            <a:avLst/>
          </a:prstGeom>
          <a:noFill/>
          <a:ln w="9525" algn="ctr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ja-JP" dirty="0" smtClean="0">
              <a:solidFill>
                <a:srgbClr val="FFFF00"/>
              </a:solidFill>
            </a:endParaRPr>
          </a:p>
        </p:txBody>
      </p:sp>
      <p:grpSp>
        <p:nvGrpSpPr>
          <p:cNvPr id="6160" name="グループ化 37"/>
          <p:cNvGrpSpPr>
            <a:grpSpLocks/>
          </p:cNvGrpSpPr>
          <p:nvPr/>
        </p:nvGrpSpPr>
        <p:grpSpPr bwMode="auto">
          <a:xfrm>
            <a:off x="5095875" y="3479800"/>
            <a:ext cx="3817938" cy="2643188"/>
            <a:chOff x="4990548" y="3664985"/>
            <a:chExt cx="3816583" cy="2643740"/>
          </a:xfrm>
        </p:grpSpPr>
        <p:pic>
          <p:nvPicPr>
            <p:cNvPr id="6161" name="Picture 2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35" t="21542" r="17722" b="9109"/>
            <a:stretch>
              <a:fillRect/>
            </a:stretch>
          </p:blipFill>
          <p:spPr bwMode="auto">
            <a:xfrm>
              <a:off x="4990548" y="3747587"/>
              <a:ext cx="3816583" cy="256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6133142" y="3664985"/>
              <a:ext cx="528450" cy="641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800" i="1" kern="0" dirty="0">
                  <a:solidFill>
                    <a:sysClr val="windowText" lastClr="000000"/>
                  </a:solidFill>
                  <a:latin typeface="Symbol" pitchFamily="18" charset="2"/>
                </a:rPr>
                <a:t>c</a:t>
              </a:r>
              <a:r>
                <a:rPr kumimoji="0" lang="en-US" altLang="ja-JP" sz="1800" kern="0" baseline="-25000" dirty="0">
                  <a:solidFill>
                    <a:sysClr val="windowText" lastClr="000000"/>
                  </a:solidFill>
                  <a:latin typeface="Arial" charset="0"/>
                </a:rPr>
                <a:t>B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800" i="1" kern="0" dirty="0">
                  <a:solidFill>
                    <a:sysClr val="windowText" lastClr="000000"/>
                  </a:solidFill>
                  <a:latin typeface="Symbol" pitchFamily="18" charset="2"/>
                </a:rPr>
                <a:t>c</a:t>
              </a:r>
              <a:r>
                <a:rPr kumimoji="0" lang="en-US" altLang="ja-JP" sz="1800" kern="0" baseline="-25000" dirty="0">
                  <a:solidFill>
                    <a:sysClr val="windowText" lastClr="000000"/>
                  </a:solidFill>
                  <a:latin typeface="Arial" charset="0"/>
                </a:rPr>
                <a:t>I</a:t>
              </a:r>
              <a:r>
                <a:rPr kumimoji="0" lang="en-US" altLang="ja-JP" sz="1800" kern="0" dirty="0">
                  <a:solidFill>
                    <a:sysClr val="windowText" lastClr="000000"/>
                  </a:solidFill>
                  <a:latin typeface="Arial" charset="0"/>
                </a:rPr>
                <a:t>/</a:t>
              </a:r>
              <a:r>
                <a:rPr kumimoji="0" lang="en-US" altLang="ja-JP" kern="0" dirty="0">
                  <a:solidFill>
                    <a:sysClr val="windowText" lastClr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5439652" y="3893633"/>
              <a:ext cx="636361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>
              <a:off x="5439652" y="4176267"/>
              <a:ext cx="636361" cy="0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1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Mixed Moments</a:t>
            </a:r>
          </a:p>
        </p:txBody>
      </p:sp>
      <p:sp>
        <p:nvSpPr>
          <p:cNvPr id="7176" name="テキスト ボックス 4"/>
          <p:cNvSpPr txBox="1">
            <a:spLocks noChangeArrowheads="1"/>
          </p:cNvSpPr>
          <p:nvPr/>
        </p:nvSpPr>
        <p:spPr bwMode="auto">
          <a:xfrm>
            <a:off x="-25400" y="719138"/>
            <a:ext cx="43005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105000"/>
              </a:lnSpc>
              <a:buSzPct val="80000"/>
              <a:buFont typeface="Wingdings" pitchFamily="2" charset="2"/>
              <a:buChar char="n"/>
            </a:pPr>
            <a:r>
              <a:rPr lang="en-US" altLang="ja-JP" dirty="0" smtClean="0">
                <a:solidFill>
                  <a:srgbClr val="FFFF00"/>
                </a:solidFill>
              </a:rPr>
              <a:t> Energy is also a conserved charge</a:t>
            </a:r>
          </a:p>
          <a:p>
            <a:pPr algn="l" eaLnBrk="1" hangingPunct="1">
              <a:lnSpc>
                <a:spcPct val="105000"/>
              </a:lnSpc>
              <a:buSzPct val="80000"/>
            </a:pPr>
            <a:r>
              <a:rPr lang="en-US" altLang="ja-JP" dirty="0" smtClean="0">
                <a:solidFill>
                  <a:srgbClr val="FFFF00"/>
                </a:solidFill>
              </a:rPr>
              <a:t>   and measurable !</a:t>
            </a: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265113" y="1566863"/>
          <a:ext cx="4686300" cy="2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53" name="Equation" r:id="rId3" imgW="2438280" imgH="1066680" progId="Equation.DSMT4">
                  <p:embed/>
                </p:oleObj>
              </mc:Choice>
              <mc:Fallback>
                <p:oleObj name="Equation" r:id="rId3" imgW="243828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1566863"/>
                        <a:ext cx="4686300" cy="2024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7" name="グループ化 22"/>
          <p:cNvGrpSpPr>
            <a:grpSpLocks/>
          </p:cNvGrpSpPr>
          <p:nvPr/>
        </p:nvGrpSpPr>
        <p:grpSpPr bwMode="auto">
          <a:xfrm>
            <a:off x="5645150" y="715963"/>
            <a:ext cx="3260725" cy="2689225"/>
            <a:chOff x="5393633" y="212035"/>
            <a:chExt cx="3617844" cy="2994991"/>
          </a:xfrm>
        </p:grpSpPr>
        <p:sp>
          <p:nvSpPr>
            <p:cNvPr id="7186" name="角丸四角形 20"/>
            <p:cNvSpPr>
              <a:spLocks noChangeArrowheads="1"/>
            </p:cNvSpPr>
            <p:nvPr/>
          </p:nvSpPr>
          <p:spPr bwMode="auto">
            <a:xfrm>
              <a:off x="5393633" y="212035"/>
              <a:ext cx="3617844" cy="2994991"/>
            </a:xfrm>
            <a:prstGeom prst="roundRect">
              <a:avLst>
                <a:gd name="adj" fmla="val 10028"/>
              </a:avLst>
            </a:prstGeom>
            <a:solidFill>
              <a:schemeClr val="bg1"/>
            </a:solidFill>
            <a:ln w="1587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ja-JP" dirty="0" smtClean="0">
                <a:solidFill>
                  <a:srgbClr val="FFFF00"/>
                </a:solidFill>
              </a:endParaRPr>
            </a:p>
          </p:txBody>
        </p:sp>
        <p:sp>
          <p:nvSpPr>
            <p:cNvPr id="7187" name="Line 30"/>
            <p:cNvSpPr>
              <a:spLocks noChangeShapeType="1"/>
            </p:cNvSpPr>
            <p:nvPr/>
          </p:nvSpPr>
          <p:spPr bwMode="auto">
            <a:xfrm flipV="1">
              <a:off x="5886450" y="1341438"/>
              <a:ext cx="1588" cy="17287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 dirty="0" smtClean="0">
                <a:solidFill>
                  <a:srgbClr val="FFFF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188" name="Line 31"/>
            <p:cNvSpPr>
              <a:spLocks noChangeShapeType="1"/>
            </p:cNvSpPr>
            <p:nvPr/>
          </p:nvSpPr>
          <p:spPr bwMode="auto">
            <a:xfrm>
              <a:off x="5743575" y="2998788"/>
              <a:ext cx="215900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 dirty="0" smtClean="0">
                <a:solidFill>
                  <a:srgbClr val="FFFF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189" name="Line 32"/>
            <p:cNvSpPr>
              <a:spLocks noChangeShapeType="1"/>
            </p:cNvSpPr>
            <p:nvPr/>
          </p:nvSpPr>
          <p:spPr bwMode="auto">
            <a:xfrm>
              <a:off x="6391275" y="2133600"/>
              <a:ext cx="36036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 dirty="0" smtClean="0">
                <a:solidFill>
                  <a:srgbClr val="FFFF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190" name="Line 33"/>
            <p:cNvSpPr>
              <a:spLocks noChangeShapeType="1"/>
            </p:cNvSpPr>
            <p:nvPr/>
          </p:nvSpPr>
          <p:spPr bwMode="auto">
            <a:xfrm flipV="1">
              <a:off x="6391275" y="1774825"/>
              <a:ext cx="1588" cy="358775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 dirty="0" smtClean="0">
                <a:solidFill>
                  <a:srgbClr val="FFFF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191" name="Line 34"/>
            <p:cNvSpPr>
              <a:spLocks noChangeShapeType="1"/>
            </p:cNvSpPr>
            <p:nvPr/>
          </p:nvSpPr>
          <p:spPr bwMode="auto">
            <a:xfrm flipV="1">
              <a:off x="6391275" y="1774825"/>
              <a:ext cx="215900" cy="3587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 dirty="0" smtClean="0">
                <a:solidFill>
                  <a:srgbClr val="FFFF00"/>
                </a:solidFill>
                <a:latin typeface="Arial" charset="0"/>
                <a:ea typeface="ＭＳ Ｐゴシック" charset="-128"/>
              </a:endParaRPr>
            </a:p>
          </p:txBody>
        </p:sp>
        <p:graphicFrame>
          <p:nvGraphicFramePr>
            <p:cNvPr id="7171" name="Object 3"/>
            <p:cNvGraphicFramePr>
              <a:graphicFrameLocks noChangeAspect="1"/>
            </p:cNvGraphicFramePr>
            <p:nvPr/>
          </p:nvGraphicFramePr>
          <p:xfrm>
            <a:off x="6030913" y="1054100"/>
            <a:ext cx="463550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654" name="Equation" r:id="rId5" imgW="241200" imgH="393480" progId="Equation.DSMT4">
                    <p:embed/>
                  </p:oleObj>
                </mc:Choice>
                <mc:Fallback>
                  <p:oleObj name="Equation" r:id="rId5" imgW="2412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0913" y="1054100"/>
                          <a:ext cx="463550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6823075" y="2109788"/>
            <a:ext cx="463550" cy="79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655" name="Equation" r:id="rId7" imgW="241200" imgH="419040" progId="Equation.DSMT4">
                    <p:embed/>
                  </p:oleObj>
                </mc:Choice>
                <mc:Fallback>
                  <p:oleObj name="Equation" r:id="rId7" imgW="2412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3075" y="2109788"/>
                          <a:ext cx="463550" cy="793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2" name="Line 38"/>
            <p:cNvSpPr>
              <a:spLocks noChangeShapeType="1"/>
            </p:cNvSpPr>
            <p:nvPr/>
          </p:nvSpPr>
          <p:spPr bwMode="auto">
            <a:xfrm flipV="1">
              <a:off x="5886450" y="2133600"/>
              <a:ext cx="504825" cy="8651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 dirty="0" smtClean="0">
                <a:solidFill>
                  <a:srgbClr val="FFFF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193" name="Text Box 39"/>
            <p:cNvSpPr txBox="1">
              <a:spLocks noChangeArrowheads="1"/>
            </p:cNvSpPr>
            <p:nvPr/>
          </p:nvSpPr>
          <p:spPr bwMode="auto">
            <a:xfrm>
              <a:off x="5578475" y="1001713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ja-JP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7194" name="Text Box 40"/>
            <p:cNvSpPr txBox="1">
              <a:spLocks noChangeArrowheads="1"/>
            </p:cNvSpPr>
            <p:nvPr/>
          </p:nvSpPr>
          <p:spPr bwMode="auto">
            <a:xfrm>
              <a:off x="7613650" y="2493963"/>
              <a:ext cx="3603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ja-JP" sz="2400" i="1" dirty="0" smtClean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</a:p>
          </p:txBody>
        </p:sp>
        <p:graphicFrame>
          <p:nvGraphicFramePr>
            <p:cNvPr id="7173" name="Object 5"/>
            <p:cNvGraphicFramePr>
              <a:graphicFrameLocks noChangeAspect="1"/>
            </p:cNvGraphicFramePr>
            <p:nvPr/>
          </p:nvGraphicFramePr>
          <p:xfrm>
            <a:off x="6659563" y="1001713"/>
            <a:ext cx="2263775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656" name="Equation" r:id="rId9" imgW="1180800" imgH="457200" progId="Equation.DSMT4">
                    <p:embed/>
                  </p:oleObj>
                </mc:Choice>
                <mc:Fallback>
                  <p:oleObj name="Equation" r:id="rId9" imgW="11808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9563" y="1001713"/>
                          <a:ext cx="2263775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5" name="Rectangle 42"/>
            <p:cNvSpPr>
              <a:spLocks noChangeArrowheads="1"/>
            </p:cNvSpPr>
            <p:nvPr/>
          </p:nvSpPr>
          <p:spPr bwMode="auto">
            <a:xfrm>
              <a:off x="6659563" y="1001713"/>
              <a:ext cx="2232025" cy="8636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endParaRPr lang="en-US" altLang="ja-JP" sz="2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7174" name="Object 6"/>
            <p:cNvGraphicFramePr>
              <a:graphicFrameLocks noChangeAspect="1"/>
            </p:cNvGraphicFramePr>
            <p:nvPr/>
          </p:nvGraphicFramePr>
          <p:xfrm>
            <a:off x="7547047" y="386383"/>
            <a:ext cx="1119187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657" name="Equation" r:id="rId11" imgW="583920" imgH="203040" progId="Equation.DSMT4">
                    <p:embed/>
                  </p:oleObj>
                </mc:Choice>
                <mc:Fallback>
                  <p:oleObj name="Equation" r:id="rId11" imgW="5839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7047" y="386383"/>
                          <a:ext cx="1119187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 useBgFill="1">
        <p:nvSpPr>
          <p:cNvPr id="7178" name="AutoShape 44"/>
          <p:cNvSpPr>
            <a:spLocks noChangeArrowheads="1"/>
          </p:cNvSpPr>
          <p:nvPr/>
        </p:nvSpPr>
        <p:spPr bwMode="auto">
          <a:xfrm>
            <a:off x="2776538" y="3786188"/>
            <a:ext cx="3676650" cy="406400"/>
          </a:xfrm>
          <a:prstGeom prst="wedgeRectCallout">
            <a:avLst>
              <a:gd name="adj1" fmla="val -47278"/>
              <a:gd name="adj2" fmla="val -205079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i="1" dirty="0" smtClean="0">
                <a:solidFill>
                  <a:srgbClr val="CCECFF"/>
                </a:solidFill>
              </a:rPr>
              <a:t>E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: total energy in a subvolume</a:t>
            </a:r>
          </a:p>
        </p:txBody>
      </p:sp>
      <p:grpSp>
        <p:nvGrpSpPr>
          <p:cNvPr id="7179" name="Group 29"/>
          <p:cNvGrpSpPr>
            <a:grpSpLocks/>
          </p:cNvGrpSpPr>
          <p:nvPr/>
        </p:nvGrpSpPr>
        <p:grpSpPr bwMode="auto">
          <a:xfrm>
            <a:off x="2954338" y="4425950"/>
            <a:ext cx="3417887" cy="2432050"/>
            <a:chOff x="1861" y="2788"/>
            <a:chExt cx="2153" cy="1532"/>
          </a:xfrm>
        </p:grpSpPr>
        <p:sp>
          <p:nvSpPr>
            <p:cNvPr id="7182" name="Rectangle 25"/>
            <p:cNvSpPr>
              <a:spLocks noChangeArrowheads="1"/>
            </p:cNvSpPr>
            <p:nvPr/>
          </p:nvSpPr>
          <p:spPr bwMode="auto">
            <a:xfrm>
              <a:off x="3363" y="2988"/>
              <a:ext cx="435" cy="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endParaRPr lang="en-US" altLang="ja-JP" sz="2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7183" name="Picture 4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2788"/>
              <a:ext cx="2153" cy="1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5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56" t="6644" r="8319" b="74336"/>
            <a:stretch>
              <a:fillRect/>
            </a:stretch>
          </p:blipFill>
          <p:spPr bwMode="auto">
            <a:xfrm>
              <a:off x="2229" y="3578"/>
              <a:ext cx="801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5" name="Rectangle 51"/>
            <p:cNvSpPr>
              <a:spLocks noChangeArrowheads="1"/>
            </p:cNvSpPr>
            <p:nvPr/>
          </p:nvSpPr>
          <p:spPr bwMode="auto">
            <a:xfrm>
              <a:off x="3330" y="2886"/>
              <a:ext cx="468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endParaRPr lang="en-US" altLang="ja-JP" sz="2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180" name="テキスト ボックス 31"/>
          <p:cNvSpPr txBox="1">
            <a:spLocks noChangeArrowheads="1"/>
          </p:cNvSpPr>
          <p:nvPr/>
        </p:nvSpPr>
        <p:spPr bwMode="auto">
          <a:xfrm>
            <a:off x="6423025" y="5726113"/>
            <a:ext cx="2852063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105000"/>
              </a:lnSpc>
              <a:buSzPct val="80000"/>
              <a:buFont typeface="Arial" charset="0"/>
              <a:buChar char="•"/>
            </a:pPr>
            <a:r>
              <a:rPr lang="en-US" altLang="ja-JP" sz="1800" dirty="0" smtClean="0">
                <a:solidFill>
                  <a:srgbClr val="FFFF00"/>
                </a:solidFill>
              </a:rPr>
              <a:t> Result with the standard </a:t>
            </a:r>
          </a:p>
          <a:p>
            <a:pPr algn="l" eaLnBrk="1" hangingPunct="1">
              <a:lnSpc>
                <a:spcPct val="105000"/>
              </a:lnSpc>
            </a:pPr>
            <a:r>
              <a:rPr lang="en-US" altLang="ja-JP" sz="1800" dirty="0" smtClean="0">
                <a:solidFill>
                  <a:srgbClr val="FFFF00"/>
                </a:solidFill>
              </a:rPr>
              <a:t>  NJL parameters (N</a:t>
            </a:r>
            <a:r>
              <a:rPr lang="en-US" altLang="ja-JP" sz="1800" baseline="-16000" dirty="0" smtClean="0">
                <a:solidFill>
                  <a:srgbClr val="FFFF00"/>
                </a:solidFill>
              </a:rPr>
              <a:t>f</a:t>
            </a:r>
            <a:r>
              <a:rPr lang="en-US" altLang="ja-JP" sz="1800" dirty="0" smtClean="0">
                <a:solidFill>
                  <a:srgbClr val="FFFF00"/>
                </a:solidFill>
              </a:rPr>
              <a:t>=2)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6675" y="4386263"/>
            <a:ext cx="2789238" cy="765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tIns="72000" rIns="0">
            <a:spAutoFit/>
          </a:bodyPr>
          <a:lstStyle/>
          <a:p>
            <a:pPr algn="l">
              <a:lnSpc>
                <a:spcPct val="105000"/>
              </a:lnSpc>
              <a:defRPr/>
            </a:pPr>
            <a:r>
              <a:rPr lang="en-US" altLang="ja-JP" sz="2000" dirty="0">
                <a:solidFill>
                  <a:srgbClr val="FFFF00"/>
                </a:solidFill>
                <a:latin typeface="Arial" charset="0"/>
              </a:rPr>
              <a:t>Regions with </a:t>
            </a:r>
            <a:r>
              <a:rPr lang="en-US" altLang="ja-JP" sz="2000" i="1" dirty="0">
                <a:solidFill>
                  <a:srgbClr val="FF0066"/>
                </a:solidFill>
                <a:latin typeface="Arial" charset="0"/>
              </a:rPr>
              <a:t>Negative</a:t>
            </a:r>
            <a:r>
              <a:rPr lang="en-US" altLang="ja-JP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  <a:p>
            <a:pPr algn="l">
              <a:lnSpc>
                <a:spcPct val="105000"/>
              </a:lnSpc>
              <a:defRPr/>
            </a:pPr>
            <a:r>
              <a:rPr lang="en-US" altLang="ja-JP" sz="2000" dirty="0">
                <a:solidFill>
                  <a:srgbClr val="FFFF00"/>
                </a:solidFill>
                <a:latin typeface="Arial" charset="0"/>
              </a:rPr>
              <a:t>fluctuation moments</a:t>
            </a:r>
          </a:p>
        </p:txBody>
      </p:sp>
    </p:spTree>
    <p:extLst>
      <p:ext uri="{BB962C8B-B14F-4D97-AF65-F5344CB8AC3E}">
        <p14:creationId xmlns:p14="http://schemas.microsoft.com/office/powerpoint/2010/main" val="29495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More and More 3rd Moments</a:t>
            </a: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227013" y="828675"/>
          <a:ext cx="3854450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06" name="Equation" r:id="rId3" imgW="2222280" imgH="1587240" progId="Equation.DSMT4">
                  <p:embed/>
                </p:oleObj>
              </mc:Choice>
              <mc:Fallback>
                <p:oleObj name="Equation" r:id="rId3" imgW="2222280" imgH="1587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828675"/>
                        <a:ext cx="3854450" cy="2719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3" name="Group 28"/>
          <p:cNvGrpSpPr>
            <a:grpSpLocks/>
          </p:cNvGrpSpPr>
          <p:nvPr/>
        </p:nvGrpSpPr>
        <p:grpSpPr bwMode="auto">
          <a:xfrm>
            <a:off x="4191000" y="2900363"/>
            <a:ext cx="4684713" cy="669925"/>
            <a:chOff x="2633" y="551"/>
            <a:chExt cx="2951" cy="422"/>
          </a:xfrm>
        </p:grpSpPr>
        <p:sp>
          <p:nvSpPr>
            <p:cNvPr id="8218" name="テキスト ボックス 4"/>
            <p:cNvSpPr txBox="1">
              <a:spLocks noChangeArrowheads="1"/>
            </p:cNvSpPr>
            <p:nvPr/>
          </p:nvSpPr>
          <p:spPr bwMode="auto">
            <a:xfrm>
              <a:off x="2633" y="551"/>
              <a:ext cx="2876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>
                <a:lnSpc>
                  <a:spcPct val="105000"/>
                </a:lnSpc>
              </a:pPr>
              <a:r>
                <a:rPr lang="en-US" altLang="ja-JP" sz="1800" dirty="0" smtClean="0">
                  <a:solidFill>
                    <a:srgbClr val="FFFF00"/>
                  </a:solidFill>
                </a:rPr>
                <a:t>These quantities are expressed concisely</a:t>
              </a:r>
            </a:p>
            <a:p>
              <a:pPr algn="l" eaLnBrk="1" hangingPunct="1">
                <a:lnSpc>
                  <a:spcPct val="105000"/>
                </a:lnSpc>
              </a:pPr>
              <a:r>
                <a:rPr lang="en-US" altLang="ja-JP" sz="1800" dirty="0" smtClean="0">
                  <a:solidFill>
                    <a:srgbClr val="FFFF00"/>
                  </a:solidFill>
                </a:rPr>
                <a:t>as derivatives of “specific heat” at constant </a:t>
              </a:r>
            </a:p>
          </p:txBody>
        </p:sp>
        <p:graphicFrame>
          <p:nvGraphicFramePr>
            <p:cNvPr id="8201" name="Object 9"/>
            <p:cNvGraphicFramePr>
              <a:graphicFrameLocks noChangeAspect="1"/>
            </p:cNvGraphicFramePr>
            <p:nvPr/>
          </p:nvGraphicFramePr>
          <p:xfrm>
            <a:off x="5431" y="749"/>
            <a:ext cx="153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907" name="Equation" r:id="rId5" imgW="152280" imgH="203040" progId="Equation.DSMT4">
                    <p:embed/>
                  </p:oleObj>
                </mc:Choice>
                <mc:Fallback>
                  <p:oleObj name="Equation" r:id="rId5" imgW="1522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1" y="749"/>
                          <a:ext cx="153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4670425" y="4746625"/>
          <a:ext cx="26574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08" name="Equation" r:id="rId7" imgW="1600200" imgH="533160" progId="Equation.DSMT4">
                  <p:embed/>
                </p:oleObj>
              </mc:Choice>
              <mc:Fallback>
                <p:oleObj name="Equation" r:id="rId7" imgW="16002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25" y="4746625"/>
                        <a:ext cx="2657475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5102225" y="5602288"/>
            <a:ext cx="3684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buSzPct val="80000"/>
              <a:buFontTx/>
              <a:buChar char="•"/>
            </a:pPr>
            <a:r>
              <a:rPr lang="en-US" altLang="ja-JP" dirty="0" smtClean="0">
                <a:solidFill>
                  <a:srgbClr val="FFFF00"/>
                </a:solidFill>
              </a:rPr>
              <a:t> diverges at critical end point</a:t>
            </a:r>
          </a:p>
          <a:p>
            <a:pPr algn="l" eaLnBrk="1" hangingPunct="1">
              <a:buSzPct val="80000"/>
              <a:buFontTx/>
              <a:buChar char="•"/>
            </a:pPr>
            <a:r>
              <a:rPr lang="en-US" altLang="ja-JP" dirty="0" smtClean="0">
                <a:solidFill>
                  <a:srgbClr val="FFFF00"/>
                </a:solidFill>
              </a:rPr>
              <a:t> peaks on phase transition line</a:t>
            </a:r>
          </a:p>
        </p:txBody>
      </p:sp>
      <p:grpSp>
        <p:nvGrpSpPr>
          <p:cNvPr id="8205" name="グループ化 13"/>
          <p:cNvGrpSpPr>
            <a:grpSpLocks/>
          </p:cNvGrpSpPr>
          <p:nvPr/>
        </p:nvGrpSpPr>
        <p:grpSpPr bwMode="auto">
          <a:xfrm>
            <a:off x="557213" y="3803650"/>
            <a:ext cx="3259137" cy="2689225"/>
            <a:chOff x="5393633" y="212035"/>
            <a:chExt cx="3617844" cy="2994991"/>
          </a:xfrm>
        </p:grpSpPr>
        <p:sp>
          <p:nvSpPr>
            <p:cNvPr id="8208" name="角丸四角形 14"/>
            <p:cNvSpPr>
              <a:spLocks noChangeArrowheads="1"/>
            </p:cNvSpPr>
            <p:nvPr/>
          </p:nvSpPr>
          <p:spPr bwMode="auto">
            <a:xfrm>
              <a:off x="5393633" y="212035"/>
              <a:ext cx="3617844" cy="2994991"/>
            </a:xfrm>
            <a:prstGeom prst="roundRect">
              <a:avLst>
                <a:gd name="adj" fmla="val 10028"/>
              </a:avLst>
            </a:prstGeom>
            <a:solidFill>
              <a:schemeClr val="bg1"/>
            </a:solidFill>
            <a:ln w="1587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ja-JP" dirty="0" smtClean="0">
                <a:solidFill>
                  <a:srgbClr val="FFFF00"/>
                </a:solidFill>
              </a:endParaRPr>
            </a:p>
          </p:txBody>
        </p:sp>
        <p:sp>
          <p:nvSpPr>
            <p:cNvPr id="8209" name="Line 30"/>
            <p:cNvSpPr>
              <a:spLocks noChangeShapeType="1"/>
            </p:cNvSpPr>
            <p:nvPr/>
          </p:nvSpPr>
          <p:spPr bwMode="auto">
            <a:xfrm flipV="1">
              <a:off x="5886450" y="1341438"/>
              <a:ext cx="1588" cy="17287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 dirty="0" smtClean="0">
                <a:solidFill>
                  <a:srgbClr val="FFFF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210" name="Line 31"/>
            <p:cNvSpPr>
              <a:spLocks noChangeShapeType="1"/>
            </p:cNvSpPr>
            <p:nvPr/>
          </p:nvSpPr>
          <p:spPr bwMode="auto">
            <a:xfrm>
              <a:off x="5743575" y="2998788"/>
              <a:ext cx="215900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 dirty="0" smtClean="0">
                <a:solidFill>
                  <a:srgbClr val="FFFF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211" name="Line 32"/>
            <p:cNvSpPr>
              <a:spLocks noChangeShapeType="1"/>
            </p:cNvSpPr>
            <p:nvPr/>
          </p:nvSpPr>
          <p:spPr bwMode="auto">
            <a:xfrm>
              <a:off x="6391275" y="2133600"/>
              <a:ext cx="36036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 dirty="0" smtClean="0">
                <a:solidFill>
                  <a:srgbClr val="FFFF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212" name="Line 33"/>
            <p:cNvSpPr>
              <a:spLocks noChangeShapeType="1"/>
            </p:cNvSpPr>
            <p:nvPr/>
          </p:nvSpPr>
          <p:spPr bwMode="auto">
            <a:xfrm flipV="1">
              <a:off x="6391275" y="1774825"/>
              <a:ext cx="1588" cy="358775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 dirty="0" smtClean="0">
                <a:solidFill>
                  <a:srgbClr val="FFFF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213" name="Line 34"/>
            <p:cNvSpPr>
              <a:spLocks noChangeShapeType="1"/>
            </p:cNvSpPr>
            <p:nvPr/>
          </p:nvSpPr>
          <p:spPr bwMode="auto">
            <a:xfrm flipV="1">
              <a:off x="6391275" y="1774825"/>
              <a:ext cx="215900" cy="3587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 dirty="0" smtClean="0">
                <a:solidFill>
                  <a:srgbClr val="FFFF00"/>
                </a:solidFill>
                <a:latin typeface="Arial" charset="0"/>
                <a:ea typeface="ＭＳ Ｐゴシック" charset="-128"/>
              </a:endParaRPr>
            </a:p>
          </p:txBody>
        </p:sp>
        <p:graphicFrame>
          <p:nvGraphicFramePr>
            <p:cNvPr id="8197" name="Object 5"/>
            <p:cNvGraphicFramePr>
              <a:graphicFrameLocks noChangeAspect="1"/>
            </p:cNvGraphicFramePr>
            <p:nvPr/>
          </p:nvGraphicFramePr>
          <p:xfrm>
            <a:off x="6030913" y="1054100"/>
            <a:ext cx="463550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909" name="Equation" r:id="rId9" imgW="241200" imgH="393480" progId="Equation.DSMT4">
                    <p:embed/>
                  </p:oleObj>
                </mc:Choice>
                <mc:Fallback>
                  <p:oleObj name="Equation" r:id="rId9" imgW="2412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0913" y="1054100"/>
                          <a:ext cx="463550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8" name="Object 7"/>
            <p:cNvGraphicFramePr>
              <a:graphicFrameLocks noChangeAspect="1"/>
            </p:cNvGraphicFramePr>
            <p:nvPr/>
          </p:nvGraphicFramePr>
          <p:xfrm>
            <a:off x="6823075" y="2109788"/>
            <a:ext cx="463550" cy="79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910" name="Equation" r:id="rId11" imgW="241200" imgH="419040" progId="Equation.DSMT4">
                    <p:embed/>
                  </p:oleObj>
                </mc:Choice>
                <mc:Fallback>
                  <p:oleObj name="Equation" r:id="rId11" imgW="2412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3075" y="2109788"/>
                          <a:ext cx="463550" cy="793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4" name="Line 38"/>
            <p:cNvSpPr>
              <a:spLocks noChangeShapeType="1"/>
            </p:cNvSpPr>
            <p:nvPr/>
          </p:nvSpPr>
          <p:spPr bwMode="auto">
            <a:xfrm flipV="1">
              <a:off x="5886450" y="2133600"/>
              <a:ext cx="504825" cy="8651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2000" dirty="0" smtClean="0">
                <a:solidFill>
                  <a:srgbClr val="FFFF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215" name="Text Box 39"/>
            <p:cNvSpPr txBox="1">
              <a:spLocks noChangeArrowheads="1"/>
            </p:cNvSpPr>
            <p:nvPr/>
          </p:nvSpPr>
          <p:spPr bwMode="auto">
            <a:xfrm>
              <a:off x="5578475" y="1001713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ja-JP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8216" name="Text Box 40"/>
            <p:cNvSpPr txBox="1">
              <a:spLocks noChangeArrowheads="1"/>
            </p:cNvSpPr>
            <p:nvPr/>
          </p:nvSpPr>
          <p:spPr bwMode="auto">
            <a:xfrm>
              <a:off x="7613650" y="2493963"/>
              <a:ext cx="3603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r>
                <a:rPr lang="en-US" altLang="ja-JP" sz="2400" i="1" dirty="0" smtClean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</a:p>
          </p:txBody>
        </p:sp>
        <p:graphicFrame>
          <p:nvGraphicFramePr>
            <p:cNvPr id="8199" name="Object 8"/>
            <p:cNvGraphicFramePr>
              <a:graphicFrameLocks noChangeAspect="1"/>
            </p:cNvGraphicFramePr>
            <p:nvPr/>
          </p:nvGraphicFramePr>
          <p:xfrm>
            <a:off x="6659563" y="1001713"/>
            <a:ext cx="2263775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911" name="Equation" r:id="rId13" imgW="1180800" imgH="457200" progId="Equation.DSMT4">
                    <p:embed/>
                  </p:oleObj>
                </mc:Choice>
                <mc:Fallback>
                  <p:oleObj name="Equation" r:id="rId13" imgW="11808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9563" y="1001713"/>
                          <a:ext cx="2263775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7" name="Rectangle 42"/>
            <p:cNvSpPr>
              <a:spLocks noChangeArrowheads="1"/>
            </p:cNvSpPr>
            <p:nvPr/>
          </p:nvSpPr>
          <p:spPr bwMode="auto">
            <a:xfrm>
              <a:off x="6659563" y="1001713"/>
              <a:ext cx="2232025" cy="8636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endParaRPr lang="en-US" altLang="ja-JP" sz="2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8200" name="Object 9"/>
            <p:cNvGraphicFramePr>
              <a:graphicFrameLocks noChangeAspect="1"/>
            </p:cNvGraphicFramePr>
            <p:nvPr/>
          </p:nvGraphicFramePr>
          <p:xfrm>
            <a:off x="7547047" y="386383"/>
            <a:ext cx="1119187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912" name="Equation" r:id="rId15" imgW="583920" imgH="203040" progId="Equation.DSMT4">
                    <p:embed/>
                  </p:oleObj>
                </mc:Choice>
                <mc:Fallback>
                  <p:oleObj name="Equation" r:id="rId15" imgW="5839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7047" y="386383"/>
                          <a:ext cx="1119187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06" name="Group 27"/>
          <p:cNvGrpSpPr>
            <a:grpSpLocks/>
          </p:cNvGrpSpPr>
          <p:nvPr/>
        </p:nvGrpSpPr>
        <p:grpSpPr bwMode="auto">
          <a:xfrm>
            <a:off x="4332288" y="4140200"/>
            <a:ext cx="3362325" cy="406400"/>
            <a:chOff x="2720" y="1081"/>
            <a:chExt cx="2118" cy="256"/>
          </a:xfrm>
        </p:grpSpPr>
        <p:sp>
          <p:nvSpPr>
            <p:cNvPr id="8207" name="Text Box 7"/>
            <p:cNvSpPr txBox="1">
              <a:spLocks noChangeArrowheads="1"/>
            </p:cNvSpPr>
            <p:nvPr/>
          </p:nvSpPr>
          <p:spPr bwMode="auto">
            <a:xfrm>
              <a:off x="2720" y="1081"/>
              <a:ext cx="211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dirty="0" smtClean="0">
                  <a:solidFill>
                    <a:srgbClr val="FFFF00"/>
                  </a:solidFill>
                </a:rPr>
                <a:t>“specific heat” at constant    </a:t>
              </a:r>
            </a:p>
          </p:txBody>
        </p:sp>
        <p:graphicFrame>
          <p:nvGraphicFramePr>
            <p:cNvPr id="8196" name="Object 3"/>
            <p:cNvGraphicFramePr>
              <a:graphicFrameLocks noChangeAspect="1"/>
            </p:cNvGraphicFramePr>
            <p:nvPr/>
          </p:nvGraphicFramePr>
          <p:xfrm>
            <a:off x="4638" y="1099"/>
            <a:ext cx="172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913" name="Equation" r:id="rId17" imgW="152280" imgH="203040" progId="Equation.DSMT4">
                    <p:embed/>
                  </p:oleObj>
                </mc:Choice>
                <mc:Fallback>
                  <p:oleObj name="Equation" r:id="rId17" imgW="1522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8" y="1099"/>
                          <a:ext cx="172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00008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090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Comparison of Various Moments</a:t>
            </a:r>
          </a:p>
        </p:txBody>
      </p:sp>
      <p:sp>
        <p:nvSpPr>
          <p:cNvPr id="29699" name="Text Box 10"/>
          <p:cNvSpPr txBox="1">
            <a:spLocks noChangeArrowheads="1"/>
          </p:cNvSpPr>
          <p:nvPr/>
        </p:nvSpPr>
        <p:spPr bwMode="auto">
          <a:xfrm>
            <a:off x="7186613" y="750888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1800" dirty="0" smtClean="0">
                <a:solidFill>
                  <a:srgbClr val="FFFF00"/>
                </a:solidFill>
                <a:latin typeface="Times New Roman" pitchFamily="18" charset="0"/>
              </a:rPr>
              <a:t>2-flavor NJL</a:t>
            </a:r>
          </a:p>
          <a:p>
            <a:pPr algn="l" eaLnBrk="1" hangingPunct="1"/>
            <a:r>
              <a:rPr lang="en-US" altLang="ja-JP" sz="1800" dirty="0" smtClean="0">
                <a:solidFill>
                  <a:srgbClr val="FFFF00"/>
                </a:solidFill>
                <a:latin typeface="Times New Roman" pitchFamily="18" charset="0"/>
              </a:rPr>
              <a:t>with standard </a:t>
            </a:r>
          </a:p>
          <a:p>
            <a:pPr algn="l" eaLnBrk="1" hangingPunct="1"/>
            <a:r>
              <a:rPr lang="en-US" altLang="ja-JP" sz="1800" dirty="0" smtClean="0">
                <a:solidFill>
                  <a:srgbClr val="FFFF00"/>
                </a:solidFill>
                <a:latin typeface="Times New Roman" pitchFamily="18" charset="0"/>
              </a:rPr>
              <a:t>parameters</a:t>
            </a:r>
          </a:p>
        </p:txBody>
      </p:sp>
      <p:pic>
        <p:nvPicPr>
          <p:cNvPr id="7885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769938"/>
            <a:ext cx="6980238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20006097" algn="ctr" rotWithShape="0">
              <a:srgbClr val="808080"/>
            </a:outerShdw>
          </a:effectLst>
        </p:spPr>
      </p:pic>
      <p:grpSp>
        <p:nvGrpSpPr>
          <p:cNvPr id="29701" name="Group 15"/>
          <p:cNvGrpSpPr>
            <a:grpSpLocks/>
          </p:cNvGrpSpPr>
          <p:nvPr/>
        </p:nvGrpSpPr>
        <p:grpSpPr bwMode="auto">
          <a:xfrm>
            <a:off x="1246188" y="2286000"/>
            <a:ext cx="1457325" cy="1371600"/>
            <a:chOff x="975" y="1434"/>
            <a:chExt cx="1152" cy="1270"/>
          </a:xfrm>
        </p:grpSpPr>
        <p:pic>
          <p:nvPicPr>
            <p:cNvPr id="29709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99" t="6108" r="7700" b="66466"/>
            <a:stretch>
              <a:fillRect/>
            </a:stretch>
          </p:blipFill>
          <p:spPr bwMode="auto">
            <a:xfrm>
              <a:off x="1020" y="1525"/>
              <a:ext cx="1107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0" name="Rectangle 13"/>
            <p:cNvSpPr>
              <a:spLocks noChangeArrowheads="1"/>
            </p:cNvSpPr>
            <p:nvPr/>
          </p:nvSpPr>
          <p:spPr bwMode="auto">
            <a:xfrm>
              <a:off x="975" y="1706"/>
              <a:ext cx="136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endParaRPr lang="en-US" altLang="ja-JP" sz="2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1" name="Rectangle 14"/>
            <p:cNvSpPr>
              <a:spLocks noChangeArrowheads="1"/>
            </p:cNvSpPr>
            <p:nvPr/>
          </p:nvSpPr>
          <p:spPr bwMode="auto">
            <a:xfrm>
              <a:off x="1519" y="1434"/>
              <a:ext cx="27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 eaLnBrk="1" hangingPunct="1"/>
              <a:endParaRPr lang="en-US" altLang="ja-JP" sz="2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9702" name="テキスト ボックス 8"/>
          <p:cNvSpPr txBox="1">
            <a:spLocks noChangeArrowheads="1"/>
          </p:cNvSpPr>
          <p:nvPr/>
        </p:nvSpPr>
        <p:spPr bwMode="auto">
          <a:xfrm>
            <a:off x="422275" y="4554538"/>
            <a:ext cx="7572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SzPct val="80000"/>
              <a:buFont typeface="Arial" charset="0"/>
              <a:buChar char="•"/>
            </a:pPr>
            <a:r>
              <a:rPr lang="en-US" altLang="ja-JP" dirty="0" smtClean="0">
                <a:solidFill>
                  <a:srgbClr val="FFFF00"/>
                </a:solidFill>
              </a:rPr>
              <a:t> Different moments have different regions with negative moments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941388" y="5037138"/>
            <a:ext cx="565150" cy="284162"/>
          </a:xfrm>
          <a:prstGeom prst="rightArrow">
            <a:avLst>
              <a:gd name="adj1" fmla="val 50000"/>
              <a:gd name="adj2" fmla="val 66571"/>
            </a:avLst>
          </a:prstGeom>
          <a:solidFill>
            <a:srgbClr val="FF0066"/>
          </a:solidFill>
          <a:ln w="15875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8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9704" name="テキスト ボックス 10"/>
          <p:cNvSpPr txBox="1">
            <a:spLocks noChangeArrowheads="1"/>
          </p:cNvSpPr>
          <p:nvPr/>
        </p:nvSpPr>
        <p:spPr bwMode="auto">
          <a:xfrm>
            <a:off x="1689100" y="5002213"/>
            <a:ext cx="52546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dirty="0" smtClean="0">
                <a:solidFill>
                  <a:srgbClr val="FFFF00"/>
                </a:solidFill>
              </a:rPr>
              <a:t>By comparing the signs of various moments, </a:t>
            </a:r>
          </a:p>
          <a:p>
            <a:pPr algn="l" eaLnBrk="1" hangingPunct="1"/>
            <a:r>
              <a:rPr lang="en-US" altLang="ja-JP" dirty="0" smtClean="0">
                <a:solidFill>
                  <a:srgbClr val="FFFF00"/>
                </a:solidFill>
              </a:rPr>
              <a:t>possible to pin down the origin of moments</a:t>
            </a:r>
          </a:p>
        </p:txBody>
      </p:sp>
      <p:sp>
        <p:nvSpPr>
          <p:cNvPr id="29705" name="テキスト ボックス 13"/>
          <p:cNvSpPr txBox="1">
            <a:spLocks noChangeArrowheads="1"/>
          </p:cNvSpPr>
          <p:nvPr/>
        </p:nvSpPr>
        <p:spPr bwMode="auto">
          <a:xfrm>
            <a:off x="328613" y="5773738"/>
            <a:ext cx="7899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105000"/>
              </a:lnSpc>
              <a:buSzPct val="80000"/>
              <a:buFont typeface="Arial" charset="0"/>
              <a:buChar char="•"/>
            </a:pPr>
            <a:r>
              <a:rPr lang="en-US" altLang="ja-JP" dirty="0" smtClean="0">
                <a:solidFill>
                  <a:srgbClr val="FFFF00"/>
                </a:solidFill>
              </a:rPr>
              <a:t> Negative </a:t>
            </a:r>
            <a:r>
              <a:rPr lang="en-US" altLang="ja-JP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ja-JP" baseline="-1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ja-JP" dirty="0" smtClean="0">
                <a:solidFill>
                  <a:srgbClr val="FFFF00"/>
                </a:solidFill>
              </a:rPr>
              <a:t>(EEE) region extends to T-axis (in this particular model)</a:t>
            </a:r>
          </a:p>
          <a:p>
            <a:pPr algn="l" eaLnBrk="1" hangingPunct="1">
              <a:lnSpc>
                <a:spcPct val="105000"/>
              </a:lnSpc>
              <a:buSzPct val="80000"/>
              <a:buFont typeface="Arial" charset="0"/>
              <a:buChar char="•"/>
            </a:pPr>
            <a:r>
              <a:rPr lang="en-US" altLang="ja-JP" dirty="0" smtClean="0">
                <a:solidFill>
                  <a:srgbClr val="FFFF00"/>
                </a:solidFill>
              </a:rPr>
              <a:t> Sign of </a:t>
            </a:r>
            <a:r>
              <a:rPr lang="en-US" altLang="ja-JP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ja-JP" baseline="-1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ja-JP" dirty="0" smtClean="0">
                <a:solidFill>
                  <a:srgbClr val="FFFF00"/>
                </a:solidFill>
              </a:rPr>
              <a:t>(EEE) may be used to estimate heat conductivity </a:t>
            </a:r>
          </a:p>
        </p:txBody>
      </p:sp>
      <p:sp>
        <p:nvSpPr>
          <p:cNvPr id="29706" name="正方形/長方形 14"/>
          <p:cNvSpPr>
            <a:spLocks noChangeArrowheads="1"/>
          </p:cNvSpPr>
          <p:nvPr/>
        </p:nvSpPr>
        <p:spPr bwMode="auto">
          <a:xfrm>
            <a:off x="7223125" y="1744663"/>
            <a:ext cx="1196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1600" i="1" dirty="0" smtClean="0">
                <a:solidFill>
                  <a:srgbClr val="FFFF00"/>
                </a:solidFill>
                <a:latin typeface="Times New Roman" pitchFamily="18" charset="0"/>
              </a:rPr>
              <a:t>G</a:t>
            </a:r>
            <a:r>
              <a:rPr lang="en-US" altLang="ja-JP" sz="1600" dirty="0" smtClean="0">
                <a:solidFill>
                  <a:srgbClr val="FFFF00"/>
                </a:solidFill>
                <a:latin typeface="Times New Roman" pitchFamily="18" charset="0"/>
              </a:rPr>
              <a:t>=5.5GeV</a:t>
            </a:r>
            <a:r>
              <a:rPr lang="en-US" altLang="ja-JP" sz="1600" baseline="30000" dirty="0" smtClean="0">
                <a:solidFill>
                  <a:srgbClr val="FFFF00"/>
                </a:solidFill>
                <a:latin typeface="Times New Roman" pitchFamily="18" charset="0"/>
              </a:rPr>
              <a:t>-2</a:t>
            </a:r>
            <a:endParaRPr lang="en-US" altLang="ja-JP" sz="16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l" eaLnBrk="1" hangingPunct="1"/>
            <a:r>
              <a:rPr lang="en-US" altLang="ja-JP" sz="1600" i="1" dirty="0" smtClean="0">
                <a:solidFill>
                  <a:srgbClr val="FFFF00"/>
                </a:solidFill>
                <a:latin typeface="Times New Roman" pitchFamily="18" charset="0"/>
              </a:rPr>
              <a:t>m</a:t>
            </a:r>
            <a:r>
              <a:rPr lang="en-US" altLang="ja-JP" sz="1600" baseline="-25000" dirty="0" smtClean="0">
                <a:solidFill>
                  <a:srgbClr val="FFFF00"/>
                </a:solidFill>
                <a:latin typeface="Times New Roman" pitchFamily="18" charset="0"/>
              </a:rPr>
              <a:t>q</a:t>
            </a:r>
            <a:r>
              <a:rPr lang="en-US" altLang="ja-JP" sz="1600" dirty="0" smtClean="0">
                <a:solidFill>
                  <a:srgbClr val="FFFF00"/>
                </a:solidFill>
                <a:latin typeface="Times New Roman" pitchFamily="18" charset="0"/>
              </a:rPr>
              <a:t>=5.5MeV</a:t>
            </a:r>
          </a:p>
          <a:p>
            <a:pPr algn="l" eaLnBrk="1" hangingPunct="1"/>
            <a:r>
              <a:rPr lang="en-US" altLang="ja-JP" sz="1600" dirty="0" smtClean="0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 altLang="ja-JP" sz="1600" dirty="0" smtClean="0">
                <a:solidFill>
                  <a:srgbClr val="FFFF00"/>
                </a:solidFill>
                <a:latin typeface="Times New Roman" pitchFamily="18" charset="0"/>
              </a:rPr>
              <a:t>=631MeV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2782888" y="2173288"/>
            <a:ext cx="1541462" cy="457200"/>
          </a:xfrm>
          <a:prstGeom prst="rect">
            <a:avLst/>
          </a:prstGeom>
          <a:solidFill>
            <a:srgbClr val="FF0066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i="1" dirty="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Near Side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4559300" y="1585913"/>
            <a:ext cx="1336675" cy="4572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Far Side</a:t>
            </a:r>
          </a:p>
        </p:txBody>
      </p:sp>
    </p:spTree>
    <p:extLst>
      <p:ext uri="{BB962C8B-B14F-4D97-AF65-F5344CB8AC3E}">
        <p14:creationId xmlns:p14="http://schemas.microsoft.com/office/powerpoint/2010/main" val="6462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 </a:t>
            </a:r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5" name="Text Box 1628"/>
          <p:cNvSpPr txBox="1">
            <a:spLocks noChangeArrowheads="1"/>
          </p:cNvSpPr>
          <p:nvPr/>
        </p:nvSpPr>
        <p:spPr bwMode="auto">
          <a:xfrm>
            <a:off x="387778" y="970044"/>
            <a:ext cx="829902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</a:pPr>
            <a:r>
              <a:rPr lang="en-US" altLang="ja-JP" sz="2800" b="0" dirty="0">
                <a:solidFill>
                  <a:srgbClr val="000000"/>
                </a:solidFill>
              </a:rPr>
              <a:t> </a:t>
            </a:r>
            <a:r>
              <a:rPr lang="en-US" altLang="ja-JP" sz="2800" b="0" dirty="0" smtClean="0">
                <a:solidFill>
                  <a:srgbClr val="000000"/>
                </a:solidFill>
              </a:rPr>
              <a:t>Third moments of conserved charges can become</a:t>
            </a:r>
          </a:p>
          <a:p>
            <a:pPr eaLnBrk="1" hangingPunct="1">
              <a:spcBef>
                <a:spcPct val="0"/>
              </a:spcBef>
              <a:buSzPct val="80000"/>
              <a:buNone/>
            </a:pPr>
            <a:r>
              <a:rPr lang="en-US" altLang="ja-JP" sz="2800" b="0" dirty="0" smtClean="0">
                <a:solidFill>
                  <a:srgbClr val="000000"/>
                </a:solidFill>
              </a:rPr>
              <a:t>  negative. These carry important information on</a:t>
            </a:r>
          </a:p>
          <a:p>
            <a:pPr eaLnBrk="1" hangingPunct="1">
              <a:spcBef>
                <a:spcPct val="0"/>
              </a:spcBef>
              <a:buSzPct val="80000"/>
              <a:buNone/>
            </a:pPr>
            <a:r>
              <a:rPr lang="en-US" altLang="ja-JP" sz="2800" b="0" dirty="0">
                <a:solidFill>
                  <a:srgbClr val="000000"/>
                </a:solidFill>
              </a:rPr>
              <a:t> </a:t>
            </a:r>
            <a:r>
              <a:rPr lang="en-US" altLang="ja-JP" sz="2800" b="0" dirty="0" smtClean="0">
                <a:solidFill>
                  <a:srgbClr val="000000"/>
                </a:solidFill>
              </a:rPr>
              <a:t> second order moments and EOS.</a:t>
            </a:r>
            <a:endParaRPr lang="en-US" altLang="ja-JP" sz="2800" b="0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auto">
          <a:xfrm>
            <a:off x="790832" y="2812141"/>
            <a:ext cx="7669087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marL="342900" indent="-342900" algn="l">
              <a:buSzPct val="80000"/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third moments are also theoretically important</a:t>
            </a:r>
            <a:endParaRPr lang="ja-JP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Conserved and Non-Conserved Charge Fluc.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4741693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Only diffusion changes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the number of charge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71600" y="2492896"/>
            <a:ext cx="2592288" cy="1944216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38906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V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640449" y="3240997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3779912" y="2887949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489237" y="4101592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112228" y="3455865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502674" y="3621192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915602" y="3789040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512212" y="3103973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131840" y="3621192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2728236" y="4101592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9662" y="960559"/>
            <a:ext cx="8093882" cy="46166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Necessary to consider dynamical evolution of fluctuation!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220072" y="2492896"/>
            <a:ext cx="2592288" cy="1944216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64088" y="38906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V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5366631" y="2780928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6372200" y="3068960"/>
            <a:ext cx="216024" cy="216024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5737709" y="4101592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5360700" y="3455865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6624228" y="3567347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6025520" y="3455865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7060529" y="3212976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380312" y="3717032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976708" y="4101592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99512" y="1844823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Conserved Charge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762938" y="1844824"/>
            <a:ext cx="344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Non-Conserved Charge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V\to \infty&#10;\end{align*}&lt;/body&gt;&#10;  &lt;fcolor&gt;FF000000&lt;/fcolor&gt;&#10;  &lt;bcolor&gt;FFFFFFFF&lt;/bcolor&gt;&#10;  &lt;transparent&gt;True&lt;/transparent&gt;&#10;  &lt;resolution&gt;1800&lt;/resolution&gt;&#10;  &lt;imageh&gt;175&lt;/imageh&gt;&#10;  &lt;imagew&gt;81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55" y="6210682"/>
            <a:ext cx="1215629" cy="262635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tau\to\infty&#10;\end{align*}&lt;/body&gt;&#10;  &lt;fcolor&gt;FF000000&lt;/fcolor&gt;&#10;  &lt;bcolor&gt;FFFFFFFF&lt;/bcolor&gt;&#10;  &lt;transparent&gt;True&lt;/transparent&gt;&#10;  &lt;resolution&gt;1800&lt;/resolution&gt;&#10;  &lt;imageh&gt;130&lt;/imageh&gt;&#10;  &lt;imagew&gt;753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36" y="5733256"/>
            <a:ext cx="1251281" cy="216024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1810903" y="609329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for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V\to \infty&#10;\end{align*}&lt;/body&gt;&#10;  &lt;fcolor&gt;FF000000&lt;/fcolor&gt;&#10;  &lt;bcolor&gt;FFFFFFFF&lt;/bcolor&gt;&#10;  &lt;transparent&gt;True&lt;/transparent&gt;&#10;  &lt;resolution&gt;1800&lt;/resolution&gt;&#10;  &lt;imageh&gt;175&lt;/imageh&gt;&#10;  &lt;imagew&gt;81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15" y="6210682"/>
            <a:ext cx="1215629" cy="262635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5861663" y="609329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for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004048" y="4725144"/>
            <a:ext cx="3438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Charge can change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Arial"/>
                <a:ea typeface="ＭＳ Ｐゴシック"/>
              </a:rPr>
              <a:t>anywhere in the volume</a:t>
            </a:r>
            <a:endParaRPr lang="ja-JP" altLang="en-US" sz="2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1220240" y="2622470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1943424" y="2730482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2880636" y="2716485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5939950" y="2681300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6516216" y="2852936"/>
            <a:ext cx="216024" cy="216024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7243761" y="2760873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右矢印 43"/>
          <p:cNvSpPr/>
          <p:nvPr/>
        </p:nvSpPr>
        <p:spPr>
          <a:xfrm>
            <a:off x="3355247" y="2923082"/>
            <a:ext cx="352657" cy="171636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左矢印 44"/>
          <p:cNvSpPr/>
          <p:nvPr/>
        </p:nvSpPr>
        <p:spPr>
          <a:xfrm>
            <a:off x="3419872" y="3646131"/>
            <a:ext cx="424665" cy="165327"/>
          </a:xfrm>
          <a:prstGeom prst="leftArrow">
            <a:avLst/>
          </a:prstGeom>
          <a:solidFill>
            <a:srgbClr val="BBE0E3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8115286" y="2874861"/>
            <a:ext cx="216024" cy="21602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右矢印 46"/>
          <p:cNvSpPr/>
          <p:nvPr/>
        </p:nvSpPr>
        <p:spPr>
          <a:xfrm>
            <a:off x="7690621" y="2909994"/>
            <a:ext cx="352657" cy="171636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左矢印 47"/>
          <p:cNvSpPr/>
          <p:nvPr/>
        </p:nvSpPr>
        <p:spPr>
          <a:xfrm>
            <a:off x="7676246" y="3754552"/>
            <a:ext cx="424665" cy="165327"/>
          </a:xfrm>
          <a:prstGeom prst="leftArrow">
            <a:avLst/>
          </a:prstGeom>
          <a:solidFill>
            <a:srgbClr val="BBE0E3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テキスト ボックス 48"/>
          <p:cNvSpPr txBox="1"/>
          <p:nvPr/>
        </p:nvSpPr>
        <p:spPr bwMode="auto">
          <a:xfrm>
            <a:off x="-44520" y="5601861"/>
            <a:ext cx="2188420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relaxation time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582655" y="5569280"/>
            <a:ext cx="1901061" cy="584775"/>
            <a:chOff x="5582655" y="5569280"/>
            <a:chExt cx="1901061" cy="584775"/>
          </a:xfrm>
        </p:grpSpPr>
        <p:pic>
          <p:nvPicPr>
  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tau\to{\rm const.}&#10;\end{align*}&lt;/body&gt;&#10;  &lt;fcolor&gt;FF000000&lt;/fcolor&gt;&#10;  &lt;bcolor&gt;FFFFFFFF&lt;/bcolor&gt;&#10;  &lt;transparent&gt;True&lt;/transparent&gt;&#10;  &lt;resolution&gt;1800&lt;/resolution&gt;&#10;  &lt;imageh&gt;157&lt;/imageh&gt;&#10;  &lt;imagew&gt;1134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655" y="5733256"/>
              <a:ext cx="1884399" cy="260891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 bwMode="auto">
            <a:xfrm>
              <a:off x="6433428" y="5569280"/>
              <a:ext cx="1050288" cy="584775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ja-JP" sz="32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kumimoji="1" lang="en-US" altLang="ja-JP" sz="32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inite</a:t>
              </a:r>
              <a:endParaRPr kumimoji="1" lang="ja-JP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9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Why Conserved Charge Fluctuations ?</a:t>
            </a:r>
            <a:endParaRPr kumimoji="1" lang="ja-JP" altLang="en-US" dirty="0"/>
          </a:p>
        </p:txBody>
      </p:sp>
      <p:sp>
        <p:nvSpPr>
          <p:cNvPr id="6" name="Text Box 1628"/>
          <p:cNvSpPr txBox="1">
            <a:spLocks noChangeArrowheads="1"/>
          </p:cNvSpPr>
          <p:nvPr/>
        </p:nvSpPr>
        <p:spPr bwMode="auto">
          <a:xfrm>
            <a:off x="387779" y="826887"/>
            <a:ext cx="68532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</a:pPr>
            <a:r>
              <a:rPr lang="en-US" altLang="ja-JP" sz="2000" b="0" dirty="0">
                <a:solidFill>
                  <a:schemeClr val="tx2"/>
                </a:solidFill>
              </a:rPr>
              <a:t> Their values </a:t>
            </a:r>
            <a:r>
              <a:rPr lang="en-US" altLang="ja-JP" sz="2000" b="0" dirty="0" smtClean="0">
                <a:solidFill>
                  <a:schemeClr val="tx2"/>
                </a:solidFill>
              </a:rPr>
              <a:t>do not change during </a:t>
            </a:r>
            <a:r>
              <a:rPr lang="en-US" altLang="ja-JP" sz="2000" b="0" dirty="0">
                <a:solidFill>
                  <a:schemeClr val="tx2"/>
                </a:solidFill>
              </a:rPr>
              <a:t>the phase transition </a:t>
            </a:r>
          </a:p>
        </p:txBody>
      </p:sp>
      <p:sp>
        <p:nvSpPr>
          <p:cNvPr id="7" name="Text Box 1628"/>
          <p:cNvSpPr txBox="1">
            <a:spLocks noChangeArrowheads="1"/>
          </p:cNvSpPr>
          <p:nvPr/>
        </p:nvSpPr>
        <p:spPr bwMode="auto">
          <a:xfrm>
            <a:off x="391895" y="1349997"/>
            <a:ext cx="62477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</a:pPr>
            <a:r>
              <a:rPr lang="en-US" altLang="ja-JP" sz="2000" b="0" dirty="0">
                <a:solidFill>
                  <a:schemeClr val="tx2"/>
                </a:solidFill>
              </a:rPr>
              <a:t> </a:t>
            </a:r>
            <a:r>
              <a:rPr lang="en-US" altLang="ja-JP" sz="2000" b="0" dirty="0" smtClean="0">
                <a:solidFill>
                  <a:schemeClr val="tx2"/>
                </a:solidFill>
              </a:rPr>
              <a:t>Their values in QGP and Hadron Phase are different</a:t>
            </a:r>
            <a:endParaRPr lang="en-US" altLang="ja-JP" sz="2000" b="0" dirty="0">
              <a:solidFill>
                <a:schemeClr val="tx2"/>
              </a:solidFill>
            </a:endParaRPr>
          </a:p>
        </p:txBody>
      </p:sp>
      <p:sp>
        <p:nvSpPr>
          <p:cNvPr id="8" name="Text Box 1628"/>
          <p:cNvSpPr txBox="1">
            <a:spLocks noChangeArrowheads="1"/>
          </p:cNvSpPr>
          <p:nvPr/>
        </p:nvSpPr>
        <p:spPr bwMode="auto">
          <a:xfrm>
            <a:off x="396012" y="1885464"/>
            <a:ext cx="57205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</a:pPr>
            <a:r>
              <a:rPr lang="en-US" altLang="ja-JP" sz="2000" b="0" dirty="0">
                <a:solidFill>
                  <a:schemeClr val="tx2"/>
                </a:solidFill>
              </a:rPr>
              <a:t> </a:t>
            </a:r>
            <a:r>
              <a:rPr lang="en-US" altLang="ja-JP" sz="2000" b="0" dirty="0" smtClean="0">
                <a:solidFill>
                  <a:schemeClr val="tx2"/>
                </a:solidFill>
              </a:rPr>
              <a:t>They change in Hadron Phase only by diffusion</a:t>
            </a:r>
            <a:endParaRPr lang="en-US" altLang="ja-JP" sz="2000" b="0" dirty="0">
              <a:solidFill>
                <a:schemeClr val="tx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2458995" y="2481361"/>
            <a:ext cx="5851282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measure for electromagnetic charge fluctuation </a:t>
            </a:r>
            <a:endParaRPr kumimoji="1" lang="ja-JP" alt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 bwMode="auto">
          <a:xfrm>
            <a:off x="4986250" y="2935986"/>
            <a:ext cx="3619773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Heinz, Müller, M.A.,</a:t>
            </a:r>
            <a:r>
              <a:rPr lang="ja-JP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Jeon, Koch, 2000</a:t>
            </a:r>
            <a:endParaRPr kumimoji="1" lang="ja-JP" alt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628"/>
          <p:cNvSpPr txBox="1">
            <a:spLocks noChangeArrowheads="1"/>
          </p:cNvSpPr>
          <p:nvPr/>
        </p:nvSpPr>
        <p:spPr bwMode="auto">
          <a:xfrm>
            <a:off x="387771" y="3804915"/>
            <a:ext cx="71745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SzPct val="80000"/>
            </a:pPr>
            <a:r>
              <a:rPr lang="en-US" altLang="ja-JP" sz="2000" b="0" dirty="0">
                <a:solidFill>
                  <a:schemeClr val="tx2"/>
                </a:solidFill>
              </a:rPr>
              <a:t> </a:t>
            </a:r>
            <a:r>
              <a:rPr lang="en-US" altLang="ja-JP" sz="2000" b="0" dirty="0" smtClean="0">
                <a:solidFill>
                  <a:schemeClr val="tx2"/>
                </a:solidFill>
              </a:rPr>
              <a:t>Charge Fluctuation and Baryon Number Fluctuation are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SzPct val="80000"/>
              <a:buNone/>
            </a:pPr>
            <a:r>
              <a:rPr lang="en-US" altLang="ja-JP" sz="2000" b="0" dirty="0">
                <a:solidFill>
                  <a:schemeClr val="tx2"/>
                </a:solidFill>
              </a:rPr>
              <a:t> </a:t>
            </a:r>
            <a:r>
              <a:rPr lang="en-US" altLang="ja-JP" sz="2000" b="0" dirty="0" smtClean="0">
                <a:solidFill>
                  <a:schemeClr val="tx2"/>
                </a:solidFill>
              </a:rPr>
              <a:t> well-defined quantities, and can be measured on the lattice</a:t>
            </a:r>
            <a:endParaRPr lang="en-US" altLang="ja-JP" sz="2000" b="0" dirty="0">
              <a:solidFill>
                <a:schemeClr val="tx2"/>
              </a:solidFill>
            </a:endParaRPr>
          </a:p>
        </p:txBody>
      </p:sp>
      <p:sp>
        <p:nvSpPr>
          <p:cNvPr id="12" name="Text Box 1628"/>
          <p:cNvSpPr txBox="1">
            <a:spLocks noChangeArrowheads="1"/>
          </p:cNvSpPr>
          <p:nvPr/>
        </p:nvSpPr>
        <p:spPr bwMode="auto">
          <a:xfrm>
            <a:off x="387771" y="5392422"/>
            <a:ext cx="84102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SzPct val="80000"/>
            </a:pPr>
            <a:r>
              <a:rPr lang="en-US" altLang="ja-JP" sz="2000" b="0" dirty="0">
                <a:solidFill>
                  <a:schemeClr val="tx2"/>
                </a:solidFill>
              </a:rPr>
              <a:t> </a:t>
            </a:r>
            <a:r>
              <a:rPr lang="en-US" altLang="ja-JP" sz="2000" b="0" dirty="0" smtClean="0">
                <a:solidFill>
                  <a:schemeClr val="tx2"/>
                </a:solidFill>
              </a:rPr>
              <a:t>Lattice results and Effective Model results (equilibrium thermodynamics)  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SzPct val="80000"/>
              <a:buNone/>
            </a:pPr>
            <a:r>
              <a:rPr lang="en-US" altLang="ja-JP" sz="2000" b="0" dirty="0">
                <a:solidFill>
                  <a:schemeClr val="tx2"/>
                </a:solidFill>
              </a:rPr>
              <a:t> </a:t>
            </a:r>
            <a:r>
              <a:rPr lang="en-US" altLang="ja-JP" sz="2000" b="0" dirty="0" smtClean="0">
                <a:solidFill>
                  <a:schemeClr val="tx2"/>
                </a:solidFill>
              </a:rPr>
              <a:t> are often compared with experimental results</a:t>
            </a:r>
          </a:p>
        </p:txBody>
      </p:sp>
      <p:sp>
        <p:nvSpPr>
          <p:cNvPr id="3" name="角丸四角形 2"/>
          <p:cNvSpPr/>
          <p:nvPr/>
        </p:nvSpPr>
        <p:spPr bwMode="auto">
          <a:xfrm>
            <a:off x="257146" y="795645"/>
            <a:ext cx="6853288" cy="1561179"/>
          </a:xfrm>
          <a:prstGeom prst="roundRect">
            <a:avLst/>
          </a:prstGeom>
          <a:noFill/>
          <a:ln w="158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083312" y="4722893"/>
            <a:ext cx="7714699" cy="400110"/>
            <a:chOff x="1083312" y="6000026"/>
            <a:chExt cx="7714699" cy="400110"/>
          </a:xfrm>
        </p:grpSpPr>
        <p:sp>
          <p:nvSpPr>
            <p:cNvPr id="13" name="上下矢印 12"/>
            <p:cNvSpPr/>
            <p:nvPr/>
          </p:nvSpPr>
          <p:spPr bwMode="auto">
            <a:xfrm rot="16200000">
              <a:off x="1403766" y="5725718"/>
              <a:ext cx="353963" cy="994872"/>
            </a:xfrm>
            <a:prstGeom prst="upDownArrow">
              <a:avLst/>
            </a:prstGeom>
            <a:solidFill>
              <a:srgbClr val="D19B2F"/>
            </a:solidFill>
            <a:ln w="12700" cap="flat" cmpd="sng" algn="ctr">
              <a:solidFill>
                <a:srgbClr val="6238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 bwMode="auto">
            <a:xfrm>
              <a:off x="2316750" y="6000026"/>
              <a:ext cx="6481261" cy="40011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Ex. Pion number is not a well-defined quantity on lattice</a:t>
              </a:r>
              <a:endParaRPr kumimoji="1" lang="ja-JP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Proton Number Cumulants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812979" y="1579247"/>
            <a:ext cx="2341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400" dirty="0">
                <a:solidFill>
                  <a:srgbClr val="FFFF00"/>
                </a:solidFill>
              </a:rPr>
              <a:t>Hatta and Stephanov, 2003</a:t>
            </a:r>
            <a:endParaRPr lang="ja-JP" altLang="en-US" sz="1400" dirty="0">
              <a:solidFill>
                <a:srgbClr val="FFFF00"/>
              </a:solidFill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71488" y="1981200"/>
            <a:ext cx="69707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105000"/>
              </a:lnSpc>
              <a:buSzPct val="80000"/>
              <a:buFontTx/>
              <a:buChar char="•"/>
            </a:pPr>
            <a:r>
              <a:rPr lang="en-US" altLang="ja-JP" sz="2000" dirty="0">
                <a:solidFill>
                  <a:srgbClr val="FFFF00"/>
                </a:solidFill>
              </a:rPr>
              <a:t> Comparisons of experimental results and lattice predictions</a:t>
            </a:r>
          </a:p>
          <a:p>
            <a:pPr algn="l" eaLnBrk="1" hangingPunct="1">
              <a:lnSpc>
                <a:spcPct val="105000"/>
              </a:lnSpc>
            </a:pPr>
            <a:r>
              <a:rPr lang="en-US" altLang="ja-JP" sz="2000" dirty="0">
                <a:solidFill>
                  <a:srgbClr val="FFFF00"/>
                </a:solidFill>
              </a:rPr>
              <a:t>  have been made  </a:t>
            </a:r>
            <a:r>
              <a:rPr lang="ja-JP" altLang="en-US" sz="1400" dirty="0">
                <a:solidFill>
                  <a:srgbClr val="FFFF00"/>
                </a:solidFill>
              </a:rPr>
              <a:t>（</a:t>
            </a:r>
            <a:r>
              <a:rPr lang="en-US" altLang="ja-JP" sz="1400" dirty="0">
                <a:solidFill>
                  <a:srgbClr val="FFFF00"/>
                </a:solidFill>
              </a:rPr>
              <a:t>e.g.</a:t>
            </a:r>
            <a:r>
              <a:rPr lang="ja-JP" altLang="en-US" sz="1400" dirty="0">
                <a:solidFill>
                  <a:srgbClr val="FFFF00"/>
                </a:solidFill>
              </a:rPr>
              <a:t> </a:t>
            </a:r>
            <a:r>
              <a:rPr lang="en-US" altLang="ja-JP" sz="1400" dirty="0">
                <a:solidFill>
                  <a:srgbClr val="FFFF00"/>
                </a:solidFill>
              </a:rPr>
              <a:t>Gupta et al., Science 2011)</a:t>
            </a:r>
            <a:endParaRPr lang="ja-JP" altLang="en-US" sz="1400" dirty="0">
              <a:solidFill>
                <a:srgbClr val="FFFF00"/>
              </a:solidFill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4534693" y="5731112"/>
            <a:ext cx="30294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1400" dirty="0">
                <a:solidFill>
                  <a:srgbClr val="FFFF00"/>
                </a:solidFill>
              </a:rPr>
              <a:t>STAR, </a:t>
            </a:r>
            <a:r>
              <a:rPr lang="en-US" altLang="ja-JP" sz="1400" dirty="0" smtClean="0">
                <a:solidFill>
                  <a:srgbClr val="FFFF00"/>
                </a:solidFill>
              </a:rPr>
              <a:t>Beam Energy Scan Program</a:t>
            </a:r>
            <a:endParaRPr lang="en-US" altLang="ja-JP" sz="1400" dirty="0">
              <a:solidFill>
                <a:srgbClr val="FFFF00"/>
              </a:solidFill>
            </a:endParaRP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493713" y="6091238"/>
            <a:ext cx="2568575" cy="6794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105000"/>
              </a:lnSpc>
            </a:pPr>
            <a:r>
              <a:rPr lang="en-US" altLang="ja-JP" sz="1800" dirty="0">
                <a:solidFill>
                  <a:srgbClr val="FFFF00"/>
                </a:solidFill>
              </a:rPr>
              <a:t>Experiment: Net Proton</a:t>
            </a:r>
          </a:p>
          <a:p>
            <a:pPr algn="l" eaLnBrk="1" hangingPunct="1">
              <a:lnSpc>
                <a:spcPct val="105000"/>
              </a:lnSpc>
            </a:pPr>
            <a:r>
              <a:rPr lang="en-US" altLang="ja-JP" sz="1800" dirty="0">
                <a:solidFill>
                  <a:srgbClr val="FFFF00"/>
                </a:solidFill>
              </a:rPr>
              <a:t>Theory: Net Baryon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476250" y="673100"/>
            <a:ext cx="73183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105000"/>
              </a:lnSpc>
              <a:buSzPct val="80000"/>
              <a:buFontTx/>
              <a:buChar char="•"/>
            </a:pPr>
            <a:r>
              <a:rPr lang="en-US" altLang="ja-JP" sz="2000" dirty="0">
                <a:solidFill>
                  <a:srgbClr val="FFFF00"/>
                </a:solidFill>
              </a:rPr>
              <a:t> Proton Number Fluctuation has been attracting a lot of interest</a:t>
            </a:r>
          </a:p>
          <a:p>
            <a:pPr algn="l" eaLnBrk="1" hangingPunct="1">
              <a:lnSpc>
                <a:spcPct val="105000"/>
              </a:lnSpc>
            </a:pPr>
            <a:r>
              <a:rPr lang="en-US" altLang="ja-JP" sz="2000" dirty="0">
                <a:solidFill>
                  <a:srgbClr val="FFFF00"/>
                </a:solidFill>
              </a:rPr>
              <a:t>  because it can be observed experimentally</a:t>
            </a: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463550" y="1497013"/>
            <a:ext cx="509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SzPct val="80000"/>
              <a:buFontTx/>
              <a:buChar char="•"/>
            </a:pPr>
            <a:r>
              <a:rPr lang="en-US" altLang="ja-JP" sz="2000" dirty="0">
                <a:solidFill>
                  <a:srgbClr val="FFFF00"/>
                </a:solidFill>
              </a:rPr>
              <a:t> Proton Number Fluctuation diverges at CP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3295650" y="6370638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>
                <a:solidFill>
                  <a:srgbClr val="FF99CC"/>
                </a:solidFill>
              </a:rPr>
              <a:t>Is this harmless?</a:t>
            </a:r>
            <a:r>
              <a:rPr lang="en-US" altLang="ja-JP" sz="2000" i="1" dirty="0">
                <a:solidFill>
                  <a:srgbClr val="FFFF00"/>
                </a:solidFill>
              </a:rPr>
              <a:t> </a:t>
            </a:r>
            <a:endParaRPr lang="ja-JP" altLang="en-US" sz="2000" i="1" dirty="0">
              <a:solidFill>
                <a:srgbClr val="FFFF00"/>
              </a:solidFill>
            </a:endParaRPr>
          </a:p>
        </p:txBody>
      </p:sp>
      <p:graphicFrame>
        <p:nvGraphicFramePr>
          <p:cNvPr id="122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717733"/>
              </p:ext>
            </p:extLst>
          </p:nvPr>
        </p:nvGraphicFramePr>
        <p:xfrm>
          <a:off x="4714442" y="3223216"/>
          <a:ext cx="335280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8" name="Equation" r:id="rId3" imgW="3354324" imgH="1786128" progId="Equation.DSMT4">
                  <p:embed/>
                </p:oleObj>
              </mc:Choice>
              <mc:Fallback>
                <p:oleObj name="Equation" r:id="rId3" imgW="3354324" imgH="17861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442" y="3223216"/>
                        <a:ext cx="3352800" cy="17843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554" y="2659776"/>
            <a:ext cx="2929393" cy="33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8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nimBg="1"/>
      <p:bldP spid="471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Protons and Baryons</a:t>
            </a:r>
            <a:endParaRPr lang="ja-JP" altLang="en-US" dirty="0" smtClean="0"/>
          </a:p>
        </p:txBody>
      </p:sp>
      <p:sp>
        <p:nvSpPr>
          <p:cNvPr id="3" name="角丸四角形 2"/>
          <p:cNvSpPr/>
          <p:nvPr/>
        </p:nvSpPr>
        <p:spPr>
          <a:xfrm>
            <a:off x="323850" y="1562100"/>
            <a:ext cx="3384550" cy="19431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ja-JP" altLang="en-US" sz="1800" dirty="0">
              <a:solidFill>
                <a:srgbClr val="FFFF00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364163" y="1558925"/>
            <a:ext cx="3529012" cy="19446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ja-JP" altLang="en-US" sz="1800" dirty="0">
              <a:solidFill>
                <a:srgbClr val="FFFF00"/>
              </a:solidFill>
            </a:endParaRPr>
          </a:p>
        </p:txBody>
      </p:sp>
      <p:sp>
        <p:nvSpPr>
          <p:cNvPr id="7" name="左右矢印 6"/>
          <p:cNvSpPr/>
          <p:nvPr/>
        </p:nvSpPr>
        <p:spPr>
          <a:xfrm>
            <a:off x="3779838" y="2135188"/>
            <a:ext cx="1512887" cy="9255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800" dirty="0">
              <a:solidFill>
                <a:srgbClr val="FFFFFF"/>
              </a:solidFill>
            </a:endParaRPr>
          </a:p>
        </p:txBody>
      </p:sp>
      <p:grpSp>
        <p:nvGrpSpPr>
          <p:cNvPr id="13318" name="グループ化 7"/>
          <p:cNvGrpSpPr>
            <a:grpSpLocks/>
          </p:cNvGrpSpPr>
          <p:nvPr/>
        </p:nvGrpSpPr>
        <p:grpSpPr bwMode="auto">
          <a:xfrm>
            <a:off x="1187450" y="3736975"/>
            <a:ext cx="4978400" cy="2606675"/>
            <a:chOff x="1187624" y="3198167"/>
            <a:chExt cx="4977677" cy="2607097"/>
          </a:xfrm>
        </p:grpSpPr>
        <p:sp>
          <p:nvSpPr>
            <p:cNvPr id="13324" name="テキスト ボックス 8"/>
            <p:cNvSpPr txBox="1">
              <a:spLocks noChangeArrowheads="1"/>
            </p:cNvSpPr>
            <p:nvPr/>
          </p:nvSpPr>
          <p:spPr bwMode="auto">
            <a:xfrm>
              <a:off x="1756722" y="3211814"/>
              <a:ext cx="440857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buClr>
                  <a:srgbClr val="002060"/>
                </a:buClr>
              </a:pPr>
              <a:r>
                <a:rPr lang="en-US" altLang="ja-JP" sz="2200" dirty="0">
                  <a:solidFill>
                    <a:srgbClr val="FFFF00"/>
                  </a:solidFill>
                </a:rPr>
                <a:t>In free nucleon gas in equilibrium,</a:t>
              </a:r>
              <a:endParaRPr lang="ja-JP" altLang="en-US" sz="2200" dirty="0">
                <a:solidFill>
                  <a:srgbClr val="FFFF00"/>
                </a:solidFill>
              </a:endParaRPr>
            </a:p>
          </p:txBody>
        </p:sp>
        <p:sp>
          <p:nvSpPr>
            <p:cNvPr id="13325" name="テキスト ボックス 9"/>
            <p:cNvSpPr txBox="1">
              <a:spLocks noChangeArrowheads="1"/>
            </p:cNvSpPr>
            <p:nvPr/>
          </p:nvSpPr>
          <p:spPr bwMode="auto">
            <a:xfrm>
              <a:off x="1666303" y="4575929"/>
              <a:ext cx="293221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buClr>
                  <a:srgbClr val="002060"/>
                </a:buClr>
              </a:pPr>
              <a:r>
                <a:rPr lang="en-US" altLang="ja-JP" sz="2200" dirty="0">
                  <a:solidFill>
                    <a:srgbClr val="FFFF00"/>
                  </a:solidFill>
                </a:rPr>
                <a:t>Otherwise, in general,</a:t>
              </a:r>
              <a:endParaRPr lang="ja-JP" altLang="en-US" sz="2200" dirty="0">
                <a:solidFill>
                  <a:srgbClr val="FFFF00"/>
                </a:solidFill>
              </a:endParaRPr>
            </a:p>
          </p:txBody>
        </p:sp>
        <p:sp>
          <p:nvSpPr>
            <p:cNvPr id="11" name="左中かっこ 10"/>
            <p:cNvSpPr/>
            <p:nvPr/>
          </p:nvSpPr>
          <p:spPr>
            <a:xfrm>
              <a:off x="1187624" y="3198167"/>
              <a:ext cx="479355" cy="2607097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319" name="テキスト ボックス 13"/>
          <p:cNvSpPr txBox="1">
            <a:spLocks noChangeArrowheads="1"/>
          </p:cNvSpPr>
          <p:nvPr/>
        </p:nvSpPr>
        <p:spPr bwMode="auto">
          <a:xfrm>
            <a:off x="117475" y="846138"/>
            <a:ext cx="799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rgbClr val="FFFF00"/>
                </a:solidFill>
              </a:rPr>
              <a:t>The question here is how these are related to each other: </a:t>
            </a:r>
            <a:endParaRPr lang="ja-JP" altLang="en-US" sz="2400" dirty="0">
              <a:solidFill>
                <a:srgbClr val="FFFF00"/>
              </a:solidFill>
            </a:endParaRPr>
          </a:p>
        </p:txBody>
      </p:sp>
      <p:graphicFrame>
        <p:nvGraphicFramePr>
          <p:cNvPr id="13320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245152"/>
              </p:ext>
            </p:extLst>
          </p:nvPr>
        </p:nvGraphicFramePr>
        <p:xfrm>
          <a:off x="854075" y="1838325"/>
          <a:ext cx="2228850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46" name="Equation" r:id="rId3" imgW="457200" imgH="291960" progId="Equation.DSMT4">
                  <p:embed/>
                </p:oleObj>
              </mc:Choice>
              <mc:Fallback>
                <p:oleObj name="Equation" r:id="rId3" imgW="4572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1838325"/>
                        <a:ext cx="2228850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73826"/>
              </p:ext>
            </p:extLst>
          </p:nvPr>
        </p:nvGraphicFramePr>
        <p:xfrm>
          <a:off x="5911850" y="1808163"/>
          <a:ext cx="2406650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47" name="Equation" r:id="rId5" imgW="457200" imgH="291960" progId="Equation.DSMT4">
                  <p:embed/>
                </p:oleObj>
              </mc:Choice>
              <mc:Fallback>
                <p:oleObj name="Equation" r:id="rId5" imgW="4572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1808163"/>
                        <a:ext cx="2406650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12410"/>
              </p:ext>
            </p:extLst>
          </p:nvPr>
        </p:nvGraphicFramePr>
        <p:xfrm>
          <a:off x="4930775" y="4381500"/>
          <a:ext cx="28463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48" name="Equation" r:id="rId7" imgW="1130040" imgH="291960" progId="Equation.DSMT4">
                  <p:embed/>
                </p:oleObj>
              </mc:Choice>
              <mc:Fallback>
                <p:oleObj name="Equation" r:id="rId7" imgW="11300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4381500"/>
                        <a:ext cx="284638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34286"/>
              </p:ext>
            </p:extLst>
          </p:nvPr>
        </p:nvGraphicFramePr>
        <p:xfrm>
          <a:off x="4935538" y="5613400"/>
          <a:ext cx="2846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49" name="Equation" r:id="rId9" imgW="1130040" imgH="291960" progId="Equation.DSMT4">
                  <p:embed/>
                </p:oleObj>
              </mc:Choice>
              <mc:Fallback>
                <p:oleObj name="Equation" r:id="rId9" imgW="11300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5613400"/>
                        <a:ext cx="2846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3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Freezeouts</a:t>
            </a:r>
          </a:p>
        </p:txBody>
      </p:sp>
      <p:pic>
        <p:nvPicPr>
          <p:cNvPr id="14339" name="Picture 4" descr="heinz_freezeou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735013"/>
            <a:ext cx="393223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4006850" y="684213"/>
            <a:ext cx="49926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105000"/>
              </a:lnSpc>
              <a:buSzPct val="80000"/>
              <a:buFontTx/>
              <a:buChar char="•"/>
            </a:pPr>
            <a:r>
              <a:rPr lang="en-US" altLang="ja-JP" sz="2000" dirty="0">
                <a:solidFill>
                  <a:srgbClr val="FFFF00"/>
                </a:solidFill>
              </a:rPr>
              <a:t> Net proton number may be considered as</a:t>
            </a:r>
          </a:p>
          <a:p>
            <a:pPr algn="l" eaLnBrk="1" hangingPunct="1">
              <a:lnSpc>
                <a:spcPct val="105000"/>
              </a:lnSpc>
              <a:buSzPct val="80000"/>
            </a:pPr>
            <a:r>
              <a:rPr lang="en-US" altLang="ja-JP" sz="2000" dirty="0">
                <a:solidFill>
                  <a:srgbClr val="FFFF00"/>
                </a:solidFill>
              </a:rPr>
              <a:t>  </a:t>
            </a:r>
            <a:r>
              <a:rPr lang="en-US" altLang="ja-JP" sz="2000" dirty="0" smtClean="0">
                <a:solidFill>
                  <a:srgbClr val="FFFF00"/>
                </a:solidFill>
              </a:rPr>
              <a:t>a proxy </a:t>
            </a:r>
            <a:r>
              <a:rPr lang="en-US" altLang="ja-JP" sz="2000" dirty="0">
                <a:solidFill>
                  <a:srgbClr val="FFFF00"/>
                </a:solidFill>
              </a:rPr>
              <a:t>of net baryon number</a:t>
            </a:r>
            <a:endParaRPr lang="ja-JP" altLang="en-US" sz="2000" dirty="0">
              <a:solidFill>
                <a:srgbClr val="FFFF00"/>
              </a:solidFill>
            </a:endParaRPr>
          </a:p>
          <a:p>
            <a:pPr algn="l" eaLnBrk="1" hangingPunct="1">
              <a:lnSpc>
                <a:spcPct val="105000"/>
              </a:lnSpc>
            </a:pPr>
            <a:endParaRPr lang="en-US" altLang="ja-JP" sz="2000" dirty="0">
              <a:solidFill>
                <a:srgbClr val="FFFF00"/>
              </a:solidFill>
            </a:endParaRPr>
          </a:p>
          <a:p>
            <a:pPr algn="l" eaLnBrk="1" hangingPunct="1">
              <a:lnSpc>
                <a:spcPct val="105000"/>
              </a:lnSpc>
              <a:buSzPct val="80000"/>
              <a:buFontTx/>
              <a:buChar char="•"/>
            </a:pPr>
            <a:r>
              <a:rPr lang="en-US" altLang="ja-JP" sz="2000" dirty="0">
                <a:solidFill>
                  <a:srgbClr val="FFFF00"/>
                </a:solidFill>
              </a:rPr>
              <a:t> Chemical freezeout is close to the </a:t>
            </a:r>
          </a:p>
          <a:p>
            <a:pPr algn="l" eaLnBrk="1" hangingPunct="1">
              <a:lnSpc>
                <a:spcPct val="105000"/>
              </a:lnSpc>
            </a:pPr>
            <a:r>
              <a:rPr lang="en-US" altLang="ja-JP" sz="2000" dirty="0">
                <a:solidFill>
                  <a:srgbClr val="FFFF00"/>
                </a:solidFill>
              </a:rPr>
              <a:t>  crossover, and</a:t>
            </a:r>
            <a:r>
              <a:rPr lang="ja-JP" altLang="en-US" sz="2000" dirty="0">
                <a:solidFill>
                  <a:srgbClr val="FFFF00"/>
                </a:solidFill>
              </a:rPr>
              <a:t> </a:t>
            </a:r>
            <a:r>
              <a:rPr lang="en-US" altLang="ja-JP" sz="2000" dirty="0">
                <a:solidFill>
                  <a:srgbClr val="FFFF00"/>
                </a:solidFill>
              </a:rPr>
              <a:t>(anti)proton number</a:t>
            </a:r>
          </a:p>
          <a:p>
            <a:pPr algn="l" eaLnBrk="1" hangingPunct="1">
              <a:lnSpc>
                <a:spcPct val="105000"/>
              </a:lnSpc>
            </a:pPr>
            <a:r>
              <a:rPr lang="en-US" altLang="ja-JP" sz="2000" dirty="0">
                <a:solidFill>
                  <a:srgbClr val="FFFF00"/>
                </a:solidFill>
              </a:rPr>
              <a:t>  is expected to be fixed early (?)</a:t>
            </a:r>
            <a:endParaRPr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11" name="Rectangle 1626"/>
          <p:cNvSpPr>
            <a:spLocks noChangeArrowheads="1"/>
          </p:cNvSpPr>
          <p:nvPr/>
        </p:nvSpPr>
        <p:spPr bwMode="auto">
          <a:xfrm>
            <a:off x="26988" y="4237038"/>
            <a:ext cx="9007475" cy="21320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0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grpSp>
        <p:nvGrpSpPr>
          <p:cNvPr id="14342" name="図形グループ 392"/>
          <p:cNvGrpSpPr>
            <a:grpSpLocks/>
          </p:cNvGrpSpPr>
          <p:nvPr/>
        </p:nvGrpSpPr>
        <p:grpSpPr bwMode="auto">
          <a:xfrm>
            <a:off x="1584325" y="4854575"/>
            <a:ext cx="1147763" cy="1096963"/>
            <a:chOff x="1495837" y="1285113"/>
            <a:chExt cx="1211714" cy="1254924"/>
          </a:xfrm>
        </p:grpSpPr>
        <p:grpSp>
          <p:nvGrpSpPr>
            <p:cNvPr id="14579" name="図形グループ 123"/>
            <p:cNvGrpSpPr>
              <a:grpSpLocks/>
            </p:cNvGrpSpPr>
            <p:nvPr/>
          </p:nvGrpSpPr>
          <p:grpSpPr bwMode="auto">
            <a:xfrm>
              <a:off x="1763875" y="1285113"/>
              <a:ext cx="252176" cy="1254924"/>
              <a:chOff x="5270893" y="1839496"/>
              <a:chExt cx="508147" cy="2528732"/>
            </a:xfrm>
          </p:grpSpPr>
          <p:sp>
            <p:nvSpPr>
              <p:cNvPr id="318" name="円/楕円 317"/>
              <p:cNvSpPr>
                <a:spLocks noChangeArrowheads="1"/>
              </p:cNvSpPr>
              <p:nvPr/>
            </p:nvSpPr>
            <p:spPr bwMode="auto">
              <a:xfrm>
                <a:off x="5271123" y="1839496"/>
                <a:ext cx="506569" cy="2528732"/>
              </a:xfrm>
              <a:prstGeom prst="ellipse">
                <a:avLst/>
              </a:prstGeom>
              <a:solidFill>
                <a:srgbClr val="FFF7A2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19" name="円/楕円 318"/>
              <p:cNvSpPr/>
              <p:nvPr/>
            </p:nvSpPr>
            <p:spPr>
              <a:xfrm>
                <a:off x="5578442" y="2183491"/>
                <a:ext cx="43902" cy="300081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20" name="円/楕円 319"/>
              <p:cNvSpPr/>
              <p:nvPr/>
            </p:nvSpPr>
            <p:spPr>
              <a:xfrm>
                <a:off x="5477128" y="2344510"/>
                <a:ext cx="47280" cy="303742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21" name="円/楕円 320"/>
              <p:cNvSpPr/>
              <p:nvPr/>
            </p:nvSpPr>
            <p:spPr>
              <a:xfrm>
                <a:off x="5656115" y="2490891"/>
                <a:ext cx="43904" cy="300081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22" name="円/楕円 321"/>
              <p:cNvSpPr/>
              <p:nvPr/>
            </p:nvSpPr>
            <p:spPr>
              <a:xfrm>
                <a:off x="5433225" y="2593358"/>
                <a:ext cx="43904" cy="307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23" name="円/楕円 322"/>
              <p:cNvSpPr/>
              <p:nvPr/>
            </p:nvSpPr>
            <p:spPr>
              <a:xfrm>
                <a:off x="5551425" y="2593358"/>
                <a:ext cx="43902" cy="307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24" name="円/楕円 323"/>
              <p:cNvSpPr/>
              <p:nvPr/>
            </p:nvSpPr>
            <p:spPr>
              <a:xfrm>
                <a:off x="5372436" y="2999566"/>
                <a:ext cx="43904" cy="303739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25" name="円/楕円 324"/>
              <p:cNvSpPr/>
              <p:nvPr/>
            </p:nvSpPr>
            <p:spPr>
              <a:xfrm>
                <a:off x="5561555" y="3032501"/>
                <a:ext cx="43904" cy="303742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26" name="円/楕円 325"/>
              <p:cNvSpPr/>
              <p:nvPr/>
            </p:nvSpPr>
            <p:spPr>
              <a:xfrm>
                <a:off x="5608835" y="3274029"/>
                <a:ext cx="43904" cy="300081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27" name="円/楕円 326"/>
              <p:cNvSpPr/>
              <p:nvPr/>
            </p:nvSpPr>
            <p:spPr>
              <a:xfrm>
                <a:off x="5443357" y="3343561"/>
                <a:ext cx="47280" cy="300081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28" name="円/楕円 327"/>
              <p:cNvSpPr/>
              <p:nvPr/>
            </p:nvSpPr>
            <p:spPr>
              <a:xfrm>
                <a:off x="5456866" y="3746109"/>
                <a:ext cx="43902" cy="303739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29" name="円/楕円 328"/>
              <p:cNvSpPr/>
              <p:nvPr/>
            </p:nvSpPr>
            <p:spPr>
              <a:xfrm>
                <a:off x="5608835" y="3559472"/>
                <a:ext cx="43904" cy="300081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30" name="円/楕円 329"/>
              <p:cNvSpPr/>
              <p:nvPr/>
            </p:nvSpPr>
            <p:spPr>
              <a:xfrm>
                <a:off x="5466996" y="2004176"/>
                <a:ext cx="47280" cy="300081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31" name="円/楕円 330"/>
              <p:cNvSpPr/>
              <p:nvPr/>
            </p:nvSpPr>
            <p:spPr>
              <a:xfrm>
                <a:off x="5416340" y="2333533"/>
                <a:ext cx="50656" cy="300081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32" name="円/楕円 331"/>
              <p:cNvSpPr/>
              <p:nvPr/>
            </p:nvSpPr>
            <p:spPr>
              <a:xfrm>
                <a:off x="5534538" y="2403063"/>
                <a:ext cx="47280" cy="303742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33" name="円/楕円 332"/>
              <p:cNvSpPr/>
              <p:nvPr/>
            </p:nvSpPr>
            <p:spPr>
              <a:xfrm>
                <a:off x="5618968" y="2747058"/>
                <a:ext cx="43902" cy="303742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34" name="円/楕円 333"/>
              <p:cNvSpPr/>
              <p:nvPr/>
            </p:nvSpPr>
            <p:spPr>
              <a:xfrm>
                <a:off x="5473750" y="2900758"/>
                <a:ext cx="47280" cy="303742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35" name="円/楕円 334"/>
              <p:cNvSpPr/>
              <p:nvPr/>
            </p:nvSpPr>
            <p:spPr>
              <a:xfrm>
                <a:off x="5635852" y="3102033"/>
                <a:ext cx="50658" cy="300081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36" name="円/楕円 335"/>
              <p:cNvSpPr/>
              <p:nvPr/>
            </p:nvSpPr>
            <p:spPr>
              <a:xfrm>
                <a:off x="5412962" y="3255733"/>
                <a:ext cx="47280" cy="300081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37" name="円/楕円 336"/>
              <p:cNvSpPr/>
              <p:nvPr/>
            </p:nvSpPr>
            <p:spPr>
              <a:xfrm>
                <a:off x="5517654" y="3500920"/>
                <a:ext cx="43902" cy="300081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38" name="円/楕円 337"/>
              <p:cNvSpPr/>
              <p:nvPr/>
            </p:nvSpPr>
            <p:spPr>
              <a:xfrm>
                <a:off x="5409586" y="3581429"/>
                <a:ext cx="47280" cy="300081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39" name="円/楕円 338"/>
              <p:cNvSpPr/>
              <p:nvPr/>
            </p:nvSpPr>
            <p:spPr>
              <a:xfrm>
                <a:off x="5534538" y="3757086"/>
                <a:ext cx="47280" cy="303742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40" name="円/楕円 339"/>
              <p:cNvSpPr/>
              <p:nvPr/>
            </p:nvSpPr>
            <p:spPr>
              <a:xfrm>
                <a:off x="5500767" y="3958361"/>
                <a:ext cx="43904" cy="300081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41" name="円/楕円 340"/>
              <p:cNvSpPr/>
              <p:nvPr/>
            </p:nvSpPr>
            <p:spPr>
              <a:xfrm>
                <a:off x="5352174" y="2417701"/>
                <a:ext cx="43904" cy="303742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42" name="円/楕円 341"/>
              <p:cNvSpPr/>
              <p:nvPr/>
            </p:nvSpPr>
            <p:spPr>
              <a:xfrm>
                <a:off x="5700019" y="2618976"/>
                <a:ext cx="47280" cy="300081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43" name="円/楕円 342"/>
              <p:cNvSpPr/>
              <p:nvPr/>
            </p:nvSpPr>
            <p:spPr>
              <a:xfrm>
                <a:off x="5500767" y="2747058"/>
                <a:ext cx="43904" cy="303742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44" name="円/楕円 343"/>
              <p:cNvSpPr/>
              <p:nvPr/>
            </p:nvSpPr>
            <p:spPr>
              <a:xfrm>
                <a:off x="5463620" y="3054458"/>
                <a:ext cx="43902" cy="300081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45" name="円/楕円 344"/>
              <p:cNvSpPr/>
              <p:nvPr/>
            </p:nvSpPr>
            <p:spPr>
              <a:xfrm>
                <a:off x="5568310" y="3215477"/>
                <a:ext cx="43904" cy="303742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46" name="円/楕円 345"/>
              <p:cNvSpPr/>
              <p:nvPr/>
            </p:nvSpPr>
            <p:spPr>
              <a:xfrm>
                <a:off x="5659493" y="3369177"/>
                <a:ext cx="43902" cy="300081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47" name="円/楕円 346"/>
              <p:cNvSpPr/>
              <p:nvPr/>
            </p:nvSpPr>
            <p:spPr>
              <a:xfrm>
                <a:off x="5585196" y="3665599"/>
                <a:ext cx="47280" cy="300081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48" name="円/楕円 347"/>
              <p:cNvSpPr/>
              <p:nvPr/>
            </p:nvSpPr>
            <p:spPr>
              <a:xfrm>
                <a:off x="5409586" y="3819299"/>
                <a:ext cx="43902" cy="300081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49" name="円/楕円 348"/>
              <p:cNvSpPr/>
              <p:nvPr/>
            </p:nvSpPr>
            <p:spPr>
              <a:xfrm>
                <a:off x="5358928" y="2721442"/>
                <a:ext cx="47280" cy="307400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50" name="円/楕円 349"/>
              <p:cNvSpPr/>
              <p:nvPr/>
            </p:nvSpPr>
            <p:spPr>
              <a:xfrm>
                <a:off x="5321781" y="3197180"/>
                <a:ext cx="43902" cy="300081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51" name="円/楕円 350"/>
              <p:cNvSpPr/>
              <p:nvPr/>
            </p:nvSpPr>
            <p:spPr>
              <a:xfrm>
                <a:off x="5456866" y="2962971"/>
                <a:ext cx="43902" cy="303739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52" name="円/楕円 351"/>
              <p:cNvSpPr/>
              <p:nvPr/>
            </p:nvSpPr>
            <p:spPr>
              <a:xfrm>
                <a:off x="5342043" y="2812929"/>
                <a:ext cx="47280" cy="303742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53" name="円/楕円 352"/>
              <p:cNvSpPr/>
              <p:nvPr/>
            </p:nvSpPr>
            <p:spPr>
              <a:xfrm>
                <a:off x="5315026" y="3475304"/>
                <a:ext cx="43902" cy="300081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54" name="円/楕円 353"/>
              <p:cNvSpPr/>
              <p:nvPr/>
            </p:nvSpPr>
            <p:spPr>
              <a:xfrm>
                <a:off x="5369060" y="3482623"/>
                <a:ext cx="43902" cy="303739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55" name="円/楕円 354"/>
              <p:cNvSpPr/>
              <p:nvPr/>
            </p:nvSpPr>
            <p:spPr>
              <a:xfrm>
                <a:off x="5558179" y="2081025"/>
                <a:ext cx="43902" cy="303742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</p:grpSp>
        <p:grpSp>
          <p:nvGrpSpPr>
            <p:cNvPr id="14580" name="図形グループ 124"/>
            <p:cNvGrpSpPr>
              <a:grpSpLocks/>
            </p:cNvGrpSpPr>
            <p:nvPr/>
          </p:nvGrpSpPr>
          <p:grpSpPr bwMode="auto">
            <a:xfrm>
              <a:off x="1908196" y="1285113"/>
              <a:ext cx="253762" cy="1254924"/>
              <a:chOff x="5268794" y="1839496"/>
              <a:chExt cx="511344" cy="2528732"/>
            </a:xfrm>
          </p:grpSpPr>
          <p:sp>
            <p:nvSpPr>
              <p:cNvPr id="280" name="円/楕円 279"/>
              <p:cNvSpPr>
                <a:spLocks noChangeArrowheads="1"/>
              </p:cNvSpPr>
              <p:nvPr/>
            </p:nvSpPr>
            <p:spPr bwMode="auto">
              <a:xfrm>
                <a:off x="5268643" y="1839496"/>
                <a:ext cx="509948" cy="2528732"/>
              </a:xfrm>
              <a:prstGeom prst="ellipse">
                <a:avLst/>
              </a:prstGeom>
              <a:solidFill>
                <a:srgbClr val="FFF7A2"/>
              </a:solidFill>
              <a:ln w="12700">
                <a:solidFill>
                  <a:srgbClr val="FFFF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81" name="円/楕円 280"/>
              <p:cNvSpPr/>
              <p:nvPr/>
            </p:nvSpPr>
            <p:spPr>
              <a:xfrm>
                <a:off x="5575963" y="2183491"/>
                <a:ext cx="43902" cy="300081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82" name="円/楕円 281"/>
              <p:cNvSpPr/>
              <p:nvPr/>
            </p:nvSpPr>
            <p:spPr>
              <a:xfrm>
                <a:off x="5478025" y="2344510"/>
                <a:ext cx="47280" cy="303742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83" name="円/楕円 282"/>
              <p:cNvSpPr/>
              <p:nvPr/>
            </p:nvSpPr>
            <p:spPr>
              <a:xfrm>
                <a:off x="5657015" y="2490891"/>
                <a:ext cx="43902" cy="300081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84" name="円/楕円 283"/>
              <p:cNvSpPr/>
              <p:nvPr/>
            </p:nvSpPr>
            <p:spPr>
              <a:xfrm>
                <a:off x="5430745" y="2593358"/>
                <a:ext cx="43904" cy="307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85" name="円/楕円 284"/>
              <p:cNvSpPr/>
              <p:nvPr/>
            </p:nvSpPr>
            <p:spPr>
              <a:xfrm>
                <a:off x="5548946" y="2593358"/>
                <a:ext cx="43902" cy="307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86" name="円/楕円 285"/>
              <p:cNvSpPr/>
              <p:nvPr/>
            </p:nvSpPr>
            <p:spPr>
              <a:xfrm>
                <a:off x="5369957" y="2999566"/>
                <a:ext cx="47280" cy="303739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87" name="円/楕円 286"/>
              <p:cNvSpPr/>
              <p:nvPr/>
            </p:nvSpPr>
            <p:spPr>
              <a:xfrm>
                <a:off x="5562455" y="3032501"/>
                <a:ext cx="43902" cy="303742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88" name="円/楕円 287"/>
              <p:cNvSpPr/>
              <p:nvPr/>
            </p:nvSpPr>
            <p:spPr>
              <a:xfrm>
                <a:off x="5609735" y="3274029"/>
                <a:ext cx="43902" cy="300081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89" name="円/楕円 288"/>
              <p:cNvSpPr/>
              <p:nvPr/>
            </p:nvSpPr>
            <p:spPr>
              <a:xfrm>
                <a:off x="5444254" y="3343561"/>
                <a:ext cx="43904" cy="300081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90" name="円/楕円 289"/>
              <p:cNvSpPr/>
              <p:nvPr/>
            </p:nvSpPr>
            <p:spPr>
              <a:xfrm>
                <a:off x="5454386" y="3746109"/>
                <a:ext cx="47280" cy="303739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91" name="円/楕円 290"/>
              <p:cNvSpPr/>
              <p:nvPr/>
            </p:nvSpPr>
            <p:spPr>
              <a:xfrm>
                <a:off x="5609735" y="3559472"/>
                <a:ext cx="43902" cy="300081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92" name="円/楕円 291"/>
              <p:cNvSpPr/>
              <p:nvPr/>
            </p:nvSpPr>
            <p:spPr>
              <a:xfrm>
                <a:off x="5467895" y="2004176"/>
                <a:ext cx="43902" cy="300081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93" name="円/楕円 292"/>
              <p:cNvSpPr/>
              <p:nvPr/>
            </p:nvSpPr>
            <p:spPr>
              <a:xfrm>
                <a:off x="5417237" y="2333533"/>
                <a:ext cx="47280" cy="300081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94" name="円/楕円 293"/>
              <p:cNvSpPr/>
              <p:nvPr/>
            </p:nvSpPr>
            <p:spPr>
              <a:xfrm>
                <a:off x="5535438" y="2403063"/>
                <a:ext cx="43902" cy="303742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95" name="円/楕円 294"/>
              <p:cNvSpPr/>
              <p:nvPr/>
            </p:nvSpPr>
            <p:spPr>
              <a:xfrm>
                <a:off x="5619865" y="2747058"/>
                <a:ext cx="43904" cy="303742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96" name="円/楕円 295"/>
              <p:cNvSpPr/>
              <p:nvPr/>
            </p:nvSpPr>
            <p:spPr>
              <a:xfrm>
                <a:off x="5474649" y="2900758"/>
                <a:ext cx="47280" cy="303742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97" name="円/楕円 296"/>
              <p:cNvSpPr/>
              <p:nvPr/>
            </p:nvSpPr>
            <p:spPr>
              <a:xfrm>
                <a:off x="5636752" y="3102033"/>
                <a:ext cx="47280" cy="300081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98" name="円/楕円 297"/>
              <p:cNvSpPr/>
              <p:nvPr/>
            </p:nvSpPr>
            <p:spPr>
              <a:xfrm>
                <a:off x="5410483" y="3255733"/>
                <a:ext cx="47280" cy="300081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99" name="円/楕円 298"/>
              <p:cNvSpPr/>
              <p:nvPr/>
            </p:nvSpPr>
            <p:spPr>
              <a:xfrm>
                <a:off x="5518551" y="3500920"/>
                <a:ext cx="43904" cy="300081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00" name="円/楕円 299"/>
              <p:cNvSpPr/>
              <p:nvPr/>
            </p:nvSpPr>
            <p:spPr>
              <a:xfrm>
                <a:off x="5410483" y="3581429"/>
                <a:ext cx="43904" cy="300081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01" name="円/楕円 300"/>
              <p:cNvSpPr/>
              <p:nvPr/>
            </p:nvSpPr>
            <p:spPr>
              <a:xfrm>
                <a:off x="5535438" y="3757086"/>
                <a:ext cx="43902" cy="303742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02" name="円/楕円 301"/>
              <p:cNvSpPr/>
              <p:nvPr/>
            </p:nvSpPr>
            <p:spPr>
              <a:xfrm>
                <a:off x="5498288" y="3958361"/>
                <a:ext cx="43904" cy="300081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03" name="円/楕円 302"/>
              <p:cNvSpPr/>
              <p:nvPr/>
            </p:nvSpPr>
            <p:spPr>
              <a:xfrm>
                <a:off x="5349694" y="2417701"/>
                <a:ext cx="43904" cy="303742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04" name="円/楕円 303"/>
              <p:cNvSpPr/>
              <p:nvPr/>
            </p:nvSpPr>
            <p:spPr>
              <a:xfrm>
                <a:off x="5700916" y="2618976"/>
                <a:ext cx="47280" cy="300081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05" name="円/楕円 304"/>
              <p:cNvSpPr/>
              <p:nvPr/>
            </p:nvSpPr>
            <p:spPr>
              <a:xfrm>
                <a:off x="5498288" y="2747058"/>
                <a:ext cx="43904" cy="303742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06" name="円/楕円 305"/>
              <p:cNvSpPr/>
              <p:nvPr/>
            </p:nvSpPr>
            <p:spPr>
              <a:xfrm>
                <a:off x="5461141" y="3054458"/>
                <a:ext cx="47280" cy="300081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07" name="円/楕円 306"/>
              <p:cNvSpPr/>
              <p:nvPr/>
            </p:nvSpPr>
            <p:spPr>
              <a:xfrm>
                <a:off x="5565831" y="3215477"/>
                <a:ext cx="43904" cy="303742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08" name="円/楕円 307"/>
              <p:cNvSpPr/>
              <p:nvPr/>
            </p:nvSpPr>
            <p:spPr>
              <a:xfrm>
                <a:off x="5657015" y="3369177"/>
                <a:ext cx="47280" cy="300081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09" name="円/楕円 308"/>
              <p:cNvSpPr/>
              <p:nvPr/>
            </p:nvSpPr>
            <p:spPr>
              <a:xfrm>
                <a:off x="5582718" y="3665599"/>
                <a:ext cx="50656" cy="300081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10" name="円/楕円 309"/>
              <p:cNvSpPr/>
              <p:nvPr/>
            </p:nvSpPr>
            <p:spPr>
              <a:xfrm>
                <a:off x="5407107" y="3819299"/>
                <a:ext cx="43902" cy="300081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11" name="円/楕円 310"/>
              <p:cNvSpPr/>
              <p:nvPr/>
            </p:nvSpPr>
            <p:spPr>
              <a:xfrm>
                <a:off x="5356448" y="2721442"/>
                <a:ext cx="47280" cy="307400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12" name="円/楕円 311"/>
              <p:cNvSpPr/>
              <p:nvPr/>
            </p:nvSpPr>
            <p:spPr>
              <a:xfrm>
                <a:off x="5319301" y="3197180"/>
                <a:ext cx="47280" cy="300081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13" name="円/楕円 312"/>
              <p:cNvSpPr/>
              <p:nvPr/>
            </p:nvSpPr>
            <p:spPr>
              <a:xfrm>
                <a:off x="5454386" y="2962971"/>
                <a:ext cx="47280" cy="303739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14" name="円/楕円 313"/>
              <p:cNvSpPr/>
              <p:nvPr/>
            </p:nvSpPr>
            <p:spPr>
              <a:xfrm>
                <a:off x="5339564" y="2812929"/>
                <a:ext cx="47280" cy="303742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15" name="円/楕円 314"/>
              <p:cNvSpPr/>
              <p:nvPr/>
            </p:nvSpPr>
            <p:spPr>
              <a:xfrm>
                <a:off x="5312547" y="3475304"/>
                <a:ext cx="43902" cy="300081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16" name="円/楕円 315"/>
              <p:cNvSpPr/>
              <p:nvPr/>
            </p:nvSpPr>
            <p:spPr>
              <a:xfrm>
                <a:off x="5366581" y="3482623"/>
                <a:ext cx="47280" cy="303739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317" name="円/楕円 316"/>
              <p:cNvSpPr/>
              <p:nvPr/>
            </p:nvSpPr>
            <p:spPr>
              <a:xfrm>
                <a:off x="5559077" y="2081025"/>
                <a:ext cx="43904" cy="303742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</p:grpSp>
        <p:cxnSp>
          <p:nvCxnSpPr>
            <p:cNvPr id="14581" name="直線矢印コネクタ 87"/>
            <p:cNvCxnSpPr>
              <a:cxnSpLocks noChangeShapeType="1"/>
              <a:stCxn id="280" idx="2"/>
            </p:cNvCxnSpPr>
            <p:nvPr/>
          </p:nvCxnSpPr>
          <p:spPr bwMode="auto">
            <a:xfrm rot="10800000" flipH="1">
              <a:off x="1908121" y="1515758"/>
              <a:ext cx="355302" cy="397725"/>
            </a:xfrm>
            <a:prstGeom prst="straightConnector1">
              <a:avLst/>
            </a:prstGeom>
            <a:noFill/>
            <a:ln w="41275">
              <a:solidFill>
                <a:srgbClr val="FF6FCF"/>
              </a:solidFill>
              <a:round/>
              <a:headEnd/>
              <a:tailEnd type="arrow" w="med" len="med"/>
            </a:ln>
            <a:effectLst>
              <a:outerShdw dist="25000" dir="5400000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82" name="直線矢印コネクタ 88"/>
            <p:cNvCxnSpPr>
              <a:cxnSpLocks noChangeShapeType="1"/>
              <a:stCxn id="280" idx="2"/>
            </p:cNvCxnSpPr>
            <p:nvPr/>
          </p:nvCxnSpPr>
          <p:spPr bwMode="auto">
            <a:xfrm rot="10800000" flipV="1">
              <a:off x="1495837" y="1913483"/>
              <a:ext cx="412284" cy="468553"/>
            </a:xfrm>
            <a:prstGeom prst="straightConnector1">
              <a:avLst/>
            </a:prstGeom>
            <a:noFill/>
            <a:ln w="41275">
              <a:solidFill>
                <a:srgbClr val="FF6FCF"/>
              </a:solidFill>
              <a:round/>
              <a:headEnd/>
              <a:tailEnd type="arrow" w="med" len="med"/>
            </a:ln>
            <a:effectLst>
              <a:outerShdw dist="25000" dir="5400000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69" name="図形グループ 167"/>
            <p:cNvGrpSpPr/>
            <p:nvPr/>
          </p:nvGrpSpPr>
          <p:grpSpPr>
            <a:xfrm>
              <a:off x="1916326" y="2019239"/>
              <a:ext cx="791223" cy="114467"/>
              <a:chOff x="152400" y="1765300"/>
              <a:chExt cx="3632198" cy="736600"/>
            </a:xfrm>
            <a:scene3d>
              <a:camera prst="orthographicFront">
                <a:rot lat="0" lon="0" rev="19074000"/>
              </a:camera>
              <a:lightRig rig="threePt" dir="t"/>
            </a:scene3d>
          </p:grpSpPr>
          <p:grpSp>
            <p:nvGrpSpPr>
              <p:cNvPr id="270" name="図形グループ 47"/>
              <p:cNvGrpSpPr/>
              <p:nvPr/>
            </p:nvGrpSpPr>
            <p:grpSpPr>
              <a:xfrm>
                <a:off x="152400" y="1765300"/>
                <a:ext cx="1828798" cy="736600"/>
                <a:chOff x="152400" y="1092200"/>
                <a:chExt cx="8513392" cy="2222500"/>
              </a:xfrm>
            </p:grpSpPr>
            <p:sp>
              <p:nvSpPr>
                <p:cNvPr id="276" name="フリーフォーム 275"/>
                <p:cNvSpPr/>
                <p:nvPr/>
              </p:nvSpPr>
              <p:spPr>
                <a:xfrm>
                  <a:off x="152400" y="1092200"/>
                  <a:ext cx="2262796" cy="2222500"/>
                </a:xfrm>
                <a:custGeom>
                  <a:avLst/>
                  <a:gdLst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635500" h="4552950">
                      <a:moveTo>
                        <a:pt x="0" y="88900"/>
                      </a:moveTo>
                      <a:cubicBezTo>
                        <a:pt x="51858" y="55033"/>
                        <a:pt x="103717" y="21167"/>
                        <a:pt x="152400" y="12700"/>
                      </a:cubicBezTo>
                      <a:cubicBezTo>
                        <a:pt x="201083" y="4233"/>
                        <a:pt x="241300" y="12700"/>
                        <a:pt x="292100" y="38100"/>
                      </a:cubicBezTo>
                      <a:cubicBezTo>
                        <a:pt x="342900" y="63500"/>
                        <a:pt x="406400" y="110067"/>
                        <a:pt x="457200" y="165100"/>
                      </a:cubicBezTo>
                      <a:cubicBezTo>
                        <a:pt x="508000" y="220133"/>
                        <a:pt x="548217" y="279400"/>
                        <a:pt x="596900" y="368300"/>
                      </a:cubicBezTo>
                      <a:cubicBezTo>
                        <a:pt x="645583" y="457200"/>
                        <a:pt x="702733" y="588433"/>
                        <a:pt x="749300" y="698500"/>
                      </a:cubicBezTo>
                      <a:cubicBezTo>
                        <a:pt x="795867" y="808567"/>
                        <a:pt x="831850" y="905933"/>
                        <a:pt x="876300" y="1028700"/>
                      </a:cubicBezTo>
                      <a:cubicBezTo>
                        <a:pt x="920750" y="1151467"/>
                        <a:pt x="971550" y="1301750"/>
                        <a:pt x="1016000" y="1435100"/>
                      </a:cubicBezTo>
                      <a:cubicBezTo>
                        <a:pt x="1060450" y="1568450"/>
                        <a:pt x="1102783" y="1695450"/>
                        <a:pt x="1143000" y="1828800"/>
                      </a:cubicBezTo>
                      <a:cubicBezTo>
                        <a:pt x="1183217" y="1962150"/>
                        <a:pt x="1217083" y="2097617"/>
                        <a:pt x="1257300" y="2235200"/>
                      </a:cubicBezTo>
                      <a:cubicBezTo>
                        <a:pt x="1297517" y="2372783"/>
                        <a:pt x="1341967" y="2510367"/>
                        <a:pt x="1384300" y="2654300"/>
                      </a:cubicBezTo>
                      <a:cubicBezTo>
                        <a:pt x="1426633" y="2798233"/>
                        <a:pt x="1462617" y="2948517"/>
                        <a:pt x="1511300" y="3098800"/>
                      </a:cubicBezTo>
                      <a:cubicBezTo>
                        <a:pt x="1559983" y="3249083"/>
                        <a:pt x="1617133" y="3412067"/>
                        <a:pt x="1676400" y="3556000"/>
                      </a:cubicBezTo>
                      <a:cubicBezTo>
                        <a:pt x="1735667" y="3699933"/>
                        <a:pt x="1811867" y="3843867"/>
                        <a:pt x="1866900" y="3962400"/>
                      </a:cubicBezTo>
                      <a:cubicBezTo>
                        <a:pt x="1921933" y="4080933"/>
                        <a:pt x="1957917" y="4188883"/>
                        <a:pt x="2006600" y="4267200"/>
                      </a:cubicBezTo>
                      <a:cubicBezTo>
                        <a:pt x="2055283" y="4345517"/>
                        <a:pt x="2108200" y="4385733"/>
                        <a:pt x="2159000" y="4432300"/>
                      </a:cubicBezTo>
                      <a:cubicBezTo>
                        <a:pt x="2209800" y="4478867"/>
                        <a:pt x="2250017" y="4540250"/>
                        <a:pt x="2311400" y="4546600"/>
                      </a:cubicBezTo>
                      <a:cubicBezTo>
                        <a:pt x="2372783" y="4552950"/>
                        <a:pt x="2457450" y="4536017"/>
                        <a:pt x="2527300" y="4470400"/>
                      </a:cubicBezTo>
                      <a:cubicBezTo>
                        <a:pt x="2597150" y="4404783"/>
                        <a:pt x="2667000" y="4269317"/>
                        <a:pt x="2730500" y="4152900"/>
                      </a:cubicBezTo>
                      <a:cubicBezTo>
                        <a:pt x="2794000" y="4036483"/>
                        <a:pt x="2859617" y="3892550"/>
                        <a:pt x="2908300" y="3771900"/>
                      </a:cubicBezTo>
                      <a:cubicBezTo>
                        <a:pt x="2956983" y="3651250"/>
                        <a:pt x="2980267" y="3553883"/>
                        <a:pt x="3022600" y="3429000"/>
                      </a:cubicBezTo>
                      <a:cubicBezTo>
                        <a:pt x="3064933" y="3304117"/>
                        <a:pt x="3111500" y="3168650"/>
                        <a:pt x="3162300" y="3022600"/>
                      </a:cubicBezTo>
                      <a:cubicBezTo>
                        <a:pt x="3213100" y="2876550"/>
                        <a:pt x="3272367" y="2724150"/>
                        <a:pt x="3327400" y="2552700"/>
                      </a:cubicBezTo>
                      <a:cubicBezTo>
                        <a:pt x="3382433" y="2381250"/>
                        <a:pt x="3443817" y="2165350"/>
                        <a:pt x="3492500" y="1993900"/>
                      </a:cubicBezTo>
                      <a:cubicBezTo>
                        <a:pt x="3541183" y="1822450"/>
                        <a:pt x="3568700" y="1693333"/>
                        <a:pt x="3619500" y="1524000"/>
                      </a:cubicBezTo>
                      <a:cubicBezTo>
                        <a:pt x="3670300" y="1354667"/>
                        <a:pt x="3740150" y="1132417"/>
                        <a:pt x="3797300" y="977900"/>
                      </a:cubicBezTo>
                      <a:cubicBezTo>
                        <a:pt x="3854450" y="823383"/>
                        <a:pt x="3907367" y="706967"/>
                        <a:pt x="3962400" y="596900"/>
                      </a:cubicBezTo>
                      <a:cubicBezTo>
                        <a:pt x="4017433" y="486833"/>
                        <a:pt x="4087283" y="383117"/>
                        <a:pt x="4127500" y="317500"/>
                      </a:cubicBezTo>
                      <a:cubicBezTo>
                        <a:pt x="4167717" y="251883"/>
                        <a:pt x="4167717" y="247650"/>
                        <a:pt x="4203700" y="203200"/>
                      </a:cubicBezTo>
                      <a:cubicBezTo>
                        <a:pt x="4239683" y="158750"/>
                        <a:pt x="4290483" y="82550"/>
                        <a:pt x="4343400" y="50800"/>
                      </a:cubicBezTo>
                      <a:cubicBezTo>
                        <a:pt x="4396317" y="19050"/>
                        <a:pt x="4472517" y="0"/>
                        <a:pt x="4521200" y="12700"/>
                      </a:cubicBezTo>
                      <a:cubicBezTo>
                        <a:pt x="4569883" y="25400"/>
                        <a:pt x="4635500" y="127000"/>
                        <a:pt x="4635500" y="1270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77" name="フリーフォーム 276"/>
                <p:cNvSpPr/>
                <p:nvPr/>
              </p:nvSpPr>
              <p:spPr>
                <a:xfrm>
                  <a:off x="2247900" y="1092200"/>
                  <a:ext cx="2262796" cy="2222500"/>
                </a:xfrm>
                <a:custGeom>
                  <a:avLst/>
                  <a:gdLst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635500" h="4552950">
                      <a:moveTo>
                        <a:pt x="0" y="88900"/>
                      </a:moveTo>
                      <a:cubicBezTo>
                        <a:pt x="51858" y="55033"/>
                        <a:pt x="103717" y="21167"/>
                        <a:pt x="152400" y="12700"/>
                      </a:cubicBezTo>
                      <a:cubicBezTo>
                        <a:pt x="201083" y="4233"/>
                        <a:pt x="241300" y="12700"/>
                        <a:pt x="292100" y="38100"/>
                      </a:cubicBezTo>
                      <a:cubicBezTo>
                        <a:pt x="342900" y="63500"/>
                        <a:pt x="406400" y="110067"/>
                        <a:pt x="457200" y="165100"/>
                      </a:cubicBezTo>
                      <a:cubicBezTo>
                        <a:pt x="508000" y="220133"/>
                        <a:pt x="548217" y="279400"/>
                        <a:pt x="596900" y="368300"/>
                      </a:cubicBezTo>
                      <a:cubicBezTo>
                        <a:pt x="645583" y="457200"/>
                        <a:pt x="702733" y="588433"/>
                        <a:pt x="749300" y="698500"/>
                      </a:cubicBezTo>
                      <a:cubicBezTo>
                        <a:pt x="795867" y="808567"/>
                        <a:pt x="831850" y="905933"/>
                        <a:pt x="876300" y="1028700"/>
                      </a:cubicBezTo>
                      <a:cubicBezTo>
                        <a:pt x="920750" y="1151467"/>
                        <a:pt x="971550" y="1301750"/>
                        <a:pt x="1016000" y="1435100"/>
                      </a:cubicBezTo>
                      <a:cubicBezTo>
                        <a:pt x="1060450" y="1568450"/>
                        <a:pt x="1102783" y="1695450"/>
                        <a:pt x="1143000" y="1828800"/>
                      </a:cubicBezTo>
                      <a:cubicBezTo>
                        <a:pt x="1183217" y="1962150"/>
                        <a:pt x="1217083" y="2097617"/>
                        <a:pt x="1257300" y="2235200"/>
                      </a:cubicBezTo>
                      <a:cubicBezTo>
                        <a:pt x="1297517" y="2372783"/>
                        <a:pt x="1341967" y="2510367"/>
                        <a:pt x="1384300" y="2654300"/>
                      </a:cubicBezTo>
                      <a:cubicBezTo>
                        <a:pt x="1426633" y="2798233"/>
                        <a:pt x="1462617" y="2948517"/>
                        <a:pt x="1511300" y="3098800"/>
                      </a:cubicBezTo>
                      <a:cubicBezTo>
                        <a:pt x="1559983" y="3249083"/>
                        <a:pt x="1617133" y="3412067"/>
                        <a:pt x="1676400" y="3556000"/>
                      </a:cubicBezTo>
                      <a:cubicBezTo>
                        <a:pt x="1735667" y="3699933"/>
                        <a:pt x="1811867" y="3843867"/>
                        <a:pt x="1866900" y="3962400"/>
                      </a:cubicBezTo>
                      <a:cubicBezTo>
                        <a:pt x="1921933" y="4080933"/>
                        <a:pt x="1957917" y="4188883"/>
                        <a:pt x="2006600" y="4267200"/>
                      </a:cubicBezTo>
                      <a:cubicBezTo>
                        <a:pt x="2055283" y="4345517"/>
                        <a:pt x="2108200" y="4385733"/>
                        <a:pt x="2159000" y="4432300"/>
                      </a:cubicBezTo>
                      <a:cubicBezTo>
                        <a:pt x="2209800" y="4478867"/>
                        <a:pt x="2250017" y="4540250"/>
                        <a:pt x="2311400" y="4546600"/>
                      </a:cubicBezTo>
                      <a:cubicBezTo>
                        <a:pt x="2372783" y="4552950"/>
                        <a:pt x="2457450" y="4536017"/>
                        <a:pt x="2527300" y="4470400"/>
                      </a:cubicBezTo>
                      <a:cubicBezTo>
                        <a:pt x="2597150" y="4404783"/>
                        <a:pt x="2667000" y="4269317"/>
                        <a:pt x="2730500" y="4152900"/>
                      </a:cubicBezTo>
                      <a:cubicBezTo>
                        <a:pt x="2794000" y="4036483"/>
                        <a:pt x="2859617" y="3892550"/>
                        <a:pt x="2908300" y="3771900"/>
                      </a:cubicBezTo>
                      <a:cubicBezTo>
                        <a:pt x="2956983" y="3651250"/>
                        <a:pt x="2980267" y="3553883"/>
                        <a:pt x="3022600" y="3429000"/>
                      </a:cubicBezTo>
                      <a:cubicBezTo>
                        <a:pt x="3064933" y="3304117"/>
                        <a:pt x="3111500" y="3168650"/>
                        <a:pt x="3162300" y="3022600"/>
                      </a:cubicBezTo>
                      <a:cubicBezTo>
                        <a:pt x="3213100" y="2876550"/>
                        <a:pt x="3272367" y="2724150"/>
                        <a:pt x="3327400" y="2552700"/>
                      </a:cubicBezTo>
                      <a:cubicBezTo>
                        <a:pt x="3382433" y="2381250"/>
                        <a:pt x="3443817" y="2165350"/>
                        <a:pt x="3492500" y="1993900"/>
                      </a:cubicBezTo>
                      <a:cubicBezTo>
                        <a:pt x="3541183" y="1822450"/>
                        <a:pt x="3568700" y="1693333"/>
                        <a:pt x="3619500" y="1524000"/>
                      </a:cubicBezTo>
                      <a:cubicBezTo>
                        <a:pt x="3670300" y="1354667"/>
                        <a:pt x="3740150" y="1132417"/>
                        <a:pt x="3797300" y="977900"/>
                      </a:cubicBezTo>
                      <a:cubicBezTo>
                        <a:pt x="3854450" y="823383"/>
                        <a:pt x="3907367" y="706967"/>
                        <a:pt x="3962400" y="596900"/>
                      </a:cubicBezTo>
                      <a:cubicBezTo>
                        <a:pt x="4017433" y="486833"/>
                        <a:pt x="4087283" y="383117"/>
                        <a:pt x="4127500" y="317500"/>
                      </a:cubicBezTo>
                      <a:cubicBezTo>
                        <a:pt x="4167717" y="251883"/>
                        <a:pt x="4167717" y="247650"/>
                        <a:pt x="4203700" y="203200"/>
                      </a:cubicBezTo>
                      <a:cubicBezTo>
                        <a:pt x="4239683" y="158750"/>
                        <a:pt x="4290483" y="82550"/>
                        <a:pt x="4343400" y="50800"/>
                      </a:cubicBezTo>
                      <a:cubicBezTo>
                        <a:pt x="4396317" y="19050"/>
                        <a:pt x="4472517" y="0"/>
                        <a:pt x="4521200" y="12700"/>
                      </a:cubicBezTo>
                      <a:cubicBezTo>
                        <a:pt x="4569883" y="25400"/>
                        <a:pt x="4635500" y="127000"/>
                        <a:pt x="4635500" y="1270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78" name="フリーフォーム 277"/>
                <p:cNvSpPr/>
                <p:nvPr/>
              </p:nvSpPr>
              <p:spPr>
                <a:xfrm>
                  <a:off x="4318000" y="1092200"/>
                  <a:ext cx="2262796" cy="2222500"/>
                </a:xfrm>
                <a:custGeom>
                  <a:avLst/>
                  <a:gdLst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635500" h="4552950">
                      <a:moveTo>
                        <a:pt x="0" y="88900"/>
                      </a:moveTo>
                      <a:cubicBezTo>
                        <a:pt x="51858" y="55033"/>
                        <a:pt x="103717" y="21167"/>
                        <a:pt x="152400" y="12700"/>
                      </a:cubicBezTo>
                      <a:cubicBezTo>
                        <a:pt x="201083" y="4233"/>
                        <a:pt x="241300" y="12700"/>
                        <a:pt x="292100" y="38100"/>
                      </a:cubicBezTo>
                      <a:cubicBezTo>
                        <a:pt x="342900" y="63500"/>
                        <a:pt x="406400" y="110067"/>
                        <a:pt x="457200" y="165100"/>
                      </a:cubicBezTo>
                      <a:cubicBezTo>
                        <a:pt x="508000" y="220133"/>
                        <a:pt x="548217" y="279400"/>
                        <a:pt x="596900" y="368300"/>
                      </a:cubicBezTo>
                      <a:cubicBezTo>
                        <a:pt x="645583" y="457200"/>
                        <a:pt x="702733" y="588433"/>
                        <a:pt x="749300" y="698500"/>
                      </a:cubicBezTo>
                      <a:cubicBezTo>
                        <a:pt x="795867" y="808567"/>
                        <a:pt x="831850" y="905933"/>
                        <a:pt x="876300" y="1028700"/>
                      </a:cubicBezTo>
                      <a:cubicBezTo>
                        <a:pt x="920750" y="1151467"/>
                        <a:pt x="971550" y="1301750"/>
                        <a:pt x="1016000" y="1435100"/>
                      </a:cubicBezTo>
                      <a:cubicBezTo>
                        <a:pt x="1060450" y="1568450"/>
                        <a:pt x="1102783" y="1695450"/>
                        <a:pt x="1143000" y="1828800"/>
                      </a:cubicBezTo>
                      <a:cubicBezTo>
                        <a:pt x="1183217" y="1962150"/>
                        <a:pt x="1217083" y="2097617"/>
                        <a:pt x="1257300" y="2235200"/>
                      </a:cubicBezTo>
                      <a:cubicBezTo>
                        <a:pt x="1297517" y="2372783"/>
                        <a:pt x="1341967" y="2510367"/>
                        <a:pt x="1384300" y="2654300"/>
                      </a:cubicBezTo>
                      <a:cubicBezTo>
                        <a:pt x="1426633" y="2798233"/>
                        <a:pt x="1462617" y="2948517"/>
                        <a:pt x="1511300" y="3098800"/>
                      </a:cubicBezTo>
                      <a:cubicBezTo>
                        <a:pt x="1559983" y="3249083"/>
                        <a:pt x="1617133" y="3412067"/>
                        <a:pt x="1676400" y="3556000"/>
                      </a:cubicBezTo>
                      <a:cubicBezTo>
                        <a:pt x="1735667" y="3699933"/>
                        <a:pt x="1811867" y="3843867"/>
                        <a:pt x="1866900" y="3962400"/>
                      </a:cubicBezTo>
                      <a:cubicBezTo>
                        <a:pt x="1921933" y="4080933"/>
                        <a:pt x="1957917" y="4188883"/>
                        <a:pt x="2006600" y="4267200"/>
                      </a:cubicBezTo>
                      <a:cubicBezTo>
                        <a:pt x="2055283" y="4345517"/>
                        <a:pt x="2108200" y="4385733"/>
                        <a:pt x="2159000" y="4432300"/>
                      </a:cubicBezTo>
                      <a:cubicBezTo>
                        <a:pt x="2209800" y="4478867"/>
                        <a:pt x="2250017" y="4540250"/>
                        <a:pt x="2311400" y="4546600"/>
                      </a:cubicBezTo>
                      <a:cubicBezTo>
                        <a:pt x="2372783" y="4552950"/>
                        <a:pt x="2457450" y="4536017"/>
                        <a:pt x="2527300" y="4470400"/>
                      </a:cubicBezTo>
                      <a:cubicBezTo>
                        <a:pt x="2597150" y="4404783"/>
                        <a:pt x="2667000" y="4269317"/>
                        <a:pt x="2730500" y="4152900"/>
                      </a:cubicBezTo>
                      <a:cubicBezTo>
                        <a:pt x="2794000" y="4036483"/>
                        <a:pt x="2859617" y="3892550"/>
                        <a:pt x="2908300" y="3771900"/>
                      </a:cubicBezTo>
                      <a:cubicBezTo>
                        <a:pt x="2956983" y="3651250"/>
                        <a:pt x="2980267" y="3553883"/>
                        <a:pt x="3022600" y="3429000"/>
                      </a:cubicBezTo>
                      <a:cubicBezTo>
                        <a:pt x="3064933" y="3304117"/>
                        <a:pt x="3111500" y="3168650"/>
                        <a:pt x="3162300" y="3022600"/>
                      </a:cubicBezTo>
                      <a:cubicBezTo>
                        <a:pt x="3213100" y="2876550"/>
                        <a:pt x="3272367" y="2724150"/>
                        <a:pt x="3327400" y="2552700"/>
                      </a:cubicBezTo>
                      <a:cubicBezTo>
                        <a:pt x="3382433" y="2381250"/>
                        <a:pt x="3443817" y="2165350"/>
                        <a:pt x="3492500" y="1993900"/>
                      </a:cubicBezTo>
                      <a:cubicBezTo>
                        <a:pt x="3541183" y="1822450"/>
                        <a:pt x="3568700" y="1693333"/>
                        <a:pt x="3619500" y="1524000"/>
                      </a:cubicBezTo>
                      <a:cubicBezTo>
                        <a:pt x="3670300" y="1354667"/>
                        <a:pt x="3740150" y="1132417"/>
                        <a:pt x="3797300" y="977900"/>
                      </a:cubicBezTo>
                      <a:cubicBezTo>
                        <a:pt x="3854450" y="823383"/>
                        <a:pt x="3907367" y="706967"/>
                        <a:pt x="3962400" y="596900"/>
                      </a:cubicBezTo>
                      <a:cubicBezTo>
                        <a:pt x="4017433" y="486833"/>
                        <a:pt x="4087283" y="383117"/>
                        <a:pt x="4127500" y="317500"/>
                      </a:cubicBezTo>
                      <a:cubicBezTo>
                        <a:pt x="4167717" y="251883"/>
                        <a:pt x="4167717" y="247650"/>
                        <a:pt x="4203700" y="203200"/>
                      </a:cubicBezTo>
                      <a:cubicBezTo>
                        <a:pt x="4239683" y="158750"/>
                        <a:pt x="4290483" y="82550"/>
                        <a:pt x="4343400" y="50800"/>
                      </a:cubicBezTo>
                      <a:cubicBezTo>
                        <a:pt x="4396317" y="19050"/>
                        <a:pt x="4472517" y="0"/>
                        <a:pt x="4521200" y="12700"/>
                      </a:cubicBezTo>
                      <a:cubicBezTo>
                        <a:pt x="4569883" y="25400"/>
                        <a:pt x="4635500" y="127000"/>
                        <a:pt x="4635500" y="1270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79" name="フリーフォーム 278"/>
                <p:cNvSpPr/>
                <p:nvPr/>
              </p:nvSpPr>
              <p:spPr>
                <a:xfrm>
                  <a:off x="6402996" y="1092200"/>
                  <a:ext cx="2262796" cy="2222500"/>
                </a:xfrm>
                <a:custGeom>
                  <a:avLst/>
                  <a:gdLst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635500" h="4552950">
                      <a:moveTo>
                        <a:pt x="0" y="88900"/>
                      </a:moveTo>
                      <a:cubicBezTo>
                        <a:pt x="51858" y="55033"/>
                        <a:pt x="103717" y="21167"/>
                        <a:pt x="152400" y="12700"/>
                      </a:cubicBezTo>
                      <a:cubicBezTo>
                        <a:pt x="201083" y="4233"/>
                        <a:pt x="241300" y="12700"/>
                        <a:pt x="292100" y="38100"/>
                      </a:cubicBezTo>
                      <a:cubicBezTo>
                        <a:pt x="342900" y="63500"/>
                        <a:pt x="406400" y="110067"/>
                        <a:pt x="457200" y="165100"/>
                      </a:cubicBezTo>
                      <a:cubicBezTo>
                        <a:pt x="508000" y="220133"/>
                        <a:pt x="548217" y="279400"/>
                        <a:pt x="596900" y="368300"/>
                      </a:cubicBezTo>
                      <a:cubicBezTo>
                        <a:pt x="645583" y="457200"/>
                        <a:pt x="702733" y="588433"/>
                        <a:pt x="749300" y="698500"/>
                      </a:cubicBezTo>
                      <a:cubicBezTo>
                        <a:pt x="795867" y="808567"/>
                        <a:pt x="831850" y="905933"/>
                        <a:pt x="876300" y="1028700"/>
                      </a:cubicBezTo>
                      <a:cubicBezTo>
                        <a:pt x="920750" y="1151467"/>
                        <a:pt x="971550" y="1301750"/>
                        <a:pt x="1016000" y="1435100"/>
                      </a:cubicBezTo>
                      <a:cubicBezTo>
                        <a:pt x="1060450" y="1568450"/>
                        <a:pt x="1102783" y="1695450"/>
                        <a:pt x="1143000" y="1828800"/>
                      </a:cubicBezTo>
                      <a:cubicBezTo>
                        <a:pt x="1183217" y="1962150"/>
                        <a:pt x="1217083" y="2097617"/>
                        <a:pt x="1257300" y="2235200"/>
                      </a:cubicBezTo>
                      <a:cubicBezTo>
                        <a:pt x="1297517" y="2372783"/>
                        <a:pt x="1341967" y="2510367"/>
                        <a:pt x="1384300" y="2654300"/>
                      </a:cubicBezTo>
                      <a:cubicBezTo>
                        <a:pt x="1426633" y="2798233"/>
                        <a:pt x="1462617" y="2948517"/>
                        <a:pt x="1511300" y="3098800"/>
                      </a:cubicBezTo>
                      <a:cubicBezTo>
                        <a:pt x="1559983" y="3249083"/>
                        <a:pt x="1617133" y="3412067"/>
                        <a:pt x="1676400" y="3556000"/>
                      </a:cubicBezTo>
                      <a:cubicBezTo>
                        <a:pt x="1735667" y="3699933"/>
                        <a:pt x="1811867" y="3843867"/>
                        <a:pt x="1866900" y="3962400"/>
                      </a:cubicBezTo>
                      <a:cubicBezTo>
                        <a:pt x="1921933" y="4080933"/>
                        <a:pt x="1957917" y="4188883"/>
                        <a:pt x="2006600" y="4267200"/>
                      </a:cubicBezTo>
                      <a:cubicBezTo>
                        <a:pt x="2055283" y="4345517"/>
                        <a:pt x="2108200" y="4385733"/>
                        <a:pt x="2159000" y="4432300"/>
                      </a:cubicBezTo>
                      <a:cubicBezTo>
                        <a:pt x="2209800" y="4478867"/>
                        <a:pt x="2250017" y="4540250"/>
                        <a:pt x="2311400" y="4546600"/>
                      </a:cubicBezTo>
                      <a:cubicBezTo>
                        <a:pt x="2372783" y="4552950"/>
                        <a:pt x="2457450" y="4536017"/>
                        <a:pt x="2527300" y="4470400"/>
                      </a:cubicBezTo>
                      <a:cubicBezTo>
                        <a:pt x="2597150" y="4404783"/>
                        <a:pt x="2667000" y="4269317"/>
                        <a:pt x="2730500" y="4152900"/>
                      </a:cubicBezTo>
                      <a:cubicBezTo>
                        <a:pt x="2794000" y="4036483"/>
                        <a:pt x="2859617" y="3892550"/>
                        <a:pt x="2908300" y="3771900"/>
                      </a:cubicBezTo>
                      <a:cubicBezTo>
                        <a:pt x="2956983" y="3651250"/>
                        <a:pt x="2980267" y="3553883"/>
                        <a:pt x="3022600" y="3429000"/>
                      </a:cubicBezTo>
                      <a:cubicBezTo>
                        <a:pt x="3064933" y="3304117"/>
                        <a:pt x="3111500" y="3168650"/>
                        <a:pt x="3162300" y="3022600"/>
                      </a:cubicBezTo>
                      <a:cubicBezTo>
                        <a:pt x="3213100" y="2876550"/>
                        <a:pt x="3272367" y="2724150"/>
                        <a:pt x="3327400" y="2552700"/>
                      </a:cubicBezTo>
                      <a:cubicBezTo>
                        <a:pt x="3382433" y="2381250"/>
                        <a:pt x="3443817" y="2165350"/>
                        <a:pt x="3492500" y="1993900"/>
                      </a:cubicBezTo>
                      <a:cubicBezTo>
                        <a:pt x="3541183" y="1822450"/>
                        <a:pt x="3568700" y="1693333"/>
                        <a:pt x="3619500" y="1524000"/>
                      </a:cubicBezTo>
                      <a:cubicBezTo>
                        <a:pt x="3670300" y="1354667"/>
                        <a:pt x="3740150" y="1132417"/>
                        <a:pt x="3797300" y="977900"/>
                      </a:cubicBezTo>
                      <a:cubicBezTo>
                        <a:pt x="3854450" y="823383"/>
                        <a:pt x="3907367" y="706967"/>
                        <a:pt x="3962400" y="596900"/>
                      </a:cubicBezTo>
                      <a:cubicBezTo>
                        <a:pt x="4017433" y="486833"/>
                        <a:pt x="4087283" y="383117"/>
                        <a:pt x="4127500" y="317500"/>
                      </a:cubicBezTo>
                      <a:cubicBezTo>
                        <a:pt x="4167717" y="251883"/>
                        <a:pt x="4167717" y="247650"/>
                        <a:pt x="4203700" y="203200"/>
                      </a:cubicBezTo>
                      <a:cubicBezTo>
                        <a:pt x="4239683" y="158750"/>
                        <a:pt x="4290483" y="82550"/>
                        <a:pt x="4343400" y="50800"/>
                      </a:cubicBezTo>
                      <a:cubicBezTo>
                        <a:pt x="4396317" y="19050"/>
                        <a:pt x="4472517" y="0"/>
                        <a:pt x="4521200" y="12700"/>
                      </a:cubicBezTo>
                      <a:cubicBezTo>
                        <a:pt x="4569883" y="25400"/>
                        <a:pt x="4635500" y="127000"/>
                        <a:pt x="4635500" y="1270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00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  <p:grpSp>
            <p:nvGrpSpPr>
              <p:cNvPr id="271" name="図形グループ 53"/>
              <p:cNvGrpSpPr/>
              <p:nvPr/>
            </p:nvGrpSpPr>
            <p:grpSpPr>
              <a:xfrm>
                <a:off x="1955800" y="1765300"/>
                <a:ext cx="1828798" cy="736600"/>
                <a:chOff x="152400" y="1092200"/>
                <a:chExt cx="8513392" cy="2222500"/>
              </a:xfrm>
            </p:grpSpPr>
            <p:sp>
              <p:nvSpPr>
                <p:cNvPr id="272" name="フリーフォーム 271"/>
                <p:cNvSpPr/>
                <p:nvPr/>
              </p:nvSpPr>
              <p:spPr>
                <a:xfrm>
                  <a:off x="152400" y="1092200"/>
                  <a:ext cx="2262796" cy="2222500"/>
                </a:xfrm>
                <a:custGeom>
                  <a:avLst/>
                  <a:gdLst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635500" h="4552950">
                      <a:moveTo>
                        <a:pt x="0" y="88900"/>
                      </a:moveTo>
                      <a:cubicBezTo>
                        <a:pt x="51858" y="55033"/>
                        <a:pt x="103717" y="21167"/>
                        <a:pt x="152400" y="12700"/>
                      </a:cubicBezTo>
                      <a:cubicBezTo>
                        <a:pt x="201083" y="4233"/>
                        <a:pt x="241300" y="12700"/>
                        <a:pt x="292100" y="38100"/>
                      </a:cubicBezTo>
                      <a:cubicBezTo>
                        <a:pt x="342900" y="63500"/>
                        <a:pt x="406400" y="110067"/>
                        <a:pt x="457200" y="165100"/>
                      </a:cubicBezTo>
                      <a:cubicBezTo>
                        <a:pt x="508000" y="220133"/>
                        <a:pt x="548217" y="279400"/>
                        <a:pt x="596900" y="368300"/>
                      </a:cubicBezTo>
                      <a:cubicBezTo>
                        <a:pt x="645583" y="457200"/>
                        <a:pt x="702733" y="588433"/>
                        <a:pt x="749300" y="698500"/>
                      </a:cubicBezTo>
                      <a:cubicBezTo>
                        <a:pt x="795867" y="808567"/>
                        <a:pt x="831850" y="905933"/>
                        <a:pt x="876300" y="1028700"/>
                      </a:cubicBezTo>
                      <a:cubicBezTo>
                        <a:pt x="920750" y="1151467"/>
                        <a:pt x="971550" y="1301750"/>
                        <a:pt x="1016000" y="1435100"/>
                      </a:cubicBezTo>
                      <a:cubicBezTo>
                        <a:pt x="1060450" y="1568450"/>
                        <a:pt x="1102783" y="1695450"/>
                        <a:pt x="1143000" y="1828800"/>
                      </a:cubicBezTo>
                      <a:cubicBezTo>
                        <a:pt x="1183217" y="1962150"/>
                        <a:pt x="1217083" y="2097617"/>
                        <a:pt x="1257300" y="2235200"/>
                      </a:cubicBezTo>
                      <a:cubicBezTo>
                        <a:pt x="1297517" y="2372783"/>
                        <a:pt x="1341967" y="2510367"/>
                        <a:pt x="1384300" y="2654300"/>
                      </a:cubicBezTo>
                      <a:cubicBezTo>
                        <a:pt x="1426633" y="2798233"/>
                        <a:pt x="1462617" y="2948517"/>
                        <a:pt x="1511300" y="3098800"/>
                      </a:cubicBezTo>
                      <a:cubicBezTo>
                        <a:pt x="1559983" y="3249083"/>
                        <a:pt x="1617133" y="3412067"/>
                        <a:pt x="1676400" y="3556000"/>
                      </a:cubicBezTo>
                      <a:cubicBezTo>
                        <a:pt x="1735667" y="3699933"/>
                        <a:pt x="1811867" y="3843867"/>
                        <a:pt x="1866900" y="3962400"/>
                      </a:cubicBezTo>
                      <a:cubicBezTo>
                        <a:pt x="1921933" y="4080933"/>
                        <a:pt x="1957917" y="4188883"/>
                        <a:pt x="2006600" y="4267200"/>
                      </a:cubicBezTo>
                      <a:cubicBezTo>
                        <a:pt x="2055283" y="4345517"/>
                        <a:pt x="2108200" y="4385733"/>
                        <a:pt x="2159000" y="4432300"/>
                      </a:cubicBezTo>
                      <a:cubicBezTo>
                        <a:pt x="2209800" y="4478867"/>
                        <a:pt x="2250017" y="4540250"/>
                        <a:pt x="2311400" y="4546600"/>
                      </a:cubicBezTo>
                      <a:cubicBezTo>
                        <a:pt x="2372783" y="4552950"/>
                        <a:pt x="2457450" y="4536017"/>
                        <a:pt x="2527300" y="4470400"/>
                      </a:cubicBezTo>
                      <a:cubicBezTo>
                        <a:pt x="2597150" y="4404783"/>
                        <a:pt x="2667000" y="4269317"/>
                        <a:pt x="2730500" y="4152900"/>
                      </a:cubicBezTo>
                      <a:cubicBezTo>
                        <a:pt x="2794000" y="4036483"/>
                        <a:pt x="2859617" y="3892550"/>
                        <a:pt x="2908300" y="3771900"/>
                      </a:cubicBezTo>
                      <a:cubicBezTo>
                        <a:pt x="2956983" y="3651250"/>
                        <a:pt x="2980267" y="3553883"/>
                        <a:pt x="3022600" y="3429000"/>
                      </a:cubicBezTo>
                      <a:cubicBezTo>
                        <a:pt x="3064933" y="3304117"/>
                        <a:pt x="3111500" y="3168650"/>
                        <a:pt x="3162300" y="3022600"/>
                      </a:cubicBezTo>
                      <a:cubicBezTo>
                        <a:pt x="3213100" y="2876550"/>
                        <a:pt x="3272367" y="2724150"/>
                        <a:pt x="3327400" y="2552700"/>
                      </a:cubicBezTo>
                      <a:cubicBezTo>
                        <a:pt x="3382433" y="2381250"/>
                        <a:pt x="3443817" y="2165350"/>
                        <a:pt x="3492500" y="1993900"/>
                      </a:cubicBezTo>
                      <a:cubicBezTo>
                        <a:pt x="3541183" y="1822450"/>
                        <a:pt x="3568700" y="1693333"/>
                        <a:pt x="3619500" y="1524000"/>
                      </a:cubicBezTo>
                      <a:cubicBezTo>
                        <a:pt x="3670300" y="1354667"/>
                        <a:pt x="3740150" y="1132417"/>
                        <a:pt x="3797300" y="977900"/>
                      </a:cubicBezTo>
                      <a:cubicBezTo>
                        <a:pt x="3854450" y="823383"/>
                        <a:pt x="3907367" y="706967"/>
                        <a:pt x="3962400" y="596900"/>
                      </a:cubicBezTo>
                      <a:cubicBezTo>
                        <a:pt x="4017433" y="486833"/>
                        <a:pt x="4087283" y="383117"/>
                        <a:pt x="4127500" y="317500"/>
                      </a:cubicBezTo>
                      <a:cubicBezTo>
                        <a:pt x="4167717" y="251883"/>
                        <a:pt x="4167717" y="247650"/>
                        <a:pt x="4203700" y="203200"/>
                      </a:cubicBezTo>
                      <a:cubicBezTo>
                        <a:pt x="4239683" y="158750"/>
                        <a:pt x="4290483" y="82550"/>
                        <a:pt x="4343400" y="50800"/>
                      </a:cubicBezTo>
                      <a:cubicBezTo>
                        <a:pt x="4396317" y="19050"/>
                        <a:pt x="4472517" y="0"/>
                        <a:pt x="4521200" y="12700"/>
                      </a:cubicBezTo>
                      <a:cubicBezTo>
                        <a:pt x="4569883" y="25400"/>
                        <a:pt x="4635500" y="127000"/>
                        <a:pt x="4635500" y="1270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73" name="フリーフォーム 272"/>
                <p:cNvSpPr/>
                <p:nvPr/>
              </p:nvSpPr>
              <p:spPr>
                <a:xfrm>
                  <a:off x="2247900" y="1092200"/>
                  <a:ext cx="2262796" cy="2222500"/>
                </a:xfrm>
                <a:custGeom>
                  <a:avLst/>
                  <a:gdLst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635500" h="4552950">
                      <a:moveTo>
                        <a:pt x="0" y="88900"/>
                      </a:moveTo>
                      <a:cubicBezTo>
                        <a:pt x="51858" y="55033"/>
                        <a:pt x="103717" y="21167"/>
                        <a:pt x="152400" y="12700"/>
                      </a:cubicBezTo>
                      <a:cubicBezTo>
                        <a:pt x="201083" y="4233"/>
                        <a:pt x="241300" y="12700"/>
                        <a:pt x="292100" y="38100"/>
                      </a:cubicBezTo>
                      <a:cubicBezTo>
                        <a:pt x="342900" y="63500"/>
                        <a:pt x="406400" y="110067"/>
                        <a:pt x="457200" y="165100"/>
                      </a:cubicBezTo>
                      <a:cubicBezTo>
                        <a:pt x="508000" y="220133"/>
                        <a:pt x="548217" y="279400"/>
                        <a:pt x="596900" y="368300"/>
                      </a:cubicBezTo>
                      <a:cubicBezTo>
                        <a:pt x="645583" y="457200"/>
                        <a:pt x="702733" y="588433"/>
                        <a:pt x="749300" y="698500"/>
                      </a:cubicBezTo>
                      <a:cubicBezTo>
                        <a:pt x="795867" y="808567"/>
                        <a:pt x="831850" y="905933"/>
                        <a:pt x="876300" y="1028700"/>
                      </a:cubicBezTo>
                      <a:cubicBezTo>
                        <a:pt x="920750" y="1151467"/>
                        <a:pt x="971550" y="1301750"/>
                        <a:pt x="1016000" y="1435100"/>
                      </a:cubicBezTo>
                      <a:cubicBezTo>
                        <a:pt x="1060450" y="1568450"/>
                        <a:pt x="1102783" y="1695450"/>
                        <a:pt x="1143000" y="1828800"/>
                      </a:cubicBezTo>
                      <a:cubicBezTo>
                        <a:pt x="1183217" y="1962150"/>
                        <a:pt x="1217083" y="2097617"/>
                        <a:pt x="1257300" y="2235200"/>
                      </a:cubicBezTo>
                      <a:cubicBezTo>
                        <a:pt x="1297517" y="2372783"/>
                        <a:pt x="1341967" y="2510367"/>
                        <a:pt x="1384300" y="2654300"/>
                      </a:cubicBezTo>
                      <a:cubicBezTo>
                        <a:pt x="1426633" y="2798233"/>
                        <a:pt x="1462617" y="2948517"/>
                        <a:pt x="1511300" y="3098800"/>
                      </a:cubicBezTo>
                      <a:cubicBezTo>
                        <a:pt x="1559983" y="3249083"/>
                        <a:pt x="1617133" y="3412067"/>
                        <a:pt x="1676400" y="3556000"/>
                      </a:cubicBezTo>
                      <a:cubicBezTo>
                        <a:pt x="1735667" y="3699933"/>
                        <a:pt x="1811867" y="3843867"/>
                        <a:pt x="1866900" y="3962400"/>
                      </a:cubicBezTo>
                      <a:cubicBezTo>
                        <a:pt x="1921933" y="4080933"/>
                        <a:pt x="1957917" y="4188883"/>
                        <a:pt x="2006600" y="4267200"/>
                      </a:cubicBezTo>
                      <a:cubicBezTo>
                        <a:pt x="2055283" y="4345517"/>
                        <a:pt x="2108200" y="4385733"/>
                        <a:pt x="2159000" y="4432300"/>
                      </a:cubicBezTo>
                      <a:cubicBezTo>
                        <a:pt x="2209800" y="4478867"/>
                        <a:pt x="2250017" y="4540250"/>
                        <a:pt x="2311400" y="4546600"/>
                      </a:cubicBezTo>
                      <a:cubicBezTo>
                        <a:pt x="2372783" y="4552950"/>
                        <a:pt x="2457450" y="4536017"/>
                        <a:pt x="2527300" y="4470400"/>
                      </a:cubicBezTo>
                      <a:cubicBezTo>
                        <a:pt x="2597150" y="4404783"/>
                        <a:pt x="2667000" y="4269317"/>
                        <a:pt x="2730500" y="4152900"/>
                      </a:cubicBezTo>
                      <a:cubicBezTo>
                        <a:pt x="2794000" y="4036483"/>
                        <a:pt x="2859617" y="3892550"/>
                        <a:pt x="2908300" y="3771900"/>
                      </a:cubicBezTo>
                      <a:cubicBezTo>
                        <a:pt x="2956983" y="3651250"/>
                        <a:pt x="2980267" y="3553883"/>
                        <a:pt x="3022600" y="3429000"/>
                      </a:cubicBezTo>
                      <a:cubicBezTo>
                        <a:pt x="3064933" y="3304117"/>
                        <a:pt x="3111500" y="3168650"/>
                        <a:pt x="3162300" y="3022600"/>
                      </a:cubicBezTo>
                      <a:cubicBezTo>
                        <a:pt x="3213100" y="2876550"/>
                        <a:pt x="3272367" y="2724150"/>
                        <a:pt x="3327400" y="2552700"/>
                      </a:cubicBezTo>
                      <a:cubicBezTo>
                        <a:pt x="3382433" y="2381250"/>
                        <a:pt x="3443817" y="2165350"/>
                        <a:pt x="3492500" y="1993900"/>
                      </a:cubicBezTo>
                      <a:cubicBezTo>
                        <a:pt x="3541183" y="1822450"/>
                        <a:pt x="3568700" y="1693333"/>
                        <a:pt x="3619500" y="1524000"/>
                      </a:cubicBezTo>
                      <a:cubicBezTo>
                        <a:pt x="3670300" y="1354667"/>
                        <a:pt x="3740150" y="1132417"/>
                        <a:pt x="3797300" y="977900"/>
                      </a:cubicBezTo>
                      <a:cubicBezTo>
                        <a:pt x="3854450" y="823383"/>
                        <a:pt x="3907367" y="706967"/>
                        <a:pt x="3962400" y="596900"/>
                      </a:cubicBezTo>
                      <a:cubicBezTo>
                        <a:pt x="4017433" y="486833"/>
                        <a:pt x="4087283" y="383117"/>
                        <a:pt x="4127500" y="317500"/>
                      </a:cubicBezTo>
                      <a:cubicBezTo>
                        <a:pt x="4167717" y="251883"/>
                        <a:pt x="4167717" y="247650"/>
                        <a:pt x="4203700" y="203200"/>
                      </a:cubicBezTo>
                      <a:cubicBezTo>
                        <a:pt x="4239683" y="158750"/>
                        <a:pt x="4290483" y="82550"/>
                        <a:pt x="4343400" y="50800"/>
                      </a:cubicBezTo>
                      <a:cubicBezTo>
                        <a:pt x="4396317" y="19050"/>
                        <a:pt x="4472517" y="0"/>
                        <a:pt x="4521200" y="12700"/>
                      </a:cubicBezTo>
                      <a:cubicBezTo>
                        <a:pt x="4569883" y="25400"/>
                        <a:pt x="4635500" y="127000"/>
                        <a:pt x="4635500" y="1270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74" name="フリーフォーム 273"/>
                <p:cNvSpPr/>
                <p:nvPr/>
              </p:nvSpPr>
              <p:spPr>
                <a:xfrm>
                  <a:off x="4318000" y="1092200"/>
                  <a:ext cx="2262796" cy="2222500"/>
                </a:xfrm>
                <a:custGeom>
                  <a:avLst/>
                  <a:gdLst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635500" h="4552950">
                      <a:moveTo>
                        <a:pt x="0" y="88900"/>
                      </a:moveTo>
                      <a:cubicBezTo>
                        <a:pt x="51858" y="55033"/>
                        <a:pt x="103717" y="21167"/>
                        <a:pt x="152400" y="12700"/>
                      </a:cubicBezTo>
                      <a:cubicBezTo>
                        <a:pt x="201083" y="4233"/>
                        <a:pt x="241300" y="12700"/>
                        <a:pt x="292100" y="38100"/>
                      </a:cubicBezTo>
                      <a:cubicBezTo>
                        <a:pt x="342900" y="63500"/>
                        <a:pt x="406400" y="110067"/>
                        <a:pt x="457200" y="165100"/>
                      </a:cubicBezTo>
                      <a:cubicBezTo>
                        <a:pt x="508000" y="220133"/>
                        <a:pt x="548217" y="279400"/>
                        <a:pt x="596900" y="368300"/>
                      </a:cubicBezTo>
                      <a:cubicBezTo>
                        <a:pt x="645583" y="457200"/>
                        <a:pt x="702733" y="588433"/>
                        <a:pt x="749300" y="698500"/>
                      </a:cubicBezTo>
                      <a:cubicBezTo>
                        <a:pt x="795867" y="808567"/>
                        <a:pt x="831850" y="905933"/>
                        <a:pt x="876300" y="1028700"/>
                      </a:cubicBezTo>
                      <a:cubicBezTo>
                        <a:pt x="920750" y="1151467"/>
                        <a:pt x="971550" y="1301750"/>
                        <a:pt x="1016000" y="1435100"/>
                      </a:cubicBezTo>
                      <a:cubicBezTo>
                        <a:pt x="1060450" y="1568450"/>
                        <a:pt x="1102783" y="1695450"/>
                        <a:pt x="1143000" y="1828800"/>
                      </a:cubicBezTo>
                      <a:cubicBezTo>
                        <a:pt x="1183217" y="1962150"/>
                        <a:pt x="1217083" y="2097617"/>
                        <a:pt x="1257300" y="2235200"/>
                      </a:cubicBezTo>
                      <a:cubicBezTo>
                        <a:pt x="1297517" y="2372783"/>
                        <a:pt x="1341967" y="2510367"/>
                        <a:pt x="1384300" y="2654300"/>
                      </a:cubicBezTo>
                      <a:cubicBezTo>
                        <a:pt x="1426633" y="2798233"/>
                        <a:pt x="1462617" y="2948517"/>
                        <a:pt x="1511300" y="3098800"/>
                      </a:cubicBezTo>
                      <a:cubicBezTo>
                        <a:pt x="1559983" y="3249083"/>
                        <a:pt x="1617133" y="3412067"/>
                        <a:pt x="1676400" y="3556000"/>
                      </a:cubicBezTo>
                      <a:cubicBezTo>
                        <a:pt x="1735667" y="3699933"/>
                        <a:pt x="1811867" y="3843867"/>
                        <a:pt x="1866900" y="3962400"/>
                      </a:cubicBezTo>
                      <a:cubicBezTo>
                        <a:pt x="1921933" y="4080933"/>
                        <a:pt x="1957917" y="4188883"/>
                        <a:pt x="2006600" y="4267200"/>
                      </a:cubicBezTo>
                      <a:cubicBezTo>
                        <a:pt x="2055283" y="4345517"/>
                        <a:pt x="2108200" y="4385733"/>
                        <a:pt x="2159000" y="4432300"/>
                      </a:cubicBezTo>
                      <a:cubicBezTo>
                        <a:pt x="2209800" y="4478867"/>
                        <a:pt x="2250017" y="4540250"/>
                        <a:pt x="2311400" y="4546600"/>
                      </a:cubicBezTo>
                      <a:cubicBezTo>
                        <a:pt x="2372783" y="4552950"/>
                        <a:pt x="2457450" y="4536017"/>
                        <a:pt x="2527300" y="4470400"/>
                      </a:cubicBezTo>
                      <a:cubicBezTo>
                        <a:pt x="2597150" y="4404783"/>
                        <a:pt x="2667000" y="4269317"/>
                        <a:pt x="2730500" y="4152900"/>
                      </a:cubicBezTo>
                      <a:cubicBezTo>
                        <a:pt x="2794000" y="4036483"/>
                        <a:pt x="2859617" y="3892550"/>
                        <a:pt x="2908300" y="3771900"/>
                      </a:cubicBezTo>
                      <a:cubicBezTo>
                        <a:pt x="2956983" y="3651250"/>
                        <a:pt x="2980267" y="3553883"/>
                        <a:pt x="3022600" y="3429000"/>
                      </a:cubicBezTo>
                      <a:cubicBezTo>
                        <a:pt x="3064933" y="3304117"/>
                        <a:pt x="3111500" y="3168650"/>
                        <a:pt x="3162300" y="3022600"/>
                      </a:cubicBezTo>
                      <a:cubicBezTo>
                        <a:pt x="3213100" y="2876550"/>
                        <a:pt x="3272367" y="2724150"/>
                        <a:pt x="3327400" y="2552700"/>
                      </a:cubicBezTo>
                      <a:cubicBezTo>
                        <a:pt x="3382433" y="2381250"/>
                        <a:pt x="3443817" y="2165350"/>
                        <a:pt x="3492500" y="1993900"/>
                      </a:cubicBezTo>
                      <a:cubicBezTo>
                        <a:pt x="3541183" y="1822450"/>
                        <a:pt x="3568700" y="1693333"/>
                        <a:pt x="3619500" y="1524000"/>
                      </a:cubicBezTo>
                      <a:cubicBezTo>
                        <a:pt x="3670300" y="1354667"/>
                        <a:pt x="3740150" y="1132417"/>
                        <a:pt x="3797300" y="977900"/>
                      </a:cubicBezTo>
                      <a:cubicBezTo>
                        <a:pt x="3854450" y="823383"/>
                        <a:pt x="3907367" y="706967"/>
                        <a:pt x="3962400" y="596900"/>
                      </a:cubicBezTo>
                      <a:cubicBezTo>
                        <a:pt x="4017433" y="486833"/>
                        <a:pt x="4087283" y="383117"/>
                        <a:pt x="4127500" y="317500"/>
                      </a:cubicBezTo>
                      <a:cubicBezTo>
                        <a:pt x="4167717" y="251883"/>
                        <a:pt x="4167717" y="247650"/>
                        <a:pt x="4203700" y="203200"/>
                      </a:cubicBezTo>
                      <a:cubicBezTo>
                        <a:pt x="4239683" y="158750"/>
                        <a:pt x="4290483" y="82550"/>
                        <a:pt x="4343400" y="50800"/>
                      </a:cubicBezTo>
                      <a:cubicBezTo>
                        <a:pt x="4396317" y="19050"/>
                        <a:pt x="4472517" y="0"/>
                        <a:pt x="4521200" y="12700"/>
                      </a:cubicBezTo>
                      <a:cubicBezTo>
                        <a:pt x="4569883" y="25400"/>
                        <a:pt x="4635500" y="127000"/>
                        <a:pt x="4635500" y="1270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75" name="フリーフォーム 274"/>
                <p:cNvSpPr/>
                <p:nvPr/>
              </p:nvSpPr>
              <p:spPr>
                <a:xfrm>
                  <a:off x="6402996" y="1092200"/>
                  <a:ext cx="2262796" cy="2222500"/>
                </a:xfrm>
                <a:custGeom>
                  <a:avLst/>
                  <a:gdLst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635500" h="4552950">
                      <a:moveTo>
                        <a:pt x="0" y="88900"/>
                      </a:moveTo>
                      <a:cubicBezTo>
                        <a:pt x="51858" y="55033"/>
                        <a:pt x="103717" y="21167"/>
                        <a:pt x="152400" y="12700"/>
                      </a:cubicBezTo>
                      <a:cubicBezTo>
                        <a:pt x="201083" y="4233"/>
                        <a:pt x="241300" y="12700"/>
                        <a:pt x="292100" y="38100"/>
                      </a:cubicBezTo>
                      <a:cubicBezTo>
                        <a:pt x="342900" y="63500"/>
                        <a:pt x="406400" y="110067"/>
                        <a:pt x="457200" y="165100"/>
                      </a:cubicBezTo>
                      <a:cubicBezTo>
                        <a:pt x="508000" y="220133"/>
                        <a:pt x="548217" y="279400"/>
                        <a:pt x="596900" y="368300"/>
                      </a:cubicBezTo>
                      <a:cubicBezTo>
                        <a:pt x="645583" y="457200"/>
                        <a:pt x="702733" y="588433"/>
                        <a:pt x="749300" y="698500"/>
                      </a:cubicBezTo>
                      <a:cubicBezTo>
                        <a:pt x="795867" y="808567"/>
                        <a:pt x="831850" y="905933"/>
                        <a:pt x="876300" y="1028700"/>
                      </a:cubicBezTo>
                      <a:cubicBezTo>
                        <a:pt x="920750" y="1151467"/>
                        <a:pt x="971550" y="1301750"/>
                        <a:pt x="1016000" y="1435100"/>
                      </a:cubicBezTo>
                      <a:cubicBezTo>
                        <a:pt x="1060450" y="1568450"/>
                        <a:pt x="1102783" y="1695450"/>
                        <a:pt x="1143000" y="1828800"/>
                      </a:cubicBezTo>
                      <a:cubicBezTo>
                        <a:pt x="1183217" y="1962150"/>
                        <a:pt x="1217083" y="2097617"/>
                        <a:pt x="1257300" y="2235200"/>
                      </a:cubicBezTo>
                      <a:cubicBezTo>
                        <a:pt x="1297517" y="2372783"/>
                        <a:pt x="1341967" y="2510367"/>
                        <a:pt x="1384300" y="2654300"/>
                      </a:cubicBezTo>
                      <a:cubicBezTo>
                        <a:pt x="1426633" y="2798233"/>
                        <a:pt x="1462617" y="2948517"/>
                        <a:pt x="1511300" y="3098800"/>
                      </a:cubicBezTo>
                      <a:cubicBezTo>
                        <a:pt x="1559983" y="3249083"/>
                        <a:pt x="1617133" y="3412067"/>
                        <a:pt x="1676400" y="3556000"/>
                      </a:cubicBezTo>
                      <a:cubicBezTo>
                        <a:pt x="1735667" y="3699933"/>
                        <a:pt x="1811867" y="3843867"/>
                        <a:pt x="1866900" y="3962400"/>
                      </a:cubicBezTo>
                      <a:cubicBezTo>
                        <a:pt x="1921933" y="4080933"/>
                        <a:pt x="1957917" y="4188883"/>
                        <a:pt x="2006600" y="4267200"/>
                      </a:cubicBezTo>
                      <a:cubicBezTo>
                        <a:pt x="2055283" y="4345517"/>
                        <a:pt x="2108200" y="4385733"/>
                        <a:pt x="2159000" y="4432300"/>
                      </a:cubicBezTo>
                      <a:cubicBezTo>
                        <a:pt x="2209800" y="4478867"/>
                        <a:pt x="2250017" y="4540250"/>
                        <a:pt x="2311400" y="4546600"/>
                      </a:cubicBezTo>
                      <a:cubicBezTo>
                        <a:pt x="2372783" y="4552950"/>
                        <a:pt x="2457450" y="4536017"/>
                        <a:pt x="2527300" y="4470400"/>
                      </a:cubicBezTo>
                      <a:cubicBezTo>
                        <a:pt x="2597150" y="4404783"/>
                        <a:pt x="2667000" y="4269317"/>
                        <a:pt x="2730500" y="4152900"/>
                      </a:cubicBezTo>
                      <a:cubicBezTo>
                        <a:pt x="2794000" y="4036483"/>
                        <a:pt x="2859617" y="3892550"/>
                        <a:pt x="2908300" y="3771900"/>
                      </a:cubicBezTo>
                      <a:cubicBezTo>
                        <a:pt x="2956983" y="3651250"/>
                        <a:pt x="2980267" y="3553883"/>
                        <a:pt x="3022600" y="3429000"/>
                      </a:cubicBezTo>
                      <a:cubicBezTo>
                        <a:pt x="3064933" y="3304117"/>
                        <a:pt x="3111500" y="3168650"/>
                        <a:pt x="3162300" y="3022600"/>
                      </a:cubicBezTo>
                      <a:cubicBezTo>
                        <a:pt x="3213100" y="2876550"/>
                        <a:pt x="3272367" y="2724150"/>
                        <a:pt x="3327400" y="2552700"/>
                      </a:cubicBezTo>
                      <a:cubicBezTo>
                        <a:pt x="3382433" y="2381250"/>
                        <a:pt x="3443817" y="2165350"/>
                        <a:pt x="3492500" y="1993900"/>
                      </a:cubicBezTo>
                      <a:cubicBezTo>
                        <a:pt x="3541183" y="1822450"/>
                        <a:pt x="3568700" y="1693333"/>
                        <a:pt x="3619500" y="1524000"/>
                      </a:cubicBezTo>
                      <a:cubicBezTo>
                        <a:pt x="3670300" y="1354667"/>
                        <a:pt x="3740150" y="1132417"/>
                        <a:pt x="3797300" y="977900"/>
                      </a:cubicBezTo>
                      <a:cubicBezTo>
                        <a:pt x="3854450" y="823383"/>
                        <a:pt x="3907367" y="706967"/>
                        <a:pt x="3962400" y="596900"/>
                      </a:cubicBezTo>
                      <a:cubicBezTo>
                        <a:pt x="4017433" y="486833"/>
                        <a:pt x="4087283" y="383117"/>
                        <a:pt x="4127500" y="317500"/>
                      </a:cubicBezTo>
                      <a:cubicBezTo>
                        <a:pt x="4167717" y="251883"/>
                        <a:pt x="4167717" y="247650"/>
                        <a:pt x="4203700" y="203200"/>
                      </a:cubicBezTo>
                      <a:cubicBezTo>
                        <a:pt x="4239683" y="158750"/>
                        <a:pt x="4290483" y="82550"/>
                        <a:pt x="4343400" y="50800"/>
                      </a:cubicBezTo>
                      <a:cubicBezTo>
                        <a:pt x="4396317" y="19050"/>
                        <a:pt x="4472517" y="0"/>
                        <a:pt x="4521200" y="12700"/>
                      </a:cubicBezTo>
                      <a:cubicBezTo>
                        <a:pt x="4569883" y="25400"/>
                        <a:pt x="4635500" y="127000"/>
                        <a:pt x="4635500" y="1270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00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</p:grpSp>
      </p:grpSp>
      <p:cxnSp>
        <p:nvCxnSpPr>
          <p:cNvPr id="14343" name="直線矢印コネクタ 336"/>
          <p:cNvCxnSpPr>
            <a:cxnSpLocks noChangeShapeType="1"/>
          </p:cNvCxnSpPr>
          <p:nvPr/>
        </p:nvCxnSpPr>
        <p:spPr bwMode="auto">
          <a:xfrm>
            <a:off x="304800" y="4675188"/>
            <a:ext cx="8326438" cy="11112"/>
          </a:xfrm>
          <a:prstGeom prst="straightConnector1">
            <a:avLst/>
          </a:prstGeom>
          <a:noFill/>
          <a:ln w="31750">
            <a:solidFill>
              <a:srgbClr val="3668C4"/>
            </a:solidFill>
            <a:round/>
            <a:headEnd/>
            <a:tailEnd type="arrow" w="med" len="med"/>
          </a:ln>
          <a:effectLst>
            <a:outerShdw dist="25000" dir="5400000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4344" name="図形グループ 343"/>
          <p:cNvGrpSpPr>
            <a:grpSpLocks/>
          </p:cNvGrpSpPr>
          <p:nvPr/>
        </p:nvGrpSpPr>
        <p:grpSpPr bwMode="auto">
          <a:xfrm>
            <a:off x="2413000" y="4373563"/>
            <a:ext cx="1668463" cy="1612900"/>
            <a:chOff x="2369497" y="3875086"/>
            <a:chExt cx="1765345" cy="1845206"/>
          </a:xfrm>
        </p:grpSpPr>
        <p:grpSp>
          <p:nvGrpSpPr>
            <p:cNvPr id="14569" name="図形グループ 393"/>
            <p:cNvGrpSpPr>
              <a:grpSpLocks/>
            </p:cNvGrpSpPr>
            <p:nvPr/>
          </p:nvGrpSpPr>
          <p:grpSpPr bwMode="auto">
            <a:xfrm>
              <a:off x="2369497" y="4385204"/>
              <a:ext cx="1719262" cy="1335088"/>
              <a:chOff x="2369919" y="1245302"/>
              <a:chExt cx="1719350" cy="1334547"/>
            </a:xfrm>
          </p:grpSpPr>
          <p:sp>
            <p:nvSpPr>
              <p:cNvPr id="247" name="右矢印 246"/>
              <p:cNvSpPr/>
              <p:nvPr/>
            </p:nvSpPr>
            <p:spPr>
              <a:xfrm>
                <a:off x="3903547" y="1828268"/>
                <a:ext cx="186454" cy="163387"/>
              </a:xfrm>
              <a:prstGeom prst="rightArrow">
                <a:avLst/>
              </a:prstGeom>
              <a:gradFill rotWithShape="1">
                <a:gsLst>
                  <a:gs pos="0">
                    <a:srgbClr val="BBE0E3">
                      <a:shade val="51000"/>
                      <a:satMod val="130000"/>
                    </a:srgbClr>
                  </a:gs>
                  <a:gs pos="80000">
                    <a:srgbClr val="BBE0E3">
                      <a:shade val="93000"/>
                      <a:satMod val="130000"/>
                    </a:srgbClr>
                  </a:gs>
                  <a:gs pos="100000">
                    <a:srgbClr val="BBE0E3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48" name="右矢印 247"/>
              <p:cNvSpPr/>
              <p:nvPr/>
            </p:nvSpPr>
            <p:spPr>
              <a:xfrm rot="10800000">
                <a:off x="2369919" y="1828268"/>
                <a:ext cx="186455" cy="161571"/>
              </a:xfrm>
              <a:prstGeom prst="rightArrow">
                <a:avLst/>
              </a:prstGeom>
              <a:gradFill rotWithShape="1">
                <a:gsLst>
                  <a:gs pos="0">
                    <a:srgbClr val="BBE0E3">
                      <a:shade val="51000"/>
                      <a:satMod val="130000"/>
                    </a:srgbClr>
                  </a:gs>
                  <a:gs pos="80000">
                    <a:srgbClr val="BBE0E3">
                      <a:shade val="93000"/>
                      <a:satMod val="130000"/>
                    </a:srgbClr>
                  </a:gs>
                  <a:gs pos="100000">
                    <a:srgbClr val="BBE0E3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49" name="正方形/長方形 248"/>
              <p:cNvSpPr>
                <a:spLocks noChangeArrowheads="1"/>
              </p:cNvSpPr>
              <p:nvPr/>
            </p:nvSpPr>
            <p:spPr bwMode="auto">
              <a:xfrm>
                <a:off x="2823456" y="1245520"/>
                <a:ext cx="836524" cy="1328882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F7A2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50" name="円/楕円 249"/>
              <p:cNvSpPr>
                <a:spLocks noChangeArrowheads="1"/>
              </p:cNvSpPr>
              <p:nvPr/>
            </p:nvSpPr>
            <p:spPr bwMode="auto">
              <a:xfrm>
                <a:off x="2702513" y="1247336"/>
                <a:ext cx="267083" cy="1327066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FFFF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51" name="円/楕円 250"/>
              <p:cNvSpPr>
                <a:spLocks noChangeArrowheads="1"/>
              </p:cNvSpPr>
              <p:nvPr/>
            </p:nvSpPr>
            <p:spPr bwMode="auto">
              <a:xfrm>
                <a:off x="3505441" y="1250967"/>
                <a:ext cx="267083" cy="1328882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FFFF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cxnSp>
            <p:nvCxnSpPr>
              <p:cNvPr id="14576" name="直線矢印コネクタ 182"/>
              <p:cNvCxnSpPr>
                <a:cxnSpLocks noChangeShapeType="1"/>
              </p:cNvCxnSpPr>
              <p:nvPr/>
            </p:nvCxnSpPr>
            <p:spPr bwMode="auto">
              <a:xfrm rot="16200000" flipV="1">
                <a:off x="2806057" y="1433568"/>
                <a:ext cx="375791" cy="340993"/>
              </a:xfrm>
              <a:prstGeom prst="straightConnector1">
                <a:avLst/>
              </a:prstGeom>
              <a:noFill/>
              <a:ln w="41275">
                <a:solidFill>
                  <a:srgbClr val="FF6FCF"/>
                </a:solidFill>
                <a:round/>
                <a:headEnd/>
                <a:tailEnd type="arrow" w="med" len="med"/>
              </a:ln>
              <a:effectLst>
                <a:outerShdw dist="25000" dir="5400000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77" name="直線矢印コネクタ 183"/>
              <p:cNvCxnSpPr>
                <a:cxnSpLocks noChangeShapeType="1"/>
              </p:cNvCxnSpPr>
              <p:nvPr/>
            </p:nvCxnSpPr>
            <p:spPr bwMode="auto">
              <a:xfrm rot="16200000" flipH="1">
                <a:off x="3143962" y="1812447"/>
                <a:ext cx="368528" cy="327554"/>
              </a:xfrm>
              <a:prstGeom prst="straightConnector1">
                <a:avLst/>
              </a:prstGeom>
              <a:noFill/>
              <a:ln w="41275">
                <a:solidFill>
                  <a:srgbClr val="FF6FCF"/>
                </a:solidFill>
                <a:round/>
                <a:headEnd/>
                <a:tailEnd type="arrow" w="med" len="med"/>
              </a:ln>
              <a:effectLst>
                <a:outerShdw dist="25000" dir="5400000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54" name="図形グループ 92"/>
              <p:cNvGrpSpPr/>
              <p:nvPr/>
            </p:nvGrpSpPr>
            <p:grpSpPr>
              <a:xfrm>
                <a:off x="3076485" y="1455223"/>
                <a:ext cx="836989" cy="121088"/>
                <a:chOff x="152400" y="1765300"/>
                <a:chExt cx="3632198" cy="736600"/>
              </a:xfrm>
              <a:scene3d>
                <a:camera prst="orthographicFront">
                  <a:rot lat="0" lon="0" rev="1920000"/>
                </a:camera>
                <a:lightRig rig="threePt" dir="t"/>
              </a:scene3d>
            </p:grpSpPr>
            <p:grpSp>
              <p:nvGrpSpPr>
                <p:cNvPr id="255" name="図形グループ 47"/>
                <p:cNvGrpSpPr/>
                <p:nvPr/>
              </p:nvGrpSpPr>
              <p:grpSpPr>
                <a:xfrm>
                  <a:off x="152400" y="1765300"/>
                  <a:ext cx="1828798" cy="736600"/>
                  <a:chOff x="152400" y="1092200"/>
                  <a:chExt cx="8513392" cy="2222500"/>
                </a:xfrm>
              </p:grpSpPr>
              <p:sp>
                <p:nvSpPr>
                  <p:cNvPr id="261" name="フリーフォーム 260"/>
                  <p:cNvSpPr/>
                  <p:nvPr/>
                </p:nvSpPr>
                <p:spPr>
                  <a:xfrm>
                    <a:off x="152400" y="1092200"/>
                    <a:ext cx="2262796" cy="2222500"/>
                  </a:xfrm>
                  <a:custGeom>
                    <a:avLst/>
                    <a:gdLst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635500" h="4552950">
                        <a:moveTo>
                          <a:pt x="0" y="88900"/>
                        </a:moveTo>
                        <a:cubicBezTo>
                          <a:pt x="51858" y="55033"/>
                          <a:pt x="103717" y="21167"/>
                          <a:pt x="152400" y="12700"/>
                        </a:cubicBezTo>
                        <a:cubicBezTo>
                          <a:pt x="201083" y="4233"/>
                          <a:pt x="241300" y="12700"/>
                          <a:pt x="292100" y="38100"/>
                        </a:cubicBezTo>
                        <a:cubicBezTo>
                          <a:pt x="342900" y="63500"/>
                          <a:pt x="406400" y="110067"/>
                          <a:pt x="457200" y="165100"/>
                        </a:cubicBezTo>
                        <a:cubicBezTo>
                          <a:pt x="508000" y="220133"/>
                          <a:pt x="548217" y="279400"/>
                          <a:pt x="596900" y="368300"/>
                        </a:cubicBezTo>
                        <a:cubicBezTo>
                          <a:pt x="645583" y="457200"/>
                          <a:pt x="702733" y="588433"/>
                          <a:pt x="749300" y="698500"/>
                        </a:cubicBezTo>
                        <a:cubicBezTo>
                          <a:pt x="795867" y="808567"/>
                          <a:pt x="831850" y="905933"/>
                          <a:pt x="876300" y="1028700"/>
                        </a:cubicBezTo>
                        <a:cubicBezTo>
                          <a:pt x="920750" y="1151467"/>
                          <a:pt x="971550" y="1301750"/>
                          <a:pt x="1016000" y="1435100"/>
                        </a:cubicBezTo>
                        <a:cubicBezTo>
                          <a:pt x="1060450" y="1568450"/>
                          <a:pt x="1102783" y="1695450"/>
                          <a:pt x="1143000" y="1828800"/>
                        </a:cubicBezTo>
                        <a:cubicBezTo>
                          <a:pt x="1183217" y="1962150"/>
                          <a:pt x="1217083" y="2097617"/>
                          <a:pt x="1257300" y="2235200"/>
                        </a:cubicBezTo>
                        <a:cubicBezTo>
                          <a:pt x="1297517" y="2372783"/>
                          <a:pt x="1341967" y="2510367"/>
                          <a:pt x="1384300" y="2654300"/>
                        </a:cubicBezTo>
                        <a:cubicBezTo>
                          <a:pt x="1426633" y="2798233"/>
                          <a:pt x="1462617" y="2948517"/>
                          <a:pt x="1511300" y="3098800"/>
                        </a:cubicBezTo>
                        <a:cubicBezTo>
                          <a:pt x="1559983" y="3249083"/>
                          <a:pt x="1617133" y="3412067"/>
                          <a:pt x="1676400" y="3556000"/>
                        </a:cubicBezTo>
                        <a:cubicBezTo>
                          <a:pt x="1735667" y="3699933"/>
                          <a:pt x="1811867" y="3843867"/>
                          <a:pt x="1866900" y="3962400"/>
                        </a:cubicBezTo>
                        <a:cubicBezTo>
                          <a:pt x="1921933" y="4080933"/>
                          <a:pt x="1957917" y="4188883"/>
                          <a:pt x="2006600" y="4267200"/>
                        </a:cubicBezTo>
                        <a:cubicBezTo>
                          <a:pt x="2055283" y="4345517"/>
                          <a:pt x="2108200" y="4385733"/>
                          <a:pt x="2159000" y="4432300"/>
                        </a:cubicBezTo>
                        <a:cubicBezTo>
                          <a:pt x="2209800" y="4478867"/>
                          <a:pt x="2250017" y="4540250"/>
                          <a:pt x="2311400" y="4546600"/>
                        </a:cubicBezTo>
                        <a:cubicBezTo>
                          <a:pt x="2372783" y="4552950"/>
                          <a:pt x="2457450" y="4536017"/>
                          <a:pt x="2527300" y="4470400"/>
                        </a:cubicBezTo>
                        <a:cubicBezTo>
                          <a:pt x="2597150" y="4404783"/>
                          <a:pt x="2667000" y="4269317"/>
                          <a:pt x="2730500" y="4152900"/>
                        </a:cubicBezTo>
                        <a:cubicBezTo>
                          <a:pt x="2794000" y="4036483"/>
                          <a:pt x="2859617" y="3892550"/>
                          <a:pt x="2908300" y="3771900"/>
                        </a:cubicBezTo>
                        <a:cubicBezTo>
                          <a:pt x="2956983" y="3651250"/>
                          <a:pt x="2980267" y="3553883"/>
                          <a:pt x="3022600" y="3429000"/>
                        </a:cubicBezTo>
                        <a:cubicBezTo>
                          <a:pt x="3064933" y="3304117"/>
                          <a:pt x="3111500" y="3168650"/>
                          <a:pt x="3162300" y="3022600"/>
                        </a:cubicBezTo>
                        <a:cubicBezTo>
                          <a:pt x="3213100" y="2876550"/>
                          <a:pt x="3272367" y="2724150"/>
                          <a:pt x="3327400" y="2552700"/>
                        </a:cubicBezTo>
                        <a:cubicBezTo>
                          <a:pt x="3382433" y="2381250"/>
                          <a:pt x="3443817" y="2165350"/>
                          <a:pt x="3492500" y="1993900"/>
                        </a:cubicBezTo>
                        <a:cubicBezTo>
                          <a:pt x="3541183" y="1822450"/>
                          <a:pt x="3568700" y="1693333"/>
                          <a:pt x="3619500" y="1524000"/>
                        </a:cubicBezTo>
                        <a:cubicBezTo>
                          <a:pt x="3670300" y="1354667"/>
                          <a:pt x="3740150" y="1132417"/>
                          <a:pt x="3797300" y="977900"/>
                        </a:cubicBezTo>
                        <a:cubicBezTo>
                          <a:pt x="3854450" y="823383"/>
                          <a:pt x="3907367" y="706967"/>
                          <a:pt x="3962400" y="596900"/>
                        </a:cubicBezTo>
                        <a:cubicBezTo>
                          <a:pt x="4017433" y="486833"/>
                          <a:pt x="4087283" y="383117"/>
                          <a:pt x="4127500" y="317500"/>
                        </a:cubicBezTo>
                        <a:cubicBezTo>
                          <a:pt x="4167717" y="251883"/>
                          <a:pt x="4167717" y="247650"/>
                          <a:pt x="4203700" y="203200"/>
                        </a:cubicBezTo>
                        <a:cubicBezTo>
                          <a:pt x="4239683" y="158750"/>
                          <a:pt x="4290483" y="82550"/>
                          <a:pt x="4343400" y="50800"/>
                        </a:cubicBezTo>
                        <a:cubicBezTo>
                          <a:pt x="4396317" y="19050"/>
                          <a:pt x="4472517" y="0"/>
                          <a:pt x="4521200" y="12700"/>
                        </a:cubicBezTo>
                        <a:cubicBezTo>
                          <a:pt x="4569883" y="25400"/>
                          <a:pt x="4635500" y="127000"/>
                          <a:pt x="4635500" y="12700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800" kern="0" dirty="0">
                      <a:solidFill>
                        <a:srgbClr val="FFFF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sp>
                <p:nvSpPr>
                  <p:cNvPr id="262" name="フリーフォーム 261"/>
                  <p:cNvSpPr/>
                  <p:nvPr/>
                </p:nvSpPr>
                <p:spPr>
                  <a:xfrm>
                    <a:off x="2247900" y="1092200"/>
                    <a:ext cx="2262796" cy="2222500"/>
                  </a:xfrm>
                  <a:custGeom>
                    <a:avLst/>
                    <a:gdLst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635500" h="4552950">
                        <a:moveTo>
                          <a:pt x="0" y="88900"/>
                        </a:moveTo>
                        <a:cubicBezTo>
                          <a:pt x="51858" y="55033"/>
                          <a:pt x="103717" y="21167"/>
                          <a:pt x="152400" y="12700"/>
                        </a:cubicBezTo>
                        <a:cubicBezTo>
                          <a:pt x="201083" y="4233"/>
                          <a:pt x="241300" y="12700"/>
                          <a:pt x="292100" y="38100"/>
                        </a:cubicBezTo>
                        <a:cubicBezTo>
                          <a:pt x="342900" y="63500"/>
                          <a:pt x="406400" y="110067"/>
                          <a:pt x="457200" y="165100"/>
                        </a:cubicBezTo>
                        <a:cubicBezTo>
                          <a:pt x="508000" y="220133"/>
                          <a:pt x="548217" y="279400"/>
                          <a:pt x="596900" y="368300"/>
                        </a:cubicBezTo>
                        <a:cubicBezTo>
                          <a:pt x="645583" y="457200"/>
                          <a:pt x="702733" y="588433"/>
                          <a:pt x="749300" y="698500"/>
                        </a:cubicBezTo>
                        <a:cubicBezTo>
                          <a:pt x="795867" y="808567"/>
                          <a:pt x="831850" y="905933"/>
                          <a:pt x="876300" y="1028700"/>
                        </a:cubicBezTo>
                        <a:cubicBezTo>
                          <a:pt x="920750" y="1151467"/>
                          <a:pt x="971550" y="1301750"/>
                          <a:pt x="1016000" y="1435100"/>
                        </a:cubicBezTo>
                        <a:cubicBezTo>
                          <a:pt x="1060450" y="1568450"/>
                          <a:pt x="1102783" y="1695450"/>
                          <a:pt x="1143000" y="1828800"/>
                        </a:cubicBezTo>
                        <a:cubicBezTo>
                          <a:pt x="1183217" y="1962150"/>
                          <a:pt x="1217083" y="2097617"/>
                          <a:pt x="1257300" y="2235200"/>
                        </a:cubicBezTo>
                        <a:cubicBezTo>
                          <a:pt x="1297517" y="2372783"/>
                          <a:pt x="1341967" y="2510367"/>
                          <a:pt x="1384300" y="2654300"/>
                        </a:cubicBezTo>
                        <a:cubicBezTo>
                          <a:pt x="1426633" y="2798233"/>
                          <a:pt x="1462617" y="2948517"/>
                          <a:pt x="1511300" y="3098800"/>
                        </a:cubicBezTo>
                        <a:cubicBezTo>
                          <a:pt x="1559983" y="3249083"/>
                          <a:pt x="1617133" y="3412067"/>
                          <a:pt x="1676400" y="3556000"/>
                        </a:cubicBezTo>
                        <a:cubicBezTo>
                          <a:pt x="1735667" y="3699933"/>
                          <a:pt x="1811867" y="3843867"/>
                          <a:pt x="1866900" y="3962400"/>
                        </a:cubicBezTo>
                        <a:cubicBezTo>
                          <a:pt x="1921933" y="4080933"/>
                          <a:pt x="1957917" y="4188883"/>
                          <a:pt x="2006600" y="4267200"/>
                        </a:cubicBezTo>
                        <a:cubicBezTo>
                          <a:pt x="2055283" y="4345517"/>
                          <a:pt x="2108200" y="4385733"/>
                          <a:pt x="2159000" y="4432300"/>
                        </a:cubicBezTo>
                        <a:cubicBezTo>
                          <a:pt x="2209800" y="4478867"/>
                          <a:pt x="2250017" y="4540250"/>
                          <a:pt x="2311400" y="4546600"/>
                        </a:cubicBezTo>
                        <a:cubicBezTo>
                          <a:pt x="2372783" y="4552950"/>
                          <a:pt x="2457450" y="4536017"/>
                          <a:pt x="2527300" y="4470400"/>
                        </a:cubicBezTo>
                        <a:cubicBezTo>
                          <a:pt x="2597150" y="4404783"/>
                          <a:pt x="2667000" y="4269317"/>
                          <a:pt x="2730500" y="4152900"/>
                        </a:cubicBezTo>
                        <a:cubicBezTo>
                          <a:pt x="2794000" y="4036483"/>
                          <a:pt x="2859617" y="3892550"/>
                          <a:pt x="2908300" y="3771900"/>
                        </a:cubicBezTo>
                        <a:cubicBezTo>
                          <a:pt x="2956983" y="3651250"/>
                          <a:pt x="2980267" y="3553883"/>
                          <a:pt x="3022600" y="3429000"/>
                        </a:cubicBezTo>
                        <a:cubicBezTo>
                          <a:pt x="3064933" y="3304117"/>
                          <a:pt x="3111500" y="3168650"/>
                          <a:pt x="3162300" y="3022600"/>
                        </a:cubicBezTo>
                        <a:cubicBezTo>
                          <a:pt x="3213100" y="2876550"/>
                          <a:pt x="3272367" y="2724150"/>
                          <a:pt x="3327400" y="2552700"/>
                        </a:cubicBezTo>
                        <a:cubicBezTo>
                          <a:pt x="3382433" y="2381250"/>
                          <a:pt x="3443817" y="2165350"/>
                          <a:pt x="3492500" y="1993900"/>
                        </a:cubicBezTo>
                        <a:cubicBezTo>
                          <a:pt x="3541183" y="1822450"/>
                          <a:pt x="3568700" y="1693333"/>
                          <a:pt x="3619500" y="1524000"/>
                        </a:cubicBezTo>
                        <a:cubicBezTo>
                          <a:pt x="3670300" y="1354667"/>
                          <a:pt x="3740150" y="1132417"/>
                          <a:pt x="3797300" y="977900"/>
                        </a:cubicBezTo>
                        <a:cubicBezTo>
                          <a:pt x="3854450" y="823383"/>
                          <a:pt x="3907367" y="706967"/>
                          <a:pt x="3962400" y="596900"/>
                        </a:cubicBezTo>
                        <a:cubicBezTo>
                          <a:pt x="4017433" y="486833"/>
                          <a:pt x="4087283" y="383117"/>
                          <a:pt x="4127500" y="317500"/>
                        </a:cubicBezTo>
                        <a:cubicBezTo>
                          <a:pt x="4167717" y="251883"/>
                          <a:pt x="4167717" y="247650"/>
                          <a:pt x="4203700" y="203200"/>
                        </a:cubicBezTo>
                        <a:cubicBezTo>
                          <a:pt x="4239683" y="158750"/>
                          <a:pt x="4290483" y="82550"/>
                          <a:pt x="4343400" y="50800"/>
                        </a:cubicBezTo>
                        <a:cubicBezTo>
                          <a:pt x="4396317" y="19050"/>
                          <a:pt x="4472517" y="0"/>
                          <a:pt x="4521200" y="12700"/>
                        </a:cubicBezTo>
                        <a:cubicBezTo>
                          <a:pt x="4569883" y="25400"/>
                          <a:pt x="4635500" y="127000"/>
                          <a:pt x="4635500" y="12700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800" kern="0" dirty="0">
                      <a:solidFill>
                        <a:srgbClr val="FFFF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sp>
                <p:nvSpPr>
                  <p:cNvPr id="263" name="フリーフォーム 262"/>
                  <p:cNvSpPr/>
                  <p:nvPr/>
                </p:nvSpPr>
                <p:spPr>
                  <a:xfrm>
                    <a:off x="4318000" y="1092200"/>
                    <a:ext cx="2262796" cy="2222500"/>
                  </a:xfrm>
                  <a:custGeom>
                    <a:avLst/>
                    <a:gdLst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635500" h="4552950">
                        <a:moveTo>
                          <a:pt x="0" y="88900"/>
                        </a:moveTo>
                        <a:cubicBezTo>
                          <a:pt x="51858" y="55033"/>
                          <a:pt x="103717" y="21167"/>
                          <a:pt x="152400" y="12700"/>
                        </a:cubicBezTo>
                        <a:cubicBezTo>
                          <a:pt x="201083" y="4233"/>
                          <a:pt x="241300" y="12700"/>
                          <a:pt x="292100" y="38100"/>
                        </a:cubicBezTo>
                        <a:cubicBezTo>
                          <a:pt x="342900" y="63500"/>
                          <a:pt x="406400" y="110067"/>
                          <a:pt x="457200" y="165100"/>
                        </a:cubicBezTo>
                        <a:cubicBezTo>
                          <a:pt x="508000" y="220133"/>
                          <a:pt x="548217" y="279400"/>
                          <a:pt x="596900" y="368300"/>
                        </a:cubicBezTo>
                        <a:cubicBezTo>
                          <a:pt x="645583" y="457200"/>
                          <a:pt x="702733" y="588433"/>
                          <a:pt x="749300" y="698500"/>
                        </a:cubicBezTo>
                        <a:cubicBezTo>
                          <a:pt x="795867" y="808567"/>
                          <a:pt x="831850" y="905933"/>
                          <a:pt x="876300" y="1028700"/>
                        </a:cubicBezTo>
                        <a:cubicBezTo>
                          <a:pt x="920750" y="1151467"/>
                          <a:pt x="971550" y="1301750"/>
                          <a:pt x="1016000" y="1435100"/>
                        </a:cubicBezTo>
                        <a:cubicBezTo>
                          <a:pt x="1060450" y="1568450"/>
                          <a:pt x="1102783" y="1695450"/>
                          <a:pt x="1143000" y="1828800"/>
                        </a:cubicBezTo>
                        <a:cubicBezTo>
                          <a:pt x="1183217" y="1962150"/>
                          <a:pt x="1217083" y="2097617"/>
                          <a:pt x="1257300" y="2235200"/>
                        </a:cubicBezTo>
                        <a:cubicBezTo>
                          <a:pt x="1297517" y="2372783"/>
                          <a:pt x="1341967" y="2510367"/>
                          <a:pt x="1384300" y="2654300"/>
                        </a:cubicBezTo>
                        <a:cubicBezTo>
                          <a:pt x="1426633" y="2798233"/>
                          <a:pt x="1462617" y="2948517"/>
                          <a:pt x="1511300" y="3098800"/>
                        </a:cubicBezTo>
                        <a:cubicBezTo>
                          <a:pt x="1559983" y="3249083"/>
                          <a:pt x="1617133" y="3412067"/>
                          <a:pt x="1676400" y="3556000"/>
                        </a:cubicBezTo>
                        <a:cubicBezTo>
                          <a:pt x="1735667" y="3699933"/>
                          <a:pt x="1811867" y="3843867"/>
                          <a:pt x="1866900" y="3962400"/>
                        </a:cubicBezTo>
                        <a:cubicBezTo>
                          <a:pt x="1921933" y="4080933"/>
                          <a:pt x="1957917" y="4188883"/>
                          <a:pt x="2006600" y="4267200"/>
                        </a:cubicBezTo>
                        <a:cubicBezTo>
                          <a:pt x="2055283" y="4345517"/>
                          <a:pt x="2108200" y="4385733"/>
                          <a:pt x="2159000" y="4432300"/>
                        </a:cubicBezTo>
                        <a:cubicBezTo>
                          <a:pt x="2209800" y="4478867"/>
                          <a:pt x="2250017" y="4540250"/>
                          <a:pt x="2311400" y="4546600"/>
                        </a:cubicBezTo>
                        <a:cubicBezTo>
                          <a:pt x="2372783" y="4552950"/>
                          <a:pt x="2457450" y="4536017"/>
                          <a:pt x="2527300" y="4470400"/>
                        </a:cubicBezTo>
                        <a:cubicBezTo>
                          <a:pt x="2597150" y="4404783"/>
                          <a:pt x="2667000" y="4269317"/>
                          <a:pt x="2730500" y="4152900"/>
                        </a:cubicBezTo>
                        <a:cubicBezTo>
                          <a:pt x="2794000" y="4036483"/>
                          <a:pt x="2859617" y="3892550"/>
                          <a:pt x="2908300" y="3771900"/>
                        </a:cubicBezTo>
                        <a:cubicBezTo>
                          <a:pt x="2956983" y="3651250"/>
                          <a:pt x="2980267" y="3553883"/>
                          <a:pt x="3022600" y="3429000"/>
                        </a:cubicBezTo>
                        <a:cubicBezTo>
                          <a:pt x="3064933" y="3304117"/>
                          <a:pt x="3111500" y="3168650"/>
                          <a:pt x="3162300" y="3022600"/>
                        </a:cubicBezTo>
                        <a:cubicBezTo>
                          <a:pt x="3213100" y="2876550"/>
                          <a:pt x="3272367" y="2724150"/>
                          <a:pt x="3327400" y="2552700"/>
                        </a:cubicBezTo>
                        <a:cubicBezTo>
                          <a:pt x="3382433" y="2381250"/>
                          <a:pt x="3443817" y="2165350"/>
                          <a:pt x="3492500" y="1993900"/>
                        </a:cubicBezTo>
                        <a:cubicBezTo>
                          <a:pt x="3541183" y="1822450"/>
                          <a:pt x="3568700" y="1693333"/>
                          <a:pt x="3619500" y="1524000"/>
                        </a:cubicBezTo>
                        <a:cubicBezTo>
                          <a:pt x="3670300" y="1354667"/>
                          <a:pt x="3740150" y="1132417"/>
                          <a:pt x="3797300" y="977900"/>
                        </a:cubicBezTo>
                        <a:cubicBezTo>
                          <a:pt x="3854450" y="823383"/>
                          <a:pt x="3907367" y="706967"/>
                          <a:pt x="3962400" y="596900"/>
                        </a:cubicBezTo>
                        <a:cubicBezTo>
                          <a:pt x="4017433" y="486833"/>
                          <a:pt x="4087283" y="383117"/>
                          <a:pt x="4127500" y="317500"/>
                        </a:cubicBezTo>
                        <a:cubicBezTo>
                          <a:pt x="4167717" y="251883"/>
                          <a:pt x="4167717" y="247650"/>
                          <a:pt x="4203700" y="203200"/>
                        </a:cubicBezTo>
                        <a:cubicBezTo>
                          <a:pt x="4239683" y="158750"/>
                          <a:pt x="4290483" y="82550"/>
                          <a:pt x="4343400" y="50800"/>
                        </a:cubicBezTo>
                        <a:cubicBezTo>
                          <a:pt x="4396317" y="19050"/>
                          <a:pt x="4472517" y="0"/>
                          <a:pt x="4521200" y="12700"/>
                        </a:cubicBezTo>
                        <a:cubicBezTo>
                          <a:pt x="4569883" y="25400"/>
                          <a:pt x="4635500" y="127000"/>
                          <a:pt x="4635500" y="12700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800" kern="0" dirty="0">
                      <a:solidFill>
                        <a:srgbClr val="FFFF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sp>
                <p:nvSpPr>
                  <p:cNvPr id="264" name="フリーフォーム 263"/>
                  <p:cNvSpPr/>
                  <p:nvPr/>
                </p:nvSpPr>
                <p:spPr>
                  <a:xfrm>
                    <a:off x="6402996" y="1092200"/>
                    <a:ext cx="2262796" cy="2222500"/>
                  </a:xfrm>
                  <a:custGeom>
                    <a:avLst/>
                    <a:gdLst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635500" h="4552950">
                        <a:moveTo>
                          <a:pt x="0" y="88900"/>
                        </a:moveTo>
                        <a:cubicBezTo>
                          <a:pt x="51858" y="55033"/>
                          <a:pt x="103717" y="21167"/>
                          <a:pt x="152400" y="12700"/>
                        </a:cubicBezTo>
                        <a:cubicBezTo>
                          <a:pt x="201083" y="4233"/>
                          <a:pt x="241300" y="12700"/>
                          <a:pt x="292100" y="38100"/>
                        </a:cubicBezTo>
                        <a:cubicBezTo>
                          <a:pt x="342900" y="63500"/>
                          <a:pt x="406400" y="110067"/>
                          <a:pt x="457200" y="165100"/>
                        </a:cubicBezTo>
                        <a:cubicBezTo>
                          <a:pt x="508000" y="220133"/>
                          <a:pt x="548217" y="279400"/>
                          <a:pt x="596900" y="368300"/>
                        </a:cubicBezTo>
                        <a:cubicBezTo>
                          <a:pt x="645583" y="457200"/>
                          <a:pt x="702733" y="588433"/>
                          <a:pt x="749300" y="698500"/>
                        </a:cubicBezTo>
                        <a:cubicBezTo>
                          <a:pt x="795867" y="808567"/>
                          <a:pt x="831850" y="905933"/>
                          <a:pt x="876300" y="1028700"/>
                        </a:cubicBezTo>
                        <a:cubicBezTo>
                          <a:pt x="920750" y="1151467"/>
                          <a:pt x="971550" y="1301750"/>
                          <a:pt x="1016000" y="1435100"/>
                        </a:cubicBezTo>
                        <a:cubicBezTo>
                          <a:pt x="1060450" y="1568450"/>
                          <a:pt x="1102783" y="1695450"/>
                          <a:pt x="1143000" y="1828800"/>
                        </a:cubicBezTo>
                        <a:cubicBezTo>
                          <a:pt x="1183217" y="1962150"/>
                          <a:pt x="1217083" y="2097617"/>
                          <a:pt x="1257300" y="2235200"/>
                        </a:cubicBezTo>
                        <a:cubicBezTo>
                          <a:pt x="1297517" y="2372783"/>
                          <a:pt x="1341967" y="2510367"/>
                          <a:pt x="1384300" y="2654300"/>
                        </a:cubicBezTo>
                        <a:cubicBezTo>
                          <a:pt x="1426633" y="2798233"/>
                          <a:pt x="1462617" y="2948517"/>
                          <a:pt x="1511300" y="3098800"/>
                        </a:cubicBezTo>
                        <a:cubicBezTo>
                          <a:pt x="1559983" y="3249083"/>
                          <a:pt x="1617133" y="3412067"/>
                          <a:pt x="1676400" y="3556000"/>
                        </a:cubicBezTo>
                        <a:cubicBezTo>
                          <a:pt x="1735667" y="3699933"/>
                          <a:pt x="1811867" y="3843867"/>
                          <a:pt x="1866900" y="3962400"/>
                        </a:cubicBezTo>
                        <a:cubicBezTo>
                          <a:pt x="1921933" y="4080933"/>
                          <a:pt x="1957917" y="4188883"/>
                          <a:pt x="2006600" y="4267200"/>
                        </a:cubicBezTo>
                        <a:cubicBezTo>
                          <a:pt x="2055283" y="4345517"/>
                          <a:pt x="2108200" y="4385733"/>
                          <a:pt x="2159000" y="4432300"/>
                        </a:cubicBezTo>
                        <a:cubicBezTo>
                          <a:pt x="2209800" y="4478867"/>
                          <a:pt x="2250017" y="4540250"/>
                          <a:pt x="2311400" y="4546600"/>
                        </a:cubicBezTo>
                        <a:cubicBezTo>
                          <a:pt x="2372783" y="4552950"/>
                          <a:pt x="2457450" y="4536017"/>
                          <a:pt x="2527300" y="4470400"/>
                        </a:cubicBezTo>
                        <a:cubicBezTo>
                          <a:pt x="2597150" y="4404783"/>
                          <a:pt x="2667000" y="4269317"/>
                          <a:pt x="2730500" y="4152900"/>
                        </a:cubicBezTo>
                        <a:cubicBezTo>
                          <a:pt x="2794000" y="4036483"/>
                          <a:pt x="2859617" y="3892550"/>
                          <a:pt x="2908300" y="3771900"/>
                        </a:cubicBezTo>
                        <a:cubicBezTo>
                          <a:pt x="2956983" y="3651250"/>
                          <a:pt x="2980267" y="3553883"/>
                          <a:pt x="3022600" y="3429000"/>
                        </a:cubicBezTo>
                        <a:cubicBezTo>
                          <a:pt x="3064933" y="3304117"/>
                          <a:pt x="3111500" y="3168650"/>
                          <a:pt x="3162300" y="3022600"/>
                        </a:cubicBezTo>
                        <a:cubicBezTo>
                          <a:pt x="3213100" y="2876550"/>
                          <a:pt x="3272367" y="2724150"/>
                          <a:pt x="3327400" y="2552700"/>
                        </a:cubicBezTo>
                        <a:cubicBezTo>
                          <a:pt x="3382433" y="2381250"/>
                          <a:pt x="3443817" y="2165350"/>
                          <a:pt x="3492500" y="1993900"/>
                        </a:cubicBezTo>
                        <a:cubicBezTo>
                          <a:pt x="3541183" y="1822450"/>
                          <a:pt x="3568700" y="1693333"/>
                          <a:pt x="3619500" y="1524000"/>
                        </a:cubicBezTo>
                        <a:cubicBezTo>
                          <a:pt x="3670300" y="1354667"/>
                          <a:pt x="3740150" y="1132417"/>
                          <a:pt x="3797300" y="977900"/>
                        </a:cubicBezTo>
                        <a:cubicBezTo>
                          <a:pt x="3854450" y="823383"/>
                          <a:pt x="3907367" y="706967"/>
                          <a:pt x="3962400" y="596900"/>
                        </a:cubicBezTo>
                        <a:cubicBezTo>
                          <a:pt x="4017433" y="486833"/>
                          <a:pt x="4087283" y="383117"/>
                          <a:pt x="4127500" y="317500"/>
                        </a:cubicBezTo>
                        <a:cubicBezTo>
                          <a:pt x="4167717" y="251883"/>
                          <a:pt x="4167717" y="247650"/>
                          <a:pt x="4203700" y="203200"/>
                        </a:cubicBezTo>
                        <a:cubicBezTo>
                          <a:pt x="4239683" y="158750"/>
                          <a:pt x="4290483" y="82550"/>
                          <a:pt x="4343400" y="50800"/>
                        </a:cubicBezTo>
                        <a:cubicBezTo>
                          <a:pt x="4396317" y="19050"/>
                          <a:pt x="4472517" y="0"/>
                          <a:pt x="4521200" y="12700"/>
                        </a:cubicBezTo>
                        <a:cubicBezTo>
                          <a:pt x="4569883" y="25400"/>
                          <a:pt x="4635500" y="127000"/>
                          <a:pt x="4635500" y="12700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800" kern="0" dirty="0">
                      <a:solidFill>
                        <a:srgbClr val="FFFF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</p:grpSp>
            <p:grpSp>
              <p:nvGrpSpPr>
                <p:cNvPr id="256" name="図形グループ 53"/>
                <p:cNvGrpSpPr/>
                <p:nvPr/>
              </p:nvGrpSpPr>
              <p:grpSpPr>
                <a:xfrm>
                  <a:off x="1955800" y="1765300"/>
                  <a:ext cx="1828798" cy="736600"/>
                  <a:chOff x="152400" y="1092200"/>
                  <a:chExt cx="8513392" cy="2222500"/>
                </a:xfrm>
              </p:grpSpPr>
              <p:sp>
                <p:nvSpPr>
                  <p:cNvPr id="257" name="フリーフォーム 256"/>
                  <p:cNvSpPr/>
                  <p:nvPr/>
                </p:nvSpPr>
                <p:spPr>
                  <a:xfrm>
                    <a:off x="152400" y="1092200"/>
                    <a:ext cx="2262796" cy="2222500"/>
                  </a:xfrm>
                  <a:custGeom>
                    <a:avLst/>
                    <a:gdLst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635500" h="4552950">
                        <a:moveTo>
                          <a:pt x="0" y="88900"/>
                        </a:moveTo>
                        <a:cubicBezTo>
                          <a:pt x="51858" y="55033"/>
                          <a:pt x="103717" y="21167"/>
                          <a:pt x="152400" y="12700"/>
                        </a:cubicBezTo>
                        <a:cubicBezTo>
                          <a:pt x="201083" y="4233"/>
                          <a:pt x="241300" y="12700"/>
                          <a:pt x="292100" y="38100"/>
                        </a:cubicBezTo>
                        <a:cubicBezTo>
                          <a:pt x="342900" y="63500"/>
                          <a:pt x="406400" y="110067"/>
                          <a:pt x="457200" y="165100"/>
                        </a:cubicBezTo>
                        <a:cubicBezTo>
                          <a:pt x="508000" y="220133"/>
                          <a:pt x="548217" y="279400"/>
                          <a:pt x="596900" y="368300"/>
                        </a:cubicBezTo>
                        <a:cubicBezTo>
                          <a:pt x="645583" y="457200"/>
                          <a:pt x="702733" y="588433"/>
                          <a:pt x="749300" y="698500"/>
                        </a:cubicBezTo>
                        <a:cubicBezTo>
                          <a:pt x="795867" y="808567"/>
                          <a:pt x="831850" y="905933"/>
                          <a:pt x="876300" y="1028700"/>
                        </a:cubicBezTo>
                        <a:cubicBezTo>
                          <a:pt x="920750" y="1151467"/>
                          <a:pt x="971550" y="1301750"/>
                          <a:pt x="1016000" y="1435100"/>
                        </a:cubicBezTo>
                        <a:cubicBezTo>
                          <a:pt x="1060450" y="1568450"/>
                          <a:pt x="1102783" y="1695450"/>
                          <a:pt x="1143000" y="1828800"/>
                        </a:cubicBezTo>
                        <a:cubicBezTo>
                          <a:pt x="1183217" y="1962150"/>
                          <a:pt x="1217083" y="2097617"/>
                          <a:pt x="1257300" y="2235200"/>
                        </a:cubicBezTo>
                        <a:cubicBezTo>
                          <a:pt x="1297517" y="2372783"/>
                          <a:pt x="1341967" y="2510367"/>
                          <a:pt x="1384300" y="2654300"/>
                        </a:cubicBezTo>
                        <a:cubicBezTo>
                          <a:pt x="1426633" y="2798233"/>
                          <a:pt x="1462617" y="2948517"/>
                          <a:pt x="1511300" y="3098800"/>
                        </a:cubicBezTo>
                        <a:cubicBezTo>
                          <a:pt x="1559983" y="3249083"/>
                          <a:pt x="1617133" y="3412067"/>
                          <a:pt x="1676400" y="3556000"/>
                        </a:cubicBezTo>
                        <a:cubicBezTo>
                          <a:pt x="1735667" y="3699933"/>
                          <a:pt x="1811867" y="3843867"/>
                          <a:pt x="1866900" y="3962400"/>
                        </a:cubicBezTo>
                        <a:cubicBezTo>
                          <a:pt x="1921933" y="4080933"/>
                          <a:pt x="1957917" y="4188883"/>
                          <a:pt x="2006600" y="4267200"/>
                        </a:cubicBezTo>
                        <a:cubicBezTo>
                          <a:pt x="2055283" y="4345517"/>
                          <a:pt x="2108200" y="4385733"/>
                          <a:pt x="2159000" y="4432300"/>
                        </a:cubicBezTo>
                        <a:cubicBezTo>
                          <a:pt x="2209800" y="4478867"/>
                          <a:pt x="2250017" y="4540250"/>
                          <a:pt x="2311400" y="4546600"/>
                        </a:cubicBezTo>
                        <a:cubicBezTo>
                          <a:pt x="2372783" y="4552950"/>
                          <a:pt x="2457450" y="4536017"/>
                          <a:pt x="2527300" y="4470400"/>
                        </a:cubicBezTo>
                        <a:cubicBezTo>
                          <a:pt x="2597150" y="4404783"/>
                          <a:pt x="2667000" y="4269317"/>
                          <a:pt x="2730500" y="4152900"/>
                        </a:cubicBezTo>
                        <a:cubicBezTo>
                          <a:pt x="2794000" y="4036483"/>
                          <a:pt x="2859617" y="3892550"/>
                          <a:pt x="2908300" y="3771900"/>
                        </a:cubicBezTo>
                        <a:cubicBezTo>
                          <a:pt x="2956983" y="3651250"/>
                          <a:pt x="2980267" y="3553883"/>
                          <a:pt x="3022600" y="3429000"/>
                        </a:cubicBezTo>
                        <a:cubicBezTo>
                          <a:pt x="3064933" y="3304117"/>
                          <a:pt x="3111500" y="3168650"/>
                          <a:pt x="3162300" y="3022600"/>
                        </a:cubicBezTo>
                        <a:cubicBezTo>
                          <a:pt x="3213100" y="2876550"/>
                          <a:pt x="3272367" y="2724150"/>
                          <a:pt x="3327400" y="2552700"/>
                        </a:cubicBezTo>
                        <a:cubicBezTo>
                          <a:pt x="3382433" y="2381250"/>
                          <a:pt x="3443817" y="2165350"/>
                          <a:pt x="3492500" y="1993900"/>
                        </a:cubicBezTo>
                        <a:cubicBezTo>
                          <a:pt x="3541183" y="1822450"/>
                          <a:pt x="3568700" y="1693333"/>
                          <a:pt x="3619500" y="1524000"/>
                        </a:cubicBezTo>
                        <a:cubicBezTo>
                          <a:pt x="3670300" y="1354667"/>
                          <a:pt x="3740150" y="1132417"/>
                          <a:pt x="3797300" y="977900"/>
                        </a:cubicBezTo>
                        <a:cubicBezTo>
                          <a:pt x="3854450" y="823383"/>
                          <a:pt x="3907367" y="706967"/>
                          <a:pt x="3962400" y="596900"/>
                        </a:cubicBezTo>
                        <a:cubicBezTo>
                          <a:pt x="4017433" y="486833"/>
                          <a:pt x="4087283" y="383117"/>
                          <a:pt x="4127500" y="317500"/>
                        </a:cubicBezTo>
                        <a:cubicBezTo>
                          <a:pt x="4167717" y="251883"/>
                          <a:pt x="4167717" y="247650"/>
                          <a:pt x="4203700" y="203200"/>
                        </a:cubicBezTo>
                        <a:cubicBezTo>
                          <a:pt x="4239683" y="158750"/>
                          <a:pt x="4290483" y="82550"/>
                          <a:pt x="4343400" y="50800"/>
                        </a:cubicBezTo>
                        <a:cubicBezTo>
                          <a:pt x="4396317" y="19050"/>
                          <a:pt x="4472517" y="0"/>
                          <a:pt x="4521200" y="12700"/>
                        </a:cubicBezTo>
                        <a:cubicBezTo>
                          <a:pt x="4569883" y="25400"/>
                          <a:pt x="4635500" y="127000"/>
                          <a:pt x="4635500" y="12700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800" kern="0" dirty="0">
                      <a:solidFill>
                        <a:srgbClr val="FFFF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sp>
                <p:nvSpPr>
                  <p:cNvPr id="258" name="フリーフォーム 257"/>
                  <p:cNvSpPr/>
                  <p:nvPr/>
                </p:nvSpPr>
                <p:spPr>
                  <a:xfrm>
                    <a:off x="2247900" y="1092200"/>
                    <a:ext cx="2262796" cy="2222500"/>
                  </a:xfrm>
                  <a:custGeom>
                    <a:avLst/>
                    <a:gdLst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635500" h="4552950">
                        <a:moveTo>
                          <a:pt x="0" y="88900"/>
                        </a:moveTo>
                        <a:cubicBezTo>
                          <a:pt x="51858" y="55033"/>
                          <a:pt x="103717" y="21167"/>
                          <a:pt x="152400" y="12700"/>
                        </a:cubicBezTo>
                        <a:cubicBezTo>
                          <a:pt x="201083" y="4233"/>
                          <a:pt x="241300" y="12700"/>
                          <a:pt x="292100" y="38100"/>
                        </a:cubicBezTo>
                        <a:cubicBezTo>
                          <a:pt x="342900" y="63500"/>
                          <a:pt x="406400" y="110067"/>
                          <a:pt x="457200" y="165100"/>
                        </a:cubicBezTo>
                        <a:cubicBezTo>
                          <a:pt x="508000" y="220133"/>
                          <a:pt x="548217" y="279400"/>
                          <a:pt x="596900" y="368300"/>
                        </a:cubicBezTo>
                        <a:cubicBezTo>
                          <a:pt x="645583" y="457200"/>
                          <a:pt x="702733" y="588433"/>
                          <a:pt x="749300" y="698500"/>
                        </a:cubicBezTo>
                        <a:cubicBezTo>
                          <a:pt x="795867" y="808567"/>
                          <a:pt x="831850" y="905933"/>
                          <a:pt x="876300" y="1028700"/>
                        </a:cubicBezTo>
                        <a:cubicBezTo>
                          <a:pt x="920750" y="1151467"/>
                          <a:pt x="971550" y="1301750"/>
                          <a:pt x="1016000" y="1435100"/>
                        </a:cubicBezTo>
                        <a:cubicBezTo>
                          <a:pt x="1060450" y="1568450"/>
                          <a:pt x="1102783" y="1695450"/>
                          <a:pt x="1143000" y="1828800"/>
                        </a:cubicBezTo>
                        <a:cubicBezTo>
                          <a:pt x="1183217" y="1962150"/>
                          <a:pt x="1217083" y="2097617"/>
                          <a:pt x="1257300" y="2235200"/>
                        </a:cubicBezTo>
                        <a:cubicBezTo>
                          <a:pt x="1297517" y="2372783"/>
                          <a:pt x="1341967" y="2510367"/>
                          <a:pt x="1384300" y="2654300"/>
                        </a:cubicBezTo>
                        <a:cubicBezTo>
                          <a:pt x="1426633" y="2798233"/>
                          <a:pt x="1462617" y="2948517"/>
                          <a:pt x="1511300" y="3098800"/>
                        </a:cubicBezTo>
                        <a:cubicBezTo>
                          <a:pt x="1559983" y="3249083"/>
                          <a:pt x="1617133" y="3412067"/>
                          <a:pt x="1676400" y="3556000"/>
                        </a:cubicBezTo>
                        <a:cubicBezTo>
                          <a:pt x="1735667" y="3699933"/>
                          <a:pt x="1811867" y="3843867"/>
                          <a:pt x="1866900" y="3962400"/>
                        </a:cubicBezTo>
                        <a:cubicBezTo>
                          <a:pt x="1921933" y="4080933"/>
                          <a:pt x="1957917" y="4188883"/>
                          <a:pt x="2006600" y="4267200"/>
                        </a:cubicBezTo>
                        <a:cubicBezTo>
                          <a:pt x="2055283" y="4345517"/>
                          <a:pt x="2108200" y="4385733"/>
                          <a:pt x="2159000" y="4432300"/>
                        </a:cubicBezTo>
                        <a:cubicBezTo>
                          <a:pt x="2209800" y="4478867"/>
                          <a:pt x="2250017" y="4540250"/>
                          <a:pt x="2311400" y="4546600"/>
                        </a:cubicBezTo>
                        <a:cubicBezTo>
                          <a:pt x="2372783" y="4552950"/>
                          <a:pt x="2457450" y="4536017"/>
                          <a:pt x="2527300" y="4470400"/>
                        </a:cubicBezTo>
                        <a:cubicBezTo>
                          <a:pt x="2597150" y="4404783"/>
                          <a:pt x="2667000" y="4269317"/>
                          <a:pt x="2730500" y="4152900"/>
                        </a:cubicBezTo>
                        <a:cubicBezTo>
                          <a:pt x="2794000" y="4036483"/>
                          <a:pt x="2859617" y="3892550"/>
                          <a:pt x="2908300" y="3771900"/>
                        </a:cubicBezTo>
                        <a:cubicBezTo>
                          <a:pt x="2956983" y="3651250"/>
                          <a:pt x="2980267" y="3553883"/>
                          <a:pt x="3022600" y="3429000"/>
                        </a:cubicBezTo>
                        <a:cubicBezTo>
                          <a:pt x="3064933" y="3304117"/>
                          <a:pt x="3111500" y="3168650"/>
                          <a:pt x="3162300" y="3022600"/>
                        </a:cubicBezTo>
                        <a:cubicBezTo>
                          <a:pt x="3213100" y="2876550"/>
                          <a:pt x="3272367" y="2724150"/>
                          <a:pt x="3327400" y="2552700"/>
                        </a:cubicBezTo>
                        <a:cubicBezTo>
                          <a:pt x="3382433" y="2381250"/>
                          <a:pt x="3443817" y="2165350"/>
                          <a:pt x="3492500" y="1993900"/>
                        </a:cubicBezTo>
                        <a:cubicBezTo>
                          <a:pt x="3541183" y="1822450"/>
                          <a:pt x="3568700" y="1693333"/>
                          <a:pt x="3619500" y="1524000"/>
                        </a:cubicBezTo>
                        <a:cubicBezTo>
                          <a:pt x="3670300" y="1354667"/>
                          <a:pt x="3740150" y="1132417"/>
                          <a:pt x="3797300" y="977900"/>
                        </a:cubicBezTo>
                        <a:cubicBezTo>
                          <a:pt x="3854450" y="823383"/>
                          <a:pt x="3907367" y="706967"/>
                          <a:pt x="3962400" y="596900"/>
                        </a:cubicBezTo>
                        <a:cubicBezTo>
                          <a:pt x="4017433" y="486833"/>
                          <a:pt x="4087283" y="383117"/>
                          <a:pt x="4127500" y="317500"/>
                        </a:cubicBezTo>
                        <a:cubicBezTo>
                          <a:pt x="4167717" y="251883"/>
                          <a:pt x="4167717" y="247650"/>
                          <a:pt x="4203700" y="203200"/>
                        </a:cubicBezTo>
                        <a:cubicBezTo>
                          <a:pt x="4239683" y="158750"/>
                          <a:pt x="4290483" y="82550"/>
                          <a:pt x="4343400" y="50800"/>
                        </a:cubicBezTo>
                        <a:cubicBezTo>
                          <a:pt x="4396317" y="19050"/>
                          <a:pt x="4472517" y="0"/>
                          <a:pt x="4521200" y="12700"/>
                        </a:cubicBezTo>
                        <a:cubicBezTo>
                          <a:pt x="4569883" y="25400"/>
                          <a:pt x="4635500" y="127000"/>
                          <a:pt x="4635500" y="12700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800" kern="0" dirty="0">
                      <a:solidFill>
                        <a:srgbClr val="FFFF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sp>
                <p:nvSpPr>
                  <p:cNvPr id="259" name="フリーフォーム 258"/>
                  <p:cNvSpPr/>
                  <p:nvPr/>
                </p:nvSpPr>
                <p:spPr>
                  <a:xfrm>
                    <a:off x="4318000" y="1092200"/>
                    <a:ext cx="2262796" cy="2222500"/>
                  </a:xfrm>
                  <a:custGeom>
                    <a:avLst/>
                    <a:gdLst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635500" h="4552950">
                        <a:moveTo>
                          <a:pt x="0" y="88900"/>
                        </a:moveTo>
                        <a:cubicBezTo>
                          <a:pt x="51858" y="55033"/>
                          <a:pt x="103717" y="21167"/>
                          <a:pt x="152400" y="12700"/>
                        </a:cubicBezTo>
                        <a:cubicBezTo>
                          <a:pt x="201083" y="4233"/>
                          <a:pt x="241300" y="12700"/>
                          <a:pt x="292100" y="38100"/>
                        </a:cubicBezTo>
                        <a:cubicBezTo>
                          <a:pt x="342900" y="63500"/>
                          <a:pt x="406400" y="110067"/>
                          <a:pt x="457200" y="165100"/>
                        </a:cubicBezTo>
                        <a:cubicBezTo>
                          <a:pt x="508000" y="220133"/>
                          <a:pt x="548217" y="279400"/>
                          <a:pt x="596900" y="368300"/>
                        </a:cubicBezTo>
                        <a:cubicBezTo>
                          <a:pt x="645583" y="457200"/>
                          <a:pt x="702733" y="588433"/>
                          <a:pt x="749300" y="698500"/>
                        </a:cubicBezTo>
                        <a:cubicBezTo>
                          <a:pt x="795867" y="808567"/>
                          <a:pt x="831850" y="905933"/>
                          <a:pt x="876300" y="1028700"/>
                        </a:cubicBezTo>
                        <a:cubicBezTo>
                          <a:pt x="920750" y="1151467"/>
                          <a:pt x="971550" y="1301750"/>
                          <a:pt x="1016000" y="1435100"/>
                        </a:cubicBezTo>
                        <a:cubicBezTo>
                          <a:pt x="1060450" y="1568450"/>
                          <a:pt x="1102783" y="1695450"/>
                          <a:pt x="1143000" y="1828800"/>
                        </a:cubicBezTo>
                        <a:cubicBezTo>
                          <a:pt x="1183217" y="1962150"/>
                          <a:pt x="1217083" y="2097617"/>
                          <a:pt x="1257300" y="2235200"/>
                        </a:cubicBezTo>
                        <a:cubicBezTo>
                          <a:pt x="1297517" y="2372783"/>
                          <a:pt x="1341967" y="2510367"/>
                          <a:pt x="1384300" y="2654300"/>
                        </a:cubicBezTo>
                        <a:cubicBezTo>
                          <a:pt x="1426633" y="2798233"/>
                          <a:pt x="1462617" y="2948517"/>
                          <a:pt x="1511300" y="3098800"/>
                        </a:cubicBezTo>
                        <a:cubicBezTo>
                          <a:pt x="1559983" y="3249083"/>
                          <a:pt x="1617133" y="3412067"/>
                          <a:pt x="1676400" y="3556000"/>
                        </a:cubicBezTo>
                        <a:cubicBezTo>
                          <a:pt x="1735667" y="3699933"/>
                          <a:pt x="1811867" y="3843867"/>
                          <a:pt x="1866900" y="3962400"/>
                        </a:cubicBezTo>
                        <a:cubicBezTo>
                          <a:pt x="1921933" y="4080933"/>
                          <a:pt x="1957917" y="4188883"/>
                          <a:pt x="2006600" y="4267200"/>
                        </a:cubicBezTo>
                        <a:cubicBezTo>
                          <a:pt x="2055283" y="4345517"/>
                          <a:pt x="2108200" y="4385733"/>
                          <a:pt x="2159000" y="4432300"/>
                        </a:cubicBezTo>
                        <a:cubicBezTo>
                          <a:pt x="2209800" y="4478867"/>
                          <a:pt x="2250017" y="4540250"/>
                          <a:pt x="2311400" y="4546600"/>
                        </a:cubicBezTo>
                        <a:cubicBezTo>
                          <a:pt x="2372783" y="4552950"/>
                          <a:pt x="2457450" y="4536017"/>
                          <a:pt x="2527300" y="4470400"/>
                        </a:cubicBezTo>
                        <a:cubicBezTo>
                          <a:pt x="2597150" y="4404783"/>
                          <a:pt x="2667000" y="4269317"/>
                          <a:pt x="2730500" y="4152900"/>
                        </a:cubicBezTo>
                        <a:cubicBezTo>
                          <a:pt x="2794000" y="4036483"/>
                          <a:pt x="2859617" y="3892550"/>
                          <a:pt x="2908300" y="3771900"/>
                        </a:cubicBezTo>
                        <a:cubicBezTo>
                          <a:pt x="2956983" y="3651250"/>
                          <a:pt x="2980267" y="3553883"/>
                          <a:pt x="3022600" y="3429000"/>
                        </a:cubicBezTo>
                        <a:cubicBezTo>
                          <a:pt x="3064933" y="3304117"/>
                          <a:pt x="3111500" y="3168650"/>
                          <a:pt x="3162300" y="3022600"/>
                        </a:cubicBezTo>
                        <a:cubicBezTo>
                          <a:pt x="3213100" y="2876550"/>
                          <a:pt x="3272367" y="2724150"/>
                          <a:pt x="3327400" y="2552700"/>
                        </a:cubicBezTo>
                        <a:cubicBezTo>
                          <a:pt x="3382433" y="2381250"/>
                          <a:pt x="3443817" y="2165350"/>
                          <a:pt x="3492500" y="1993900"/>
                        </a:cubicBezTo>
                        <a:cubicBezTo>
                          <a:pt x="3541183" y="1822450"/>
                          <a:pt x="3568700" y="1693333"/>
                          <a:pt x="3619500" y="1524000"/>
                        </a:cubicBezTo>
                        <a:cubicBezTo>
                          <a:pt x="3670300" y="1354667"/>
                          <a:pt x="3740150" y="1132417"/>
                          <a:pt x="3797300" y="977900"/>
                        </a:cubicBezTo>
                        <a:cubicBezTo>
                          <a:pt x="3854450" y="823383"/>
                          <a:pt x="3907367" y="706967"/>
                          <a:pt x="3962400" y="596900"/>
                        </a:cubicBezTo>
                        <a:cubicBezTo>
                          <a:pt x="4017433" y="486833"/>
                          <a:pt x="4087283" y="383117"/>
                          <a:pt x="4127500" y="317500"/>
                        </a:cubicBezTo>
                        <a:cubicBezTo>
                          <a:pt x="4167717" y="251883"/>
                          <a:pt x="4167717" y="247650"/>
                          <a:pt x="4203700" y="203200"/>
                        </a:cubicBezTo>
                        <a:cubicBezTo>
                          <a:pt x="4239683" y="158750"/>
                          <a:pt x="4290483" y="82550"/>
                          <a:pt x="4343400" y="50800"/>
                        </a:cubicBezTo>
                        <a:cubicBezTo>
                          <a:pt x="4396317" y="19050"/>
                          <a:pt x="4472517" y="0"/>
                          <a:pt x="4521200" y="12700"/>
                        </a:cubicBezTo>
                        <a:cubicBezTo>
                          <a:pt x="4569883" y="25400"/>
                          <a:pt x="4635500" y="127000"/>
                          <a:pt x="4635500" y="12700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800" kern="0" dirty="0">
                      <a:solidFill>
                        <a:srgbClr val="FFFF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sp>
                <p:nvSpPr>
                  <p:cNvPr id="260" name="フリーフォーム 259"/>
                  <p:cNvSpPr/>
                  <p:nvPr/>
                </p:nvSpPr>
                <p:spPr>
                  <a:xfrm>
                    <a:off x="6402996" y="1092200"/>
                    <a:ext cx="2262796" cy="2222500"/>
                  </a:xfrm>
                  <a:custGeom>
                    <a:avLst/>
                    <a:gdLst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635500" h="4552950">
                        <a:moveTo>
                          <a:pt x="0" y="88900"/>
                        </a:moveTo>
                        <a:cubicBezTo>
                          <a:pt x="51858" y="55033"/>
                          <a:pt x="103717" y="21167"/>
                          <a:pt x="152400" y="12700"/>
                        </a:cubicBezTo>
                        <a:cubicBezTo>
                          <a:pt x="201083" y="4233"/>
                          <a:pt x="241300" y="12700"/>
                          <a:pt x="292100" y="38100"/>
                        </a:cubicBezTo>
                        <a:cubicBezTo>
                          <a:pt x="342900" y="63500"/>
                          <a:pt x="406400" y="110067"/>
                          <a:pt x="457200" y="165100"/>
                        </a:cubicBezTo>
                        <a:cubicBezTo>
                          <a:pt x="508000" y="220133"/>
                          <a:pt x="548217" y="279400"/>
                          <a:pt x="596900" y="368300"/>
                        </a:cubicBezTo>
                        <a:cubicBezTo>
                          <a:pt x="645583" y="457200"/>
                          <a:pt x="702733" y="588433"/>
                          <a:pt x="749300" y="698500"/>
                        </a:cubicBezTo>
                        <a:cubicBezTo>
                          <a:pt x="795867" y="808567"/>
                          <a:pt x="831850" y="905933"/>
                          <a:pt x="876300" y="1028700"/>
                        </a:cubicBezTo>
                        <a:cubicBezTo>
                          <a:pt x="920750" y="1151467"/>
                          <a:pt x="971550" y="1301750"/>
                          <a:pt x="1016000" y="1435100"/>
                        </a:cubicBezTo>
                        <a:cubicBezTo>
                          <a:pt x="1060450" y="1568450"/>
                          <a:pt x="1102783" y="1695450"/>
                          <a:pt x="1143000" y="1828800"/>
                        </a:cubicBezTo>
                        <a:cubicBezTo>
                          <a:pt x="1183217" y="1962150"/>
                          <a:pt x="1217083" y="2097617"/>
                          <a:pt x="1257300" y="2235200"/>
                        </a:cubicBezTo>
                        <a:cubicBezTo>
                          <a:pt x="1297517" y="2372783"/>
                          <a:pt x="1341967" y="2510367"/>
                          <a:pt x="1384300" y="2654300"/>
                        </a:cubicBezTo>
                        <a:cubicBezTo>
                          <a:pt x="1426633" y="2798233"/>
                          <a:pt x="1462617" y="2948517"/>
                          <a:pt x="1511300" y="3098800"/>
                        </a:cubicBezTo>
                        <a:cubicBezTo>
                          <a:pt x="1559983" y="3249083"/>
                          <a:pt x="1617133" y="3412067"/>
                          <a:pt x="1676400" y="3556000"/>
                        </a:cubicBezTo>
                        <a:cubicBezTo>
                          <a:pt x="1735667" y="3699933"/>
                          <a:pt x="1811867" y="3843867"/>
                          <a:pt x="1866900" y="3962400"/>
                        </a:cubicBezTo>
                        <a:cubicBezTo>
                          <a:pt x="1921933" y="4080933"/>
                          <a:pt x="1957917" y="4188883"/>
                          <a:pt x="2006600" y="4267200"/>
                        </a:cubicBezTo>
                        <a:cubicBezTo>
                          <a:pt x="2055283" y="4345517"/>
                          <a:pt x="2108200" y="4385733"/>
                          <a:pt x="2159000" y="4432300"/>
                        </a:cubicBezTo>
                        <a:cubicBezTo>
                          <a:pt x="2209800" y="4478867"/>
                          <a:pt x="2250017" y="4540250"/>
                          <a:pt x="2311400" y="4546600"/>
                        </a:cubicBezTo>
                        <a:cubicBezTo>
                          <a:pt x="2372783" y="4552950"/>
                          <a:pt x="2457450" y="4536017"/>
                          <a:pt x="2527300" y="4470400"/>
                        </a:cubicBezTo>
                        <a:cubicBezTo>
                          <a:pt x="2597150" y="4404783"/>
                          <a:pt x="2667000" y="4269317"/>
                          <a:pt x="2730500" y="4152900"/>
                        </a:cubicBezTo>
                        <a:cubicBezTo>
                          <a:pt x="2794000" y="4036483"/>
                          <a:pt x="2859617" y="3892550"/>
                          <a:pt x="2908300" y="3771900"/>
                        </a:cubicBezTo>
                        <a:cubicBezTo>
                          <a:pt x="2956983" y="3651250"/>
                          <a:pt x="2980267" y="3553883"/>
                          <a:pt x="3022600" y="3429000"/>
                        </a:cubicBezTo>
                        <a:cubicBezTo>
                          <a:pt x="3064933" y="3304117"/>
                          <a:pt x="3111500" y="3168650"/>
                          <a:pt x="3162300" y="3022600"/>
                        </a:cubicBezTo>
                        <a:cubicBezTo>
                          <a:pt x="3213100" y="2876550"/>
                          <a:pt x="3272367" y="2724150"/>
                          <a:pt x="3327400" y="2552700"/>
                        </a:cubicBezTo>
                        <a:cubicBezTo>
                          <a:pt x="3382433" y="2381250"/>
                          <a:pt x="3443817" y="2165350"/>
                          <a:pt x="3492500" y="1993900"/>
                        </a:cubicBezTo>
                        <a:cubicBezTo>
                          <a:pt x="3541183" y="1822450"/>
                          <a:pt x="3568700" y="1693333"/>
                          <a:pt x="3619500" y="1524000"/>
                        </a:cubicBezTo>
                        <a:cubicBezTo>
                          <a:pt x="3670300" y="1354667"/>
                          <a:pt x="3740150" y="1132417"/>
                          <a:pt x="3797300" y="977900"/>
                        </a:cubicBezTo>
                        <a:cubicBezTo>
                          <a:pt x="3854450" y="823383"/>
                          <a:pt x="3907367" y="706967"/>
                          <a:pt x="3962400" y="596900"/>
                        </a:cubicBezTo>
                        <a:cubicBezTo>
                          <a:pt x="4017433" y="486833"/>
                          <a:pt x="4087283" y="383117"/>
                          <a:pt x="4127500" y="317500"/>
                        </a:cubicBezTo>
                        <a:cubicBezTo>
                          <a:pt x="4167717" y="251883"/>
                          <a:pt x="4167717" y="247650"/>
                          <a:pt x="4203700" y="203200"/>
                        </a:cubicBezTo>
                        <a:cubicBezTo>
                          <a:pt x="4239683" y="158750"/>
                          <a:pt x="4290483" y="82550"/>
                          <a:pt x="4343400" y="50800"/>
                        </a:cubicBezTo>
                        <a:cubicBezTo>
                          <a:pt x="4396317" y="19050"/>
                          <a:pt x="4472517" y="0"/>
                          <a:pt x="4521200" y="12700"/>
                        </a:cubicBezTo>
                        <a:cubicBezTo>
                          <a:pt x="4569883" y="25400"/>
                          <a:pt x="4635500" y="127000"/>
                          <a:pt x="4635500" y="12700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800" kern="0" dirty="0">
                      <a:solidFill>
                        <a:srgbClr val="FFFF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</p:grpSp>
          </p:grpSp>
        </p:grpSp>
        <p:sp>
          <p:nvSpPr>
            <p:cNvPr id="246" name="テキスト ボックス 409"/>
            <p:cNvSpPr txBox="1">
              <a:spLocks noChangeArrowheads="1"/>
            </p:cNvSpPr>
            <p:nvPr/>
          </p:nvSpPr>
          <p:spPr bwMode="auto">
            <a:xfrm>
              <a:off x="2466918" y="3875086"/>
              <a:ext cx="1667924" cy="4195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800" kern="0" dirty="0" smtClean="0">
                  <a:solidFill>
                    <a:srgbClr val="1659A5"/>
                  </a:solidFill>
                  <a:latin typeface="Calibri" pitchFamily="34" charset="0"/>
                </a:rPr>
                <a:t>Thremalization</a:t>
              </a:r>
              <a:endParaRPr lang="ja-JP" altLang="en-US" sz="1800" kern="0" dirty="0" smtClean="0">
                <a:solidFill>
                  <a:srgbClr val="1659A5"/>
                </a:solidFill>
                <a:latin typeface="Calibri" pitchFamily="34" charset="0"/>
              </a:endParaRPr>
            </a:p>
          </p:txBody>
        </p:sp>
      </p:grpSp>
      <p:grpSp>
        <p:nvGrpSpPr>
          <p:cNvPr id="14345" name="図形グループ 344"/>
          <p:cNvGrpSpPr>
            <a:grpSpLocks/>
          </p:cNvGrpSpPr>
          <p:nvPr/>
        </p:nvGrpSpPr>
        <p:grpSpPr bwMode="auto">
          <a:xfrm>
            <a:off x="4003675" y="4384675"/>
            <a:ext cx="1539875" cy="1552575"/>
            <a:chOff x="4052247" y="3888317"/>
            <a:chExt cx="1628775" cy="1776412"/>
          </a:xfrm>
        </p:grpSpPr>
        <p:grpSp>
          <p:nvGrpSpPr>
            <p:cNvPr id="14560" name="図形グループ 394"/>
            <p:cNvGrpSpPr>
              <a:grpSpLocks/>
            </p:cNvGrpSpPr>
            <p:nvPr/>
          </p:nvGrpSpPr>
          <p:grpSpPr bwMode="auto">
            <a:xfrm>
              <a:off x="4052247" y="4442354"/>
              <a:ext cx="1628775" cy="1222375"/>
              <a:chOff x="4112845" y="1301610"/>
              <a:chExt cx="1628650" cy="1221931"/>
            </a:xfrm>
          </p:grpSpPr>
          <p:sp>
            <p:nvSpPr>
              <p:cNvPr id="226" name="円/楕円 225"/>
              <p:cNvSpPr/>
              <p:nvPr/>
            </p:nvSpPr>
            <p:spPr>
              <a:xfrm>
                <a:off x="4172296" y="1301610"/>
                <a:ext cx="1247561" cy="1221931"/>
              </a:xfrm>
              <a:prstGeom prst="ellipse">
                <a:avLst/>
              </a:prstGeom>
              <a:gradFill flip="none" rotWithShape="1">
                <a:gsLst>
                  <a:gs pos="62000">
                    <a:srgbClr val="FFFF00"/>
                  </a:gs>
                  <a:gs pos="91000">
                    <a:srgbClr val="FFFF00"/>
                  </a:gs>
                  <a:gs pos="3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cxnSp>
            <p:nvCxnSpPr>
              <p:cNvPr id="14565" name="直線矢印コネクタ 197"/>
              <p:cNvCxnSpPr>
                <a:cxnSpLocks noChangeShapeType="1"/>
              </p:cNvCxnSpPr>
              <p:nvPr/>
            </p:nvCxnSpPr>
            <p:spPr bwMode="auto">
              <a:xfrm rot="10800000" flipH="1">
                <a:off x="4962429" y="1301567"/>
                <a:ext cx="394570" cy="443034"/>
              </a:xfrm>
              <a:prstGeom prst="straightConnector1">
                <a:avLst/>
              </a:prstGeom>
              <a:noFill/>
              <a:ln w="41275">
                <a:solidFill>
                  <a:srgbClr val="FF6FCF"/>
                </a:solidFill>
                <a:round/>
                <a:headEnd/>
                <a:tailEnd type="arrow" w="med" len="med"/>
              </a:ln>
              <a:effectLst>
                <a:outerShdw dist="25000" dir="5400000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66" name="直線矢印コネクタ 198"/>
              <p:cNvCxnSpPr>
                <a:cxnSpLocks noChangeShapeType="1"/>
              </p:cNvCxnSpPr>
              <p:nvPr/>
            </p:nvCxnSpPr>
            <p:spPr bwMode="auto">
              <a:xfrm rot="10800000" flipV="1">
                <a:off x="4446971" y="1937066"/>
                <a:ext cx="235063" cy="219701"/>
              </a:xfrm>
              <a:prstGeom prst="straightConnector1">
                <a:avLst/>
              </a:prstGeom>
              <a:noFill/>
              <a:ln w="41275">
                <a:solidFill>
                  <a:srgbClr val="FF6FCF"/>
                </a:solidFill>
                <a:round/>
                <a:headEnd/>
                <a:tailEnd type="arrow" w="med" len="med"/>
              </a:ln>
              <a:effectLst>
                <a:outerShdw dist="25000" dir="5400000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29" name="図形グループ 100"/>
              <p:cNvGrpSpPr/>
              <p:nvPr/>
            </p:nvGrpSpPr>
            <p:grpSpPr>
              <a:xfrm>
                <a:off x="4859104" y="2204598"/>
                <a:ext cx="882394" cy="127656"/>
                <a:chOff x="152400" y="1765300"/>
                <a:chExt cx="3632198" cy="736600"/>
              </a:xfrm>
              <a:scene3d>
                <a:camera prst="orthographicFront">
                  <a:rot lat="0" lon="0" rev="19074000"/>
                </a:camera>
                <a:lightRig rig="threePt" dir="t"/>
              </a:scene3d>
            </p:grpSpPr>
            <p:grpSp>
              <p:nvGrpSpPr>
                <p:cNvPr id="235" name="図形グループ 47"/>
                <p:cNvGrpSpPr/>
                <p:nvPr/>
              </p:nvGrpSpPr>
              <p:grpSpPr>
                <a:xfrm>
                  <a:off x="152400" y="1765300"/>
                  <a:ext cx="1828798" cy="736600"/>
                  <a:chOff x="152400" y="1092200"/>
                  <a:chExt cx="8513392" cy="2222500"/>
                </a:xfrm>
              </p:grpSpPr>
              <p:sp>
                <p:nvSpPr>
                  <p:cNvPr id="241" name="フリーフォーム 240"/>
                  <p:cNvSpPr/>
                  <p:nvPr/>
                </p:nvSpPr>
                <p:spPr>
                  <a:xfrm>
                    <a:off x="152400" y="1092200"/>
                    <a:ext cx="2262796" cy="2222500"/>
                  </a:xfrm>
                  <a:custGeom>
                    <a:avLst/>
                    <a:gdLst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635500" h="4552950">
                        <a:moveTo>
                          <a:pt x="0" y="88900"/>
                        </a:moveTo>
                        <a:cubicBezTo>
                          <a:pt x="51858" y="55033"/>
                          <a:pt x="103717" y="21167"/>
                          <a:pt x="152400" y="12700"/>
                        </a:cubicBezTo>
                        <a:cubicBezTo>
                          <a:pt x="201083" y="4233"/>
                          <a:pt x="241300" y="12700"/>
                          <a:pt x="292100" y="38100"/>
                        </a:cubicBezTo>
                        <a:cubicBezTo>
                          <a:pt x="342900" y="63500"/>
                          <a:pt x="406400" y="110067"/>
                          <a:pt x="457200" y="165100"/>
                        </a:cubicBezTo>
                        <a:cubicBezTo>
                          <a:pt x="508000" y="220133"/>
                          <a:pt x="548217" y="279400"/>
                          <a:pt x="596900" y="368300"/>
                        </a:cubicBezTo>
                        <a:cubicBezTo>
                          <a:pt x="645583" y="457200"/>
                          <a:pt x="702733" y="588433"/>
                          <a:pt x="749300" y="698500"/>
                        </a:cubicBezTo>
                        <a:cubicBezTo>
                          <a:pt x="795867" y="808567"/>
                          <a:pt x="831850" y="905933"/>
                          <a:pt x="876300" y="1028700"/>
                        </a:cubicBezTo>
                        <a:cubicBezTo>
                          <a:pt x="920750" y="1151467"/>
                          <a:pt x="971550" y="1301750"/>
                          <a:pt x="1016000" y="1435100"/>
                        </a:cubicBezTo>
                        <a:cubicBezTo>
                          <a:pt x="1060450" y="1568450"/>
                          <a:pt x="1102783" y="1695450"/>
                          <a:pt x="1143000" y="1828800"/>
                        </a:cubicBezTo>
                        <a:cubicBezTo>
                          <a:pt x="1183217" y="1962150"/>
                          <a:pt x="1217083" y="2097617"/>
                          <a:pt x="1257300" y="2235200"/>
                        </a:cubicBezTo>
                        <a:cubicBezTo>
                          <a:pt x="1297517" y="2372783"/>
                          <a:pt x="1341967" y="2510367"/>
                          <a:pt x="1384300" y="2654300"/>
                        </a:cubicBezTo>
                        <a:cubicBezTo>
                          <a:pt x="1426633" y="2798233"/>
                          <a:pt x="1462617" y="2948517"/>
                          <a:pt x="1511300" y="3098800"/>
                        </a:cubicBezTo>
                        <a:cubicBezTo>
                          <a:pt x="1559983" y="3249083"/>
                          <a:pt x="1617133" y="3412067"/>
                          <a:pt x="1676400" y="3556000"/>
                        </a:cubicBezTo>
                        <a:cubicBezTo>
                          <a:pt x="1735667" y="3699933"/>
                          <a:pt x="1811867" y="3843867"/>
                          <a:pt x="1866900" y="3962400"/>
                        </a:cubicBezTo>
                        <a:cubicBezTo>
                          <a:pt x="1921933" y="4080933"/>
                          <a:pt x="1957917" y="4188883"/>
                          <a:pt x="2006600" y="4267200"/>
                        </a:cubicBezTo>
                        <a:cubicBezTo>
                          <a:pt x="2055283" y="4345517"/>
                          <a:pt x="2108200" y="4385733"/>
                          <a:pt x="2159000" y="4432300"/>
                        </a:cubicBezTo>
                        <a:cubicBezTo>
                          <a:pt x="2209800" y="4478867"/>
                          <a:pt x="2250017" y="4540250"/>
                          <a:pt x="2311400" y="4546600"/>
                        </a:cubicBezTo>
                        <a:cubicBezTo>
                          <a:pt x="2372783" y="4552950"/>
                          <a:pt x="2457450" y="4536017"/>
                          <a:pt x="2527300" y="4470400"/>
                        </a:cubicBezTo>
                        <a:cubicBezTo>
                          <a:pt x="2597150" y="4404783"/>
                          <a:pt x="2667000" y="4269317"/>
                          <a:pt x="2730500" y="4152900"/>
                        </a:cubicBezTo>
                        <a:cubicBezTo>
                          <a:pt x="2794000" y="4036483"/>
                          <a:pt x="2859617" y="3892550"/>
                          <a:pt x="2908300" y="3771900"/>
                        </a:cubicBezTo>
                        <a:cubicBezTo>
                          <a:pt x="2956983" y="3651250"/>
                          <a:pt x="2980267" y="3553883"/>
                          <a:pt x="3022600" y="3429000"/>
                        </a:cubicBezTo>
                        <a:cubicBezTo>
                          <a:pt x="3064933" y="3304117"/>
                          <a:pt x="3111500" y="3168650"/>
                          <a:pt x="3162300" y="3022600"/>
                        </a:cubicBezTo>
                        <a:cubicBezTo>
                          <a:pt x="3213100" y="2876550"/>
                          <a:pt x="3272367" y="2724150"/>
                          <a:pt x="3327400" y="2552700"/>
                        </a:cubicBezTo>
                        <a:cubicBezTo>
                          <a:pt x="3382433" y="2381250"/>
                          <a:pt x="3443817" y="2165350"/>
                          <a:pt x="3492500" y="1993900"/>
                        </a:cubicBezTo>
                        <a:cubicBezTo>
                          <a:pt x="3541183" y="1822450"/>
                          <a:pt x="3568700" y="1693333"/>
                          <a:pt x="3619500" y="1524000"/>
                        </a:cubicBezTo>
                        <a:cubicBezTo>
                          <a:pt x="3670300" y="1354667"/>
                          <a:pt x="3740150" y="1132417"/>
                          <a:pt x="3797300" y="977900"/>
                        </a:cubicBezTo>
                        <a:cubicBezTo>
                          <a:pt x="3854450" y="823383"/>
                          <a:pt x="3907367" y="706967"/>
                          <a:pt x="3962400" y="596900"/>
                        </a:cubicBezTo>
                        <a:cubicBezTo>
                          <a:pt x="4017433" y="486833"/>
                          <a:pt x="4087283" y="383117"/>
                          <a:pt x="4127500" y="317500"/>
                        </a:cubicBezTo>
                        <a:cubicBezTo>
                          <a:pt x="4167717" y="251883"/>
                          <a:pt x="4167717" y="247650"/>
                          <a:pt x="4203700" y="203200"/>
                        </a:cubicBezTo>
                        <a:cubicBezTo>
                          <a:pt x="4239683" y="158750"/>
                          <a:pt x="4290483" y="82550"/>
                          <a:pt x="4343400" y="50800"/>
                        </a:cubicBezTo>
                        <a:cubicBezTo>
                          <a:pt x="4396317" y="19050"/>
                          <a:pt x="4472517" y="0"/>
                          <a:pt x="4521200" y="12700"/>
                        </a:cubicBezTo>
                        <a:cubicBezTo>
                          <a:pt x="4569883" y="25400"/>
                          <a:pt x="4635500" y="127000"/>
                          <a:pt x="4635500" y="12700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800" kern="0" dirty="0">
                      <a:solidFill>
                        <a:srgbClr val="FFFF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sp>
                <p:nvSpPr>
                  <p:cNvPr id="242" name="フリーフォーム 241"/>
                  <p:cNvSpPr/>
                  <p:nvPr/>
                </p:nvSpPr>
                <p:spPr>
                  <a:xfrm>
                    <a:off x="2247900" y="1092200"/>
                    <a:ext cx="2262796" cy="2222500"/>
                  </a:xfrm>
                  <a:custGeom>
                    <a:avLst/>
                    <a:gdLst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635500" h="4552950">
                        <a:moveTo>
                          <a:pt x="0" y="88900"/>
                        </a:moveTo>
                        <a:cubicBezTo>
                          <a:pt x="51858" y="55033"/>
                          <a:pt x="103717" y="21167"/>
                          <a:pt x="152400" y="12700"/>
                        </a:cubicBezTo>
                        <a:cubicBezTo>
                          <a:pt x="201083" y="4233"/>
                          <a:pt x="241300" y="12700"/>
                          <a:pt x="292100" y="38100"/>
                        </a:cubicBezTo>
                        <a:cubicBezTo>
                          <a:pt x="342900" y="63500"/>
                          <a:pt x="406400" y="110067"/>
                          <a:pt x="457200" y="165100"/>
                        </a:cubicBezTo>
                        <a:cubicBezTo>
                          <a:pt x="508000" y="220133"/>
                          <a:pt x="548217" y="279400"/>
                          <a:pt x="596900" y="368300"/>
                        </a:cubicBezTo>
                        <a:cubicBezTo>
                          <a:pt x="645583" y="457200"/>
                          <a:pt x="702733" y="588433"/>
                          <a:pt x="749300" y="698500"/>
                        </a:cubicBezTo>
                        <a:cubicBezTo>
                          <a:pt x="795867" y="808567"/>
                          <a:pt x="831850" y="905933"/>
                          <a:pt x="876300" y="1028700"/>
                        </a:cubicBezTo>
                        <a:cubicBezTo>
                          <a:pt x="920750" y="1151467"/>
                          <a:pt x="971550" y="1301750"/>
                          <a:pt x="1016000" y="1435100"/>
                        </a:cubicBezTo>
                        <a:cubicBezTo>
                          <a:pt x="1060450" y="1568450"/>
                          <a:pt x="1102783" y="1695450"/>
                          <a:pt x="1143000" y="1828800"/>
                        </a:cubicBezTo>
                        <a:cubicBezTo>
                          <a:pt x="1183217" y="1962150"/>
                          <a:pt x="1217083" y="2097617"/>
                          <a:pt x="1257300" y="2235200"/>
                        </a:cubicBezTo>
                        <a:cubicBezTo>
                          <a:pt x="1297517" y="2372783"/>
                          <a:pt x="1341967" y="2510367"/>
                          <a:pt x="1384300" y="2654300"/>
                        </a:cubicBezTo>
                        <a:cubicBezTo>
                          <a:pt x="1426633" y="2798233"/>
                          <a:pt x="1462617" y="2948517"/>
                          <a:pt x="1511300" y="3098800"/>
                        </a:cubicBezTo>
                        <a:cubicBezTo>
                          <a:pt x="1559983" y="3249083"/>
                          <a:pt x="1617133" y="3412067"/>
                          <a:pt x="1676400" y="3556000"/>
                        </a:cubicBezTo>
                        <a:cubicBezTo>
                          <a:pt x="1735667" y="3699933"/>
                          <a:pt x="1811867" y="3843867"/>
                          <a:pt x="1866900" y="3962400"/>
                        </a:cubicBezTo>
                        <a:cubicBezTo>
                          <a:pt x="1921933" y="4080933"/>
                          <a:pt x="1957917" y="4188883"/>
                          <a:pt x="2006600" y="4267200"/>
                        </a:cubicBezTo>
                        <a:cubicBezTo>
                          <a:pt x="2055283" y="4345517"/>
                          <a:pt x="2108200" y="4385733"/>
                          <a:pt x="2159000" y="4432300"/>
                        </a:cubicBezTo>
                        <a:cubicBezTo>
                          <a:pt x="2209800" y="4478867"/>
                          <a:pt x="2250017" y="4540250"/>
                          <a:pt x="2311400" y="4546600"/>
                        </a:cubicBezTo>
                        <a:cubicBezTo>
                          <a:pt x="2372783" y="4552950"/>
                          <a:pt x="2457450" y="4536017"/>
                          <a:pt x="2527300" y="4470400"/>
                        </a:cubicBezTo>
                        <a:cubicBezTo>
                          <a:pt x="2597150" y="4404783"/>
                          <a:pt x="2667000" y="4269317"/>
                          <a:pt x="2730500" y="4152900"/>
                        </a:cubicBezTo>
                        <a:cubicBezTo>
                          <a:pt x="2794000" y="4036483"/>
                          <a:pt x="2859617" y="3892550"/>
                          <a:pt x="2908300" y="3771900"/>
                        </a:cubicBezTo>
                        <a:cubicBezTo>
                          <a:pt x="2956983" y="3651250"/>
                          <a:pt x="2980267" y="3553883"/>
                          <a:pt x="3022600" y="3429000"/>
                        </a:cubicBezTo>
                        <a:cubicBezTo>
                          <a:pt x="3064933" y="3304117"/>
                          <a:pt x="3111500" y="3168650"/>
                          <a:pt x="3162300" y="3022600"/>
                        </a:cubicBezTo>
                        <a:cubicBezTo>
                          <a:pt x="3213100" y="2876550"/>
                          <a:pt x="3272367" y="2724150"/>
                          <a:pt x="3327400" y="2552700"/>
                        </a:cubicBezTo>
                        <a:cubicBezTo>
                          <a:pt x="3382433" y="2381250"/>
                          <a:pt x="3443817" y="2165350"/>
                          <a:pt x="3492500" y="1993900"/>
                        </a:cubicBezTo>
                        <a:cubicBezTo>
                          <a:pt x="3541183" y="1822450"/>
                          <a:pt x="3568700" y="1693333"/>
                          <a:pt x="3619500" y="1524000"/>
                        </a:cubicBezTo>
                        <a:cubicBezTo>
                          <a:pt x="3670300" y="1354667"/>
                          <a:pt x="3740150" y="1132417"/>
                          <a:pt x="3797300" y="977900"/>
                        </a:cubicBezTo>
                        <a:cubicBezTo>
                          <a:pt x="3854450" y="823383"/>
                          <a:pt x="3907367" y="706967"/>
                          <a:pt x="3962400" y="596900"/>
                        </a:cubicBezTo>
                        <a:cubicBezTo>
                          <a:pt x="4017433" y="486833"/>
                          <a:pt x="4087283" y="383117"/>
                          <a:pt x="4127500" y="317500"/>
                        </a:cubicBezTo>
                        <a:cubicBezTo>
                          <a:pt x="4167717" y="251883"/>
                          <a:pt x="4167717" y="247650"/>
                          <a:pt x="4203700" y="203200"/>
                        </a:cubicBezTo>
                        <a:cubicBezTo>
                          <a:pt x="4239683" y="158750"/>
                          <a:pt x="4290483" y="82550"/>
                          <a:pt x="4343400" y="50800"/>
                        </a:cubicBezTo>
                        <a:cubicBezTo>
                          <a:pt x="4396317" y="19050"/>
                          <a:pt x="4472517" y="0"/>
                          <a:pt x="4521200" y="12700"/>
                        </a:cubicBezTo>
                        <a:cubicBezTo>
                          <a:pt x="4569883" y="25400"/>
                          <a:pt x="4635500" y="127000"/>
                          <a:pt x="4635500" y="12700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800" kern="0" dirty="0">
                      <a:solidFill>
                        <a:srgbClr val="FFFF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sp>
                <p:nvSpPr>
                  <p:cNvPr id="243" name="フリーフォーム 242"/>
                  <p:cNvSpPr/>
                  <p:nvPr/>
                </p:nvSpPr>
                <p:spPr>
                  <a:xfrm>
                    <a:off x="4318000" y="1092200"/>
                    <a:ext cx="2262796" cy="2222500"/>
                  </a:xfrm>
                  <a:custGeom>
                    <a:avLst/>
                    <a:gdLst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635500" h="4552950">
                        <a:moveTo>
                          <a:pt x="0" y="88900"/>
                        </a:moveTo>
                        <a:cubicBezTo>
                          <a:pt x="51858" y="55033"/>
                          <a:pt x="103717" y="21167"/>
                          <a:pt x="152400" y="12700"/>
                        </a:cubicBezTo>
                        <a:cubicBezTo>
                          <a:pt x="201083" y="4233"/>
                          <a:pt x="241300" y="12700"/>
                          <a:pt x="292100" y="38100"/>
                        </a:cubicBezTo>
                        <a:cubicBezTo>
                          <a:pt x="342900" y="63500"/>
                          <a:pt x="406400" y="110067"/>
                          <a:pt x="457200" y="165100"/>
                        </a:cubicBezTo>
                        <a:cubicBezTo>
                          <a:pt x="508000" y="220133"/>
                          <a:pt x="548217" y="279400"/>
                          <a:pt x="596900" y="368300"/>
                        </a:cubicBezTo>
                        <a:cubicBezTo>
                          <a:pt x="645583" y="457200"/>
                          <a:pt x="702733" y="588433"/>
                          <a:pt x="749300" y="698500"/>
                        </a:cubicBezTo>
                        <a:cubicBezTo>
                          <a:pt x="795867" y="808567"/>
                          <a:pt x="831850" y="905933"/>
                          <a:pt x="876300" y="1028700"/>
                        </a:cubicBezTo>
                        <a:cubicBezTo>
                          <a:pt x="920750" y="1151467"/>
                          <a:pt x="971550" y="1301750"/>
                          <a:pt x="1016000" y="1435100"/>
                        </a:cubicBezTo>
                        <a:cubicBezTo>
                          <a:pt x="1060450" y="1568450"/>
                          <a:pt x="1102783" y="1695450"/>
                          <a:pt x="1143000" y="1828800"/>
                        </a:cubicBezTo>
                        <a:cubicBezTo>
                          <a:pt x="1183217" y="1962150"/>
                          <a:pt x="1217083" y="2097617"/>
                          <a:pt x="1257300" y="2235200"/>
                        </a:cubicBezTo>
                        <a:cubicBezTo>
                          <a:pt x="1297517" y="2372783"/>
                          <a:pt x="1341967" y="2510367"/>
                          <a:pt x="1384300" y="2654300"/>
                        </a:cubicBezTo>
                        <a:cubicBezTo>
                          <a:pt x="1426633" y="2798233"/>
                          <a:pt x="1462617" y="2948517"/>
                          <a:pt x="1511300" y="3098800"/>
                        </a:cubicBezTo>
                        <a:cubicBezTo>
                          <a:pt x="1559983" y="3249083"/>
                          <a:pt x="1617133" y="3412067"/>
                          <a:pt x="1676400" y="3556000"/>
                        </a:cubicBezTo>
                        <a:cubicBezTo>
                          <a:pt x="1735667" y="3699933"/>
                          <a:pt x="1811867" y="3843867"/>
                          <a:pt x="1866900" y="3962400"/>
                        </a:cubicBezTo>
                        <a:cubicBezTo>
                          <a:pt x="1921933" y="4080933"/>
                          <a:pt x="1957917" y="4188883"/>
                          <a:pt x="2006600" y="4267200"/>
                        </a:cubicBezTo>
                        <a:cubicBezTo>
                          <a:pt x="2055283" y="4345517"/>
                          <a:pt x="2108200" y="4385733"/>
                          <a:pt x="2159000" y="4432300"/>
                        </a:cubicBezTo>
                        <a:cubicBezTo>
                          <a:pt x="2209800" y="4478867"/>
                          <a:pt x="2250017" y="4540250"/>
                          <a:pt x="2311400" y="4546600"/>
                        </a:cubicBezTo>
                        <a:cubicBezTo>
                          <a:pt x="2372783" y="4552950"/>
                          <a:pt x="2457450" y="4536017"/>
                          <a:pt x="2527300" y="4470400"/>
                        </a:cubicBezTo>
                        <a:cubicBezTo>
                          <a:pt x="2597150" y="4404783"/>
                          <a:pt x="2667000" y="4269317"/>
                          <a:pt x="2730500" y="4152900"/>
                        </a:cubicBezTo>
                        <a:cubicBezTo>
                          <a:pt x="2794000" y="4036483"/>
                          <a:pt x="2859617" y="3892550"/>
                          <a:pt x="2908300" y="3771900"/>
                        </a:cubicBezTo>
                        <a:cubicBezTo>
                          <a:pt x="2956983" y="3651250"/>
                          <a:pt x="2980267" y="3553883"/>
                          <a:pt x="3022600" y="3429000"/>
                        </a:cubicBezTo>
                        <a:cubicBezTo>
                          <a:pt x="3064933" y="3304117"/>
                          <a:pt x="3111500" y="3168650"/>
                          <a:pt x="3162300" y="3022600"/>
                        </a:cubicBezTo>
                        <a:cubicBezTo>
                          <a:pt x="3213100" y="2876550"/>
                          <a:pt x="3272367" y="2724150"/>
                          <a:pt x="3327400" y="2552700"/>
                        </a:cubicBezTo>
                        <a:cubicBezTo>
                          <a:pt x="3382433" y="2381250"/>
                          <a:pt x="3443817" y="2165350"/>
                          <a:pt x="3492500" y="1993900"/>
                        </a:cubicBezTo>
                        <a:cubicBezTo>
                          <a:pt x="3541183" y="1822450"/>
                          <a:pt x="3568700" y="1693333"/>
                          <a:pt x="3619500" y="1524000"/>
                        </a:cubicBezTo>
                        <a:cubicBezTo>
                          <a:pt x="3670300" y="1354667"/>
                          <a:pt x="3740150" y="1132417"/>
                          <a:pt x="3797300" y="977900"/>
                        </a:cubicBezTo>
                        <a:cubicBezTo>
                          <a:pt x="3854450" y="823383"/>
                          <a:pt x="3907367" y="706967"/>
                          <a:pt x="3962400" y="596900"/>
                        </a:cubicBezTo>
                        <a:cubicBezTo>
                          <a:pt x="4017433" y="486833"/>
                          <a:pt x="4087283" y="383117"/>
                          <a:pt x="4127500" y="317500"/>
                        </a:cubicBezTo>
                        <a:cubicBezTo>
                          <a:pt x="4167717" y="251883"/>
                          <a:pt x="4167717" y="247650"/>
                          <a:pt x="4203700" y="203200"/>
                        </a:cubicBezTo>
                        <a:cubicBezTo>
                          <a:pt x="4239683" y="158750"/>
                          <a:pt x="4290483" y="82550"/>
                          <a:pt x="4343400" y="50800"/>
                        </a:cubicBezTo>
                        <a:cubicBezTo>
                          <a:pt x="4396317" y="19050"/>
                          <a:pt x="4472517" y="0"/>
                          <a:pt x="4521200" y="12700"/>
                        </a:cubicBezTo>
                        <a:cubicBezTo>
                          <a:pt x="4569883" y="25400"/>
                          <a:pt x="4635500" y="127000"/>
                          <a:pt x="4635500" y="12700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800" kern="0" dirty="0">
                      <a:solidFill>
                        <a:srgbClr val="FFFF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sp>
                <p:nvSpPr>
                  <p:cNvPr id="244" name="フリーフォーム 243"/>
                  <p:cNvSpPr/>
                  <p:nvPr/>
                </p:nvSpPr>
                <p:spPr>
                  <a:xfrm>
                    <a:off x="6402996" y="1092200"/>
                    <a:ext cx="2262796" cy="2222500"/>
                  </a:xfrm>
                  <a:custGeom>
                    <a:avLst/>
                    <a:gdLst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635500" h="4552950">
                        <a:moveTo>
                          <a:pt x="0" y="88900"/>
                        </a:moveTo>
                        <a:cubicBezTo>
                          <a:pt x="51858" y="55033"/>
                          <a:pt x="103717" y="21167"/>
                          <a:pt x="152400" y="12700"/>
                        </a:cubicBezTo>
                        <a:cubicBezTo>
                          <a:pt x="201083" y="4233"/>
                          <a:pt x="241300" y="12700"/>
                          <a:pt x="292100" y="38100"/>
                        </a:cubicBezTo>
                        <a:cubicBezTo>
                          <a:pt x="342900" y="63500"/>
                          <a:pt x="406400" y="110067"/>
                          <a:pt x="457200" y="165100"/>
                        </a:cubicBezTo>
                        <a:cubicBezTo>
                          <a:pt x="508000" y="220133"/>
                          <a:pt x="548217" y="279400"/>
                          <a:pt x="596900" y="368300"/>
                        </a:cubicBezTo>
                        <a:cubicBezTo>
                          <a:pt x="645583" y="457200"/>
                          <a:pt x="702733" y="588433"/>
                          <a:pt x="749300" y="698500"/>
                        </a:cubicBezTo>
                        <a:cubicBezTo>
                          <a:pt x="795867" y="808567"/>
                          <a:pt x="831850" y="905933"/>
                          <a:pt x="876300" y="1028700"/>
                        </a:cubicBezTo>
                        <a:cubicBezTo>
                          <a:pt x="920750" y="1151467"/>
                          <a:pt x="971550" y="1301750"/>
                          <a:pt x="1016000" y="1435100"/>
                        </a:cubicBezTo>
                        <a:cubicBezTo>
                          <a:pt x="1060450" y="1568450"/>
                          <a:pt x="1102783" y="1695450"/>
                          <a:pt x="1143000" y="1828800"/>
                        </a:cubicBezTo>
                        <a:cubicBezTo>
                          <a:pt x="1183217" y="1962150"/>
                          <a:pt x="1217083" y="2097617"/>
                          <a:pt x="1257300" y="2235200"/>
                        </a:cubicBezTo>
                        <a:cubicBezTo>
                          <a:pt x="1297517" y="2372783"/>
                          <a:pt x="1341967" y="2510367"/>
                          <a:pt x="1384300" y="2654300"/>
                        </a:cubicBezTo>
                        <a:cubicBezTo>
                          <a:pt x="1426633" y="2798233"/>
                          <a:pt x="1462617" y="2948517"/>
                          <a:pt x="1511300" y="3098800"/>
                        </a:cubicBezTo>
                        <a:cubicBezTo>
                          <a:pt x="1559983" y="3249083"/>
                          <a:pt x="1617133" y="3412067"/>
                          <a:pt x="1676400" y="3556000"/>
                        </a:cubicBezTo>
                        <a:cubicBezTo>
                          <a:pt x="1735667" y="3699933"/>
                          <a:pt x="1811867" y="3843867"/>
                          <a:pt x="1866900" y="3962400"/>
                        </a:cubicBezTo>
                        <a:cubicBezTo>
                          <a:pt x="1921933" y="4080933"/>
                          <a:pt x="1957917" y="4188883"/>
                          <a:pt x="2006600" y="4267200"/>
                        </a:cubicBezTo>
                        <a:cubicBezTo>
                          <a:pt x="2055283" y="4345517"/>
                          <a:pt x="2108200" y="4385733"/>
                          <a:pt x="2159000" y="4432300"/>
                        </a:cubicBezTo>
                        <a:cubicBezTo>
                          <a:pt x="2209800" y="4478867"/>
                          <a:pt x="2250017" y="4540250"/>
                          <a:pt x="2311400" y="4546600"/>
                        </a:cubicBezTo>
                        <a:cubicBezTo>
                          <a:pt x="2372783" y="4552950"/>
                          <a:pt x="2457450" y="4536017"/>
                          <a:pt x="2527300" y="4470400"/>
                        </a:cubicBezTo>
                        <a:cubicBezTo>
                          <a:pt x="2597150" y="4404783"/>
                          <a:pt x="2667000" y="4269317"/>
                          <a:pt x="2730500" y="4152900"/>
                        </a:cubicBezTo>
                        <a:cubicBezTo>
                          <a:pt x="2794000" y="4036483"/>
                          <a:pt x="2859617" y="3892550"/>
                          <a:pt x="2908300" y="3771900"/>
                        </a:cubicBezTo>
                        <a:cubicBezTo>
                          <a:pt x="2956983" y="3651250"/>
                          <a:pt x="2980267" y="3553883"/>
                          <a:pt x="3022600" y="3429000"/>
                        </a:cubicBezTo>
                        <a:cubicBezTo>
                          <a:pt x="3064933" y="3304117"/>
                          <a:pt x="3111500" y="3168650"/>
                          <a:pt x="3162300" y="3022600"/>
                        </a:cubicBezTo>
                        <a:cubicBezTo>
                          <a:pt x="3213100" y="2876550"/>
                          <a:pt x="3272367" y="2724150"/>
                          <a:pt x="3327400" y="2552700"/>
                        </a:cubicBezTo>
                        <a:cubicBezTo>
                          <a:pt x="3382433" y="2381250"/>
                          <a:pt x="3443817" y="2165350"/>
                          <a:pt x="3492500" y="1993900"/>
                        </a:cubicBezTo>
                        <a:cubicBezTo>
                          <a:pt x="3541183" y="1822450"/>
                          <a:pt x="3568700" y="1693333"/>
                          <a:pt x="3619500" y="1524000"/>
                        </a:cubicBezTo>
                        <a:cubicBezTo>
                          <a:pt x="3670300" y="1354667"/>
                          <a:pt x="3740150" y="1132417"/>
                          <a:pt x="3797300" y="977900"/>
                        </a:cubicBezTo>
                        <a:cubicBezTo>
                          <a:pt x="3854450" y="823383"/>
                          <a:pt x="3907367" y="706967"/>
                          <a:pt x="3962400" y="596900"/>
                        </a:cubicBezTo>
                        <a:cubicBezTo>
                          <a:pt x="4017433" y="486833"/>
                          <a:pt x="4087283" y="383117"/>
                          <a:pt x="4127500" y="317500"/>
                        </a:cubicBezTo>
                        <a:cubicBezTo>
                          <a:pt x="4167717" y="251883"/>
                          <a:pt x="4167717" y="247650"/>
                          <a:pt x="4203700" y="203200"/>
                        </a:cubicBezTo>
                        <a:cubicBezTo>
                          <a:pt x="4239683" y="158750"/>
                          <a:pt x="4290483" y="82550"/>
                          <a:pt x="4343400" y="50800"/>
                        </a:cubicBezTo>
                        <a:cubicBezTo>
                          <a:pt x="4396317" y="19050"/>
                          <a:pt x="4472517" y="0"/>
                          <a:pt x="4521200" y="12700"/>
                        </a:cubicBezTo>
                        <a:cubicBezTo>
                          <a:pt x="4569883" y="25400"/>
                          <a:pt x="4635500" y="127000"/>
                          <a:pt x="4635500" y="12700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800" kern="0" dirty="0">
                      <a:solidFill>
                        <a:srgbClr val="FFFF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</p:grpSp>
            <p:grpSp>
              <p:nvGrpSpPr>
                <p:cNvPr id="236" name="図形グループ 53"/>
                <p:cNvGrpSpPr/>
                <p:nvPr/>
              </p:nvGrpSpPr>
              <p:grpSpPr>
                <a:xfrm>
                  <a:off x="1955800" y="1765300"/>
                  <a:ext cx="1828798" cy="736600"/>
                  <a:chOff x="152400" y="1092200"/>
                  <a:chExt cx="8513392" cy="2222500"/>
                </a:xfrm>
              </p:grpSpPr>
              <p:sp>
                <p:nvSpPr>
                  <p:cNvPr id="237" name="フリーフォーム 236"/>
                  <p:cNvSpPr/>
                  <p:nvPr/>
                </p:nvSpPr>
                <p:spPr>
                  <a:xfrm>
                    <a:off x="152400" y="1092200"/>
                    <a:ext cx="2262796" cy="2222500"/>
                  </a:xfrm>
                  <a:custGeom>
                    <a:avLst/>
                    <a:gdLst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635500" h="4552950">
                        <a:moveTo>
                          <a:pt x="0" y="88900"/>
                        </a:moveTo>
                        <a:cubicBezTo>
                          <a:pt x="51858" y="55033"/>
                          <a:pt x="103717" y="21167"/>
                          <a:pt x="152400" y="12700"/>
                        </a:cubicBezTo>
                        <a:cubicBezTo>
                          <a:pt x="201083" y="4233"/>
                          <a:pt x="241300" y="12700"/>
                          <a:pt x="292100" y="38100"/>
                        </a:cubicBezTo>
                        <a:cubicBezTo>
                          <a:pt x="342900" y="63500"/>
                          <a:pt x="406400" y="110067"/>
                          <a:pt x="457200" y="165100"/>
                        </a:cubicBezTo>
                        <a:cubicBezTo>
                          <a:pt x="508000" y="220133"/>
                          <a:pt x="548217" y="279400"/>
                          <a:pt x="596900" y="368300"/>
                        </a:cubicBezTo>
                        <a:cubicBezTo>
                          <a:pt x="645583" y="457200"/>
                          <a:pt x="702733" y="588433"/>
                          <a:pt x="749300" y="698500"/>
                        </a:cubicBezTo>
                        <a:cubicBezTo>
                          <a:pt x="795867" y="808567"/>
                          <a:pt x="831850" y="905933"/>
                          <a:pt x="876300" y="1028700"/>
                        </a:cubicBezTo>
                        <a:cubicBezTo>
                          <a:pt x="920750" y="1151467"/>
                          <a:pt x="971550" y="1301750"/>
                          <a:pt x="1016000" y="1435100"/>
                        </a:cubicBezTo>
                        <a:cubicBezTo>
                          <a:pt x="1060450" y="1568450"/>
                          <a:pt x="1102783" y="1695450"/>
                          <a:pt x="1143000" y="1828800"/>
                        </a:cubicBezTo>
                        <a:cubicBezTo>
                          <a:pt x="1183217" y="1962150"/>
                          <a:pt x="1217083" y="2097617"/>
                          <a:pt x="1257300" y="2235200"/>
                        </a:cubicBezTo>
                        <a:cubicBezTo>
                          <a:pt x="1297517" y="2372783"/>
                          <a:pt x="1341967" y="2510367"/>
                          <a:pt x="1384300" y="2654300"/>
                        </a:cubicBezTo>
                        <a:cubicBezTo>
                          <a:pt x="1426633" y="2798233"/>
                          <a:pt x="1462617" y="2948517"/>
                          <a:pt x="1511300" y="3098800"/>
                        </a:cubicBezTo>
                        <a:cubicBezTo>
                          <a:pt x="1559983" y="3249083"/>
                          <a:pt x="1617133" y="3412067"/>
                          <a:pt x="1676400" y="3556000"/>
                        </a:cubicBezTo>
                        <a:cubicBezTo>
                          <a:pt x="1735667" y="3699933"/>
                          <a:pt x="1811867" y="3843867"/>
                          <a:pt x="1866900" y="3962400"/>
                        </a:cubicBezTo>
                        <a:cubicBezTo>
                          <a:pt x="1921933" y="4080933"/>
                          <a:pt x="1957917" y="4188883"/>
                          <a:pt x="2006600" y="4267200"/>
                        </a:cubicBezTo>
                        <a:cubicBezTo>
                          <a:pt x="2055283" y="4345517"/>
                          <a:pt x="2108200" y="4385733"/>
                          <a:pt x="2159000" y="4432300"/>
                        </a:cubicBezTo>
                        <a:cubicBezTo>
                          <a:pt x="2209800" y="4478867"/>
                          <a:pt x="2250017" y="4540250"/>
                          <a:pt x="2311400" y="4546600"/>
                        </a:cubicBezTo>
                        <a:cubicBezTo>
                          <a:pt x="2372783" y="4552950"/>
                          <a:pt x="2457450" y="4536017"/>
                          <a:pt x="2527300" y="4470400"/>
                        </a:cubicBezTo>
                        <a:cubicBezTo>
                          <a:pt x="2597150" y="4404783"/>
                          <a:pt x="2667000" y="4269317"/>
                          <a:pt x="2730500" y="4152900"/>
                        </a:cubicBezTo>
                        <a:cubicBezTo>
                          <a:pt x="2794000" y="4036483"/>
                          <a:pt x="2859617" y="3892550"/>
                          <a:pt x="2908300" y="3771900"/>
                        </a:cubicBezTo>
                        <a:cubicBezTo>
                          <a:pt x="2956983" y="3651250"/>
                          <a:pt x="2980267" y="3553883"/>
                          <a:pt x="3022600" y="3429000"/>
                        </a:cubicBezTo>
                        <a:cubicBezTo>
                          <a:pt x="3064933" y="3304117"/>
                          <a:pt x="3111500" y="3168650"/>
                          <a:pt x="3162300" y="3022600"/>
                        </a:cubicBezTo>
                        <a:cubicBezTo>
                          <a:pt x="3213100" y="2876550"/>
                          <a:pt x="3272367" y="2724150"/>
                          <a:pt x="3327400" y="2552700"/>
                        </a:cubicBezTo>
                        <a:cubicBezTo>
                          <a:pt x="3382433" y="2381250"/>
                          <a:pt x="3443817" y="2165350"/>
                          <a:pt x="3492500" y="1993900"/>
                        </a:cubicBezTo>
                        <a:cubicBezTo>
                          <a:pt x="3541183" y="1822450"/>
                          <a:pt x="3568700" y="1693333"/>
                          <a:pt x="3619500" y="1524000"/>
                        </a:cubicBezTo>
                        <a:cubicBezTo>
                          <a:pt x="3670300" y="1354667"/>
                          <a:pt x="3740150" y="1132417"/>
                          <a:pt x="3797300" y="977900"/>
                        </a:cubicBezTo>
                        <a:cubicBezTo>
                          <a:pt x="3854450" y="823383"/>
                          <a:pt x="3907367" y="706967"/>
                          <a:pt x="3962400" y="596900"/>
                        </a:cubicBezTo>
                        <a:cubicBezTo>
                          <a:pt x="4017433" y="486833"/>
                          <a:pt x="4087283" y="383117"/>
                          <a:pt x="4127500" y="317500"/>
                        </a:cubicBezTo>
                        <a:cubicBezTo>
                          <a:pt x="4167717" y="251883"/>
                          <a:pt x="4167717" y="247650"/>
                          <a:pt x="4203700" y="203200"/>
                        </a:cubicBezTo>
                        <a:cubicBezTo>
                          <a:pt x="4239683" y="158750"/>
                          <a:pt x="4290483" y="82550"/>
                          <a:pt x="4343400" y="50800"/>
                        </a:cubicBezTo>
                        <a:cubicBezTo>
                          <a:pt x="4396317" y="19050"/>
                          <a:pt x="4472517" y="0"/>
                          <a:pt x="4521200" y="12700"/>
                        </a:cubicBezTo>
                        <a:cubicBezTo>
                          <a:pt x="4569883" y="25400"/>
                          <a:pt x="4635500" y="127000"/>
                          <a:pt x="4635500" y="12700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800" kern="0" dirty="0">
                      <a:solidFill>
                        <a:srgbClr val="FFFF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sp>
                <p:nvSpPr>
                  <p:cNvPr id="238" name="フリーフォーム 237"/>
                  <p:cNvSpPr/>
                  <p:nvPr/>
                </p:nvSpPr>
                <p:spPr>
                  <a:xfrm>
                    <a:off x="2247900" y="1092200"/>
                    <a:ext cx="2262796" cy="2222500"/>
                  </a:xfrm>
                  <a:custGeom>
                    <a:avLst/>
                    <a:gdLst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635500" h="4552950">
                        <a:moveTo>
                          <a:pt x="0" y="88900"/>
                        </a:moveTo>
                        <a:cubicBezTo>
                          <a:pt x="51858" y="55033"/>
                          <a:pt x="103717" y="21167"/>
                          <a:pt x="152400" y="12700"/>
                        </a:cubicBezTo>
                        <a:cubicBezTo>
                          <a:pt x="201083" y="4233"/>
                          <a:pt x="241300" y="12700"/>
                          <a:pt x="292100" y="38100"/>
                        </a:cubicBezTo>
                        <a:cubicBezTo>
                          <a:pt x="342900" y="63500"/>
                          <a:pt x="406400" y="110067"/>
                          <a:pt x="457200" y="165100"/>
                        </a:cubicBezTo>
                        <a:cubicBezTo>
                          <a:pt x="508000" y="220133"/>
                          <a:pt x="548217" y="279400"/>
                          <a:pt x="596900" y="368300"/>
                        </a:cubicBezTo>
                        <a:cubicBezTo>
                          <a:pt x="645583" y="457200"/>
                          <a:pt x="702733" y="588433"/>
                          <a:pt x="749300" y="698500"/>
                        </a:cubicBezTo>
                        <a:cubicBezTo>
                          <a:pt x="795867" y="808567"/>
                          <a:pt x="831850" y="905933"/>
                          <a:pt x="876300" y="1028700"/>
                        </a:cubicBezTo>
                        <a:cubicBezTo>
                          <a:pt x="920750" y="1151467"/>
                          <a:pt x="971550" y="1301750"/>
                          <a:pt x="1016000" y="1435100"/>
                        </a:cubicBezTo>
                        <a:cubicBezTo>
                          <a:pt x="1060450" y="1568450"/>
                          <a:pt x="1102783" y="1695450"/>
                          <a:pt x="1143000" y="1828800"/>
                        </a:cubicBezTo>
                        <a:cubicBezTo>
                          <a:pt x="1183217" y="1962150"/>
                          <a:pt x="1217083" y="2097617"/>
                          <a:pt x="1257300" y="2235200"/>
                        </a:cubicBezTo>
                        <a:cubicBezTo>
                          <a:pt x="1297517" y="2372783"/>
                          <a:pt x="1341967" y="2510367"/>
                          <a:pt x="1384300" y="2654300"/>
                        </a:cubicBezTo>
                        <a:cubicBezTo>
                          <a:pt x="1426633" y="2798233"/>
                          <a:pt x="1462617" y="2948517"/>
                          <a:pt x="1511300" y="3098800"/>
                        </a:cubicBezTo>
                        <a:cubicBezTo>
                          <a:pt x="1559983" y="3249083"/>
                          <a:pt x="1617133" y="3412067"/>
                          <a:pt x="1676400" y="3556000"/>
                        </a:cubicBezTo>
                        <a:cubicBezTo>
                          <a:pt x="1735667" y="3699933"/>
                          <a:pt x="1811867" y="3843867"/>
                          <a:pt x="1866900" y="3962400"/>
                        </a:cubicBezTo>
                        <a:cubicBezTo>
                          <a:pt x="1921933" y="4080933"/>
                          <a:pt x="1957917" y="4188883"/>
                          <a:pt x="2006600" y="4267200"/>
                        </a:cubicBezTo>
                        <a:cubicBezTo>
                          <a:pt x="2055283" y="4345517"/>
                          <a:pt x="2108200" y="4385733"/>
                          <a:pt x="2159000" y="4432300"/>
                        </a:cubicBezTo>
                        <a:cubicBezTo>
                          <a:pt x="2209800" y="4478867"/>
                          <a:pt x="2250017" y="4540250"/>
                          <a:pt x="2311400" y="4546600"/>
                        </a:cubicBezTo>
                        <a:cubicBezTo>
                          <a:pt x="2372783" y="4552950"/>
                          <a:pt x="2457450" y="4536017"/>
                          <a:pt x="2527300" y="4470400"/>
                        </a:cubicBezTo>
                        <a:cubicBezTo>
                          <a:pt x="2597150" y="4404783"/>
                          <a:pt x="2667000" y="4269317"/>
                          <a:pt x="2730500" y="4152900"/>
                        </a:cubicBezTo>
                        <a:cubicBezTo>
                          <a:pt x="2794000" y="4036483"/>
                          <a:pt x="2859617" y="3892550"/>
                          <a:pt x="2908300" y="3771900"/>
                        </a:cubicBezTo>
                        <a:cubicBezTo>
                          <a:pt x="2956983" y="3651250"/>
                          <a:pt x="2980267" y="3553883"/>
                          <a:pt x="3022600" y="3429000"/>
                        </a:cubicBezTo>
                        <a:cubicBezTo>
                          <a:pt x="3064933" y="3304117"/>
                          <a:pt x="3111500" y="3168650"/>
                          <a:pt x="3162300" y="3022600"/>
                        </a:cubicBezTo>
                        <a:cubicBezTo>
                          <a:pt x="3213100" y="2876550"/>
                          <a:pt x="3272367" y="2724150"/>
                          <a:pt x="3327400" y="2552700"/>
                        </a:cubicBezTo>
                        <a:cubicBezTo>
                          <a:pt x="3382433" y="2381250"/>
                          <a:pt x="3443817" y="2165350"/>
                          <a:pt x="3492500" y="1993900"/>
                        </a:cubicBezTo>
                        <a:cubicBezTo>
                          <a:pt x="3541183" y="1822450"/>
                          <a:pt x="3568700" y="1693333"/>
                          <a:pt x="3619500" y="1524000"/>
                        </a:cubicBezTo>
                        <a:cubicBezTo>
                          <a:pt x="3670300" y="1354667"/>
                          <a:pt x="3740150" y="1132417"/>
                          <a:pt x="3797300" y="977900"/>
                        </a:cubicBezTo>
                        <a:cubicBezTo>
                          <a:pt x="3854450" y="823383"/>
                          <a:pt x="3907367" y="706967"/>
                          <a:pt x="3962400" y="596900"/>
                        </a:cubicBezTo>
                        <a:cubicBezTo>
                          <a:pt x="4017433" y="486833"/>
                          <a:pt x="4087283" y="383117"/>
                          <a:pt x="4127500" y="317500"/>
                        </a:cubicBezTo>
                        <a:cubicBezTo>
                          <a:pt x="4167717" y="251883"/>
                          <a:pt x="4167717" y="247650"/>
                          <a:pt x="4203700" y="203200"/>
                        </a:cubicBezTo>
                        <a:cubicBezTo>
                          <a:pt x="4239683" y="158750"/>
                          <a:pt x="4290483" y="82550"/>
                          <a:pt x="4343400" y="50800"/>
                        </a:cubicBezTo>
                        <a:cubicBezTo>
                          <a:pt x="4396317" y="19050"/>
                          <a:pt x="4472517" y="0"/>
                          <a:pt x="4521200" y="12700"/>
                        </a:cubicBezTo>
                        <a:cubicBezTo>
                          <a:pt x="4569883" y="25400"/>
                          <a:pt x="4635500" y="127000"/>
                          <a:pt x="4635500" y="12700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800" kern="0" dirty="0">
                      <a:solidFill>
                        <a:srgbClr val="FFFF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sp>
                <p:nvSpPr>
                  <p:cNvPr id="239" name="フリーフォーム 238"/>
                  <p:cNvSpPr/>
                  <p:nvPr/>
                </p:nvSpPr>
                <p:spPr>
                  <a:xfrm>
                    <a:off x="4318000" y="1092200"/>
                    <a:ext cx="2262796" cy="2222500"/>
                  </a:xfrm>
                  <a:custGeom>
                    <a:avLst/>
                    <a:gdLst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635500" h="4552950">
                        <a:moveTo>
                          <a:pt x="0" y="88900"/>
                        </a:moveTo>
                        <a:cubicBezTo>
                          <a:pt x="51858" y="55033"/>
                          <a:pt x="103717" y="21167"/>
                          <a:pt x="152400" y="12700"/>
                        </a:cubicBezTo>
                        <a:cubicBezTo>
                          <a:pt x="201083" y="4233"/>
                          <a:pt x="241300" y="12700"/>
                          <a:pt x="292100" y="38100"/>
                        </a:cubicBezTo>
                        <a:cubicBezTo>
                          <a:pt x="342900" y="63500"/>
                          <a:pt x="406400" y="110067"/>
                          <a:pt x="457200" y="165100"/>
                        </a:cubicBezTo>
                        <a:cubicBezTo>
                          <a:pt x="508000" y="220133"/>
                          <a:pt x="548217" y="279400"/>
                          <a:pt x="596900" y="368300"/>
                        </a:cubicBezTo>
                        <a:cubicBezTo>
                          <a:pt x="645583" y="457200"/>
                          <a:pt x="702733" y="588433"/>
                          <a:pt x="749300" y="698500"/>
                        </a:cubicBezTo>
                        <a:cubicBezTo>
                          <a:pt x="795867" y="808567"/>
                          <a:pt x="831850" y="905933"/>
                          <a:pt x="876300" y="1028700"/>
                        </a:cubicBezTo>
                        <a:cubicBezTo>
                          <a:pt x="920750" y="1151467"/>
                          <a:pt x="971550" y="1301750"/>
                          <a:pt x="1016000" y="1435100"/>
                        </a:cubicBezTo>
                        <a:cubicBezTo>
                          <a:pt x="1060450" y="1568450"/>
                          <a:pt x="1102783" y="1695450"/>
                          <a:pt x="1143000" y="1828800"/>
                        </a:cubicBezTo>
                        <a:cubicBezTo>
                          <a:pt x="1183217" y="1962150"/>
                          <a:pt x="1217083" y="2097617"/>
                          <a:pt x="1257300" y="2235200"/>
                        </a:cubicBezTo>
                        <a:cubicBezTo>
                          <a:pt x="1297517" y="2372783"/>
                          <a:pt x="1341967" y="2510367"/>
                          <a:pt x="1384300" y="2654300"/>
                        </a:cubicBezTo>
                        <a:cubicBezTo>
                          <a:pt x="1426633" y="2798233"/>
                          <a:pt x="1462617" y="2948517"/>
                          <a:pt x="1511300" y="3098800"/>
                        </a:cubicBezTo>
                        <a:cubicBezTo>
                          <a:pt x="1559983" y="3249083"/>
                          <a:pt x="1617133" y="3412067"/>
                          <a:pt x="1676400" y="3556000"/>
                        </a:cubicBezTo>
                        <a:cubicBezTo>
                          <a:pt x="1735667" y="3699933"/>
                          <a:pt x="1811867" y="3843867"/>
                          <a:pt x="1866900" y="3962400"/>
                        </a:cubicBezTo>
                        <a:cubicBezTo>
                          <a:pt x="1921933" y="4080933"/>
                          <a:pt x="1957917" y="4188883"/>
                          <a:pt x="2006600" y="4267200"/>
                        </a:cubicBezTo>
                        <a:cubicBezTo>
                          <a:pt x="2055283" y="4345517"/>
                          <a:pt x="2108200" y="4385733"/>
                          <a:pt x="2159000" y="4432300"/>
                        </a:cubicBezTo>
                        <a:cubicBezTo>
                          <a:pt x="2209800" y="4478867"/>
                          <a:pt x="2250017" y="4540250"/>
                          <a:pt x="2311400" y="4546600"/>
                        </a:cubicBezTo>
                        <a:cubicBezTo>
                          <a:pt x="2372783" y="4552950"/>
                          <a:pt x="2457450" y="4536017"/>
                          <a:pt x="2527300" y="4470400"/>
                        </a:cubicBezTo>
                        <a:cubicBezTo>
                          <a:pt x="2597150" y="4404783"/>
                          <a:pt x="2667000" y="4269317"/>
                          <a:pt x="2730500" y="4152900"/>
                        </a:cubicBezTo>
                        <a:cubicBezTo>
                          <a:pt x="2794000" y="4036483"/>
                          <a:pt x="2859617" y="3892550"/>
                          <a:pt x="2908300" y="3771900"/>
                        </a:cubicBezTo>
                        <a:cubicBezTo>
                          <a:pt x="2956983" y="3651250"/>
                          <a:pt x="2980267" y="3553883"/>
                          <a:pt x="3022600" y="3429000"/>
                        </a:cubicBezTo>
                        <a:cubicBezTo>
                          <a:pt x="3064933" y="3304117"/>
                          <a:pt x="3111500" y="3168650"/>
                          <a:pt x="3162300" y="3022600"/>
                        </a:cubicBezTo>
                        <a:cubicBezTo>
                          <a:pt x="3213100" y="2876550"/>
                          <a:pt x="3272367" y="2724150"/>
                          <a:pt x="3327400" y="2552700"/>
                        </a:cubicBezTo>
                        <a:cubicBezTo>
                          <a:pt x="3382433" y="2381250"/>
                          <a:pt x="3443817" y="2165350"/>
                          <a:pt x="3492500" y="1993900"/>
                        </a:cubicBezTo>
                        <a:cubicBezTo>
                          <a:pt x="3541183" y="1822450"/>
                          <a:pt x="3568700" y="1693333"/>
                          <a:pt x="3619500" y="1524000"/>
                        </a:cubicBezTo>
                        <a:cubicBezTo>
                          <a:pt x="3670300" y="1354667"/>
                          <a:pt x="3740150" y="1132417"/>
                          <a:pt x="3797300" y="977900"/>
                        </a:cubicBezTo>
                        <a:cubicBezTo>
                          <a:pt x="3854450" y="823383"/>
                          <a:pt x="3907367" y="706967"/>
                          <a:pt x="3962400" y="596900"/>
                        </a:cubicBezTo>
                        <a:cubicBezTo>
                          <a:pt x="4017433" y="486833"/>
                          <a:pt x="4087283" y="383117"/>
                          <a:pt x="4127500" y="317500"/>
                        </a:cubicBezTo>
                        <a:cubicBezTo>
                          <a:pt x="4167717" y="251883"/>
                          <a:pt x="4167717" y="247650"/>
                          <a:pt x="4203700" y="203200"/>
                        </a:cubicBezTo>
                        <a:cubicBezTo>
                          <a:pt x="4239683" y="158750"/>
                          <a:pt x="4290483" y="82550"/>
                          <a:pt x="4343400" y="50800"/>
                        </a:cubicBezTo>
                        <a:cubicBezTo>
                          <a:pt x="4396317" y="19050"/>
                          <a:pt x="4472517" y="0"/>
                          <a:pt x="4521200" y="12700"/>
                        </a:cubicBezTo>
                        <a:cubicBezTo>
                          <a:pt x="4569883" y="25400"/>
                          <a:pt x="4635500" y="127000"/>
                          <a:pt x="4635500" y="12700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800" kern="0" dirty="0">
                      <a:solidFill>
                        <a:srgbClr val="FFFF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  <p:sp>
                <p:nvSpPr>
                  <p:cNvPr id="240" name="フリーフォーム 239"/>
                  <p:cNvSpPr/>
                  <p:nvPr/>
                </p:nvSpPr>
                <p:spPr>
                  <a:xfrm>
                    <a:off x="6402996" y="1092200"/>
                    <a:ext cx="2262796" cy="2222500"/>
                  </a:xfrm>
                  <a:custGeom>
                    <a:avLst/>
                    <a:gdLst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  <a:gd name="connsiteX0" fmla="*/ 0 w 4635500"/>
                      <a:gd name="connsiteY0" fmla="*/ 88900 h 4552950"/>
                      <a:gd name="connsiteX1" fmla="*/ 152400 w 4635500"/>
                      <a:gd name="connsiteY1" fmla="*/ 12700 h 4552950"/>
                      <a:gd name="connsiteX2" fmla="*/ 292100 w 4635500"/>
                      <a:gd name="connsiteY2" fmla="*/ 38100 h 4552950"/>
                      <a:gd name="connsiteX3" fmla="*/ 457200 w 4635500"/>
                      <a:gd name="connsiteY3" fmla="*/ 165100 h 4552950"/>
                      <a:gd name="connsiteX4" fmla="*/ 596900 w 4635500"/>
                      <a:gd name="connsiteY4" fmla="*/ 368300 h 4552950"/>
                      <a:gd name="connsiteX5" fmla="*/ 749300 w 4635500"/>
                      <a:gd name="connsiteY5" fmla="*/ 698500 h 4552950"/>
                      <a:gd name="connsiteX6" fmla="*/ 876300 w 4635500"/>
                      <a:gd name="connsiteY6" fmla="*/ 1028700 h 4552950"/>
                      <a:gd name="connsiteX7" fmla="*/ 1016000 w 4635500"/>
                      <a:gd name="connsiteY7" fmla="*/ 1435100 h 4552950"/>
                      <a:gd name="connsiteX8" fmla="*/ 1143000 w 4635500"/>
                      <a:gd name="connsiteY8" fmla="*/ 1828800 h 4552950"/>
                      <a:gd name="connsiteX9" fmla="*/ 1257300 w 4635500"/>
                      <a:gd name="connsiteY9" fmla="*/ 2235200 h 4552950"/>
                      <a:gd name="connsiteX10" fmla="*/ 1384300 w 4635500"/>
                      <a:gd name="connsiteY10" fmla="*/ 2654300 h 4552950"/>
                      <a:gd name="connsiteX11" fmla="*/ 1511300 w 4635500"/>
                      <a:gd name="connsiteY11" fmla="*/ 3098800 h 4552950"/>
                      <a:gd name="connsiteX12" fmla="*/ 1676400 w 4635500"/>
                      <a:gd name="connsiteY12" fmla="*/ 3556000 h 4552950"/>
                      <a:gd name="connsiteX13" fmla="*/ 1866900 w 4635500"/>
                      <a:gd name="connsiteY13" fmla="*/ 3962400 h 4552950"/>
                      <a:gd name="connsiteX14" fmla="*/ 2006600 w 4635500"/>
                      <a:gd name="connsiteY14" fmla="*/ 4267200 h 4552950"/>
                      <a:gd name="connsiteX15" fmla="*/ 2159000 w 4635500"/>
                      <a:gd name="connsiteY15" fmla="*/ 4432300 h 4552950"/>
                      <a:gd name="connsiteX16" fmla="*/ 2311400 w 4635500"/>
                      <a:gd name="connsiteY16" fmla="*/ 4546600 h 4552950"/>
                      <a:gd name="connsiteX17" fmla="*/ 2527300 w 4635500"/>
                      <a:gd name="connsiteY17" fmla="*/ 4470400 h 4552950"/>
                      <a:gd name="connsiteX18" fmla="*/ 2730500 w 4635500"/>
                      <a:gd name="connsiteY18" fmla="*/ 4152900 h 4552950"/>
                      <a:gd name="connsiteX19" fmla="*/ 2908300 w 4635500"/>
                      <a:gd name="connsiteY19" fmla="*/ 3771900 h 4552950"/>
                      <a:gd name="connsiteX20" fmla="*/ 3022600 w 4635500"/>
                      <a:gd name="connsiteY20" fmla="*/ 3429000 h 4552950"/>
                      <a:gd name="connsiteX21" fmla="*/ 3162300 w 4635500"/>
                      <a:gd name="connsiteY21" fmla="*/ 3022600 h 4552950"/>
                      <a:gd name="connsiteX22" fmla="*/ 3327400 w 4635500"/>
                      <a:gd name="connsiteY22" fmla="*/ 2552700 h 4552950"/>
                      <a:gd name="connsiteX23" fmla="*/ 3492500 w 4635500"/>
                      <a:gd name="connsiteY23" fmla="*/ 1993900 h 4552950"/>
                      <a:gd name="connsiteX24" fmla="*/ 3619500 w 4635500"/>
                      <a:gd name="connsiteY24" fmla="*/ 1524000 h 4552950"/>
                      <a:gd name="connsiteX25" fmla="*/ 3797300 w 4635500"/>
                      <a:gd name="connsiteY25" fmla="*/ 977900 h 4552950"/>
                      <a:gd name="connsiteX26" fmla="*/ 3962400 w 4635500"/>
                      <a:gd name="connsiteY26" fmla="*/ 596900 h 4552950"/>
                      <a:gd name="connsiteX27" fmla="*/ 4127500 w 4635500"/>
                      <a:gd name="connsiteY27" fmla="*/ 317500 h 4552950"/>
                      <a:gd name="connsiteX28" fmla="*/ 4203700 w 4635500"/>
                      <a:gd name="connsiteY28" fmla="*/ 203200 h 4552950"/>
                      <a:gd name="connsiteX29" fmla="*/ 4343400 w 4635500"/>
                      <a:gd name="connsiteY29" fmla="*/ 50800 h 4552950"/>
                      <a:gd name="connsiteX30" fmla="*/ 4521200 w 4635500"/>
                      <a:gd name="connsiteY30" fmla="*/ 12700 h 4552950"/>
                      <a:gd name="connsiteX31" fmla="*/ 4635500 w 4635500"/>
                      <a:gd name="connsiteY31" fmla="*/ 127000 h 455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635500" h="4552950">
                        <a:moveTo>
                          <a:pt x="0" y="88900"/>
                        </a:moveTo>
                        <a:cubicBezTo>
                          <a:pt x="51858" y="55033"/>
                          <a:pt x="103717" y="21167"/>
                          <a:pt x="152400" y="12700"/>
                        </a:cubicBezTo>
                        <a:cubicBezTo>
                          <a:pt x="201083" y="4233"/>
                          <a:pt x="241300" y="12700"/>
                          <a:pt x="292100" y="38100"/>
                        </a:cubicBezTo>
                        <a:cubicBezTo>
                          <a:pt x="342900" y="63500"/>
                          <a:pt x="406400" y="110067"/>
                          <a:pt x="457200" y="165100"/>
                        </a:cubicBezTo>
                        <a:cubicBezTo>
                          <a:pt x="508000" y="220133"/>
                          <a:pt x="548217" y="279400"/>
                          <a:pt x="596900" y="368300"/>
                        </a:cubicBezTo>
                        <a:cubicBezTo>
                          <a:pt x="645583" y="457200"/>
                          <a:pt x="702733" y="588433"/>
                          <a:pt x="749300" y="698500"/>
                        </a:cubicBezTo>
                        <a:cubicBezTo>
                          <a:pt x="795867" y="808567"/>
                          <a:pt x="831850" y="905933"/>
                          <a:pt x="876300" y="1028700"/>
                        </a:cubicBezTo>
                        <a:cubicBezTo>
                          <a:pt x="920750" y="1151467"/>
                          <a:pt x="971550" y="1301750"/>
                          <a:pt x="1016000" y="1435100"/>
                        </a:cubicBezTo>
                        <a:cubicBezTo>
                          <a:pt x="1060450" y="1568450"/>
                          <a:pt x="1102783" y="1695450"/>
                          <a:pt x="1143000" y="1828800"/>
                        </a:cubicBezTo>
                        <a:cubicBezTo>
                          <a:pt x="1183217" y="1962150"/>
                          <a:pt x="1217083" y="2097617"/>
                          <a:pt x="1257300" y="2235200"/>
                        </a:cubicBezTo>
                        <a:cubicBezTo>
                          <a:pt x="1297517" y="2372783"/>
                          <a:pt x="1341967" y="2510367"/>
                          <a:pt x="1384300" y="2654300"/>
                        </a:cubicBezTo>
                        <a:cubicBezTo>
                          <a:pt x="1426633" y="2798233"/>
                          <a:pt x="1462617" y="2948517"/>
                          <a:pt x="1511300" y="3098800"/>
                        </a:cubicBezTo>
                        <a:cubicBezTo>
                          <a:pt x="1559983" y="3249083"/>
                          <a:pt x="1617133" y="3412067"/>
                          <a:pt x="1676400" y="3556000"/>
                        </a:cubicBezTo>
                        <a:cubicBezTo>
                          <a:pt x="1735667" y="3699933"/>
                          <a:pt x="1811867" y="3843867"/>
                          <a:pt x="1866900" y="3962400"/>
                        </a:cubicBezTo>
                        <a:cubicBezTo>
                          <a:pt x="1921933" y="4080933"/>
                          <a:pt x="1957917" y="4188883"/>
                          <a:pt x="2006600" y="4267200"/>
                        </a:cubicBezTo>
                        <a:cubicBezTo>
                          <a:pt x="2055283" y="4345517"/>
                          <a:pt x="2108200" y="4385733"/>
                          <a:pt x="2159000" y="4432300"/>
                        </a:cubicBezTo>
                        <a:cubicBezTo>
                          <a:pt x="2209800" y="4478867"/>
                          <a:pt x="2250017" y="4540250"/>
                          <a:pt x="2311400" y="4546600"/>
                        </a:cubicBezTo>
                        <a:cubicBezTo>
                          <a:pt x="2372783" y="4552950"/>
                          <a:pt x="2457450" y="4536017"/>
                          <a:pt x="2527300" y="4470400"/>
                        </a:cubicBezTo>
                        <a:cubicBezTo>
                          <a:pt x="2597150" y="4404783"/>
                          <a:pt x="2667000" y="4269317"/>
                          <a:pt x="2730500" y="4152900"/>
                        </a:cubicBezTo>
                        <a:cubicBezTo>
                          <a:pt x="2794000" y="4036483"/>
                          <a:pt x="2859617" y="3892550"/>
                          <a:pt x="2908300" y="3771900"/>
                        </a:cubicBezTo>
                        <a:cubicBezTo>
                          <a:pt x="2956983" y="3651250"/>
                          <a:pt x="2980267" y="3553883"/>
                          <a:pt x="3022600" y="3429000"/>
                        </a:cubicBezTo>
                        <a:cubicBezTo>
                          <a:pt x="3064933" y="3304117"/>
                          <a:pt x="3111500" y="3168650"/>
                          <a:pt x="3162300" y="3022600"/>
                        </a:cubicBezTo>
                        <a:cubicBezTo>
                          <a:pt x="3213100" y="2876550"/>
                          <a:pt x="3272367" y="2724150"/>
                          <a:pt x="3327400" y="2552700"/>
                        </a:cubicBezTo>
                        <a:cubicBezTo>
                          <a:pt x="3382433" y="2381250"/>
                          <a:pt x="3443817" y="2165350"/>
                          <a:pt x="3492500" y="1993900"/>
                        </a:cubicBezTo>
                        <a:cubicBezTo>
                          <a:pt x="3541183" y="1822450"/>
                          <a:pt x="3568700" y="1693333"/>
                          <a:pt x="3619500" y="1524000"/>
                        </a:cubicBezTo>
                        <a:cubicBezTo>
                          <a:pt x="3670300" y="1354667"/>
                          <a:pt x="3740150" y="1132417"/>
                          <a:pt x="3797300" y="977900"/>
                        </a:cubicBezTo>
                        <a:cubicBezTo>
                          <a:pt x="3854450" y="823383"/>
                          <a:pt x="3907367" y="706967"/>
                          <a:pt x="3962400" y="596900"/>
                        </a:cubicBezTo>
                        <a:cubicBezTo>
                          <a:pt x="4017433" y="486833"/>
                          <a:pt x="4087283" y="383117"/>
                          <a:pt x="4127500" y="317500"/>
                        </a:cubicBezTo>
                        <a:cubicBezTo>
                          <a:pt x="4167717" y="251883"/>
                          <a:pt x="4167717" y="247650"/>
                          <a:pt x="4203700" y="203200"/>
                        </a:cubicBezTo>
                        <a:cubicBezTo>
                          <a:pt x="4239683" y="158750"/>
                          <a:pt x="4290483" y="82550"/>
                          <a:pt x="4343400" y="50800"/>
                        </a:cubicBezTo>
                        <a:cubicBezTo>
                          <a:pt x="4396317" y="19050"/>
                          <a:pt x="4472517" y="0"/>
                          <a:pt x="4521200" y="12700"/>
                        </a:cubicBezTo>
                        <a:cubicBezTo>
                          <a:pt x="4569883" y="25400"/>
                          <a:pt x="4635500" y="127000"/>
                          <a:pt x="4635500" y="127000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ja-JP" altLang="en-US" sz="1800" kern="0" dirty="0">
                      <a:solidFill>
                        <a:srgbClr val="FFFF00"/>
                      </a:solidFill>
                      <a:latin typeface="Arial"/>
                      <a:ea typeface="ＭＳ Ｐゴシック"/>
                    </a:endParaRPr>
                  </a:p>
                </p:txBody>
              </p:sp>
            </p:grpSp>
          </p:grpSp>
          <p:grpSp>
            <p:nvGrpSpPr>
              <p:cNvPr id="230" name="図形グループ 47"/>
              <p:cNvGrpSpPr/>
              <p:nvPr/>
            </p:nvGrpSpPr>
            <p:grpSpPr>
              <a:xfrm>
                <a:off x="4112845" y="2262353"/>
                <a:ext cx="444280" cy="127656"/>
                <a:chOff x="152400" y="1092200"/>
                <a:chExt cx="8513392" cy="2222500"/>
              </a:xfrm>
              <a:scene3d>
                <a:camera prst="orthographicFront">
                  <a:rot lat="0" lon="0" rev="2340000"/>
                </a:camera>
                <a:lightRig rig="threePt" dir="t"/>
              </a:scene3d>
            </p:grpSpPr>
            <p:sp>
              <p:nvSpPr>
                <p:cNvPr id="231" name="フリーフォーム 230"/>
                <p:cNvSpPr/>
                <p:nvPr/>
              </p:nvSpPr>
              <p:spPr>
                <a:xfrm>
                  <a:off x="152400" y="1092200"/>
                  <a:ext cx="2262796" cy="2222500"/>
                </a:xfrm>
                <a:custGeom>
                  <a:avLst/>
                  <a:gdLst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635500" h="4552950">
                      <a:moveTo>
                        <a:pt x="0" y="88900"/>
                      </a:moveTo>
                      <a:cubicBezTo>
                        <a:pt x="51858" y="55033"/>
                        <a:pt x="103717" y="21167"/>
                        <a:pt x="152400" y="12700"/>
                      </a:cubicBezTo>
                      <a:cubicBezTo>
                        <a:pt x="201083" y="4233"/>
                        <a:pt x="241300" y="12700"/>
                        <a:pt x="292100" y="38100"/>
                      </a:cubicBezTo>
                      <a:cubicBezTo>
                        <a:pt x="342900" y="63500"/>
                        <a:pt x="406400" y="110067"/>
                        <a:pt x="457200" y="165100"/>
                      </a:cubicBezTo>
                      <a:cubicBezTo>
                        <a:pt x="508000" y="220133"/>
                        <a:pt x="548217" y="279400"/>
                        <a:pt x="596900" y="368300"/>
                      </a:cubicBezTo>
                      <a:cubicBezTo>
                        <a:pt x="645583" y="457200"/>
                        <a:pt x="702733" y="588433"/>
                        <a:pt x="749300" y="698500"/>
                      </a:cubicBezTo>
                      <a:cubicBezTo>
                        <a:pt x="795867" y="808567"/>
                        <a:pt x="831850" y="905933"/>
                        <a:pt x="876300" y="1028700"/>
                      </a:cubicBezTo>
                      <a:cubicBezTo>
                        <a:pt x="920750" y="1151467"/>
                        <a:pt x="971550" y="1301750"/>
                        <a:pt x="1016000" y="1435100"/>
                      </a:cubicBezTo>
                      <a:cubicBezTo>
                        <a:pt x="1060450" y="1568450"/>
                        <a:pt x="1102783" y="1695450"/>
                        <a:pt x="1143000" y="1828800"/>
                      </a:cubicBezTo>
                      <a:cubicBezTo>
                        <a:pt x="1183217" y="1962150"/>
                        <a:pt x="1217083" y="2097617"/>
                        <a:pt x="1257300" y="2235200"/>
                      </a:cubicBezTo>
                      <a:cubicBezTo>
                        <a:pt x="1297517" y="2372783"/>
                        <a:pt x="1341967" y="2510367"/>
                        <a:pt x="1384300" y="2654300"/>
                      </a:cubicBezTo>
                      <a:cubicBezTo>
                        <a:pt x="1426633" y="2798233"/>
                        <a:pt x="1462617" y="2948517"/>
                        <a:pt x="1511300" y="3098800"/>
                      </a:cubicBezTo>
                      <a:cubicBezTo>
                        <a:pt x="1559983" y="3249083"/>
                        <a:pt x="1617133" y="3412067"/>
                        <a:pt x="1676400" y="3556000"/>
                      </a:cubicBezTo>
                      <a:cubicBezTo>
                        <a:pt x="1735667" y="3699933"/>
                        <a:pt x="1811867" y="3843867"/>
                        <a:pt x="1866900" y="3962400"/>
                      </a:cubicBezTo>
                      <a:cubicBezTo>
                        <a:pt x="1921933" y="4080933"/>
                        <a:pt x="1957917" y="4188883"/>
                        <a:pt x="2006600" y="4267200"/>
                      </a:cubicBezTo>
                      <a:cubicBezTo>
                        <a:pt x="2055283" y="4345517"/>
                        <a:pt x="2108200" y="4385733"/>
                        <a:pt x="2159000" y="4432300"/>
                      </a:cubicBezTo>
                      <a:cubicBezTo>
                        <a:pt x="2209800" y="4478867"/>
                        <a:pt x="2250017" y="4540250"/>
                        <a:pt x="2311400" y="4546600"/>
                      </a:cubicBezTo>
                      <a:cubicBezTo>
                        <a:pt x="2372783" y="4552950"/>
                        <a:pt x="2457450" y="4536017"/>
                        <a:pt x="2527300" y="4470400"/>
                      </a:cubicBezTo>
                      <a:cubicBezTo>
                        <a:pt x="2597150" y="4404783"/>
                        <a:pt x="2667000" y="4269317"/>
                        <a:pt x="2730500" y="4152900"/>
                      </a:cubicBezTo>
                      <a:cubicBezTo>
                        <a:pt x="2794000" y="4036483"/>
                        <a:pt x="2859617" y="3892550"/>
                        <a:pt x="2908300" y="3771900"/>
                      </a:cubicBezTo>
                      <a:cubicBezTo>
                        <a:pt x="2956983" y="3651250"/>
                        <a:pt x="2980267" y="3553883"/>
                        <a:pt x="3022600" y="3429000"/>
                      </a:cubicBezTo>
                      <a:cubicBezTo>
                        <a:pt x="3064933" y="3304117"/>
                        <a:pt x="3111500" y="3168650"/>
                        <a:pt x="3162300" y="3022600"/>
                      </a:cubicBezTo>
                      <a:cubicBezTo>
                        <a:pt x="3213100" y="2876550"/>
                        <a:pt x="3272367" y="2724150"/>
                        <a:pt x="3327400" y="2552700"/>
                      </a:cubicBezTo>
                      <a:cubicBezTo>
                        <a:pt x="3382433" y="2381250"/>
                        <a:pt x="3443817" y="2165350"/>
                        <a:pt x="3492500" y="1993900"/>
                      </a:cubicBezTo>
                      <a:cubicBezTo>
                        <a:pt x="3541183" y="1822450"/>
                        <a:pt x="3568700" y="1693333"/>
                        <a:pt x="3619500" y="1524000"/>
                      </a:cubicBezTo>
                      <a:cubicBezTo>
                        <a:pt x="3670300" y="1354667"/>
                        <a:pt x="3740150" y="1132417"/>
                        <a:pt x="3797300" y="977900"/>
                      </a:cubicBezTo>
                      <a:cubicBezTo>
                        <a:pt x="3854450" y="823383"/>
                        <a:pt x="3907367" y="706967"/>
                        <a:pt x="3962400" y="596900"/>
                      </a:cubicBezTo>
                      <a:cubicBezTo>
                        <a:pt x="4017433" y="486833"/>
                        <a:pt x="4087283" y="383117"/>
                        <a:pt x="4127500" y="317500"/>
                      </a:cubicBezTo>
                      <a:cubicBezTo>
                        <a:pt x="4167717" y="251883"/>
                        <a:pt x="4167717" y="247650"/>
                        <a:pt x="4203700" y="203200"/>
                      </a:cubicBezTo>
                      <a:cubicBezTo>
                        <a:pt x="4239683" y="158750"/>
                        <a:pt x="4290483" y="82550"/>
                        <a:pt x="4343400" y="50800"/>
                      </a:cubicBezTo>
                      <a:cubicBezTo>
                        <a:pt x="4396317" y="19050"/>
                        <a:pt x="4472517" y="0"/>
                        <a:pt x="4521200" y="12700"/>
                      </a:cubicBezTo>
                      <a:cubicBezTo>
                        <a:pt x="4569883" y="25400"/>
                        <a:pt x="4635500" y="127000"/>
                        <a:pt x="4635500" y="127000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32" name="フリーフォーム 231"/>
                <p:cNvSpPr/>
                <p:nvPr/>
              </p:nvSpPr>
              <p:spPr>
                <a:xfrm>
                  <a:off x="2247900" y="1092200"/>
                  <a:ext cx="2262796" cy="2222500"/>
                </a:xfrm>
                <a:custGeom>
                  <a:avLst/>
                  <a:gdLst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635500" h="4552950">
                      <a:moveTo>
                        <a:pt x="0" y="88900"/>
                      </a:moveTo>
                      <a:cubicBezTo>
                        <a:pt x="51858" y="55033"/>
                        <a:pt x="103717" y="21167"/>
                        <a:pt x="152400" y="12700"/>
                      </a:cubicBezTo>
                      <a:cubicBezTo>
                        <a:pt x="201083" y="4233"/>
                        <a:pt x="241300" y="12700"/>
                        <a:pt x="292100" y="38100"/>
                      </a:cubicBezTo>
                      <a:cubicBezTo>
                        <a:pt x="342900" y="63500"/>
                        <a:pt x="406400" y="110067"/>
                        <a:pt x="457200" y="165100"/>
                      </a:cubicBezTo>
                      <a:cubicBezTo>
                        <a:pt x="508000" y="220133"/>
                        <a:pt x="548217" y="279400"/>
                        <a:pt x="596900" y="368300"/>
                      </a:cubicBezTo>
                      <a:cubicBezTo>
                        <a:pt x="645583" y="457200"/>
                        <a:pt x="702733" y="588433"/>
                        <a:pt x="749300" y="698500"/>
                      </a:cubicBezTo>
                      <a:cubicBezTo>
                        <a:pt x="795867" y="808567"/>
                        <a:pt x="831850" y="905933"/>
                        <a:pt x="876300" y="1028700"/>
                      </a:cubicBezTo>
                      <a:cubicBezTo>
                        <a:pt x="920750" y="1151467"/>
                        <a:pt x="971550" y="1301750"/>
                        <a:pt x="1016000" y="1435100"/>
                      </a:cubicBezTo>
                      <a:cubicBezTo>
                        <a:pt x="1060450" y="1568450"/>
                        <a:pt x="1102783" y="1695450"/>
                        <a:pt x="1143000" y="1828800"/>
                      </a:cubicBezTo>
                      <a:cubicBezTo>
                        <a:pt x="1183217" y="1962150"/>
                        <a:pt x="1217083" y="2097617"/>
                        <a:pt x="1257300" y="2235200"/>
                      </a:cubicBezTo>
                      <a:cubicBezTo>
                        <a:pt x="1297517" y="2372783"/>
                        <a:pt x="1341967" y="2510367"/>
                        <a:pt x="1384300" y="2654300"/>
                      </a:cubicBezTo>
                      <a:cubicBezTo>
                        <a:pt x="1426633" y="2798233"/>
                        <a:pt x="1462617" y="2948517"/>
                        <a:pt x="1511300" y="3098800"/>
                      </a:cubicBezTo>
                      <a:cubicBezTo>
                        <a:pt x="1559983" y="3249083"/>
                        <a:pt x="1617133" y="3412067"/>
                        <a:pt x="1676400" y="3556000"/>
                      </a:cubicBezTo>
                      <a:cubicBezTo>
                        <a:pt x="1735667" y="3699933"/>
                        <a:pt x="1811867" y="3843867"/>
                        <a:pt x="1866900" y="3962400"/>
                      </a:cubicBezTo>
                      <a:cubicBezTo>
                        <a:pt x="1921933" y="4080933"/>
                        <a:pt x="1957917" y="4188883"/>
                        <a:pt x="2006600" y="4267200"/>
                      </a:cubicBezTo>
                      <a:cubicBezTo>
                        <a:pt x="2055283" y="4345517"/>
                        <a:pt x="2108200" y="4385733"/>
                        <a:pt x="2159000" y="4432300"/>
                      </a:cubicBezTo>
                      <a:cubicBezTo>
                        <a:pt x="2209800" y="4478867"/>
                        <a:pt x="2250017" y="4540250"/>
                        <a:pt x="2311400" y="4546600"/>
                      </a:cubicBezTo>
                      <a:cubicBezTo>
                        <a:pt x="2372783" y="4552950"/>
                        <a:pt x="2457450" y="4536017"/>
                        <a:pt x="2527300" y="4470400"/>
                      </a:cubicBezTo>
                      <a:cubicBezTo>
                        <a:pt x="2597150" y="4404783"/>
                        <a:pt x="2667000" y="4269317"/>
                        <a:pt x="2730500" y="4152900"/>
                      </a:cubicBezTo>
                      <a:cubicBezTo>
                        <a:pt x="2794000" y="4036483"/>
                        <a:pt x="2859617" y="3892550"/>
                        <a:pt x="2908300" y="3771900"/>
                      </a:cubicBezTo>
                      <a:cubicBezTo>
                        <a:pt x="2956983" y="3651250"/>
                        <a:pt x="2980267" y="3553883"/>
                        <a:pt x="3022600" y="3429000"/>
                      </a:cubicBezTo>
                      <a:cubicBezTo>
                        <a:pt x="3064933" y="3304117"/>
                        <a:pt x="3111500" y="3168650"/>
                        <a:pt x="3162300" y="3022600"/>
                      </a:cubicBezTo>
                      <a:cubicBezTo>
                        <a:pt x="3213100" y="2876550"/>
                        <a:pt x="3272367" y="2724150"/>
                        <a:pt x="3327400" y="2552700"/>
                      </a:cubicBezTo>
                      <a:cubicBezTo>
                        <a:pt x="3382433" y="2381250"/>
                        <a:pt x="3443817" y="2165350"/>
                        <a:pt x="3492500" y="1993900"/>
                      </a:cubicBezTo>
                      <a:cubicBezTo>
                        <a:pt x="3541183" y="1822450"/>
                        <a:pt x="3568700" y="1693333"/>
                        <a:pt x="3619500" y="1524000"/>
                      </a:cubicBezTo>
                      <a:cubicBezTo>
                        <a:pt x="3670300" y="1354667"/>
                        <a:pt x="3740150" y="1132417"/>
                        <a:pt x="3797300" y="977900"/>
                      </a:cubicBezTo>
                      <a:cubicBezTo>
                        <a:pt x="3854450" y="823383"/>
                        <a:pt x="3907367" y="706967"/>
                        <a:pt x="3962400" y="596900"/>
                      </a:cubicBezTo>
                      <a:cubicBezTo>
                        <a:pt x="4017433" y="486833"/>
                        <a:pt x="4087283" y="383117"/>
                        <a:pt x="4127500" y="317500"/>
                      </a:cubicBezTo>
                      <a:cubicBezTo>
                        <a:pt x="4167717" y="251883"/>
                        <a:pt x="4167717" y="247650"/>
                        <a:pt x="4203700" y="203200"/>
                      </a:cubicBezTo>
                      <a:cubicBezTo>
                        <a:pt x="4239683" y="158750"/>
                        <a:pt x="4290483" y="82550"/>
                        <a:pt x="4343400" y="50800"/>
                      </a:cubicBezTo>
                      <a:cubicBezTo>
                        <a:pt x="4396317" y="19050"/>
                        <a:pt x="4472517" y="0"/>
                        <a:pt x="4521200" y="12700"/>
                      </a:cubicBezTo>
                      <a:cubicBezTo>
                        <a:pt x="4569883" y="25400"/>
                        <a:pt x="4635500" y="127000"/>
                        <a:pt x="4635500" y="127000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33" name="フリーフォーム 232"/>
                <p:cNvSpPr/>
                <p:nvPr/>
              </p:nvSpPr>
              <p:spPr>
                <a:xfrm>
                  <a:off x="4318000" y="1092200"/>
                  <a:ext cx="2262796" cy="2222500"/>
                </a:xfrm>
                <a:custGeom>
                  <a:avLst/>
                  <a:gdLst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635500" h="4552950">
                      <a:moveTo>
                        <a:pt x="0" y="88900"/>
                      </a:moveTo>
                      <a:cubicBezTo>
                        <a:pt x="51858" y="55033"/>
                        <a:pt x="103717" y="21167"/>
                        <a:pt x="152400" y="12700"/>
                      </a:cubicBezTo>
                      <a:cubicBezTo>
                        <a:pt x="201083" y="4233"/>
                        <a:pt x="241300" y="12700"/>
                        <a:pt x="292100" y="38100"/>
                      </a:cubicBezTo>
                      <a:cubicBezTo>
                        <a:pt x="342900" y="63500"/>
                        <a:pt x="406400" y="110067"/>
                        <a:pt x="457200" y="165100"/>
                      </a:cubicBezTo>
                      <a:cubicBezTo>
                        <a:pt x="508000" y="220133"/>
                        <a:pt x="548217" y="279400"/>
                        <a:pt x="596900" y="368300"/>
                      </a:cubicBezTo>
                      <a:cubicBezTo>
                        <a:pt x="645583" y="457200"/>
                        <a:pt x="702733" y="588433"/>
                        <a:pt x="749300" y="698500"/>
                      </a:cubicBezTo>
                      <a:cubicBezTo>
                        <a:pt x="795867" y="808567"/>
                        <a:pt x="831850" y="905933"/>
                        <a:pt x="876300" y="1028700"/>
                      </a:cubicBezTo>
                      <a:cubicBezTo>
                        <a:pt x="920750" y="1151467"/>
                        <a:pt x="971550" y="1301750"/>
                        <a:pt x="1016000" y="1435100"/>
                      </a:cubicBezTo>
                      <a:cubicBezTo>
                        <a:pt x="1060450" y="1568450"/>
                        <a:pt x="1102783" y="1695450"/>
                        <a:pt x="1143000" y="1828800"/>
                      </a:cubicBezTo>
                      <a:cubicBezTo>
                        <a:pt x="1183217" y="1962150"/>
                        <a:pt x="1217083" y="2097617"/>
                        <a:pt x="1257300" y="2235200"/>
                      </a:cubicBezTo>
                      <a:cubicBezTo>
                        <a:pt x="1297517" y="2372783"/>
                        <a:pt x="1341967" y="2510367"/>
                        <a:pt x="1384300" y="2654300"/>
                      </a:cubicBezTo>
                      <a:cubicBezTo>
                        <a:pt x="1426633" y="2798233"/>
                        <a:pt x="1462617" y="2948517"/>
                        <a:pt x="1511300" y="3098800"/>
                      </a:cubicBezTo>
                      <a:cubicBezTo>
                        <a:pt x="1559983" y="3249083"/>
                        <a:pt x="1617133" y="3412067"/>
                        <a:pt x="1676400" y="3556000"/>
                      </a:cubicBezTo>
                      <a:cubicBezTo>
                        <a:pt x="1735667" y="3699933"/>
                        <a:pt x="1811867" y="3843867"/>
                        <a:pt x="1866900" y="3962400"/>
                      </a:cubicBezTo>
                      <a:cubicBezTo>
                        <a:pt x="1921933" y="4080933"/>
                        <a:pt x="1957917" y="4188883"/>
                        <a:pt x="2006600" y="4267200"/>
                      </a:cubicBezTo>
                      <a:cubicBezTo>
                        <a:pt x="2055283" y="4345517"/>
                        <a:pt x="2108200" y="4385733"/>
                        <a:pt x="2159000" y="4432300"/>
                      </a:cubicBezTo>
                      <a:cubicBezTo>
                        <a:pt x="2209800" y="4478867"/>
                        <a:pt x="2250017" y="4540250"/>
                        <a:pt x="2311400" y="4546600"/>
                      </a:cubicBezTo>
                      <a:cubicBezTo>
                        <a:pt x="2372783" y="4552950"/>
                        <a:pt x="2457450" y="4536017"/>
                        <a:pt x="2527300" y="4470400"/>
                      </a:cubicBezTo>
                      <a:cubicBezTo>
                        <a:pt x="2597150" y="4404783"/>
                        <a:pt x="2667000" y="4269317"/>
                        <a:pt x="2730500" y="4152900"/>
                      </a:cubicBezTo>
                      <a:cubicBezTo>
                        <a:pt x="2794000" y="4036483"/>
                        <a:pt x="2859617" y="3892550"/>
                        <a:pt x="2908300" y="3771900"/>
                      </a:cubicBezTo>
                      <a:cubicBezTo>
                        <a:pt x="2956983" y="3651250"/>
                        <a:pt x="2980267" y="3553883"/>
                        <a:pt x="3022600" y="3429000"/>
                      </a:cubicBezTo>
                      <a:cubicBezTo>
                        <a:pt x="3064933" y="3304117"/>
                        <a:pt x="3111500" y="3168650"/>
                        <a:pt x="3162300" y="3022600"/>
                      </a:cubicBezTo>
                      <a:cubicBezTo>
                        <a:pt x="3213100" y="2876550"/>
                        <a:pt x="3272367" y="2724150"/>
                        <a:pt x="3327400" y="2552700"/>
                      </a:cubicBezTo>
                      <a:cubicBezTo>
                        <a:pt x="3382433" y="2381250"/>
                        <a:pt x="3443817" y="2165350"/>
                        <a:pt x="3492500" y="1993900"/>
                      </a:cubicBezTo>
                      <a:cubicBezTo>
                        <a:pt x="3541183" y="1822450"/>
                        <a:pt x="3568700" y="1693333"/>
                        <a:pt x="3619500" y="1524000"/>
                      </a:cubicBezTo>
                      <a:cubicBezTo>
                        <a:pt x="3670300" y="1354667"/>
                        <a:pt x="3740150" y="1132417"/>
                        <a:pt x="3797300" y="977900"/>
                      </a:cubicBezTo>
                      <a:cubicBezTo>
                        <a:pt x="3854450" y="823383"/>
                        <a:pt x="3907367" y="706967"/>
                        <a:pt x="3962400" y="596900"/>
                      </a:cubicBezTo>
                      <a:cubicBezTo>
                        <a:pt x="4017433" y="486833"/>
                        <a:pt x="4087283" y="383117"/>
                        <a:pt x="4127500" y="317500"/>
                      </a:cubicBezTo>
                      <a:cubicBezTo>
                        <a:pt x="4167717" y="251883"/>
                        <a:pt x="4167717" y="247650"/>
                        <a:pt x="4203700" y="203200"/>
                      </a:cubicBezTo>
                      <a:cubicBezTo>
                        <a:pt x="4239683" y="158750"/>
                        <a:pt x="4290483" y="82550"/>
                        <a:pt x="4343400" y="50800"/>
                      </a:cubicBezTo>
                      <a:cubicBezTo>
                        <a:pt x="4396317" y="19050"/>
                        <a:pt x="4472517" y="0"/>
                        <a:pt x="4521200" y="12700"/>
                      </a:cubicBezTo>
                      <a:cubicBezTo>
                        <a:pt x="4569883" y="25400"/>
                        <a:pt x="4635500" y="127000"/>
                        <a:pt x="4635500" y="127000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00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34" name="フリーフォーム 233"/>
                <p:cNvSpPr/>
                <p:nvPr/>
              </p:nvSpPr>
              <p:spPr>
                <a:xfrm>
                  <a:off x="6402996" y="1092200"/>
                  <a:ext cx="2262796" cy="2222500"/>
                </a:xfrm>
                <a:custGeom>
                  <a:avLst/>
                  <a:gdLst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  <a:gd name="connsiteX0" fmla="*/ 0 w 4635500"/>
                    <a:gd name="connsiteY0" fmla="*/ 88900 h 4552950"/>
                    <a:gd name="connsiteX1" fmla="*/ 152400 w 4635500"/>
                    <a:gd name="connsiteY1" fmla="*/ 12700 h 4552950"/>
                    <a:gd name="connsiteX2" fmla="*/ 292100 w 4635500"/>
                    <a:gd name="connsiteY2" fmla="*/ 38100 h 4552950"/>
                    <a:gd name="connsiteX3" fmla="*/ 457200 w 4635500"/>
                    <a:gd name="connsiteY3" fmla="*/ 165100 h 4552950"/>
                    <a:gd name="connsiteX4" fmla="*/ 596900 w 4635500"/>
                    <a:gd name="connsiteY4" fmla="*/ 368300 h 4552950"/>
                    <a:gd name="connsiteX5" fmla="*/ 749300 w 4635500"/>
                    <a:gd name="connsiteY5" fmla="*/ 698500 h 4552950"/>
                    <a:gd name="connsiteX6" fmla="*/ 876300 w 4635500"/>
                    <a:gd name="connsiteY6" fmla="*/ 1028700 h 4552950"/>
                    <a:gd name="connsiteX7" fmla="*/ 1016000 w 4635500"/>
                    <a:gd name="connsiteY7" fmla="*/ 1435100 h 4552950"/>
                    <a:gd name="connsiteX8" fmla="*/ 1143000 w 4635500"/>
                    <a:gd name="connsiteY8" fmla="*/ 1828800 h 4552950"/>
                    <a:gd name="connsiteX9" fmla="*/ 1257300 w 4635500"/>
                    <a:gd name="connsiteY9" fmla="*/ 2235200 h 4552950"/>
                    <a:gd name="connsiteX10" fmla="*/ 1384300 w 4635500"/>
                    <a:gd name="connsiteY10" fmla="*/ 2654300 h 4552950"/>
                    <a:gd name="connsiteX11" fmla="*/ 1511300 w 4635500"/>
                    <a:gd name="connsiteY11" fmla="*/ 3098800 h 4552950"/>
                    <a:gd name="connsiteX12" fmla="*/ 1676400 w 4635500"/>
                    <a:gd name="connsiteY12" fmla="*/ 3556000 h 4552950"/>
                    <a:gd name="connsiteX13" fmla="*/ 1866900 w 4635500"/>
                    <a:gd name="connsiteY13" fmla="*/ 3962400 h 4552950"/>
                    <a:gd name="connsiteX14" fmla="*/ 2006600 w 4635500"/>
                    <a:gd name="connsiteY14" fmla="*/ 4267200 h 4552950"/>
                    <a:gd name="connsiteX15" fmla="*/ 2159000 w 4635500"/>
                    <a:gd name="connsiteY15" fmla="*/ 4432300 h 4552950"/>
                    <a:gd name="connsiteX16" fmla="*/ 2311400 w 4635500"/>
                    <a:gd name="connsiteY16" fmla="*/ 4546600 h 4552950"/>
                    <a:gd name="connsiteX17" fmla="*/ 2527300 w 4635500"/>
                    <a:gd name="connsiteY17" fmla="*/ 4470400 h 4552950"/>
                    <a:gd name="connsiteX18" fmla="*/ 2730500 w 4635500"/>
                    <a:gd name="connsiteY18" fmla="*/ 4152900 h 4552950"/>
                    <a:gd name="connsiteX19" fmla="*/ 2908300 w 4635500"/>
                    <a:gd name="connsiteY19" fmla="*/ 3771900 h 4552950"/>
                    <a:gd name="connsiteX20" fmla="*/ 3022600 w 4635500"/>
                    <a:gd name="connsiteY20" fmla="*/ 3429000 h 4552950"/>
                    <a:gd name="connsiteX21" fmla="*/ 3162300 w 4635500"/>
                    <a:gd name="connsiteY21" fmla="*/ 3022600 h 4552950"/>
                    <a:gd name="connsiteX22" fmla="*/ 3327400 w 4635500"/>
                    <a:gd name="connsiteY22" fmla="*/ 2552700 h 4552950"/>
                    <a:gd name="connsiteX23" fmla="*/ 3492500 w 4635500"/>
                    <a:gd name="connsiteY23" fmla="*/ 1993900 h 4552950"/>
                    <a:gd name="connsiteX24" fmla="*/ 3619500 w 4635500"/>
                    <a:gd name="connsiteY24" fmla="*/ 1524000 h 4552950"/>
                    <a:gd name="connsiteX25" fmla="*/ 3797300 w 4635500"/>
                    <a:gd name="connsiteY25" fmla="*/ 977900 h 4552950"/>
                    <a:gd name="connsiteX26" fmla="*/ 3962400 w 4635500"/>
                    <a:gd name="connsiteY26" fmla="*/ 596900 h 4552950"/>
                    <a:gd name="connsiteX27" fmla="*/ 4127500 w 4635500"/>
                    <a:gd name="connsiteY27" fmla="*/ 317500 h 4552950"/>
                    <a:gd name="connsiteX28" fmla="*/ 4203700 w 4635500"/>
                    <a:gd name="connsiteY28" fmla="*/ 203200 h 4552950"/>
                    <a:gd name="connsiteX29" fmla="*/ 4343400 w 4635500"/>
                    <a:gd name="connsiteY29" fmla="*/ 50800 h 4552950"/>
                    <a:gd name="connsiteX30" fmla="*/ 4521200 w 4635500"/>
                    <a:gd name="connsiteY30" fmla="*/ 12700 h 4552950"/>
                    <a:gd name="connsiteX31" fmla="*/ 4635500 w 4635500"/>
                    <a:gd name="connsiteY31" fmla="*/ 127000 h 455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635500" h="4552950">
                      <a:moveTo>
                        <a:pt x="0" y="88900"/>
                      </a:moveTo>
                      <a:cubicBezTo>
                        <a:pt x="51858" y="55033"/>
                        <a:pt x="103717" y="21167"/>
                        <a:pt x="152400" y="12700"/>
                      </a:cubicBezTo>
                      <a:cubicBezTo>
                        <a:pt x="201083" y="4233"/>
                        <a:pt x="241300" y="12700"/>
                        <a:pt x="292100" y="38100"/>
                      </a:cubicBezTo>
                      <a:cubicBezTo>
                        <a:pt x="342900" y="63500"/>
                        <a:pt x="406400" y="110067"/>
                        <a:pt x="457200" y="165100"/>
                      </a:cubicBezTo>
                      <a:cubicBezTo>
                        <a:pt x="508000" y="220133"/>
                        <a:pt x="548217" y="279400"/>
                        <a:pt x="596900" y="368300"/>
                      </a:cubicBezTo>
                      <a:cubicBezTo>
                        <a:pt x="645583" y="457200"/>
                        <a:pt x="702733" y="588433"/>
                        <a:pt x="749300" y="698500"/>
                      </a:cubicBezTo>
                      <a:cubicBezTo>
                        <a:pt x="795867" y="808567"/>
                        <a:pt x="831850" y="905933"/>
                        <a:pt x="876300" y="1028700"/>
                      </a:cubicBezTo>
                      <a:cubicBezTo>
                        <a:pt x="920750" y="1151467"/>
                        <a:pt x="971550" y="1301750"/>
                        <a:pt x="1016000" y="1435100"/>
                      </a:cubicBezTo>
                      <a:cubicBezTo>
                        <a:pt x="1060450" y="1568450"/>
                        <a:pt x="1102783" y="1695450"/>
                        <a:pt x="1143000" y="1828800"/>
                      </a:cubicBezTo>
                      <a:cubicBezTo>
                        <a:pt x="1183217" y="1962150"/>
                        <a:pt x="1217083" y="2097617"/>
                        <a:pt x="1257300" y="2235200"/>
                      </a:cubicBezTo>
                      <a:cubicBezTo>
                        <a:pt x="1297517" y="2372783"/>
                        <a:pt x="1341967" y="2510367"/>
                        <a:pt x="1384300" y="2654300"/>
                      </a:cubicBezTo>
                      <a:cubicBezTo>
                        <a:pt x="1426633" y="2798233"/>
                        <a:pt x="1462617" y="2948517"/>
                        <a:pt x="1511300" y="3098800"/>
                      </a:cubicBezTo>
                      <a:cubicBezTo>
                        <a:pt x="1559983" y="3249083"/>
                        <a:pt x="1617133" y="3412067"/>
                        <a:pt x="1676400" y="3556000"/>
                      </a:cubicBezTo>
                      <a:cubicBezTo>
                        <a:pt x="1735667" y="3699933"/>
                        <a:pt x="1811867" y="3843867"/>
                        <a:pt x="1866900" y="3962400"/>
                      </a:cubicBezTo>
                      <a:cubicBezTo>
                        <a:pt x="1921933" y="4080933"/>
                        <a:pt x="1957917" y="4188883"/>
                        <a:pt x="2006600" y="4267200"/>
                      </a:cubicBezTo>
                      <a:cubicBezTo>
                        <a:pt x="2055283" y="4345517"/>
                        <a:pt x="2108200" y="4385733"/>
                        <a:pt x="2159000" y="4432300"/>
                      </a:cubicBezTo>
                      <a:cubicBezTo>
                        <a:pt x="2209800" y="4478867"/>
                        <a:pt x="2250017" y="4540250"/>
                        <a:pt x="2311400" y="4546600"/>
                      </a:cubicBezTo>
                      <a:cubicBezTo>
                        <a:pt x="2372783" y="4552950"/>
                        <a:pt x="2457450" y="4536017"/>
                        <a:pt x="2527300" y="4470400"/>
                      </a:cubicBezTo>
                      <a:cubicBezTo>
                        <a:pt x="2597150" y="4404783"/>
                        <a:pt x="2667000" y="4269317"/>
                        <a:pt x="2730500" y="4152900"/>
                      </a:cubicBezTo>
                      <a:cubicBezTo>
                        <a:pt x="2794000" y="4036483"/>
                        <a:pt x="2859617" y="3892550"/>
                        <a:pt x="2908300" y="3771900"/>
                      </a:cubicBezTo>
                      <a:cubicBezTo>
                        <a:pt x="2956983" y="3651250"/>
                        <a:pt x="2980267" y="3553883"/>
                        <a:pt x="3022600" y="3429000"/>
                      </a:cubicBezTo>
                      <a:cubicBezTo>
                        <a:pt x="3064933" y="3304117"/>
                        <a:pt x="3111500" y="3168650"/>
                        <a:pt x="3162300" y="3022600"/>
                      </a:cubicBezTo>
                      <a:cubicBezTo>
                        <a:pt x="3213100" y="2876550"/>
                        <a:pt x="3272367" y="2724150"/>
                        <a:pt x="3327400" y="2552700"/>
                      </a:cubicBezTo>
                      <a:cubicBezTo>
                        <a:pt x="3382433" y="2381250"/>
                        <a:pt x="3443817" y="2165350"/>
                        <a:pt x="3492500" y="1993900"/>
                      </a:cubicBezTo>
                      <a:cubicBezTo>
                        <a:pt x="3541183" y="1822450"/>
                        <a:pt x="3568700" y="1693333"/>
                        <a:pt x="3619500" y="1524000"/>
                      </a:cubicBezTo>
                      <a:cubicBezTo>
                        <a:pt x="3670300" y="1354667"/>
                        <a:pt x="3740150" y="1132417"/>
                        <a:pt x="3797300" y="977900"/>
                      </a:cubicBezTo>
                      <a:cubicBezTo>
                        <a:pt x="3854450" y="823383"/>
                        <a:pt x="3907367" y="706967"/>
                        <a:pt x="3962400" y="596900"/>
                      </a:cubicBezTo>
                      <a:cubicBezTo>
                        <a:pt x="4017433" y="486833"/>
                        <a:pt x="4087283" y="383117"/>
                        <a:pt x="4127500" y="317500"/>
                      </a:cubicBezTo>
                      <a:cubicBezTo>
                        <a:pt x="4167717" y="251883"/>
                        <a:pt x="4167717" y="247650"/>
                        <a:pt x="4203700" y="203200"/>
                      </a:cubicBezTo>
                      <a:cubicBezTo>
                        <a:pt x="4239683" y="158750"/>
                        <a:pt x="4290483" y="82550"/>
                        <a:pt x="4343400" y="50800"/>
                      </a:cubicBezTo>
                      <a:cubicBezTo>
                        <a:pt x="4396317" y="19050"/>
                        <a:pt x="4472517" y="0"/>
                        <a:pt x="4521200" y="12700"/>
                      </a:cubicBezTo>
                      <a:cubicBezTo>
                        <a:pt x="4569883" y="25400"/>
                        <a:pt x="4635500" y="127000"/>
                        <a:pt x="4635500" y="127000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00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</p:grpSp>
        <p:sp>
          <p:nvSpPr>
            <p:cNvPr id="225" name="テキスト ボックス 410"/>
            <p:cNvSpPr txBox="1">
              <a:spLocks noChangeArrowheads="1"/>
            </p:cNvSpPr>
            <p:nvPr/>
          </p:nvSpPr>
          <p:spPr bwMode="auto">
            <a:xfrm>
              <a:off x="4181542" y="3888317"/>
              <a:ext cx="1200591" cy="4213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800" kern="0" dirty="0" smtClean="0">
                  <a:solidFill>
                    <a:srgbClr val="1659A5"/>
                  </a:solidFill>
                  <a:latin typeface="Calibri" pitchFamily="34" charset="0"/>
                </a:rPr>
                <a:t>Expansion</a:t>
              </a:r>
              <a:endParaRPr lang="ja-JP" altLang="en-US" sz="1800" kern="0" dirty="0" smtClean="0">
                <a:solidFill>
                  <a:srgbClr val="1659A5"/>
                </a:solidFill>
                <a:latin typeface="Calibri" pitchFamily="34" charset="0"/>
              </a:endParaRPr>
            </a:p>
          </p:txBody>
        </p:sp>
      </p:grpSp>
      <p:grpSp>
        <p:nvGrpSpPr>
          <p:cNvPr id="14346" name="図形グループ 345"/>
          <p:cNvGrpSpPr>
            <a:grpSpLocks/>
          </p:cNvGrpSpPr>
          <p:nvPr/>
        </p:nvGrpSpPr>
        <p:grpSpPr bwMode="auto">
          <a:xfrm>
            <a:off x="5468938" y="4384675"/>
            <a:ext cx="1574800" cy="1549400"/>
            <a:chOff x="5601647" y="3888317"/>
            <a:chExt cx="1664585" cy="1771650"/>
          </a:xfrm>
        </p:grpSpPr>
        <p:grpSp>
          <p:nvGrpSpPr>
            <p:cNvPr id="14486" name="図形グループ 271"/>
            <p:cNvGrpSpPr>
              <a:grpSpLocks/>
            </p:cNvGrpSpPr>
            <p:nvPr/>
          </p:nvGrpSpPr>
          <p:grpSpPr bwMode="auto">
            <a:xfrm>
              <a:off x="5601647" y="4447117"/>
              <a:ext cx="1573212" cy="1212850"/>
              <a:chOff x="5246368" y="1922972"/>
              <a:chExt cx="2931748" cy="2261260"/>
            </a:xfrm>
          </p:grpSpPr>
          <p:sp>
            <p:nvSpPr>
              <p:cNvPr id="154" name="円/楕円 153"/>
              <p:cNvSpPr/>
              <p:nvPr/>
            </p:nvSpPr>
            <p:spPr>
              <a:xfrm>
                <a:off x="5246368" y="1922972"/>
                <a:ext cx="2931748" cy="2261260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FFFF00"/>
                  </a:gs>
                  <a:gs pos="91000">
                    <a:srgbClr val="008000"/>
                  </a:gs>
                  <a:gs pos="3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grpSp>
            <p:nvGrpSpPr>
              <p:cNvPr id="14491" name="図形グループ 85"/>
              <p:cNvGrpSpPr>
                <a:grpSpLocks/>
              </p:cNvGrpSpPr>
              <p:nvPr/>
            </p:nvGrpSpPr>
            <p:grpSpPr bwMode="auto">
              <a:xfrm>
                <a:off x="7438246" y="2776843"/>
                <a:ext cx="432193" cy="433387"/>
                <a:chOff x="492125" y="4910138"/>
                <a:chExt cx="574675" cy="576262"/>
              </a:xfrm>
            </p:grpSpPr>
            <p:sp>
              <p:nvSpPr>
                <p:cNvPr id="220" name="Oval 78"/>
                <p:cNvSpPr>
                  <a:spLocks noChangeArrowheads="1"/>
                </p:cNvSpPr>
                <p:nvPr/>
              </p:nvSpPr>
              <p:spPr bwMode="auto">
                <a:xfrm>
                  <a:off x="492361" y="4909489"/>
                  <a:ext cx="665270" cy="576004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221" name="Oval 79"/>
                <p:cNvSpPr>
                  <a:spLocks noChangeArrowheads="1"/>
                </p:cNvSpPr>
                <p:nvPr/>
              </p:nvSpPr>
              <p:spPr bwMode="auto">
                <a:xfrm>
                  <a:off x="604626" y="4981489"/>
                  <a:ext cx="145526" cy="1440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222" name="Oval 80"/>
                <p:cNvSpPr>
                  <a:spLocks noChangeArrowheads="1"/>
                </p:cNvSpPr>
                <p:nvPr/>
              </p:nvSpPr>
              <p:spPr bwMode="auto">
                <a:xfrm>
                  <a:off x="982997" y="5053490"/>
                  <a:ext cx="145529" cy="1440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CC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CC66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223" name="Oval 81"/>
                <p:cNvSpPr>
                  <a:spLocks noChangeArrowheads="1"/>
                </p:cNvSpPr>
                <p:nvPr/>
              </p:nvSpPr>
              <p:spPr bwMode="auto">
                <a:xfrm>
                  <a:off x="687785" y="5215491"/>
                  <a:ext cx="232844" cy="1440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</p:grpSp>
          <p:grpSp>
            <p:nvGrpSpPr>
              <p:cNvPr id="14492" name="図形グループ 91"/>
              <p:cNvGrpSpPr>
                <a:grpSpLocks/>
              </p:cNvGrpSpPr>
              <p:nvPr/>
            </p:nvGrpSpPr>
            <p:grpSpPr bwMode="auto">
              <a:xfrm>
                <a:off x="5855967" y="2103940"/>
                <a:ext cx="432193" cy="433387"/>
                <a:chOff x="1101725" y="4452938"/>
                <a:chExt cx="574675" cy="576262"/>
              </a:xfrm>
            </p:grpSpPr>
            <p:sp>
              <p:nvSpPr>
                <p:cNvPr id="217" name="Oval 82"/>
                <p:cNvSpPr>
                  <a:spLocks noChangeArrowheads="1"/>
                </p:cNvSpPr>
                <p:nvPr/>
              </p:nvSpPr>
              <p:spPr bwMode="auto">
                <a:xfrm>
                  <a:off x="1101955" y="4451521"/>
                  <a:ext cx="573795" cy="576004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218" name="Oval 83"/>
                <p:cNvSpPr>
                  <a:spLocks noChangeArrowheads="1"/>
                </p:cNvSpPr>
                <p:nvPr/>
              </p:nvSpPr>
              <p:spPr bwMode="auto">
                <a:xfrm>
                  <a:off x="1243325" y="4595522"/>
                  <a:ext cx="145529" cy="1440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219" name="Oval 84"/>
                <p:cNvSpPr>
                  <a:spLocks noChangeArrowheads="1"/>
                </p:cNvSpPr>
                <p:nvPr/>
              </p:nvSpPr>
              <p:spPr bwMode="auto">
                <a:xfrm>
                  <a:off x="1405486" y="4762021"/>
                  <a:ext cx="145526" cy="1440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</p:grpSp>
          <p:grpSp>
            <p:nvGrpSpPr>
              <p:cNvPr id="14493" name="図形グループ 95"/>
              <p:cNvGrpSpPr>
                <a:grpSpLocks/>
              </p:cNvGrpSpPr>
              <p:nvPr/>
            </p:nvGrpSpPr>
            <p:grpSpPr bwMode="auto">
              <a:xfrm>
                <a:off x="6084567" y="3539040"/>
                <a:ext cx="432193" cy="433387"/>
                <a:chOff x="1101725" y="4452938"/>
                <a:chExt cx="574675" cy="576262"/>
              </a:xfrm>
            </p:grpSpPr>
            <p:sp>
              <p:nvSpPr>
                <p:cNvPr id="214" name="Oval 82"/>
                <p:cNvSpPr>
                  <a:spLocks noChangeArrowheads="1"/>
                </p:cNvSpPr>
                <p:nvPr/>
              </p:nvSpPr>
              <p:spPr bwMode="auto">
                <a:xfrm>
                  <a:off x="1101523" y="4451325"/>
                  <a:ext cx="573795" cy="576004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215" name="Oval 83"/>
                <p:cNvSpPr>
                  <a:spLocks noChangeArrowheads="1"/>
                </p:cNvSpPr>
                <p:nvPr/>
              </p:nvSpPr>
              <p:spPr bwMode="auto">
                <a:xfrm>
                  <a:off x="1242893" y="4595326"/>
                  <a:ext cx="145526" cy="1440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216" name="Oval 84"/>
                <p:cNvSpPr>
                  <a:spLocks noChangeArrowheads="1"/>
                </p:cNvSpPr>
                <p:nvPr/>
              </p:nvSpPr>
              <p:spPr bwMode="auto">
                <a:xfrm>
                  <a:off x="1405051" y="4761826"/>
                  <a:ext cx="145529" cy="1440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</p:grpSp>
          <p:grpSp>
            <p:nvGrpSpPr>
              <p:cNvPr id="14494" name="図形グループ 99"/>
              <p:cNvGrpSpPr>
                <a:grpSpLocks/>
              </p:cNvGrpSpPr>
              <p:nvPr/>
            </p:nvGrpSpPr>
            <p:grpSpPr bwMode="auto">
              <a:xfrm>
                <a:off x="7546891" y="3322346"/>
                <a:ext cx="432193" cy="433387"/>
                <a:chOff x="1101725" y="4452938"/>
                <a:chExt cx="574675" cy="576262"/>
              </a:xfrm>
            </p:grpSpPr>
            <p:sp>
              <p:nvSpPr>
                <p:cNvPr id="211" name="Oval 82"/>
                <p:cNvSpPr>
                  <a:spLocks noChangeArrowheads="1"/>
                </p:cNvSpPr>
                <p:nvPr/>
              </p:nvSpPr>
              <p:spPr bwMode="auto">
                <a:xfrm>
                  <a:off x="1103027" y="4451455"/>
                  <a:ext cx="573795" cy="576004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212" name="Oval 83"/>
                <p:cNvSpPr>
                  <a:spLocks noChangeArrowheads="1"/>
                </p:cNvSpPr>
                <p:nvPr/>
              </p:nvSpPr>
              <p:spPr bwMode="auto">
                <a:xfrm>
                  <a:off x="1244397" y="4595456"/>
                  <a:ext cx="145526" cy="1440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213" name="Oval 84"/>
                <p:cNvSpPr>
                  <a:spLocks noChangeArrowheads="1"/>
                </p:cNvSpPr>
                <p:nvPr/>
              </p:nvSpPr>
              <p:spPr bwMode="auto">
                <a:xfrm>
                  <a:off x="1406555" y="4761956"/>
                  <a:ext cx="145529" cy="1440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</p:grpSp>
          <p:grpSp>
            <p:nvGrpSpPr>
              <p:cNvPr id="14495" name="図形グループ 103"/>
              <p:cNvGrpSpPr>
                <a:grpSpLocks/>
              </p:cNvGrpSpPr>
              <p:nvPr/>
            </p:nvGrpSpPr>
            <p:grpSpPr bwMode="auto">
              <a:xfrm>
                <a:off x="7222149" y="2192872"/>
                <a:ext cx="432193" cy="433387"/>
                <a:chOff x="1101725" y="4452938"/>
                <a:chExt cx="574675" cy="576262"/>
              </a:xfrm>
            </p:grpSpPr>
            <p:sp>
              <p:nvSpPr>
                <p:cNvPr id="208" name="Oval 82"/>
                <p:cNvSpPr>
                  <a:spLocks noChangeArrowheads="1"/>
                </p:cNvSpPr>
                <p:nvPr/>
              </p:nvSpPr>
              <p:spPr bwMode="auto">
                <a:xfrm>
                  <a:off x="1102401" y="4454772"/>
                  <a:ext cx="573795" cy="576004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209" name="Oval 83"/>
                <p:cNvSpPr>
                  <a:spLocks noChangeArrowheads="1"/>
                </p:cNvSpPr>
                <p:nvPr/>
              </p:nvSpPr>
              <p:spPr bwMode="auto">
                <a:xfrm>
                  <a:off x="1243771" y="4598773"/>
                  <a:ext cx="145526" cy="1440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210" name="Oval 84"/>
                <p:cNvSpPr>
                  <a:spLocks noChangeArrowheads="1"/>
                </p:cNvSpPr>
                <p:nvPr/>
              </p:nvSpPr>
              <p:spPr bwMode="auto">
                <a:xfrm>
                  <a:off x="1405929" y="4765276"/>
                  <a:ext cx="145529" cy="1440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8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</p:grpSp>
          <p:grpSp>
            <p:nvGrpSpPr>
              <p:cNvPr id="14496" name="図形グループ 107"/>
              <p:cNvGrpSpPr>
                <a:grpSpLocks/>
              </p:cNvGrpSpPr>
              <p:nvPr/>
            </p:nvGrpSpPr>
            <p:grpSpPr bwMode="auto">
              <a:xfrm>
                <a:off x="6789956" y="3426327"/>
                <a:ext cx="432193" cy="433387"/>
                <a:chOff x="492125" y="4910138"/>
                <a:chExt cx="574675" cy="576262"/>
              </a:xfrm>
            </p:grpSpPr>
            <p:sp>
              <p:nvSpPr>
                <p:cNvPr id="204" name="Oval 78"/>
                <p:cNvSpPr>
                  <a:spLocks noChangeArrowheads="1"/>
                </p:cNvSpPr>
                <p:nvPr/>
              </p:nvSpPr>
              <p:spPr bwMode="auto">
                <a:xfrm>
                  <a:off x="493681" y="4909894"/>
                  <a:ext cx="573795" cy="576004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205" name="Oval 79"/>
                <p:cNvSpPr>
                  <a:spLocks noChangeArrowheads="1"/>
                </p:cNvSpPr>
                <p:nvPr/>
              </p:nvSpPr>
              <p:spPr bwMode="auto">
                <a:xfrm>
                  <a:off x="605944" y="4981895"/>
                  <a:ext cx="145529" cy="1440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206" name="Oval 80"/>
                <p:cNvSpPr>
                  <a:spLocks noChangeArrowheads="1"/>
                </p:cNvSpPr>
                <p:nvPr/>
              </p:nvSpPr>
              <p:spPr bwMode="auto">
                <a:xfrm>
                  <a:off x="892842" y="5053895"/>
                  <a:ext cx="145526" cy="1440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CC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CC66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207" name="Oval 81"/>
                <p:cNvSpPr>
                  <a:spLocks noChangeArrowheads="1"/>
                </p:cNvSpPr>
                <p:nvPr/>
              </p:nvSpPr>
              <p:spPr bwMode="auto">
                <a:xfrm>
                  <a:off x="689102" y="5215896"/>
                  <a:ext cx="141370" cy="1440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</p:grpSp>
          <p:grpSp>
            <p:nvGrpSpPr>
              <p:cNvPr id="14497" name="図形グループ 112"/>
              <p:cNvGrpSpPr>
                <a:grpSpLocks/>
              </p:cNvGrpSpPr>
              <p:nvPr/>
            </p:nvGrpSpPr>
            <p:grpSpPr bwMode="auto">
              <a:xfrm>
                <a:off x="5589267" y="3145340"/>
                <a:ext cx="432193" cy="433387"/>
                <a:chOff x="492125" y="4910138"/>
                <a:chExt cx="574675" cy="576262"/>
              </a:xfrm>
            </p:grpSpPr>
            <p:sp>
              <p:nvSpPr>
                <p:cNvPr id="200" name="Oval 78"/>
                <p:cNvSpPr>
                  <a:spLocks noChangeArrowheads="1"/>
                </p:cNvSpPr>
                <p:nvPr/>
              </p:nvSpPr>
              <p:spPr bwMode="auto">
                <a:xfrm>
                  <a:off x="493555" y="4910013"/>
                  <a:ext cx="573795" cy="576004"/>
                </a:xfrm>
                <a:prstGeom prst="ellips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xtLst/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201" name="Oval 79"/>
                <p:cNvSpPr>
                  <a:spLocks noChangeArrowheads="1"/>
                </p:cNvSpPr>
                <p:nvPr/>
              </p:nvSpPr>
              <p:spPr bwMode="auto">
                <a:xfrm>
                  <a:off x="605818" y="4982014"/>
                  <a:ext cx="145529" cy="1440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202" name="Oval 80"/>
                <p:cNvSpPr>
                  <a:spLocks noChangeArrowheads="1"/>
                </p:cNvSpPr>
                <p:nvPr/>
              </p:nvSpPr>
              <p:spPr bwMode="auto">
                <a:xfrm>
                  <a:off x="892717" y="5054014"/>
                  <a:ext cx="145526" cy="1440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CC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CC66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203" name="Oval 81"/>
                <p:cNvSpPr>
                  <a:spLocks noChangeArrowheads="1"/>
                </p:cNvSpPr>
                <p:nvPr/>
              </p:nvSpPr>
              <p:spPr bwMode="auto">
                <a:xfrm>
                  <a:off x="688977" y="5216015"/>
                  <a:ext cx="141370" cy="1440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l"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ja-JP" sz="1800" kern="0" dirty="0">
                    <a:solidFill>
                      <a:sysClr val="windowText" lastClr="000000"/>
                    </a:solidFill>
                    <a:latin typeface="Calibri" pitchFamily="34" charset="0"/>
                    <a:ea typeface="ＭＳ Ｐ明朝" pitchFamily="18" charset="-128"/>
                  </a:endParaRPr>
                </a:p>
              </p:txBody>
            </p:sp>
          </p:grpSp>
          <p:sp>
            <p:nvSpPr>
              <p:cNvPr id="162" name="Oval 21"/>
              <p:cNvSpPr>
                <a:spLocks noChangeArrowheads="1"/>
              </p:cNvSpPr>
              <p:nvPr/>
            </p:nvSpPr>
            <p:spPr bwMode="auto">
              <a:xfrm>
                <a:off x="5865522" y="2803429"/>
                <a:ext cx="143844" cy="14552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63" name="Oval 23"/>
              <p:cNvSpPr>
                <a:spLocks noChangeArrowheads="1"/>
              </p:cNvSpPr>
              <p:nvPr/>
            </p:nvSpPr>
            <p:spPr bwMode="auto">
              <a:xfrm>
                <a:off x="6368975" y="2498840"/>
                <a:ext cx="143844" cy="14552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64" name="Oval 24"/>
              <p:cNvSpPr>
                <a:spLocks noChangeArrowheads="1"/>
              </p:cNvSpPr>
              <p:nvPr/>
            </p:nvSpPr>
            <p:spPr bwMode="auto">
              <a:xfrm>
                <a:off x="6497184" y="2806814"/>
                <a:ext cx="146970" cy="142142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tint val="0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65" name="Oval 25"/>
              <p:cNvSpPr>
                <a:spLocks noChangeArrowheads="1"/>
              </p:cNvSpPr>
              <p:nvPr/>
            </p:nvSpPr>
            <p:spPr bwMode="auto">
              <a:xfrm>
                <a:off x="7491583" y="3118172"/>
                <a:ext cx="143844" cy="1421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66" name="Oval 26"/>
              <p:cNvSpPr>
                <a:spLocks noChangeArrowheads="1"/>
              </p:cNvSpPr>
              <p:nvPr/>
            </p:nvSpPr>
            <p:spPr bwMode="auto">
              <a:xfrm>
                <a:off x="5821744" y="2962493"/>
                <a:ext cx="143844" cy="1455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67" name="Oval 28"/>
              <p:cNvSpPr>
                <a:spLocks noChangeArrowheads="1"/>
              </p:cNvSpPr>
              <p:nvPr/>
            </p:nvSpPr>
            <p:spPr bwMode="auto">
              <a:xfrm>
                <a:off x="5965587" y="2888038"/>
                <a:ext cx="143844" cy="1455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68" name="Oval 32"/>
              <p:cNvSpPr>
                <a:spLocks noChangeArrowheads="1"/>
              </p:cNvSpPr>
              <p:nvPr/>
            </p:nvSpPr>
            <p:spPr bwMode="auto">
              <a:xfrm>
                <a:off x="5965587" y="3192627"/>
                <a:ext cx="143844" cy="1455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69" name="Oval 36"/>
              <p:cNvSpPr>
                <a:spLocks noChangeArrowheads="1"/>
              </p:cNvSpPr>
              <p:nvPr/>
            </p:nvSpPr>
            <p:spPr bwMode="auto">
              <a:xfrm>
                <a:off x="5974968" y="2728974"/>
                <a:ext cx="143844" cy="1421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70" name="Oval 37"/>
              <p:cNvSpPr>
                <a:spLocks noChangeArrowheads="1"/>
              </p:cNvSpPr>
              <p:nvPr/>
            </p:nvSpPr>
            <p:spPr bwMode="auto">
              <a:xfrm>
                <a:off x="6456532" y="2955724"/>
                <a:ext cx="143844" cy="1455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71" name="Oval 38"/>
              <p:cNvSpPr>
                <a:spLocks noChangeArrowheads="1"/>
              </p:cNvSpPr>
              <p:nvPr/>
            </p:nvSpPr>
            <p:spPr bwMode="auto">
              <a:xfrm>
                <a:off x="6813014" y="2333009"/>
                <a:ext cx="143844" cy="1455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72" name="Oval 41"/>
              <p:cNvSpPr>
                <a:spLocks noChangeArrowheads="1"/>
              </p:cNvSpPr>
              <p:nvPr/>
            </p:nvSpPr>
            <p:spPr bwMode="auto">
              <a:xfrm>
                <a:off x="6118811" y="2962493"/>
                <a:ext cx="143844" cy="1455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73" name="Oval 43"/>
              <p:cNvSpPr>
                <a:spLocks noChangeArrowheads="1"/>
              </p:cNvSpPr>
              <p:nvPr/>
            </p:nvSpPr>
            <p:spPr bwMode="auto">
              <a:xfrm>
                <a:off x="6168844" y="3118172"/>
                <a:ext cx="143844" cy="1421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74" name="Oval 45"/>
              <p:cNvSpPr>
                <a:spLocks noChangeArrowheads="1"/>
              </p:cNvSpPr>
              <p:nvPr/>
            </p:nvSpPr>
            <p:spPr bwMode="auto">
              <a:xfrm>
                <a:off x="7491583" y="2888038"/>
                <a:ext cx="143844" cy="1455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75" name="Oval 47"/>
              <p:cNvSpPr>
                <a:spLocks noChangeArrowheads="1"/>
              </p:cNvSpPr>
              <p:nvPr/>
            </p:nvSpPr>
            <p:spPr bwMode="auto">
              <a:xfrm>
                <a:off x="6584741" y="3033563"/>
                <a:ext cx="143844" cy="145527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tint val="0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76" name="Oval 48"/>
              <p:cNvSpPr>
                <a:spLocks noChangeArrowheads="1"/>
              </p:cNvSpPr>
              <p:nvPr/>
            </p:nvSpPr>
            <p:spPr bwMode="auto">
              <a:xfrm>
                <a:off x="6956858" y="3260313"/>
                <a:ext cx="143844" cy="145525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tint val="0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77" name="Oval 49"/>
              <p:cNvSpPr>
                <a:spLocks noChangeArrowheads="1"/>
              </p:cNvSpPr>
              <p:nvPr/>
            </p:nvSpPr>
            <p:spPr bwMode="auto">
              <a:xfrm>
                <a:off x="7338357" y="2965876"/>
                <a:ext cx="146972" cy="142142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tint val="0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78" name="Oval 50"/>
              <p:cNvSpPr>
                <a:spLocks noChangeArrowheads="1"/>
              </p:cNvSpPr>
              <p:nvPr/>
            </p:nvSpPr>
            <p:spPr bwMode="auto">
              <a:xfrm>
                <a:off x="6125065" y="2881269"/>
                <a:ext cx="146972" cy="1421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79" name="Oval 52"/>
              <p:cNvSpPr>
                <a:spLocks noChangeArrowheads="1"/>
              </p:cNvSpPr>
              <p:nvPr/>
            </p:nvSpPr>
            <p:spPr bwMode="auto">
              <a:xfrm>
                <a:off x="7263308" y="2881269"/>
                <a:ext cx="143844" cy="1421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80" name="Oval 53"/>
              <p:cNvSpPr>
                <a:spLocks noChangeArrowheads="1"/>
              </p:cNvSpPr>
              <p:nvPr/>
            </p:nvSpPr>
            <p:spPr bwMode="auto">
              <a:xfrm>
                <a:off x="6966240" y="2728974"/>
                <a:ext cx="143844" cy="1421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81" name="Oval 55"/>
              <p:cNvSpPr>
                <a:spLocks noChangeArrowheads="1"/>
              </p:cNvSpPr>
              <p:nvPr/>
            </p:nvSpPr>
            <p:spPr bwMode="auto">
              <a:xfrm>
                <a:off x="6193860" y="3260313"/>
                <a:ext cx="146972" cy="1455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82" name="Oval 56"/>
              <p:cNvSpPr>
                <a:spLocks noChangeArrowheads="1"/>
              </p:cNvSpPr>
              <p:nvPr/>
            </p:nvSpPr>
            <p:spPr bwMode="auto">
              <a:xfrm>
                <a:off x="6118811" y="3040331"/>
                <a:ext cx="143844" cy="14552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83" name="Oval 57"/>
              <p:cNvSpPr>
                <a:spLocks noChangeArrowheads="1"/>
              </p:cNvSpPr>
              <p:nvPr/>
            </p:nvSpPr>
            <p:spPr bwMode="auto">
              <a:xfrm>
                <a:off x="6422135" y="3033563"/>
                <a:ext cx="146970" cy="1421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84" name="Oval 58"/>
              <p:cNvSpPr>
                <a:spLocks noChangeArrowheads="1"/>
              </p:cNvSpPr>
              <p:nvPr/>
            </p:nvSpPr>
            <p:spPr bwMode="auto">
              <a:xfrm>
                <a:off x="5821744" y="3185858"/>
                <a:ext cx="143844" cy="1421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85" name="Oval 59"/>
              <p:cNvSpPr>
                <a:spLocks noChangeArrowheads="1"/>
              </p:cNvSpPr>
              <p:nvPr/>
            </p:nvSpPr>
            <p:spPr bwMode="auto">
              <a:xfrm>
                <a:off x="6193860" y="2651135"/>
                <a:ext cx="146972" cy="1455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86" name="Oval 60"/>
              <p:cNvSpPr>
                <a:spLocks noChangeArrowheads="1"/>
              </p:cNvSpPr>
              <p:nvPr/>
            </p:nvSpPr>
            <p:spPr bwMode="auto">
              <a:xfrm>
                <a:off x="6422135" y="3118172"/>
                <a:ext cx="146970" cy="1421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87" name="Oval 61"/>
              <p:cNvSpPr>
                <a:spLocks noChangeArrowheads="1"/>
              </p:cNvSpPr>
              <p:nvPr/>
            </p:nvSpPr>
            <p:spPr bwMode="auto">
              <a:xfrm>
                <a:off x="6272037" y="2955724"/>
                <a:ext cx="143844" cy="1455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88" name="Oval 62"/>
              <p:cNvSpPr>
                <a:spLocks noChangeArrowheads="1"/>
              </p:cNvSpPr>
              <p:nvPr/>
            </p:nvSpPr>
            <p:spPr bwMode="auto">
              <a:xfrm>
                <a:off x="7110084" y="3108018"/>
                <a:ext cx="143844" cy="14552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89" name="Oval 63"/>
              <p:cNvSpPr>
                <a:spLocks noChangeArrowheads="1"/>
              </p:cNvSpPr>
              <p:nvPr/>
            </p:nvSpPr>
            <p:spPr bwMode="auto">
              <a:xfrm>
                <a:off x="6422135" y="3395686"/>
                <a:ext cx="146970" cy="1455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90" name="Oval 64"/>
              <p:cNvSpPr>
                <a:spLocks noChangeArrowheads="1"/>
              </p:cNvSpPr>
              <p:nvPr/>
            </p:nvSpPr>
            <p:spPr bwMode="auto">
              <a:xfrm>
                <a:off x="7413406" y="3260313"/>
                <a:ext cx="146972" cy="1455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91" name="Oval 66"/>
              <p:cNvSpPr>
                <a:spLocks noChangeArrowheads="1"/>
              </p:cNvSpPr>
              <p:nvPr/>
            </p:nvSpPr>
            <p:spPr bwMode="auto">
              <a:xfrm>
                <a:off x="6431515" y="2651135"/>
                <a:ext cx="143844" cy="1455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92" name="Oval 67"/>
              <p:cNvSpPr>
                <a:spLocks noChangeArrowheads="1"/>
              </p:cNvSpPr>
              <p:nvPr/>
            </p:nvSpPr>
            <p:spPr bwMode="auto">
              <a:xfrm>
                <a:off x="6966240" y="2955724"/>
                <a:ext cx="143844" cy="1455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93" name="Oval 68"/>
              <p:cNvSpPr>
                <a:spLocks noChangeArrowheads="1"/>
              </p:cNvSpPr>
              <p:nvPr/>
            </p:nvSpPr>
            <p:spPr bwMode="auto">
              <a:xfrm>
                <a:off x="7194513" y="3260313"/>
                <a:ext cx="143844" cy="1455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94" name="Oval 70"/>
              <p:cNvSpPr>
                <a:spLocks noChangeArrowheads="1"/>
              </p:cNvSpPr>
              <p:nvPr/>
            </p:nvSpPr>
            <p:spPr bwMode="auto">
              <a:xfrm>
                <a:off x="6813014" y="3114786"/>
                <a:ext cx="143844" cy="145527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tint val="0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95" name="Oval 71"/>
              <p:cNvSpPr>
                <a:spLocks noChangeArrowheads="1"/>
              </p:cNvSpPr>
              <p:nvPr/>
            </p:nvSpPr>
            <p:spPr bwMode="auto">
              <a:xfrm>
                <a:off x="6728585" y="2728974"/>
                <a:ext cx="143844" cy="1421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8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96" name="Oval 72"/>
              <p:cNvSpPr>
                <a:spLocks noChangeArrowheads="1"/>
              </p:cNvSpPr>
              <p:nvPr/>
            </p:nvSpPr>
            <p:spPr bwMode="auto">
              <a:xfrm>
                <a:off x="6575359" y="3192627"/>
                <a:ext cx="143844" cy="145525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tint val="0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ysClr val="windowText" lastClr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97" name="Oval 73"/>
              <p:cNvSpPr>
                <a:spLocks noChangeArrowheads="1"/>
              </p:cNvSpPr>
              <p:nvPr/>
            </p:nvSpPr>
            <p:spPr bwMode="auto">
              <a:xfrm>
                <a:off x="6653536" y="2881269"/>
                <a:ext cx="143844" cy="1421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98" name="Oval 74"/>
              <p:cNvSpPr>
                <a:spLocks noChangeArrowheads="1"/>
              </p:cNvSpPr>
              <p:nvPr/>
            </p:nvSpPr>
            <p:spPr bwMode="auto">
              <a:xfrm>
                <a:off x="7035035" y="2888038"/>
                <a:ext cx="143844" cy="1455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  <p:sp>
            <p:nvSpPr>
              <p:cNvPr id="199" name="Oval 75"/>
              <p:cNvSpPr>
                <a:spLocks noChangeArrowheads="1"/>
              </p:cNvSpPr>
              <p:nvPr/>
            </p:nvSpPr>
            <p:spPr bwMode="auto">
              <a:xfrm>
                <a:off x="5890538" y="3040331"/>
                <a:ext cx="143844" cy="14552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66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l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ja-JP" sz="1800" kern="0" dirty="0">
                  <a:solidFill>
                    <a:sysClr val="windowText" lastClr="000000"/>
                  </a:solidFill>
                  <a:latin typeface="Calibri" pitchFamily="34" charset="0"/>
                  <a:ea typeface="ＭＳ Ｐ明朝" pitchFamily="18" charset="-128"/>
                </a:endParaRPr>
              </a:p>
            </p:txBody>
          </p:sp>
        </p:grpSp>
        <p:sp>
          <p:nvSpPr>
            <p:cNvPr id="153" name="テキスト ボックス 411"/>
            <p:cNvSpPr txBox="1">
              <a:spLocks noChangeArrowheads="1"/>
            </p:cNvSpPr>
            <p:nvPr/>
          </p:nvSpPr>
          <p:spPr bwMode="auto">
            <a:xfrm>
              <a:off x="5680513" y="3888317"/>
              <a:ext cx="1585719" cy="41931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800" kern="0" dirty="0" smtClean="0">
                  <a:solidFill>
                    <a:srgbClr val="1659A5"/>
                  </a:solidFill>
                  <a:latin typeface="Calibri" pitchFamily="34" charset="0"/>
                </a:rPr>
                <a:t>Hadronization</a:t>
              </a:r>
              <a:endParaRPr lang="ja-JP" altLang="en-US" sz="1800" kern="0" dirty="0" smtClean="0">
                <a:solidFill>
                  <a:srgbClr val="1659A5"/>
                </a:solidFill>
                <a:latin typeface="Calibri" pitchFamily="34" charset="0"/>
              </a:endParaRPr>
            </a:p>
          </p:txBody>
        </p:sp>
      </p:grpSp>
      <p:grpSp>
        <p:nvGrpSpPr>
          <p:cNvPr id="14347" name="図形グループ 346"/>
          <p:cNvGrpSpPr>
            <a:grpSpLocks/>
          </p:cNvGrpSpPr>
          <p:nvPr/>
        </p:nvGrpSpPr>
        <p:grpSpPr bwMode="auto">
          <a:xfrm>
            <a:off x="7034213" y="4384675"/>
            <a:ext cx="1919287" cy="1568450"/>
            <a:chOff x="7255822" y="3888317"/>
            <a:chExt cx="2029485" cy="1793875"/>
          </a:xfrm>
        </p:grpSpPr>
        <p:grpSp>
          <p:nvGrpSpPr>
            <p:cNvPr id="14433" name="図形グループ 342"/>
            <p:cNvGrpSpPr>
              <a:grpSpLocks/>
            </p:cNvGrpSpPr>
            <p:nvPr/>
          </p:nvGrpSpPr>
          <p:grpSpPr bwMode="auto">
            <a:xfrm>
              <a:off x="7255822" y="4424892"/>
              <a:ext cx="1852612" cy="1257300"/>
              <a:chOff x="4878383" y="1744625"/>
              <a:chExt cx="3882684" cy="2635473"/>
            </a:xfrm>
          </p:grpSpPr>
          <p:sp>
            <p:nvSpPr>
              <p:cNvPr id="103" name="円/楕円 102"/>
              <p:cNvSpPr/>
              <p:nvPr/>
            </p:nvSpPr>
            <p:spPr>
              <a:xfrm>
                <a:off x="4878383" y="1744625"/>
                <a:ext cx="3881341" cy="2635473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lumMod val="85000"/>
                    </a:srgbClr>
                  </a:gs>
                  <a:gs pos="3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04" name="円/楕円 103"/>
              <p:cNvSpPr>
                <a:spLocks noChangeArrowheads="1"/>
              </p:cNvSpPr>
              <p:nvPr/>
            </p:nvSpPr>
            <p:spPr bwMode="auto">
              <a:xfrm>
                <a:off x="5543301" y="2111795"/>
                <a:ext cx="168868" cy="137012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05" name="円/楕円 104"/>
              <p:cNvSpPr>
                <a:spLocks noChangeArrowheads="1"/>
              </p:cNvSpPr>
              <p:nvPr/>
            </p:nvSpPr>
            <p:spPr bwMode="auto">
              <a:xfrm>
                <a:off x="5469422" y="2370594"/>
                <a:ext cx="168868" cy="137012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06" name="円/楕円 105"/>
              <p:cNvSpPr>
                <a:spLocks noChangeArrowheads="1"/>
              </p:cNvSpPr>
              <p:nvPr/>
            </p:nvSpPr>
            <p:spPr bwMode="auto">
              <a:xfrm>
                <a:off x="5216120" y="2656036"/>
                <a:ext cx="168868" cy="133205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07" name="円/楕円 106"/>
              <p:cNvSpPr>
                <a:spLocks noChangeArrowheads="1"/>
              </p:cNvSpPr>
              <p:nvPr/>
            </p:nvSpPr>
            <p:spPr bwMode="auto">
              <a:xfrm>
                <a:off x="5430722" y="3051848"/>
                <a:ext cx="165351" cy="1408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08" name="円/楕円 107"/>
              <p:cNvSpPr>
                <a:spLocks noChangeArrowheads="1"/>
              </p:cNvSpPr>
              <p:nvPr/>
            </p:nvSpPr>
            <p:spPr bwMode="auto">
              <a:xfrm>
                <a:off x="5156311" y="3230723"/>
                <a:ext cx="165351" cy="137012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09" name="円/楕円 108"/>
              <p:cNvSpPr>
                <a:spLocks noChangeArrowheads="1"/>
              </p:cNvSpPr>
              <p:nvPr/>
            </p:nvSpPr>
            <p:spPr bwMode="auto">
              <a:xfrm>
                <a:off x="5487012" y="3466687"/>
                <a:ext cx="165351" cy="137012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10" name="円/楕円 109"/>
              <p:cNvSpPr>
                <a:spLocks noChangeArrowheads="1"/>
              </p:cNvSpPr>
              <p:nvPr/>
            </p:nvSpPr>
            <p:spPr bwMode="auto">
              <a:xfrm>
                <a:off x="5838821" y="3759741"/>
                <a:ext cx="168868" cy="137012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11" name="円/楕円 110"/>
              <p:cNvSpPr>
                <a:spLocks noChangeArrowheads="1"/>
              </p:cNvSpPr>
              <p:nvPr/>
            </p:nvSpPr>
            <p:spPr bwMode="auto">
              <a:xfrm>
                <a:off x="6144896" y="4022345"/>
                <a:ext cx="168868" cy="133207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12" name="円/楕円 111"/>
              <p:cNvSpPr>
                <a:spLocks noChangeArrowheads="1"/>
              </p:cNvSpPr>
              <p:nvPr/>
            </p:nvSpPr>
            <p:spPr bwMode="auto">
              <a:xfrm>
                <a:off x="6489669" y="4029957"/>
                <a:ext cx="165349" cy="137012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13" name="円/楕円 112"/>
              <p:cNvSpPr>
                <a:spLocks noChangeArrowheads="1"/>
              </p:cNvSpPr>
              <p:nvPr/>
            </p:nvSpPr>
            <p:spPr bwMode="auto">
              <a:xfrm>
                <a:off x="6830923" y="4109882"/>
                <a:ext cx="168868" cy="1408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14" name="円/楕円 113"/>
              <p:cNvSpPr>
                <a:spLocks noChangeArrowheads="1"/>
              </p:cNvSpPr>
              <p:nvPr/>
            </p:nvSpPr>
            <p:spPr bwMode="auto">
              <a:xfrm>
                <a:off x="7235505" y="4037569"/>
                <a:ext cx="165349" cy="140819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15" name="円/楕円 114"/>
              <p:cNvSpPr>
                <a:spLocks noChangeArrowheads="1"/>
              </p:cNvSpPr>
              <p:nvPr/>
            </p:nvSpPr>
            <p:spPr bwMode="auto">
              <a:xfrm>
                <a:off x="7386782" y="3736906"/>
                <a:ext cx="168868" cy="1408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16" name="円/楕円 115"/>
              <p:cNvSpPr>
                <a:spLocks noChangeArrowheads="1"/>
              </p:cNvSpPr>
              <p:nvPr/>
            </p:nvSpPr>
            <p:spPr bwMode="auto">
              <a:xfrm>
                <a:off x="7763219" y="3771157"/>
                <a:ext cx="165349" cy="140819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17" name="円/楕円 116"/>
              <p:cNvSpPr>
                <a:spLocks noChangeArrowheads="1"/>
              </p:cNvSpPr>
              <p:nvPr/>
            </p:nvSpPr>
            <p:spPr bwMode="auto">
              <a:xfrm>
                <a:off x="7622495" y="3938616"/>
                <a:ext cx="165349" cy="137012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18" name="円/楕円 117"/>
              <p:cNvSpPr>
                <a:spLocks noChangeArrowheads="1"/>
              </p:cNvSpPr>
              <p:nvPr/>
            </p:nvSpPr>
            <p:spPr bwMode="auto">
              <a:xfrm>
                <a:off x="7995413" y="3759741"/>
                <a:ext cx="168868" cy="133205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19" name="円/楕円 118"/>
              <p:cNvSpPr>
                <a:spLocks noChangeArrowheads="1"/>
              </p:cNvSpPr>
              <p:nvPr/>
            </p:nvSpPr>
            <p:spPr bwMode="auto">
              <a:xfrm>
                <a:off x="8150209" y="3443852"/>
                <a:ext cx="165349" cy="140819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20" name="円/楕円 119"/>
              <p:cNvSpPr>
                <a:spLocks noChangeArrowheads="1"/>
              </p:cNvSpPr>
              <p:nvPr/>
            </p:nvSpPr>
            <p:spPr bwMode="auto">
              <a:xfrm>
                <a:off x="8301486" y="3101323"/>
                <a:ext cx="168868" cy="137012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21" name="円/楕円 120"/>
              <p:cNvSpPr>
                <a:spLocks noChangeArrowheads="1"/>
              </p:cNvSpPr>
              <p:nvPr/>
            </p:nvSpPr>
            <p:spPr bwMode="auto">
              <a:xfrm>
                <a:off x="8456282" y="2732154"/>
                <a:ext cx="165351" cy="137012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22" name="円/楕円 121"/>
              <p:cNvSpPr>
                <a:spLocks noChangeArrowheads="1"/>
              </p:cNvSpPr>
              <p:nvPr/>
            </p:nvSpPr>
            <p:spPr bwMode="auto">
              <a:xfrm>
                <a:off x="8597005" y="3086099"/>
                <a:ext cx="165351" cy="137012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23" name="円/楕円 122"/>
              <p:cNvSpPr>
                <a:spLocks noChangeArrowheads="1"/>
              </p:cNvSpPr>
              <p:nvPr/>
            </p:nvSpPr>
            <p:spPr bwMode="auto">
              <a:xfrm>
                <a:off x="7914495" y="2625589"/>
                <a:ext cx="165351" cy="137012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24" name="円/楕円 123"/>
              <p:cNvSpPr>
                <a:spLocks noChangeArrowheads="1"/>
              </p:cNvSpPr>
              <p:nvPr/>
            </p:nvSpPr>
            <p:spPr bwMode="auto">
              <a:xfrm>
                <a:off x="8164281" y="2591335"/>
                <a:ext cx="165349" cy="140819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25" name="円/楕円 124"/>
              <p:cNvSpPr>
                <a:spLocks noChangeArrowheads="1"/>
              </p:cNvSpPr>
              <p:nvPr/>
            </p:nvSpPr>
            <p:spPr bwMode="auto">
              <a:xfrm>
                <a:off x="8079847" y="2945283"/>
                <a:ext cx="165349" cy="1408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26" name="円/楕円 125"/>
              <p:cNvSpPr>
                <a:spLocks noChangeArrowheads="1"/>
              </p:cNvSpPr>
              <p:nvPr/>
            </p:nvSpPr>
            <p:spPr bwMode="auto">
              <a:xfrm>
                <a:off x="7928568" y="2302088"/>
                <a:ext cx="168868" cy="137012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27" name="円/楕円 126"/>
              <p:cNvSpPr>
                <a:spLocks noChangeArrowheads="1"/>
              </p:cNvSpPr>
              <p:nvPr/>
            </p:nvSpPr>
            <p:spPr bwMode="auto">
              <a:xfrm>
                <a:off x="7682301" y="2522829"/>
                <a:ext cx="165351" cy="137012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28" name="円/楕円 127"/>
              <p:cNvSpPr>
                <a:spLocks noChangeArrowheads="1"/>
              </p:cNvSpPr>
              <p:nvPr/>
            </p:nvSpPr>
            <p:spPr bwMode="auto">
              <a:xfrm>
                <a:off x="7668229" y="2043289"/>
                <a:ext cx="165351" cy="137012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29" name="円/楕円 128"/>
              <p:cNvSpPr>
                <a:spLocks noChangeArrowheads="1"/>
              </p:cNvSpPr>
              <p:nvPr/>
            </p:nvSpPr>
            <p:spPr bwMode="auto">
              <a:xfrm>
                <a:off x="7235505" y="2127018"/>
                <a:ext cx="165349" cy="140819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0" name="円/楕円 129"/>
              <p:cNvSpPr>
                <a:spLocks noChangeArrowheads="1"/>
              </p:cNvSpPr>
              <p:nvPr/>
            </p:nvSpPr>
            <p:spPr bwMode="auto">
              <a:xfrm>
                <a:off x="5979545" y="2111795"/>
                <a:ext cx="165351" cy="137012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1" name="円/楕円 130"/>
              <p:cNvSpPr>
                <a:spLocks noChangeArrowheads="1"/>
              </p:cNvSpPr>
              <p:nvPr/>
            </p:nvSpPr>
            <p:spPr bwMode="auto">
              <a:xfrm>
                <a:off x="6405235" y="1970978"/>
                <a:ext cx="168868" cy="1408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2" name="円/楕円 131"/>
              <p:cNvSpPr>
                <a:spLocks noChangeArrowheads="1"/>
              </p:cNvSpPr>
              <p:nvPr/>
            </p:nvSpPr>
            <p:spPr bwMode="auto">
              <a:xfrm>
                <a:off x="6063979" y="2484771"/>
                <a:ext cx="165351" cy="140819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3" name="円/楕円 132"/>
              <p:cNvSpPr>
                <a:spLocks noChangeArrowheads="1"/>
              </p:cNvSpPr>
              <p:nvPr/>
            </p:nvSpPr>
            <p:spPr bwMode="auto">
              <a:xfrm>
                <a:off x="6830923" y="2370594"/>
                <a:ext cx="168868" cy="137012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4" name="円/楕円 133"/>
              <p:cNvSpPr>
                <a:spLocks noChangeArrowheads="1"/>
              </p:cNvSpPr>
              <p:nvPr/>
            </p:nvSpPr>
            <p:spPr bwMode="auto">
              <a:xfrm>
                <a:off x="7386782" y="2732154"/>
                <a:ext cx="168868" cy="137012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5" name="円/楕円 134"/>
              <p:cNvSpPr>
                <a:spLocks noChangeArrowheads="1"/>
              </p:cNvSpPr>
              <p:nvPr/>
            </p:nvSpPr>
            <p:spPr bwMode="auto">
              <a:xfrm>
                <a:off x="6144896" y="3101323"/>
                <a:ext cx="168868" cy="137012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6" name="円/楕円 135"/>
              <p:cNvSpPr>
                <a:spLocks noChangeArrowheads="1"/>
              </p:cNvSpPr>
              <p:nvPr/>
            </p:nvSpPr>
            <p:spPr bwMode="auto">
              <a:xfrm>
                <a:off x="6750008" y="3516165"/>
                <a:ext cx="165349" cy="1408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7" name="円/楕円 136"/>
              <p:cNvSpPr>
                <a:spLocks noChangeArrowheads="1"/>
              </p:cNvSpPr>
              <p:nvPr/>
            </p:nvSpPr>
            <p:spPr bwMode="auto">
              <a:xfrm>
                <a:off x="7400854" y="3466687"/>
                <a:ext cx="165351" cy="137012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8" name="円/楕円 137"/>
              <p:cNvSpPr>
                <a:spLocks noChangeArrowheads="1"/>
              </p:cNvSpPr>
              <p:nvPr/>
            </p:nvSpPr>
            <p:spPr bwMode="auto">
              <a:xfrm>
                <a:off x="6313765" y="3706459"/>
                <a:ext cx="165349" cy="133205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9" name="円/楕円 138"/>
              <p:cNvSpPr>
                <a:spLocks noChangeArrowheads="1"/>
              </p:cNvSpPr>
              <p:nvPr/>
            </p:nvSpPr>
            <p:spPr bwMode="auto">
              <a:xfrm>
                <a:off x="6465041" y="3854887"/>
                <a:ext cx="168868" cy="140819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23000">
                    <a:srgbClr val="262626"/>
                  </a:gs>
                  <a:gs pos="100000">
                    <a:srgbClr val="FFFFFF"/>
                  </a:gs>
                </a:gsLst>
                <a:lin ang="1872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40" name="円/楕円 139"/>
              <p:cNvSpPr>
                <a:spLocks noChangeArrowheads="1"/>
              </p:cNvSpPr>
              <p:nvPr/>
            </p:nvSpPr>
            <p:spPr bwMode="auto">
              <a:xfrm>
                <a:off x="6999791" y="2945283"/>
                <a:ext cx="235713" cy="247381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1944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41" name="円/楕円 140"/>
              <p:cNvSpPr>
                <a:spLocks noChangeArrowheads="1"/>
              </p:cNvSpPr>
              <p:nvPr/>
            </p:nvSpPr>
            <p:spPr bwMode="auto">
              <a:xfrm>
                <a:off x="7151071" y="3550417"/>
                <a:ext cx="235711" cy="24357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1944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42" name="円/楕円 141"/>
              <p:cNvSpPr>
                <a:spLocks noChangeArrowheads="1"/>
              </p:cNvSpPr>
              <p:nvPr/>
            </p:nvSpPr>
            <p:spPr bwMode="auto">
              <a:xfrm>
                <a:off x="6472078" y="3736906"/>
                <a:ext cx="235713" cy="247381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1944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43" name="円/楕円 142"/>
              <p:cNvSpPr>
                <a:spLocks noChangeArrowheads="1"/>
              </p:cNvSpPr>
              <p:nvPr/>
            </p:nvSpPr>
            <p:spPr bwMode="auto">
              <a:xfrm>
                <a:off x="5831785" y="3367734"/>
                <a:ext cx="232194" cy="247383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1944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44" name="円/楕円 143"/>
              <p:cNvSpPr>
                <a:spLocks noChangeArrowheads="1"/>
              </p:cNvSpPr>
              <p:nvPr/>
            </p:nvSpPr>
            <p:spPr bwMode="auto">
              <a:xfrm>
                <a:off x="5430722" y="2606559"/>
                <a:ext cx="235713" cy="247383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1944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45" name="円/楕円 144"/>
              <p:cNvSpPr>
                <a:spLocks noChangeArrowheads="1"/>
              </p:cNvSpPr>
              <p:nvPr/>
            </p:nvSpPr>
            <p:spPr bwMode="auto">
              <a:xfrm>
                <a:off x="5821232" y="2123213"/>
                <a:ext cx="232194" cy="247381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1944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46" name="円/楕円 145"/>
              <p:cNvSpPr>
                <a:spLocks noChangeArrowheads="1"/>
              </p:cNvSpPr>
              <p:nvPr/>
            </p:nvSpPr>
            <p:spPr bwMode="auto">
              <a:xfrm>
                <a:off x="7105334" y="1917696"/>
                <a:ext cx="235713" cy="247381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1944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47" name="円/楕円 146"/>
              <p:cNvSpPr>
                <a:spLocks noChangeArrowheads="1"/>
              </p:cNvSpPr>
              <p:nvPr/>
            </p:nvSpPr>
            <p:spPr bwMode="auto">
              <a:xfrm>
                <a:off x="7787844" y="2343954"/>
                <a:ext cx="235713" cy="247381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1944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48" name="円/楕円 147"/>
              <p:cNvSpPr>
                <a:spLocks noChangeArrowheads="1"/>
              </p:cNvSpPr>
              <p:nvPr/>
            </p:nvSpPr>
            <p:spPr bwMode="auto">
              <a:xfrm>
                <a:off x="8185390" y="2834911"/>
                <a:ext cx="235711" cy="247383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1944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49" name="円/楕円 148"/>
              <p:cNvSpPr>
                <a:spLocks noChangeArrowheads="1"/>
              </p:cNvSpPr>
              <p:nvPr/>
            </p:nvSpPr>
            <p:spPr bwMode="auto">
              <a:xfrm>
                <a:off x="8023557" y="3493330"/>
                <a:ext cx="232194" cy="24357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1944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50" name="円/楕円 149"/>
              <p:cNvSpPr>
                <a:spLocks noChangeArrowheads="1"/>
              </p:cNvSpPr>
              <p:nvPr/>
            </p:nvSpPr>
            <p:spPr bwMode="auto">
              <a:xfrm>
                <a:off x="5156311" y="3013789"/>
                <a:ext cx="235713" cy="247381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1944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51" name="円/楕円 150"/>
              <p:cNvSpPr>
                <a:spLocks noChangeArrowheads="1"/>
              </p:cNvSpPr>
              <p:nvPr/>
            </p:nvSpPr>
            <p:spPr bwMode="auto">
              <a:xfrm>
                <a:off x="6144896" y="2747377"/>
                <a:ext cx="239230" cy="247381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19440000"/>
              </a:gradFill>
              <a:ln w="12700">
                <a:noFill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42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</p:grpSp>
        <p:sp>
          <p:nvSpPr>
            <p:cNvPr id="102" name="テキスト ボックス 412"/>
            <p:cNvSpPr txBox="1">
              <a:spLocks noChangeArrowheads="1"/>
            </p:cNvSpPr>
            <p:nvPr/>
          </p:nvSpPr>
          <p:spPr bwMode="auto">
            <a:xfrm>
              <a:off x="7378363" y="3888317"/>
              <a:ext cx="1906944" cy="4194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800" kern="0" dirty="0" smtClean="0">
                  <a:solidFill>
                    <a:srgbClr val="1659A5"/>
                  </a:solidFill>
                  <a:latin typeface="Calibri" pitchFamily="34" charset="0"/>
                </a:rPr>
                <a:t>Kinetic Freezeout</a:t>
              </a:r>
              <a:endParaRPr lang="ja-JP" altLang="en-US" sz="1800" kern="0" dirty="0" smtClean="0">
                <a:solidFill>
                  <a:srgbClr val="1659A5"/>
                </a:solidFill>
                <a:latin typeface="Calibri" pitchFamily="34" charset="0"/>
              </a:endParaRPr>
            </a:p>
          </p:txBody>
        </p:sp>
      </p:grpSp>
      <p:grpSp>
        <p:nvGrpSpPr>
          <p:cNvPr id="14348" name="図形グループ 347"/>
          <p:cNvGrpSpPr>
            <a:grpSpLocks/>
          </p:cNvGrpSpPr>
          <p:nvPr/>
        </p:nvGrpSpPr>
        <p:grpSpPr bwMode="auto">
          <a:xfrm>
            <a:off x="304800" y="4391025"/>
            <a:ext cx="1117600" cy="1579563"/>
            <a:chOff x="140647" y="3896254"/>
            <a:chExt cx="1182687" cy="1804988"/>
          </a:xfrm>
        </p:grpSpPr>
        <p:grpSp>
          <p:nvGrpSpPr>
            <p:cNvPr id="14351" name="図形グループ 59"/>
            <p:cNvGrpSpPr>
              <a:grpSpLocks/>
            </p:cNvGrpSpPr>
            <p:nvPr/>
          </p:nvGrpSpPr>
          <p:grpSpPr bwMode="auto">
            <a:xfrm>
              <a:off x="140647" y="4404254"/>
              <a:ext cx="1182687" cy="1296988"/>
              <a:chOff x="5035571" y="1919524"/>
              <a:chExt cx="3078964" cy="2532173"/>
            </a:xfrm>
          </p:grpSpPr>
          <p:grpSp>
            <p:nvGrpSpPr>
              <p:cNvPr id="14353" name="図形グループ 123"/>
              <p:cNvGrpSpPr>
                <a:grpSpLocks/>
              </p:cNvGrpSpPr>
              <p:nvPr/>
            </p:nvGrpSpPr>
            <p:grpSpPr bwMode="auto">
              <a:xfrm>
                <a:off x="5035571" y="1919524"/>
                <a:ext cx="508339" cy="2529072"/>
                <a:chOff x="5270078" y="1839496"/>
                <a:chExt cx="508339" cy="2529072"/>
              </a:xfrm>
            </p:grpSpPr>
            <p:sp>
              <p:nvSpPr>
                <p:cNvPr id="63" name="円/楕円 62"/>
                <p:cNvSpPr>
                  <a:spLocks noChangeArrowheads="1"/>
                </p:cNvSpPr>
                <p:nvPr/>
              </p:nvSpPr>
              <p:spPr bwMode="auto">
                <a:xfrm>
                  <a:off x="5270078" y="1839371"/>
                  <a:ext cx="507328" cy="2528755"/>
                </a:xfrm>
                <a:prstGeom prst="ellipse">
                  <a:avLst/>
                </a:prstGeom>
                <a:solidFill>
                  <a:srgbClr val="FFF7A2"/>
                </a:solidFill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42000"/>
                    </a:srgbClr>
                  </a:outerShdw>
                </a:effectLst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64" name="円/楕円 63"/>
                <p:cNvSpPr/>
                <p:nvPr/>
              </p:nvSpPr>
              <p:spPr>
                <a:xfrm>
                  <a:off x="5576224" y="2182915"/>
                  <a:ext cx="43735" cy="30104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65" name="円/楕円 64"/>
                <p:cNvSpPr/>
                <p:nvPr/>
              </p:nvSpPr>
              <p:spPr>
                <a:xfrm>
                  <a:off x="5480007" y="2349372"/>
                  <a:ext cx="43735" cy="29750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66" name="円/楕円 65"/>
                <p:cNvSpPr/>
                <p:nvPr/>
              </p:nvSpPr>
              <p:spPr>
                <a:xfrm>
                  <a:off x="5654947" y="2491039"/>
                  <a:ext cx="43735" cy="301043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67" name="円/楕円 66"/>
                <p:cNvSpPr/>
                <p:nvPr/>
              </p:nvSpPr>
              <p:spPr>
                <a:xfrm>
                  <a:off x="5431899" y="2593749"/>
                  <a:ext cx="43735" cy="30104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68" name="円/楕円 67"/>
                <p:cNvSpPr/>
                <p:nvPr/>
              </p:nvSpPr>
              <p:spPr>
                <a:xfrm>
                  <a:off x="5549983" y="2593749"/>
                  <a:ext cx="48110" cy="30104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69" name="円/楕円 68"/>
                <p:cNvSpPr/>
                <p:nvPr/>
              </p:nvSpPr>
              <p:spPr>
                <a:xfrm>
                  <a:off x="5375042" y="2997500"/>
                  <a:ext cx="43735" cy="30458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70" name="円/楕円 69"/>
                <p:cNvSpPr/>
                <p:nvPr/>
              </p:nvSpPr>
              <p:spPr>
                <a:xfrm>
                  <a:off x="5563105" y="3036457"/>
                  <a:ext cx="43735" cy="301043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71" name="円/楕円 70"/>
                <p:cNvSpPr/>
                <p:nvPr/>
              </p:nvSpPr>
              <p:spPr>
                <a:xfrm>
                  <a:off x="5606840" y="3270207"/>
                  <a:ext cx="48107" cy="30458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72" name="円/楕円 71"/>
                <p:cNvSpPr/>
                <p:nvPr/>
              </p:nvSpPr>
              <p:spPr>
                <a:xfrm>
                  <a:off x="5445019" y="3341041"/>
                  <a:ext cx="43735" cy="30458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73" name="円/楕円 72"/>
                <p:cNvSpPr/>
                <p:nvPr/>
              </p:nvSpPr>
              <p:spPr>
                <a:xfrm>
                  <a:off x="5453766" y="3748334"/>
                  <a:ext cx="48110" cy="30104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74" name="円/楕円 73"/>
                <p:cNvSpPr/>
                <p:nvPr/>
              </p:nvSpPr>
              <p:spPr>
                <a:xfrm>
                  <a:off x="5606840" y="3557084"/>
                  <a:ext cx="48107" cy="30458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75" name="円/楕円 74"/>
                <p:cNvSpPr/>
                <p:nvPr/>
              </p:nvSpPr>
              <p:spPr>
                <a:xfrm>
                  <a:off x="5466888" y="2002288"/>
                  <a:ext cx="48107" cy="301043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76" name="円/楕円 75"/>
                <p:cNvSpPr/>
                <p:nvPr/>
              </p:nvSpPr>
              <p:spPr>
                <a:xfrm>
                  <a:off x="5418778" y="2331665"/>
                  <a:ext cx="43735" cy="304584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77" name="円/楕円 76"/>
                <p:cNvSpPr/>
                <p:nvPr/>
              </p:nvSpPr>
              <p:spPr>
                <a:xfrm>
                  <a:off x="5532489" y="2402498"/>
                  <a:ext cx="48110" cy="304584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78" name="円/楕円 77"/>
                <p:cNvSpPr/>
                <p:nvPr/>
              </p:nvSpPr>
              <p:spPr>
                <a:xfrm>
                  <a:off x="5615587" y="2746040"/>
                  <a:ext cx="48107" cy="304584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79" name="円/楕円 78"/>
                <p:cNvSpPr/>
                <p:nvPr/>
              </p:nvSpPr>
              <p:spPr>
                <a:xfrm>
                  <a:off x="5475635" y="2898333"/>
                  <a:ext cx="48107" cy="304584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80" name="円/楕円 79"/>
                <p:cNvSpPr/>
                <p:nvPr/>
              </p:nvSpPr>
              <p:spPr>
                <a:xfrm>
                  <a:off x="5637453" y="3100207"/>
                  <a:ext cx="43735" cy="301043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81" name="円/楕円 80"/>
                <p:cNvSpPr/>
                <p:nvPr/>
              </p:nvSpPr>
              <p:spPr>
                <a:xfrm>
                  <a:off x="5410031" y="3252500"/>
                  <a:ext cx="43735" cy="301041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82" name="円/楕円 81"/>
                <p:cNvSpPr/>
                <p:nvPr/>
              </p:nvSpPr>
              <p:spPr>
                <a:xfrm>
                  <a:off x="5519370" y="3500417"/>
                  <a:ext cx="43735" cy="301041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83" name="円/楕円 82"/>
                <p:cNvSpPr/>
                <p:nvPr/>
              </p:nvSpPr>
              <p:spPr>
                <a:xfrm>
                  <a:off x="5410031" y="3581875"/>
                  <a:ext cx="43735" cy="301043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84" name="円/楕円 83"/>
                <p:cNvSpPr/>
                <p:nvPr/>
              </p:nvSpPr>
              <p:spPr>
                <a:xfrm>
                  <a:off x="5536864" y="3758958"/>
                  <a:ext cx="48107" cy="297501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85" name="円/楕円 84"/>
                <p:cNvSpPr/>
                <p:nvPr/>
              </p:nvSpPr>
              <p:spPr>
                <a:xfrm>
                  <a:off x="5497501" y="3957292"/>
                  <a:ext cx="43735" cy="301043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86" name="円/楕円 85"/>
                <p:cNvSpPr/>
                <p:nvPr/>
              </p:nvSpPr>
              <p:spPr>
                <a:xfrm>
                  <a:off x="5348801" y="2420206"/>
                  <a:ext cx="43735" cy="297501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87" name="円/楕円 86"/>
                <p:cNvSpPr/>
                <p:nvPr/>
              </p:nvSpPr>
              <p:spPr>
                <a:xfrm>
                  <a:off x="5698683" y="2618539"/>
                  <a:ext cx="43735" cy="301043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88" name="円/楕円 87"/>
                <p:cNvSpPr/>
                <p:nvPr/>
              </p:nvSpPr>
              <p:spPr>
                <a:xfrm>
                  <a:off x="5497501" y="2746040"/>
                  <a:ext cx="43735" cy="301043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89" name="円/楕円 88"/>
                <p:cNvSpPr/>
                <p:nvPr/>
              </p:nvSpPr>
              <p:spPr>
                <a:xfrm>
                  <a:off x="5458141" y="3054166"/>
                  <a:ext cx="48107" cy="301041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90" name="円/楕円 89"/>
                <p:cNvSpPr/>
                <p:nvPr/>
              </p:nvSpPr>
              <p:spPr>
                <a:xfrm>
                  <a:off x="5567477" y="3217083"/>
                  <a:ext cx="43735" cy="301041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91" name="円/楕円 90"/>
                <p:cNvSpPr/>
                <p:nvPr/>
              </p:nvSpPr>
              <p:spPr>
                <a:xfrm>
                  <a:off x="5659322" y="3369374"/>
                  <a:ext cx="43735" cy="301043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92" name="円/楕円 91"/>
                <p:cNvSpPr/>
                <p:nvPr/>
              </p:nvSpPr>
              <p:spPr>
                <a:xfrm>
                  <a:off x="5584971" y="3663334"/>
                  <a:ext cx="43735" cy="301041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93" name="円/楕円 92"/>
                <p:cNvSpPr/>
                <p:nvPr/>
              </p:nvSpPr>
              <p:spPr>
                <a:xfrm>
                  <a:off x="5405658" y="3815625"/>
                  <a:ext cx="43735" cy="301043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94" name="円/楕円 93"/>
                <p:cNvSpPr/>
                <p:nvPr/>
              </p:nvSpPr>
              <p:spPr>
                <a:xfrm>
                  <a:off x="5361923" y="2724790"/>
                  <a:ext cx="43735" cy="301043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95" name="円/楕円 94"/>
                <p:cNvSpPr/>
                <p:nvPr/>
              </p:nvSpPr>
              <p:spPr>
                <a:xfrm>
                  <a:off x="5318188" y="3195833"/>
                  <a:ext cx="48107" cy="304584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96" name="円/楕円 95"/>
                <p:cNvSpPr/>
                <p:nvPr/>
              </p:nvSpPr>
              <p:spPr>
                <a:xfrm>
                  <a:off x="5453766" y="2965623"/>
                  <a:ext cx="48110" cy="29750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97" name="円/楕円 96"/>
                <p:cNvSpPr/>
                <p:nvPr/>
              </p:nvSpPr>
              <p:spPr>
                <a:xfrm>
                  <a:off x="5340054" y="2813333"/>
                  <a:ext cx="43735" cy="304584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98" name="円/楕円 97"/>
                <p:cNvSpPr/>
                <p:nvPr/>
              </p:nvSpPr>
              <p:spPr>
                <a:xfrm>
                  <a:off x="5313813" y="3472084"/>
                  <a:ext cx="48110" cy="30458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99" name="円/楕円 98"/>
                <p:cNvSpPr/>
                <p:nvPr/>
              </p:nvSpPr>
              <p:spPr>
                <a:xfrm>
                  <a:off x="5370670" y="3482708"/>
                  <a:ext cx="43735" cy="304584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00" name="円/楕円 99"/>
                <p:cNvSpPr/>
                <p:nvPr/>
              </p:nvSpPr>
              <p:spPr>
                <a:xfrm>
                  <a:off x="5558730" y="2080205"/>
                  <a:ext cx="43735" cy="304584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  <p:grpSp>
            <p:nvGrpSpPr>
              <p:cNvPr id="14354" name="図形グループ 124"/>
              <p:cNvGrpSpPr>
                <a:grpSpLocks/>
              </p:cNvGrpSpPr>
              <p:nvPr/>
            </p:nvGrpSpPr>
            <p:grpSpPr bwMode="auto">
              <a:xfrm>
                <a:off x="7606196" y="1922625"/>
                <a:ext cx="508339" cy="2529072"/>
                <a:chOff x="5272129" y="1839156"/>
                <a:chExt cx="508339" cy="2529072"/>
              </a:xfrm>
            </p:grpSpPr>
            <p:sp>
              <p:nvSpPr>
                <p:cNvPr id="25" name="円/楕円 24"/>
                <p:cNvSpPr>
                  <a:spLocks noChangeArrowheads="1"/>
                </p:cNvSpPr>
                <p:nvPr/>
              </p:nvSpPr>
              <p:spPr bwMode="auto">
                <a:xfrm>
                  <a:off x="5273140" y="1839473"/>
                  <a:ext cx="507328" cy="2528755"/>
                </a:xfrm>
                <a:prstGeom prst="ellipse">
                  <a:avLst/>
                </a:prstGeom>
                <a:solidFill>
                  <a:srgbClr val="FFF7A2"/>
                </a:solidFill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42000"/>
                    </a:srgbClr>
                  </a:outerShdw>
                </a:effectLst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6" name="円/楕円 25"/>
                <p:cNvSpPr/>
                <p:nvPr/>
              </p:nvSpPr>
              <p:spPr>
                <a:xfrm>
                  <a:off x="5579286" y="2183014"/>
                  <a:ext cx="43735" cy="301043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7" name="円/楕円 26"/>
                <p:cNvSpPr/>
                <p:nvPr/>
              </p:nvSpPr>
              <p:spPr>
                <a:xfrm>
                  <a:off x="5483069" y="2349474"/>
                  <a:ext cx="43735" cy="29750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8" name="円/楕円 27"/>
                <p:cNvSpPr/>
                <p:nvPr/>
              </p:nvSpPr>
              <p:spPr>
                <a:xfrm>
                  <a:off x="5658010" y="2491141"/>
                  <a:ext cx="43735" cy="30104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9" name="円/楕円 28"/>
                <p:cNvSpPr/>
                <p:nvPr/>
              </p:nvSpPr>
              <p:spPr>
                <a:xfrm>
                  <a:off x="5434962" y="2593848"/>
                  <a:ext cx="43735" cy="301043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0" name="円/楕円 29"/>
                <p:cNvSpPr/>
                <p:nvPr/>
              </p:nvSpPr>
              <p:spPr>
                <a:xfrm>
                  <a:off x="5553045" y="2593848"/>
                  <a:ext cx="48110" cy="301043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1" name="円/楕円 30"/>
                <p:cNvSpPr/>
                <p:nvPr/>
              </p:nvSpPr>
              <p:spPr>
                <a:xfrm>
                  <a:off x="5378104" y="2997599"/>
                  <a:ext cx="43735" cy="30458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2" name="円/楕円 31"/>
                <p:cNvSpPr/>
                <p:nvPr/>
              </p:nvSpPr>
              <p:spPr>
                <a:xfrm>
                  <a:off x="5566167" y="3036559"/>
                  <a:ext cx="43735" cy="30104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5609902" y="3270309"/>
                  <a:ext cx="48107" cy="30458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4" name="円/楕円 33"/>
                <p:cNvSpPr/>
                <p:nvPr/>
              </p:nvSpPr>
              <p:spPr>
                <a:xfrm>
                  <a:off x="5448081" y="3341143"/>
                  <a:ext cx="43735" cy="30458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5" name="円/楕円 34"/>
                <p:cNvSpPr/>
                <p:nvPr/>
              </p:nvSpPr>
              <p:spPr>
                <a:xfrm>
                  <a:off x="5456828" y="3748434"/>
                  <a:ext cx="48110" cy="301043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6" name="円/楕円 35"/>
                <p:cNvSpPr/>
                <p:nvPr/>
              </p:nvSpPr>
              <p:spPr>
                <a:xfrm>
                  <a:off x="5609902" y="3557184"/>
                  <a:ext cx="48107" cy="30458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7" name="円/楕円 36"/>
                <p:cNvSpPr/>
                <p:nvPr/>
              </p:nvSpPr>
              <p:spPr>
                <a:xfrm>
                  <a:off x="5469950" y="2002390"/>
                  <a:ext cx="48107" cy="301041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8" name="円/楕円 37"/>
                <p:cNvSpPr/>
                <p:nvPr/>
              </p:nvSpPr>
              <p:spPr>
                <a:xfrm>
                  <a:off x="5421840" y="2331764"/>
                  <a:ext cx="43735" cy="304584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9" name="円/楕円 38"/>
                <p:cNvSpPr/>
                <p:nvPr/>
              </p:nvSpPr>
              <p:spPr>
                <a:xfrm>
                  <a:off x="5535551" y="2402598"/>
                  <a:ext cx="48110" cy="304584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0" name="円/楕円 39"/>
                <p:cNvSpPr/>
                <p:nvPr/>
              </p:nvSpPr>
              <p:spPr>
                <a:xfrm>
                  <a:off x="5618649" y="2746141"/>
                  <a:ext cx="48107" cy="304584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1" name="円/楕円 40"/>
                <p:cNvSpPr/>
                <p:nvPr/>
              </p:nvSpPr>
              <p:spPr>
                <a:xfrm>
                  <a:off x="5478697" y="2898432"/>
                  <a:ext cx="48107" cy="304584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2" name="円/楕円 41"/>
                <p:cNvSpPr/>
                <p:nvPr/>
              </p:nvSpPr>
              <p:spPr>
                <a:xfrm>
                  <a:off x="5640515" y="3100309"/>
                  <a:ext cx="43735" cy="301041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3" name="円/楕円 42"/>
                <p:cNvSpPr/>
                <p:nvPr/>
              </p:nvSpPr>
              <p:spPr>
                <a:xfrm>
                  <a:off x="5413093" y="3252600"/>
                  <a:ext cx="43735" cy="301043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4" name="円/楕円 43"/>
                <p:cNvSpPr/>
                <p:nvPr/>
              </p:nvSpPr>
              <p:spPr>
                <a:xfrm>
                  <a:off x="5522432" y="3500517"/>
                  <a:ext cx="43735" cy="301043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5" name="円/楕円 44"/>
                <p:cNvSpPr/>
                <p:nvPr/>
              </p:nvSpPr>
              <p:spPr>
                <a:xfrm>
                  <a:off x="5413093" y="3581976"/>
                  <a:ext cx="43735" cy="301041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6" name="円/楕円 45"/>
                <p:cNvSpPr/>
                <p:nvPr/>
              </p:nvSpPr>
              <p:spPr>
                <a:xfrm>
                  <a:off x="5539926" y="3759060"/>
                  <a:ext cx="48107" cy="297501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7" name="円/楕円 46"/>
                <p:cNvSpPr/>
                <p:nvPr/>
              </p:nvSpPr>
              <p:spPr>
                <a:xfrm>
                  <a:off x="5500563" y="3957394"/>
                  <a:ext cx="43735" cy="301041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8" name="円/楕円 47"/>
                <p:cNvSpPr/>
                <p:nvPr/>
              </p:nvSpPr>
              <p:spPr>
                <a:xfrm>
                  <a:off x="5351863" y="2420307"/>
                  <a:ext cx="43735" cy="297501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9" name="円/楕円 48"/>
                <p:cNvSpPr/>
                <p:nvPr/>
              </p:nvSpPr>
              <p:spPr>
                <a:xfrm>
                  <a:off x="5701745" y="2618641"/>
                  <a:ext cx="43735" cy="301041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50" name="円/楕円 49"/>
                <p:cNvSpPr/>
                <p:nvPr/>
              </p:nvSpPr>
              <p:spPr>
                <a:xfrm>
                  <a:off x="5500563" y="2746141"/>
                  <a:ext cx="43735" cy="301041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51" name="円/楕円 50"/>
                <p:cNvSpPr/>
                <p:nvPr/>
              </p:nvSpPr>
              <p:spPr>
                <a:xfrm>
                  <a:off x="5461203" y="3054266"/>
                  <a:ext cx="48107" cy="301043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52" name="円/楕円 51"/>
                <p:cNvSpPr/>
                <p:nvPr/>
              </p:nvSpPr>
              <p:spPr>
                <a:xfrm>
                  <a:off x="5570539" y="3217183"/>
                  <a:ext cx="43735" cy="301043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53" name="円/楕円 52"/>
                <p:cNvSpPr/>
                <p:nvPr/>
              </p:nvSpPr>
              <p:spPr>
                <a:xfrm>
                  <a:off x="5662384" y="3369476"/>
                  <a:ext cx="43735" cy="301041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54" name="円/楕円 53"/>
                <p:cNvSpPr/>
                <p:nvPr/>
              </p:nvSpPr>
              <p:spPr>
                <a:xfrm>
                  <a:off x="5588033" y="3663434"/>
                  <a:ext cx="43735" cy="301043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55" name="円/楕円 54"/>
                <p:cNvSpPr/>
                <p:nvPr/>
              </p:nvSpPr>
              <p:spPr>
                <a:xfrm>
                  <a:off x="5408720" y="3815727"/>
                  <a:ext cx="43735" cy="301041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56" name="円/楕円 55"/>
                <p:cNvSpPr/>
                <p:nvPr/>
              </p:nvSpPr>
              <p:spPr>
                <a:xfrm>
                  <a:off x="5364985" y="2724891"/>
                  <a:ext cx="43735" cy="301041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57" name="円/楕円 56"/>
                <p:cNvSpPr/>
                <p:nvPr/>
              </p:nvSpPr>
              <p:spPr>
                <a:xfrm>
                  <a:off x="5321250" y="3195933"/>
                  <a:ext cx="48107" cy="304584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58" name="円/楕円 57"/>
                <p:cNvSpPr/>
                <p:nvPr/>
              </p:nvSpPr>
              <p:spPr>
                <a:xfrm>
                  <a:off x="5456828" y="2965725"/>
                  <a:ext cx="48110" cy="297501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59" name="円/楕円 58"/>
                <p:cNvSpPr/>
                <p:nvPr/>
              </p:nvSpPr>
              <p:spPr>
                <a:xfrm>
                  <a:off x="5343116" y="2813432"/>
                  <a:ext cx="43735" cy="304584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60" name="円/楕円 59"/>
                <p:cNvSpPr/>
                <p:nvPr/>
              </p:nvSpPr>
              <p:spPr>
                <a:xfrm>
                  <a:off x="5316875" y="3472183"/>
                  <a:ext cx="48110" cy="304584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61" name="円/楕円 60"/>
                <p:cNvSpPr/>
                <p:nvPr/>
              </p:nvSpPr>
              <p:spPr>
                <a:xfrm>
                  <a:off x="5373732" y="3482810"/>
                  <a:ext cx="43735" cy="304584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62" name="円/楕円 61"/>
                <p:cNvSpPr/>
                <p:nvPr/>
              </p:nvSpPr>
              <p:spPr>
                <a:xfrm>
                  <a:off x="5561792" y="2080307"/>
                  <a:ext cx="43735" cy="304584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 dirty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  <p:sp>
            <p:nvSpPr>
              <p:cNvPr id="23" name="右矢印 22"/>
              <p:cNvSpPr/>
              <p:nvPr/>
            </p:nvSpPr>
            <p:spPr>
              <a:xfrm>
                <a:off x="5713469" y="2974818"/>
                <a:ext cx="349882" cy="308127"/>
              </a:xfrm>
              <a:prstGeom prst="rightArrow">
                <a:avLst/>
              </a:prstGeom>
              <a:gradFill rotWithShape="1">
                <a:gsLst>
                  <a:gs pos="0">
                    <a:srgbClr val="BBE0E3">
                      <a:shade val="51000"/>
                      <a:satMod val="130000"/>
                    </a:srgbClr>
                  </a:gs>
                  <a:gs pos="80000">
                    <a:srgbClr val="BBE0E3">
                      <a:shade val="93000"/>
                      <a:satMod val="130000"/>
                    </a:srgbClr>
                  </a:gs>
                  <a:gs pos="100000">
                    <a:srgbClr val="BBE0E3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4" name="右矢印 23"/>
              <p:cNvSpPr/>
              <p:nvPr/>
            </p:nvSpPr>
            <p:spPr>
              <a:xfrm rot="10800000">
                <a:off x="7086757" y="2974818"/>
                <a:ext cx="354254" cy="308127"/>
              </a:xfrm>
              <a:prstGeom prst="rightArrow">
                <a:avLst/>
              </a:prstGeom>
              <a:gradFill rotWithShape="1">
                <a:gsLst>
                  <a:gs pos="0">
                    <a:srgbClr val="BBE0E3">
                      <a:shade val="51000"/>
                      <a:satMod val="130000"/>
                    </a:srgbClr>
                  </a:gs>
                  <a:gs pos="80000">
                    <a:srgbClr val="BBE0E3">
                      <a:shade val="93000"/>
                      <a:satMod val="130000"/>
                    </a:srgbClr>
                  </a:gs>
                  <a:gs pos="100000">
                    <a:srgbClr val="BBE0E3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</p:grpSp>
        <p:sp>
          <p:nvSpPr>
            <p:cNvPr id="20" name="テキスト ボックス 413"/>
            <p:cNvSpPr txBox="1">
              <a:spLocks noChangeArrowheads="1"/>
            </p:cNvSpPr>
            <p:nvPr/>
          </p:nvSpPr>
          <p:spPr bwMode="auto">
            <a:xfrm>
              <a:off x="214565" y="3896254"/>
              <a:ext cx="1031491" cy="4226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72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800" kern="0" dirty="0" smtClean="0">
                  <a:solidFill>
                    <a:srgbClr val="1659A5"/>
                  </a:solidFill>
                  <a:latin typeface="Calibri" pitchFamily="34" charset="0"/>
                </a:rPr>
                <a:t>Collision</a:t>
              </a:r>
              <a:endParaRPr lang="ja-JP" altLang="en-US" sz="1800" kern="0" dirty="0" smtClean="0">
                <a:solidFill>
                  <a:srgbClr val="1659A5"/>
                </a:solidFill>
                <a:latin typeface="Calibri" pitchFamily="34" charset="0"/>
              </a:endParaRPr>
            </a:p>
          </p:txBody>
        </p:sp>
      </p:grpSp>
      <p:sp>
        <p:nvSpPr>
          <p:cNvPr id="14350" name="テキスト ボックス 2"/>
          <p:cNvSpPr txBox="1">
            <a:spLocks noChangeArrowheads="1"/>
          </p:cNvSpPr>
          <p:nvPr/>
        </p:nvSpPr>
        <p:spPr bwMode="auto">
          <a:xfrm>
            <a:off x="4008438" y="2974975"/>
            <a:ext cx="52022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105000"/>
              </a:lnSpc>
              <a:buSzPct val="80000"/>
              <a:buFont typeface="Wingdings" pitchFamily="2" charset="2"/>
              <a:buChar char="Ø"/>
            </a:pPr>
            <a:r>
              <a:rPr lang="en-US" altLang="ja-JP" sz="2000" dirty="0">
                <a:solidFill>
                  <a:srgbClr val="FFFF00"/>
                </a:solidFill>
              </a:rPr>
              <a:t> But Not all particle numbers and</a:t>
            </a:r>
          </a:p>
          <a:p>
            <a:pPr algn="l" eaLnBrk="1" hangingPunct="1">
              <a:lnSpc>
                <a:spcPct val="105000"/>
              </a:lnSpc>
            </a:pPr>
            <a:r>
              <a:rPr lang="en-US" altLang="ja-JP" sz="2000" dirty="0">
                <a:solidFill>
                  <a:srgbClr val="FFFF00"/>
                </a:solidFill>
              </a:rPr>
              <a:t>   fluctuations are fixed at chemical freezeout</a:t>
            </a:r>
            <a:endParaRPr lang="ja-JP" alt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Ion Physics 101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Text Box 1628"/>
          <p:cNvSpPr txBox="1">
            <a:spLocks noChangeArrowheads="1"/>
          </p:cNvSpPr>
          <p:nvPr/>
        </p:nvSpPr>
        <p:spPr bwMode="auto">
          <a:xfrm>
            <a:off x="746125" y="3831922"/>
            <a:ext cx="8194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</a:pPr>
            <a:r>
              <a:rPr lang="en-US" altLang="ja-JP" sz="2000" b="0" dirty="0">
                <a:solidFill>
                  <a:srgbClr val="000000"/>
                </a:solidFill>
              </a:rPr>
              <a:t> </a:t>
            </a:r>
            <a:r>
              <a:rPr lang="en-US" altLang="ja-JP" sz="2000" b="0" dirty="0" smtClean="0">
                <a:solidFill>
                  <a:srgbClr val="000000"/>
                </a:solidFill>
              </a:rPr>
              <a:t>Electromagnetic probes</a:t>
            </a:r>
            <a:r>
              <a:rPr lang="ja-JP" altLang="en-US" sz="2000" b="0" dirty="0">
                <a:solidFill>
                  <a:srgbClr val="000000"/>
                </a:solidFill>
              </a:rPr>
              <a:t> </a:t>
            </a:r>
            <a:r>
              <a:rPr lang="en-US" altLang="ja-JP" sz="2000" b="0" dirty="0" smtClean="0">
                <a:solidFill>
                  <a:srgbClr val="000000"/>
                </a:solidFill>
              </a:rPr>
              <a:t>(</a:t>
            </a:r>
            <a:r>
              <a:rPr lang="en-US" altLang="ja-JP" sz="20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ja-JP" sz="2000" b="0" dirty="0" smtClean="0">
                <a:solidFill>
                  <a:srgbClr val="000000"/>
                </a:solidFill>
              </a:rPr>
              <a:t>’s, dileptons) leave QGP without interaction</a:t>
            </a:r>
            <a:endParaRPr lang="ja-JP" altLang="en-US" sz="2000" b="0" dirty="0">
              <a:solidFill>
                <a:srgbClr val="000000"/>
              </a:solidFill>
            </a:endParaRPr>
          </a:p>
        </p:txBody>
      </p:sp>
      <p:sp>
        <p:nvSpPr>
          <p:cNvPr id="14340" name="Text Box 1629"/>
          <p:cNvSpPr txBox="1">
            <a:spLocks noChangeArrowheads="1"/>
          </p:cNvSpPr>
          <p:nvPr/>
        </p:nvSpPr>
        <p:spPr bwMode="auto">
          <a:xfrm>
            <a:off x="758825" y="4606622"/>
            <a:ext cx="79864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SzPct val="80000"/>
            </a:pPr>
            <a:r>
              <a:rPr lang="en-US" altLang="ja-JP" sz="2000" b="0" dirty="0">
                <a:solidFill>
                  <a:srgbClr val="000000"/>
                </a:solidFill>
              </a:rPr>
              <a:t> </a:t>
            </a:r>
            <a:r>
              <a:rPr lang="en-US" altLang="ja-JP" sz="2000" b="0" dirty="0" smtClean="0">
                <a:solidFill>
                  <a:srgbClr val="000000"/>
                </a:solidFill>
              </a:rPr>
              <a:t>On the other hand, hadrons keep on interacting with each other until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SzPct val="80000"/>
              <a:buFontTx/>
              <a:buNone/>
            </a:pPr>
            <a:r>
              <a:rPr lang="en-US" altLang="ja-JP" sz="2000" b="0" dirty="0" smtClean="0">
                <a:solidFill>
                  <a:srgbClr val="000000"/>
                </a:solidFill>
              </a:rPr>
              <a:t>  freezeouts</a:t>
            </a:r>
            <a:endParaRPr lang="ja-JP" altLang="en-US" sz="2000" b="0" dirty="0">
              <a:solidFill>
                <a:srgbClr val="000000"/>
              </a:solidFill>
            </a:endParaRPr>
          </a:p>
        </p:txBody>
      </p:sp>
      <p:sp>
        <p:nvSpPr>
          <p:cNvPr id="14341" name="Text Box 1630"/>
          <p:cNvSpPr txBox="1">
            <a:spLocks noChangeArrowheads="1"/>
          </p:cNvSpPr>
          <p:nvPr/>
        </p:nvSpPr>
        <p:spPr bwMode="auto">
          <a:xfrm>
            <a:off x="762000" y="5340047"/>
            <a:ext cx="5817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</a:pPr>
            <a:r>
              <a:rPr lang="en-US" altLang="ja-JP" sz="2000" b="0" dirty="0">
                <a:solidFill>
                  <a:srgbClr val="000000"/>
                </a:solidFill>
              </a:rPr>
              <a:t> </a:t>
            </a:r>
            <a:r>
              <a:rPr lang="en-US" altLang="ja-JP" sz="2000" b="0" dirty="0" smtClean="0">
                <a:solidFill>
                  <a:srgbClr val="000000"/>
                </a:solidFill>
              </a:rPr>
              <a:t>There are two freeze-outs, chemical and thermal</a:t>
            </a:r>
            <a:endParaRPr lang="ja-JP" altLang="en-US" sz="2000" b="0" dirty="0">
              <a:solidFill>
                <a:srgbClr val="000000"/>
              </a:solidFill>
            </a:endParaRPr>
          </a:p>
        </p:txBody>
      </p:sp>
      <p:grpSp>
        <p:nvGrpSpPr>
          <p:cNvPr id="14344" name="グループ化 4"/>
          <p:cNvGrpSpPr>
            <a:grpSpLocks/>
          </p:cNvGrpSpPr>
          <p:nvPr/>
        </p:nvGrpSpPr>
        <p:grpSpPr bwMode="auto">
          <a:xfrm>
            <a:off x="179388" y="771222"/>
            <a:ext cx="8583612" cy="2613025"/>
            <a:chOff x="179388" y="931863"/>
            <a:chExt cx="8583612" cy="2613025"/>
          </a:xfrm>
        </p:grpSpPr>
        <p:grpSp>
          <p:nvGrpSpPr>
            <p:cNvPr id="14345" name="Group 22"/>
            <p:cNvGrpSpPr>
              <a:grpSpLocks/>
            </p:cNvGrpSpPr>
            <p:nvPr/>
          </p:nvGrpSpPr>
          <p:grpSpPr bwMode="auto">
            <a:xfrm>
              <a:off x="179388" y="1954213"/>
              <a:ext cx="8583612" cy="1590675"/>
              <a:chOff x="0" y="1462"/>
              <a:chExt cx="7851" cy="1258"/>
            </a:xfrm>
          </p:grpSpPr>
          <p:pic>
            <p:nvPicPr>
              <p:cNvPr id="14348" name="Picture 23" descr="cartoo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62"/>
                <a:ext cx="7851" cy="1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9" name="Text Box 24"/>
              <p:cNvSpPr txBox="1">
                <a:spLocks noChangeArrowheads="1"/>
              </p:cNvSpPr>
              <p:nvPr/>
            </p:nvSpPr>
            <p:spPr bwMode="auto">
              <a:xfrm>
                <a:off x="688" y="1777"/>
                <a:ext cx="603" cy="5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383" tIns="45692" rIns="91383" bIns="45692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ja-JP" sz="1200" dirty="0">
                    <a:solidFill>
                      <a:srgbClr val="000000"/>
                    </a:solidFill>
                  </a:rPr>
                  <a:t>Initial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ja-JP" sz="1200" dirty="0">
                    <a:solidFill>
                      <a:srgbClr val="000000"/>
                    </a:solidFill>
                  </a:rPr>
                  <a:t>state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ja-JP" sz="1200" dirty="0">
                    <a:solidFill>
                      <a:srgbClr val="000000"/>
                    </a:solidFill>
                  </a:rPr>
                  <a:t>CGC ?</a:t>
                </a:r>
                <a:endParaRPr kumimoji="0" lang="en-US" altLang="ja-JP" sz="1200" b="0" dirty="0">
                  <a:solidFill>
                    <a:srgbClr val="33CC33"/>
                  </a:solidFill>
                </a:endParaRPr>
              </a:p>
            </p:txBody>
          </p:sp>
          <p:sp>
            <p:nvSpPr>
              <p:cNvPr id="14350" name="Text Box 25"/>
              <p:cNvSpPr txBox="1">
                <a:spLocks noChangeArrowheads="1"/>
              </p:cNvSpPr>
              <p:nvPr/>
            </p:nvSpPr>
            <p:spPr bwMode="auto">
              <a:xfrm>
                <a:off x="2855" y="1825"/>
                <a:ext cx="1160" cy="5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383" tIns="45692" rIns="91383" bIns="45692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ja-JP" sz="1200" dirty="0">
                    <a:solidFill>
                      <a:srgbClr val="000000"/>
                    </a:solidFill>
                  </a:rPr>
                  <a:t>QGP and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ja-JP" sz="1200" dirty="0">
                    <a:solidFill>
                      <a:srgbClr val="000000"/>
                    </a:solidFill>
                  </a:rPr>
                  <a:t>hydrodynamic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ja-JP" sz="1200" dirty="0">
                    <a:solidFill>
                      <a:srgbClr val="000000"/>
                    </a:solidFill>
                  </a:rPr>
                  <a:t>expansion</a:t>
                </a:r>
              </a:p>
            </p:txBody>
          </p:sp>
          <p:sp>
            <p:nvSpPr>
              <p:cNvPr id="14351" name="Text Box 26"/>
              <p:cNvSpPr txBox="1">
                <a:spLocks noChangeArrowheads="1"/>
              </p:cNvSpPr>
              <p:nvPr/>
            </p:nvSpPr>
            <p:spPr bwMode="auto">
              <a:xfrm>
                <a:off x="4432" y="1969"/>
                <a:ext cx="1099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383" tIns="45692" rIns="91383" bIns="45692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kumimoji="0" lang="en-US" altLang="ja-JP" sz="1200" dirty="0">
                    <a:solidFill>
                      <a:srgbClr val="000000"/>
                    </a:solidFill>
                  </a:rPr>
                  <a:t>Hadronization</a:t>
                </a:r>
              </a:p>
            </p:txBody>
          </p:sp>
          <p:sp>
            <p:nvSpPr>
              <p:cNvPr id="14352" name="Text Box 27"/>
              <p:cNvSpPr txBox="1">
                <a:spLocks noChangeArrowheads="1"/>
              </p:cNvSpPr>
              <p:nvPr/>
            </p:nvSpPr>
            <p:spPr bwMode="auto">
              <a:xfrm>
                <a:off x="6305" y="1874"/>
                <a:ext cx="122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383" tIns="45692" rIns="91383" bIns="45692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2400" b="1">
                    <a:solidFill>
                      <a:srgbClr val="66FFFF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bg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accent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ja-JP" sz="1200" dirty="0">
                    <a:solidFill>
                      <a:srgbClr val="000000"/>
                    </a:solidFill>
                  </a:rPr>
                  <a:t>Hadronic phase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ja-JP" sz="1200" dirty="0">
                    <a:solidFill>
                      <a:srgbClr val="000000"/>
                    </a:solidFill>
                  </a:rPr>
                  <a:t>and freeze-out</a:t>
                </a:r>
              </a:p>
            </p:txBody>
          </p:sp>
        </p:grpSp>
        <p:sp>
          <p:nvSpPr>
            <p:cNvPr id="14346" name="Text Box 29"/>
            <p:cNvSpPr txBox="1">
              <a:spLocks noChangeArrowheads="1"/>
            </p:cNvSpPr>
            <p:nvPr/>
          </p:nvSpPr>
          <p:spPr bwMode="auto">
            <a:xfrm>
              <a:off x="317258" y="931863"/>
              <a:ext cx="85773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5400" algn="ctr" rotWithShape="0">
                      <a:schemeClr val="bg1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400" b="1">
                  <a:solidFill>
                    <a:srgbClr val="66FFFF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b="0" dirty="0">
                  <a:solidFill>
                    <a:srgbClr val="000000"/>
                  </a:solidFill>
                </a:rPr>
                <a:t>Time</a:t>
              </a:r>
            </a:p>
          </p:txBody>
        </p:sp>
        <p:sp>
          <p:nvSpPr>
            <p:cNvPr id="19" name="右矢印 18"/>
            <p:cNvSpPr/>
            <p:nvPr/>
          </p:nvSpPr>
          <p:spPr bwMode="auto">
            <a:xfrm>
              <a:off x="485775" y="1393825"/>
              <a:ext cx="8166100" cy="434975"/>
            </a:xfrm>
            <a:prstGeom prst="rightArrow">
              <a:avLst>
                <a:gd name="adj1" fmla="val 50000"/>
                <a:gd name="adj2" fmla="val 58185"/>
              </a:avLst>
            </a:prstGeom>
            <a:gradFill flip="none" rotWithShape="1">
              <a:gsLst>
                <a:gs pos="36000">
                  <a:srgbClr val="FFFF00"/>
                </a:gs>
                <a:gs pos="0">
                  <a:srgbClr val="FF0000"/>
                </a:gs>
                <a:gs pos="67000">
                  <a:schemeClr val="accent1">
                    <a:shade val="67500"/>
                    <a:satMod val="11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ja-JP" altLang="en-US" sz="2000" dirty="0">
                <a:solidFill>
                  <a:srgbClr val="FFFF00"/>
                </a:solidFill>
                <a:latin typeface="Arial" charset="0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 bwMode="auto">
          <a:xfrm>
            <a:off x="1718222" y="5824204"/>
            <a:ext cx="6067687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(phenomenological) results of dynamics</a:t>
            </a:r>
            <a:endParaRPr lang="ja-JP" altLang="en-US" dirty="0" smtClean="0">
              <a:solidFill>
                <a:srgbClr val="2D2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 bwMode="auto">
          <a:xfrm>
            <a:off x="1778929" y="6286099"/>
            <a:ext cx="7284366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exceptions may exist           need to understand physics </a:t>
            </a:r>
            <a:endParaRPr lang="ja-JP" altLang="en-US" sz="2000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 bwMode="auto">
          <a:xfrm>
            <a:off x="7191486" y="4182762"/>
            <a:ext cx="1766830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exceptions</a:t>
            </a:r>
            <a:endParaRPr lang="ja-JP" altLang="en-US" sz="2000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下矢印 11"/>
          <p:cNvSpPr>
            <a:spLocks noChangeArrowheads="1"/>
          </p:cNvSpPr>
          <p:nvPr/>
        </p:nvSpPr>
        <p:spPr bwMode="auto">
          <a:xfrm rot="16200000">
            <a:off x="5170040" y="6238083"/>
            <a:ext cx="360363" cy="539750"/>
          </a:xfrm>
          <a:prstGeom prst="downArrow">
            <a:avLst>
              <a:gd name="adj1" fmla="val 50000"/>
              <a:gd name="adj2" fmla="val 49795"/>
            </a:avLst>
          </a:prstGeom>
          <a:solidFill>
            <a:srgbClr val="0000CC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 vert="eaVert"/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Exception</a:t>
            </a:r>
            <a:endParaRPr lang="ja-JP" altLang="en-US" dirty="0" smtClean="0"/>
          </a:p>
        </p:txBody>
      </p:sp>
      <p:sp>
        <p:nvSpPr>
          <p:cNvPr id="15363" name="テキスト ボックス 1"/>
          <p:cNvSpPr txBox="1">
            <a:spLocks noChangeArrowheads="1"/>
          </p:cNvSpPr>
          <p:nvPr/>
        </p:nvSpPr>
        <p:spPr bwMode="auto">
          <a:xfrm>
            <a:off x="83516" y="689863"/>
            <a:ext cx="6960560" cy="71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lnSpc>
                <a:spcPct val="105000"/>
              </a:lnSpc>
            </a:pPr>
            <a:r>
              <a:rPr lang="en-US" altLang="ja-JP" sz="2000" dirty="0">
                <a:solidFill>
                  <a:srgbClr val="FFFF00"/>
                </a:solidFill>
              </a:rPr>
              <a:t>If there are low mass </a:t>
            </a:r>
            <a:r>
              <a:rPr lang="en-US" altLang="ja-JP" sz="2000" dirty="0" smtClean="0">
                <a:solidFill>
                  <a:srgbClr val="FFFF00"/>
                </a:solidFill>
              </a:rPr>
              <a:t>resonances with large cross sections, </a:t>
            </a:r>
          </a:p>
          <a:p>
            <a:pPr algn="l" eaLnBrk="1" hangingPunct="1">
              <a:lnSpc>
                <a:spcPct val="105000"/>
              </a:lnSpc>
            </a:pPr>
            <a:r>
              <a:rPr lang="en-US" altLang="ja-JP" sz="2000" dirty="0" smtClean="0">
                <a:solidFill>
                  <a:srgbClr val="FFFFFF"/>
                </a:solidFill>
              </a:rPr>
              <a:t>this </a:t>
            </a:r>
            <a:r>
              <a:rPr lang="en-US" altLang="ja-JP" sz="2000" dirty="0">
                <a:solidFill>
                  <a:srgbClr val="FFFFFF"/>
                </a:solidFill>
              </a:rPr>
              <a:t>exception </a:t>
            </a:r>
            <a:r>
              <a:rPr lang="en-US" altLang="ja-JP" sz="2000" dirty="0">
                <a:solidFill>
                  <a:srgbClr val="FFFF00"/>
                </a:solidFill>
              </a:rPr>
              <a:t>happens</a:t>
            </a:r>
            <a:endParaRPr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15364" name="テキスト ボックス 2"/>
          <p:cNvSpPr txBox="1">
            <a:spLocks noChangeArrowheads="1"/>
          </p:cNvSpPr>
          <p:nvPr/>
        </p:nvSpPr>
        <p:spPr bwMode="auto">
          <a:xfrm>
            <a:off x="219075" y="1363065"/>
            <a:ext cx="409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FFFF00"/>
                </a:solidFill>
              </a:rPr>
              <a:t>In our case at hand, </a:t>
            </a:r>
            <a:r>
              <a:rPr lang="en-US" altLang="ja-JP" sz="2000" dirty="0">
                <a:solidFill>
                  <a:srgbClr val="FFFF00"/>
                </a:solidFill>
                <a:latin typeface="Symbol" pitchFamily="18" charset="2"/>
              </a:rPr>
              <a:t>D</a:t>
            </a:r>
            <a:r>
              <a:rPr lang="en-US" altLang="ja-JP" sz="2000" dirty="0">
                <a:solidFill>
                  <a:srgbClr val="FFFF00"/>
                </a:solidFill>
              </a:rPr>
              <a:t> resonances</a:t>
            </a:r>
            <a:endParaRPr lang="ja-JP" altLang="en-US" sz="2000" dirty="0">
              <a:solidFill>
                <a:srgbClr val="FFFF00"/>
              </a:solidFill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29"/>
          <a:stretch>
            <a:fillRect/>
          </a:stretch>
        </p:blipFill>
        <p:spPr bwMode="auto">
          <a:xfrm>
            <a:off x="922338" y="2687638"/>
            <a:ext cx="7034212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下矢印 14"/>
          <p:cNvSpPr>
            <a:spLocks noChangeArrowheads="1"/>
          </p:cNvSpPr>
          <p:nvPr/>
        </p:nvSpPr>
        <p:spPr bwMode="auto">
          <a:xfrm rot="4339890">
            <a:off x="2217737" y="2643188"/>
            <a:ext cx="314325" cy="558800"/>
          </a:xfrm>
          <a:prstGeom prst="downArrow">
            <a:avLst>
              <a:gd name="adj1" fmla="val 50000"/>
              <a:gd name="adj2" fmla="val 50099"/>
            </a:avLst>
          </a:prstGeom>
          <a:solidFill>
            <a:srgbClr val="FF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-292099" y="4333875"/>
            <a:ext cx="19812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kern="0" dirty="0">
                <a:solidFill>
                  <a:srgbClr val="FFFFFF"/>
                </a:solidFill>
                <a:latin typeface="Arial" charset="0"/>
              </a:rPr>
              <a:t>cross section</a:t>
            </a:r>
            <a:endParaRPr lang="ja-JP" altLang="en-US" sz="2400" kern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1741488"/>
            <a:ext cx="32432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78000"/>
            <a:ext cx="13477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2492375" y="2743200"/>
            <a:ext cx="2114550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kern="0" dirty="0">
                <a:solidFill>
                  <a:sysClr val="windowText" lastClr="000000"/>
                </a:solidFill>
                <a:latin typeface="Arial" charset="0"/>
              </a:rPr>
              <a:t>200mb=20fm</a:t>
            </a:r>
            <a:r>
              <a:rPr lang="en-US" altLang="ja-JP" sz="2400" kern="0" baseline="30000" dirty="0">
                <a:solidFill>
                  <a:sysClr val="windowText" lastClr="000000"/>
                </a:solidFill>
                <a:latin typeface="Arial" charset="0"/>
              </a:rPr>
              <a:t>2</a:t>
            </a:r>
            <a:endParaRPr lang="ja-JP" altLang="en-US" sz="2400" kern="0" baseline="30000" dirty="0">
              <a:solidFill>
                <a:sysClr val="windowText" lastClr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Effect of </a:t>
            </a:r>
            <a:r>
              <a:rPr lang="en-US" altLang="ja-JP" dirty="0" smtClean="0">
                <a:latin typeface="Symbol" pitchFamily="18" charset="2"/>
              </a:rPr>
              <a:t>D</a:t>
            </a:r>
            <a:endParaRPr lang="ja-JP" altLang="en-US" dirty="0" smtClean="0">
              <a:latin typeface="Symbol" pitchFamily="18" charset="2"/>
            </a:endParaRPr>
          </a:p>
        </p:txBody>
      </p:sp>
      <p:sp>
        <p:nvSpPr>
          <p:cNvPr id="16387" name="正方形/長方形 3"/>
          <p:cNvSpPr>
            <a:spLocks noChangeArrowheads="1"/>
          </p:cNvSpPr>
          <p:nvPr/>
        </p:nvSpPr>
        <p:spPr bwMode="auto">
          <a:xfrm>
            <a:off x="-376238" y="692150"/>
            <a:ext cx="9732963" cy="5792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ja-JP" alt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16388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958850"/>
            <a:ext cx="954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517650"/>
            <a:ext cx="8874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579688"/>
            <a:ext cx="9477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978150"/>
            <a:ext cx="900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995488"/>
            <a:ext cx="9652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551238"/>
            <a:ext cx="9588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001713"/>
            <a:ext cx="639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5" name="直線矢印コネクタ 11"/>
          <p:cNvCxnSpPr>
            <a:cxnSpLocks noChangeShapeType="1"/>
          </p:cNvCxnSpPr>
          <p:nvPr/>
        </p:nvCxnSpPr>
        <p:spPr bwMode="auto">
          <a:xfrm>
            <a:off x="1382713" y="1139825"/>
            <a:ext cx="760412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カギ線コネクタ 12"/>
          <p:cNvCxnSpPr>
            <a:cxnSpLocks noChangeShapeType="1"/>
          </p:cNvCxnSpPr>
          <p:nvPr/>
        </p:nvCxnSpPr>
        <p:spPr bwMode="auto">
          <a:xfrm>
            <a:off x="1382713" y="1746250"/>
            <a:ext cx="760412" cy="173038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7" name="カギ線コネクタ 13"/>
          <p:cNvCxnSpPr>
            <a:cxnSpLocks noChangeShapeType="1"/>
          </p:cNvCxnSpPr>
          <p:nvPr/>
        </p:nvCxnSpPr>
        <p:spPr bwMode="auto">
          <a:xfrm>
            <a:off x="1382713" y="2730500"/>
            <a:ext cx="760412" cy="17462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カギ線コネクタ 14"/>
          <p:cNvCxnSpPr>
            <a:cxnSpLocks noChangeShapeType="1"/>
          </p:cNvCxnSpPr>
          <p:nvPr/>
        </p:nvCxnSpPr>
        <p:spPr bwMode="auto">
          <a:xfrm flipV="1">
            <a:off x="1382713" y="2081213"/>
            <a:ext cx="760412" cy="174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9" name="カギ線コネクタ 15"/>
          <p:cNvCxnSpPr>
            <a:cxnSpLocks noChangeShapeType="1"/>
          </p:cNvCxnSpPr>
          <p:nvPr/>
        </p:nvCxnSpPr>
        <p:spPr bwMode="auto">
          <a:xfrm flipV="1">
            <a:off x="1382713" y="3060700"/>
            <a:ext cx="760412" cy="174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0" name="直線矢印コネクタ 16"/>
          <p:cNvCxnSpPr>
            <a:cxnSpLocks noChangeShapeType="1"/>
          </p:cNvCxnSpPr>
          <p:nvPr/>
        </p:nvCxnSpPr>
        <p:spPr bwMode="auto">
          <a:xfrm>
            <a:off x="1382713" y="3616325"/>
            <a:ext cx="760412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401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858963"/>
            <a:ext cx="4397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2773363"/>
            <a:ext cx="374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543300"/>
            <a:ext cx="4349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958850"/>
            <a:ext cx="954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1517650"/>
            <a:ext cx="8874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2579688"/>
            <a:ext cx="9477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2978150"/>
            <a:ext cx="900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1995488"/>
            <a:ext cx="9652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3551238"/>
            <a:ext cx="9588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410" name="直線矢印コネクタ 26"/>
          <p:cNvCxnSpPr>
            <a:cxnSpLocks noChangeShapeType="1"/>
          </p:cNvCxnSpPr>
          <p:nvPr/>
        </p:nvCxnSpPr>
        <p:spPr bwMode="auto">
          <a:xfrm>
            <a:off x="3068638" y="1139825"/>
            <a:ext cx="758825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1" name="カギ線コネクタ 27"/>
          <p:cNvCxnSpPr>
            <a:cxnSpLocks noChangeShapeType="1"/>
          </p:cNvCxnSpPr>
          <p:nvPr/>
        </p:nvCxnSpPr>
        <p:spPr bwMode="auto">
          <a:xfrm flipV="1">
            <a:off x="3068638" y="1746250"/>
            <a:ext cx="758825" cy="174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2" name="カギ線コネクタ 28"/>
          <p:cNvCxnSpPr>
            <a:cxnSpLocks noChangeShapeType="1"/>
          </p:cNvCxnSpPr>
          <p:nvPr/>
        </p:nvCxnSpPr>
        <p:spPr bwMode="auto">
          <a:xfrm flipV="1">
            <a:off x="3068638" y="2730500"/>
            <a:ext cx="758825" cy="174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3" name="カギ線コネクタ 29"/>
          <p:cNvCxnSpPr>
            <a:cxnSpLocks noChangeShapeType="1"/>
          </p:cNvCxnSpPr>
          <p:nvPr/>
        </p:nvCxnSpPr>
        <p:spPr bwMode="auto">
          <a:xfrm>
            <a:off x="3067050" y="2081213"/>
            <a:ext cx="760413" cy="174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4" name="カギ線コネクタ 30"/>
          <p:cNvCxnSpPr>
            <a:cxnSpLocks noChangeShapeType="1"/>
          </p:cNvCxnSpPr>
          <p:nvPr/>
        </p:nvCxnSpPr>
        <p:spPr bwMode="auto">
          <a:xfrm>
            <a:off x="3068638" y="3060700"/>
            <a:ext cx="758825" cy="174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5" name="直線矢印コネクタ 31"/>
          <p:cNvCxnSpPr>
            <a:cxnSpLocks noChangeShapeType="1"/>
          </p:cNvCxnSpPr>
          <p:nvPr/>
        </p:nvCxnSpPr>
        <p:spPr bwMode="auto">
          <a:xfrm>
            <a:off x="3067050" y="3616325"/>
            <a:ext cx="760413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テキスト ボックス 32"/>
          <p:cNvSpPr txBox="1"/>
          <p:nvPr/>
        </p:nvSpPr>
        <p:spPr>
          <a:xfrm>
            <a:off x="1404938" y="1087438"/>
            <a:ext cx="295275" cy="3603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rgbClr val="C00000"/>
                </a:solidFill>
                <a:latin typeface="Arial" charset="0"/>
              </a:rPr>
              <a:t>3</a:t>
            </a:r>
            <a:endParaRPr lang="ja-JP" altLang="en-US" sz="2000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404938" y="1697038"/>
            <a:ext cx="295275" cy="3603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rgbClr val="C00000"/>
                </a:solidFill>
                <a:latin typeface="Arial" charset="0"/>
              </a:rPr>
              <a:t>1</a:t>
            </a:r>
            <a:endParaRPr lang="ja-JP" altLang="en-US" sz="2000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404938" y="2667000"/>
            <a:ext cx="295275" cy="358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rgbClr val="C00000"/>
                </a:solidFill>
                <a:latin typeface="Arial" charset="0"/>
              </a:rPr>
              <a:t>2</a:t>
            </a:r>
            <a:endParaRPr lang="ja-JP" altLang="en-US" sz="2000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 rot="16200000">
            <a:off x="3355975" y="1816100"/>
            <a:ext cx="487363" cy="360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rgbClr val="00B050"/>
                </a:solidFill>
                <a:latin typeface="Arial" charset="0"/>
              </a:rPr>
              <a:t>2:1</a:t>
            </a:r>
            <a:endParaRPr lang="ja-JP" altLang="en-US" sz="2000" kern="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 rot="16200000">
            <a:off x="3375819" y="2836069"/>
            <a:ext cx="485775" cy="360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rgbClr val="00B050"/>
                </a:solidFill>
                <a:latin typeface="Arial" charset="0"/>
              </a:rPr>
              <a:t>1:2</a:t>
            </a:r>
            <a:endParaRPr lang="ja-JP" altLang="en-US" sz="2000" kern="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180975" y="836613"/>
            <a:ext cx="4860925" cy="3068637"/>
          </a:xfrm>
          <a:prstGeom prst="roundRect">
            <a:avLst>
              <a:gd name="adj" fmla="val 7442"/>
            </a:avLst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1433513" y="1087438"/>
            <a:ext cx="266700" cy="1981200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ysDot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85988" y="3903663"/>
            <a:ext cx="2171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kern="0" dirty="0">
                <a:solidFill>
                  <a:srgbClr val="00B050"/>
                </a:solidFill>
                <a:latin typeface="Arial" charset="0"/>
              </a:rPr>
              <a:t>branching ratio of </a:t>
            </a:r>
            <a:r>
              <a:rPr lang="en-US" altLang="ja-JP" sz="1800" kern="0" dirty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lang="ja-JP" altLang="en-US" sz="1800" kern="0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6424" name="直線矢印コネクタ 42"/>
          <p:cNvCxnSpPr>
            <a:cxnSpLocks noChangeShapeType="1"/>
          </p:cNvCxnSpPr>
          <p:nvPr/>
        </p:nvCxnSpPr>
        <p:spPr bwMode="auto">
          <a:xfrm flipV="1">
            <a:off x="3348038" y="3157538"/>
            <a:ext cx="179387" cy="847725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25" name="直線矢印コネクタ 43"/>
          <p:cNvCxnSpPr>
            <a:cxnSpLocks noChangeShapeType="1"/>
          </p:cNvCxnSpPr>
          <p:nvPr/>
        </p:nvCxnSpPr>
        <p:spPr bwMode="auto">
          <a:xfrm flipH="1">
            <a:off x="1700213" y="836613"/>
            <a:ext cx="704850" cy="250825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26" name="テキスト ボックス 44"/>
          <p:cNvSpPr txBox="1">
            <a:spLocks noChangeArrowheads="1"/>
          </p:cNvSpPr>
          <p:nvPr/>
        </p:nvSpPr>
        <p:spPr bwMode="auto">
          <a:xfrm>
            <a:off x="2414588" y="566738"/>
            <a:ext cx="2627312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FF0000"/>
                </a:solidFill>
              </a:rPr>
              <a:t>ratio of cross sections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Effect of </a:t>
            </a:r>
            <a:r>
              <a:rPr lang="en-US" altLang="ja-JP" dirty="0" smtClean="0">
                <a:latin typeface="Symbol" pitchFamily="18" charset="2"/>
              </a:rPr>
              <a:t>D</a:t>
            </a:r>
            <a:endParaRPr lang="ja-JP" altLang="en-US" dirty="0" smtClean="0">
              <a:latin typeface="Symbol" pitchFamily="18" charset="2"/>
            </a:endParaRPr>
          </a:p>
        </p:txBody>
      </p:sp>
      <p:sp>
        <p:nvSpPr>
          <p:cNvPr id="17411" name="正方形/長方形 3"/>
          <p:cNvSpPr>
            <a:spLocks noChangeArrowheads="1"/>
          </p:cNvSpPr>
          <p:nvPr/>
        </p:nvSpPr>
        <p:spPr bwMode="auto">
          <a:xfrm>
            <a:off x="-376238" y="692150"/>
            <a:ext cx="9732963" cy="5792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ja-JP" alt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17412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958850"/>
            <a:ext cx="954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517650"/>
            <a:ext cx="8874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579688"/>
            <a:ext cx="9477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978150"/>
            <a:ext cx="900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995488"/>
            <a:ext cx="9652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551238"/>
            <a:ext cx="9588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001713"/>
            <a:ext cx="639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9" name="直線矢印コネクタ 52"/>
          <p:cNvCxnSpPr>
            <a:cxnSpLocks noChangeShapeType="1"/>
          </p:cNvCxnSpPr>
          <p:nvPr/>
        </p:nvCxnSpPr>
        <p:spPr bwMode="auto">
          <a:xfrm>
            <a:off x="1382713" y="1139825"/>
            <a:ext cx="760412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カギ線コネクタ 53"/>
          <p:cNvCxnSpPr>
            <a:cxnSpLocks noChangeShapeType="1"/>
          </p:cNvCxnSpPr>
          <p:nvPr/>
        </p:nvCxnSpPr>
        <p:spPr bwMode="auto">
          <a:xfrm>
            <a:off x="1382713" y="1746250"/>
            <a:ext cx="760412" cy="173038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カギ線コネクタ 54"/>
          <p:cNvCxnSpPr>
            <a:cxnSpLocks noChangeShapeType="1"/>
          </p:cNvCxnSpPr>
          <p:nvPr/>
        </p:nvCxnSpPr>
        <p:spPr bwMode="auto">
          <a:xfrm>
            <a:off x="1382713" y="2730500"/>
            <a:ext cx="760412" cy="17462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カギ線コネクタ 55"/>
          <p:cNvCxnSpPr>
            <a:cxnSpLocks noChangeShapeType="1"/>
          </p:cNvCxnSpPr>
          <p:nvPr/>
        </p:nvCxnSpPr>
        <p:spPr bwMode="auto">
          <a:xfrm flipV="1">
            <a:off x="1382713" y="2081213"/>
            <a:ext cx="760412" cy="174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カギ線コネクタ 56"/>
          <p:cNvCxnSpPr>
            <a:cxnSpLocks noChangeShapeType="1"/>
          </p:cNvCxnSpPr>
          <p:nvPr/>
        </p:nvCxnSpPr>
        <p:spPr bwMode="auto">
          <a:xfrm flipV="1">
            <a:off x="1382713" y="3060700"/>
            <a:ext cx="760412" cy="174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直線矢印コネクタ 57"/>
          <p:cNvCxnSpPr>
            <a:cxnSpLocks noChangeShapeType="1"/>
          </p:cNvCxnSpPr>
          <p:nvPr/>
        </p:nvCxnSpPr>
        <p:spPr bwMode="auto">
          <a:xfrm>
            <a:off x="1382713" y="3616325"/>
            <a:ext cx="760412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25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858963"/>
            <a:ext cx="4397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2773363"/>
            <a:ext cx="374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543300"/>
            <a:ext cx="4349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958850"/>
            <a:ext cx="954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1517650"/>
            <a:ext cx="8874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2579688"/>
            <a:ext cx="9477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2978150"/>
            <a:ext cx="900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1995488"/>
            <a:ext cx="9652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3551238"/>
            <a:ext cx="9588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34" name="直線矢印コネクタ 67"/>
          <p:cNvCxnSpPr>
            <a:cxnSpLocks noChangeShapeType="1"/>
          </p:cNvCxnSpPr>
          <p:nvPr/>
        </p:nvCxnSpPr>
        <p:spPr bwMode="auto">
          <a:xfrm>
            <a:off x="3068638" y="1139825"/>
            <a:ext cx="758825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5" name="カギ線コネクタ 68"/>
          <p:cNvCxnSpPr>
            <a:cxnSpLocks noChangeShapeType="1"/>
          </p:cNvCxnSpPr>
          <p:nvPr/>
        </p:nvCxnSpPr>
        <p:spPr bwMode="auto">
          <a:xfrm flipV="1">
            <a:off x="3068638" y="1746250"/>
            <a:ext cx="758825" cy="174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6" name="カギ線コネクタ 69"/>
          <p:cNvCxnSpPr>
            <a:cxnSpLocks noChangeShapeType="1"/>
          </p:cNvCxnSpPr>
          <p:nvPr/>
        </p:nvCxnSpPr>
        <p:spPr bwMode="auto">
          <a:xfrm flipV="1">
            <a:off x="3068638" y="2730500"/>
            <a:ext cx="758825" cy="174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7" name="カギ線コネクタ 70"/>
          <p:cNvCxnSpPr>
            <a:cxnSpLocks noChangeShapeType="1"/>
          </p:cNvCxnSpPr>
          <p:nvPr/>
        </p:nvCxnSpPr>
        <p:spPr bwMode="auto">
          <a:xfrm>
            <a:off x="3067050" y="2081213"/>
            <a:ext cx="760413" cy="174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8" name="カギ線コネクタ 71"/>
          <p:cNvCxnSpPr>
            <a:cxnSpLocks noChangeShapeType="1"/>
          </p:cNvCxnSpPr>
          <p:nvPr/>
        </p:nvCxnSpPr>
        <p:spPr bwMode="auto">
          <a:xfrm>
            <a:off x="3068638" y="3060700"/>
            <a:ext cx="758825" cy="174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9" name="直線矢印コネクタ 72"/>
          <p:cNvCxnSpPr>
            <a:cxnSpLocks noChangeShapeType="1"/>
          </p:cNvCxnSpPr>
          <p:nvPr/>
        </p:nvCxnSpPr>
        <p:spPr bwMode="auto">
          <a:xfrm>
            <a:off x="3067050" y="3616325"/>
            <a:ext cx="760413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テキスト ボックス 73"/>
          <p:cNvSpPr txBox="1"/>
          <p:nvPr/>
        </p:nvSpPr>
        <p:spPr>
          <a:xfrm>
            <a:off x="1404938" y="1087438"/>
            <a:ext cx="295275" cy="3603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rgbClr val="C00000"/>
                </a:solidFill>
                <a:latin typeface="Arial" charset="0"/>
              </a:rPr>
              <a:t>3</a:t>
            </a:r>
            <a:endParaRPr lang="ja-JP" altLang="en-US" sz="2000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404938" y="1697038"/>
            <a:ext cx="295275" cy="3603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rgbClr val="C00000"/>
                </a:solidFill>
                <a:latin typeface="Arial" charset="0"/>
              </a:rPr>
              <a:t>1</a:t>
            </a:r>
            <a:endParaRPr lang="ja-JP" altLang="en-US" sz="2000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404938" y="2667000"/>
            <a:ext cx="295275" cy="358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rgbClr val="C00000"/>
                </a:solidFill>
                <a:latin typeface="Arial" charset="0"/>
              </a:rPr>
              <a:t>2</a:t>
            </a:r>
            <a:endParaRPr lang="ja-JP" altLang="en-US" sz="2000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 rot="16200000">
            <a:off x="3355975" y="1816100"/>
            <a:ext cx="487363" cy="360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rgbClr val="00B050"/>
                </a:solidFill>
                <a:latin typeface="Arial" charset="0"/>
              </a:rPr>
              <a:t>2:1</a:t>
            </a:r>
            <a:endParaRPr lang="ja-JP" altLang="en-US" sz="2000" kern="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 rot="16200000">
            <a:off x="3375819" y="2836069"/>
            <a:ext cx="485775" cy="360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rgbClr val="00B050"/>
                </a:solidFill>
                <a:latin typeface="Arial" charset="0"/>
              </a:rPr>
              <a:t>1:2</a:t>
            </a:r>
            <a:endParaRPr lang="ja-JP" altLang="en-US" sz="2000" kern="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79" name="角丸四角形 78"/>
          <p:cNvSpPr/>
          <p:nvPr/>
        </p:nvSpPr>
        <p:spPr>
          <a:xfrm>
            <a:off x="180975" y="836613"/>
            <a:ext cx="4860925" cy="3068637"/>
          </a:xfrm>
          <a:prstGeom prst="roundRect">
            <a:avLst>
              <a:gd name="adj" fmla="val 7442"/>
            </a:avLst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107950" y="1447800"/>
            <a:ext cx="5041900" cy="2022475"/>
          </a:xfrm>
          <a:prstGeom prst="roundRect">
            <a:avLst>
              <a:gd name="adj" fmla="val 9712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3" name="角丸四角形 82"/>
          <p:cNvSpPr/>
          <p:nvPr/>
        </p:nvSpPr>
        <p:spPr>
          <a:xfrm>
            <a:off x="1433513" y="1087438"/>
            <a:ext cx="266700" cy="1981200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ysDot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448" name="テキスト ボックス 86"/>
          <p:cNvSpPr txBox="1">
            <a:spLocks noChangeArrowheads="1"/>
          </p:cNvSpPr>
          <p:nvPr/>
        </p:nvSpPr>
        <p:spPr bwMode="auto">
          <a:xfrm>
            <a:off x="2195513" y="3903663"/>
            <a:ext cx="215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00B050"/>
                </a:solidFill>
              </a:rPr>
              <a:t>branching ratio of </a:t>
            </a:r>
            <a:r>
              <a:rPr lang="en-US" altLang="ja-JP" sz="1800" dirty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lang="ja-JP" altLang="en-US" sz="1800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7449" name="直線矢印コネクタ 88"/>
          <p:cNvCxnSpPr>
            <a:cxnSpLocks noChangeShapeType="1"/>
          </p:cNvCxnSpPr>
          <p:nvPr/>
        </p:nvCxnSpPr>
        <p:spPr bwMode="auto">
          <a:xfrm flipV="1">
            <a:off x="3348038" y="3157538"/>
            <a:ext cx="179387" cy="847725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50" name="直線矢印コネクタ 89"/>
          <p:cNvCxnSpPr>
            <a:cxnSpLocks noChangeShapeType="1"/>
          </p:cNvCxnSpPr>
          <p:nvPr/>
        </p:nvCxnSpPr>
        <p:spPr bwMode="auto">
          <a:xfrm flipH="1">
            <a:off x="1700213" y="836613"/>
            <a:ext cx="704850" cy="250825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51" name="テキスト ボックス 90"/>
          <p:cNvSpPr txBox="1">
            <a:spLocks noChangeArrowheads="1"/>
          </p:cNvSpPr>
          <p:nvPr/>
        </p:nvSpPr>
        <p:spPr bwMode="auto">
          <a:xfrm>
            <a:off x="2414588" y="566738"/>
            <a:ext cx="2627312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FF0000"/>
                </a:solidFill>
              </a:rPr>
              <a:t>ratio of cross sections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pic>
        <p:nvPicPr>
          <p:cNvPr id="17452" name="TexTeXPicture" descr="&lt;?xml version=&quot;1.0&quot; encoding=&quot;utf-16&quot;?&gt;&#10;&lt;TeXTeX&gt;&#10;  &lt;preamble&gt;\documentclass{jarticle}&#10;\usepackage{amsmath}&#10;\pagestyle{empty}&lt;/preamble&gt;&#10;  &lt;body&gt;\begin{align*} &#10;=5:4&#10;\end{align*}&lt;/body&gt;&#10;  &lt;fcolor&gt;FF000000&lt;/fcolor&gt;&#10;  &lt;bcolor&gt;FFFFFFFF&lt;/bcolor&gt;&#10;  &lt;transparent&gt;True&lt;/transparent&gt;&#10;  &lt;resolution&gt;1800&lt;/resolution&gt;&#10;  &lt;imageh&gt;173&lt;/imageh&gt;&#10;  &lt;imagew&gt;698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2809875"/>
            <a:ext cx="1320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角丸四角形 45"/>
          <p:cNvSpPr/>
          <p:nvPr/>
        </p:nvSpPr>
        <p:spPr>
          <a:xfrm>
            <a:off x="5849938" y="1473200"/>
            <a:ext cx="2376487" cy="1811338"/>
          </a:xfrm>
          <a:prstGeom prst="roundRect">
            <a:avLst>
              <a:gd name="adj" fmla="val 12260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17454" name="TexTeXPicture" descr="&lt;?xml version=&quot;1.0&quot; encoding=&quot;utf-16&quot;?&gt;&#10;&lt;TeXTeX&gt;&#10;  &lt;preamble&gt;\documentclass{jarticle}&#10;\usepackage{amsmath}&#10;\pagestyle{empty}&lt;/preamble&gt;&#10;  &lt;body&gt;\begin{align*} &#10;&amp;amp;p+\pi &#10; \to \Delta^{+,0} \\&#10;&amp;amp;~~~\to&#10;\end{align*}&lt;/body&gt;&#10;  &lt;fcolor&gt;FF000000&lt;/fcolor&gt;&#10;  &lt;bcolor&gt;FFFFFFFF&lt;/bcolor&gt;&#10;  &lt;transparent&gt;True&lt;/transparent&gt;&#10;  &lt;resolution&gt;1800&lt;/resolution&gt;&#10;  &lt;imageh&gt;671&lt;/imageh&gt;&#10;  &lt;imagew&gt;148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1582738"/>
            <a:ext cx="19907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右矢印 48"/>
          <p:cNvSpPr/>
          <p:nvPr/>
        </p:nvSpPr>
        <p:spPr>
          <a:xfrm>
            <a:off x="5224463" y="2220913"/>
            <a:ext cx="574675" cy="450850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17456" name="TexTeXPicture" descr="&lt;?xml version=&quot;1.0&quot; encoding=&quot;utf-16&quot;?&gt;&#10;&lt;TeXTeX&gt;&#10;  &lt;preamble&gt;\documentclass{jarticle}&#10;\usepackage{amsmath}&#10;\pagestyle{empty}&lt;/preamble&gt;&#10;  &lt;body&gt;\begin{align*} &#10;p:n&#10;\end{align*}&lt;/body&gt;&#10;  &lt;fcolor&gt;FF000000&lt;/fcolor&gt;&#10;  &lt;bcolor&gt;FFFFFFFF&lt;/bcolor&gt;&#10;  &lt;transparent&gt;True&lt;/transparent&gt;&#10;  &lt;resolution&gt;1800&lt;/resolution&gt;&#10;  &lt;imageh&gt;158&lt;/imageh&gt;&#10;  &lt;imagew&gt;48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2273300"/>
            <a:ext cx="9128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0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正方形/長方形 58"/>
          <p:cNvSpPr>
            <a:spLocks noChangeArrowheads="1"/>
          </p:cNvSpPr>
          <p:nvPr/>
        </p:nvSpPr>
        <p:spPr bwMode="auto">
          <a:xfrm>
            <a:off x="-376238" y="692150"/>
            <a:ext cx="9732963" cy="5792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ja-JP" alt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843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How long is the mean free time?</a:t>
            </a:r>
            <a:endParaRPr lang="ja-JP" altLang="en-US" dirty="0" smtClean="0"/>
          </a:p>
        </p:txBody>
      </p:sp>
      <p:pic>
        <p:nvPicPr>
          <p:cNvPr id="18436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958850"/>
            <a:ext cx="954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517650"/>
            <a:ext cx="8874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579688"/>
            <a:ext cx="9477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978150"/>
            <a:ext cx="900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995488"/>
            <a:ext cx="9652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551238"/>
            <a:ext cx="9588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TexTeXPicture" descr="&lt;?xml version=&quot;1.0&quot; encoding=&quot;utf-16&quot;?&gt;&#10;&lt;TeXTeX&gt;&#10;  &lt;preamble&gt;\documentclass{jarticle}&#10;\usepackage{amsmath}&#10;\pagestyle{empty}&lt;/preamble&gt;&#10;  &lt;body&gt;\begin{align*} &#10;\Delta^{++}&#10;\end{align*}&lt;/body&gt;&#10;  &lt;fcolor&gt;FF000000&lt;/fcolor&gt;&#10;  &lt;bcolor&gt;FFFFFFFF&lt;/bcolor&gt;&#10;  &lt;transparent&gt;True&lt;/transparent&gt;&#10;  &lt;resolution&gt;1800&lt;/resolution&gt;&#10;  &lt;imageh&gt;211&lt;/imageh&gt;&#10;  &lt;imagew&gt;49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001713"/>
            <a:ext cx="639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43" name="直線矢印コネクタ 9"/>
          <p:cNvCxnSpPr>
            <a:cxnSpLocks noChangeShapeType="1"/>
          </p:cNvCxnSpPr>
          <p:nvPr/>
        </p:nvCxnSpPr>
        <p:spPr bwMode="auto">
          <a:xfrm>
            <a:off x="1382713" y="1139825"/>
            <a:ext cx="760412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カギ線コネクタ 10"/>
          <p:cNvCxnSpPr>
            <a:cxnSpLocks noChangeShapeType="1"/>
          </p:cNvCxnSpPr>
          <p:nvPr/>
        </p:nvCxnSpPr>
        <p:spPr bwMode="auto">
          <a:xfrm>
            <a:off x="1382713" y="1746250"/>
            <a:ext cx="760412" cy="173038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カギ線コネクタ 11"/>
          <p:cNvCxnSpPr>
            <a:cxnSpLocks noChangeShapeType="1"/>
          </p:cNvCxnSpPr>
          <p:nvPr/>
        </p:nvCxnSpPr>
        <p:spPr bwMode="auto">
          <a:xfrm>
            <a:off x="1382713" y="2730500"/>
            <a:ext cx="760412" cy="17462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カギ線コネクタ 12"/>
          <p:cNvCxnSpPr>
            <a:cxnSpLocks noChangeShapeType="1"/>
          </p:cNvCxnSpPr>
          <p:nvPr/>
        </p:nvCxnSpPr>
        <p:spPr bwMode="auto">
          <a:xfrm flipV="1">
            <a:off x="1382713" y="2081213"/>
            <a:ext cx="760412" cy="174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7" name="カギ線コネクタ 13"/>
          <p:cNvCxnSpPr>
            <a:cxnSpLocks noChangeShapeType="1"/>
          </p:cNvCxnSpPr>
          <p:nvPr/>
        </p:nvCxnSpPr>
        <p:spPr bwMode="auto">
          <a:xfrm flipV="1">
            <a:off x="1382713" y="3060700"/>
            <a:ext cx="760412" cy="174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8" name="直線矢印コネクタ 14"/>
          <p:cNvCxnSpPr>
            <a:cxnSpLocks noChangeShapeType="1"/>
          </p:cNvCxnSpPr>
          <p:nvPr/>
        </p:nvCxnSpPr>
        <p:spPr bwMode="auto">
          <a:xfrm>
            <a:off x="1382713" y="3616325"/>
            <a:ext cx="760412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49" name="TexTeXPicture" descr="&lt;?xml version=&quot;1.0&quot; encoding=&quot;utf-16&quot;?&gt;&#10;&lt;TeXTeX&gt;&#10;  &lt;preamble&gt;\documentclass{jarticle}&#10;\usepackage{amsmath}&#10;\pagestyle{empty}&lt;/preamble&gt;&#10;  &lt;body&gt;\begin{align*} &#10;\Delta^+&#10;\end{align*}&lt;/body&gt;&#10;  &lt;fcolor&gt;FF000000&lt;/fcolor&gt;&#10;  &lt;bcolor&gt;FFFFFFFF&lt;/bcolor&gt;&#10;  &lt;transparent&gt;True&lt;/transparent&gt;&#10;  &lt;resolution&gt;1800&lt;/resolution&gt;&#10;  &lt;imageh&gt;211&lt;/imageh&gt;&#10;  &lt;imagew&gt;33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858963"/>
            <a:ext cx="4397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TexTeXPicture" descr="&lt;?xml version=&quot;1.0&quot; encoding=&quot;utf-16&quot;?&gt;&#10;&lt;TeXTeX&gt;&#10;  &lt;preamble&gt;\documentclass{jarticle}&#10;\usepackage{amsmath}&#10;\pagestyle{empty}&lt;/preamble&gt;&#10;  &lt;body&gt;\begin{align*} &#10;\Delta^0&#10;\end{align*}&lt;/body&gt;&#10;  &lt;fcolor&gt;FF000000&lt;/fcolor&gt;&#10;  &lt;bcolor&gt;FFFFFFFF&lt;/bcolor&gt;&#10;  &lt;transparent&gt;True&lt;/transparent&gt;&#10;  &lt;resolution&gt;1800&lt;/resolution&gt;&#10;  &lt;imageh&gt;219&lt;/imageh&gt;&#10;  &lt;imagew&gt;28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2773363"/>
            <a:ext cx="374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TexTeXPicture" descr="&lt;?xml version=&quot;1.0&quot; encoding=&quot;utf-16&quot;?&gt;&#10;&lt;TeXTeX&gt;&#10;  &lt;preamble&gt;\documentclass{jarticle}&#10;\usepackage{amsmath}&#10;\pagestyle{empty}&lt;/preamble&gt;&#10;  &lt;body&gt;\begin{align*} &#10;\Delta^-&#10;\end{align*}&lt;/body&gt;&#10;  &lt;fcolor&gt;FF000000&lt;/fcolor&gt;&#10;  &lt;bcolor&gt;FFFFFFFF&lt;/bcolor&gt;&#10;  &lt;transparent&gt;True&lt;/transparent&gt;&#10;  &lt;resolution&gt;1800&lt;/resolution&gt;&#10;  &lt;imageh&gt;178&lt;/imageh&gt;&#10;  &lt;imagew&gt;33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543300"/>
            <a:ext cx="4349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TexTeXPicture" descr="&lt;?xml version=&quot;1.0&quot; encoding=&quot;utf-16&quot;?&gt;&#10;&lt;TeXTeX&gt;&#10;  &lt;preamble&gt;\documentclass{jarticle}&#10;\usepackage{amsmath}&#10;\pagestyle{empty}&lt;/preamble&gt;&#10;  &lt;body&gt;\begin{align*} &#10;p+\pi^+&#10;\end{align*}&lt;/body&gt;&#10;  &lt;fcolor&gt;FF000000&lt;/fcolor&gt;&#10;  &lt;bcolor&gt;FFFFFFFF&lt;/bcolor&gt;&#10;  &lt;transparent&gt;True&lt;/transparent&gt;&#10;  &lt;resolution&gt;1800&lt;/resolution&gt;&#10;  &lt;imageh&gt;259&lt;/imageh&gt;&#10;  &lt;imagew&gt;730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958850"/>
            <a:ext cx="954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TexTeXPicture" descr="&lt;?xml version=&quot;1.0&quot; encoding=&quot;utf-16&quot;?&gt;&#10;&lt;TeXTeX&gt;&#10;  &lt;preamble&gt;\documentclass{jarticle}&#10;\usepackage{amsmath}&#10;\pagestyle{empty}&lt;/preamble&gt;&#10;  &lt;body&gt;\begin{align*} &#10;p+\pi^0&#10;\end{align*}&lt;/body&gt;&#10;  &lt;fcolor&gt;FF000000&lt;/fcolor&gt;&#10;  &lt;bcolor&gt;FFFFFFFF&lt;/bcolor&gt;&#10;  &lt;transparent&gt;True&lt;/transparent&gt;&#10;  &lt;resolution&gt;1800&lt;/resolution&gt;&#10;  &lt;imageh&gt;267&lt;/imageh&gt;&#10;  &lt;imagew&gt;67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1517650"/>
            <a:ext cx="8874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TexTeXPicture" descr="&lt;?xml version=&quot;1.0&quot; encoding=&quot;utf-16&quot;?&gt;&#10;&lt;TeXTeX&gt;&#10;  &lt;preamble&gt;\documentclass{jarticle}&#10;\usepackage{amsmath}&#10;\pagestyle{empty}&lt;/preamble&gt;&#10;  &lt;body&gt;\begin{align*} &#10;p+\pi^-&#10;\end{align*}&lt;/body&gt;&#10;  &lt;fcolor&gt;FF000000&lt;/fcolor&gt;&#10;  &lt;bcolor&gt;FFFFFFFF&lt;/bcolor&gt;&#10;  &lt;transparent&gt;True&lt;/transparent&gt;&#10;  &lt;resolution&gt;1800&lt;/resolution&gt;&#10;  &lt;imageh&gt;199&lt;/imageh&gt;&#10;  &lt;imagew&gt;7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2579688"/>
            <a:ext cx="9477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TexTeXPicture" descr="&lt;?xml version=&quot;1.0&quot; encoding=&quot;utf-16&quot;?&gt;&#10;&lt;TeXTeX&gt;&#10;  &lt;preamble&gt;\documentclass{jarticle}&#10;\usepackage{amsmath}&#10;\pagestyle{empty}&lt;/preamble&gt;&#10;  &lt;body&gt;\begin{align*} &#10;n+\pi^0&#10;\end{align*}&lt;/body&gt;&#10;  &lt;fcolor&gt;FF000000&lt;/fcolor&gt;&#10;  &lt;bcolor&gt;FFFFFFFF&lt;/bcolor&gt;&#10;  &lt;transparent&gt;True&lt;/transparent&gt;&#10;  &lt;resolution&gt;1800&lt;/resolution&gt;&#10;  &lt;imageh&gt;240&lt;/imageh&gt;&#10;  &lt;imagew&gt;68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2978150"/>
            <a:ext cx="900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TexTeXPicture" descr="&lt;?xml version=&quot;1.0&quot; encoding=&quot;utf-16&quot;?&gt;&#10;&lt;TeXTeX&gt;&#10;  &lt;preamble&gt;\documentclass{jarticle}&#10;\usepackage{amsmath}&#10;\pagestyle{empty}&lt;/preamble&gt;&#10;  &lt;body&gt;\begin{align*} &#10;n+\pi^+&#10;\end{align*}&lt;/body&gt;&#10;  &lt;fcolor&gt;FF000000&lt;/fcolor&gt;&#10;  &lt;bcolor&gt;FFFFFFFF&lt;/bcolor&gt;&#10;  &lt;transparent&gt;True&lt;/transparent&gt;&#10;  &lt;resolution&gt;1800&lt;/resolution&gt;&#10;  &lt;imageh&gt;232&lt;/imageh&gt;&#10;  &lt;imagew&gt;73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1995488"/>
            <a:ext cx="9652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TexTeXPicture" descr="&lt;?xml version=&quot;1.0&quot; encoding=&quot;utf-16&quot;?&gt;&#10;&lt;TeXTeX&gt;&#10;  &lt;preamble&gt;\documentclass{jarticle}&#10;\usepackage{amsmath}&#10;\pagestyle{empty}&lt;/preamble&gt;&#10;  &lt;body&gt;\begin{align*} &#10;n+\pi^-&#10;\end{align*}&lt;/body&gt;&#10;  &lt;fcolor&gt;FF000000&lt;/fcolor&gt;&#10;  &lt;bcolor&gt;FFFFFFFF&lt;/bcolor&gt;&#10;  &lt;transparent&gt;True&lt;/transparent&gt;&#10;  &lt;resolution&gt;1800&lt;/resolution&gt;&#10;  &lt;imageh&gt;172&lt;/imageh&gt;&#10;  &lt;imagew&gt;7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3551238"/>
            <a:ext cx="95885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58" name="直線矢印コネクタ 24"/>
          <p:cNvCxnSpPr>
            <a:cxnSpLocks noChangeShapeType="1"/>
          </p:cNvCxnSpPr>
          <p:nvPr/>
        </p:nvCxnSpPr>
        <p:spPr bwMode="auto">
          <a:xfrm>
            <a:off x="3068638" y="1139825"/>
            <a:ext cx="758825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9" name="カギ線コネクタ 25"/>
          <p:cNvCxnSpPr>
            <a:cxnSpLocks noChangeShapeType="1"/>
          </p:cNvCxnSpPr>
          <p:nvPr/>
        </p:nvCxnSpPr>
        <p:spPr bwMode="auto">
          <a:xfrm flipV="1">
            <a:off x="3068638" y="1746250"/>
            <a:ext cx="758825" cy="174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0" name="カギ線コネクタ 26"/>
          <p:cNvCxnSpPr>
            <a:cxnSpLocks noChangeShapeType="1"/>
          </p:cNvCxnSpPr>
          <p:nvPr/>
        </p:nvCxnSpPr>
        <p:spPr bwMode="auto">
          <a:xfrm flipV="1">
            <a:off x="3068638" y="2730500"/>
            <a:ext cx="758825" cy="174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1" name="カギ線コネクタ 27"/>
          <p:cNvCxnSpPr>
            <a:cxnSpLocks noChangeShapeType="1"/>
          </p:cNvCxnSpPr>
          <p:nvPr/>
        </p:nvCxnSpPr>
        <p:spPr bwMode="auto">
          <a:xfrm>
            <a:off x="3067050" y="2081213"/>
            <a:ext cx="760413" cy="174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2" name="カギ線コネクタ 28"/>
          <p:cNvCxnSpPr>
            <a:cxnSpLocks noChangeShapeType="1"/>
          </p:cNvCxnSpPr>
          <p:nvPr/>
        </p:nvCxnSpPr>
        <p:spPr bwMode="auto">
          <a:xfrm>
            <a:off x="3068638" y="3060700"/>
            <a:ext cx="758825" cy="1746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3" name="直線矢印コネクタ 29"/>
          <p:cNvCxnSpPr>
            <a:cxnSpLocks noChangeShapeType="1"/>
          </p:cNvCxnSpPr>
          <p:nvPr/>
        </p:nvCxnSpPr>
        <p:spPr bwMode="auto">
          <a:xfrm>
            <a:off x="3067050" y="3616325"/>
            <a:ext cx="760413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テキスト ボックス 30"/>
          <p:cNvSpPr txBox="1"/>
          <p:nvPr/>
        </p:nvSpPr>
        <p:spPr>
          <a:xfrm>
            <a:off x="1404938" y="1087438"/>
            <a:ext cx="295275" cy="3603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rgbClr val="C00000"/>
                </a:solidFill>
                <a:latin typeface="Arial" charset="0"/>
              </a:rPr>
              <a:t>3</a:t>
            </a:r>
            <a:endParaRPr lang="ja-JP" altLang="en-US" sz="2000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404938" y="1697038"/>
            <a:ext cx="295275" cy="3603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rgbClr val="C00000"/>
                </a:solidFill>
                <a:latin typeface="Arial" charset="0"/>
              </a:rPr>
              <a:t>1</a:t>
            </a:r>
            <a:endParaRPr lang="ja-JP" altLang="en-US" sz="2000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404938" y="2667000"/>
            <a:ext cx="295275" cy="358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rgbClr val="C00000"/>
                </a:solidFill>
                <a:latin typeface="Arial" charset="0"/>
              </a:rPr>
              <a:t>2</a:t>
            </a:r>
            <a:endParaRPr lang="ja-JP" altLang="en-US" sz="2000" kern="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 rot="16200000">
            <a:off x="3355975" y="1816100"/>
            <a:ext cx="487363" cy="360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rgbClr val="00B050"/>
                </a:solidFill>
                <a:latin typeface="Arial" charset="0"/>
              </a:rPr>
              <a:t>2:1</a:t>
            </a:r>
            <a:endParaRPr lang="ja-JP" altLang="en-US" sz="2000" kern="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 rot="16200000">
            <a:off x="3375819" y="2836069"/>
            <a:ext cx="485775" cy="360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rgbClr val="00B050"/>
                </a:solidFill>
                <a:latin typeface="Arial" charset="0"/>
              </a:rPr>
              <a:t>1:2</a:t>
            </a:r>
            <a:endParaRPr lang="ja-JP" altLang="en-US" sz="2000" kern="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180975" y="836613"/>
            <a:ext cx="4860925" cy="3068637"/>
          </a:xfrm>
          <a:prstGeom prst="roundRect">
            <a:avLst>
              <a:gd name="adj" fmla="val 7442"/>
            </a:avLst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88913" y="4362450"/>
            <a:ext cx="39592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kern="0" dirty="0">
                <a:solidFill>
                  <a:sysClr val="windowText" lastClr="000000"/>
                </a:solidFill>
                <a:latin typeface="Arial" charset="0"/>
              </a:rPr>
              <a:t>Meantime to create </a:t>
            </a:r>
            <a:r>
              <a:rPr lang="en-US" altLang="ja-JP" sz="2400" kern="0" dirty="0"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altLang="ja-JP" sz="2400" kern="0" baseline="30000" dirty="0">
                <a:solidFill>
                  <a:sysClr val="windowText" lastClr="000000"/>
                </a:solidFill>
                <a:latin typeface="Arial" charset="0"/>
              </a:rPr>
              <a:t>+</a:t>
            </a:r>
            <a:r>
              <a:rPr lang="en-US" altLang="ja-JP" sz="2400" kern="0" dirty="0">
                <a:solidFill>
                  <a:sysClr val="windowText" lastClr="000000"/>
                </a:solidFill>
                <a:latin typeface="Arial" charset="0"/>
              </a:rPr>
              <a:t> or </a:t>
            </a:r>
            <a:r>
              <a:rPr lang="en-US" altLang="ja-JP" sz="2400" kern="0" dirty="0">
                <a:solidFill>
                  <a:sysClr val="windowText" lastClr="000000"/>
                </a:solidFill>
                <a:latin typeface="Symbol" pitchFamily="18" charset="2"/>
              </a:rPr>
              <a:t>D</a:t>
            </a:r>
            <a:r>
              <a:rPr lang="en-US" altLang="ja-JP" sz="2400" kern="0" baseline="30000" dirty="0">
                <a:solidFill>
                  <a:sysClr val="windowText" lastClr="000000"/>
                </a:solidFill>
                <a:latin typeface="Arial" charset="0"/>
              </a:rPr>
              <a:t>0</a:t>
            </a:r>
            <a:endParaRPr lang="ja-JP" altLang="en-US" sz="2400" kern="0" baseline="3000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107950" y="1447800"/>
            <a:ext cx="5041900" cy="2022475"/>
          </a:xfrm>
          <a:prstGeom prst="roundRect">
            <a:avLst>
              <a:gd name="adj" fmla="val 9712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1847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868863"/>
            <a:ext cx="37592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3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b="7268"/>
          <a:stretch>
            <a:fillRect/>
          </a:stretch>
        </p:blipFill>
        <p:spPr bwMode="auto">
          <a:xfrm>
            <a:off x="5111750" y="3413125"/>
            <a:ext cx="3989388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4" name="TexTeXPicture" descr="&lt;?xml version=&quot;1.0&quot; encoding=&quot;utf-16&quot;?&gt;&#10;&lt;TeXTeX&gt;&#10;  &lt;preamble&gt;\documentclass{jarticle}&#10;\usepackage{amsmath}&#10;\pagestyle{empty}&lt;/preamble&gt;&#10;  &lt;body&gt;\begin{align*} &#10;p:n&#10;\end{align*}&lt;/body&gt;&#10;  &lt;fcolor&gt;FF000000&lt;/fcolor&gt;&#10;  &lt;bcolor&gt;FFFFFFFF&lt;/bcolor&gt;&#10;  &lt;transparent&gt;True&lt;/transparent&gt;&#10;  &lt;resolution&gt;1800&lt;/resolution&gt;&#10;  &lt;imageh&gt;158&lt;/imageh&gt;&#10;  &lt;imagew&gt;48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2273300"/>
            <a:ext cx="9128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5" name="TexTeXPicture" descr="&lt;?xml version=&quot;1.0&quot; encoding=&quot;utf-16&quot;?&gt;&#10;&lt;TeXTeX&gt;&#10;  &lt;preamble&gt;\documentclass{jarticle}&#10;\usepackage{amsmath}&#10;\pagestyle{empty}&lt;/preamble&gt;&#10;  &lt;body&gt;\begin{align*} &#10;=5:4&#10;\end{align*}&lt;/body&gt;&#10;  &lt;fcolor&gt;FF000000&lt;/fcolor&gt;&#10;  &lt;bcolor&gt;FFFFFFFF&lt;/bcolor&gt;&#10;  &lt;transparent&gt;True&lt;/transparent&gt;&#10;  &lt;resolution&gt;1800&lt;/resolution&gt;&#10;  &lt;imageh&gt;173&lt;/imageh&gt;&#10;  &lt;imagew&gt;698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2809875"/>
            <a:ext cx="1320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角丸四角形 42"/>
          <p:cNvSpPr/>
          <p:nvPr/>
        </p:nvSpPr>
        <p:spPr>
          <a:xfrm>
            <a:off x="1433513" y="1087438"/>
            <a:ext cx="266700" cy="1981200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ysDot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18477" name="TexTeXPicture" descr="&lt;?xml version=&quot;1.0&quot; encoding=&quot;utf-16&quot;?&gt;&#10;&lt;TeXTeX&gt;&#10;  &lt;preamble&gt;\documentclass{jarticle}&#10;\usepackage{amsmath}&#10;\pagestyle{empty}&lt;/preamble&gt;&#10;  &lt;body&gt;\begin{align*} &#10;\tau {\rm [fm]}&#10;\end{align*}&lt;/body&gt;&#10;  &lt;fcolor&gt;FF000000&lt;/fcolor&gt;&#10;  &lt;bcolor&gt;FFFFFFFF&lt;/bcolor&gt;&#10;  &lt;transparent&gt;True&lt;/transparent&gt;&#10;  &lt;resolution&gt;1800&lt;/resolution&gt;&#10;  &lt;imageh&gt;249&lt;/imageh&gt;&#10;  &lt;imagew&gt;52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4994275"/>
            <a:ext cx="3460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8" name="TexTeXPicture" descr="&lt;?xml version=&quot;1.0&quot; encoding=&quot;utf-16&quot;?&gt;&#10;&lt;TeXTeX&gt;&#10;  &lt;preamble&gt;\documentclass{jarticle}&#10;\usepackage{amsmath}&#10;\pagestyle{empty}&lt;/preamble&gt;&#10;  &lt;body&gt;\begin{align*} &#10;T {\rm [MeV]}&#10;\end{align*}&lt;/body&gt;&#10;  &lt;fcolor&gt;FF000000&lt;/fcolor&gt;&#10;  &lt;bcolor&gt;FFFFFFFF&lt;/bcolor&gt;&#10;  &lt;transparent&gt;True&lt;/transparent&gt;&#10;  &lt;resolution&gt;1800&lt;/resolution&gt;&#10;  &lt;imageh&gt;249&lt;/imageh&gt;&#10;  &lt;imagew&gt;80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5805488"/>
            <a:ext cx="112553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角丸四角形 45"/>
          <p:cNvSpPr/>
          <p:nvPr/>
        </p:nvSpPr>
        <p:spPr>
          <a:xfrm>
            <a:off x="5849938" y="1473200"/>
            <a:ext cx="2376487" cy="1811338"/>
          </a:xfrm>
          <a:prstGeom prst="roundRect">
            <a:avLst>
              <a:gd name="adj" fmla="val 12260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18480" name="TexTeXPicture" descr="&lt;?xml version=&quot;1.0&quot; encoding=&quot;utf-16&quot;?&gt;&#10;&lt;TeXTeX&gt;&#10;  &lt;preamble&gt;\documentclass{jarticle}&#10;\usepackage{amsmath}&#10;\pagestyle{empty}&lt;/preamble&gt;&#10;  &lt;body&gt;\begin{align*} &#10;&amp;amp;p+\pi &#10; \to \Delta^{+,0} \\&#10;&amp;amp;~~~\to&#10;\end{align*}&lt;/body&gt;&#10;  &lt;fcolor&gt;FF000000&lt;/fcolor&gt;&#10;  &lt;bcolor&gt;FFFFFFFF&lt;/bcolor&gt;&#10;  &lt;transparent&gt;True&lt;/transparent&gt;&#10;  &lt;resolution&gt;1800&lt;/resolution&gt;&#10;  &lt;imageh&gt;671&lt;/imageh&gt;&#10;  &lt;imagew&gt;1487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1582738"/>
            <a:ext cx="19907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テキスト ボックス 47"/>
          <p:cNvSpPr txBox="1"/>
          <p:nvPr/>
        </p:nvSpPr>
        <p:spPr>
          <a:xfrm>
            <a:off x="6086475" y="3905250"/>
            <a:ext cx="28892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ysClr val="windowText" lastClr="000000"/>
                </a:solidFill>
                <a:latin typeface="Arial" charset="0"/>
              </a:rPr>
              <a:t>BW for </a:t>
            </a:r>
            <a:r>
              <a:rPr lang="en-US" altLang="ja-JP" sz="2000" kern="0" dirty="0">
                <a:solidFill>
                  <a:sysClr val="windowText" lastClr="000000"/>
                </a:solidFill>
                <a:latin typeface="Symbol" pitchFamily="18" charset="2"/>
              </a:rPr>
              <a:t>s</a:t>
            </a:r>
            <a:r>
              <a:rPr lang="en-US" altLang="ja-JP" sz="2000" kern="0" dirty="0">
                <a:solidFill>
                  <a:sysClr val="windowText" lastClr="000000"/>
                </a:solidFill>
                <a:latin typeface="Arial" charset="0"/>
              </a:rPr>
              <a:t> &amp; thermal pion</a:t>
            </a:r>
            <a:endParaRPr lang="ja-JP" altLang="en-US" sz="20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49" name="右矢印 48"/>
          <p:cNvSpPr/>
          <p:nvPr/>
        </p:nvSpPr>
        <p:spPr>
          <a:xfrm>
            <a:off x="5224463" y="2220913"/>
            <a:ext cx="574675" cy="450850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0" name="右矢印 49"/>
          <p:cNvSpPr/>
          <p:nvPr/>
        </p:nvSpPr>
        <p:spPr>
          <a:xfrm>
            <a:off x="4327525" y="4487863"/>
            <a:ext cx="711200" cy="403225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180975" y="4305300"/>
            <a:ext cx="3959225" cy="1293813"/>
          </a:xfrm>
          <a:prstGeom prst="roundRect">
            <a:avLst>
              <a:gd name="adj" fmla="val 7442"/>
            </a:avLst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7235825" y="3465513"/>
            <a:ext cx="889000" cy="2693987"/>
          </a:xfrm>
          <a:prstGeom prst="rect">
            <a:avLst/>
          </a:prstGeom>
          <a:solidFill>
            <a:srgbClr val="FFC000">
              <a:alpha val="1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5424488" y="5164138"/>
            <a:ext cx="3538537" cy="503237"/>
          </a:xfrm>
          <a:prstGeom prst="rect">
            <a:avLst/>
          </a:prstGeom>
          <a:solidFill>
            <a:srgbClr val="FFC000">
              <a:alpha val="1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185988" y="3903663"/>
            <a:ext cx="2171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kern="0" dirty="0">
                <a:solidFill>
                  <a:srgbClr val="00B050"/>
                </a:solidFill>
                <a:latin typeface="Arial" charset="0"/>
              </a:rPr>
              <a:t>branching ratio of </a:t>
            </a:r>
            <a:r>
              <a:rPr lang="en-US" altLang="ja-JP" sz="1800" kern="0" dirty="0">
                <a:solidFill>
                  <a:srgbClr val="00B050"/>
                </a:solidFill>
                <a:latin typeface="Symbol" pitchFamily="18" charset="2"/>
              </a:rPr>
              <a:t>D</a:t>
            </a:r>
            <a:endParaRPr lang="ja-JP" altLang="en-US" sz="1800" kern="0" dirty="0">
              <a:solidFill>
                <a:srgbClr val="00B050"/>
              </a:solidFill>
              <a:latin typeface="Symbol" pitchFamily="18" charset="2"/>
            </a:endParaRPr>
          </a:p>
        </p:txBody>
      </p:sp>
      <p:cxnSp>
        <p:nvCxnSpPr>
          <p:cNvPr id="18488" name="直線矢印コネクタ 56"/>
          <p:cNvCxnSpPr>
            <a:cxnSpLocks noChangeShapeType="1"/>
          </p:cNvCxnSpPr>
          <p:nvPr/>
        </p:nvCxnSpPr>
        <p:spPr bwMode="auto">
          <a:xfrm flipH="1">
            <a:off x="1700213" y="836613"/>
            <a:ext cx="704850" cy="250825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9" name="直線矢印コネクタ 57"/>
          <p:cNvCxnSpPr>
            <a:cxnSpLocks noChangeShapeType="1"/>
          </p:cNvCxnSpPr>
          <p:nvPr/>
        </p:nvCxnSpPr>
        <p:spPr bwMode="auto">
          <a:xfrm flipV="1">
            <a:off x="3348038" y="3157538"/>
            <a:ext cx="179387" cy="847725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90" name="テキスト ボックス 63"/>
          <p:cNvSpPr txBox="1">
            <a:spLocks noChangeArrowheads="1"/>
          </p:cNvSpPr>
          <p:nvPr/>
        </p:nvSpPr>
        <p:spPr bwMode="auto">
          <a:xfrm>
            <a:off x="2414588" y="566738"/>
            <a:ext cx="2627312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FF0000"/>
                </a:solidFill>
              </a:rPr>
              <a:t>ratio of cross sections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18491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48630"/>
              </p:ext>
            </p:extLst>
          </p:nvPr>
        </p:nvGraphicFramePr>
        <p:xfrm>
          <a:off x="2425700" y="5667376"/>
          <a:ext cx="2044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7" name="Equation" r:id="rId20" imgW="837836" imgH="203112" progId="Equation.DSMT4">
                  <p:embed/>
                </p:oleObj>
              </mc:Choice>
              <mc:Fallback>
                <p:oleObj name="Equation" r:id="rId20" imgW="83783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5667376"/>
                        <a:ext cx="2044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7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Time Scales</a:t>
            </a:r>
          </a:p>
        </p:txBody>
      </p:sp>
      <p:sp>
        <p:nvSpPr>
          <p:cNvPr id="27651" name="AutoShape 30"/>
          <p:cNvSpPr>
            <a:spLocks noChangeArrowheads="1"/>
          </p:cNvSpPr>
          <p:nvPr/>
        </p:nvSpPr>
        <p:spPr bwMode="auto">
          <a:xfrm>
            <a:off x="654050" y="803275"/>
            <a:ext cx="6586538" cy="2809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 sz="180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1476375" y="1766888"/>
            <a:ext cx="4679950" cy="720725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6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27653" name="テキスト ボックス 28"/>
          <p:cNvSpPr txBox="1">
            <a:spLocks noChangeArrowheads="1"/>
          </p:cNvSpPr>
          <p:nvPr/>
        </p:nvSpPr>
        <p:spPr bwMode="auto">
          <a:xfrm rot="-5400000">
            <a:off x="191293" y="1691482"/>
            <a:ext cx="2017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400" dirty="0">
                <a:solidFill>
                  <a:srgbClr val="000000"/>
                </a:solidFill>
              </a:rPr>
              <a:t>hadronization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1490663" y="1838325"/>
            <a:ext cx="1425575" cy="576263"/>
          </a:xfrm>
          <a:prstGeom prst="rightArrow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rgbClr val="FFFFFF"/>
              </a:solidFill>
            </a:endParaRPr>
          </a:p>
        </p:txBody>
      </p:sp>
      <p:cxnSp>
        <p:nvCxnSpPr>
          <p:cNvPr id="27655" name="直線コネクタ 30"/>
          <p:cNvCxnSpPr>
            <a:cxnSpLocks noChangeShapeType="1"/>
          </p:cNvCxnSpPr>
          <p:nvPr/>
        </p:nvCxnSpPr>
        <p:spPr bwMode="auto">
          <a:xfrm>
            <a:off x="5508625" y="1695450"/>
            <a:ext cx="0" cy="792163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直線コネクタ 27"/>
          <p:cNvCxnSpPr>
            <a:cxnSpLocks noChangeShapeType="1"/>
          </p:cNvCxnSpPr>
          <p:nvPr/>
        </p:nvCxnSpPr>
        <p:spPr bwMode="auto">
          <a:xfrm>
            <a:off x="1490663" y="1695450"/>
            <a:ext cx="0" cy="792163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直線矢印コネクタ 25"/>
          <p:cNvCxnSpPr>
            <a:cxnSpLocks noChangeShapeType="1"/>
            <a:stCxn id="30" idx="1"/>
          </p:cNvCxnSpPr>
          <p:nvPr/>
        </p:nvCxnSpPr>
        <p:spPr bwMode="auto">
          <a:xfrm>
            <a:off x="1477963" y="2127250"/>
            <a:ext cx="5422900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左中かっこ 33"/>
          <p:cNvSpPr>
            <a:spLocks/>
          </p:cNvSpPr>
          <p:nvPr/>
        </p:nvSpPr>
        <p:spPr bwMode="auto">
          <a:xfrm rot="-5400000">
            <a:off x="3253581" y="835819"/>
            <a:ext cx="477838" cy="4032250"/>
          </a:xfrm>
          <a:prstGeom prst="leftBrace">
            <a:avLst>
              <a:gd name="adj1" fmla="val 8321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/>
        </p:spPr>
        <p:txBody>
          <a:bodyPr vert="ea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rgbClr val="FFFF00"/>
              </a:solidFill>
              <a:latin typeface="Arial"/>
              <a:ea typeface="ＭＳ Ｐゴシック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835150" y="1179513"/>
            <a:ext cx="1981200" cy="592137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rgbClr val="FFFFFF"/>
              </a:solidFill>
            </a:endParaRPr>
          </a:p>
        </p:txBody>
      </p:sp>
      <p:pic>
        <p:nvPicPr>
          <p:cNvPr id="27660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16163"/>
            <a:ext cx="17938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Text Box 32"/>
          <p:cNvSpPr txBox="1">
            <a:spLocks noChangeArrowheads="1"/>
          </p:cNvSpPr>
          <p:nvPr/>
        </p:nvSpPr>
        <p:spPr bwMode="auto">
          <a:xfrm>
            <a:off x="1229867" y="3886200"/>
            <a:ext cx="54761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 dirty="0">
                <a:solidFill>
                  <a:srgbClr val="FFFF00"/>
                </a:solidFill>
                <a:latin typeface="Symbol" pitchFamily="18" charset="2"/>
              </a:rPr>
              <a:t>t</a:t>
            </a:r>
            <a:r>
              <a:rPr lang="en-US" altLang="ja-JP" sz="3200" i="1" baseline="-16000" dirty="0">
                <a:solidFill>
                  <a:srgbClr val="FFFF00"/>
                </a:solidFill>
                <a:latin typeface="Times New Roman" pitchFamily="18" charset="0"/>
              </a:rPr>
              <a:t>I </a:t>
            </a:r>
            <a:r>
              <a:rPr lang="en-US" altLang="ja-JP" sz="2000" dirty="0">
                <a:solidFill>
                  <a:srgbClr val="FFFF00"/>
                </a:solidFill>
              </a:rPr>
              <a:t>:</a:t>
            </a:r>
            <a:r>
              <a:rPr lang="en-US" altLang="ja-JP" sz="1800" dirty="0">
                <a:solidFill>
                  <a:srgbClr val="FFFF00"/>
                </a:solidFill>
              </a:rPr>
              <a:t> </a:t>
            </a:r>
            <a:r>
              <a:rPr lang="en-US" altLang="ja-JP" sz="2000" dirty="0">
                <a:solidFill>
                  <a:srgbClr val="FFFF00"/>
                </a:solidFill>
              </a:rPr>
              <a:t>time scale to realize isospin randomization</a:t>
            </a:r>
          </a:p>
        </p:txBody>
      </p:sp>
      <p:sp>
        <p:nvSpPr>
          <p:cNvPr id="27662" name="Text Box 33"/>
          <p:cNvSpPr txBox="1">
            <a:spLocks noChangeArrowheads="1"/>
          </p:cNvSpPr>
          <p:nvPr/>
        </p:nvSpPr>
        <p:spPr bwMode="auto">
          <a:xfrm>
            <a:off x="1225500" y="4419600"/>
            <a:ext cx="5394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 dirty="0">
                <a:solidFill>
                  <a:srgbClr val="FFFF00"/>
                </a:solidFill>
                <a:latin typeface="Symbol" pitchFamily="18" charset="2"/>
              </a:rPr>
              <a:t>t</a:t>
            </a:r>
            <a:r>
              <a:rPr lang="en-US" altLang="ja-JP" sz="3200" baseline="-16000" dirty="0">
                <a:solidFill>
                  <a:srgbClr val="FFFF00"/>
                </a:solidFill>
                <a:latin typeface="Times New Roman" pitchFamily="18" charset="0"/>
              </a:rPr>
              <a:t>hadron</a:t>
            </a:r>
            <a:r>
              <a:rPr lang="en-US" altLang="ja-JP" sz="1800" dirty="0">
                <a:solidFill>
                  <a:srgbClr val="FFFF00"/>
                </a:solidFill>
              </a:rPr>
              <a:t> </a:t>
            </a:r>
            <a:r>
              <a:rPr lang="en-US" altLang="ja-JP" sz="2000" dirty="0">
                <a:solidFill>
                  <a:srgbClr val="FFFF00"/>
                </a:solidFill>
              </a:rPr>
              <a:t>:</a:t>
            </a:r>
            <a:r>
              <a:rPr lang="en-US" altLang="ja-JP" sz="1800" dirty="0">
                <a:solidFill>
                  <a:srgbClr val="FFFF00"/>
                </a:solidFill>
              </a:rPr>
              <a:t> </a:t>
            </a:r>
            <a:r>
              <a:rPr lang="en-US" altLang="ja-JP" sz="2000" dirty="0">
                <a:solidFill>
                  <a:srgbClr val="FFFF00"/>
                </a:solidFill>
              </a:rPr>
              <a:t>time scale of hadron phase duration</a:t>
            </a:r>
          </a:p>
        </p:txBody>
      </p:sp>
      <p:graphicFrame>
        <p:nvGraphicFramePr>
          <p:cNvPr id="27663" name="Object 40"/>
          <p:cNvGraphicFramePr>
            <a:graphicFrameLocks noChangeAspect="1"/>
          </p:cNvGraphicFramePr>
          <p:nvPr/>
        </p:nvGraphicFramePr>
        <p:xfrm>
          <a:off x="2071688" y="1206500"/>
          <a:ext cx="153828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6" name="Equation" r:id="rId4" imgW="596900" imgH="228600" progId="Equation.DSMT4">
                  <p:embed/>
                </p:oleObj>
              </mc:Choice>
              <mc:Fallback>
                <p:oleObj name="Equation" r:id="rId4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1206500"/>
                        <a:ext cx="1538287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4" name="Object 41"/>
          <p:cNvGraphicFramePr>
            <a:graphicFrameLocks noChangeAspect="1"/>
          </p:cNvGraphicFramePr>
          <p:nvPr/>
        </p:nvGraphicFramePr>
        <p:xfrm>
          <a:off x="3133725" y="2949575"/>
          <a:ext cx="97948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77" name="Equation" r:id="rId6" imgW="368300" imgH="228600" progId="Equation.DSMT4">
                  <p:embed/>
                </p:oleObj>
              </mc:Choice>
              <mc:Fallback>
                <p:oleObj name="Equation" r:id="rId6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2949575"/>
                        <a:ext cx="979488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5" name="AutoShape 36"/>
          <p:cNvSpPr>
            <a:spLocks/>
          </p:cNvSpPr>
          <p:nvPr/>
        </p:nvSpPr>
        <p:spPr bwMode="auto">
          <a:xfrm>
            <a:off x="1025525" y="408463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ja-JP" altLang="en-US" sz="1800" dirty="0">
              <a:solidFill>
                <a:srgbClr val="FFFF00"/>
              </a:solidFill>
              <a:latin typeface="Arial" pitchFamily="34" charset="0"/>
            </a:endParaRPr>
          </a:p>
        </p:txBody>
      </p:sp>
      <p:grpSp>
        <p:nvGrpSpPr>
          <p:cNvPr id="39977" name="Group 41"/>
          <p:cNvGrpSpPr>
            <a:grpSpLocks/>
          </p:cNvGrpSpPr>
          <p:nvPr/>
        </p:nvGrpSpPr>
        <p:grpSpPr bwMode="auto">
          <a:xfrm>
            <a:off x="1103313" y="5461000"/>
            <a:ext cx="7800975" cy="714375"/>
            <a:chOff x="695" y="3440"/>
            <a:chExt cx="4914" cy="450"/>
          </a:xfrm>
        </p:grpSpPr>
        <p:sp>
          <p:nvSpPr>
            <p:cNvPr id="27667" name="Text Box 38"/>
            <p:cNvSpPr txBox="1">
              <a:spLocks noChangeArrowheads="1"/>
            </p:cNvSpPr>
            <p:nvPr/>
          </p:nvSpPr>
          <p:spPr bwMode="auto">
            <a:xfrm>
              <a:off x="1105" y="3440"/>
              <a:ext cx="413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3200" dirty="0">
                  <a:solidFill>
                    <a:srgbClr val="FFFF00"/>
                  </a:solidFill>
                  <a:latin typeface="Symbol" pitchFamily="18" charset="2"/>
                </a:rPr>
                <a:t>t</a:t>
              </a:r>
              <a:r>
                <a:rPr lang="en-US" altLang="ja-JP" sz="3200" baseline="-16000" dirty="0">
                  <a:solidFill>
                    <a:srgbClr val="FFFF00"/>
                  </a:solidFill>
                  <a:latin typeface="Times New Roman" pitchFamily="18" charset="0"/>
                </a:rPr>
                <a:t>hadron</a:t>
              </a:r>
              <a:r>
                <a:rPr lang="en-US" altLang="ja-JP" sz="1800" dirty="0">
                  <a:solidFill>
                    <a:srgbClr val="FFFF00"/>
                  </a:solidFill>
                </a:rPr>
                <a:t> </a:t>
              </a:r>
              <a:r>
                <a:rPr lang="en-US" altLang="ja-JP" sz="2000" dirty="0">
                  <a:solidFill>
                    <a:srgbClr val="FFFF00"/>
                  </a:solidFill>
                </a:rPr>
                <a:t>                result </a:t>
              </a:r>
              <a:r>
                <a:rPr lang="en-US" altLang="ja-JP" sz="2000" dirty="0" smtClean="0">
                  <a:solidFill>
                    <a:srgbClr val="FFFF00"/>
                  </a:solidFill>
                </a:rPr>
                <a:t>of</a:t>
              </a:r>
              <a:r>
                <a:rPr lang="ja-JP" altLang="en-US" sz="2000" dirty="0">
                  <a:solidFill>
                    <a:srgbClr val="FFFF00"/>
                  </a:solidFill>
                </a:rPr>
                <a:t> </a:t>
              </a:r>
              <a:r>
                <a:rPr lang="en-US" altLang="ja-JP" sz="2000" dirty="0" smtClean="0">
                  <a:solidFill>
                    <a:srgbClr val="FFFF00"/>
                  </a:solidFill>
                </a:rPr>
                <a:t>hydro </a:t>
              </a:r>
              <a:r>
                <a:rPr lang="en-US" altLang="ja-JP" sz="2000" dirty="0">
                  <a:solidFill>
                    <a:srgbClr val="FFFF00"/>
                  </a:solidFill>
                </a:rPr>
                <a:t>+ cascade calculation</a:t>
              </a: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 rot="10800000">
              <a:off x="1984" y="3580"/>
              <a:ext cx="356" cy="204"/>
            </a:xfrm>
            <a:prstGeom prst="rightArrow">
              <a:avLst>
                <a:gd name="adj1" fmla="val 50000"/>
                <a:gd name="adj2" fmla="val 58412"/>
              </a:avLst>
            </a:prstGeom>
            <a:solidFill>
              <a:srgbClr val="0000FF"/>
            </a:solidFill>
            <a:ln w="15875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ja-JP" sz="1800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27669" name="Rectangle 40"/>
            <p:cNvSpPr>
              <a:spLocks noChangeArrowheads="1"/>
            </p:cNvSpPr>
            <p:nvPr/>
          </p:nvSpPr>
          <p:spPr bwMode="auto">
            <a:xfrm>
              <a:off x="695" y="3451"/>
              <a:ext cx="4914" cy="43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 sz="18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98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Result of Hydro+Cascade Calculation</a:t>
            </a:r>
          </a:p>
        </p:txBody>
      </p:sp>
      <p:pic>
        <p:nvPicPr>
          <p:cNvPr id="28675" name="Picture 4" descr="文書名 _NonakaB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14413"/>
            <a:ext cx="316865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900113" y="5872163"/>
            <a:ext cx="283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FFFF00"/>
                </a:solidFill>
              </a:rPr>
              <a:t>Nonaka and Bass, PRC 2007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4283075" y="1670050"/>
            <a:ext cx="565150" cy="323850"/>
          </a:xfrm>
          <a:prstGeom prst="rightArrow">
            <a:avLst>
              <a:gd name="adj1" fmla="val 50000"/>
              <a:gd name="adj2" fmla="val 58412"/>
            </a:avLst>
          </a:prstGeom>
          <a:solidFill>
            <a:srgbClr val="0000FF"/>
          </a:solidFill>
          <a:ln w="15875" algn="ctr">
            <a:solidFill>
              <a:srgbClr val="FFFF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8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" name="AutoShape 12"/>
          <p:cNvSpPr>
            <a:spLocks noChangeArrowheads="1"/>
          </p:cNvSpPr>
          <p:nvPr/>
        </p:nvSpPr>
        <p:spPr bwMode="auto">
          <a:xfrm rot="10800000">
            <a:off x="4287838" y="3230563"/>
            <a:ext cx="565150" cy="323850"/>
          </a:xfrm>
          <a:prstGeom prst="rightArrow">
            <a:avLst>
              <a:gd name="adj1" fmla="val 50000"/>
              <a:gd name="adj2" fmla="val 58412"/>
            </a:avLst>
          </a:prstGeom>
          <a:solidFill>
            <a:srgbClr val="0000FF"/>
          </a:solidFill>
          <a:ln w="15875" algn="ctr">
            <a:solidFill>
              <a:srgbClr val="FFFF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8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4325938" y="989013"/>
            <a:ext cx="2886075" cy="3762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FFFF00"/>
                </a:solidFill>
              </a:rPr>
              <a:t>Freezeout time distribution</a:t>
            </a:r>
          </a:p>
        </p:txBody>
      </p:sp>
      <p:sp>
        <p:nvSpPr>
          <p:cNvPr id="28680" name="Text Box 12"/>
          <p:cNvSpPr txBox="1">
            <a:spLocks noChangeArrowheads="1"/>
          </p:cNvSpPr>
          <p:nvPr/>
        </p:nvSpPr>
        <p:spPr bwMode="auto">
          <a:xfrm>
            <a:off x="4940300" y="1631950"/>
            <a:ext cx="216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FFFF00"/>
                </a:solidFill>
              </a:rPr>
              <a:t>without after-burner</a:t>
            </a:r>
          </a:p>
        </p:txBody>
      </p:sp>
      <p:sp>
        <p:nvSpPr>
          <p:cNvPr id="28681" name="Text Box 13"/>
          <p:cNvSpPr txBox="1">
            <a:spLocks noChangeArrowheads="1"/>
          </p:cNvSpPr>
          <p:nvPr/>
        </p:nvSpPr>
        <p:spPr bwMode="auto">
          <a:xfrm>
            <a:off x="4945063" y="3200400"/>
            <a:ext cx="184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FFFF00"/>
                </a:solidFill>
              </a:rPr>
              <a:t>with after-burner</a:t>
            </a:r>
          </a:p>
        </p:txBody>
      </p:sp>
      <p:grpSp>
        <p:nvGrpSpPr>
          <p:cNvPr id="40983" name="Group 23"/>
          <p:cNvGrpSpPr>
            <a:grpSpLocks/>
          </p:cNvGrpSpPr>
          <p:nvPr/>
        </p:nvGrpSpPr>
        <p:grpSpPr bwMode="auto">
          <a:xfrm>
            <a:off x="4252913" y="5018088"/>
            <a:ext cx="4748212" cy="1368425"/>
            <a:chOff x="2679" y="3161"/>
            <a:chExt cx="2991" cy="862"/>
          </a:xfrm>
        </p:grpSpPr>
        <p:grpSp>
          <p:nvGrpSpPr>
            <p:cNvPr id="28686" name="Group 20"/>
            <p:cNvGrpSpPr>
              <a:grpSpLocks/>
            </p:cNvGrpSpPr>
            <p:nvPr/>
          </p:nvGrpSpPr>
          <p:grpSpPr bwMode="auto">
            <a:xfrm>
              <a:off x="2679" y="3161"/>
              <a:ext cx="2135" cy="416"/>
              <a:chOff x="3378" y="3273"/>
              <a:chExt cx="2135" cy="416"/>
            </a:xfrm>
          </p:grpSpPr>
          <p:sp>
            <p:nvSpPr>
              <p:cNvPr id="28689" name="Text Box 15"/>
              <p:cNvSpPr txBox="1">
                <a:spLocks noChangeArrowheads="1"/>
              </p:cNvSpPr>
              <p:nvPr/>
            </p:nvSpPr>
            <p:spPr bwMode="auto">
              <a:xfrm>
                <a:off x="3899" y="3273"/>
                <a:ext cx="1602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3200" dirty="0">
                    <a:solidFill>
                      <a:srgbClr val="FFFF00"/>
                    </a:solidFill>
                    <a:latin typeface="Symbol" pitchFamily="18" charset="2"/>
                  </a:rPr>
                  <a:t>t</a:t>
                </a:r>
                <a:r>
                  <a:rPr lang="en-US" altLang="ja-JP" sz="3200" baseline="-16000" dirty="0">
                    <a:solidFill>
                      <a:srgbClr val="FFFF00"/>
                    </a:solidFill>
                    <a:latin typeface="Times New Roman" pitchFamily="18" charset="0"/>
                  </a:rPr>
                  <a:t>hadron</a:t>
                </a:r>
                <a:r>
                  <a:rPr lang="en-US" altLang="ja-JP" sz="180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: 10 </a:t>
                </a:r>
                <a:r>
                  <a:rPr lang="en-US" altLang="ja-JP" sz="2000" dirty="0">
                    <a:solidFill>
                      <a:srgbClr val="FFFF00"/>
                    </a:solidFill>
                    <a:cs typeface="Arial" pitchFamily="34" charset="0"/>
                  </a:rPr>
                  <a:t>~ 20 fm</a:t>
                </a:r>
              </a:p>
            </p:txBody>
          </p:sp>
          <p:sp>
            <p:nvSpPr>
              <p:cNvPr id="3" name="AutoShape 12"/>
              <p:cNvSpPr>
                <a:spLocks noChangeArrowheads="1"/>
              </p:cNvSpPr>
              <p:nvPr/>
            </p:nvSpPr>
            <p:spPr bwMode="auto">
              <a:xfrm>
                <a:off x="3513" y="3414"/>
                <a:ext cx="356" cy="204"/>
              </a:xfrm>
              <a:prstGeom prst="rightArrow">
                <a:avLst>
                  <a:gd name="adj1" fmla="val 50000"/>
                  <a:gd name="adj2" fmla="val 58412"/>
                </a:avLst>
              </a:prstGeom>
              <a:solidFill>
                <a:srgbClr val="0000FF"/>
              </a:solidFill>
              <a:ln w="15875" algn="ctr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ja-JP" sz="180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8691" name="Rectangle 19"/>
              <p:cNvSpPr>
                <a:spLocks noChangeArrowheads="1"/>
              </p:cNvSpPr>
              <p:nvPr/>
            </p:nvSpPr>
            <p:spPr bwMode="auto">
              <a:xfrm>
                <a:off x="3378" y="3310"/>
                <a:ext cx="2135" cy="379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ja-JP" altLang="en-US" sz="1800" dirty="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</p:grpSp>
        <p:graphicFrame>
          <p:nvGraphicFramePr>
            <p:cNvPr id="28687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9778573"/>
                </p:ext>
              </p:extLst>
            </p:nvPr>
          </p:nvGraphicFramePr>
          <p:xfrm>
            <a:off x="3042" y="3603"/>
            <a:ext cx="995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87" name="Equation" r:id="rId4" imgW="723600" imgH="228600" progId="Equation.DSMT4">
                    <p:embed/>
                  </p:oleObj>
                </mc:Choice>
                <mc:Fallback>
                  <p:oleObj name="Equation" r:id="rId4" imgW="723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2" y="3603"/>
                          <a:ext cx="995" cy="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88" name="Text Box 22"/>
            <p:cNvSpPr txBox="1">
              <a:spLocks noChangeArrowheads="1"/>
            </p:cNvSpPr>
            <p:nvPr/>
          </p:nvSpPr>
          <p:spPr bwMode="auto">
            <a:xfrm>
              <a:off x="4131" y="3696"/>
              <a:ext cx="15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dirty="0">
                  <a:solidFill>
                    <a:srgbClr val="FFFF00"/>
                  </a:solidFill>
                </a:rPr>
                <a:t>isospin: randomized</a:t>
              </a:r>
            </a:p>
          </p:txBody>
        </p:sp>
      </p:grpSp>
      <p:grpSp>
        <p:nvGrpSpPr>
          <p:cNvPr id="28683" name="Group 26"/>
          <p:cNvGrpSpPr>
            <a:grpSpLocks/>
          </p:cNvGrpSpPr>
          <p:nvPr/>
        </p:nvGrpSpPr>
        <p:grpSpPr bwMode="auto">
          <a:xfrm>
            <a:off x="977900" y="5137150"/>
            <a:ext cx="3140075" cy="258763"/>
            <a:chOff x="616" y="3236"/>
            <a:chExt cx="1978" cy="163"/>
          </a:xfrm>
        </p:grpSpPr>
        <p:sp>
          <p:nvSpPr>
            <p:cNvPr id="28684" name="Rectangle 24"/>
            <p:cNvSpPr>
              <a:spLocks noChangeArrowheads="1"/>
            </p:cNvSpPr>
            <p:nvPr/>
          </p:nvSpPr>
          <p:spPr bwMode="auto">
            <a:xfrm>
              <a:off x="617" y="3236"/>
              <a:ext cx="1977" cy="83"/>
            </a:xfrm>
            <a:prstGeom prst="rect">
              <a:avLst/>
            </a:prstGeom>
            <a:solidFill>
              <a:srgbClr val="FF008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sz="18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28685" name="Rectangle 25"/>
            <p:cNvSpPr>
              <a:spLocks noChangeArrowheads="1"/>
            </p:cNvSpPr>
            <p:nvPr/>
          </p:nvSpPr>
          <p:spPr bwMode="auto">
            <a:xfrm>
              <a:off x="616" y="3319"/>
              <a:ext cx="847" cy="80"/>
            </a:xfrm>
            <a:prstGeom prst="rect">
              <a:avLst/>
            </a:prstGeom>
            <a:solidFill>
              <a:srgbClr val="FF008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sz="18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84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of Hadron Phase and QGP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371" y="838399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Quark-Gluon Plasma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251520" y="1519822"/>
            <a:ext cx="4896544" cy="900000"/>
            <a:chOff x="251520" y="1270447"/>
            <a:chExt cx="4896544" cy="900000"/>
          </a:xfrm>
        </p:grpSpPr>
        <p:sp>
          <p:nvSpPr>
            <p:cNvPr id="7" name="正方形/長方形 6"/>
            <p:cNvSpPr/>
            <p:nvPr/>
          </p:nvSpPr>
          <p:spPr>
            <a:xfrm>
              <a:off x="251520" y="1270447"/>
              <a:ext cx="4896544" cy="900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2475725" y="200023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3347864" y="191851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3607833" y="187876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223616" y="18721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4572000" y="166650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640419" y="134060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1994403" y="133175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960644" y="160876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3203824" y="166276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2027035" y="195453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4788024" y="194623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1701045" y="192618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3715833" y="132131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608457" y="173851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575544" y="132131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899592" y="137847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2718116" y="13642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4337968" y="197621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3903992" y="16788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3160578" y="134236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4283968" y="139460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3955873" y="19926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412188" y="199951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209154" y="160822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892728" y="19913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879824" y="204383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467544" y="15708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1694419" y="171676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1259632" y="130646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4734024" y="144860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251371" y="838399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Quark-Gluon Plasma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41" name="テキスト ボックス 40"/>
          <p:cNvSpPr txBox="1"/>
          <p:nvPr/>
        </p:nvSpPr>
        <p:spPr bwMode="auto">
          <a:xfrm>
            <a:off x="5363697" y="1541999"/>
            <a:ext cx="3408305" cy="83099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= ±1/3, ±2/3 (quark)</a:t>
            </a:r>
          </a:p>
          <a:p>
            <a:pPr algn="l"/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0 (gluon)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グループ化 83"/>
          <p:cNvGrpSpPr/>
          <p:nvPr/>
        </p:nvGrpSpPr>
        <p:grpSpPr>
          <a:xfrm>
            <a:off x="251520" y="3888506"/>
            <a:ext cx="4896544" cy="900000"/>
            <a:chOff x="251520" y="3639131"/>
            <a:chExt cx="4896544" cy="900000"/>
          </a:xfrm>
        </p:grpSpPr>
        <p:sp>
          <p:nvSpPr>
            <p:cNvPr id="42" name="正方形/長方形 41"/>
            <p:cNvSpPr/>
            <p:nvPr/>
          </p:nvSpPr>
          <p:spPr>
            <a:xfrm>
              <a:off x="251520" y="3639131"/>
              <a:ext cx="4896544" cy="9000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4208643" y="421508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4734000" y="392741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3372808" y="421212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1383817" y="426817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3426808" y="431404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1318673" y="416633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2555422" y="42050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861559" y="378904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4615168" y="387341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478902" y="426309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3845277" y="378179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431528" y="415509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3480808" y="418790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4319933" y="427576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2418648" y="419594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863177" y="392874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2489618" y="426013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2028009" y="388462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2979612" y="386583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2904386" y="397383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3899277" y="391502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4721752" y="381941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1275817" y="426051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2871757" y="38549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369339" y="42590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4315792" y="416108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1957138" y="383062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1970864" y="396144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971177" y="387929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3774583" y="388979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3743944" y="374704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1871736" y="378308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2375792" y="410708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4175992" y="410708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2807840" y="378308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4572000" y="374704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323528" y="4107770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3311896" y="4123827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1223664" y="410708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791616" y="374704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83" name="テキスト ボックス 82"/>
          <p:cNvSpPr txBox="1"/>
          <p:nvPr/>
        </p:nvSpPr>
        <p:spPr>
          <a:xfrm>
            <a:off x="251371" y="321337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Hadron Phase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85" name="テキスト ボックス 84"/>
          <p:cNvSpPr txBox="1"/>
          <p:nvPr/>
        </p:nvSpPr>
        <p:spPr bwMode="auto">
          <a:xfrm>
            <a:off x="5361722" y="4010024"/>
            <a:ext cx="2465740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n-US" altLang="ja-JP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(± 2), ±1, 0</a:t>
            </a:r>
          </a:p>
        </p:txBody>
      </p:sp>
      <p:sp>
        <p:nvSpPr>
          <p:cNvPr id="87" name="上下矢印 86"/>
          <p:cNvSpPr/>
          <p:nvPr/>
        </p:nvSpPr>
        <p:spPr bwMode="auto">
          <a:xfrm>
            <a:off x="4533436" y="2550515"/>
            <a:ext cx="484632" cy="1216152"/>
          </a:xfrm>
          <a:prstGeom prst="upDownArrow">
            <a:avLst/>
          </a:prstGeom>
          <a:solidFill>
            <a:srgbClr val="D19B2F"/>
          </a:solidFill>
          <a:ln w="12700" cap="flat" cmpd="sng" algn="ctr">
            <a:solidFill>
              <a:srgbClr val="6238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54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正方形/長方形 393"/>
          <p:cNvSpPr>
            <a:spLocks noChangeArrowheads="1"/>
          </p:cNvSpPr>
          <p:nvPr/>
        </p:nvSpPr>
        <p:spPr bwMode="auto">
          <a:xfrm>
            <a:off x="-312738" y="684213"/>
            <a:ext cx="9682163" cy="5691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ja-JP" alt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945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Nucleon Isospin Randomization in Pion Gas</a:t>
            </a:r>
            <a:endParaRPr lang="ja-JP" altLang="en-US" dirty="0" smtClean="0"/>
          </a:p>
        </p:txBody>
      </p:sp>
      <p:sp>
        <p:nvSpPr>
          <p:cNvPr id="198" name="正方形/長方形 197"/>
          <p:cNvSpPr/>
          <p:nvPr/>
        </p:nvSpPr>
        <p:spPr>
          <a:xfrm>
            <a:off x="147638" y="796925"/>
            <a:ext cx="8888412" cy="3108325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rgbClr val="2D2D8A">
                  <a:lumMod val="4000"/>
                  <a:lumOff val="96000"/>
                </a:srgbClr>
              </a:gs>
              <a:gs pos="100000">
                <a:srgbClr val="2D2D8A">
                  <a:lumMod val="4000"/>
                  <a:lumOff val="96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461" name="テキスト ボックス 198"/>
          <p:cNvSpPr txBox="1">
            <a:spLocks noChangeArrowheads="1"/>
          </p:cNvSpPr>
          <p:nvPr/>
        </p:nvSpPr>
        <p:spPr bwMode="auto">
          <a:xfrm rot="-5400000">
            <a:off x="-156368" y="4042569"/>
            <a:ext cx="1709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000000"/>
                </a:solidFill>
              </a:rPr>
              <a:t>hadronization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 rot="16200000">
            <a:off x="438151" y="4287837"/>
            <a:ext cx="1295400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ysClr val="windowText" lastClr="000000"/>
                </a:solidFill>
                <a:latin typeface="Arial" charset="0"/>
              </a:rPr>
              <a:t>chem. f.o.</a:t>
            </a:r>
            <a:endParaRPr lang="ja-JP" altLang="en-US" sz="20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01" name="テキスト ボックス 200"/>
          <p:cNvSpPr txBox="1"/>
          <p:nvPr/>
        </p:nvSpPr>
        <p:spPr>
          <a:xfrm rot="16200000">
            <a:off x="4252120" y="4301331"/>
            <a:ext cx="1325562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ysClr val="windowText" lastClr="000000"/>
                </a:solidFill>
                <a:latin typeface="Arial" charset="0"/>
              </a:rPr>
              <a:t>kinetic f.o.</a:t>
            </a:r>
            <a:endParaRPr lang="ja-JP" altLang="en-US" sz="20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cxnSp>
        <p:nvCxnSpPr>
          <p:cNvPr id="19464" name="直線矢印コネクタ 201"/>
          <p:cNvCxnSpPr>
            <a:cxnSpLocks noChangeShapeType="1"/>
          </p:cNvCxnSpPr>
          <p:nvPr/>
        </p:nvCxnSpPr>
        <p:spPr bwMode="auto">
          <a:xfrm>
            <a:off x="1363663" y="4121150"/>
            <a:ext cx="1228725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3" name="テキスト ボックス 202"/>
          <p:cNvSpPr txBox="1"/>
          <p:nvPr/>
        </p:nvSpPr>
        <p:spPr>
          <a:xfrm>
            <a:off x="1357313" y="4308475"/>
            <a:ext cx="11509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ysClr val="windowText" lastClr="000000"/>
                </a:solidFill>
                <a:latin typeface="Arial" charset="0"/>
              </a:rPr>
              <a:t>a few fm</a:t>
            </a:r>
            <a:endParaRPr lang="ja-JP" altLang="en-US" sz="20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204" name="円/楕円 203"/>
          <p:cNvSpPr/>
          <p:nvPr/>
        </p:nvSpPr>
        <p:spPr>
          <a:xfrm>
            <a:off x="4524849" y="124961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5" name="円/楕円 204"/>
          <p:cNvSpPr/>
          <p:nvPr/>
        </p:nvSpPr>
        <p:spPr>
          <a:xfrm>
            <a:off x="2800150" y="2805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6" name="円/楕円 205"/>
          <p:cNvSpPr/>
          <p:nvPr/>
        </p:nvSpPr>
        <p:spPr>
          <a:xfrm>
            <a:off x="878432" y="230082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7" name="円/楕円 206"/>
          <p:cNvSpPr/>
          <p:nvPr/>
        </p:nvSpPr>
        <p:spPr>
          <a:xfrm>
            <a:off x="1029003" y="2824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8" name="円/楕円 207"/>
          <p:cNvSpPr/>
          <p:nvPr/>
        </p:nvSpPr>
        <p:spPr>
          <a:xfrm>
            <a:off x="853162" y="163278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9" name="円/楕円 208"/>
          <p:cNvSpPr/>
          <p:nvPr/>
        </p:nvSpPr>
        <p:spPr>
          <a:xfrm>
            <a:off x="2335514" y="213556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0" name="円/楕円 209"/>
          <p:cNvSpPr/>
          <p:nvPr/>
        </p:nvSpPr>
        <p:spPr>
          <a:xfrm>
            <a:off x="1486426" y="33652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1" name="円/楕円 210"/>
          <p:cNvSpPr/>
          <p:nvPr/>
        </p:nvSpPr>
        <p:spPr>
          <a:xfrm>
            <a:off x="2335514" y="318479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2" name="円/楕円 211"/>
          <p:cNvSpPr/>
          <p:nvPr/>
        </p:nvSpPr>
        <p:spPr>
          <a:xfrm>
            <a:off x="1861268" y="25275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3" name="円/楕円 212"/>
          <p:cNvSpPr/>
          <p:nvPr/>
        </p:nvSpPr>
        <p:spPr>
          <a:xfrm>
            <a:off x="3646666" y="304077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4" name="円/楕円 213"/>
          <p:cNvSpPr/>
          <p:nvPr/>
        </p:nvSpPr>
        <p:spPr>
          <a:xfrm>
            <a:off x="1431888" y="23835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5" name="円/楕円 214"/>
          <p:cNvSpPr/>
          <p:nvPr/>
        </p:nvSpPr>
        <p:spPr>
          <a:xfrm>
            <a:off x="3173130" y="337020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6" name="円/楕円 215"/>
          <p:cNvSpPr/>
          <p:nvPr/>
        </p:nvSpPr>
        <p:spPr>
          <a:xfrm>
            <a:off x="6386649" y="94106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7" name="円/楕円 216"/>
          <p:cNvSpPr/>
          <p:nvPr/>
        </p:nvSpPr>
        <p:spPr>
          <a:xfrm>
            <a:off x="1521301" y="166286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8" name="円/楕円 217"/>
          <p:cNvSpPr/>
          <p:nvPr/>
        </p:nvSpPr>
        <p:spPr>
          <a:xfrm>
            <a:off x="4365139" y="94297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9" name="円/楕円 218"/>
          <p:cNvSpPr/>
          <p:nvPr/>
        </p:nvSpPr>
        <p:spPr>
          <a:xfrm>
            <a:off x="1011395" y="355638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0" name="円/楕円 219"/>
          <p:cNvSpPr/>
          <p:nvPr/>
        </p:nvSpPr>
        <p:spPr>
          <a:xfrm>
            <a:off x="5004048" y="246469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1" name="円/楕円 220"/>
          <p:cNvSpPr/>
          <p:nvPr/>
        </p:nvSpPr>
        <p:spPr>
          <a:xfrm>
            <a:off x="4788024" y="138457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2" name="円/楕円 221"/>
          <p:cNvSpPr/>
          <p:nvPr/>
        </p:nvSpPr>
        <p:spPr>
          <a:xfrm>
            <a:off x="4856001" y="101497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3" name="円/楕円 222"/>
          <p:cNvSpPr/>
          <p:nvPr/>
        </p:nvSpPr>
        <p:spPr>
          <a:xfrm>
            <a:off x="5529356" y="187825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4" name="円/楕円 223"/>
          <p:cNvSpPr/>
          <p:nvPr/>
        </p:nvSpPr>
        <p:spPr>
          <a:xfrm>
            <a:off x="5457071" y="103374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5" name="円/楕円 224"/>
          <p:cNvSpPr/>
          <p:nvPr/>
        </p:nvSpPr>
        <p:spPr>
          <a:xfrm>
            <a:off x="5385071" y="35816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225"/>
          <p:cNvSpPr/>
          <p:nvPr/>
        </p:nvSpPr>
        <p:spPr>
          <a:xfrm>
            <a:off x="6454962" y="363744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226"/>
          <p:cNvSpPr/>
          <p:nvPr/>
        </p:nvSpPr>
        <p:spPr>
          <a:xfrm>
            <a:off x="4928001" y="195611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227"/>
          <p:cNvSpPr/>
          <p:nvPr/>
        </p:nvSpPr>
        <p:spPr>
          <a:xfrm>
            <a:off x="6094922" y="197896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228"/>
          <p:cNvSpPr/>
          <p:nvPr/>
        </p:nvSpPr>
        <p:spPr>
          <a:xfrm>
            <a:off x="2422514" y="102455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229"/>
          <p:cNvSpPr/>
          <p:nvPr/>
        </p:nvSpPr>
        <p:spPr>
          <a:xfrm>
            <a:off x="5746356" y="263790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230"/>
          <p:cNvSpPr/>
          <p:nvPr/>
        </p:nvSpPr>
        <p:spPr>
          <a:xfrm>
            <a:off x="3284332" y="173329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231"/>
          <p:cNvSpPr/>
          <p:nvPr/>
        </p:nvSpPr>
        <p:spPr>
          <a:xfrm>
            <a:off x="1633785" y="95334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円/楕円 232"/>
          <p:cNvSpPr/>
          <p:nvPr/>
        </p:nvSpPr>
        <p:spPr>
          <a:xfrm>
            <a:off x="3459289" y="95492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4" name="円/楕円 233"/>
          <p:cNvSpPr/>
          <p:nvPr/>
        </p:nvSpPr>
        <p:spPr>
          <a:xfrm>
            <a:off x="2166827" y="9525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5" name="円/楕円 234"/>
          <p:cNvSpPr/>
          <p:nvPr/>
        </p:nvSpPr>
        <p:spPr>
          <a:xfrm>
            <a:off x="2154440" y="19157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6" name="円/楕円 235"/>
          <p:cNvSpPr/>
          <p:nvPr/>
        </p:nvSpPr>
        <p:spPr>
          <a:xfrm>
            <a:off x="1794890" y="138459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236"/>
          <p:cNvSpPr/>
          <p:nvPr/>
        </p:nvSpPr>
        <p:spPr>
          <a:xfrm>
            <a:off x="2237451" y="129258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3155913" y="217666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565085" y="264758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4078714" y="2104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1" name="円/楕円 240"/>
          <p:cNvSpPr/>
          <p:nvPr/>
        </p:nvSpPr>
        <p:spPr>
          <a:xfrm>
            <a:off x="4300160" y="288744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4453936" y="257558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242"/>
          <p:cNvSpPr/>
          <p:nvPr/>
        </p:nvSpPr>
        <p:spPr>
          <a:xfrm>
            <a:off x="4854459" y="284362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958883" y="116670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244"/>
          <p:cNvSpPr/>
          <p:nvPr/>
        </p:nvSpPr>
        <p:spPr>
          <a:xfrm>
            <a:off x="3146117" y="115830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245"/>
          <p:cNvSpPr/>
          <p:nvPr/>
        </p:nvSpPr>
        <p:spPr>
          <a:xfrm>
            <a:off x="3896304" y="88053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246"/>
          <p:cNvSpPr/>
          <p:nvPr/>
        </p:nvSpPr>
        <p:spPr>
          <a:xfrm>
            <a:off x="4079682" y="1425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247"/>
          <p:cNvSpPr/>
          <p:nvPr/>
        </p:nvSpPr>
        <p:spPr>
          <a:xfrm>
            <a:off x="3408639" y="13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248"/>
          <p:cNvSpPr/>
          <p:nvPr/>
        </p:nvSpPr>
        <p:spPr>
          <a:xfrm>
            <a:off x="3749783" y="1497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249"/>
          <p:cNvSpPr/>
          <p:nvPr/>
        </p:nvSpPr>
        <p:spPr>
          <a:xfrm>
            <a:off x="3548890" y="23206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250"/>
          <p:cNvSpPr/>
          <p:nvPr/>
        </p:nvSpPr>
        <p:spPr>
          <a:xfrm>
            <a:off x="3534372" y="337020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251"/>
          <p:cNvSpPr/>
          <p:nvPr/>
        </p:nvSpPr>
        <p:spPr>
          <a:xfrm>
            <a:off x="4544542" y="313585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252"/>
          <p:cNvSpPr/>
          <p:nvPr/>
        </p:nvSpPr>
        <p:spPr>
          <a:xfrm>
            <a:off x="4654778" y="355940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253"/>
          <p:cNvSpPr/>
          <p:nvPr/>
        </p:nvSpPr>
        <p:spPr>
          <a:xfrm>
            <a:off x="3796894" y="356544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254"/>
          <p:cNvSpPr/>
          <p:nvPr/>
        </p:nvSpPr>
        <p:spPr>
          <a:xfrm>
            <a:off x="4138038" y="370944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255"/>
          <p:cNvSpPr/>
          <p:nvPr/>
        </p:nvSpPr>
        <p:spPr>
          <a:xfrm>
            <a:off x="5000001" y="365114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256"/>
          <p:cNvSpPr/>
          <p:nvPr/>
        </p:nvSpPr>
        <p:spPr>
          <a:xfrm>
            <a:off x="1861268" y="195557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257"/>
          <p:cNvSpPr/>
          <p:nvPr/>
        </p:nvSpPr>
        <p:spPr>
          <a:xfrm>
            <a:off x="2459350" y="358309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258"/>
          <p:cNvSpPr/>
          <p:nvPr/>
        </p:nvSpPr>
        <p:spPr>
          <a:xfrm>
            <a:off x="3218117" y="2867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259"/>
          <p:cNvSpPr/>
          <p:nvPr/>
        </p:nvSpPr>
        <p:spPr>
          <a:xfrm>
            <a:off x="1853994" y="297650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260"/>
          <p:cNvSpPr/>
          <p:nvPr/>
        </p:nvSpPr>
        <p:spPr>
          <a:xfrm>
            <a:off x="2813161" y="124057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261"/>
          <p:cNvSpPr/>
          <p:nvPr/>
        </p:nvSpPr>
        <p:spPr>
          <a:xfrm>
            <a:off x="1918474" y="340463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262"/>
          <p:cNvSpPr/>
          <p:nvPr/>
        </p:nvSpPr>
        <p:spPr>
          <a:xfrm>
            <a:off x="1012839" y="326272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263"/>
          <p:cNvSpPr/>
          <p:nvPr/>
        </p:nvSpPr>
        <p:spPr>
          <a:xfrm>
            <a:off x="1691696" y="352340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264"/>
          <p:cNvSpPr/>
          <p:nvPr/>
        </p:nvSpPr>
        <p:spPr>
          <a:xfrm>
            <a:off x="1948043" y="366347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265"/>
          <p:cNvSpPr/>
          <p:nvPr/>
        </p:nvSpPr>
        <p:spPr>
          <a:xfrm>
            <a:off x="3579736" y="188863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266"/>
          <p:cNvSpPr/>
          <p:nvPr/>
        </p:nvSpPr>
        <p:spPr>
          <a:xfrm>
            <a:off x="1547664" y="368883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267"/>
          <p:cNvSpPr/>
          <p:nvPr/>
        </p:nvSpPr>
        <p:spPr>
          <a:xfrm>
            <a:off x="2200791" y="364173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268"/>
          <p:cNvSpPr/>
          <p:nvPr/>
        </p:nvSpPr>
        <p:spPr>
          <a:xfrm>
            <a:off x="3961558" y="281544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269"/>
          <p:cNvSpPr/>
          <p:nvPr/>
        </p:nvSpPr>
        <p:spPr>
          <a:xfrm>
            <a:off x="2566546" y="188863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270"/>
          <p:cNvSpPr/>
          <p:nvPr/>
        </p:nvSpPr>
        <p:spPr>
          <a:xfrm>
            <a:off x="2885161" y="25367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271"/>
          <p:cNvSpPr/>
          <p:nvPr/>
        </p:nvSpPr>
        <p:spPr>
          <a:xfrm>
            <a:off x="2009946" y="231569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272"/>
          <p:cNvSpPr/>
          <p:nvPr/>
        </p:nvSpPr>
        <p:spPr>
          <a:xfrm>
            <a:off x="2351090" y="245969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273"/>
          <p:cNvSpPr/>
          <p:nvPr/>
        </p:nvSpPr>
        <p:spPr>
          <a:xfrm>
            <a:off x="1029976" y="144260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274"/>
          <p:cNvSpPr/>
          <p:nvPr/>
        </p:nvSpPr>
        <p:spPr>
          <a:xfrm>
            <a:off x="2207118" y="291616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275"/>
          <p:cNvSpPr/>
          <p:nvPr/>
        </p:nvSpPr>
        <p:spPr>
          <a:xfrm>
            <a:off x="3029161" y="364091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276"/>
          <p:cNvSpPr/>
          <p:nvPr/>
        </p:nvSpPr>
        <p:spPr>
          <a:xfrm>
            <a:off x="1138037" y="206942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277"/>
          <p:cNvSpPr/>
          <p:nvPr/>
        </p:nvSpPr>
        <p:spPr>
          <a:xfrm>
            <a:off x="1431888" y="147059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278"/>
          <p:cNvSpPr/>
          <p:nvPr/>
        </p:nvSpPr>
        <p:spPr>
          <a:xfrm>
            <a:off x="2697202" y="366092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279"/>
          <p:cNvSpPr/>
          <p:nvPr/>
        </p:nvSpPr>
        <p:spPr>
          <a:xfrm>
            <a:off x="1170172" y="86916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280"/>
          <p:cNvSpPr/>
          <p:nvPr/>
        </p:nvSpPr>
        <p:spPr>
          <a:xfrm>
            <a:off x="3210392" y="260682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281"/>
          <p:cNvSpPr/>
          <p:nvPr/>
        </p:nvSpPr>
        <p:spPr>
          <a:xfrm>
            <a:off x="827584" y="88053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282"/>
          <p:cNvSpPr/>
          <p:nvPr/>
        </p:nvSpPr>
        <p:spPr>
          <a:xfrm>
            <a:off x="1290971" y="10965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283"/>
          <p:cNvSpPr/>
          <p:nvPr/>
        </p:nvSpPr>
        <p:spPr>
          <a:xfrm>
            <a:off x="1739117" y="224991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284"/>
          <p:cNvSpPr/>
          <p:nvPr/>
        </p:nvSpPr>
        <p:spPr>
          <a:xfrm>
            <a:off x="961072" y="110791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285"/>
          <p:cNvSpPr/>
          <p:nvPr/>
        </p:nvSpPr>
        <p:spPr>
          <a:xfrm>
            <a:off x="1558434" y="268073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286"/>
          <p:cNvSpPr/>
          <p:nvPr/>
        </p:nvSpPr>
        <p:spPr>
          <a:xfrm>
            <a:off x="2828651" y="308249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287"/>
          <p:cNvSpPr/>
          <p:nvPr/>
        </p:nvSpPr>
        <p:spPr>
          <a:xfrm>
            <a:off x="639284" y="282473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288"/>
          <p:cNvSpPr/>
          <p:nvPr/>
        </p:nvSpPr>
        <p:spPr>
          <a:xfrm>
            <a:off x="2782570" y="202811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289"/>
          <p:cNvSpPr/>
          <p:nvPr/>
        </p:nvSpPr>
        <p:spPr>
          <a:xfrm>
            <a:off x="2479514" y="15286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290"/>
          <p:cNvSpPr/>
          <p:nvPr/>
        </p:nvSpPr>
        <p:spPr>
          <a:xfrm>
            <a:off x="709908" y="324791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291"/>
          <p:cNvSpPr/>
          <p:nvPr/>
        </p:nvSpPr>
        <p:spPr>
          <a:xfrm>
            <a:off x="1494932" y="303219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292"/>
          <p:cNvSpPr/>
          <p:nvPr/>
        </p:nvSpPr>
        <p:spPr>
          <a:xfrm>
            <a:off x="885976" y="192542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293"/>
          <p:cNvSpPr/>
          <p:nvPr/>
        </p:nvSpPr>
        <p:spPr>
          <a:xfrm>
            <a:off x="1146971" y="177332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294"/>
          <p:cNvSpPr/>
          <p:nvPr/>
        </p:nvSpPr>
        <p:spPr>
          <a:xfrm>
            <a:off x="840460" y="256966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295"/>
          <p:cNvSpPr/>
          <p:nvPr/>
        </p:nvSpPr>
        <p:spPr>
          <a:xfrm>
            <a:off x="1187159" y="238184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296"/>
          <p:cNvSpPr/>
          <p:nvPr/>
        </p:nvSpPr>
        <p:spPr>
          <a:xfrm>
            <a:off x="1269561" y="264837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297"/>
          <p:cNvSpPr/>
          <p:nvPr/>
        </p:nvSpPr>
        <p:spPr>
          <a:xfrm>
            <a:off x="1250487" y="366740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298"/>
          <p:cNvSpPr/>
          <p:nvPr/>
        </p:nvSpPr>
        <p:spPr>
          <a:xfrm>
            <a:off x="2160238" y="151886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299"/>
          <p:cNvSpPr/>
          <p:nvPr/>
        </p:nvSpPr>
        <p:spPr>
          <a:xfrm>
            <a:off x="3029130" y="148431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300"/>
          <p:cNvSpPr/>
          <p:nvPr/>
        </p:nvSpPr>
        <p:spPr>
          <a:xfrm>
            <a:off x="454292" y="162238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301"/>
          <p:cNvSpPr/>
          <p:nvPr/>
        </p:nvSpPr>
        <p:spPr>
          <a:xfrm>
            <a:off x="1883199" y="108697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302"/>
          <p:cNvSpPr/>
          <p:nvPr/>
        </p:nvSpPr>
        <p:spPr>
          <a:xfrm>
            <a:off x="1566932" y="120410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303"/>
          <p:cNvSpPr/>
          <p:nvPr/>
        </p:nvSpPr>
        <p:spPr>
          <a:xfrm>
            <a:off x="3664864" y="2584007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304"/>
          <p:cNvSpPr/>
          <p:nvPr/>
        </p:nvSpPr>
        <p:spPr>
          <a:xfrm>
            <a:off x="5878922" y="1008697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305"/>
          <p:cNvSpPr/>
          <p:nvPr/>
        </p:nvSpPr>
        <p:spPr>
          <a:xfrm>
            <a:off x="3408639" y="363140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306"/>
          <p:cNvSpPr/>
          <p:nvPr/>
        </p:nvSpPr>
        <p:spPr>
          <a:xfrm>
            <a:off x="2699816" y="88054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307"/>
          <p:cNvSpPr/>
          <p:nvPr/>
        </p:nvSpPr>
        <p:spPr>
          <a:xfrm>
            <a:off x="1539413" y="1940428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308"/>
          <p:cNvSpPr/>
          <p:nvPr/>
        </p:nvSpPr>
        <p:spPr>
          <a:xfrm>
            <a:off x="262274" y="275272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309"/>
          <p:cNvSpPr/>
          <p:nvPr/>
        </p:nvSpPr>
        <p:spPr>
          <a:xfrm>
            <a:off x="531994" y="265590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310"/>
          <p:cNvSpPr/>
          <p:nvPr/>
        </p:nvSpPr>
        <p:spPr>
          <a:xfrm>
            <a:off x="370672" y="194754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311"/>
          <p:cNvSpPr/>
          <p:nvPr/>
        </p:nvSpPr>
        <p:spPr>
          <a:xfrm>
            <a:off x="441912" y="346724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312"/>
          <p:cNvSpPr/>
          <p:nvPr/>
        </p:nvSpPr>
        <p:spPr>
          <a:xfrm>
            <a:off x="169365" y="368413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313"/>
          <p:cNvSpPr/>
          <p:nvPr/>
        </p:nvSpPr>
        <p:spPr>
          <a:xfrm>
            <a:off x="423994" y="293637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314"/>
          <p:cNvSpPr/>
          <p:nvPr/>
        </p:nvSpPr>
        <p:spPr>
          <a:xfrm>
            <a:off x="503560" y="91653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315"/>
          <p:cNvSpPr/>
          <p:nvPr/>
        </p:nvSpPr>
        <p:spPr>
          <a:xfrm>
            <a:off x="388131" y="115448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316"/>
          <p:cNvSpPr/>
          <p:nvPr/>
        </p:nvSpPr>
        <p:spPr>
          <a:xfrm>
            <a:off x="346791" y="13290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389903" y="218125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318"/>
          <p:cNvSpPr/>
          <p:nvPr/>
        </p:nvSpPr>
        <p:spPr>
          <a:xfrm>
            <a:off x="585257" y="201184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23365" y="337297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590020" y="246670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804460" y="308249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182924" y="214096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517621" y="368833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694322" y="221268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655908" y="180529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262274" y="121858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218479" y="249153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578225" y="143181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744247" y="354709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226282" y="296875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358994" y="240910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343" name="グループ化 342"/>
          <p:cNvGrpSpPr>
            <a:grpSpLocks/>
          </p:cNvGrpSpPr>
          <p:nvPr/>
        </p:nvGrpSpPr>
        <p:grpSpPr bwMode="auto">
          <a:xfrm>
            <a:off x="1055688" y="3121025"/>
            <a:ext cx="7415212" cy="460375"/>
            <a:chOff x="973013" y="3436739"/>
            <a:chExt cx="7415411" cy="461153"/>
          </a:xfrm>
        </p:grpSpPr>
        <p:cxnSp>
          <p:nvCxnSpPr>
            <p:cNvPr id="344" name="直線コネクタ 343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45" name="直線コネクタ 344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46" name="直線コネクタ 345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47" name="直線コネクタ 346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48" name="直線コネクタ 347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49" name="直線コネクタ 348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50" name="直線コネクタ 349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tailEnd type="arrow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51" name="直線コネクタ 350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52" name="直線コネクタ 351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353" name="グループ化 352"/>
          <p:cNvGrpSpPr>
            <a:grpSpLocks/>
          </p:cNvGrpSpPr>
          <p:nvPr/>
        </p:nvGrpSpPr>
        <p:grpSpPr bwMode="auto">
          <a:xfrm>
            <a:off x="1063625" y="2219325"/>
            <a:ext cx="7407275" cy="887413"/>
            <a:chOff x="981413" y="2535228"/>
            <a:chExt cx="7407011" cy="887800"/>
          </a:xfrm>
        </p:grpSpPr>
        <p:cxnSp>
          <p:nvCxnSpPr>
            <p:cNvPr id="354" name="直線コネクタ 353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55" name="直線コネクタ 354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56" name="直線コネクタ 355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57" name="直線コネクタ 356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58" name="直線コネクタ 357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59" name="直線コネクタ 358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60" name="直線コネクタ 359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61" name="直線コネクタ 360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362" name="グループ化 361"/>
          <p:cNvGrpSpPr>
            <a:grpSpLocks/>
          </p:cNvGrpSpPr>
          <p:nvPr/>
        </p:nvGrpSpPr>
        <p:grpSpPr bwMode="auto">
          <a:xfrm>
            <a:off x="900113" y="1141413"/>
            <a:ext cx="7570787" cy="819150"/>
            <a:chOff x="817092" y="1457842"/>
            <a:chExt cx="7571332" cy="819030"/>
          </a:xfrm>
        </p:grpSpPr>
        <p:cxnSp>
          <p:nvCxnSpPr>
            <p:cNvPr id="363" name="直線コネクタ 362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64" name="直線コネクタ 363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65" name="直線コネクタ 364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66" name="直線コネクタ 365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67" name="直線コネクタ 366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68" name="直線コネクタ 367"/>
            <p:cNvCxnSpPr/>
            <p:nvPr/>
          </p:nvCxnSpPr>
          <p:spPr>
            <a:xfrm>
              <a:off x="817092" y="1618712"/>
              <a:ext cx="164321" cy="154103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69" name="直線コネクタ 368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70" name="直線コネクタ 369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71" name="直線コネクタ 370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72" name="直線コネクタ 37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373" name="直線コネクタ 372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</p:grpSp>
      <p:sp>
        <p:nvSpPr>
          <p:cNvPr id="374" name="円/楕円 373"/>
          <p:cNvSpPr/>
          <p:nvPr/>
        </p:nvSpPr>
        <p:spPr>
          <a:xfrm>
            <a:off x="531994" y="322153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623653" y="106055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18479" y="154660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19865" name="直線コネクタ 376"/>
          <p:cNvCxnSpPr>
            <a:cxnSpLocks noChangeShapeType="1"/>
          </p:cNvCxnSpPr>
          <p:nvPr/>
        </p:nvCxnSpPr>
        <p:spPr bwMode="auto">
          <a:xfrm>
            <a:off x="858838" y="736600"/>
            <a:ext cx="0" cy="42084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866" name="直線コネクタ 377"/>
          <p:cNvCxnSpPr>
            <a:cxnSpLocks noChangeShapeType="1"/>
          </p:cNvCxnSpPr>
          <p:nvPr/>
        </p:nvCxnSpPr>
        <p:spPr bwMode="auto">
          <a:xfrm>
            <a:off x="1217613" y="736600"/>
            <a:ext cx="4762" cy="42084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867" name="直線コネクタ 378"/>
          <p:cNvCxnSpPr>
            <a:cxnSpLocks noChangeShapeType="1"/>
          </p:cNvCxnSpPr>
          <p:nvPr/>
        </p:nvCxnSpPr>
        <p:spPr bwMode="auto">
          <a:xfrm>
            <a:off x="5075238" y="736600"/>
            <a:ext cx="0" cy="42084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1" name="円/楕円 380"/>
          <p:cNvSpPr/>
          <p:nvPr/>
        </p:nvSpPr>
        <p:spPr>
          <a:xfrm>
            <a:off x="226282" y="17854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226282" y="9163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316672" y="315086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19877" name="直線矢印コネクタ 395"/>
          <p:cNvCxnSpPr>
            <a:cxnSpLocks noChangeShapeType="1"/>
          </p:cNvCxnSpPr>
          <p:nvPr/>
        </p:nvCxnSpPr>
        <p:spPr bwMode="auto">
          <a:xfrm>
            <a:off x="7750175" y="4121150"/>
            <a:ext cx="1230313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7" name="テキスト ボックス 396"/>
          <p:cNvSpPr txBox="1"/>
          <p:nvPr/>
        </p:nvSpPr>
        <p:spPr>
          <a:xfrm>
            <a:off x="8031163" y="4302125"/>
            <a:ext cx="6683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rgbClr val="C00000"/>
                </a:solidFill>
                <a:latin typeface="Arial" charset="0"/>
              </a:rPr>
              <a:t>time</a:t>
            </a:r>
            <a:endParaRPr lang="ja-JP" altLang="en-US" sz="2000" kern="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987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154613"/>
            <a:ext cx="520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8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5526088"/>
            <a:ext cx="5175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8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867400"/>
            <a:ext cx="10255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" name="円/楕円 337"/>
          <p:cNvSpPr/>
          <p:nvPr/>
        </p:nvSpPr>
        <p:spPr>
          <a:xfrm>
            <a:off x="2228049" y="5178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テキスト ボックス 376"/>
          <p:cNvSpPr txBox="1"/>
          <p:nvPr/>
        </p:nvSpPr>
        <p:spPr>
          <a:xfrm>
            <a:off x="2411413" y="5035550"/>
            <a:ext cx="10826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ysClr val="windowText" lastClr="000000"/>
                </a:solidFill>
                <a:latin typeface="Arial" charset="0"/>
              </a:rPr>
              <a:t>mesons</a:t>
            </a:r>
            <a:endParaRPr lang="ja-JP" altLang="en-US" sz="20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2195736" y="553984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テキスト ボックス 378"/>
          <p:cNvSpPr txBox="1"/>
          <p:nvPr/>
        </p:nvSpPr>
        <p:spPr>
          <a:xfrm>
            <a:off x="2411413" y="5427663"/>
            <a:ext cx="10969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ysClr val="windowText" lastClr="000000"/>
                </a:solidFill>
                <a:latin typeface="Arial" charset="0"/>
              </a:rPr>
              <a:t>baryons</a:t>
            </a:r>
            <a:endParaRPr lang="ja-JP" altLang="en-US" sz="20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cxnSp>
        <p:nvCxnSpPr>
          <p:cNvPr id="196" name="直線コネクタ 195"/>
          <p:cNvCxnSpPr/>
          <p:nvPr/>
        </p:nvCxnSpPr>
        <p:spPr bwMode="auto">
          <a:xfrm>
            <a:off x="410560" y="5328890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CC0000"/>
            </a:solidFill>
            <a:prstDash val="solid"/>
          </a:ln>
          <a:effectLst>
            <a:glow rad="63500">
              <a:srgbClr val="BBE0E3">
                <a:satMod val="175000"/>
                <a:alpha val="40000"/>
              </a:srgbClr>
            </a:glow>
          </a:effectLst>
        </p:spPr>
      </p:cxnSp>
      <p:cxnSp>
        <p:nvCxnSpPr>
          <p:cNvPr id="197" name="直線コネクタ 196"/>
          <p:cNvCxnSpPr/>
          <p:nvPr/>
        </p:nvCxnSpPr>
        <p:spPr bwMode="auto">
          <a:xfrm>
            <a:off x="410560" y="5657502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solid"/>
          </a:ln>
          <a:effectLst>
            <a:glow rad="63500">
              <a:srgbClr val="BBE0E3">
                <a:satMod val="175000"/>
                <a:alpha val="40000"/>
              </a:srgbClr>
            </a:glow>
          </a:effectLst>
        </p:spPr>
      </p:cxnSp>
      <p:cxnSp>
        <p:nvCxnSpPr>
          <p:cNvPr id="199" name="直線コネクタ 198"/>
          <p:cNvCxnSpPr/>
          <p:nvPr/>
        </p:nvCxnSpPr>
        <p:spPr bwMode="auto">
          <a:xfrm>
            <a:off x="410560" y="6021736"/>
            <a:ext cx="428597" cy="0"/>
          </a:xfrm>
          <a:prstGeom prst="line">
            <a:avLst/>
          </a:prstGeom>
          <a:noFill/>
          <a:ln w="101600" cap="flat" cmpd="tri" algn="ctr">
            <a:solidFill>
              <a:srgbClr val="006600"/>
            </a:solidFill>
            <a:prstDash val="solid"/>
          </a:ln>
          <a:effectLst>
            <a:glow rad="63500">
              <a:srgbClr val="BBE0E3">
                <a:satMod val="175000"/>
                <a:alpha val="40000"/>
              </a:srgbClr>
            </a:glow>
          </a:effectLst>
        </p:spPr>
      </p:cxnSp>
      <p:sp>
        <p:nvSpPr>
          <p:cNvPr id="380" name="角丸四角形 379"/>
          <p:cNvSpPr/>
          <p:nvPr/>
        </p:nvSpPr>
        <p:spPr bwMode="auto">
          <a:xfrm>
            <a:off x="219075" y="5035550"/>
            <a:ext cx="3311525" cy="1223963"/>
          </a:xfrm>
          <a:prstGeom prst="roundRect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579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正方形/長方形 198"/>
          <p:cNvSpPr>
            <a:spLocks noChangeArrowheads="1"/>
          </p:cNvSpPr>
          <p:nvPr/>
        </p:nvSpPr>
        <p:spPr bwMode="auto">
          <a:xfrm>
            <a:off x="-273050" y="584200"/>
            <a:ext cx="9634538" cy="5851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ja-JP" alt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253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Probability Distribution</a:t>
            </a:r>
            <a:endParaRPr lang="ja-JP" altLang="en-US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147638" y="679450"/>
            <a:ext cx="8888412" cy="3106738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rgbClr val="2D2D8A">
                  <a:lumMod val="4000"/>
                  <a:lumOff val="96000"/>
                </a:srgbClr>
              </a:gs>
              <a:gs pos="100000">
                <a:srgbClr val="2D2D8A">
                  <a:lumMod val="4000"/>
                  <a:lumOff val="96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533" name="テキスト ボックス 4"/>
          <p:cNvSpPr txBox="1">
            <a:spLocks noChangeArrowheads="1"/>
          </p:cNvSpPr>
          <p:nvPr/>
        </p:nvSpPr>
        <p:spPr bwMode="auto">
          <a:xfrm rot="-5400000">
            <a:off x="-156368" y="3956844"/>
            <a:ext cx="1709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000000"/>
                </a:solidFill>
              </a:rPr>
              <a:t>hadronization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8151" y="4170362"/>
            <a:ext cx="1295400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ysClr val="windowText" lastClr="000000"/>
                </a:solidFill>
                <a:latin typeface="Arial" charset="0"/>
              </a:rPr>
              <a:t>chem. f.o.</a:t>
            </a:r>
            <a:endParaRPr lang="ja-JP" altLang="en-US" sz="20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252120" y="4183856"/>
            <a:ext cx="1325562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>
                <a:solidFill>
                  <a:sysClr val="windowText" lastClr="000000"/>
                </a:solidFill>
                <a:latin typeface="Arial" charset="0"/>
              </a:rPr>
              <a:t>kinetic f.o.</a:t>
            </a:r>
            <a:endParaRPr lang="ja-JP" altLang="en-US" sz="20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4524849" y="113145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800150" y="268742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78432" y="218266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029003" y="270659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853162" y="151462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335514" y="201740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486426" y="3247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335514" y="306663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861268" y="2409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646666" y="29226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431888" y="2265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3173130" y="325204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6386649" y="8229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1521301" y="154470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4365139" y="82481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1011395" y="343822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5004048" y="234653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4788024" y="12664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856001" y="89681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5529356" y="17600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5457071" y="91558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5385071" y="34635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6454962" y="35192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4928001" y="183795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6094922" y="186080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2422514" y="90639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5746356" y="251974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3284332" y="161513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1633785" y="83518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3459289" y="83676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2166827" y="83438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2154440" y="179761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1794890" y="126643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2237451" y="117442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3155913" y="20585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2565085" y="252942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4078714" y="198649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300160" y="276928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4453936" y="245742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4854459" y="2725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3958883" y="104854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3146117" y="104014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3896304" y="76237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4079682" y="13073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3408639" y="12353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3749783" y="13793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3548890" y="22025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3534372" y="325204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4544542" y="301769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4654778" y="344124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3796894" y="34472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4138038" y="35912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5000001" y="353298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861268" y="183741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2459350" y="346493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3218117" y="274919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1853994" y="285834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2813161" y="11224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1918474" y="32864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1012839" y="314456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1691696" y="340524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1948043" y="35453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3579736" y="177047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1547664" y="357067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2200791" y="352357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3961558" y="269728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2566546" y="177047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2885161" y="24185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2009946" y="219753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2351090" y="234153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0" name="円/楕円 79"/>
          <p:cNvSpPr/>
          <p:nvPr/>
        </p:nvSpPr>
        <p:spPr>
          <a:xfrm>
            <a:off x="1029976" y="132444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2207118" y="279800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3029161" y="352275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1138037" y="195126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1431888" y="135243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2697202" y="354276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1170172" y="7510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3210392" y="248866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827584" y="76237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1290971" y="978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1739117" y="213175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961072" y="98975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1558434" y="256257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2828651" y="296433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639284" y="270657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2782570" y="190995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2479514" y="14104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709908" y="312975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1494932" y="291403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885976" y="180726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0" name="円/楕円 99"/>
          <p:cNvSpPr/>
          <p:nvPr/>
        </p:nvSpPr>
        <p:spPr>
          <a:xfrm>
            <a:off x="1146971" y="165516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1" name="円/楕円 100"/>
          <p:cNvSpPr/>
          <p:nvPr/>
        </p:nvSpPr>
        <p:spPr>
          <a:xfrm>
            <a:off x="840460" y="245150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2" name="円/楕円 101"/>
          <p:cNvSpPr/>
          <p:nvPr/>
        </p:nvSpPr>
        <p:spPr>
          <a:xfrm>
            <a:off x="1187159" y="226368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3" name="円/楕円 102"/>
          <p:cNvSpPr/>
          <p:nvPr/>
        </p:nvSpPr>
        <p:spPr>
          <a:xfrm>
            <a:off x="1269561" y="253021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4" name="円/楕円 103"/>
          <p:cNvSpPr/>
          <p:nvPr/>
        </p:nvSpPr>
        <p:spPr>
          <a:xfrm>
            <a:off x="1250487" y="354924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5" name="円/楕円 104"/>
          <p:cNvSpPr/>
          <p:nvPr/>
        </p:nvSpPr>
        <p:spPr>
          <a:xfrm>
            <a:off x="2160238" y="140070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6" name="円/楕円 105"/>
          <p:cNvSpPr/>
          <p:nvPr/>
        </p:nvSpPr>
        <p:spPr>
          <a:xfrm>
            <a:off x="3029130" y="136615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7" name="円/楕円 106"/>
          <p:cNvSpPr/>
          <p:nvPr/>
        </p:nvSpPr>
        <p:spPr>
          <a:xfrm>
            <a:off x="454292" y="150422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8" name="円/楕円 107"/>
          <p:cNvSpPr/>
          <p:nvPr/>
        </p:nvSpPr>
        <p:spPr>
          <a:xfrm>
            <a:off x="1883199" y="96881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9" name="円/楕円 108"/>
          <p:cNvSpPr/>
          <p:nvPr/>
        </p:nvSpPr>
        <p:spPr>
          <a:xfrm>
            <a:off x="1566932" y="108594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DAEDEF">
                  <a:lumMod val="90000"/>
                </a:srgbClr>
              </a:gs>
              <a:gs pos="100000">
                <a:srgbClr val="DAEDEF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0" name="円/楕円 109"/>
          <p:cNvSpPr/>
          <p:nvPr/>
        </p:nvSpPr>
        <p:spPr>
          <a:xfrm>
            <a:off x="3664864" y="2465847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1" name="円/楕円 110"/>
          <p:cNvSpPr/>
          <p:nvPr/>
        </p:nvSpPr>
        <p:spPr>
          <a:xfrm>
            <a:off x="5878922" y="890537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2" name="円/楕円 111"/>
          <p:cNvSpPr/>
          <p:nvPr/>
        </p:nvSpPr>
        <p:spPr>
          <a:xfrm>
            <a:off x="3408639" y="351324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3" name="円/楕円 112"/>
          <p:cNvSpPr/>
          <p:nvPr/>
        </p:nvSpPr>
        <p:spPr>
          <a:xfrm>
            <a:off x="2699816" y="76238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4" name="円/楕円 113"/>
          <p:cNvSpPr/>
          <p:nvPr/>
        </p:nvSpPr>
        <p:spPr>
          <a:xfrm>
            <a:off x="1539413" y="1822268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5" name="円/楕円 114"/>
          <p:cNvSpPr/>
          <p:nvPr/>
        </p:nvSpPr>
        <p:spPr>
          <a:xfrm>
            <a:off x="262274" y="263456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6" name="円/楕円 115"/>
          <p:cNvSpPr/>
          <p:nvPr/>
        </p:nvSpPr>
        <p:spPr>
          <a:xfrm>
            <a:off x="531994" y="253774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7" name="円/楕円 116"/>
          <p:cNvSpPr/>
          <p:nvPr/>
        </p:nvSpPr>
        <p:spPr>
          <a:xfrm>
            <a:off x="370672" y="182938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8" name="円/楕円 117"/>
          <p:cNvSpPr/>
          <p:nvPr/>
        </p:nvSpPr>
        <p:spPr>
          <a:xfrm>
            <a:off x="441912" y="334908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9" name="円/楕円 118"/>
          <p:cNvSpPr/>
          <p:nvPr/>
        </p:nvSpPr>
        <p:spPr>
          <a:xfrm>
            <a:off x="169365" y="35659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0" name="円/楕円 119"/>
          <p:cNvSpPr/>
          <p:nvPr/>
        </p:nvSpPr>
        <p:spPr>
          <a:xfrm>
            <a:off x="423994" y="281821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1" name="円/楕円 120"/>
          <p:cNvSpPr/>
          <p:nvPr/>
        </p:nvSpPr>
        <p:spPr>
          <a:xfrm>
            <a:off x="503560" y="79837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2" name="円/楕円 121"/>
          <p:cNvSpPr/>
          <p:nvPr/>
        </p:nvSpPr>
        <p:spPr>
          <a:xfrm>
            <a:off x="388131" y="103632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3" name="円/楕円 122"/>
          <p:cNvSpPr/>
          <p:nvPr/>
        </p:nvSpPr>
        <p:spPr>
          <a:xfrm>
            <a:off x="346791" y="12109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4" name="円/楕円 123"/>
          <p:cNvSpPr/>
          <p:nvPr/>
        </p:nvSpPr>
        <p:spPr>
          <a:xfrm>
            <a:off x="389903" y="206309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5" name="円/楕円 124"/>
          <p:cNvSpPr/>
          <p:nvPr/>
        </p:nvSpPr>
        <p:spPr>
          <a:xfrm>
            <a:off x="585257" y="189368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6" name="円/楕円 125"/>
          <p:cNvSpPr/>
          <p:nvPr/>
        </p:nvSpPr>
        <p:spPr>
          <a:xfrm>
            <a:off x="223365" y="325481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7" name="円/楕円 126"/>
          <p:cNvSpPr/>
          <p:nvPr/>
        </p:nvSpPr>
        <p:spPr>
          <a:xfrm>
            <a:off x="590020" y="234854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8" name="円/楕円 127"/>
          <p:cNvSpPr/>
          <p:nvPr/>
        </p:nvSpPr>
        <p:spPr>
          <a:xfrm>
            <a:off x="804460" y="296433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9" name="円/楕円 128"/>
          <p:cNvSpPr/>
          <p:nvPr/>
        </p:nvSpPr>
        <p:spPr>
          <a:xfrm>
            <a:off x="182924" y="202280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0" name="円/楕円 129"/>
          <p:cNvSpPr/>
          <p:nvPr/>
        </p:nvSpPr>
        <p:spPr>
          <a:xfrm>
            <a:off x="517621" y="35701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1" name="円/楕円 130"/>
          <p:cNvSpPr/>
          <p:nvPr/>
        </p:nvSpPr>
        <p:spPr>
          <a:xfrm>
            <a:off x="694322" y="209452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2" name="円/楕円 131"/>
          <p:cNvSpPr/>
          <p:nvPr/>
        </p:nvSpPr>
        <p:spPr>
          <a:xfrm>
            <a:off x="655908" y="16871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3" name="円/楕円 132"/>
          <p:cNvSpPr/>
          <p:nvPr/>
        </p:nvSpPr>
        <p:spPr>
          <a:xfrm>
            <a:off x="262274" y="110042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4" name="円/楕円 133"/>
          <p:cNvSpPr/>
          <p:nvPr/>
        </p:nvSpPr>
        <p:spPr>
          <a:xfrm>
            <a:off x="218479" y="237337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5" name="円/楕円 134"/>
          <p:cNvSpPr/>
          <p:nvPr/>
        </p:nvSpPr>
        <p:spPr>
          <a:xfrm>
            <a:off x="578225" y="13136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6" name="円/楕円 135"/>
          <p:cNvSpPr/>
          <p:nvPr/>
        </p:nvSpPr>
        <p:spPr>
          <a:xfrm>
            <a:off x="744247" y="34289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7" name="円/楕円 136"/>
          <p:cNvSpPr/>
          <p:nvPr/>
        </p:nvSpPr>
        <p:spPr>
          <a:xfrm>
            <a:off x="226282" y="285059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8" name="円/楕円 137"/>
          <p:cNvSpPr/>
          <p:nvPr/>
        </p:nvSpPr>
        <p:spPr>
          <a:xfrm>
            <a:off x="358994" y="229094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22923" name="グループ化 148"/>
          <p:cNvGrpSpPr>
            <a:grpSpLocks/>
          </p:cNvGrpSpPr>
          <p:nvPr/>
        </p:nvGrpSpPr>
        <p:grpSpPr bwMode="auto">
          <a:xfrm>
            <a:off x="1055688" y="3001963"/>
            <a:ext cx="7415212" cy="461962"/>
            <a:chOff x="973013" y="3436739"/>
            <a:chExt cx="7415411" cy="461153"/>
          </a:xfrm>
        </p:grpSpPr>
        <p:cxnSp>
          <p:nvCxnSpPr>
            <p:cNvPr id="150" name="直線コネクタ 149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51" name="直線コネクタ 150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52" name="直線コネクタ 151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53" name="直線コネクタ 152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54" name="直線コネクタ 153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55" name="直線コネクタ 154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56" name="直線コネクタ 155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tailEnd type="arrow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57" name="直線コネクタ 156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58" name="直線コネクタ 157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22924" name="グループ化 158"/>
          <p:cNvGrpSpPr>
            <a:grpSpLocks/>
          </p:cNvGrpSpPr>
          <p:nvPr/>
        </p:nvGrpSpPr>
        <p:grpSpPr bwMode="auto">
          <a:xfrm>
            <a:off x="1063625" y="2100263"/>
            <a:ext cx="7407275" cy="889000"/>
            <a:chOff x="981413" y="2535228"/>
            <a:chExt cx="7407011" cy="887800"/>
          </a:xfrm>
        </p:grpSpPr>
        <p:cxnSp>
          <p:nvCxnSpPr>
            <p:cNvPr id="160" name="直線コネクタ 159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61" name="直線コネクタ 160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62" name="直線コネクタ 161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63" name="直線コネクタ 162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64" name="直線コネクタ 163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65" name="直線コネクタ 164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66" name="直線コネクタ 165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67" name="直線コネクタ 166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22925" name="グループ化 167"/>
          <p:cNvGrpSpPr>
            <a:grpSpLocks/>
          </p:cNvGrpSpPr>
          <p:nvPr/>
        </p:nvGrpSpPr>
        <p:grpSpPr bwMode="auto">
          <a:xfrm>
            <a:off x="1011238" y="1023938"/>
            <a:ext cx="7459662" cy="819150"/>
            <a:chOff x="928633" y="1457842"/>
            <a:chExt cx="7459791" cy="819030"/>
          </a:xfrm>
        </p:grpSpPr>
        <p:cxnSp>
          <p:nvCxnSpPr>
            <p:cNvPr id="169" name="直線コネクタ 168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70" name="直線コネクタ 169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71" name="直線コネクタ 170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72" name="直線コネクタ 171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73" name="直線コネクタ 172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75" name="直線コネクタ 174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76" name="直線コネクタ 175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77" name="直線コネクタ 176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78" name="直線コネクタ 177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  <p:cxnSp>
          <p:nvCxnSpPr>
            <p:cNvPr id="179" name="直線コネクタ 178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BBE0E3">
                  <a:satMod val="175000"/>
                  <a:alpha val="40000"/>
                </a:srgbClr>
              </a:glow>
            </a:effectLst>
          </p:spPr>
        </p:cxnSp>
      </p:grpSp>
      <p:sp>
        <p:nvSpPr>
          <p:cNvPr id="180" name="円/楕円 179"/>
          <p:cNvSpPr/>
          <p:nvPr/>
        </p:nvSpPr>
        <p:spPr>
          <a:xfrm>
            <a:off x="531994" y="310337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1" name="円/楕円 180"/>
          <p:cNvSpPr/>
          <p:nvPr/>
        </p:nvSpPr>
        <p:spPr>
          <a:xfrm>
            <a:off x="623653" y="94239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2" name="円/楕円 181"/>
          <p:cNvSpPr/>
          <p:nvPr/>
        </p:nvSpPr>
        <p:spPr>
          <a:xfrm>
            <a:off x="218479" y="14284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2935" name="直線コネクタ 182"/>
          <p:cNvCxnSpPr>
            <a:cxnSpLocks noChangeShapeType="1"/>
          </p:cNvCxnSpPr>
          <p:nvPr/>
        </p:nvCxnSpPr>
        <p:spPr bwMode="auto">
          <a:xfrm>
            <a:off x="858838" y="619125"/>
            <a:ext cx="0" cy="42084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936" name="直線コネクタ 183"/>
          <p:cNvCxnSpPr>
            <a:cxnSpLocks noChangeShapeType="1"/>
          </p:cNvCxnSpPr>
          <p:nvPr/>
        </p:nvCxnSpPr>
        <p:spPr bwMode="auto">
          <a:xfrm>
            <a:off x="1217613" y="619125"/>
            <a:ext cx="4762" cy="42084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937" name="直線コネクタ 184"/>
          <p:cNvCxnSpPr>
            <a:cxnSpLocks noChangeShapeType="1"/>
          </p:cNvCxnSpPr>
          <p:nvPr/>
        </p:nvCxnSpPr>
        <p:spPr bwMode="auto">
          <a:xfrm>
            <a:off x="5075238" y="619125"/>
            <a:ext cx="0" cy="42084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7" name="円/楕円 186"/>
          <p:cNvSpPr/>
          <p:nvPr/>
        </p:nvSpPr>
        <p:spPr>
          <a:xfrm>
            <a:off x="226282" y="166725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8" name="円/楕円 187"/>
          <p:cNvSpPr/>
          <p:nvPr/>
        </p:nvSpPr>
        <p:spPr>
          <a:xfrm>
            <a:off x="226282" y="7982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9" name="円/楕円 188"/>
          <p:cNvSpPr/>
          <p:nvPr/>
        </p:nvSpPr>
        <p:spPr>
          <a:xfrm>
            <a:off x="316672" y="303270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aphicFrame>
        <p:nvGraphicFramePr>
          <p:cNvPr id="22947" name="Object 478"/>
          <p:cNvGraphicFramePr>
            <a:graphicFrameLocks noChangeAspect="1"/>
          </p:cNvGraphicFramePr>
          <p:nvPr/>
        </p:nvGraphicFramePr>
        <p:xfrm>
          <a:off x="4089400" y="24765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37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4765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48" name="Object 479"/>
          <p:cNvGraphicFramePr>
            <a:graphicFrameLocks noChangeAspect="1"/>
          </p:cNvGraphicFramePr>
          <p:nvPr/>
        </p:nvGraphicFramePr>
        <p:xfrm>
          <a:off x="387350" y="5195888"/>
          <a:ext cx="328136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38" name="Equation" r:id="rId5" imgW="1180588" imgH="241195" progId="Equation.DSMT4">
                  <p:embed/>
                </p:oleObj>
              </mc:Choice>
              <mc:Fallback>
                <p:oleObj name="Equation" r:id="rId5" imgW="118058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5195888"/>
                        <a:ext cx="3281363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49" name="Object 480"/>
          <p:cNvGraphicFramePr>
            <a:graphicFrameLocks noChangeAspect="1"/>
          </p:cNvGraphicFramePr>
          <p:nvPr/>
        </p:nvGraphicFramePr>
        <p:xfrm>
          <a:off x="4751388" y="5211763"/>
          <a:ext cx="3386137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39" name="Equation" r:id="rId7" imgW="1218671" imgH="241195" progId="Equation.DSMT4">
                  <p:embed/>
                </p:oleObj>
              </mc:Choice>
              <mc:Fallback>
                <p:oleObj name="Equation" r:id="rId7" imgW="1218671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5211763"/>
                        <a:ext cx="3386137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9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5311775"/>
            <a:ext cx="6524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3" name="直線コネクタ 182"/>
          <p:cNvCxnSpPr/>
          <p:nvPr/>
        </p:nvCxnSpPr>
        <p:spPr bwMode="auto">
          <a:xfrm>
            <a:off x="849480" y="1177047"/>
            <a:ext cx="164321" cy="154126"/>
          </a:xfrm>
          <a:prstGeom prst="line">
            <a:avLst/>
          </a:prstGeom>
          <a:noFill/>
          <a:ln w="57150" cap="flat" cmpd="sng" algn="ctr">
            <a:gradFill>
              <a:gsLst>
                <a:gs pos="0">
                  <a:srgbClr val="002060">
                    <a:lumMod val="90000"/>
                    <a:lumOff val="10000"/>
                  </a:srgbClr>
                </a:gs>
                <a:gs pos="100000">
                  <a:srgbClr val="002060"/>
                </a:gs>
              </a:gsLst>
              <a:lin ang="5400000" scaled="0"/>
            </a:gradFill>
            <a:prstDash val="solid"/>
          </a:ln>
          <a:effectLst>
            <a:glow rad="63500">
              <a:srgbClr val="BBE0E3">
                <a:satMod val="175000"/>
                <a:alpha val="40000"/>
              </a:srgbClr>
            </a:glow>
          </a:effectLst>
        </p:spPr>
      </p:cxnSp>
    </p:spTree>
    <p:extLst>
      <p:ext uri="{BB962C8B-B14F-4D97-AF65-F5344CB8AC3E}">
        <p14:creationId xmlns:p14="http://schemas.microsoft.com/office/powerpoint/2010/main" val="12925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正方形/長方形 13"/>
          <p:cNvSpPr>
            <a:spLocks noChangeArrowheads="1"/>
          </p:cNvSpPr>
          <p:nvPr/>
        </p:nvSpPr>
        <p:spPr bwMode="auto">
          <a:xfrm>
            <a:off x="-409575" y="968375"/>
            <a:ext cx="9894888" cy="386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ja-JP" alt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048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Production of Additional Fluctuation</a:t>
            </a:r>
            <a:endParaRPr lang="ja-JP" altLang="en-US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638175" y="2373313"/>
            <a:ext cx="6985000" cy="504825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" name="左右矢印 3"/>
          <p:cNvSpPr/>
          <p:nvPr/>
        </p:nvSpPr>
        <p:spPr>
          <a:xfrm>
            <a:off x="6615113" y="2417763"/>
            <a:ext cx="1557337" cy="431800"/>
          </a:xfrm>
          <a:prstGeom prst="left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029075" y="2879725"/>
            <a:ext cx="3594100" cy="503238"/>
          </a:xfrm>
          <a:prstGeom prst="rect">
            <a:avLst/>
          </a:prstGeom>
          <a:solidFill>
            <a:srgbClr val="2D2D8A">
              <a:lumMod val="20000"/>
              <a:lumOff val="80000"/>
              <a:alpha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20487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8&lt;/imageh&gt;&#10;  &lt;imagew&gt;357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2462213"/>
            <a:ext cx="558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638175" y="2879725"/>
            <a:ext cx="3816350" cy="503238"/>
          </a:xfrm>
          <a:prstGeom prst="rect">
            <a:avLst/>
          </a:prstGeom>
          <a:solidFill>
            <a:srgbClr val="F09494">
              <a:alpha val="69804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20489" name="TexTeXPicture" descr="&lt;?xml version=&quot;1.0&quot; encoding=&quot;utf-16&quot;?&gt;&#10;&lt;TeXTeX&gt;&#10;  &lt;preamble&gt;\documentclass{jarticle}&#10;\usepackage{amsmath}&#10;\pagestyle{empty}&lt;/preamble&gt;&#10;  &lt;body&gt;\begin{align*} &#10;N_p&#10;\end{align*}&lt;/body&gt;&#10;  &lt;fcolor&gt;FF000000&lt;/fcolor&gt;&#10;  &lt;bcolor&gt;FFFFFFFF&lt;/bcolor&gt;&#10;  &lt;transparent&gt;True&lt;/transparent&gt;&#10;  &lt;resolution&gt;1800&lt;/resolution&gt;&#10;  &lt;imageh&gt;242&lt;/imageh&gt;&#10;  &lt;imagew&gt;287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68625"/>
            <a:ext cx="44926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左右矢印 8"/>
          <p:cNvSpPr/>
          <p:nvPr/>
        </p:nvSpPr>
        <p:spPr>
          <a:xfrm>
            <a:off x="3735388" y="3467100"/>
            <a:ext cx="1008062" cy="431800"/>
          </a:xfrm>
          <a:prstGeom prst="leftRightArrow">
            <a:avLst/>
          </a:prstGeom>
          <a:solidFill>
            <a:srgbClr val="F09494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20491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9&lt;/imageh&gt;&#10;  &lt;imagew&gt;30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90850"/>
            <a:ext cx="47783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N})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922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1882775"/>
            <a:ext cx="128428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)^2 \rangle&#10;\end{align*}&lt;/body&gt;&#10;  &lt;fcolor&gt;FF000000&lt;/fcolor&gt;&#10;  &lt;bcolor&gt;FFFFFFFF&lt;/bcolor&gt;&#10;  &lt;transparent&gt;True&lt;/transparent&gt;&#10;  &lt;resolution&gt;1800&lt;/resolution&gt;&#10;  &lt;imageh&gt;291&lt;/imageh&gt;&#10;  &lt;imagew&gt;877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3490913"/>
            <a:ext cx="12223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6273800" y="1296988"/>
            <a:ext cx="1589088" cy="46196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kern="0" dirty="0">
                <a:solidFill>
                  <a:srgbClr val="FF0066"/>
                </a:solidFill>
                <a:latin typeface="Arial" charset="0"/>
              </a:rPr>
              <a:t>1. Original</a:t>
            </a:r>
            <a:endParaRPr lang="ja-JP" altLang="en-US" sz="2400" kern="0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25650" y="4068763"/>
            <a:ext cx="4424363" cy="46672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kern="0" dirty="0">
                <a:solidFill>
                  <a:srgbClr val="FF0066"/>
                </a:solidFill>
                <a:latin typeface="Arial" charset="0"/>
              </a:rPr>
              <a:t>2. Additional (from </a:t>
            </a:r>
            <a:r>
              <a:rPr lang="en-US" altLang="ja-JP" sz="2400" kern="0" dirty="0">
                <a:solidFill>
                  <a:srgbClr val="FF0066"/>
                </a:solidFill>
                <a:latin typeface="Symbol" pitchFamily="18" charset="2"/>
              </a:rPr>
              <a:t>p</a:t>
            </a:r>
            <a:r>
              <a:rPr lang="en-US" altLang="ja-JP" sz="2400" kern="0" dirty="0">
                <a:solidFill>
                  <a:srgbClr val="FF0066"/>
                </a:solidFill>
                <a:latin typeface="Arial" charset="0"/>
              </a:rPr>
              <a:t>N→</a:t>
            </a:r>
            <a:r>
              <a:rPr lang="en-US" altLang="ja-JP" sz="2400" kern="0" dirty="0">
                <a:solidFill>
                  <a:srgbClr val="FF0066"/>
                </a:solidFill>
                <a:latin typeface="Symbol" pitchFamily="18" charset="2"/>
              </a:rPr>
              <a:t>D</a:t>
            </a:r>
            <a:r>
              <a:rPr lang="en-US" altLang="ja-JP" sz="2400" kern="0" dirty="0">
                <a:solidFill>
                  <a:srgbClr val="FF0066"/>
                </a:solidFill>
                <a:latin typeface="Arial" charset="0"/>
              </a:rPr>
              <a:t>→</a:t>
            </a:r>
            <a:r>
              <a:rPr lang="en-US" altLang="ja-JP" sz="2400" kern="0" dirty="0">
                <a:solidFill>
                  <a:srgbClr val="FF0066"/>
                </a:solidFill>
                <a:latin typeface="Symbol" pitchFamily="18" charset="2"/>
              </a:rPr>
              <a:t>p</a:t>
            </a:r>
            <a:r>
              <a:rPr lang="en-US" altLang="ja-JP" sz="2400" kern="0" dirty="0">
                <a:solidFill>
                  <a:srgbClr val="FF0066"/>
                </a:solidFill>
                <a:latin typeface="Arial" charset="0"/>
              </a:rPr>
              <a:t>N)</a:t>
            </a:r>
            <a:endParaRPr lang="ja-JP" altLang="en-US" sz="2400" kern="0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0496" name="Text Box 18"/>
          <p:cNvSpPr txBox="1">
            <a:spLocks noChangeArrowheads="1"/>
          </p:cNvSpPr>
          <p:nvPr/>
        </p:nvSpPr>
        <p:spPr bwMode="auto">
          <a:xfrm>
            <a:off x="274638" y="5229225"/>
            <a:ext cx="80496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buSzPct val="80000"/>
              <a:buFont typeface="Wingdings" pitchFamily="2" charset="2"/>
              <a:buChar char="n"/>
            </a:pPr>
            <a:r>
              <a:rPr lang="en-US" altLang="ja-JP" sz="2400" dirty="0">
                <a:solidFill>
                  <a:srgbClr val="FFFF00"/>
                </a:solidFill>
              </a:rPr>
              <a:t> In, general, fluctuations</a:t>
            </a:r>
            <a:r>
              <a:rPr lang="ja-JP" altLang="en-US" sz="2400" dirty="0">
                <a:solidFill>
                  <a:srgbClr val="FFFF00"/>
                </a:solidFill>
              </a:rPr>
              <a:t> </a:t>
            </a:r>
            <a:r>
              <a:rPr lang="en-US" altLang="ja-JP" sz="2400" dirty="0">
                <a:solidFill>
                  <a:srgbClr val="FFFF00"/>
                </a:solidFill>
              </a:rPr>
              <a:t>of N</a:t>
            </a:r>
            <a:r>
              <a:rPr lang="en-US" altLang="ja-JP" sz="2400" baseline="-16000" dirty="0">
                <a:solidFill>
                  <a:srgbClr val="FFFF00"/>
                </a:solidFill>
              </a:rPr>
              <a:t>N</a:t>
            </a:r>
            <a:r>
              <a:rPr lang="en-US" altLang="ja-JP" sz="2400" dirty="0">
                <a:solidFill>
                  <a:srgbClr val="FFFF00"/>
                </a:solidFill>
              </a:rPr>
              <a:t> and N</a:t>
            </a:r>
            <a:r>
              <a:rPr lang="en-US" altLang="ja-JP" sz="2400" baseline="-16000" dirty="0">
                <a:solidFill>
                  <a:srgbClr val="FFFF00"/>
                </a:solidFill>
              </a:rPr>
              <a:t>p</a:t>
            </a:r>
            <a:r>
              <a:rPr lang="en-US" altLang="ja-JP" sz="2400" dirty="0">
                <a:solidFill>
                  <a:srgbClr val="FFFF00"/>
                </a:solidFill>
              </a:rPr>
              <a:t> are different</a:t>
            </a:r>
          </a:p>
          <a:p>
            <a:pPr algn="l" eaLnBrk="1" hangingPunct="1">
              <a:lnSpc>
                <a:spcPct val="150000"/>
              </a:lnSpc>
              <a:buSzPct val="80000"/>
              <a:buFont typeface="Wingdings" pitchFamily="2" charset="2"/>
              <a:buChar char="n"/>
            </a:pPr>
            <a:r>
              <a:rPr lang="en-US" altLang="ja-JP" sz="2400" dirty="0">
                <a:solidFill>
                  <a:srgbClr val="FFFF00"/>
                </a:solidFill>
              </a:rPr>
              <a:t> Additional N</a:t>
            </a:r>
            <a:r>
              <a:rPr lang="en-US" altLang="ja-JP" sz="2400" baseline="-16000" dirty="0">
                <a:solidFill>
                  <a:srgbClr val="FFFF00"/>
                </a:solidFill>
              </a:rPr>
              <a:t>p</a:t>
            </a:r>
            <a:r>
              <a:rPr lang="en-US" altLang="ja-JP" sz="2400" dirty="0">
                <a:solidFill>
                  <a:srgbClr val="FFFF00"/>
                </a:solidFill>
              </a:rPr>
              <a:t> fluctuations are created by (thermal) pions</a:t>
            </a:r>
          </a:p>
        </p:txBody>
      </p:sp>
    </p:spTree>
    <p:extLst>
      <p:ext uri="{BB962C8B-B14F-4D97-AF65-F5344CB8AC3E}">
        <p14:creationId xmlns:p14="http://schemas.microsoft.com/office/powerpoint/2010/main" val="2071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Proton and Nucleon Moments</a:t>
            </a:r>
          </a:p>
        </p:txBody>
      </p:sp>
      <p:sp>
        <p:nvSpPr>
          <p:cNvPr id="25603" name="正方形/長方形 13"/>
          <p:cNvSpPr>
            <a:spLocks noChangeArrowheads="1"/>
          </p:cNvSpPr>
          <p:nvPr/>
        </p:nvSpPr>
        <p:spPr bwMode="auto">
          <a:xfrm>
            <a:off x="-379413" y="654050"/>
            <a:ext cx="9699626" cy="3400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38175" y="1785938"/>
            <a:ext cx="6985000" cy="504825"/>
          </a:xfrm>
          <a:prstGeom prst="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" name="左右矢印 3"/>
          <p:cNvSpPr/>
          <p:nvPr/>
        </p:nvSpPr>
        <p:spPr>
          <a:xfrm>
            <a:off x="6615113" y="1830388"/>
            <a:ext cx="1557337" cy="431800"/>
          </a:xfrm>
          <a:prstGeom prst="left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029075" y="2292350"/>
            <a:ext cx="3594100" cy="503238"/>
          </a:xfrm>
          <a:prstGeom prst="rect">
            <a:avLst/>
          </a:prstGeom>
          <a:solidFill>
            <a:srgbClr val="2D2D8A">
              <a:lumMod val="20000"/>
              <a:lumOff val="80000"/>
              <a:alpha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25607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8&lt;/imageh&gt;&#10;  &lt;imagew&gt;357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1874838"/>
            <a:ext cx="558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638175" y="2292350"/>
            <a:ext cx="3816350" cy="503238"/>
          </a:xfrm>
          <a:prstGeom prst="rect">
            <a:avLst/>
          </a:prstGeom>
          <a:solidFill>
            <a:srgbClr val="F09494">
              <a:alpha val="69804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25609" name="TexTeXPicture" descr="&lt;?xml version=&quot;1.0&quot; encoding=&quot;utf-16&quot;?&gt;&#10;&lt;TeXTeX&gt;&#10;  &lt;preamble&gt;\documentclass{jarticle}&#10;\usepackage{amsmath}&#10;\pagestyle{empty}&lt;/preamble&gt;&#10;  &lt;body&gt;\begin{align*} &#10;N_p&#10;\end{align*}&lt;/body&gt;&#10;  &lt;fcolor&gt;FF000000&lt;/fcolor&gt;&#10;  &lt;bcolor&gt;FFFFFFFF&lt;/bcolor&gt;&#10;  &lt;transparent&gt;True&lt;/transparent&gt;&#10;  &lt;resolution&gt;1800&lt;/resolution&gt;&#10;  &lt;imageh&gt;242&lt;/imageh&gt;&#10;  &lt;imagew&gt;287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81250"/>
            <a:ext cx="44926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左右矢印 8"/>
          <p:cNvSpPr/>
          <p:nvPr/>
        </p:nvSpPr>
        <p:spPr>
          <a:xfrm>
            <a:off x="3735388" y="2879725"/>
            <a:ext cx="1008062" cy="431800"/>
          </a:xfrm>
          <a:prstGeom prst="leftRightArrow">
            <a:avLst/>
          </a:prstGeom>
          <a:solidFill>
            <a:srgbClr val="F09494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25611" name="TexTeXPicture" descr="&lt;?xml version=&quot;1.0&quot; encoding=&quot;utf-16&quot;?&gt;&#10;&lt;TeXTeX&gt;&#10;  &lt;preamble&gt;\documentclass{jarticle}&#10;\usepackage{amsmath}&#10;\pagestyle{empty}&lt;/preamble&gt;&#10;  &lt;body&gt;\begin{align*} &#10;N_n&#10;\end{align*}&lt;/body&gt;&#10;  &lt;fcolor&gt;FF000000&lt;/fcolor&gt;&#10;  &lt;bcolor&gt;FFFFFFFF&lt;/bcolor&gt;&#10;  &lt;transparent&gt;True&lt;/transparent&gt;&#10;  &lt;resolution&gt;1800&lt;/resolution&gt;&#10;  &lt;imageh&gt;209&lt;/imageh&gt;&#10;  &lt;imagew&gt;30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03475"/>
            <a:ext cx="47783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N})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922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1295400"/>
            <a:ext cx="128428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)^2 \rangle&#10;\end{align*}&lt;/body&gt;&#10;  &lt;fcolor&gt;FF000000&lt;/fcolor&gt;&#10;  &lt;bcolor&gt;FFFFFFFF&lt;/bcolor&gt;&#10;  &lt;transparent&gt;True&lt;/transparent&gt;&#10;  &lt;resolution&gt;1800&lt;/resolution&gt;&#10;  &lt;imageh&gt;291&lt;/imageh&gt;&#10;  &lt;imagew&gt;877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2903538"/>
            <a:ext cx="12223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6275388" y="709613"/>
            <a:ext cx="1584325" cy="46672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kern="0" dirty="0">
                <a:solidFill>
                  <a:srgbClr val="FF0066"/>
                </a:solidFill>
                <a:latin typeface="Arial" charset="0"/>
              </a:rPr>
              <a:t>1. Original</a:t>
            </a:r>
            <a:endParaRPr lang="ja-JP" altLang="en-US" sz="2400" kern="0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25650" y="3481388"/>
            <a:ext cx="4424363" cy="46672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kern="0" dirty="0">
                <a:solidFill>
                  <a:srgbClr val="FF0066"/>
                </a:solidFill>
                <a:latin typeface="Arial" charset="0"/>
              </a:rPr>
              <a:t>2. Additional (from </a:t>
            </a:r>
            <a:r>
              <a:rPr lang="en-US" altLang="ja-JP" sz="2400" kern="0" dirty="0">
                <a:solidFill>
                  <a:srgbClr val="FF0066"/>
                </a:solidFill>
                <a:latin typeface="Symbol" pitchFamily="18" charset="2"/>
              </a:rPr>
              <a:t>p</a:t>
            </a:r>
            <a:r>
              <a:rPr lang="en-US" altLang="ja-JP" sz="2400" kern="0" dirty="0">
                <a:solidFill>
                  <a:srgbClr val="FF0066"/>
                </a:solidFill>
                <a:latin typeface="Arial" charset="0"/>
              </a:rPr>
              <a:t>N→</a:t>
            </a:r>
            <a:r>
              <a:rPr lang="en-US" altLang="ja-JP" sz="2400" kern="0" dirty="0">
                <a:solidFill>
                  <a:srgbClr val="FF0066"/>
                </a:solidFill>
                <a:latin typeface="Symbol" pitchFamily="18" charset="2"/>
              </a:rPr>
              <a:t>D</a:t>
            </a:r>
            <a:r>
              <a:rPr lang="en-US" altLang="ja-JP" sz="2400" kern="0" dirty="0">
                <a:solidFill>
                  <a:srgbClr val="FF0066"/>
                </a:solidFill>
                <a:latin typeface="Arial" charset="0"/>
              </a:rPr>
              <a:t>→</a:t>
            </a:r>
            <a:r>
              <a:rPr lang="en-US" altLang="ja-JP" sz="2400" kern="0" dirty="0">
                <a:solidFill>
                  <a:srgbClr val="FF0066"/>
                </a:solidFill>
                <a:latin typeface="Symbol" pitchFamily="18" charset="2"/>
              </a:rPr>
              <a:t>p</a:t>
            </a:r>
            <a:r>
              <a:rPr lang="en-US" altLang="ja-JP" sz="2400" kern="0" dirty="0">
                <a:solidFill>
                  <a:srgbClr val="FF0066"/>
                </a:solidFill>
                <a:latin typeface="Arial" charset="0"/>
              </a:rPr>
              <a:t>N)</a:t>
            </a:r>
            <a:endParaRPr lang="ja-JP" altLang="en-US" sz="2400" kern="0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5616" name="テキスト ボックス 24"/>
          <p:cNvSpPr txBox="1">
            <a:spLocks noChangeArrowheads="1"/>
          </p:cNvSpPr>
          <p:nvPr/>
        </p:nvSpPr>
        <p:spPr bwMode="auto">
          <a:xfrm>
            <a:off x="1130300" y="5754688"/>
            <a:ext cx="2652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buSzPct val="80000"/>
              <a:buFontTx/>
              <a:buChar char="•"/>
            </a:pPr>
            <a:r>
              <a:rPr lang="en-US" altLang="ja-JP" sz="2000" dirty="0">
                <a:solidFill>
                  <a:srgbClr val="FFFF00"/>
                </a:solidFill>
              </a:rPr>
              <a:t> For free nucleon gas</a:t>
            </a:r>
            <a:endParaRPr lang="ja-JP" altLang="en-US" sz="2000" dirty="0">
              <a:solidFill>
                <a:srgbClr val="FFFF00"/>
              </a:solidFill>
            </a:endParaRPr>
          </a:p>
        </p:txBody>
      </p:sp>
      <p:graphicFrame>
        <p:nvGraphicFramePr>
          <p:cNvPr id="25617" name="Object 38"/>
          <p:cNvGraphicFramePr>
            <a:graphicFrameLocks noChangeAspect="1"/>
          </p:cNvGraphicFramePr>
          <p:nvPr/>
        </p:nvGraphicFramePr>
        <p:xfrm>
          <a:off x="2333625" y="4278313"/>
          <a:ext cx="3686175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81" name="Equation" r:id="rId8" imgW="2314592" imgH="647700" progId="Equation.DSMT4">
                  <p:embed/>
                </p:oleObj>
              </mc:Choice>
              <mc:Fallback>
                <p:oleObj name="Equation" r:id="rId8" imgW="2314592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4278313"/>
                        <a:ext cx="3686175" cy="124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Text Box 23"/>
          <p:cNvSpPr txBox="1">
            <a:spLocks noChangeArrowheads="1"/>
          </p:cNvSpPr>
          <p:nvPr/>
        </p:nvSpPr>
        <p:spPr bwMode="auto">
          <a:xfrm>
            <a:off x="5900738" y="5678488"/>
            <a:ext cx="304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FFFF00"/>
                </a:solidFill>
              </a:rPr>
              <a:t>for isospin symmetric matter</a:t>
            </a: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635541"/>
              </p:ext>
            </p:extLst>
          </p:nvPr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82"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591238"/>
              </p:ext>
            </p:extLst>
          </p:nvPr>
        </p:nvGraphicFramePr>
        <p:xfrm>
          <a:off x="2198688" y="6045200"/>
          <a:ext cx="30257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83" name="Equation" r:id="rId12" imgW="1752480" imgH="393480" progId="Equation.DSMT4">
                  <p:embed/>
                </p:oleObj>
              </mc:Choice>
              <mc:Fallback>
                <p:oleObj name="Equation" r:id="rId12" imgW="1752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98688" y="6045200"/>
                        <a:ext cx="302577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8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Proton and Nucleon Moments</a:t>
            </a:r>
          </a:p>
        </p:txBody>
      </p:sp>
      <p:grpSp>
        <p:nvGrpSpPr>
          <p:cNvPr id="26627" name="Group 64"/>
          <p:cNvGrpSpPr>
            <a:grpSpLocks/>
          </p:cNvGrpSpPr>
          <p:nvPr/>
        </p:nvGrpSpPr>
        <p:grpSpPr bwMode="auto">
          <a:xfrm>
            <a:off x="774700" y="1962150"/>
            <a:ext cx="6769100" cy="1381125"/>
            <a:chOff x="488" y="1236"/>
            <a:chExt cx="4264" cy="870"/>
          </a:xfrm>
        </p:grpSpPr>
        <p:graphicFrame>
          <p:nvGraphicFramePr>
            <p:cNvPr id="26641" name="Object 46"/>
            <p:cNvGraphicFramePr>
              <a:graphicFrameLocks noChangeAspect="1"/>
            </p:cNvGraphicFramePr>
            <p:nvPr/>
          </p:nvGraphicFramePr>
          <p:xfrm>
            <a:off x="672" y="1299"/>
            <a:ext cx="3941" cy="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43" name="Equation" r:id="rId3" imgW="4876800" imgH="695257" progId="Equation.DSMT4">
                    <p:embed/>
                  </p:oleObj>
                </mc:Choice>
                <mc:Fallback>
                  <p:oleObj name="Equation" r:id="rId3" imgW="4876800" imgH="6952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299"/>
                          <a:ext cx="3941" cy="7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2" name="AutoShape 13"/>
            <p:cNvSpPr>
              <a:spLocks noChangeArrowheads="1"/>
            </p:cNvSpPr>
            <p:nvPr/>
          </p:nvSpPr>
          <p:spPr bwMode="auto">
            <a:xfrm>
              <a:off x="488" y="1236"/>
              <a:ext cx="4264" cy="87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18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sp>
        <p:nvSpPr>
          <p:cNvPr id="26640" name="AutoShape 14"/>
          <p:cNvSpPr>
            <a:spLocks noChangeArrowheads="1"/>
          </p:cNvSpPr>
          <p:nvPr/>
        </p:nvSpPr>
        <p:spPr bwMode="auto">
          <a:xfrm>
            <a:off x="765175" y="4344988"/>
            <a:ext cx="8223250" cy="14303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 sz="180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6638" name="AutoShape 15"/>
          <p:cNvSpPr>
            <a:spLocks noChangeArrowheads="1"/>
          </p:cNvSpPr>
          <p:nvPr/>
        </p:nvSpPr>
        <p:spPr bwMode="auto">
          <a:xfrm>
            <a:off x="812800" y="6178550"/>
            <a:ext cx="2554288" cy="533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 sz="1800" dirty="0">
              <a:solidFill>
                <a:srgbClr val="FFFF00"/>
              </a:solidFill>
              <a:latin typeface="Arial" pitchFamily="34" charset="0"/>
            </a:endParaRPr>
          </a:p>
        </p:txBody>
      </p:sp>
      <p:grpSp>
        <p:nvGrpSpPr>
          <p:cNvPr id="26630" name="Group 22"/>
          <p:cNvGrpSpPr>
            <a:grpSpLocks/>
          </p:cNvGrpSpPr>
          <p:nvPr/>
        </p:nvGrpSpPr>
        <p:grpSpPr bwMode="auto">
          <a:xfrm>
            <a:off x="266700" y="3673475"/>
            <a:ext cx="1323975" cy="481013"/>
            <a:chOff x="168" y="1939"/>
            <a:chExt cx="834" cy="303"/>
          </a:xfrm>
        </p:grpSpPr>
        <p:sp>
          <p:nvSpPr>
            <p:cNvPr id="26635" name="Text Box 16"/>
            <p:cNvSpPr txBox="1">
              <a:spLocks noChangeArrowheads="1"/>
            </p:cNvSpPr>
            <p:nvPr/>
          </p:nvSpPr>
          <p:spPr bwMode="auto">
            <a:xfrm>
              <a:off x="185" y="1939"/>
              <a:ext cx="8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i="1" dirty="0">
                  <a:solidFill>
                    <a:srgbClr val="FFFF00"/>
                  </a:solidFill>
                  <a:latin typeface="Times New Roman" pitchFamily="18" charset="0"/>
                </a:rPr>
                <a:t>N</a:t>
              </a:r>
              <a:r>
                <a:rPr lang="en-US" altLang="ja-JP" sz="2400" i="1" baseline="-16000" dirty="0">
                  <a:solidFill>
                    <a:srgbClr val="FFFF00"/>
                  </a:solidFill>
                  <a:latin typeface="Times New Roman" pitchFamily="18" charset="0"/>
                </a:rPr>
                <a:t>p</a:t>
              </a:r>
              <a:r>
                <a:rPr lang="en-US" altLang="ja-JP" sz="2400" baseline="-16000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altLang="ja-JP" sz="2400" dirty="0">
                  <a:solidFill>
                    <a:srgbClr val="FFFF00"/>
                  </a:solidFill>
                  <a:cs typeface="Arial" pitchFamily="34" charset="0"/>
                </a:rPr>
                <a:t>→ </a:t>
              </a:r>
              <a:r>
                <a:rPr lang="en-US" altLang="ja-JP" sz="2400" i="1" dirty="0">
                  <a:solidFill>
                    <a:srgbClr val="FFFF00"/>
                  </a:solidFill>
                  <a:latin typeface="Times New Roman" pitchFamily="18" charset="0"/>
                  <a:cs typeface="Arial" pitchFamily="34" charset="0"/>
                </a:rPr>
                <a:t>N</a:t>
              </a:r>
              <a:r>
                <a:rPr lang="en-US" altLang="ja-JP" sz="2400" baseline="-16000" dirty="0">
                  <a:solidFill>
                    <a:srgbClr val="FFFF00"/>
                  </a:solidFill>
                  <a:latin typeface="Times New Roman" pitchFamily="18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26636" name="AutoShape 19"/>
            <p:cNvSpPr>
              <a:spLocks noChangeArrowheads="1"/>
            </p:cNvSpPr>
            <p:nvPr/>
          </p:nvSpPr>
          <p:spPr bwMode="auto">
            <a:xfrm>
              <a:off x="168" y="1942"/>
              <a:ext cx="834" cy="3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sz="18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grpSp>
        <p:nvGrpSpPr>
          <p:cNvPr id="26631" name="Group 21"/>
          <p:cNvGrpSpPr>
            <a:grpSpLocks/>
          </p:cNvGrpSpPr>
          <p:nvPr/>
        </p:nvGrpSpPr>
        <p:grpSpPr bwMode="auto">
          <a:xfrm>
            <a:off x="268288" y="1311275"/>
            <a:ext cx="1323975" cy="485775"/>
            <a:chOff x="169" y="451"/>
            <a:chExt cx="834" cy="306"/>
          </a:xfrm>
        </p:grpSpPr>
        <p:sp>
          <p:nvSpPr>
            <p:cNvPr id="26633" name="Text Box 15"/>
            <p:cNvSpPr txBox="1">
              <a:spLocks noChangeArrowheads="1"/>
            </p:cNvSpPr>
            <p:nvPr/>
          </p:nvSpPr>
          <p:spPr bwMode="auto">
            <a:xfrm>
              <a:off x="187" y="451"/>
              <a:ext cx="8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i="1" dirty="0">
                  <a:solidFill>
                    <a:srgbClr val="FFFF00"/>
                  </a:solidFill>
                  <a:latin typeface="Times New Roman" pitchFamily="18" charset="0"/>
                </a:rPr>
                <a:t>N</a:t>
              </a:r>
              <a:r>
                <a:rPr lang="en-US" altLang="ja-JP" sz="2400" baseline="-16000" dirty="0">
                  <a:solidFill>
                    <a:srgbClr val="FFFF00"/>
                  </a:solidFill>
                  <a:latin typeface="Times New Roman" pitchFamily="18" charset="0"/>
                </a:rPr>
                <a:t>N </a:t>
              </a:r>
              <a:r>
                <a:rPr lang="en-US" altLang="ja-JP" sz="2400" dirty="0">
                  <a:solidFill>
                    <a:srgbClr val="FFFF00"/>
                  </a:solidFill>
                  <a:cs typeface="Arial" pitchFamily="34" charset="0"/>
                </a:rPr>
                <a:t>→ </a:t>
              </a:r>
              <a:r>
                <a:rPr lang="en-US" altLang="ja-JP" sz="2400" i="1" dirty="0">
                  <a:solidFill>
                    <a:srgbClr val="FFFF00"/>
                  </a:solidFill>
                  <a:latin typeface="Times New Roman" pitchFamily="18" charset="0"/>
                  <a:cs typeface="Arial" pitchFamily="34" charset="0"/>
                </a:rPr>
                <a:t>N</a:t>
              </a:r>
              <a:r>
                <a:rPr lang="en-US" altLang="ja-JP" sz="2400" i="1" baseline="-16000" dirty="0">
                  <a:solidFill>
                    <a:srgbClr val="FFFF00"/>
                  </a:solidFill>
                  <a:latin typeface="Times New Roman" pitchFamily="18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26634" name="AutoShape 20"/>
            <p:cNvSpPr>
              <a:spLocks noChangeArrowheads="1"/>
            </p:cNvSpPr>
            <p:nvPr/>
          </p:nvSpPr>
          <p:spPr bwMode="auto">
            <a:xfrm>
              <a:off x="169" y="457"/>
              <a:ext cx="834" cy="3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sz="18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sp>
        <p:nvSpPr>
          <p:cNvPr id="26632" name="Text Box 25"/>
          <p:cNvSpPr txBox="1">
            <a:spLocks noChangeArrowheads="1"/>
          </p:cNvSpPr>
          <p:nvPr/>
        </p:nvSpPr>
        <p:spPr bwMode="auto">
          <a:xfrm>
            <a:off x="58738" y="688975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rgbClr val="FFFF00"/>
                </a:solidFill>
              </a:rPr>
              <a:t>Similarly,</a:t>
            </a:r>
          </a:p>
        </p:txBody>
      </p:sp>
      <p:graphicFrame>
        <p:nvGraphicFramePr>
          <p:cNvPr id="19" name="Object 47"/>
          <p:cNvGraphicFramePr>
            <a:graphicFrameLocks noChangeAspect="1"/>
          </p:cNvGraphicFramePr>
          <p:nvPr/>
        </p:nvGraphicFramePr>
        <p:xfrm>
          <a:off x="922338" y="4484688"/>
          <a:ext cx="794067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4" name="Equation" r:id="rId5" imgW="5953041" imgH="647700" progId="Equation.DSMT4">
                  <p:embed/>
                </p:oleObj>
              </mc:Choice>
              <mc:Fallback>
                <p:oleObj name="Equation" r:id="rId5" imgW="5953041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4484688"/>
                        <a:ext cx="7940675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8"/>
          <p:cNvGraphicFramePr>
            <a:graphicFrameLocks noChangeAspect="1"/>
          </p:cNvGraphicFramePr>
          <p:nvPr/>
        </p:nvGraphicFramePr>
        <p:xfrm>
          <a:off x="868363" y="6188075"/>
          <a:ext cx="24955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5" name="Equation" r:id="rId7" imgW="2478960" imgH="304560" progId="Equation.DSMT4">
                  <p:embed/>
                </p:oleObj>
              </mc:Choice>
              <mc:Fallback>
                <p:oleObj name="Equation" r:id="rId7" imgW="24789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6188075"/>
                        <a:ext cx="24955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 2</a:t>
            </a:r>
            <a:endParaRPr kumimoji="1" lang="ja-JP" altLang="en-US" dirty="0"/>
          </a:p>
        </p:txBody>
      </p:sp>
      <p:sp>
        <p:nvSpPr>
          <p:cNvPr id="5" name="Text Box 1628"/>
          <p:cNvSpPr txBox="1">
            <a:spLocks noChangeArrowheads="1"/>
          </p:cNvSpPr>
          <p:nvPr/>
        </p:nvSpPr>
        <p:spPr bwMode="auto">
          <a:xfrm>
            <a:off x="387778" y="970044"/>
            <a:ext cx="82990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</a:pPr>
            <a:r>
              <a:rPr lang="en-US" altLang="ja-JP" sz="2800" b="0" dirty="0">
                <a:solidFill>
                  <a:schemeClr val="tx2"/>
                </a:solidFill>
              </a:rPr>
              <a:t> </a:t>
            </a:r>
            <a:r>
              <a:rPr lang="en-US" altLang="ja-JP" sz="2800" b="0" i="1" dirty="0">
                <a:solidFill>
                  <a:srgbClr val="FF0080"/>
                </a:solidFill>
                <a:latin typeface="Rockwell" pitchFamily="18" charset="0"/>
              </a:rPr>
              <a:t>Proton number is </a:t>
            </a:r>
            <a:r>
              <a:rPr lang="en-US" altLang="ja-JP" sz="2800" b="0" i="1" dirty="0" smtClean="0">
                <a:solidFill>
                  <a:srgbClr val="FF0080"/>
                </a:solidFill>
                <a:latin typeface="Rockwell" pitchFamily="18" charset="0"/>
              </a:rPr>
              <a:t>NOT a </a:t>
            </a:r>
            <a:r>
              <a:rPr lang="en-US" altLang="ja-JP" sz="2800" b="0" i="1" dirty="0">
                <a:solidFill>
                  <a:srgbClr val="FF0080"/>
                </a:solidFill>
                <a:latin typeface="Rockwell" pitchFamily="18" charset="0"/>
              </a:rPr>
              <a:t>proxy of baryon number</a:t>
            </a:r>
            <a:endParaRPr lang="en-US" altLang="ja-JP" sz="2800" b="0" dirty="0">
              <a:solidFill>
                <a:schemeClr val="tx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auto">
          <a:xfrm>
            <a:off x="790832" y="1885891"/>
            <a:ext cx="7544053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marL="342900" indent="-342900" algn="l">
              <a:buSzPct val="80000"/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statement is true at least at top RHIC and LHC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 bwMode="auto">
          <a:xfrm>
            <a:off x="790832" y="2648637"/>
            <a:ext cx="7471917" cy="164352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105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BES energies, </a:t>
            </a:r>
          </a:p>
          <a:p>
            <a:pPr algn="l">
              <a:lnSpc>
                <a:spcPct val="105000"/>
              </a:lnSpc>
            </a:pPr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where pion density is small and </a:t>
            </a:r>
            <a:r>
              <a:rPr lang="en-US" altLang="ja-JP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ja-JP" sz="2400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 </a:t>
            </a:r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large, </a:t>
            </a:r>
          </a:p>
          <a:p>
            <a:pPr algn="l">
              <a:lnSpc>
                <a:spcPct val="105000"/>
              </a:lnSpc>
            </a:pPr>
            <a:r>
              <a:rPr lang="en-US" altLang="ja-JP" sz="2400" i="1" dirty="0" smtClean="0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proton </a:t>
            </a:r>
            <a:r>
              <a:rPr lang="en-US" altLang="ja-JP" sz="2400" i="1" dirty="0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altLang="ja-JP" sz="2400" i="1" dirty="0" smtClean="0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be </a:t>
            </a:r>
            <a:r>
              <a:rPr lang="en-US" altLang="ja-JP" sz="2400" i="1" dirty="0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proxy of baryon </a:t>
            </a:r>
            <a:r>
              <a:rPr lang="en-US" altLang="ja-JP" sz="2400" i="1" dirty="0" smtClean="0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</a:p>
          <a:p>
            <a:pPr algn="l">
              <a:lnSpc>
                <a:spcPct val="105000"/>
              </a:lnSpc>
            </a:pPr>
            <a:r>
              <a:rPr kumimoji="1" lang="en-US" altLang="ja-JP" sz="2400" i="1" dirty="0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i="1" dirty="0" smtClean="0">
                <a:solidFill>
                  <a:srgbClr val="FF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approximately</a:t>
            </a:r>
            <a:endParaRPr kumimoji="1" lang="ja-JP" altLang="en-US" sz="24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3400661" y="970044"/>
            <a:ext cx="853944" cy="5232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4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306588" y="4984801"/>
            <a:ext cx="1414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>
                <a:solidFill>
                  <a:schemeClr val="tx2"/>
                </a:solidFill>
                <a:latin typeface="+mn-lt"/>
              </a:rPr>
              <a:t>ALICE,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3041017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4769209"/>
            <a:ext cx="3308491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3185033"/>
            <a:ext cx="1682402" cy="203277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3168484"/>
            <a:ext cx="1682402" cy="203277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316010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476007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304101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296900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3461014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3586178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342636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3608356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タイトル 1"/>
          <p:cNvSpPr>
            <a:spLocks noGrp="1"/>
          </p:cNvSpPr>
          <p:nvPr>
            <p:ph type="title"/>
          </p:nvPr>
        </p:nvSpPr>
        <p:spPr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22" name="Text Box 1628"/>
          <p:cNvSpPr txBox="1">
            <a:spLocks noChangeArrowheads="1"/>
          </p:cNvSpPr>
          <p:nvPr/>
        </p:nvSpPr>
        <p:spPr bwMode="auto">
          <a:xfrm>
            <a:off x="142251" y="5440110"/>
            <a:ext cx="69850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</a:pPr>
            <a:r>
              <a:rPr lang="en-US" altLang="ja-JP" b="0" i="1" dirty="0" smtClean="0">
                <a:solidFill>
                  <a:srgbClr val="FF0080"/>
                </a:solidFill>
                <a:latin typeface="Rockwell" pitchFamily="18" charset="0"/>
              </a:rPr>
              <a:t> </a:t>
            </a:r>
            <a:r>
              <a:rPr lang="en-US" altLang="ja-JP" b="0" i="1" dirty="0" smtClean="0">
                <a:solidFill>
                  <a:srgbClr val="FF0066"/>
                </a:solidFill>
                <a:latin typeface="Rockwell" pitchFamily="18" charset="0"/>
              </a:rPr>
              <a:t>Freeze-out </a:t>
            </a:r>
            <a:r>
              <a:rPr lang="en-US" altLang="ja-JP" b="0" i="1" dirty="0">
                <a:solidFill>
                  <a:srgbClr val="FF0066"/>
                </a:solidFill>
                <a:latin typeface="Rockwell" pitchFamily="18" charset="0"/>
              </a:rPr>
              <a:t>parameters: lattice meets experiment</a:t>
            </a:r>
            <a:endParaRPr lang="en-US" altLang="ja-JP" b="0" dirty="0">
              <a:solidFill>
                <a:srgbClr val="FF0066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 bwMode="auto">
          <a:xfrm>
            <a:off x="848551" y="6027750"/>
            <a:ext cx="8090676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argument, no rapidity window dependence is taken into account</a:t>
            </a:r>
            <a:endParaRPr kumimoji="1" lang="ja-JP" alt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67913"/>
              </p:ext>
            </p:extLst>
          </p:nvPr>
        </p:nvGraphicFramePr>
        <p:xfrm>
          <a:off x="5464523" y="1132405"/>
          <a:ext cx="1662818" cy="982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98" name="Equation" r:id="rId4" imgW="838080" imgH="495000" progId="Equation.DSMT4">
                  <p:embed/>
                </p:oleObj>
              </mc:Choice>
              <mc:Fallback>
                <p:oleObj name="Equation" r:id="rId4" imgW="8380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523" y="1132405"/>
                        <a:ext cx="1662818" cy="982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Schematic Evolution of C.C. Fluctuation</a:t>
            </a:r>
            <a:endParaRPr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250825" y="3968750"/>
            <a:ext cx="4897438" cy="900113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36" name="円/楕円 35"/>
          <p:cNvSpPr/>
          <p:nvPr/>
        </p:nvSpPr>
        <p:spPr>
          <a:xfrm>
            <a:off x="4208643" y="45451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37" name="円/楕円 36"/>
          <p:cNvSpPr/>
          <p:nvPr/>
        </p:nvSpPr>
        <p:spPr>
          <a:xfrm>
            <a:off x="4734000" y="42574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38" name="円/楕円 37"/>
          <p:cNvSpPr/>
          <p:nvPr/>
        </p:nvSpPr>
        <p:spPr>
          <a:xfrm>
            <a:off x="3372808" y="45421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39" name="円/楕円 38"/>
          <p:cNvSpPr/>
          <p:nvPr/>
        </p:nvSpPr>
        <p:spPr>
          <a:xfrm>
            <a:off x="1383817" y="4598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40" name="円/楕円 39"/>
          <p:cNvSpPr/>
          <p:nvPr/>
        </p:nvSpPr>
        <p:spPr>
          <a:xfrm>
            <a:off x="3426808" y="46440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41" name="円/楕円 40"/>
          <p:cNvSpPr/>
          <p:nvPr/>
        </p:nvSpPr>
        <p:spPr>
          <a:xfrm>
            <a:off x="1318673" y="44963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42" name="円/楕円 41"/>
          <p:cNvSpPr/>
          <p:nvPr/>
        </p:nvSpPr>
        <p:spPr>
          <a:xfrm>
            <a:off x="2555422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43" name="円/楕円 42"/>
          <p:cNvSpPr/>
          <p:nvPr/>
        </p:nvSpPr>
        <p:spPr>
          <a:xfrm>
            <a:off x="861559" y="41190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44" name="円/楕円 43"/>
          <p:cNvSpPr/>
          <p:nvPr/>
        </p:nvSpPr>
        <p:spPr>
          <a:xfrm>
            <a:off x="4615168" y="42034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45" name="円/楕円 44"/>
          <p:cNvSpPr/>
          <p:nvPr/>
        </p:nvSpPr>
        <p:spPr>
          <a:xfrm>
            <a:off x="478902" y="4593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46" name="円/楕円 45"/>
          <p:cNvSpPr/>
          <p:nvPr/>
        </p:nvSpPr>
        <p:spPr>
          <a:xfrm>
            <a:off x="3845277" y="41118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47" name="円/楕円 46"/>
          <p:cNvSpPr/>
          <p:nvPr/>
        </p:nvSpPr>
        <p:spPr>
          <a:xfrm>
            <a:off x="431528" y="44851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48" name="円/楕円 47"/>
          <p:cNvSpPr/>
          <p:nvPr/>
        </p:nvSpPr>
        <p:spPr>
          <a:xfrm>
            <a:off x="3480808" y="45179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49" name="円/楕円 48"/>
          <p:cNvSpPr/>
          <p:nvPr/>
        </p:nvSpPr>
        <p:spPr>
          <a:xfrm>
            <a:off x="4319933" y="46057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50" name="円/楕円 49"/>
          <p:cNvSpPr/>
          <p:nvPr/>
        </p:nvSpPr>
        <p:spPr>
          <a:xfrm>
            <a:off x="2418648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51" name="円/楕円 50"/>
          <p:cNvSpPr/>
          <p:nvPr/>
        </p:nvSpPr>
        <p:spPr>
          <a:xfrm>
            <a:off x="863177" y="4258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52" name="円/楕円 51"/>
          <p:cNvSpPr/>
          <p:nvPr/>
        </p:nvSpPr>
        <p:spPr>
          <a:xfrm>
            <a:off x="2489618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53" name="円/楕円 52"/>
          <p:cNvSpPr/>
          <p:nvPr/>
        </p:nvSpPr>
        <p:spPr>
          <a:xfrm>
            <a:off x="2028009" y="42146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54" name="円/楕円 53"/>
          <p:cNvSpPr/>
          <p:nvPr/>
        </p:nvSpPr>
        <p:spPr>
          <a:xfrm>
            <a:off x="2979612" y="41958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55" name="円/楕円 54"/>
          <p:cNvSpPr/>
          <p:nvPr/>
        </p:nvSpPr>
        <p:spPr>
          <a:xfrm>
            <a:off x="2904386" y="43038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56" name="円/楕円 55"/>
          <p:cNvSpPr/>
          <p:nvPr/>
        </p:nvSpPr>
        <p:spPr>
          <a:xfrm>
            <a:off x="3899277" y="42450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57" name="円/楕円 56"/>
          <p:cNvSpPr/>
          <p:nvPr/>
        </p:nvSpPr>
        <p:spPr>
          <a:xfrm>
            <a:off x="4721752" y="41494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58" name="円/楕円 57"/>
          <p:cNvSpPr/>
          <p:nvPr/>
        </p:nvSpPr>
        <p:spPr>
          <a:xfrm>
            <a:off x="1275817" y="459054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59" name="円/楕円 58"/>
          <p:cNvSpPr/>
          <p:nvPr/>
        </p:nvSpPr>
        <p:spPr>
          <a:xfrm>
            <a:off x="2871757" y="418494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60" name="円/楕円 59"/>
          <p:cNvSpPr/>
          <p:nvPr/>
        </p:nvSpPr>
        <p:spPr>
          <a:xfrm>
            <a:off x="369339" y="45891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61" name="円/楕円 60"/>
          <p:cNvSpPr/>
          <p:nvPr/>
        </p:nvSpPr>
        <p:spPr>
          <a:xfrm>
            <a:off x="4315792" y="44911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62" name="円/楕円 61"/>
          <p:cNvSpPr/>
          <p:nvPr/>
        </p:nvSpPr>
        <p:spPr>
          <a:xfrm>
            <a:off x="1957138" y="41606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63" name="円/楕円 62"/>
          <p:cNvSpPr/>
          <p:nvPr/>
        </p:nvSpPr>
        <p:spPr>
          <a:xfrm>
            <a:off x="1970864" y="42914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64" name="円/楕円 63"/>
          <p:cNvSpPr/>
          <p:nvPr/>
        </p:nvSpPr>
        <p:spPr>
          <a:xfrm>
            <a:off x="971177" y="42093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65" name="円/楕円 64"/>
          <p:cNvSpPr/>
          <p:nvPr/>
        </p:nvSpPr>
        <p:spPr>
          <a:xfrm>
            <a:off x="3774583" y="42198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66" name="円/楕円 65"/>
          <p:cNvSpPr/>
          <p:nvPr/>
        </p:nvSpPr>
        <p:spPr>
          <a:xfrm>
            <a:off x="3743944" y="40770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67" name="円/楕円 66"/>
          <p:cNvSpPr/>
          <p:nvPr/>
        </p:nvSpPr>
        <p:spPr>
          <a:xfrm>
            <a:off x="1871736" y="4113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68" name="円/楕円 67"/>
          <p:cNvSpPr/>
          <p:nvPr/>
        </p:nvSpPr>
        <p:spPr>
          <a:xfrm>
            <a:off x="2375792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69" name="円/楕円 68"/>
          <p:cNvSpPr/>
          <p:nvPr/>
        </p:nvSpPr>
        <p:spPr>
          <a:xfrm>
            <a:off x="4175992" y="443711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70" name="円/楕円 69"/>
          <p:cNvSpPr/>
          <p:nvPr/>
        </p:nvSpPr>
        <p:spPr>
          <a:xfrm>
            <a:off x="2807840" y="4113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71" name="円/楕円 70"/>
          <p:cNvSpPr/>
          <p:nvPr/>
        </p:nvSpPr>
        <p:spPr>
          <a:xfrm>
            <a:off x="4572000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72" name="円/楕円 71"/>
          <p:cNvSpPr/>
          <p:nvPr/>
        </p:nvSpPr>
        <p:spPr>
          <a:xfrm>
            <a:off x="323528" y="443779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73" name="円/楕円 72"/>
          <p:cNvSpPr/>
          <p:nvPr/>
        </p:nvSpPr>
        <p:spPr>
          <a:xfrm>
            <a:off x="3311896" y="44538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74" name="円/楕円 73"/>
          <p:cNvSpPr/>
          <p:nvPr/>
        </p:nvSpPr>
        <p:spPr>
          <a:xfrm>
            <a:off x="1223664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75" name="円/楕円 74"/>
          <p:cNvSpPr/>
          <p:nvPr/>
        </p:nvSpPr>
        <p:spPr>
          <a:xfrm>
            <a:off x="791616" y="40770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cxnSp>
        <p:nvCxnSpPr>
          <p:cNvPr id="39127" name="直線コネクタ 76"/>
          <p:cNvCxnSpPr>
            <a:cxnSpLocks noChangeShapeType="1"/>
          </p:cNvCxnSpPr>
          <p:nvPr/>
        </p:nvCxnSpPr>
        <p:spPr bwMode="auto">
          <a:xfrm>
            <a:off x="1730375" y="1233488"/>
            <a:ext cx="9525" cy="5435600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128" name="直線コネクタ 77"/>
          <p:cNvCxnSpPr>
            <a:cxnSpLocks noChangeShapeType="1"/>
          </p:cNvCxnSpPr>
          <p:nvPr/>
        </p:nvCxnSpPr>
        <p:spPr bwMode="auto">
          <a:xfrm>
            <a:off x="3343275" y="1250950"/>
            <a:ext cx="4763" cy="5418138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正方形/長方形 80"/>
          <p:cNvSpPr/>
          <p:nvPr/>
        </p:nvSpPr>
        <p:spPr>
          <a:xfrm>
            <a:off x="250825" y="5492750"/>
            <a:ext cx="4897438" cy="900113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39134" name="テキスト ボックス 87"/>
          <p:cNvSpPr txBox="1">
            <a:spLocks noChangeArrowheads="1"/>
          </p:cNvSpPr>
          <p:nvPr/>
        </p:nvSpPr>
        <p:spPr bwMode="auto">
          <a:xfrm>
            <a:off x="250825" y="3543300"/>
            <a:ext cx="208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b="0" dirty="0">
                <a:solidFill>
                  <a:srgbClr val="000000"/>
                </a:solidFill>
              </a:rPr>
              <a:t>Hadronization</a:t>
            </a:r>
            <a:endParaRPr lang="ja-JP" altLang="en-US" b="0" dirty="0">
              <a:solidFill>
                <a:srgbClr val="000000"/>
              </a:solidFill>
            </a:endParaRPr>
          </a:p>
        </p:txBody>
      </p:sp>
      <p:sp>
        <p:nvSpPr>
          <p:cNvPr id="39135" name="テキスト ボックス 88"/>
          <p:cNvSpPr txBox="1">
            <a:spLocks noChangeArrowheads="1"/>
          </p:cNvSpPr>
          <p:nvPr/>
        </p:nvSpPr>
        <p:spPr bwMode="auto">
          <a:xfrm>
            <a:off x="250825" y="5056188"/>
            <a:ext cx="1571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b="0" dirty="0">
                <a:solidFill>
                  <a:srgbClr val="000000"/>
                </a:solidFill>
              </a:rPr>
              <a:t>Freezeout</a:t>
            </a:r>
            <a:endParaRPr lang="ja-JP" altLang="en-US" b="0" dirty="0">
              <a:solidFill>
                <a:srgbClr val="000000"/>
              </a:solidFill>
            </a:endParaRPr>
          </a:p>
        </p:txBody>
      </p:sp>
      <p:sp>
        <p:nvSpPr>
          <p:cNvPr id="39149" name="フリーフォーム 101"/>
          <p:cNvSpPr>
            <a:spLocks/>
          </p:cNvSpPr>
          <p:nvPr/>
        </p:nvSpPr>
        <p:spPr bwMode="auto">
          <a:xfrm>
            <a:off x="6559550" y="5717920"/>
            <a:ext cx="1703388" cy="414338"/>
          </a:xfrm>
          <a:custGeom>
            <a:avLst/>
            <a:gdLst>
              <a:gd name="T0" fmla="*/ 0 w 1704441"/>
              <a:gd name="T1" fmla="*/ 0 h 585216"/>
              <a:gd name="T2" fmla="*/ 402087 w 1704441"/>
              <a:gd name="T3" fmla="*/ 142876 h 585216"/>
              <a:gd name="T4" fmla="*/ 1008873 w 1704441"/>
              <a:gd name="T5" fmla="*/ 252780 h 585216"/>
              <a:gd name="T6" fmla="*/ 1703388 w 1704441"/>
              <a:gd name="T7" fmla="*/ 293079 h 5852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  <a:noFill/>
          <a:ln w="25400" cap="flat" cmpd="sng" algn="ctr">
            <a:solidFill>
              <a:srgbClr val="C0504D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 dirty="0"/>
          </a:p>
        </p:txBody>
      </p:sp>
      <p:cxnSp>
        <p:nvCxnSpPr>
          <p:cNvPr id="39161" name="直線矢印コネクタ 117"/>
          <p:cNvCxnSpPr>
            <a:cxnSpLocks noChangeShapeType="1"/>
          </p:cNvCxnSpPr>
          <p:nvPr/>
        </p:nvCxnSpPr>
        <p:spPr bwMode="auto">
          <a:xfrm>
            <a:off x="6194425" y="4920995"/>
            <a:ext cx="2232025" cy="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162" name="直線矢印コネクタ 118"/>
          <p:cNvCxnSpPr>
            <a:cxnSpLocks noChangeShapeType="1"/>
          </p:cNvCxnSpPr>
          <p:nvPr/>
        </p:nvCxnSpPr>
        <p:spPr bwMode="auto">
          <a:xfrm flipV="1">
            <a:off x="6553200" y="4035170"/>
            <a:ext cx="0" cy="1101725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916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4819395"/>
            <a:ext cx="3381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64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560633"/>
            <a:ext cx="830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65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65345"/>
            <a:ext cx="8334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166" name="直線コネクタ 122"/>
          <p:cNvCxnSpPr>
            <a:cxnSpLocks noChangeShapeType="1"/>
          </p:cNvCxnSpPr>
          <p:nvPr/>
        </p:nvCxnSpPr>
        <p:spPr bwMode="auto">
          <a:xfrm flipV="1">
            <a:off x="6567488" y="4697158"/>
            <a:ext cx="1709737" cy="7937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167" name="直線コネクタ 123"/>
          <p:cNvCxnSpPr>
            <a:cxnSpLocks noChangeShapeType="1"/>
          </p:cNvCxnSpPr>
          <p:nvPr/>
        </p:nvCxnSpPr>
        <p:spPr bwMode="auto">
          <a:xfrm flipV="1">
            <a:off x="6553200" y="4273295"/>
            <a:ext cx="1709738" cy="7938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168" name="直線矢印コネクタ 124"/>
          <p:cNvCxnSpPr>
            <a:cxnSpLocks noChangeShapeType="1"/>
          </p:cNvCxnSpPr>
          <p:nvPr/>
        </p:nvCxnSpPr>
        <p:spPr bwMode="auto">
          <a:xfrm>
            <a:off x="6194425" y="6360858"/>
            <a:ext cx="2232025" cy="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169" name="直線矢印コネクタ 125"/>
          <p:cNvCxnSpPr>
            <a:cxnSpLocks noChangeShapeType="1"/>
          </p:cNvCxnSpPr>
          <p:nvPr/>
        </p:nvCxnSpPr>
        <p:spPr bwMode="auto">
          <a:xfrm flipV="1">
            <a:off x="6553200" y="5475033"/>
            <a:ext cx="0" cy="1101725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917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6259258"/>
            <a:ext cx="3381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7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00495"/>
            <a:ext cx="8302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7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605208"/>
            <a:ext cx="8334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173" name="直線コネクタ 129"/>
          <p:cNvCxnSpPr>
            <a:cxnSpLocks noChangeShapeType="1"/>
          </p:cNvCxnSpPr>
          <p:nvPr/>
        </p:nvCxnSpPr>
        <p:spPr bwMode="auto">
          <a:xfrm flipV="1">
            <a:off x="6567488" y="6137020"/>
            <a:ext cx="1709737" cy="7938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174" name="直線コネクタ 130"/>
          <p:cNvCxnSpPr>
            <a:cxnSpLocks noChangeShapeType="1"/>
          </p:cNvCxnSpPr>
          <p:nvPr/>
        </p:nvCxnSpPr>
        <p:spPr bwMode="auto">
          <a:xfrm flipV="1">
            <a:off x="6553200" y="5713158"/>
            <a:ext cx="1709738" cy="7937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176" name="直線コネクタ 134"/>
          <p:cNvCxnSpPr>
            <a:cxnSpLocks noChangeShapeType="1"/>
          </p:cNvCxnSpPr>
          <p:nvPr/>
        </p:nvCxnSpPr>
        <p:spPr bwMode="auto">
          <a:xfrm>
            <a:off x="6588125" y="4705095"/>
            <a:ext cx="1655763" cy="0"/>
          </a:xfrm>
          <a:prstGeom prst="line">
            <a:avLst/>
          </a:prstGeom>
          <a:noFill/>
          <a:ln w="25400" algn="ctr">
            <a:solidFill>
              <a:srgbClr val="C0504D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6" name="下矢印 135"/>
          <p:cNvSpPr/>
          <p:nvPr/>
        </p:nvSpPr>
        <p:spPr>
          <a:xfrm>
            <a:off x="4446588" y="4791075"/>
            <a:ext cx="701675" cy="798513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37" name="円/楕円 136"/>
          <p:cNvSpPr/>
          <p:nvPr/>
        </p:nvSpPr>
        <p:spPr>
          <a:xfrm>
            <a:off x="4145019" y="616645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38" name="円/楕円 137"/>
          <p:cNvSpPr/>
          <p:nvPr/>
        </p:nvSpPr>
        <p:spPr>
          <a:xfrm>
            <a:off x="4725812" y="57876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39" name="円/楕円 138"/>
          <p:cNvSpPr/>
          <p:nvPr/>
        </p:nvSpPr>
        <p:spPr>
          <a:xfrm>
            <a:off x="3081973" y="5983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40" name="円/楕円 139"/>
          <p:cNvSpPr/>
          <p:nvPr/>
        </p:nvSpPr>
        <p:spPr>
          <a:xfrm>
            <a:off x="1536217" y="57683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41" name="円/楕円 140"/>
          <p:cNvSpPr/>
          <p:nvPr/>
        </p:nvSpPr>
        <p:spPr>
          <a:xfrm>
            <a:off x="3135973" y="60855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42" name="円/楕円 141"/>
          <p:cNvSpPr/>
          <p:nvPr/>
        </p:nvSpPr>
        <p:spPr>
          <a:xfrm>
            <a:off x="1471073" y="56664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43" name="円/楕円 142"/>
          <p:cNvSpPr/>
          <p:nvPr/>
        </p:nvSpPr>
        <p:spPr>
          <a:xfrm>
            <a:off x="2455758" y="56871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44" name="円/楕円 143"/>
          <p:cNvSpPr/>
          <p:nvPr/>
        </p:nvSpPr>
        <p:spPr>
          <a:xfrm>
            <a:off x="789551" y="572125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45" name="円/楕円 144"/>
          <p:cNvSpPr/>
          <p:nvPr/>
        </p:nvSpPr>
        <p:spPr>
          <a:xfrm>
            <a:off x="4606980" y="57336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46" name="円/楕円 145"/>
          <p:cNvSpPr/>
          <p:nvPr/>
        </p:nvSpPr>
        <p:spPr>
          <a:xfrm>
            <a:off x="550910" y="615920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47" name="円/楕円 146"/>
          <p:cNvSpPr/>
          <p:nvPr/>
        </p:nvSpPr>
        <p:spPr>
          <a:xfrm>
            <a:off x="3709645" y="576800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48" name="円/楕円 147"/>
          <p:cNvSpPr/>
          <p:nvPr/>
        </p:nvSpPr>
        <p:spPr>
          <a:xfrm>
            <a:off x="503536" y="60512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49" name="円/楕円 148"/>
          <p:cNvSpPr/>
          <p:nvPr/>
        </p:nvSpPr>
        <p:spPr>
          <a:xfrm>
            <a:off x="3189973" y="595935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50" name="円/楕円 149"/>
          <p:cNvSpPr/>
          <p:nvPr/>
        </p:nvSpPr>
        <p:spPr>
          <a:xfrm>
            <a:off x="4256309" y="62271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51" name="円/楕円 150"/>
          <p:cNvSpPr/>
          <p:nvPr/>
        </p:nvSpPr>
        <p:spPr>
          <a:xfrm>
            <a:off x="2318984" y="56781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52" name="円/楕円 151"/>
          <p:cNvSpPr/>
          <p:nvPr/>
        </p:nvSpPr>
        <p:spPr>
          <a:xfrm>
            <a:off x="791169" y="586095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53" name="円/楕円 152"/>
          <p:cNvSpPr/>
          <p:nvPr/>
        </p:nvSpPr>
        <p:spPr>
          <a:xfrm>
            <a:off x="2389954" y="57422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54" name="円/楕円 153"/>
          <p:cNvSpPr/>
          <p:nvPr/>
        </p:nvSpPr>
        <p:spPr>
          <a:xfrm>
            <a:off x="2108401" y="614084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55" name="円/楕円 154"/>
          <p:cNvSpPr/>
          <p:nvPr/>
        </p:nvSpPr>
        <p:spPr>
          <a:xfrm>
            <a:off x="2627956" y="61220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56" name="円/楕円 155"/>
          <p:cNvSpPr/>
          <p:nvPr/>
        </p:nvSpPr>
        <p:spPr>
          <a:xfrm>
            <a:off x="2552730" y="62300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57" name="円/楕円 156"/>
          <p:cNvSpPr/>
          <p:nvPr/>
        </p:nvSpPr>
        <p:spPr>
          <a:xfrm>
            <a:off x="3763645" y="59012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58" name="円/楕円 157"/>
          <p:cNvSpPr/>
          <p:nvPr/>
        </p:nvSpPr>
        <p:spPr>
          <a:xfrm>
            <a:off x="4713564" y="56796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59" name="円/楕円 158"/>
          <p:cNvSpPr/>
          <p:nvPr/>
        </p:nvSpPr>
        <p:spPr>
          <a:xfrm>
            <a:off x="1428217" y="57606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60" name="円/楕円 159"/>
          <p:cNvSpPr/>
          <p:nvPr/>
        </p:nvSpPr>
        <p:spPr>
          <a:xfrm>
            <a:off x="2520101" y="61111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61" name="円/楕円 160"/>
          <p:cNvSpPr/>
          <p:nvPr/>
        </p:nvSpPr>
        <p:spPr>
          <a:xfrm>
            <a:off x="441347" y="615518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62" name="円/楕円 161"/>
          <p:cNvSpPr/>
          <p:nvPr/>
        </p:nvSpPr>
        <p:spPr>
          <a:xfrm>
            <a:off x="4252168" y="611245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63" name="円/楕円 162"/>
          <p:cNvSpPr/>
          <p:nvPr/>
        </p:nvSpPr>
        <p:spPr>
          <a:xfrm>
            <a:off x="2037530" y="60868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64" name="円/楕円 163"/>
          <p:cNvSpPr/>
          <p:nvPr/>
        </p:nvSpPr>
        <p:spPr>
          <a:xfrm>
            <a:off x="2051256" y="62176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65" name="円/楕円 164"/>
          <p:cNvSpPr/>
          <p:nvPr/>
        </p:nvSpPr>
        <p:spPr>
          <a:xfrm>
            <a:off x="899169" y="58115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66" name="円/楕円 165"/>
          <p:cNvSpPr/>
          <p:nvPr/>
        </p:nvSpPr>
        <p:spPr>
          <a:xfrm>
            <a:off x="3638951" y="58760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67" name="円/楕円 166"/>
          <p:cNvSpPr/>
          <p:nvPr/>
        </p:nvSpPr>
        <p:spPr>
          <a:xfrm>
            <a:off x="3608312" y="5733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68" name="円/楕円 167"/>
          <p:cNvSpPr/>
          <p:nvPr/>
        </p:nvSpPr>
        <p:spPr>
          <a:xfrm>
            <a:off x="1952128" y="603929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69" name="円/楕円 168"/>
          <p:cNvSpPr/>
          <p:nvPr/>
        </p:nvSpPr>
        <p:spPr>
          <a:xfrm>
            <a:off x="2276128" y="558924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70" name="円/楕円 169"/>
          <p:cNvSpPr/>
          <p:nvPr/>
        </p:nvSpPr>
        <p:spPr>
          <a:xfrm>
            <a:off x="4112368" y="60584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71" name="円/楕円 170"/>
          <p:cNvSpPr/>
          <p:nvPr/>
        </p:nvSpPr>
        <p:spPr>
          <a:xfrm>
            <a:off x="2456184" y="603929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72" name="円/楕円 171"/>
          <p:cNvSpPr/>
          <p:nvPr/>
        </p:nvSpPr>
        <p:spPr>
          <a:xfrm>
            <a:off x="4563812" y="560724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73" name="円/楕円 172"/>
          <p:cNvSpPr/>
          <p:nvPr/>
        </p:nvSpPr>
        <p:spPr>
          <a:xfrm>
            <a:off x="395536" y="600387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74" name="円/楕円 173"/>
          <p:cNvSpPr/>
          <p:nvPr/>
        </p:nvSpPr>
        <p:spPr>
          <a:xfrm>
            <a:off x="3021061" y="5895280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75" name="円/楕円 174"/>
          <p:cNvSpPr/>
          <p:nvPr/>
        </p:nvSpPr>
        <p:spPr>
          <a:xfrm>
            <a:off x="1376064" y="560724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sp>
        <p:nvSpPr>
          <p:cNvPr id="176" name="円/楕円 175"/>
          <p:cNvSpPr/>
          <p:nvPr/>
        </p:nvSpPr>
        <p:spPr>
          <a:xfrm>
            <a:off x="719608" y="56792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158750" y="507833"/>
            <a:ext cx="8685213" cy="3533942"/>
            <a:chOff x="158750" y="507833"/>
            <a:chExt cx="8685213" cy="3533942"/>
          </a:xfrm>
        </p:grpSpPr>
        <p:sp>
          <p:nvSpPr>
            <p:cNvPr id="3" name="正方形/長方形 2"/>
            <p:cNvSpPr/>
            <p:nvPr/>
          </p:nvSpPr>
          <p:spPr>
            <a:xfrm>
              <a:off x="250825" y="2673350"/>
              <a:ext cx="4897438" cy="900113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4" name="円/楕円 3"/>
            <p:cNvSpPr/>
            <p:nvPr/>
          </p:nvSpPr>
          <p:spPr>
            <a:xfrm>
              <a:off x="2475725" y="340280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3347864" y="332108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3607833" y="328133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223616" y="327474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4572000" y="306907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1640419" y="274317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1994403" y="273432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960644" y="301133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3203824" y="306533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2027035" y="335710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4788024" y="334880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1701045" y="332874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3715833" y="272388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2608457" y="314108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575544" y="272388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899592" y="27810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718116" y="27667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4337968" y="337877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3903992" y="308146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160578" y="274493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4283968" y="279717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3955873" y="339526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412188" y="340208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2209154" y="301079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892728" y="339392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2879824" y="344640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467544" y="297346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1694419" y="311933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1259632" y="270903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4734024" y="285117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250825" y="1160463"/>
              <a:ext cx="4897438" cy="900112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F0000">
                    <a:alpha val="40000"/>
                  </a:srgbClr>
                </a:gs>
              </a:gsLst>
              <a:lin ang="27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pic>
          <p:nvPicPr>
            <p:cNvPr id="39131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171" y="507833"/>
              <a:ext cx="784225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132" name="テキスト ボックス 33"/>
            <p:cNvSpPr txBox="1">
              <a:spLocks noChangeArrowheads="1"/>
            </p:cNvSpPr>
            <p:nvPr/>
          </p:nvSpPr>
          <p:spPr bwMode="auto">
            <a:xfrm>
              <a:off x="158750" y="735013"/>
              <a:ext cx="22923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400" b="1">
                  <a:solidFill>
                    <a:srgbClr val="66FFFF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b="0" dirty="0">
                  <a:solidFill>
                    <a:srgbClr val="000000"/>
                  </a:solidFill>
                </a:rPr>
                <a:t>Pre-Equilibrium</a:t>
              </a:r>
              <a:endParaRPr lang="ja-JP" altLang="en-US" b="0" dirty="0">
                <a:solidFill>
                  <a:srgbClr val="000000"/>
                </a:solidFill>
              </a:endParaRPr>
            </a:p>
          </p:txBody>
        </p:sp>
        <p:sp>
          <p:nvSpPr>
            <p:cNvPr id="39133" name="テキスト ボックス 75"/>
            <p:cNvSpPr txBox="1">
              <a:spLocks noChangeArrowheads="1"/>
            </p:cNvSpPr>
            <p:nvPr/>
          </p:nvSpPr>
          <p:spPr bwMode="auto">
            <a:xfrm>
              <a:off x="250825" y="2241550"/>
              <a:ext cx="30607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2400" b="1">
                  <a:solidFill>
                    <a:srgbClr val="66FFFF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accent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b="0" dirty="0">
                  <a:solidFill>
                    <a:srgbClr val="000000"/>
                  </a:solidFill>
                </a:rPr>
                <a:t>Quark-Gluon Plasma</a:t>
              </a:r>
              <a:endParaRPr lang="ja-JP" altLang="en-US" b="0" dirty="0">
                <a:solidFill>
                  <a:srgbClr val="000000"/>
                </a:solidFill>
              </a:endParaRPr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2447776" y="180883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1223640" y="162880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4427984" y="132276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>
              <a:noFill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cxnSp>
          <p:nvCxnSpPr>
            <p:cNvPr id="39145" name="直線矢印コネクタ 97"/>
            <p:cNvCxnSpPr>
              <a:cxnSpLocks noChangeShapeType="1"/>
            </p:cNvCxnSpPr>
            <p:nvPr/>
          </p:nvCxnSpPr>
          <p:spPr bwMode="auto">
            <a:xfrm>
              <a:off x="6194425" y="3501770"/>
              <a:ext cx="2232025" cy="0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146" name="直線矢印コネクタ 98"/>
            <p:cNvCxnSpPr>
              <a:cxnSpLocks noChangeShapeType="1"/>
            </p:cNvCxnSpPr>
            <p:nvPr/>
          </p:nvCxnSpPr>
          <p:spPr bwMode="auto">
            <a:xfrm flipV="1">
              <a:off x="6553200" y="2615945"/>
              <a:ext cx="0" cy="1101725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147" name="直線コネクタ 99"/>
            <p:cNvCxnSpPr>
              <a:cxnSpLocks noChangeShapeType="1"/>
            </p:cNvCxnSpPr>
            <p:nvPr/>
          </p:nvCxnSpPr>
          <p:spPr bwMode="auto">
            <a:xfrm>
              <a:off x="6567488" y="3287458"/>
              <a:ext cx="1655762" cy="0"/>
            </a:xfrm>
            <a:prstGeom prst="line">
              <a:avLst/>
            </a:prstGeom>
            <a:noFill/>
            <a:ln w="25400" algn="ctr">
              <a:solidFill>
                <a:srgbClr val="C0504D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9148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825" y="3400170"/>
              <a:ext cx="3381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50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3141408"/>
              <a:ext cx="83026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51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2746120"/>
              <a:ext cx="833437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9152" name="直線コネクタ 108"/>
            <p:cNvCxnSpPr>
              <a:cxnSpLocks noChangeShapeType="1"/>
            </p:cNvCxnSpPr>
            <p:nvPr/>
          </p:nvCxnSpPr>
          <p:spPr bwMode="auto">
            <a:xfrm flipV="1">
              <a:off x="6567488" y="3277933"/>
              <a:ext cx="1709737" cy="7937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153" name="直線コネクタ 109"/>
            <p:cNvCxnSpPr>
              <a:cxnSpLocks noChangeShapeType="1"/>
            </p:cNvCxnSpPr>
            <p:nvPr/>
          </p:nvCxnSpPr>
          <p:spPr bwMode="auto">
            <a:xfrm flipV="1">
              <a:off x="6553200" y="2854070"/>
              <a:ext cx="1709738" cy="793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154" name="直線矢印コネクタ 110"/>
            <p:cNvCxnSpPr>
              <a:cxnSpLocks noChangeShapeType="1"/>
            </p:cNvCxnSpPr>
            <p:nvPr/>
          </p:nvCxnSpPr>
          <p:spPr bwMode="auto">
            <a:xfrm>
              <a:off x="6194425" y="1988883"/>
              <a:ext cx="2232025" cy="0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155" name="直線矢印コネクタ 111"/>
            <p:cNvCxnSpPr>
              <a:cxnSpLocks noChangeShapeType="1"/>
            </p:cNvCxnSpPr>
            <p:nvPr/>
          </p:nvCxnSpPr>
          <p:spPr bwMode="auto">
            <a:xfrm flipV="1">
              <a:off x="6553200" y="1104645"/>
              <a:ext cx="0" cy="1101725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9156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825" y="1866645"/>
              <a:ext cx="3381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57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1630108"/>
              <a:ext cx="83026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58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1233233"/>
              <a:ext cx="833437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9159" name="直線コネクタ 115"/>
            <p:cNvCxnSpPr>
              <a:cxnSpLocks noChangeShapeType="1"/>
            </p:cNvCxnSpPr>
            <p:nvPr/>
          </p:nvCxnSpPr>
          <p:spPr bwMode="auto">
            <a:xfrm flipV="1">
              <a:off x="6567488" y="1765045"/>
              <a:ext cx="1709737" cy="793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160" name="直線コネクタ 116"/>
            <p:cNvCxnSpPr>
              <a:cxnSpLocks noChangeShapeType="1"/>
            </p:cNvCxnSpPr>
            <p:nvPr/>
          </p:nvCxnSpPr>
          <p:spPr bwMode="auto">
            <a:xfrm flipV="1">
              <a:off x="6553200" y="1341183"/>
              <a:ext cx="1709738" cy="7937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175" name="直線コネクタ 133"/>
            <p:cNvCxnSpPr>
              <a:cxnSpLocks noChangeShapeType="1"/>
            </p:cNvCxnSpPr>
            <p:nvPr/>
          </p:nvCxnSpPr>
          <p:spPr bwMode="auto">
            <a:xfrm>
              <a:off x="6588125" y="1896808"/>
              <a:ext cx="1655763" cy="0"/>
            </a:xfrm>
            <a:prstGeom prst="line">
              <a:avLst/>
            </a:prstGeom>
            <a:noFill/>
            <a:ln w="25400" algn="ctr">
              <a:solidFill>
                <a:srgbClr val="C0504D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7" name="下矢印 176"/>
            <p:cNvSpPr/>
            <p:nvPr/>
          </p:nvSpPr>
          <p:spPr>
            <a:xfrm>
              <a:off x="4446588" y="1982788"/>
              <a:ext cx="701675" cy="798512"/>
            </a:xfrm>
            <a:prstGeom prst="downArrow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alpha val="8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  <p:sp>
          <p:nvSpPr>
            <p:cNvPr id="178" name="下矢印 177"/>
            <p:cNvSpPr/>
            <p:nvPr/>
          </p:nvSpPr>
          <p:spPr>
            <a:xfrm>
              <a:off x="4427538" y="3500438"/>
              <a:ext cx="703262" cy="541337"/>
            </a:xfrm>
            <a:prstGeom prst="downArrow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alpha val="8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dirty="0"/>
            </a:p>
          </p:txBody>
        </p:sp>
      </p:grpSp>
      <p:pic>
        <p:nvPicPr>
          <p:cNvPr id="393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6453188"/>
            <a:ext cx="48101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正方形/長方形 33"/>
          <p:cNvSpPr/>
          <p:nvPr/>
        </p:nvSpPr>
        <p:spPr bwMode="auto">
          <a:xfrm>
            <a:off x="-420130" y="735013"/>
            <a:ext cx="5820033" cy="29112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Evolution of Conserved Charge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1115616" y="5723033"/>
            <a:ext cx="6048672" cy="64069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二等辺三角形 6"/>
          <p:cNvSpPr/>
          <p:nvPr/>
        </p:nvSpPr>
        <p:spPr>
          <a:xfrm flipV="1">
            <a:off x="1907634" y="1343047"/>
            <a:ext cx="533400" cy="1761291"/>
          </a:xfrm>
          <a:prstGeom prst="triangle">
            <a:avLst/>
          </a:prstGeom>
          <a:solidFill>
            <a:srgbClr val="4F81BD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611560" y="3071239"/>
            <a:ext cx="330849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" name="直線矢印コネクタ 8"/>
          <p:cNvCxnSpPr/>
          <p:nvPr/>
        </p:nvCxnSpPr>
        <p:spPr>
          <a:xfrm flipV="1">
            <a:off x="2181994" y="1127023"/>
            <a:ext cx="0" cy="244827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" name="直線コネクタ 9"/>
          <p:cNvCxnSpPr/>
          <p:nvPr/>
        </p:nvCxnSpPr>
        <p:spPr>
          <a:xfrm flipV="1">
            <a:off x="1808808" y="1487063"/>
            <a:ext cx="1682402" cy="203277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" name="直線コネクタ 10"/>
          <p:cNvCxnSpPr/>
          <p:nvPr/>
        </p:nvCxnSpPr>
        <p:spPr>
          <a:xfrm flipH="1" flipV="1">
            <a:off x="846486" y="1470514"/>
            <a:ext cx="1682402" cy="203277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2" name="フリーフォーム 11"/>
          <p:cNvSpPr/>
          <p:nvPr/>
        </p:nvSpPr>
        <p:spPr>
          <a:xfrm>
            <a:off x="958876" y="146213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3965" y="90872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t</a:t>
            </a:r>
            <a:endParaRPr kumimoji="0" lang="ja-JP" altLang="en-US" sz="2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60487" y="30621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z</a:t>
            </a:r>
            <a:endParaRPr kumimoji="0" lang="ja-JP" altLang="en-US" sz="2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944712" y="134304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910809" y="127103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D</a:t>
            </a:r>
            <a:r>
              <a:rPr kumimoji="0" lang="en-US" altLang="ja-JP" sz="2400" i="1" kern="0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h</a:t>
            </a:r>
            <a:endParaRPr kumimoji="0" lang="en-US" altLang="ja-JP" sz="2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anose="05050102010706020507" pitchFamily="18" charset="2"/>
              <a:ea typeface="ＭＳ Ｐゴシック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1478761" y="1763044"/>
            <a:ext cx="208926" cy="4606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8" name="直線矢印コネクタ 17"/>
          <p:cNvCxnSpPr/>
          <p:nvPr/>
        </p:nvCxnSpPr>
        <p:spPr>
          <a:xfrm flipH="1" flipV="1">
            <a:off x="1808808" y="1888208"/>
            <a:ext cx="111214" cy="44077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9" name="直線矢印コネクタ 18"/>
          <p:cNvCxnSpPr/>
          <p:nvPr/>
        </p:nvCxnSpPr>
        <p:spPr>
          <a:xfrm flipV="1">
            <a:off x="2766783" y="1728398"/>
            <a:ext cx="208926" cy="4606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0" name="直線矢印コネクタ 19"/>
          <p:cNvCxnSpPr/>
          <p:nvPr/>
        </p:nvCxnSpPr>
        <p:spPr>
          <a:xfrm flipV="1">
            <a:off x="2467984" y="1910386"/>
            <a:ext cx="111214" cy="44077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1" name="テキスト ボックス 20"/>
          <p:cNvSpPr txBox="1"/>
          <p:nvPr/>
        </p:nvSpPr>
        <p:spPr>
          <a:xfrm>
            <a:off x="815603" y="4293096"/>
            <a:ext cx="6708725" cy="203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Variation of a conserved charge in </a:t>
            </a: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ＭＳ Ｐゴシック"/>
              </a:rPr>
              <a:t>Dh</a:t>
            </a: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 is achieved only through diffusion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p"/>
              <a:tabLst/>
              <a:defRPr/>
            </a:pPr>
            <a:endParaRPr kumimoji="0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p"/>
              <a:tabLst/>
              <a:defRPr/>
            </a:pPr>
            <a:endParaRPr kumimoji="0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The larger 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D</a:t>
            </a:r>
            <a:r>
              <a:rPr kumimoji="0" lang="en-US" altLang="ja-JP" sz="2800" kern="0" dirty="0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h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, the slower diffusion</a:t>
            </a:r>
            <a:endParaRPr kumimoji="0" lang="ja-JP" alt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22" name="Rectangle 47"/>
          <p:cNvSpPr>
            <a:spLocks noChangeArrowheads="1"/>
          </p:cNvSpPr>
          <p:nvPr/>
        </p:nvSpPr>
        <p:spPr bwMode="auto">
          <a:xfrm>
            <a:off x="4836351" y="1270567"/>
            <a:ext cx="2762522" cy="180047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3300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</a:endParaRPr>
          </a:p>
        </p:txBody>
      </p:sp>
      <p:sp>
        <p:nvSpPr>
          <p:cNvPr id="23" name="Oval 48"/>
          <p:cNvSpPr>
            <a:spLocks noChangeArrowheads="1"/>
          </p:cNvSpPr>
          <p:nvPr/>
        </p:nvSpPr>
        <p:spPr bwMode="auto">
          <a:xfrm>
            <a:off x="4645851" y="1270567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</a:endParaRPr>
          </a:p>
        </p:txBody>
      </p:sp>
      <p:sp>
        <p:nvSpPr>
          <p:cNvPr id="24" name="Oval 49"/>
          <p:cNvSpPr>
            <a:spLocks noChangeArrowheads="1"/>
          </p:cNvSpPr>
          <p:nvPr/>
        </p:nvSpPr>
        <p:spPr bwMode="auto">
          <a:xfrm>
            <a:off x="7454857" y="1270567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</a:endParaRPr>
          </a:p>
        </p:txBody>
      </p:sp>
      <p:sp>
        <p:nvSpPr>
          <p:cNvPr id="25" name="AutoShape 50"/>
          <p:cNvSpPr>
            <a:spLocks noChangeArrowheads="1"/>
          </p:cNvSpPr>
          <p:nvPr/>
        </p:nvSpPr>
        <p:spPr bwMode="auto">
          <a:xfrm>
            <a:off x="4358513" y="1846631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</a:endParaRPr>
          </a:p>
        </p:txBody>
      </p:sp>
      <p:sp>
        <p:nvSpPr>
          <p:cNvPr id="26" name="AutoShape 51"/>
          <p:cNvSpPr>
            <a:spLocks noChangeArrowheads="1"/>
          </p:cNvSpPr>
          <p:nvPr/>
        </p:nvSpPr>
        <p:spPr bwMode="auto">
          <a:xfrm flipH="1">
            <a:off x="7667004" y="1847003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</a:endParaRPr>
          </a:p>
        </p:txBody>
      </p:sp>
      <p:sp>
        <p:nvSpPr>
          <p:cNvPr id="27" name="Line 52"/>
          <p:cNvSpPr>
            <a:spLocks noChangeShapeType="1"/>
          </p:cNvSpPr>
          <p:nvPr/>
        </p:nvSpPr>
        <p:spPr bwMode="auto">
          <a:xfrm>
            <a:off x="5510641" y="1198559"/>
            <a:ext cx="0" cy="2448744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</a:endParaRPr>
          </a:p>
        </p:txBody>
      </p:sp>
      <p:sp>
        <p:nvSpPr>
          <p:cNvPr id="28" name="Line 53"/>
          <p:cNvSpPr>
            <a:spLocks noChangeShapeType="1"/>
          </p:cNvSpPr>
          <p:nvPr/>
        </p:nvSpPr>
        <p:spPr bwMode="auto">
          <a:xfrm>
            <a:off x="6948916" y="1198559"/>
            <a:ext cx="0" cy="2448744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</a:endParaRPr>
          </a:p>
        </p:txBody>
      </p:sp>
      <p:sp>
        <p:nvSpPr>
          <p:cNvPr id="29" name="Line 54"/>
          <p:cNvSpPr>
            <a:spLocks noChangeShapeType="1"/>
          </p:cNvSpPr>
          <p:nvPr/>
        </p:nvSpPr>
        <p:spPr bwMode="auto">
          <a:xfrm>
            <a:off x="5510641" y="3502840"/>
            <a:ext cx="1438275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</a:endParaRPr>
          </a:p>
        </p:txBody>
      </p:sp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5985304" y="1918639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</a:rPr>
              <a:t>N</a:t>
            </a:r>
            <a:r>
              <a:rPr kumimoji="0" lang="en-US" altLang="ja-JP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</a:rPr>
              <a:t>Q</a:t>
            </a:r>
          </a:p>
        </p:txBody>
      </p:sp>
      <p:sp>
        <p:nvSpPr>
          <p:cNvPr id="31" name="Text Box 66"/>
          <p:cNvSpPr txBox="1">
            <a:spLocks noChangeArrowheads="1"/>
          </p:cNvSpPr>
          <p:nvPr/>
        </p:nvSpPr>
        <p:spPr bwMode="auto">
          <a:xfrm>
            <a:off x="5893229" y="3071040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ＭＳ Ｐゴシック"/>
              </a:rPr>
              <a:t>Dh</a:t>
            </a:r>
            <a:endParaRPr kumimoji="0" lang="en-US" altLang="ja-JP" sz="2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</a:endParaRPr>
          </a:p>
        </p:txBody>
      </p:sp>
      <p:sp>
        <p:nvSpPr>
          <p:cNvPr id="32" name="下矢印 31"/>
          <p:cNvSpPr/>
          <p:nvPr/>
        </p:nvSpPr>
        <p:spPr>
          <a:xfrm>
            <a:off x="3430336" y="5157192"/>
            <a:ext cx="1361565" cy="504056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2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Evolution of C.C. fluctuation</a:t>
            </a:r>
            <a:endParaRPr kumimoji="1" lang="ja-JP" altLang="en-US" dirty="0"/>
          </a:p>
        </p:txBody>
      </p:sp>
      <p:grpSp>
        <p:nvGrpSpPr>
          <p:cNvPr id="153" name="グループ化 152"/>
          <p:cNvGrpSpPr/>
          <p:nvPr/>
        </p:nvGrpSpPr>
        <p:grpSpPr>
          <a:xfrm>
            <a:off x="251371" y="549789"/>
            <a:ext cx="8592785" cy="5617202"/>
            <a:chOff x="251371" y="549789"/>
            <a:chExt cx="8592785" cy="5617202"/>
          </a:xfrm>
        </p:grpSpPr>
        <p:sp>
          <p:nvSpPr>
            <p:cNvPr id="5" name="正方形/長方形 4"/>
            <p:cNvSpPr/>
            <p:nvPr/>
          </p:nvSpPr>
          <p:spPr>
            <a:xfrm>
              <a:off x="251520" y="1270447"/>
              <a:ext cx="4896544" cy="900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2475725" y="200023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" name="円/楕円 6"/>
            <p:cNvSpPr/>
            <p:nvPr/>
          </p:nvSpPr>
          <p:spPr>
            <a:xfrm>
              <a:off x="3347864" y="191851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3607833" y="187876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1223616" y="18721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4572000" y="166650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640419" y="134060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1994403" y="133175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960644" y="160876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3203824" y="166276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027035" y="195453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4788024" y="194623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701045" y="192618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3715833" y="132131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608457" y="173851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575544" y="132131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899592" y="137847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2718116" y="13642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4337968" y="197621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3903992" y="16788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3160578" y="134236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4283968" y="139460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3955873" y="19926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412188" y="199951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2209154" y="160822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892728" y="19913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879824" y="204383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467544" y="15708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1694419" y="171676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1259632" y="130646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4734024" y="144860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51520" y="2926631"/>
              <a:ext cx="4896544" cy="9000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4208643" y="350258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4734000" y="321491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3372808" y="349962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383817" y="355567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3426808" y="360154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1318673" y="345383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2555422" y="34925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861559" y="307654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4615168" y="316091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478902" y="355059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3845277" y="306929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431528" y="344259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3480808" y="347540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4319933" y="356326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2418648" y="348344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863177" y="321624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2489618" y="354763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2028009" y="317212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2979612" y="315333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2904386" y="326133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3899277" y="320252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4721752" y="310691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1275817" y="354801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2871757" y="31424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369339" y="35465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4315792" y="344858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1957138" y="311812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1970864" y="324894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971177" y="316679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3774583" y="317729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3743944" y="303454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1871736" y="307058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2375792" y="339458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4175992" y="339458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2807840" y="307058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4572000" y="303454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323528" y="3395270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3311896" y="3411327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1223664" y="339458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791616" y="303454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77" name="直線コネクタ 76"/>
            <p:cNvCxnSpPr/>
            <p:nvPr/>
          </p:nvCxnSpPr>
          <p:spPr>
            <a:xfrm>
              <a:off x="1740618" y="1183631"/>
              <a:ext cx="0" cy="476733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8" name="直線コネクタ 77"/>
            <p:cNvCxnSpPr/>
            <p:nvPr/>
          </p:nvCxnSpPr>
          <p:spPr>
            <a:xfrm>
              <a:off x="3345061" y="1183631"/>
              <a:ext cx="2803" cy="476733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9" name="正方形/長方形 78"/>
            <p:cNvSpPr/>
            <p:nvPr/>
          </p:nvSpPr>
          <p:spPr>
            <a:xfrm>
              <a:off x="251520" y="4858861"/>
              <a:ext cx="4896544" cy="9000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20000"/>
                  </a:srgbClr>
                </a:gs>
                <a:gs pos="100000">
                  <a:srgbClr val="00B0F0">
                    <a:alpha val="20000"/>
                  </a:srgbClr>
                </a:gs>
              </a:gsLst>
              <a:lin ang="13500000" scaled="1"/>
              <a:tileRect/>
            </a:gra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80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999" y="549789"/>
              <a:ext cx="784225" cy="635000"/>
            </a:xfrm>
            <a:prstGeom prst="rect">
              <a:avLst/>
            </a:prstGeom>
          </p:spPr>
        </p:pic>
        <p:sp>
          <p:nvSpPr>
            <p:cNvPr id="81" name="テキスト ボックス 80"/>
            <p:cNvSpPr txBox="1"/>
            <p:nvPr/>
          </p:nvSpPr>
          <p:spPr>
            <a:xfrm>
              <a:off x="251371" y="838399"/>
              <a:ext cx="3060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dirty="0" smtClean="0">
                  <a:solidFill>
                    <a:prstClr val="black"/>
                  </a:solidFill>
                  <a:latin typeface="Arial"/>
                  <a:ea typeface="ＭＳ Ｐゴシック"/>
                </a:rPr>
                <a:t>Quark-Gluon Plasma</a:t>
              </a:r>
              <a:endParaRPr lang="ja-JP" altLang="en-US" sz="2400" dirty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51371" y="2500870"/>
              <a:ext cx="20874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dirty="0" smtClean="0">
                  <a:solidFill>
                    <a:prstClr val="black"/>
                  </a:solidFill>
                  <a:latin typeface="Arial"/>
                  <a:ea typeface="ＭＳ Ｐゴシック"/>
                </a:rPr>
                <a:t>Hadronization</a:t>
              </a:r>
              <a:endParaRPr lang="ja-JP" altLang="en-US" sz="2400" dirty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251520" y="4421141"/>
              <a:ext cx="1571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dirty="0" smtClean="0">
                  <a:solidFill>
                    <a:prstClr val="black"/>
                  </a:solidFill>
                  <a:latin typeface="Arial"/>
                  <a:ea typeface="ＭＳ Ｐゴシック"/>
                </a:rPr>
                <a:t>Freezeout</a:t>
              </a:r>
              <a:endParaRPr lang="ja-JP" altLang="en-US" sz="2400" dirty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739" y="5818910"/>
              <a:ext cx="480113" cy="348081"/>
            </a:xfrm>
            <a:prstGeom prst="rect">
              <a:avLst/>
            </a:prstGeom>
          </p:spPr>
        </p:pic>
        <p:cxnSp>
          <p:nvCxnSpPr>
            <p:cNvPr id="85" name="直線矢印コネクタ 84"/>
            <p:cNvCxnSpPr/>
            <p:nvPr/>
          </p:nvCxnSpPr>
          <p:spPr>
            <a:xfrm>
              <a:off x="6193825" y="1939715"/>
              <a:ext cx="2232248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6" name="直線矢印コネクタ 85"/>
            <p:cNvCxnSpPr/>
            <p:nvPr/>
          </p:nvCxnSpPr>
          <p:spPr>
            <a:xfrm flipV="1">
              <a:off x="6553865" y="1054423"/>
              <a:ext cx="0" cy="110131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7" name="直線コネクタ 86"/>
            <p:cNvCxnSpPr/>
            <p:nvPr/>
          </p:nvCxnSpPr>
          <p:spPr>
            <a:xfrm>
              <a:off x="6567830" y="1725610"/>
              <a:ext cx="1656184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88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489" y="1838200"/>
              <a:ext cx="338667" cy="245533"/>
            </a:xfrm>
            <a:prstGeom prst="rect">
              <a:avLst/>
            </a:prstGeom>
          </p:spPr>
        </p:pic>
        <p:sp>
          <p:nvSpPr>
            <p:cNvPr id="89" name="フリーフォーム 88"/>
            <p:cNvSpPr/>
            <p:nvPr/>
          </p:nvSpPr>
          <p:spPr>
            <a:xfrm>
              <a:off x="6558838" y="4959758"/>
              <a:ext cx="1704441" cy="413948"/>
            </a:xfrm>
            <a:custGeom>
              <a:avLst/>
              <a:gdLst>
                <a:gd name="connsiteX0" fmla="*/ 0 w 1704441"/>
                <a:gd name="connsiteY0" fmla="*/ 0 h 585216"/>
                <a:gd name="connsiteX1" fmla="*/ 402336 w 1704441"/>
                <a:gd name="connsiteY1" fmla="*/ 285293 h 585216"/>
                <a:gd name="connsiteX2" fmla="*/ 1009497 w 1704441"/>
                <a:gd name="connsiteY2" fmla="*/ 504749 h 585216"/>
                <a:gd name="connsiteX3" fmla="*/ 1704441 w 1704441"/>
                <a:gd name="connsiteY3" fmla="*/ 585216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441" h="585216">
                  <a:moveTo>
                    <a:pt x="0" y="0"/>
                  </a:moveTo>
                  <a:cubicBezTo>
                    <a:pt x="117043" y="100584"/>
                    <a:pt x="234087" y="201168"/>
                    <a:pt x="402336" y="285293"/>
                  </a:cubicBezTo>
                  <a:cubicBezTo>
                    <a:pt x="570585" y="369418"/>
                    <a:pt x="792480" y="454762"/>
                    <a:pt x="1009497" y="504749"/>
                  </a:cubicBezTo>
                  <a:cubicBezTo>
                    <a:pt x="1226515" y="554736"/>
                    <a:pt x="1465478" y="569976"/>
                    <a:pt x="1704441" y="585216"/>
                  </a:cubicBezTo>
                </a:path>
              </a:pathLst>
            </a:cu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90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1579677"/>
              <a:ext cx="829737" cy="261720"/>
            </a:xfrm>
            <a:prstGeom prst="rect">
              <a:avLst/>
            </a:prstGeom>
          </p:spPr>
        </p:pic>
        <p:pic>
          <p:nvPicPr>
  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1183631"/>
              <a:ext cx="834051" cy="230084"/>
            </a:xfrm>
            <a:prstGeom prst="rect">
              <a:avLst/>
            </a:prstGeom>
          </p:spPr>
        </p:pic>
        <p:cxnSp>
          <p:nvCxnSpPr>
            <p:cNvPr id="92" name="直線コネクタ 91"/>
            <p:cNvCxnSpPr/>
            <p:nvPr/>
          </p:nvCxnSpPr>
          <p:spPr>
            <a:xfrm flipV="1">
              <a:off x="6567830" y="1715389"/>
              <a:ext cx="1709414" cy="83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93" name="直線コネクタ 92"/>
            <p:cNvCxnSpPr/>
            <p:nvPr/>
          </p:nvCxnSpPr>
          <p:spPr>
            <a:xfrm flipV="1">
              <a:off x="6553865" y="1291645"/>
              <a:ext cx="1709414" cy="83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94" name="直線矢印コネクタ 93"/>
            <p:cNvCxnSpPr/>
            <p:nvPr/>
          </p:nvCxnSpPr>
          <p:spPr>
            <a:xfrm>
              <a:off x="6193825" y="3718717"/>
              <a:ext cx="2232248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5" name="直線矢印コネクタ 94"/>
            <p:cNvCxnSpPr/>
            <p:nvPr/>
          </p:nvCxnSpPr>
          <p:spPr>
            <a:xfrm flipV="1">
              <a:off x="6553865" y="2833425"/>
              <a:ext cx="0" cy="110131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96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489" y="3617202"/>
              <a:ext cx="338667" cy="245533"/>
            </a:xfrm>
            <a:prstGeom prst="rect">
              <a:avLst/>
            </a:prstGeom>
          </p:spPr>
        </p:pic>
        <p:pic>
          <p:nvPicPr>
            <p:cNvPr id="97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3358679"/>
              <a:ext cx="829737" cy="261720"/>
            </a:xfrm>
            <a:prstGeom prst="rect">
              <a:avLst/>
            </a:prstGeom>
          </p:spPr>
        </p:pic>
        <p:pic>
          <p:nvPicPr>
            <p:cNvPr id="98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2962633"/>
              <a:ext cx="834051" cy="230084"/>
            </a:xfrm>
            <a:prstGeom prst="rect">
              <a:avLst/>
            </a:prstGeom>
          </p:spPr>
        </p:pic>
        <p:cxnSp>
          <p:nvCxnSpPr>
            <p:cNvPr id="99" name="直線コネクタ 98"/>
            <p:cNvCxnSpPr/>
            <p:nvPr/>
          </p:nvCxnSpPr>
          <p:spPr>
            <a:xfrm flipV="1">
              <a:off x="6567830" y="3494391"/>
              <a:ext cx="1709414" cy="83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100" name="直線コネクタ 99"/>
            <p:cNvCxnSpPr/>
            <p:nvPr/>
          </p:nvCxnSpPr>
          <p:spPr>
            <a:xfrm flipV="1">
              <a:off x="6553865" y="3070647"/>
              <a:ext cx="1709414" cy="83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101" name="直線矢印コネクタ 100"/>
            <p:cNvCxnSpPr/>
            <p:nvPr/>
          </p:nvCxnSpPr>
          <p:spPr>
            <a:xfrm>
              <a:off x="6193825" y="5602884"/>
              <a:ext cx="2232248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2" name="直線矢印コネクタ 101"/>
            <p:cNvCxnSpPr/>
            <p:nvPr/>
          </p:nvCxnSpPr>
          <p:spPr>
            <a:xfrm flipV="1">
              <a:off x="6553865" y="4717592"/>
              <a:ext cx="0" cy="110131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10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489" y="5501369"/>
              <a:ext cx="338667" cy="245533"/>
            </a:xfrm>
            <a:prstGeom prst="rect">
              <a:avLst/>
            </a:prstGeom>
          </p:spPr>
        </p:pic>
        <p:pic>
          <p:nvPicPr>
            <p:cNvPr id="104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5242846"/>
              <a:ext cx="829737" cy="261720"/>
            </a:xfrm>
            <a:prstGeom prst="rect">
              <a:avLst/>
            </a:prstGeom>
          </p:spPr>
        </p:pic>
        <p:pic>
          <p:nvPicPr>
  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4846800"/>
              <a:ext cx="834051" cy="230084"/>
            </a:xfrm>
            <a:prstGeom prst="rect">
              <a:avLst/>
            </a:prstGeom>
          </p:spPr>
        </p:pic>
        <p:cxnSp>
          <p:nvCxnSpPr>
            <p:cNvPr id="106" name="直線コネクタ 105"/>
            <p:cNvCxnSpPr/>
            <p:nvPr/>
          </p:nvCxnSpPr>
          <p:spPr>
            <a:xfrm flipV="1">
              <a:off x="6567830" y="5378558"/>
              <a:ext cx="1709414" cy="83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107" name="直線コネクタ 106"/>
            <p:cNvCxnSpPr/>
            <p:nvPr/>
          </p:nvCxnSpPr>
          <p:spPr>
            <a:xfrm flipV="1">
              <a:off x="6553865" y="4954814"/>
              <a:ext cx="1709414" cy="83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108" name="直線コネクタ 107"/>
            <p:cNvCxnSpPr/>
            <p:nvPr/>
          </p:nvCxnSpPr>
          <p:spPr>
            <a:xfrm>
              <a:off x="6588224" y="3502695"/>
              <a:ext cx="1656184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9" name="下矢印 108"/>
            <p:cNvSpPr/>
            <p:nvPr/>
          </p:nvSpPr>
          <p:spPr>
            <a:xfrm>
              <a:off x="4445992" y="3944977"/>
              <a:ext cx="702072" cy="798479"/>
            </a:xfrm>
            <a:prstGeom prst="downArrow">
              <a:avLst/>
            </a:prstGeom>
            <a:gradFill flip="none" rotWithShape="1">
              <a:gsLst>
                <a:gs pos="0">
                  <a:srgbClr val="F79646"/>
                </a:gs>
                <a:gs pos="100000">
                  <a:srgbClr val="F79646">
                    <a:alpha val="80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4145019" y="553203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4725812" y="515319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3081973" y="53491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1536217" y="513391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3135973" y="545107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1471073" y="503207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2455758" y="505273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789551" y="508682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4606980" y="509919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550910" y="552477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3709645" y="513357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503536" y="541677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3189973" y="532493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4256309" y="559270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318984" y="504367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791169" y="522653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2389954" y="510786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2108401" y="550641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2627956" y="548762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2552730" y="559562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763645" y="526681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4713564" y="504519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1428217" y="512625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2520101" y="547670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441347" y="552075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4252168" y="54780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2037530" y="545241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2051256" y="558323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899169" y="517707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3638951" y="524157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3608312" y="5098830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1952128" y="5404870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2276128" y="4954814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4112368" y="5424030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456184" y="5404870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4563812" y="4972822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395536" y="536945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3021061" y="5260854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1376064" y="4972822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719608" y="5044830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0" name="下矢印 149"/>
            <p:cNvSpPr/>
            <p:nvPr/>
          </p:nvSpPr>
          <p:spPr>
            <a:xfrm>
              <a:off x="4427984" y="2259183"/>
              <a:ext cx="702072" cy="540057"/>
            </a:xfrm>
            <a:prstGeom prst="downArrow">
              <a:avLst/>
            </a:prstGeom>
            <a:gradFill flip="none" rotWithShape="1">
              <a:gsLst>
                <a:gs pos="0">
                  <a:srgbClr val="F79646"/>
                </a:gs>
                <a:gs pos="100000">
                  <a:srgbClr val="F79646">
                    <a:alpha val="80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54" name="右矢印 153"/>
          <p:cNvSpPr/>
          <p:nvPr/>
        </p:nvSpPr>
        <p:spPr>
          <a:xfrm rot="19423446">
            <a:off x="6283134" y="5878567"/>
            <a:ext cx="711200" cy="403225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5" name="テキスト ボックス 154"/>
          <p:cNvSpPr txBox="1"/>
          <p:nvPr/>
        </p:nvSpPr>
        <p:spPr bwMode="auto">
          <a:xfrm>
            <a:off x="819940" y="6386097"/>
            <a:ext cx="8281434" cy="400110"/>
          </a:xfrm>
          <a:prstGeom prst="rect">
            <a:avLst/>
          </a:prstGeom>
          <a:noFill/>
          <a:ln w="15875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kumimoji="1" lang="en-US" altLang="ja-JP" sz="2000" dirty="0" smtClean="0">
                <a:solidFill>
                  <a:srgbClr val="FF0066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Dh</a:t>
            </a:r>
            <a:r>
              <a:rPr kumimoji="1" lang="en-US" altLang="ja-JP" sz="2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dependence of C.C. Fluctuation, history of system is </a:t>
            </a:r>
            <a:r>
              <a:rPr lang="en-US" altLang="ja-JP" sz="2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encoded</a:t>
            </a:r>
            <a:endParaRPr kumimoji="1" lang="ja-JP" altLang="en-US" sz="2000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Why Conserved Charge Fluctuations ?</a:t>
            </a:r>
            <a:endParaRPr kumimoji="1" lang="ja-JP" altLang="en-US" dirty="0"/>
          </a:p>
        </p:txBody>
      </p:sp>
      <p:sp>
        <p:nvSpPr>
          <p:cNvPr id="6" name="Text Box 1628"/>
          <p:cNvSpPr txBox="1">
            <a:spLocks noChangeArrowheads="1"/>
          </p:cNvSpPr>
          <p:nvPr/>
        </p:nvSpPr>
        <p:spPr bwMode="auto">
          <a:xfrm>
            <a:off x="387779" y="826887"/>
            <a:ext cx="68532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</a:pPr>
            <a:r>
              <a:rPr lang="en-US" altLang="ja-JP" sz="2000" b="0" dirty="0">
                <a:solidFill>
                  <a:srgbClr val="000000"/>
                </a:solidFill>
              </a:rPr>
              <a:t> Their values </a:t>
            </a:r>
            <a:r>
              <a:rPr lang="en-US" altLang="ja-JP" sz="2000" b="0" dirty="0" smtClean="0">
                <a:solidFill>
                  <a:srgbClr val="000000"/>
                </a:solidFill>
              </a:rPr>
              <a:t>do not change during </a:t>
            </a:r>
            <a:r>
              <a:rPr lang="en-US" altLang="ja-JP" sz="2000" b="0" dirty="0">
                <a:solidFill>
                  <a:srgbClr val="000000"/>
                </a:solidFill>
              </a:rPr>
              <a:t>the phase transition </a:t>
            </a:r>
          </a:p>
        </p:txBody>
      </p:sp>
      <p:sp>
        <p:nvSpPr>
          <p:cNvPr id="7" name="Text Box 1628"/>
          <p:cNvSpPr txBox="1">
            <a:spLocks noChangeArrowheads="1"/>
          </p:cNvSpPr>
          <p:nvPr/>
        </p:nvSpPr>
        <p:spPr bwMode="auto">
          <a:xfrm>
            <a:off x="391895" y="1349997"/>
            <a:ext cx="62477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</a:pPr>
            <a:r>
              <a:rPr lang="en-US" altLang="ja-JP" sz="2000" b="0" dirty="0">
                <a:solidFill>
                  <a:srgbClr val="000000"/>
                </a:solidFill>
              </a:rPr>
              <a:t> </a:t>
            </a:r>
            <a:r>
              <a:rPr lang="en-US" altLang="ja-JP" sz="2000" b="0" dirty="0" smtClean="0">
                <a:solidFill>
                  <a:srgbClr val="000000"/>
                </a:solidFill>
              </a:rPr>
              <a:t>Their values in QGP and Hadron Phase are different</a:t>
            </a:r>
            <a:endParaRPr lang="en-US" altLang="ja-JP" sz="2000" b="0" dirty="0">
              <a:solidFill>
                <a:srgbClr val="000000"/>
              </a:solidFill>
            </a:endParaRPr>
          </a:p>
        </p:txBody>
      </p:sp>
      <p:sp>
        <p:nvSpPr>
          <p:cNvPr id="8" name="Text Box 1628"/>
          <p:cNvSpPr txBox="1">
            <a:spLocks noChangeArrowheads="1"/>
          </p:cNvSpPr>
          <p:nvPr/>
        </p:nvSpPr>
        <p:spPr bwMode="auto">
          <a:xfrm>
            <a:off x="396012" y="1885464"/>
            <a:ext cx="57205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</a:pPr>
            <a:r>
              <a:rPr lang="en-US" altLang="ja-JP" sz="2000" b="0" dirty="0">
                <a:solidFill>
                  <a:srgbClr val="000000"/>
                </a:solidFill>
              </a:rPr>
              <a:t> </a:t>
            </a:r>
            <a:r>
              <a:rPr lang="en-US" altLang="ja-JP" sz="2000" b="0" dirty="0" smtClean="0">
                <a:solidFill>
                  <a:srgbClr val="000000"/>
                </a:solidFill>
              </a:rPr>
              <a:t>They change in Hadron Phase only by diffusion</a:t>
            </a:r>
            <a:endParaRPr lang="en-US" altLang="ja-JP" sz="2000" b="0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2458995" y="2481361"/>
            <a:ext cx="5851282" cy="400110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measure for electromagnetic charge fluctuation </a:t>
            </a:r>
            <a:endParaRPr lang="ja-JP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 bwMode="auto">
          <a:xfrm>
            <a:off x="4986250" y="2935986"/>
            <a:ext cx="3619773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Heinz, Müller, M.A.,</a:t>
            </a: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Jeon, Koch, 2000</a:t>
            </a:r>
            <a:endParaRPr lang="ja-JP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628"/>
          <p:cNvSpPr txBox="1">
            <a:spLocks noChangeArrowheads="1"/>
          </p:cNvSpPr>
          <p:nvPr/>
        </p:nvSpPr>
        <p:spPr bwMode="auto">
          <a:xfrm>
            <a:off x="387771" y="3804915"/>
            <a:ext cx="71745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SzPct val="80000"/>
            </a:pPr>
            <a:r>
              <a:rPr lang="en-US" altLang="ja-JP" sz="2000" b="0" dirty="0">
                <a:solidFill>
                  <a:srgbClr val="000000"/>
                </a:solidFill>
              </a:rPr>
              <a:t> </a:t>
            </a:r>
            <a:r>
              <a:rPr lang="en-US" altLang="ja-JP" sz="2000" b="0" dirty="0" smtClean="0">
                <a:solidFill>
                  <a:srgbClr val="000000"/>
                </a:solidFill>
              </a:rPr>
              <a:t>Charge Fluctuation and Baryon Number Fluctuation are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SzPct val="80000"/>
              <a:buFontTx/>
              <a:buNone/>
            </a:pPr>
            <a:r>
              <a:rPr lang="en-US" altLang="ja-JP" sz="2000" b="0" dirty="0">
                <a:solidFill>
                  <a:srgbClr val="000000"/>
                </a:solidFill>
              </a:rPr>
              <a:t> </a:t>
            </a:r>
            <a:r>
              <a:rPr lang="en-US" altLang="ja-JP" sz="2000" b="0" dirty="0" smtClean="0">
                <a:solidFill>
                  <a:srgbClr val="000000"/>
                </a:solidFill>
              </a:rPr>
              <a:t> well-defined quantities, and can be measured on the lattice</a:t>
            </a:r>
            <a:endParaRPr lang="en-US" altLang="ja-JP" sz="2000" b="0" dirty="0">
              <a:solidFill>
                <a:srgbClr val="000000"/>
              </a:solidFill>
            </a:endParaRPr>
          </a:p>
        </p:txBody>
      </p:sp>
      <p:sp>
        <p:nvSpPr>
          <p:cNvPr id="12" name="Text Box 1628"/>
          <p:cNvSpPr txBox="1">
            <a:spLocks noChangeArrowheads="1"/>
          </p:cNvSpPr>
          <p:nvPr/>
        </p:nvSpPr>
        <p:spPr bwMode="auto">
          <a:xfrm>
            <a:off x="387771" y="5490663"/>
            <a:ext cx="84102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SzPct val="80000"/>
            </a:pPr>
            <a:r>
              <a:rPr lang="en-US" altLang="ja-JP" sz="2000" b="0" dirty="0">
                <a:solidFill>
                  <a:srgbClr val="000000"/>
                </a:solidFill>
              </a:rPr>
              <a:t> </a:t>
            </a:r>
            <a:r>
              <a:rPr lang="en-US" altLang="ja-JP" sz="2000" b="0" dirty="0" smtClean="0">
                <a:solidFill>
                  <a:srgbClr val="000000"/>
                </a:solidFill>
              </a:rPr>
              <a:t>Lattice results and Effective Model results (equilibrium thermodynamics)  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SzPct val="80000"/>
              <a:buFontTx/>
              <a:buNone/>
            </a:pPr>
            <a:r>
              <a:rPr lang="en-US" altLang="ja-JP" sz="2000" b="0" dirty="0">
                <a:solidFill>
                  <a:srgbClr val="000000"/>
                </a:solidFill>
              </a:rPr>
              <a:t> </a:t>
            </a:r>
            <a:r>
              <a:rPr lang="en-US" altLang="ja-JP" sz="2000" b="0" dirty="0" smtClean="0">
                <a:solidFill>
                  <a:srgbClr val="000000"/>
                </a:solidFill>
              </a:rPr>
              <a:t> are often compared with experimental results</a:t>
            </a:r>
          </a:p>
        </p:txBody>
      </p:sp>
      <p:sp>
        <p:nvSpPr>
          <p:cNvPr id="3" name="角丸四角形 2"/>
          <p:cNvSpPr/>
          <p:nvPr/>
        </p:nvSpPr>
        <p:spPr bwMode="auto">
          <a:xfrm>
            <a:off x="257146" y="795645"/>
            <a:ext cx="6853288" cy="1561179"/>
          </a:xfrm>
          <a:prstGeom prst="roundRect">
            <a:avLst/>
          </a:prstGeom>
          <a:noFill/>
          <a:ln w="158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2000" dirty="0" smtClean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083312" y="4647323"/>
            <a:ext cx="7714699" cy="400110"/>
            <a:chOff x="1083312" y="6000026"/>
            <a:chExt cx="7714699" cy="400110"/>
          </a:xfrm>
        </p:grpSpPr>
        <p:sp>
          <p:nvSpPr>
            <p:cNvPr id="14" name="上下矢印 13"/>
            <p:cNvSpPr/>
            <p:nvPr/>
          </p:nvSpPr>
          <p:spPr bwMode="auto">
            <a:xfrm rot="16200000">
              <a:off x="1403766" y="5725718"/>
              <a:ext cx="353963" cy="994872"/>
            </a:xfrm>
            <a:prstGeom prst="upDownArrow">
              <a:avLst/>
            </a:prstGeom>
            <a:solidFill>
              <a:srgbClr val="D19B2F"/>
            </a:solidFill>
            <a:ln w="12700" cap="flat" cmpd="sng" algn="ctr">
              <a:solidFill>
                <a:srgbClr val="6238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 bwMode="auto">
            <a:xfrm>
              <a:off x="2316750" y="6000026"/>
              <a:ext cx="6481261" cy="40011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Ex. Pion number is not a well-defined quantity on lattice</a:t>
              </a:r>
              <a:endParaRPr kumimoji="1" lang="ja-JP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077015" y="6296009"/>
            <a:ext cx="6636007" cy="400110"/>
            <a:chOff x="1077015" y="6296009"/>
            <a:chExt cx="6636007" cy="400110"/>
          </a:xfrm>
        </p:grpSpPr>
        <p:sp>
          <p:nvSpPr>
            <p:cNvPr id="17" name="上下矢印 16"/>
            <p:cNvSpPr/>
            <p:nvPr/>
          </p:nvSpPr>
          <p:spPr bwMode="auto">
            <a:xfrm rot="16200000">
              <a:off x="1397469" y="6021701"/>
              <a:ext cx="353963" cy="994872"/>
            </a:xfrm>
            <a:prstGeom prst="upDownArrow">
              <a:avLst/>
            </a:prstGeom>
            <a:solidFill>
              <a:srgbClr val="D19B2F"/>
            </a:solidFill>
            <a:ln w="12700" cap="flat" cmpd="sng" algn="ctr">
              <a:solidFill>
                <a:srgbClr val="6238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 bwMode="auto">
            <a:xfrm>
              <a:off x="2310453" y="6296009"/>
              <a:ext cx="5402569" cy="40011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evolution needs to be taken into account</a:t>
              </a:r>
              <a:endParaRPr kumimoji="1" lang="ja-JP" alt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 bwMode="auto">
          <a:xfrm>
            <a:off x="6161284" y="1895334"/>
            <a:ext cx="2892138" cy="40011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often overlooked</a:t>
            </a:r>
            <a:endParaRPr kumimoji="1" lang="ja-JP" altLang="en-US" sz="2000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5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49426" y="-46038"/>
            <a:ext cx="9230497" cy="685801"/>
          </a:xfrm>
        </p:spPr>
        <p:txBody>
          <a:bodyPr/>
          <a:lstStyle/>
          <a:p>
            <a:r>
              <a:rPr lang="en-US" altLang="ja-JP" sz="3200" dirty="0" smtClean="0"/>
              <a:t>Conservation Charge Transport in Hadron Phase</a:t>
            </a:r>
            <a:endParaRPr kumimoji="1" lang="ja-JP" altLang="en-US" sz="32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2" y="3599469"/>
            <a:ext cx="4240001" cy="5232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 bwMode="auto">
          <a:xfrm>
            <a:off x="247135" y="871010"/>
            <a:ext cx="1536574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Naively, </a:t>
            </a:r>
            <a:endParaRPr kumimoji="1" lang="ja-JP" altLang="en-US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&#10;\end{align*}&lt;/body&gt;&#10;  &lt;fcolor&gt;FF000000&lt;/fcolor&gt;&#10;  &lt;bcolor&gt;FFFFFFFF&lt;/bcolor&gt;&#10;  &lt;transparent&gt;True&lt;/transparent&gt;&#10;  &lt;resolution&gt;1800&lt;/resolution&gt;&#10;  &lt;imageh&gt;318&lt;/imageh&gt;&#10;  &lt;imagew&gt;134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61" y="2110744"/>
            <a:ext cx="2288857" cy="5427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 bwMode="auto">
          <a:xfrm>
            <a:off x="597485" y="1505178"/>
            <a:ext cx="2764731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 Equation,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875203" y="2903838"/>
            <a:ext cx="2375971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Fluctuation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 bwMode="auto">
          <a:xfrm>
            <a:off x="247135" y="4539561"/>
            <a:ext cx="7956024" cy="86793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>
              <a:lnSpc>
                <a:spcPct val="105000"/>
              </a:lnSpc>
            </a:pPr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is known </a:t>
            </a:r>
            <a:r>
              <a:rPr lang="en-US" altLang="ja-JP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stochastic forces for </a:t>
            </a:r>
          </a:p>
          <a:p>
            <a:pPr algn="l">
              <a:lnSpc>
                <a:spcPct val="105000"/>
              </a:lnSpc>
            </a:pPr>
            <a:r>
              <a:rPr lang="en-US" altLang="ja-JP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1" lang="en-US" altLang="ja-JP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Markov process for continuum variable(s)</a:t>
            </a:r>
            <a:r>
              <a:rPr lang="en-US" altLang="ja-JP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kumimoji="1" lang="en-US" altLang="ja-JP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Gaussian</a:t>
            </a:r>
            <a:endParaRPr kumimoji="1" lang="ja-JP" altLang="en-US" sz="2400" i="1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3524900" y="5743988"/>
            <a:ext cx="711200" cy="403225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" name="テキスト ボックス 11"/>
          <p:cNvSpPr txBox="1"/>
          <p:nvPr/>
        </p:nvSpPr>
        <p:spPr bwMode="auto">
          <a:xfrm>
            <a:off x="4319439" y="5714769"/>
            <a:ext cx="4766882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use a discrete formulation</a:t>
            </a:r>
            <a:endParaRPr kumimoji="1" lang="en-US" altLang="ja-JP" sz="2400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Diffusion Master Equation (DME)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95536" y="3284984"/>
            <a:ext cx="8136904" cy="201622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noFill/>
          <a:ln w="25400" cap="flat" cmpd="sng" algn="ctr">
            <a:solidFill>
              <a:srgbClr val="8064A2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" name="直線コネクタ 5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  <a:noFill/>
          <a:ln w="25400" cap="flat" cmpd="sng" algn="ctr">
            <a:solidFill>
              <a:srgbClr val="8064A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直線コネクタ 6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  <a:noFill/>
          <a:ln w="25400" cap="flat" cmpd="sng" algn="ctr">
            <a:solidFill>
              <a:srgbClr val="8064A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直線コネクタ 7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  <a:noFill/>
          <a:ln w="25400" cap="flat" cmpd="sng" algn="ctr">
            <a:solidFill>
              <a:srgbClr val="8064A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直線コネクタ 8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  <a:noFill/>
          <a:ln w="25400" cap="flat" cmpd="sng" algn="ctr">
            <a:solidFill>
              <a:srgbClr val="8064A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直線コネクタ 9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  <a:noFill/>
          <a:ln w="25400" cap="flat" cmpd="sng" algn="ctr">
            <a:solidFill>
              <a:srgbClr val="8064A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直線コネクタ 10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  <a:noFill/>
          <a:ln w="25400" cap="flat" cmpd="sng" algn="ctr">
            <a:solidFill>
              <a:srgbClr val="8064A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" name="直線コネクタ 11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  <a:noFill/>
          <a:ln w="25400" cap="flat" cmpd="sng" algn="ctr">
            <a:solidFill>
              <a:srgbClr val="8064A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テキスト ボックス 12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Divide spatial coordinate into discrete cells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18" name="円/楕円 17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21" name="円/楕円 20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34" name="右カーブ矢印 3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右カーブ矢印 3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83568" y="3356992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Master Equation for </a:t>
            </a:r>
            <a:r>
              <a:rPr lang="en-US" altLang="ja-JP" sz="2400" i="1" dirty="0" smtClean="0">
                <a:solidFill>
                  <a:prstClr val="black"/>
                </a:solidFill>
                <a:latin typeface="Arial"/>
                <a:ea typeface="ＭＳ Ｐゴシック"/>
              </a:rPr>
              <a:t>P</a:t>
            </a: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(</a:t>
            </a:r>
            <a:r>
              <a:rPr lang="en-US" altLang="ja-JP" sz="2400" i="1" dirty="0" smtClean="0">
                <a:solidFill>
                  <a:prstClr val="black"/>
                </a:solidFill>
                <a:latin typeface="Arial"/>
                <a:ea typeface="ＭＳ Ｐゴシック"/>
              </a:rPr>
              <a:t>n</a:t>
            </a: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)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probability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39" name="右矢印 38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88288" y="5519553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Solve the DME </a:t>
            </a:r>
            <a:r>
              <a:rPr lang="en-US" altLang="ja-JP" sz="2400" b="1" dirty="0" smtClean="0">
                <a:solidFill>
                  <a:prstClr val="black"/>
                </a:solidFill>
                <a:latin typeface="Arial"/>
                <a:ea typeface="ＭＳ Ｐゴシック"/>
              </a:rPr>
              <a:t>exactly</a:t>
            </a: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, and take </a:t>
            </a:r>
            <a:r>
              <a:rPr lang="en-US" altLang="ja-JP" sz="2400" i="1" dirty="0" smtClean="0">
                <a:solidFill>
                  <a:prstClr val="black"/>
                </a:solidFill>
                <a:latin typeface="Arial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  <a:sym typeface="Wingdings" pitchFamily="2" charset="2"/>
              </a:rPr>
              <a:t>0 limit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41" name="フリーフォーム 40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1462265" y="6125234"/>
            <a:ext cx="337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ＭＳ Ｐゴシック"/>
              </a:rPr>
              <a:t>No approximation is needed</a:t>
            </a:r>
            <a:endParaRPr lang="ja-JP" altLang="en-US" sz="20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{\bf e}_x- {\bf e}_{x+1})&#10;+P({\bf n}+ {\bf e}_x - {\bf e}_{x-1})&#10;\right\} &#10;\\&#10;&amp;amp;-2 n_x P({\bf n})  ]&#10;\end{align*}&lt;/body&gt;&#10;  &lt;fcolor&gt;FF000000&lt;/fcolor&gt;&#10;  &lt;bcolor&gt;FFFFFFFF&lt;/bcolor&gt;&#10;  &lt;transparent&gt;True&lt;/transparent&gt;&#10;  &lt;resolution&gt;1800&lt;/resolution&gt;&#10;  &lt;imageh&gt;1081&lt;/imageh&gt;&#10;  &lt;imagew&gt;7080&lt;/imagew&gt;&#10;  &lt;scale&gt;50&lt;/scale&gt;&#10;  &lt;cursor&gt;16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013134"/>
            <a:ext cx="7492998" cy="1144058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 bwMode="auto">
          <a:xfrm>
            <a:off x="5724128" y="6311562"/>
            <a:ext cx="3129383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Ono, Kitazawa, M.A., PLB 2014</a:t>
            </a:r>
            <a:endParaRPr kumimoji="1" lang="ja-JP" alt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Net Charge Number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159945" y="3645024"/>
            <a:ext cx="5926932" cy="111997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808335" y="2780928"/>
            <a:ext cx="6552728" cy="0"/>
          </a:xfrm>
          <a:prstGeom prst="straightConnector1">
            <a:avLst/>
          </a:prstGeom>
          <a:noFill/>
          <a:ln w="25400" cap="flat" cmpd="sng" algn="ctr">
            <a:solidFill>
              <a:srgbClr val="8064A2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直線コネクタ 6"/>
          <p:cNvCxnSpPr/>
          <p:nvPr/>
        </p:nvCxnSpPr>
        <p:spPr>
          <a:xfrm>
            <a:off x="1096367" y="2249112"/>
            <a:ext cx="0" cy="531816"/>
          </a:xfrm>
          <a:prstGeom prst="line">
            <a:avLst/>
          </a:prstGeom>
          <a:noFill/>
          <a:ln w="25400" cap="flat" cmpd="sng" algn="ctr">
            <a:solidFill>
              <a:srgbClr val="8064A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直線コネクタ 7"/>
          <p:cNvCxnSpPr/>
          <p:nvPr/>
        </p:nvCxnSpPr>
        <p:spPr>
          <a:xfrm>
            <a:off x="1960463" y="2271057"/>
            <a:ext cx="0" cy="509871"/>
          </a:xfrm>
          <a:prstGeom prst="line">
            <a:avLst/>
          </a:prstGeom>
          <a:noFill/>
          <a:ln w="25400" cap="flat" cmpd="sng" algn="ctr">
            <a:solidFill>
              <a:srgbClr val="8064A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直線コネクタ 8"/>
          <p:cNvCxnSpPr/>
          <p:nvPr/>
        </p:nvCxnSpPr>
        <p:spPr>
          <a:xfrm>
            <a:off x="2824559" y="2271057"/>
            <a:ext cx="0" cy="509871"/>
          </a:xfrm>
          <a:prstGeom prst="line">
            <a:avLst/>
          </a:prstGeom>
          <a:noFill/>
          <a:ln w="25400" cap="flat" cmpd="sng" algn="ctr">
            <a:solidFill>
              <a:srgbClr val="8064A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直線コネクタ 9"/>
          <p:cNvCxnSpPr/>
          <p:nvPr/>
        </p:nvCxnSpPr>
        <p:spPr>
          <a:xfrm>
            <a:off x="3688655" y="2271057"/>
            <a:ext cx="0" cy="509871"/>
          </a:xfrm>
          <a:prstGeom prst="line">
            <a:avLst/>
          </a:prstGeom>
          <a:noFill/>
          <a:ln w="25400" cap="flat" cmpd="sng" algn="ctr">
            <a:solidFill>
              <a:srgbClr val="8064A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直線コネクタ 10"/>
          <p:cNvCxnSpPr/>
          <p:nvPr/>
        </p:nvCxnSpPr>
        <p:spPr>
          <a:xfrm flipH="1">
            <a:off x="4552751" y="2271057"/>
            <a:ext cx="947" cy="509871"/>
          </a:xfrm>
          <a:prstGeom prst="line">
            <a:avLst/>
          </a:prstGeom>
          <a:noFill/>
          <a:ln w="25400" cap="flat" cmpd="sng" algn="ctr">
            <a:solidFill>
              <a:srgbClr val="8064A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" name="直線コネクタ 11"/>
          <p:cNvCxnSpPr/>
          <p:nvPr/>
        </p:nvCxnSpPr>
        <p:spPr>
          <a:xfrm>
            <a:off x="5416847" y="2271057"/>
            <a:ext cx="0" cy="509871"/>
          </a:xfrm>
          <a:prstGeom prst="line">
            <a:avLst/>
          </a:prstGeom>
          <a:noFill/>
          <a:ln w="25400" cap="flat" cmpd="sng" algn="ctr">
            <a:solidFill>
              <a:srgbClr val="8064A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直線コネクタ 12"/>
          <p:cNvCxnSpPr/>
          <p:nvPr/>
        </p:nvCxnSpPr>
        <p:spPr>
          <a:xfrm>
            <a:off x="6280943" y="2249112"/>
            <a:ext cx="0" cy="531816"/>
          </a:xfrm>
          <a:prstGeom prst="line">
            <a:avLst/>
          </a:prstGeom>
          <a:noFill/>
          <a:ln w="25400" cap="flat" cmpd="sng" algn="ctr">
            <a:solidFill>
              <a:srgbClr val="8064A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テキスト ボックス 13"/>
          <p:cNvSpPr txBox="1"/>
          <p:nvPr/>
        </p:nvSpPr>
        <p:spPr>
          <a:xfrm>
            <a:off x="583386" y="1124744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Prepare 2 species of (non-interacting) particles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111185" y="2492896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815366" y="2388866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6495705" y="2179926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3105400" y="2420888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1617812" y="2523718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561807" y="2478008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5529952" y="2476281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734826" y="2376580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5079648" y="2434030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2186112" y="2492896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4702364" y="2249112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2314355" y="2162229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1223550" y="2271057"/>
            <a:ext cx="216000" cy="216024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213134" y="2227990"/>
            <a:ext cx="216000" cy="216024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917315" y="2123960"/>
            <a:ext cx="216000" cy="216024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3423349" y="2515020"/>
            <a:ext cx="216000" cy="216024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3207349" y="2155982"/>
            <a:ext cx="216000" cy="216024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2889400" y="2210446"/>
            <a:ext cx="216000" cy="216024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6308627" y="2416394"/>
            <a:ext cx="216000" cy="216024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5855106" y="2461240"/>
            <a:ext cx="216000" cy="216024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5868965" y="2155982"/>
            <a:ext cx="216000" cy="216024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6765292" y="2297098"/>
            <a:ext cx="216000" cy="216024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2072061" y="2214848"/>
            <a:ext cx="216000" cy="216024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4804313" y="2530602"/>
            <a:ext cx="216000" cy="216024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2477694" y="2465874"/>
            <a:ext cx="216000" cy="216024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1325499" y="2487081"/>
            <a:ext cx="216000" cy="216024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362482" y="5517232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Let us investigate 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54" y="6095602"/>
            <a:ext cx="786482" cy="394646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84" y="6083151"/>
            <a:ext cx="786482" cy="397455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4229378" y="606367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at freezeout time t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28" y="3001480"/>
            <a:ext cx="140984" cy="197619"/>
          </a:xfrm>
          <a:prstGeom prst="rect">
            <a:avLst/>
          </a:prstGeom>
        </p:spPr>
      </p:pic>
      <p:sp>
        <p:nvSpPr>
          <p:cNvPr id="47" name="正方形/長方形 46"/>
          <p:cNvSpPr/>
          <p:nvPr/>
        </p:nvSpPr>
        <p:spPr>
          <a:xfrm>
            <a:off x="1964083" y="2101518"/>
            <a:ext cx="4316860" cy="679410"/>
          </a:xfrm>
          <a:prstGeom prst="rect">
            <a:avLst/>
          </a:prstGeom>
          <a:solidFill>
            <a:srgbClr val="C0504D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左中かっこ 47"/>
          <p:cNvSpPr/>
          <p:nvPr/>
        </p:nvSpPr>
        <p:spPr>
          <a:xfrm rot="5400000" flipH="1">
            <a:off x="3868911" y="1088977"/>
            <a:ext cx="499528" cy="4324533"/>
          </a:xfrm>
          <a:prstGeom prst="leftBrace">
            <a:avLst>
              <a:gd name="adj1" fmla="val 8333"/>
              <a:gd name="adj2" fmla="val 50145"/>
            </a:avLst>
          </a:prstGeom>
          <a:noFill/>
          <a:ln w="25400" cap="flat" cmpd="sng" algn="ctr">
            <a:solidFill>
              <a:srgbClr val="C0504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338828"/>
              </p:ext>
            </p:extLst>
          </p:nvPr>
        </p:nvGraphicFramePr>
        <p:xfrm>
          <a:off x="1282700" y="3819525"/>
          <a:ext cx="57277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7" name="Equation" r:id="rId6" imgW="2311200" imgH="330120" progId="Equation.DSMT4">
                  <p:embed/>
                </p:oleObj>
              </mc:Choice>
              <mc:Fallback>
                <p:oleObj name="Equation" r:id="rId6" imgW="2311200" imgH="330120" progId="Equation.DSMT4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3819525"/>
                        <a:ext cx="57277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3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Net and Total Charge Numbers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 bwMode="auto">
          <a:xfrm>
            <a:off x="177499" y="1112109"/>
            <a:ext cx="6208751" cy="84099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>
              <a:lnSpc>
                <a:spcPct val="105000"/>
              </a:lnSpc>
            </a:pPr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following, it is important to distinguish </a:t>
            </a:r>
          </a:p>
          <a:p>
            <a:pPr algn="l">
              <a:lnSpc>
                <a:spcPct val="105000"/>
              </a:lnSpc>
            </a:pPr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“net” and “total” charges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435761"/>
              </p:ext>
            </p:extLst>
          </p:nvPr>
        </p:nvGraphicFramePr>
        <p:xfrm>
          <a:off x="179789" y="2341936"/>
          <a:ext cx="7410833" cy="823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83" name="Equation" r:id="rId3" imgW="3200400" imgH="355320" progId="Equation.DSMT4">
                  <p:embed/>
                </p:oleObj>
              </mc:Choice>
              <mc:Fallback>
                <p:oleObj name="Equation" r:id="rId3" imgW="32004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789" y="2341936"/>
                        <a:ext cx="7410833" cy="823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257596"/>
              </p:ext>
            </p:extLst>
          </p:nvPr>
        </p:nvGraphicFramePr>
        <p:xfrm>
          <a:off x="183775" y="3444875"/>
          <a:ext cx="604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84" name="Equation" r:id="rId5" imgW="2489040" imgH="355320" progId="Equation.DSMT4">
                  <p:embed/>
                </p:oleObj>
              </mc:Choice>
              <mc:Fallback>
                <p:oleObj name="Equation" r:id="rId5" imgW="2489040" imgH="355320" progId="Equation.DSMT4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775" y="3444875"/>
                        <a:ext cx="6045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 bwMode="auto">
          <a:xfrm>
            <a:off x="7698287" y="2555498"/>
            <a:ext cx="1367682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conserved</a:t>
            </a:r>
            <a:endParaRPr kumimoji="1" lang="ja-JP" alt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 bwMode="auto">
          <a:xfrm>
            <a:off x="7191650" y="3686991"/>
            <a:ext cx="1880643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non-conserved</a:t>
            </a:r>
            <a:endParaRPr kumimoji="1" lang="ja-JP" alt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111212" y="2273643"/>
            <a:ext cx="8909220" cy="2211860"/>
          </a:xfrm>
          <a:prstGeom prst="round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8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Evolution of C.C. Fluctuation in Hadron Phase</a:t>
            </a:r>
            <a:endParaRPr kumimoji="1" lang="ja-JP" altLang="en-US" sz="3200" dirty="0"/>
          </a:p>
        </p:txBody>
      </p:sp>
      <p:sp>
        <p:nvSpPr>
          <p:cNvPr id="5" name="正方形/長方形 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07504" y="57693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Hadronization</a:t>
            </a:r>
            <a:r>
              <a:rPr lang="en-US" altLang="ja-JP" sz="2400" dirty="0">
                <a:solidFill>
                  <a:prstClr val="black"/>
                </a:solidFill>
                <a:latin typeface="Arial"/>
                <a:ea typeface="ＭＳ Ｐゴシック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(initial condition)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7504" y="533164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Freezeout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4001003" y="644252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4581796" y="606369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2937957" y="625965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1392201" y="60444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991957" y="636157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1327057" y="59425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2311742" y="5963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645535" y="599732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4462964" y="600969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406894" y="643527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3565629" y="604407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359520" y="632727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3045957" y="62354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4112293" y="650320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2174968" y="595417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647153" y="613703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2245938" y="601836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1964385" y="64169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2483940" y="639812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2408714" y="650612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3619629" y="617731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4569548" y="595569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1284201" y="60367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2376085" y="63872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297331" y="643125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4108152" y="63885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1893514" y="636291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1907240" y="649373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755153" y="608757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3494935" y="615207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3464296" y="600932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円/楕円 79"/>
          <p:cNvSpPr/>
          <p:nvPr/>
        </p:nvSpPr>
        <p:spPr>
          <a:xfrm>
            <a:off x="1808112" y="631536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2132112" y="586531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3968352" y="633452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2312168" y="631536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4419796" y="588332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251520" y="627995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2877045" y="617135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1232048" y="588332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575592" y="595532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9" name="下矢印 88"/>
          <p:cNvSpPr/>
          <p:nvPr/>
        </p:nvSpPr>
        <p:spPr>
          <a:xfrm>
            <a:off x="423762" y="2348880"/>
            <a:ext cx="547838" cy="2982760"/>
          </a:xfrm>
          <a:prstGeom prst="downArrow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834568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Boost invariance / infinitely long system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Local equilibration / local correlation</a:t>
            </a:r>
          </a:p>
        </p:txBody>
      </p:sp>
      <p:sp>
        <p:nvSpPr>
          <p:cNvPr id="91" name="左中かっこ 90"/>
          <p:cNvSpPr/>
          <p:nvPr/>
        </p:nvSpPr>
        <p:spPr>
          <a:xfrm>
            <a:off x="1512039" y="2303828"/>
            <a:ext cx="325545" cy="804041"/>
          </a:xfrm>
          <a:prstGeom prst="leftBrac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1835696" y="3356753"/>
            <a:ext cx="2088232" cy="465386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93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\end{align*}&lt;/body&gt;&#10;  &lt;fcolor&gt;FF000000&lt;/fcolor&gt;&#10;  &lt;bcolor&gt;FFFFFFFF&lt;/bcolor&gt;&#10;  &lt;transparent&gt;True&lt;/transparent&gt;&#10;  &lt;resolution&gt;1800&lt;/resolution&gt;&#10;  &lt;imageh&gt;281&lt;/imageh&gt;&#10;  &lt;imagew&gt;560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90091"/>
            <a:ext cx="786482" cy="394646"/>
          </a:xfrm>
          <a:prstGeom prst="rect">
            <a:avLst/>
          </a:prstGeom>
        </p:spPr>
      </p:pic>
      <p:pic>
        <p:nvPicPr>
          <p:cNvPr id="9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4 \rangle_c&#10;\end{align*}&lt;/body&gt;&#10;  &lt;fcolor&gt;FF000000&lt;/fcolor&gt;&#10;  &lt;bcolor&gt;FFFFFFFF&lt;/bcolor&gt;&#10;  &lt;transparent&gt;True&lt;/transparent&gt;&#10;  &lt;resolution&gt;1800&lt;/resolution&gt;&#10;  &lt;imageh&gt;283&lt;/imageh&gt;&#10;  &lt;imagew&gt;560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90091"/>
            <a:ext cx="786482" cy="397455"/>
          </a:xfrm>
          <a:prstGeom prst="rect">
            <a:avLst/>
          </a:prstGeom>
        </p:spPr>
      </p:pic>
      <p:pic>
        <p:nvPicPr>
          <p:cNvPr id="9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5" y="3356753"/>
            <a:ext cx="1657230" cy="432566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</p:pic>
      <p:pic>
        <p:nvPicPr>
          <p:cNvPr id="96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8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4" y="3357271"/>
            <a:ext cx="1223260" cy="464868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</p:spPr>
      </p:pic>
      <p:sp>
        <p:nvSpPr>
          <p:cNvPr id="97" name="下矢印 96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下矢印 97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9" name="下矢印 98"/>
          <p:cNvSpPr/>
          <p:nvPr/>
        </p:nvSpPr>
        <p:spPr>
          <a:xfrm flipV="1">
            <a:off x="6366594" y="3861048"/>
            <a:ext cx="581670" cy="520605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0" name="角丸四角形 99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1" name="角丸四角形 100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1F497D">
                    <a:lumMod val="50000"/>
                  </a:srgbClr>
                </a:solidFill>
                <a:latin typeface="Arial"/>
                <a:ea typeface="ＭＳ Ｐゴシック"/>
              </a:rPr>
              <a:t>suppression owing to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1F497D">
                    <a:lumMod val="50000"/>
                  </a:srgbClr>
                </a:solidFill>
                <a:latin typeface="Arial"/>
                <a:ea typeface="ＭＳ Ｐゴシック"/>
              </a:rPr>
              <a:t>local charge conservation</a:t>
            </a:r>
            <a:endParaRPr lang="ja-JP" altLang="en-US" sz="2400" dirty="0">
              <a:solidFill>
                <a:srgbClr val="1F497D">
                  <a:lumMod val="50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C0504D">
                    <a:lumMod val="50000"/>
                  </a:srgbClr>
                </a:solidFill>
                <a:latin typeface="Arial"/>
                <a:ea typeface="ＭＳ Ｐゴシック"/>
              </a:rPr>
              <a:t>sensitive to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C0504D">
                    <a:lumMod val="50000"/>
                  </a:srgbClr>
                </a:solidFill>
                <a:latin typeface="Arial"/>
                <a:ea typeface="ＭＳ Ｐゴシック"/>
              </a:rPr>
              <a:t>hadronization mechanism</a:t>
            </a:r>
            <a:endParaRPr lang="ja-JP" altLang="en-US" sz="2400" dirty="0">
              <a:solidFill>
                <a:srgbClr val="C0504D">
                  <a:lumMod val="50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 rot="16200000">
            <a:off x="-1292367" y="3604736"/>
            <a:ext cx="305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b="1" dirty="0" smtClean="0">
                <a:solidFill>
                  <a:srgbClr val="F79646">
                    <a:lumMod val="50000"/>
                  </a:srgbClr>
                </a:solidFill>
                <a:latin typeface="Arial"/>
                <a:ea typeface="ＭＳ Ｐゴシック"/>
              </a:rPr>
              <a:t>Time evolution via DME</a:t>
            </a:r>
            <a:endParaRPr lang="ja-JP" altLang="en-US" sz="2000" b="1" dirty="0">
              <a:solidFill>
                <a:srgbClr val="F79646">
                  <a:lumMod val="50000"/>
                </a:srgbClr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352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Why Hadronization Mechanism Matters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030301" y="1628800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85564" y="2564904"/>
            <a:ext cx="1960204" cy="1480385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2121408" y="3212481"/>
            <a:ext cx="144000" cy="144000"/>
          </a:xfrm>
          <a:prstGeom prst="ellipse">
            <a:avLst/>
          </a:prstGeom>
          <a:solidFill>
            <a:srgbClr val="333399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931300"/>
            <a:ext cx="747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For example, </a:t>
            </a:r>
            <a:r>
              <a:rPr lang="en-US" altLang="ja-JP" sz="2400" i="1" dirty="0" smtClean="0">
                <a:solidFill>
                  <a:prstClr val="black"/>
                </a:solidFill>
                <a:latin typeface="Arial"/>
                <a:ea typeface="ＭＳ Ｐゴシック"/>
              </a:rPr>
              <a:t>even within  </a:t>
            </a: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the recombination model,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939338" y="3556112"/>
            <a:ext cx="144000" cy="144000"/>
          </a:xfrm>
          <a:prstGeom prst="ellipse">
            <a:avLst/>
          </a:prstGeom>
          <a:solidFill>
            <a:srgbClr val="CCCC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2121392" y="3572521"/>
            <a:ext cx="144000" cy="144000"/>
          </a:xfrm>
          <a:prstGeom prst="ellipse">
            <a:avLst/>
          </a:prstGeom>
          <a:solidFill>
            <a:srgbClr val="333399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1283107" y="2837683"/>
            <a:ext cx="144000" cy="144000"/>
          </a:xfrm>
          <a:prstGeom prst="ellipse">
            <a:avLst/>
          </a:prstGeom>
          <a:solidFill>
            <a:srgbClr val="CCCC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1761368" y="2852441"/>
            <a:ext cx="144000" cy="144000"/>
          </a:xfrm>
          <a:prstGeom prst="ellipse">
            <a:avLst/>
          </a:prstGeom>
          <a:solidFill>
            <a:srgbClr val="333399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939338" y="2836016"/>
            <a:ext cx="144000" cy="144000"/>
          </a:xfrm>
          <a:prstGeom prst="ellipse">
            <a:avLst/>
          </a:prstGeom>
          <a:solidFill>
            <a:srgbClr val="CCCC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1761352" y="3212481"/>
            <a:ext cx="144000" cy="144000"/>
          </a:xfrm>
          <a:prstGeom prst="ellipse">
            <a:avLst/>
          </a:prstGeom>
          <a:solidFill>
            <a:srgbClr val="333399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1283107" y="3556112"/>
            <a:ext cx="144000" cy="144000"/>
          </a:xfrm>
          <a:prstGeom prst="ellipse">
            <a:avLst/>
          </a:prstGeom>
          <a:solidFill>
            <a:srgbClr val="CCCC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1761352" y="3572521"/>
            <a:ext cx="144000" cy="144000"/>
          </a:xfrm>
          <a:prstGeom prst="ellipse">
            <a:avLst/>
          </a:prstGeom>
          <a:solidFill>
            <a:srgbClr val="333399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939338" y="3196056"/>
            <a:ext cx="144000" cy="144000"/>
          </a:xfrm>
          <a:prstGeom prst="ellipse">
            <a:avLst/>
          </a:prstGeom>
          <a:solidFill>
            <a:srgbClr val="CCCC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2121408" y="2838391"/>
            <a:ext cx="144000" cy="144000"/>
          </a:xfrm>
          <a:prstGeom prst="ellipse">
            <a:avLst/>
          </a:prstGeom>
          <a:solidFill>
            <a:srgbClr val="333399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1283107" y="3196056"/>
            <a:ext cx="144000" cy="144000"/>
          </a:xfrm>
          <a:prstGeom prst="ellipse">
            <a:avLst/>
          </a:prstGeom>
          <a:solidFill>
            <a:srgbClr val="CCCC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80797" y="4165134"/>
            <a:ext cx="186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6 quarks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6 antiquarks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4440625" y="2061371"/>
            <a:ext cx="144000" cy="144000"/>
          </a:xfrm>
          <a:prstGeom prst="ellipse">
            <a:avLst/>
          </a:prstGeom>
          <a:solidFill>
            <a:srgbClr val="CCCC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5187797" y="1950934"/>
            <a:ext cx="144000" cy="144000"/>
          </a:xfrm>
          <a:prstGeom prst="ellipse">
            <a:avLst/>
          </a:prstGeom>
          <a:solidFill>
            <a:srgbClr val="333399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4602001" y="1917371"/>
            <a:ext cx="144000" cy="144000"/>
          </a:xfrm>
          <a:prstGeom prst="ellipse">
            <a:avLst/>
          </a:prstGeom>
          <a:solidFill>
            <a:srgbClr val="CCCC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5361614" y="1922055"/>
            <a:ext cx="144000" cy="144000"/>
          </a:xfrm>
          <a:prstGeom prst="ellipse">
            <a:avLst/>
          </a:prstGeom>
          <a:solidFill>
            <a:srgbClr val="333399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4505523" y="2710595"/>
            <a:ext cx="144000" cy="144000"/>
          </a:xfrm>
          <a:prstGeom prst="ellipse">
            <a:avLst/>
          </a:prstGeom>
          <a:solidFill>
            <a:srgbClr val="CCCC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5323640" y="2097643"/>
            <a:ext cx="144000" cy="144000"/>
          </a:xfrm>
          <a:prstGeom prst="ellipse">
            <a:avLst/>
          </a:prstGeom>
          <a:solidFill>
            <a:srgbClr val="333399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4626072" y="2115371"/>
            <a:ext cx="144000" cy="144000"/>
          </a:xfrm>
          <a:prstGeom prst="ellipse">
            <a:avLst/>
          </a:prstGeom>
          <a:solidFill>
            <a:srgbClr val="CCCC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7"/>
          <p:cNvSpPr>
            <a:spLocks noChangeAspect="1"/>
          </p:cNvSpPr>
          <p:nvPr/>
        </p:nvSpPr>
        <p:spPr>
          <a:xfrm>
            <a:off x="5323640" y="2545909"/>
            <a:ext cx="144000" cy="144000"/>
          </a:xfrm>
          <a:prstGeom prst="ellipse">
            <a:avLst/>
          </a:prstGeom>
          <a:solidFill>
            <a:srgbClr val="333399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8"/>
          <p:cNvSpPr>
            <a:spLocks noChangeAspect="1"/>
          </p:cNvSpPr>
          <p:nvPr/>
        </p:nvSpPr>
        <p:spPr>
          <a:xfrm>
            <a:off x="4584625" y="2546841"/>
            <a:ext cx="144000" cy="144000"/>
          </a:xfrm>
          <a:prstGeom prst="ellipse">
            <a:avLst/>
          </a:prstGeom>
          <a:solidFill>
            <a:srgbClr val="CCCC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5251640" y="2688677"/>
            <a:ext cx="144000" cy="144000"/>
          </a:xfrm>
          <a:prstGeom prst="ellipse">
            <a:avLst/>
          </a:prstGeom>
          <a:solidFill>
            <a:srgbClr val="333399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30"/>
          <p:cNvSpPr>
            <a:spLocks noChangeAspect="1"/>
          </p:cNvSpPr>
          <p:nvPr/>
        </p:nvSpPr>
        <p:spPr>
          <a:xfrm>
            <a:off x="4680072" y="2700498"/>
            <a:ext cx="144000" cy="144000"/>
          </a:xfrm>
          <a:prstGeom prst="ellipse">
            <a:avLst/>
          </a:prstGeom>
          <a:solidFill>
            <a:srgbClr val="CCCC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5395640" y="2710595"/>
            <a:ext cx="144000" cy="144000"/>
          </a:xfrm>
          <a:prstGeom prst="ellipse">
            <a:avLst/>
          </a:prstGeom>
          <a:solidFill>
            <a:srgbClr val="333399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4&#10;\end{align*}&lt;/body&gt;&#10;  &lt;fcolor&gt;FF000000&lt;/fcolor&gt;&#10;  &lt;bcolor&gt;FFFFFFFF&lt;/bcolor&gt;&#10;  &lt;transparent&gt;True&lt;/transparent&gt;&#10;  &lt;resolution&gt;1800&lt;/resolution&gt;&#10;  &lt;imageh&gt;782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31" y="1846020"/>
            <a:ext cx="1512168" cy="1064371"/>
          </a:xfrm>
          <a:prstGeom prst="rect">
            <a:avLst/>
          </a:prstGeom>
        </p:spPr>
      </p:pic>
      <p:sp>
        <p:nvSpPr>
          <p:cNvPr id="34" name="円/楕円 33"/>
          <p:cNvSpPr>
            <a:spLocks noChangeAspect="1"/>
          </p:cNvSpPr>
          <p:nvPr/>
        </p:nvSpPr>
        <p:spPr>
          <a:xfrm>
            <a:off x="4428072" y="1863371"/>
            <a:ext cx="396000" cy="396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4428072" y="2492896"/>
            <a:ext cx="396000" cy="396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5184112" y="1863371"/>
            <a:ext cx="396000" cy="396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6"/>
          <p:cNvSpPr>
            <a:spLocks noChangeAspect="1"/>
          </p:cNvSpPr>
          <p:nvPr/>
        </p:nvSpPr>
        <p:spPr>
          <a:xfrm>
            <a:off x="5184112" y="2492896"/>
            <a:ext cx="396000" cy="396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030301" y="3463307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8"/>
          <p:cNvSpPr>
            <a:spLocks noChangeAspect="1"/>
          </p:cNvSpPr>
          <p:nvPr/>
        </p:nvSpPr>
        <p:spPr>
          <a:xfrm>
            <a:off x="5518209" y="3726882"/>
            <a:ext cx="144000" cy="144000"/>
          </a:xfrm>
          <a:prstGeom prst="ellipse">
            <a:avLst/>
          </a:prstGeom>
          <a:solidFill>
            <a:srgbClr val="CCCC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>
            <a:spLocks noChangeAspect="1"/>
          </p:cNvSpPr>
          <p:nvPr/>
        </p:nvSpPr>
        <p:spPr>
          <a:xfrm>
            <a:off x="4463328" y="3850776"/>
            <a:ext cx="144000" cy="144000"/>
          </a:xfrm>
          <a:prstGeom prst="ellipse">
            <a:avLst/>
          </a:prstGeom>
          <a:solidFill>
            <a:srgbClr val="333399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>
            <a:spLocks noChangeAspect="1"/>
          </p:cNvSpPr>
          <p:nvPr/>
        </p:nvSpPr>
        <p:spPr>
          <a:xfrm>
            <a:off x="4938403" y="3869456"/>
            <a:ext cx="144000" cy="144000"/>
          </a:xfrm>
          <a:prstGeom prst="ellipse">
            <a:avLst/>
          </a:prstGeom>
          <a:solidFill>
            <a:srgbClr val="CCCC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41"/>
          <p:cNvSpPr>
            <a:spLocks noChangeAspect="1"/>
          </p:cNvSpPr>
          <p:nvPr/>
        </p:nvSpPr>
        <p:spPr>
          <a:xfrm>
            <a:off x="5010403" y="3749360"/>
            <a:ext cx="144000" cy="144000"/>
          </a:xfrm>
          <a:prstGeom prst="ellipse">
            <a:avLst/>
          </a:prstGeom>
          <a:solidFill>
            <a:srgbClr val="333399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>
            <a:spLocks noChangeAspect="1"/>
          </p:cNvSpPr>
          <p:nvPr/>
        </p:nvSpPr>
        <p:spPr>
          <a:xfrm>
            <a:off x="4401775" y="4461151"/>
            <a:ext cx="144000" cy="144000"/>
          </a:xfrm>
          <a:prstGeom prst="ellipse">
            <a:avLst/>
          </a:prstGeom>
          <a:solidFill>
            <a:srgbClr val="CCCC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43"/>
          <p:cNvSpPr>
            <a:spLocks noChangeAspect="1"/>
          </p:cNvSpPr>
          <p:nvPr/>
        </p:nvSpPr>
        <p:spPr>
          <a:xfrm>
            <a:off x="5602021" y="3822963"/>
            <a:ext cx="144000" cy="144000"/>
          </a:xfrm>
          <a:prstGeom prst="ellipse">
            <a:avLst/>
          </a:prstGeom>
          <a:solidFill>
            <a:srgbClr val="333399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44"/>
          <p:cNvSpPr>
            <a:spLocks noChangeAspect="1"/>
          </p:cNvSpPr>
          <p:nvPr/>
        </p:nvSpPr>
        <p:spPr>
          <a:xfrm>
            <a:off x="4286191" y="3706776"/>
            <a:ext cx="144000" cy="144000"/>
          </a:xfrm>
          <a:prstGeom prst="ellipse">
            <a:avLst/>
          </a:prstGeom>
          <a:solidFill>
            <a:srgbClr val="CCCC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45"/>
          <p:cNvSpPr>
            <a:spLocks noChangeAspect="1"/>
          </p:cNvSpPr>
          <p:nvPr/>
        </p:nvSpPr>
        <p:spPr>
          <a:xfrm>
            <a:off x="4430191" y="4587151"/>
            <a:ext cx="144000" cy="144000"/>
          </a:xfrm>
          <a:prstGeom prst="ellipse">
            <a:avLst/>
          </a:prstGeom>
          <a:solidFill>
            <a:srgbClr val="333399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46"/>
          <p:cNvSpPr>
            <a:spLocks noChangeAspect="1"/>
          </p:cNvSpPr>
          <p:nvPr/>
        </p:nvSpPr>
        <p:spPr>
          <a:xfrm>
            <a:off x="5674021" y="4533151"/>
            <a:ext cx="144000" cy="144000"/>
          </a:xfrm>
          <a:prstGeom prst="ellipse">
            <a:avLst/>
          </a:prstGeom>
          <a:solidFill>
            <a:srgbClr val="CCCC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円/楕円 47"/>
          <p:cNvSpPr>
            <a:spLocks noChangeAspect="1"/>
          </p:cNvSpPr>
          <p:nvPr/>
        </p:nvSpPr>
        <p:spPr>
          <a:xfrm>
            <a:off x="5488501" y="4443151"/>
            <a:ext cx="144000" cy="144000"/>
          </a:xfrm>
          <a:prstGeom prst="ellipse">
            <a:avLst/>
          </a:prstGeom>
          <a:solidFill>
            <a:srgbClr val="333399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8"/>
          <p:cNvSpPr>
            <a:spLocks noChangeAspect="1"/>
          </p:cNvSpPr>
          <p:nvPr/>
        </p:nvSpPr>
        <p:spPr>
          <a:xfrm>
            <a:off x="4938403" y="4440467"/>
            <a:ext cx="144000" cy="144000"/>
          </a:xfrm>
          <a:prstGeom prst="ellipse">
            <a:avLst/>
          </a:prstGeom>
          <a:solidFill>
            <a:srgbClr val="CCCC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円/楕円 49"/>
          <p:cNvSpPr>
            <a:spLocks noChangeAspect="1"/>
          </p:cNvSpPr>
          <p:nvPr/>
        </p:nvSpPr>
        <p:spPr>
          <a:xfrm>
            <a:off x="5082403" y="4515151"/>
            <a:ext cx="144000" cy="144000"/>
          </a:xfrm>
          <a:prstGeom prst="ellipse">
            <a:avLst/>
          </a:prstGeom>
          <a:solidFill>
            <a:srgbClr val="333399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円/楕円 50"/>
          <p:cNvSpPr>
            <a:spLocks noChangeAspect="1"/>
          </p:cNvSpPr>
          <p:nvPr/>
        </p:nvSpPr>
        <p:spPr>
          <a:xfrm>
            <a:off x="4275249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>
            <a:glow rad="63500">
              <a:sysClr val="window" lastClr="FFFFFF">
                <a:lumMod val="50000"/>
                <a:alpha val="3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円/楕円 51"/>
          <p:cNvSpPr>
            <a:spLocks noChangeAspect="1"/>
          </p:cNvSpPr>
          <p:nvPr/>
        </p:nvSpPr>
        <p:spPr>
          <a:xfrm>
            <a:off x="4275249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>
            <a:glow rad="63500">
              <a:sysClr val="window" lastClr="FFFFFF">
                <a:lumMod val="50000"/>
                <a:alpha val="3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52"/>
          <p:cNvSpPr>
            <a:spLocks noChangeAspect="1"/>
          </p:cNvSpPr>
          <p:nvPr/>
        </p:nvSpPr>
        <p:spPr>
          <a:xfrm>
            <a:off x="4858437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>
            <a:glow rad="63500">
              <a:sysClr val="window" lastClr="FFFFFF">
                <a:lumMod val="50000"/>
                <a:alpha val="3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53"/>
          <p:cNvSpPr>
            <a:spLocks noChangeAspect="1"/>
          </p:cNvSpPr>
          <p:nvPr/>
        </p:nvSpPr>
        <p:spPr>
          <a:xfrm>
            <a:off x="4858437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>
            <a:glow rad="63500">
              <a:sysClr val="window" lastClr="FFFFFF">
                <a:lumMod val="50000"/>
                <a:alpha val="3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54"/>
          <p:cNvSpPr>
            <a:spLocks noChangeAspect="1"/>
          </p:cNvSpPr>
          <p:nvPr/>
        </p:nvSpPr>
        <p:spPr>
          <a:xfrm>
            <a:off x="5434501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>
            <a:glow rad="63500">
              <a:sysClr val="window" lastClr="FFFFFF">
                <a:lumMod val="50000"/>
                <a:alpha val="3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55"/>
          <p:cNvSpPr>
            <a:spLocks noChangeAspect="1"/>
          </p:cNvSpPr>
          <p:nvPr/>
        </p:nvSpPr>
        <p:spPr>
          <a:xfrm>
            <a:off x="5434501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>
            <a:glow rad="63500">
              <a:sysClr val="window" lastClr="FFFFFF">
                <a:lumMod val="50000"/>
                <a:alpha val="3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0&#10;\end{align*}&lt;/body&gt;&#10;  &lt;fcolor&gt;FF000000&lt;/fcolor&gt;&#10;  &lt;bcolor&gt;FFFFFFFF&lt;/bcolor&gt;&#10;  &lt;transparent&gt;True&lt;/transparent&gt;&#10;  &lt;resolution&gt;1800&lt;/resolution&gt;&#10;  &lt;imageh&gt;782&lt;/imageh&gt;&#10;  &lt;imagew&gt;1109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31" y="3700112"/>
            <a:ext cx="1509446" cy="1064371"/>
          </a:xfrm>
          <a:prstGeom prst="rect">
            <a:avLst/>
          </a:prstGeom>
        </p:spPr>
      </p:pic>
      <p:sp>
        <p:nvSpPr>
          <p:cNvPr id="59" name="右矢印 58"/>
          <p:cNvSpPr/>
          <p:nvPr/>
        </p:nvSpPr>
        <p:spPr>
          <a:xfrm rot="20338374">
            <a:off x="2915815" y="2556106"/>
            <a:ext cx="936104" cy="559819"/>
          </a:xfrm>
          <a:prstGeom prst="rightArrow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右矢印 59"/>
          <p:cNvSpPr/>
          <p:nvPr/>
        </p:nvSpPr>
        <p:spPr>
          <a:xfrm rot="23460000">
            <a:off x="2849111" y="3604200"/>
            <a:ext cx="936104" cy="559819"/>
          </a:xfrm>
          <a:prstGeom prst="rightArrow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60"/>
          <p:cNvSpPr>
            <a:spLocks noChangeAspect="1"/>
          </p:cNvSpPr>
          <p:nvPr/>
        </p:nvSpPr>
        <p:spPr>
          <a:xfrm>
            <a:off x="764773" y="4340883"/>
            <a:ext cx="144000" cy="144000"/>
          </a:xfrm>
          <a:prstGeom prst="ellipse">
            <a:avLst/>
          </a:prstGeom>
          <a:solidFill>
            <a:srgbClr val="CCCC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61"/>
          <p:cNvSpPr>
            <a:spLocks noChangeAspect="1"/>
          </p:cNvSpPr>
          <p:nvPr/>
        </p:nvSpPr>
        <p:spPr>
          <a:xfrm>
            <a:off x="764773" y="4715766"/>
            <a:ext cx="144000" cy="144000"/>
          </a:xfrm>
          <a:prstGeom prst="ellipse">
            <a:avLst/>
          </a:prstGeom>
          <a:solidFill>
            <a:srgbClr val="333399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83482" y="5888720"/>
            <a:ext cx="8699689" cy="461665"/>
            <a:chOff x="283482" y="5888720"/>
            <a:chExt cx="8699689" cy="461665"/>
          </a:xfrm>
        </p:grpSpPr>
        <p:pic>
          <p:nvPicPr>
  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N_B^{\rm(to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08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476" y="5900595"/>
              <a:ext cx="758103" cy="415212"/>
            </a:xfrm>
            <a:prstGeom prst="rect">
              <a:avLst/>
            </a:prstGeom>
          </p:spPr>
        </p:pic>
        <p:pic>
          <p:nvPicPr>
            <p:cNvPr id="64" name="TexTeXPicture" descr="&lt;?xml version=&quot;1.0&quot; encoding=&quot;utf-16&quot;?&gt;&#10;&lt;TeXTeX&gt;&#10;  &lt;preamble&gt;\documentclass{jarticle}&#10;\usepackage{amsmath}&#10;\pagestyle{empty}&lt;/preamble&gt;&#10;  &lt;body&gt;\begin{align*} &#10;N_B^{\rm(ne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30&lt;/imagew&gt;&#10;  &lt;scale&gt;50&lt;/scale&gt;&#10;  &lt;cursor&gt;28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130" y="5900595"/>
              <a:ext cx="821654" cy="434304"/>
            </a:xfrm>
            <a:prstGeom prst="rect">
              <a:avLst/>
            </a:prstGeom>
          </p:spPr>
        </p:pic>
        <p:sp>
          <p:nvSpPr>
            <p:cNvPr id="65" name="テキスト ボックス 64"/>
            <p:cNvSpPr txBox="1"/>
            <p:nvPr/>
          </p:nvSpPr>
          <p:spPr bwMode="auto">
            <a:xfrm>
              <a:off x="283482" y="5888720"/>
              <a:ext cx="8699689" cy="46166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other mechanisms,             may differ, but             does not  </a:t>
              </a:r>
              <a:endParaRPr kumimoji="1" lang="ja-JP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1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 at Kinetic Freezeout 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04" y="2060848"/>
            <a:ext cx="6471516" cy="453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323528" y="980728"/>
            <a:ext cx="5904656" cy="108012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Initial fluctuations: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4935174" cy="43537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041701" y="327704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2060"/>
                </a:solidFill>
                <a:latin typeface="Arial"/>
                <a:ea typeface="ＭＳ Ｐゴシック"/>
              </a:rPr>
              <a:t>2nd</a:t>
            </a:r>
            <a:endParaRPr lang="ja-JP" altLang="en-US" sz="2400" dirty="0">
              <a:solidFill>
                <a:srgbClr val="002060"/>
              </a:solidFill>
              <a:latin typeface="Arial"/>
              <a:ea typeface="ＭＳ Ｐゴシック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99792" y="38994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FF0000"/>
                </a:solidFill>
                <a:latin typeface="Arial"/>
                <a:ea typeface="ＭＳ Ｐゴシック"/>
              </a:rPr>
              <a:t>4th</a:t>
            </a:r>
            <a:endParaRPr lang="ja-JP" altLang="en-US" sz="240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67223" y="4069135"/>
            <a:ext cx="720080" cy="35837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48" y="6365757"/>
            <a:ext cx="1728192" cy="450304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02" y="1042739"/>
            <a:ext cx="2037696" cy="101810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</p:pic>
      <p:sp>
        <p:nvSpPr>
          <p:cNvPr id="15" name="下矢印 14"/>
          <p:cNvSpPr/>
          <p:nvPr/>
        </p:nvSpPr>
        <p:spPr>
          <a:xfrm flipV="1">
            <a:off x="7676433" y="2242281"/>
            <a:ext cx="504056" cy="522834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28361" y="2765115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C0504D">
                    <a:lumMod val="50000"/>
                  </a:srgbClr>
                </a:solidFill>
                <a:latin typeface="Arial"/>
                <a:ea typeface="ＭＳ Ｐゴシック"/>
              </a:rPr>
              <a:t>parameter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C0504D">
                    <a:lumMod val="50000"/>
                  </a:srgbClr>
                </a:solidFill>
                <a:latin typeface="Arial"/>
                <a:ea typeface="ＭＳ Ｐゴシック"/>
              </a:rPr>
              <a:t>sensitive 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C0504D">
                    <a:lumMod val="50000"/>
                  </a:srgbClr>
                </a:solidFill>
                <a:latin typeface="Arial"/>
                <a:ea typeface="ＭＳ Ｐゴシック"/>
              </a:rPr>
              <a:t>hadronization</a:t>
            </a:r>
            <a:endParaRPr lang="ja-JP" altLang="en-US" sz="2400" dirty="0">
              <a:solidFill>
                <a:srgbClr val="C0504D">
                  <a:lumMod val="50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17" name="テキスト ボックス 16"/>
          <p:cNvSpPr txBox="1"/>
          <p:nvPr/>
        </p:nvSpPr>
        <p:spPr bwMode="auto">
          <a:xfrm>
            <a:off x="5077002" y="6290156"/>
            <a:ext cx="2778325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 smtClean="0">
                <a:solidFill>
                  <a:schemeClr val="tx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(</a:t>
            </a:r>
            <a:r>
              <a:rPr kumimoji="1" lang="en-US" altLang="ja-JP" sz="2800" i="1" dirty="0" smtClean="0">
                <a:solidFill>
                  <a:schemeClr val="tx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1" lang="en-US" altLang="ja-JP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8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1" lang="ja-JP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kumimoji="1" lang="en-US" altLang="ja-JP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 </a:t>
            </a:r>
            <a:r>
              <a:rPr kumimoji="1" lang="en-US" altLang="ja-JP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ja-JP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ja-JP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0))</a:t>
            </a:r>
            <a:endParaRPr kumimoji="1" lang="ja-JP" alt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7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Symbol" panose="05050102010706020507" pitchFamily="18" charset="2"/>
              </a:rPr>
              <a:t>Dh</a:t>
            </a:r>
            <a:r>
              <a:rPr lang="en-US" altLang="ja-JP" dirty="0"/>
              <a:t> Dependence at Kinetic Freezeout 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1" y="2074148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101102" y="980728"/>
            <a:ext cx="7128792" cy="108012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3333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Initial fluctuations: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20072" y="321297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2060"/>
                </a:solidFill>
                <a:latin typeface="Arial"/>
                <a:ea typeface="ＭＳ Ｐゴシック"/>
              </a:rPr>
              <a:t>2nd</a:t>
            </a:r>
            <a:endParaRPr lang="ja-JP" altLang="en-US" sz="2400" dirty="0">
              <a:solidFill>
                <a:srgbClr val="002060"/>
              </a:solidFill>
              <a:latin typeface="Arial"/>
              <a:ea typeface="ＭＳ Ｐゴシック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87824" y="4365104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FF0000"/>
                </a:solidFill>
                <a:latin typeface="Arial"/>
                <a:ea typeface="ＭＳ Ｐゴシック"/>
              </a:rPr>
              <a:t>4th</a:t>
            </a:r>
            <a:endParaRPr lang="ja-JP" altLang="en-US" sz="240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.5\langle Q_{\rm(tot)} \rangle&#10;\end{align*}&lt;/body&gt;&#10;  &lt;fcolor&gt;FF000000&lt;/fcolor&gt;&#10;  &lt;bcolor&gt;FFFFFFFF&lt;/bcolor&gt;&#10;  &lt;transparent&gt;True&lt;/transparent&gt;&#10;  &lt;resolution&gt;1800&lt;/resolution&gt;&#10;  &lt;imageh&gt;310&lt;/imageh&gt;&#10;  &lt;imagew&gt;4503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9" y="1484784"/>
            <a:ext cx="6324158" cy="435375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47" y="6363072"/>
            <a:ext cx="1728192" cy="450304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885" y="2204297"/>
            <a:ext cx="2037696" cy="101810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</p:pic>
      <p:sp>
        <p:nvSpPr>
          <p:cNvPr id="18" name="下矢印 17"/>
          <p:cNvSpPr/>
          <p:nvPr/>
        </p:nvSpPr>
        <p:spPr>
          <a:xfrm flipV="1">
            <a:off x="7849431" y="3403839"/>
            <a:ext cx="504056" cy="522834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27217" y="3926673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C0504D">
                    <a:lumMod val="50000"/>
                  </a:srgbClr>
                </a:solidFill>
                <a:latin typeface="Arial"/>
                <a:ea typeface="ＭＳ Ｐゴシック"/>
              </a:rPr>
              <a:t>parameter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C0504D">
                    <a:lumMod val="50000"/>
                  </a:srgbClr>
                </a:solidFill>
                <a:latin typeface="Arial"/>
                <a:ea typeface="ＭＳ Ｐゴシック"/>
              </a:rPr>
              <a:t>sensitive 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C0504D">
                    <a:lumMod val="50000"/>
                  </a:srgbClr>
                </a:solidFill>
                <a:latin typeface="Arial"/>
                <a:ea typeface="ＭＳ Ｐゴシック"/>
              </a:rPr>
              <a:t>hadronization</a:t>
            </a:r>
            <a:endParaRPr lang="ja-JP" altLang="en-US" sz="2400" dirty="0">
              <a:solidFill>
                <a:srgbClr val="C0504D">
                  <a:lumMod val="50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20" name="テキスト ボックス 19"/>
          <p:cNvSpPr txBox="1"/>
          <p:nvPr/>
        </p:nvSpPr>
        <p:spPr bwMode="auto">
          <a:xfrm>
            <a:off x="5250000" y="6290156"/>
            <a:ext cx="2778325" cy="52322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 smtClean="0">
                <a:solidFill>
                  <a:schemeClr val="tx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(</a:t>
            </a:r>
            <a:r>
              <a:rPr kumimoji="1" lang="en-US" altLang="ja-JP" sz="2800" i="1" dirty="0" smtClean="0">
                <a:solidFill>
                  <a:schemeClr val="tx2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1" lang="en-US" altLang="ja-JP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8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1" lang="ja-JP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kumimoji="1" lang="en-US" altLang="ja-JP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 </a:t>
            </a:r>
            <a:r>
              <a:rPr kumimoji="1" lang="en-US" altLang="ja-JP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ja-JP" alt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ja-JP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0))</a:t>
            </a:r>
            <a:endParaRPr kumimoji="1" lang="ja-JP" alt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3600492" y="3674641"/>
            <a:ext cx="872654" cy="252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06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 3</a:t>
            </a:r>
            <a:endParaRPr kumimoji="1" lang="ja-JP" altLang="en-US" dirty="0"/>
          </a:p>
        </p:txBody>
      </p:sp>
      <p:sp>
        <p:nvSpPr>
          <p:cNvPr id="5" name="Text Box 1628"/>
          <p:cNvSpPr txBox="1">
            <a:spLocks noChangeArrowheads="1"/>
          </p:cNvSpPr>
          <p:nvPr/>
        </p:nvSpPr>
        <p:spPr bwMode="auto">
          <a:xfrm>
            <a:off x="387778" y="1148169"/>
            <a:ext cx="8076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</a:pPr>
            <a:r>
              <a:rPr lang="en-US" altLang="ja-JP" sz="2800" b="0" dirty="0">
                <a:solidFill>
                  <a:srgbClr val="FF0066"/>
                </a:solidFill>
              </a:rPr>
              <a:t> </a:t>
            </a:r>
            <a:r>
              <a:rPr lang="en-US" altLang="ja-JP" sz="2800" b="0" i="1" dirty="0">
                <a:solidFill>
                  <a:srgbClr val="FF0066"/>
                </a:solidFill>
                <a:latin typeface="Rockwell" pitchFamily="18" charset="0"/>
              </a:rPr>
              <a:t>Freeze-out parameters: lattice meets experiment</a:t>
            </a:r>
            <a:endParaRPr lang="en-US" altLang="ja-JP" sz="2800" b="0" dirty="0">
              <a:solidFill>
                <a:srgbClr val="FF0066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auto">
          <a:xfrm>
            <a:off x="790832" y="1885891"/>
            <a:ext cx="7125733" cy="125572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105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 effect in the hadron phase is important </a:t>
            </a:r>
          </a:p>
          <a:p>
            <a:pPr algn="l">
              <a:lnSpc>
                <a:spcPct val="105000"/>
              </a:lnSpc>
            </a:pP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(observed fluctuations do not reflect their values </a:t>
            </a:r>
          </a:p>
          <a:p>
            <a:pPr algn="l">
              <a:lnSpc>
                <a:spcPct val="105000"/>
              </a:lnSpc>
            </a:pP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at chemical freezeout) </a:t>
            </a:r>
            <a:endParaRPr lang="ja-JP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 bwMode="auto">
          <a:xfrm>
            <a:off x="790832" y="3482954"/>
            <a:ext cx="7683514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marL="342900" indent="-342900" algn="l">
              <a:buSzPct val="80000"/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 to measure </a:t>
            </a: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Dh</a:t>
            </a: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dependence of cumulants</a:t>
            </a:r>
            <a:endParaRPr lang="ja-JP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 bwMode="auto">
          <a:xfrm>
            <a:off x="782591" y="4515900"/>
            <a:ext cx="8202887" cy="86793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105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4th order cumulant includes information of hadronization</a:t>
            </a:r>
          </a:p>
          <a:p>
            <a:pPr algn="l">
              <a:lnSpc>
                <a:spcPct val="105000"/>
              </a:lnSpc>
            </a:pP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mechanism</a:t>
            </a:r>
            <a:endParaRPr lang="ja-JP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Charge Fluctuation @LHC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/>
          <a:stretch/>
        </p:blipFill>
        <p:spPr bwMode="auto">
          <a:xfrm>
            <a:off x="35496" y="908721"/>
            <a:ext cx="50713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683568" y="6021289"/>
            <a:ext cx="7704856" cy="72008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5220072" y="1340768"/>
            <a:ext cx="3384376" cy="2376264"/>
          </a:xfrm>
          <a:prstGeom prst="wedgeRoundRectCallout">
            <a:avLst>
              <a:gd name="adj1" fmla="val -57170"/>
              <a:gd name="adj2" fmla="val -2990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32040" y="836712"/>
            <a:ext cx="368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srgbClr val="0070C0"/>
                </a:solidFill>
                <a:latin typeface="Arial"/>
                <a:ea typeface="ＭＳ Ｐゴシック"/>
              </a:rPr>
              <a:t>ALICE, PRL110,152301(2013)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64088" y="141277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 smtClean="0">
                <a:solidFill>
                  <a:srgbClr val="8064A2">
                    <a:lumMod val="50000"/>
                  </a:srgbClr>
                </a:solidFill>
                <a:latin typeface="Arial"/>
                <a:ea typeface="ＭＳ Ｐゴシック"/>
              </a:rPr>
              <a:t>D-measure</a:t>
            </a:r>
            <a:endParaRPr lang="ja-JP" altLang="en-US" sz="2800" dirty="0">
              <a:solidFill>
                <a:srgbClr val="8064A2">
                  <a:lumMod val="50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52637" y="2886035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rgbClr val="8064A2">
                    <a:lumMod val="50000"/>
                  </a:srgbClr>
                </a:solidFill>
                <a:latin typeface="Arial"/>
                <a:ea typeface="ＭＳ Ｐゴシック"/>
              </a:rPr>
              <a:t>D</a:t>
            </a:r>
            <a:r>
              <a:rPr lang="en-US" altLang="ja-JP" sz="2400" dirty="0" smtClean="0">
                <a:solidFill>
                  <a:srgbClr val="8064A2">
                    <a:lumMod val="50000"/>
                  </a:srgbClr>
                </a:solidFill>
                <a:latin typeface="Arial"/>
                <a:ea typeface="ＭＳ Ｐゴシック"/>
              </a:rPr>
              <a:t> ~ 3-4 Hadronic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rgbClr val="8064A2">
                    <a:lumMod val="50000"/>
                  </a:srgbClr>
                </a:solidFill>
                <a:latin typeface="Arial"/>
                <a:ea typeface="ＭＳ Ｐゴシック"/>
              </a:rPr>
              <a:t>D</a:t>
            </a:r>
            <a:r>
              <a:rPr lang="en-US" altLang="ja-JP" sz="2400" dirty="0" smtClean="0">
                <a:solidFill>
                  <a:srgbClr val="8064A2">
                    <a:lumMod val="50000"/>
                  </a:srgbClr>
                </a:solidFill>
                <a:latin typeface="Arial"/>
                <a:ea typeface="ＭＳ Ｐゴシック"/>
              </a:rPr>
              <a:t> ~ 1    Quark</a:t>
            </a:r>
            <a:endParaRPr lang="ja-JP" altLang="en-US" sz="2400" dirty="0">
              <a:solidFill>
                <a:srgbClr val="8064A2">
                  <a:lumMod val="50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11" name="上矢印 10"/>
          <p:cNvSpPr/>
          <p:nvPr/>
        </p:nvSpPr>
        <p:spPr>
          <a:xfrm rot="19533872">
            <a:off x="4543743" y="2947297"/>
            <a:ext cx="404043" cy="1488243"/>
          </a:xfrm>
          <a:prstGeom prst="upArrow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02391" y="6135687"/>
            <a:ext cx="656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1F497D"/>
                </a:solidFill>
                <a:latin typeface="Arial"/>
                <a:ea typeface="ＭＳ Ｐゴシック"/>
              </a:rPr>
              <a:t>is not equilibrated at freeze-out at LHC energy!</a:t>
            </a:r>
            <a:endParaRPr lang="ja-JP" altLang="en-US" sz="2400" dirty="0">
              <a:solidFill>
                <a:srgbClr val="1F497D"/>
              </a:solidFill>
              <a:latin typeface="Arial"/>
              <a:ea typeface="ＭＳ Ｐゴシック"/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20" y="1939560"/>
            <a:ext cx="2376264" cy="841368"/>
          </a:xfrm>
          <a:prstGeom prst="rect">
            <a:avLst/>
          </a:prstGeom>
        </p:spPr>
      </p:pic>
      <p:sp>
        <p:nvSpPr>
          <p:cNvPr id="14" name="左中かっこ 13"/>
          <p:cNvSpPr/>
          <p:nvPr/>
        </p:nvSpPr>
        <p:spPr>
          <a:xfrm>
            <a:off x="5538686" y="2958043"/>
            <a:ext cx="213951" cy="686981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16309"/>
            <a:ext cx="730791" cy="367144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 rot="21350318">
            <a:off x="4404917" y="4026144"/>
            <a:ext cx="4438623" cy="1510108"/>
            <a:chOff x="4874669" y="4149080"/>
            <a:chExt cx="4438623" cy="1510108"/>
          </a:xfrm>
        </p:grpSpPr>
        <p:sp>
          <p:nvSpPr>
            <p:cNvPr id="17" name="角丸四角形 16"/>
            <p:cNvSpPr/>
            <p:nvPr/>
          </p:nvSpPr>
          <p:spPr>
            <a:xfrm>
              <a:off x="4874669" y="4149080"/>
              <a:ext cx="4438623" cy="151010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958946" y="4221087"/>
              <a:ext cx="422102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significant suppression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from hadronic value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at LHC energy!</a:t>
              </a:r>
              <a:endPara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5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Definitions, important properties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94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Closer Look: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srgbClr val="0070C0"/>
                </a:solidFill>
                <a:latin typeface="Arial"/>
                <a:ea typeface="ＭＳ Ｐゴシック"/>
              </a:rPr>
              <a:t>ALICE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srgbClr val="0070C0"/>
                </a:solidFill>
                <a:latin typeface="Arial"/>
                <a:ea typeface="ＭＳ Ｐゴシック"/>
              </a:rPr>
              <a:t>PRL 2013</a:t>
            </a:r>
          </a:p>
        </p:txBody>
      </p:sp>
      <p:sp>
        <p:nvSpPr>
          <p:cNvPr id="7" name="二等辺三角形 6"/>
          <p:cNvSpPr/>
          <p:nvPr/>
        </p:nvSpPr>
        <p:spPr>
          <a:xfrm flipV="1">
            <a:off x="7017097" y="2423167"/>
            <a:ext cx="533400" cy="1761291"/>
          </a:xfrm>
          <a:prstGeom prst="triangle">
            <a:avLst/>
          </a:prstGeom>
          <a:solidFill>
            <a:srgbClr val="4F81BD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5721023" y="4151359"/>
            <a:ext cx="330849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" name="直線矢印コネクタ 8"/>
          <p:cNvCxnSpPr/>
          <p:nvPr/>
        </p:nvCxnSpPr>
        <p:spPr>
          <a:xfrm flipV="1">
            <a:off x="7291457" y="2207143"/>
            <a:ext cx="0" cy="244827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" name="直線コネクタ 9"/>
          <p:cNvCxnSpPr/>
          <p:nvPr/>
        </p:nvCxnSpPr>
        <p:spPr>
          <a:xfrm flipV="1">
            <a:off x="6918271" y="2567183"/>
            <a:ext cx="1682402" cy="203277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" name="直線コネクタ 10"/>
          <p:cNvCxnSpPr/>
          <p:nvPr/>
        </p:nvCxnSpPr>
        <p:spPr>
          <a:xfrm flipH="1" flipV="1">
            <a:off x="5955949" y="2550634"/>
            <a:ext cx="1682402" cy="203277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2" name="フリーフォーム 11"/>
          <p:cNvSpPr/>
          <p:nvPr/>
        </p:nvSpPr>
        <p:spPr>
          <a:xfrm>
            <a:off x="6068339" y="254225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63428" y="19888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i="1" dirty="0" smtClean="0">
                <a:solidFill>
                  <a:prstClr val="black"/>
                </a:solidFill>
                <a:latin typeface="Arial"/>
                <a:ea typeface="ＭＳ Ｐゴシック"/>
              </a:rPr>
              <a:t>t</a:t>
            </a:r>
            <a:endParaRPr lang="ja-JP" altLang="en-US" sz="2400" i="1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769950" y="41422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i="1" dirty="0" smtClean="0">
                <a:solidFill>
                  <a:prstClr val="black"/>
                </a:solidFill>
                <a:latin typeface="Arial"/>
                <a:ea typeface="ＭＳ Ｐゴシック"/>
              </a:rPr>
              <a:t>z</a:t>
            </a:r>
            <a:endParaRPr lang="ja-JP" altLang="en-US" sz="2400" i="1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6054175" y="242316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7020272" y="235115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  <a:ea typeface="ＭＳ Ｐゴシック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6588224" y="2843164"/>
            <a:ext cx="208926" cy="4606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8" name="直線矢印コネクタ 17"/>
          <p:cNvCxnSpPr/>
          <p:nvPr/>
        </p:nvCxnSpPr>
        <p:spPr>
          <a:xfrm flipH="1" flipV="1">
            <a:off x="6918271" y="2968328"/>
            <a:ext cx="111214" cy="44077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9" name="直線矢印コネクタ 18"/>
          <p:cNvCxnSpPr/>
          <p:nvPr/>
        </p:nvCxnSpPr>
        <p:spPr>
          <a:xfrm flipV="1">
            <a:off x="7876246" y="2808518"/>
            <a:ext cx="208926" cy="4606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0" name="直線矢印コネクタ 19"/>
          <p:cNvCxnSpPr/>
          <p:nvPr/>
        </p:nvCxnSpPr>
        <p:spPr>
          <a:xfrm flipV="1">
            <a:off x="7577447" y="2990506"/>
            <a:ext cx="111214" cy="44077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1" name="テキスト ボックス 20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rapidity window</a:t>
            </a: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下矢印 21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8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sz="3200" dirty="0" smtClean="0"/>
              <a:t>Finite Size Effect (Global Charge Conservation)?</a:t>
            </a:r>
            <a:endParaRPr lang="ja-JP" altLang="en-US" sz="3200" dirty="0" smtClean="0"/>
          </a:p>
        </p:txBody>
      </p:sp>
      <p:sp>
        <p:nvSpPr>
          <p:cNvPr id="40963" name="Rectangle 47"/>
          <p:cNvSpPr>
            <a:spLocks noChangeArrowheads="1"/>
          </p:cNvSpPr>
          <p:nvPr/>
        </p:nvSpPr>
        <p:spPr bwMode="auto">
          <a:xfrm>
            <a:off x="2374900" y="1425575"/>
            <a:ext cx="4035425" cy="180022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3300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4" name="Oval 48"/>
          <p:cNvSpPr>
            <a:spLocks noChangeArrowheads="1"/>
          </p:cNvSpPr>
          <p:nvPr/>
        </p:nvSpPr>
        <p:spPr bwMode="auto">
          <a:xfrm>
            <a:off x="2195513" y="1425575"/>
            <a:ext cx="358775" cy="180022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5" name="Oval 49"/>
          <p:cNvSpPr>
            <a:spLocks noChangeArrowheads="1"/>
          </p:cNvSpPr>
          <p:nvPr/>
        </p:nvSpPr>
        <p:spPr bwMode="auto">
          <a:xfrm>
            <a:off x="6230938" y="1425575"/>
            <a:ext cx="358775" cy="180022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6" name="AutoShape 50"/>
          <p:cNvSpPr>
            <a:spLocks noChangeArrowheads="1"/>
          </p:cNvSpPr>
          <p:nvPr/>
        </p:nvSpPr>
        <p:spPr bwMode="auto">
          <a:xfrm>
            <a:off x="1908175" y="2001838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7" name="AutoShape 51"/>
          <p:cNvSpPr>
            <a:spLocks noChangeArrowheads="1"/>
          </p:cNvSpPr>
          <p:nvPr/>
        </p:nvSpPr>
        <p:spPr bwMode="auto">
          <a:xfrm flipH="1">
            <a:off x="6442075" y="2001838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8" name="Line 52"/>
          <p:cNvSpPr>
            <a:spLocks noChangeShapeType="1"/>
          </p:cNvSpPr>
          <p:nvPr/>
        </p:nvSpPr>
        <p:spPr bwMode="auto">
          <a:xfrm>
            <a:off x="3708400" y="1354138"/>
            <a:ext cx="0" cy="2303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0969" name="Line 53"/>
          <p:cNvSpPr>
            <a:spLocks noChangeShapeType="1"/>
          </p:cNvSpPr>
          <p:nvPr/>
        </p:nvSpPr>
        <p:spPr bwMode="auto">
          <a:xfrm>
            <a:off x="5146675" y="1354138"/>
            <a:ext cx="0" cy="2303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0970" name="Line 54"/>
          <p:cNvSpPr>
            <a:spLocks noChangeShapeType="1"/>
          </p:cNvSpPr>
          <p:nvPr/>
        </p:nvSpPr>
        <p:spPr bwMode="auto">
          <a:xfrm>
            <a:off x="3708400" y="3560763"/>
            <a:ext cx="1438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0971" name="Text Box 55"/>
          <p:cNvSpPr txBox="1">
            <a:spLocks noChangeArrowheads="1"/>
          </p:cNvSpPr>
          <p:nvPr/>
        </p:nvSpPr>
        <p:spPr bwMode="auto">
          <a:xfrm>
            <a:off x="4183063" y="20732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b="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ja-JP" b="0" i="1" baseline="-25000" dirty="0">
                <a:solidFill>
                  <a:srgbClr val="0000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40972" name="Line 54"/>
          <p:cNvSpPr>
            <a:spLocks noChangeShapeType="1"/>
          </p:cNvSpPr>
          <p:nvPr/>
        </p:nvSpPr>
        <p:spPr bwMode="auto">
          <a:xfrm>
            <a:off x="2374900" y="3802063"/>
            <a:ext cx="4051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0974" name="Text Box 30"/>
          <p:cNvSpPr txBox="1">
            <a:spLocks noChangeArrowheads="1"/>
          </p:cNvSpPr>
          <p:nvPr/>
        </p:nvSpPr>
        <p:spPr bwMode="auto">
          <a:xfrm>
            <a:off x="669046" y="4513263"/>
            <a:ext cx="60789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chemeClr val="tx2"/>
                </a:solidFill>
              </a:rPr>
              <a:t>C. C. Fluctuation: 0 if the whole system is observed </a:t>
            </a:r>
            <a:endParaRPr lang="en-US" altLang="ja-JP" sz="2000" dirty="0">
              <a:solidFill>
                <a:schemeClr val="tx2"/>
              </a:solidFill>
            </a:endParaRPr>
          </a:p>
        </p:txBody>
      </p:sp>
      <p:graphicFrame>
        <p:nvGraphicFramePr>
          <p:cNvPr id="4097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755633"/>
              </p:ext>
            </p:extLst>
          </p:nvPr>
        </p:nvGraphicFramePr>
        <p:xfrm>
          <a:off x="2008188" y="4992688"/>
          <a:ext cx="4659312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5" name="Equation" r:id="rId3" imgW="2032000" imgH="482600" progId="Equation.DSMT4">
                  <p:embed/>
                </p:oleObj>
              </mc:Choice>
              <mc:Fallback>
                <p:oleObj name="Equation" r:id="rId3" imgW="2032000" imgH="4826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4992688"/>
                        <a:ext cx="4659312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6" name="下矢印 11"/>
          <p:cNvSpPr>
            <a:spLocks noChangeArrowheads="1"/>
          </p:cNvSpPr>
          <p:nvPr/>
        </p:nvSpPr>
        <p:spPr bwMode="auto">
          <a:xfrm rot="-5400000">
            <a:off x="1370806" y="5257007"/>
            <a:ext cx="360363" cy="539750"/>
          </a:xfrm>
          <a:prstGeom prst="downArrow">
            <a:avLst>
              <a:gd name="adj1" fmla="val 50000"/>
              <a:gd name="adj2" fmla="val 49795"/>
            </a:avLst>
          </a:prstGeom>
          <a:solidFill>
            <a:srgbClr val="0000CC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 vert="eaVert"/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000" b="0" dirty="0">
              <a:solidFill>
                <a:schemeClr val="tx1"/>
              </a:solidFill>
            </a:endParaRPr>
          </a:p>
        </p:txBody>
      </p:sp>
      <p:sp>
        <p:nvSpPr>
          <p:cNvPr id="40977" name="Text Box 33"/>
          <p:cNvSpPr txBox="1">
            <a:spLocks noChangeArrowheads="1"/>
          </p:cNvSpPr>
          <p:nvPr/>
        </p:nvSpPr>
        <p:spPr bwMode="auto">
          <a:xfrm>
            <a:off x="6853238" y="5048250"/>
            <a:ext cx="5572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4800" b="1" i="1" dirty="0">
                <a:solidFill>
                  <a:srgbClr val="FF0080"/>
                </a:solidFill>
              </a:rPr>
              <a:t>?</a:t>
            </a:r>
          </a:p>
        </p:txBody>
      </p:sp>
      <p:sp>
        <p:nvSpPr>
          <p:cNvPr id="40978" name="Text Box 34"/>
          <p:cNvSpPr txBox="1">
            <a:spLocks noChangeArrowheads="1"/>
          </p:cNvSpPr>
          <p:nvPr/>
        </p:nvSpPr>
        <p:spPr bwMode="auto">
          <a:xfrm>
            <a:off x="4219575" y="3162300"/>
            <a:ext cx="492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chemeClr val="tx2"/>
                </a:solidFill>
                <a:latin typeface="Symbol" pitchFamily="18" charset="2"/>
              </a:rPr>
              <a:t>D</a:t>
            </a:r>
            <a:r>
              <a:rPr lang="en-US" altLang="ja-JP" sz="2000" i="1" dirty="0">
                <a:solidFill>
                  <a:schemeClr val="tx2"/>
                </a:solidFill>
                <a:latin typeface="Symbol" pitchFamily="18" charset="2"/>
                <a:cs typeface="Times New Roman" pitchFamily="18" charset="0"/>
              </a:rPr>
              <a:t>h</a:t>
            </a:r>
          </a:p>
        </p:txBody>
      </p:sp>
      <p:sp>
        <p:nvSpPr>
          <p:cNvPr id="40979" name="Text Box 35"/>
          <p:cNvSpPr txBox="1">
            <a:spLocks noChangeArrowheads="1"/>
          </p:cNvSpPr>
          <p:nvPr/>
        </p:nvSpPr>
        <p:spPr bwMode="auto">
          <a:xfrm>
            <a:off x="4048125" y="3683000"/>
            <a:ext cx="825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i="1" dirty="0">
                <a:solidFill>
                  <a:schemeClr val="tx2"/>
                </a:solidFill>
                <a:latin typeface="Symbol" pitchFamily="18" charset="2"/>
              </a:rPr>
              <a:t>h</a:t>
            </a:r>
            <a:r>
              <a:rPr lang="en-US" altLang="ja-JP" sz="2800" baseline="-16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2220616" y="6247359"/>
            <a:ext cx="6765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99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i="1" dirty="0" smtClean="0">
                <a:solidFill>
                  <a:srgbClr val="FF0066"/>
                </a:solidFill>
              </a:rPr>
              <a:t>if</a:t>
            </a:r>
            <a:r>
              <a:rPr lang="en-US" altLang="ja-JP" sz="2000" dirty="0" smtClean="0">
                <a:solidFill>
                  <a:srgbClr val="FF0066"/>
                </a:solidFill>
              </a:rPr>
              <a:t> </a:t>
            </a:r>
            <a:r>
              <a:rPr lang="en-US" altLang="ja-JP" sz="2000" i="1" dirty="0" smtClean="0">
                <a:solidFill>
                  <a:srgbClr val="FF0066"/>
                </a:solidFill>
              </a:rPr>
              <a:t>the whole system is equilibrated</a:t>
            </a:r>
            <a:r>
              <a:rPr lang="en-US" altLang="ja-JP" sz="2000" dirty="0" smtClean="0">
                <a:solidFill>
                  <a:schemeClr val="tx2"/>
                </a:solidFill>
              </a:rPr>
              <a:t> </a:t>
            </a:r>
            <a:r>
              <a:rPr lang="ja-JP" altLang="en-US" sz="2000" dirty="0">
                <a:solidFill>
                  <a:schemeClr val="tx2"/>
                </a:solidFill>
              </a:rPr>
              <a:t>　</a:t>
            </a:r>
            <a:r>
              <a:rPr lang="en-US" altLang="ja-JP" sz="2000" dirty="0" smtClean="0">
                <a:solidFill>
                  <a:schemeClr val="tx2"/>
                </a:solidFill>
              </a:rPr>
              <a:t>(Bleicher, Jeon, Koch)</a:t>
            </a:r>
            <a:endParaRPr lang="en-US" altLang="ja-JP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Evolution of C.C. fluctuation</a:t>
            </a:r>
            <a:endParaRPr kumimoji="1" lang="ja-JP" altLang="en-US" dirty="0"/>
          </a:p>
        </p:txBody>
      </p:sp>
      <p:grpSp>
        <p:nvGrpSpPr>
          <p:cNvPr id="153" name="グループ化 152"/>
          <p:cNvGrpSpPr/>
          <p:nvPr/>
        </p:nvGrpSpPr>
        <p:grpSpPr>
          <a:xfrm>
            <a:off x="251371" y="549789"/>
            <a:ext cx="8592785" cy="5617202"/>
            <a:chOff x="251371" y="549789"/>
            <a:chExt cx="8592785" cy="5617202"/>
          </a:xfrm>
        </p:grpSpPr>
        <p:sp>
          <p:nvSpPr>
            <p:cNvPr id="5" name="正方形/長方形 4"/>
            <p:cNvSpPr/>
            <p:nvPr/>
          </p:nvSpPr>
          <p:spPr>
            <a:xfrm>
              <a:off x="251520" y="1270447"/>
              <a:ext cx="4896544" cy="900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2475725" y="200023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" name="円/楕円 6"/>
            <p:cNvSpPr/>
            <p:nvPr/>
          </p:nvSpPr>
          <p:spPr>
            <a:xfrm>
              <a:off x="3347864" y="191851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3607833" y="187876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1223616" y="18721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4572000" y="166650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640419" y="134060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1994403" y="133175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960644" y="160876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3203824" y="166276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027035" y="195453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4788024" y="194623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701045" y="192618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3715833" y="132131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608457" y="173851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575544" y="132131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899592" y="137847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2718116" y="13642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4337968" y="197621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3903992" y="16788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3160578" y="134236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4283968" y="139460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3955873" y="19926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412188" y="199951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2209154" y="160822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892728" y="19913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879824" y="204383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467544" y="15708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1694419" y="171676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1259632" y="130646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4734024" y="144860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51520" y="2926631"/>
              <a:ext cx="4896544" cy="9000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4208643" y="350258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4734000" y="321491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3372808" y="349962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383817" y="355567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3426808" y="360154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1318673" y="345383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2555422" y="34925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861559" y="307654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4615168" y="316091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478902" y="355059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3845277" y="306929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431528" y="344259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3480808" y="347540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4319933" y="356326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2418648" y="348344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863177" y="321624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2489618" y="354763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2028009" y="317212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2979612" y="315333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2904386" y="326133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3899277" y="320252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4721752" y="310691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1275817" y="354801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2871757" y="31424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369339" y="35465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4315792" y="344858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1957138" y="311812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1970864" y="324894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971177" y="316679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3774583" y="317729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3743944" y="303454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1871736" y="307058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2375792" y="339458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4175992" y="339458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2807840" y="307058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4572000" y="303454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323528" y="3395270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3311896" y="3411327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1223664" y="339458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791616" y="303454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cxnSp>
          <p:nvCxnSpPr>
            <p:cNvPr id="77" name="直線コネクタ 76"/>
            <p:cNvCxnSpPr/>
            <p:nvPr/>
          </p:nvCxnSpPr>
          <p:spPr>
            <a:xfrm>
              <a:off x="1740618" y="1183631"/>
              <a:ext cx="0" cy="476733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8" name="直線コネクタ 77"/>
            <p:cNvCxnSpPr/>
            <p:nvPr/>
          </p:nvCxnSpPr>
          <p:spPr>
            <a:xfrm>
              <a:off x="3345061" y="1183631"/>
              <a:ext cx="2803" cy="476733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9" name="正方形/長方形 78"/>
            <p:cNvSpPr/>
            <p:nvPr/>
          </p:nvSpPr>
          <p:spPr>
            <a:xfrm>
              <a:off x="251520" y="4858861"/>
              <a:ext cx="4896544" cy="9000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20000"/>
                  </a:srgbClr>
                </a:gs>
                <a:gs pos="100000">
                  <a:srgbClr val="00B0F0">
                    <a:alpha val="20000"/>
                  </a:srgbClr>
                </a:gs>
              </a:gsLst>
              <a:lin ang="13500000" scaled="1"/>
              <a:tileRect/>
            </a:gra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80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999" y="549789"/>
              <a:ext cx="784225" cy="635000"/>
            </a:xfrm>
            <a:prstGeom prst="rect">
              <a:avLst/>
            </a:prstGeom>
          </p:spPr>
        </p:pic>
        <p:sp>
          <p:nvSpPr>
            <p:cNvPr id="81" name="テキスト ボックス 80"/>
            <p:cNvSpPr txBox="1"/>
            <p:nvPr/>
          </p:nvSpPr>
          <p:spPr>
            <a:xfrm>
              <a:off x="251371" y="838399"/>
              <a:ext cx="3060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dirty="0" smtClean="0">
                  <a:solidFill>
                    <a:prstClr val="black"/>
                  </a:solidFill>
                  <a:latin typeface="Arial"/>
                  <a:ea typeface="ＭＳ Ｐゴシック"/>
                </a:rPr>
                <a:t>Quark-Gluon Plasma</a:t>
              </a:r>
              <a:endParaRPr lang="ja-JP" altLang="en-US" sz="2400" dirty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51371" y="2500870"/>
              <a:ext cx="20874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dirty="0" smtClean="0">
                  <a:solidFill>
                    <a:prstClr val="black"/>
                  </a:solidFill>
                  <a:latin typeface="Arial"/>
                  <a:ea typeface="ＭＳ Ｐゴシック"/>
                </a:rPr>
                <a:t>Hadronization</a:t>
              </a:r>
              <a:endParaRPr lang="ja-JP" altLang="en-US" sz="2400" dirty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251520" y="4421141"/>
              <a:ext cx="1571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dirty="0" smtClean="0">
                  <a:solidFill>
                    <a:prstClr val="black"/>
                  </a:solidFill>
                  <a:latin typeface="Arial"/>
                  <a:ea typeface="ＭＳ Ｐゴシック"/>
                </a:rPr>
                <a:t>Freezeout</a:t>
              </a:r>
              <a:endParaRPr lang="ja-JP" altLang="en-US" sz="2400" dirty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739" y="5818910"/>
              <a:ext cx="480113" cy="348081"/>
            </a:xfrm>
            <a:prstGeom prst="rect">
              <a:avLst/>
            </a:prstGeom>
          </p:spPr>
        </p:pic>
        <p:cxnSp>
          <p:nvCxnSpPr>
            <p:cNvPr id="85" name="直線矢印コネクタ 84"/>
            <p:cNvCxnSpPr/>
            <p:nvPr/>
          </p:nvCxnSpPr>
          <p:spPr>
            <a:xfrm>
              <a:off x="6193825" y="1939715"/>
              <a:ext cx="2232248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6" name="直線矢印コネクタ 85"/>
            <p:cNvCxnSpPr/>
            <p:nvPr/>
          </p:nvCxnSpPr>
          <p:spPr>
            <a:xfrm flipV="1">
              <a:off x="6553865" y="1054423"/>
              <a:ext cx="0" cy="110131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7" name="直線コネクタ 86"/>
            <p:cNvCxnSpPr/>
            <p:nvPr/>
          </p:nvCxnSpPr>
          <p:spPr>
            <a:xfrm>
              <a:off x="6567830" y="1725610"/>
              <a:ext cx="1656184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88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489" y="1838200"/>
              <a:ext cx="338667" cy="245533"/>
            </a:xfrm>
            <a:prstGeom prst="rect">
              <a:avLst/>
            </a:prstGeom>
          </p:spPr>
        </p:pic>
        <p:sp>
          <p:nvSpPr>
            <p:cNvPr id="89" name="フリーフォーム 88"/>
            <p:cNvSpPr/>
            <p:nvPr/>
          </p:nvSpPr>
          <p:spPr>
            <a:xfrm>
              <a:off x="6558838" y="4959758"/>
              <a:ext cx="1704441" cy="413948"/>
            </a:xfrm>
            <a:custGeom>
              <a:avLst/>
              <a:gdLst>
                <a:gd name="connsiteX0" fmla="*/ 0 w 1704441"/>
                <a:gd name="connsiteY0" fmla="*/ 0 h 585216"/>
                <a:gd name="connsiteX1" fmla="*/ 402336 w 1704441"/>
                <a:gd name="connsiteY1" fmla="*/ 285293 h 585216"/>
                <a:gd name="connsiteX2" fmla="*/ 1009497 w 1704441"/>
                <a:gd name="connsiteY2" fmla="*/ 504749 h 585216"/>
                <a:gd name="connsiteX3" fmla="*/ 1704441 w 1704441"/>
                <a:gd name="connsiteY3" fmla="*/ 585216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441" h="585216">
                  <a:moveTo>
                    <a:pt x="0" y="0"/>
                  </a:moveTo>
                  <a:cubicBezTo>
                    <a:pt x="117043" y="100584"/>
                    <a:pt x="234087" y="201168"/>
                    <a:pt x="402336" y="285293"/>
                  </a:cubicBezTo>
                  <a:cubicBezTo>
                    <a:pt x="570585" y="369418"/>
                    <a:pt x="792480" y="454762"/>
                    <a:pt x="1009497" y="504749"/>
                  </a:cubicBezTo>
                  <a:cubicBezTo>
                    <a:pt x="1226515" y="554736"/>
                    <a:pt x="1465478" y="569976"/>
                    <a:pt x="1704441" y="585216"/>
                  </a:cubicBezTo>
                </a:path>
              </a:pathLst>
            </a:cu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90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1579677"/>
              <a:ext cx="829737" cy="261720"/>
            </a:xfrm>
            <a:prstGeom prst="rect">
              <a:avLst/>
            </a:prstGeom>
          </p:spPr>
        </p:pic>
        <p:pic>
          <p:nvPicPr>
  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1183631"/>
              <a:ext cx="834051" cy="230084"/>
            </a:xfrm>
            <a:prstGeom prst="rect">
              <a:avLst/>
            </a:prstGeom>
          </p:spPr>
        </p:pic>
        <p:cxnSp>
          <p:nvCxnSpPr>
            <p:cNvPr id="92" name="直線コネクタ 91"/>
            <p:cNvCxnSpPr/>
            <p:nvPr/>
          </p:nvCxnSpPr>
          <p:spPr>
            <a:xfrm flipV="1">
              <a:off x="6567830" y="1715389"/>
              <a:ext cx="1709414" cy="83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93" name="直線コネクタ 92"/>
            <p:cNvCxnSpPr/>
            <p:nvPr/>
          </p:nvCxnSpPr>
          <p:spPr>
            <a:xfrm flipV="1">
              <a:off x="6553865" y="1291645"/>
              <a:ext cx="1709414" cy="83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94" name="直線矢印コネクタ 93"/>
            <p:cNvCxnSpPr/>
            <p:nvPr/>
          </p:nvCxnSpPr>
          <p:spPr>
            <a:xfrm>
              <a:off x="6193825" y="3718717"/>
              <a:ext cx="2232248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5" name="直線矢印コネクタ 94"/>
            <p:cNvCxnSpPr/>
            <p:nvPr/>
          </p:nvCxnSpPr>
          <p:spPr>
            <a:xfrm flipV="1">
              <a:off x="6553865" y="2833425"/>
              <a:ext cx="0" cy="110131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96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489" y="3617202"/>
              <a:ext cx="338667" cy="245533"/>
            </a:xfrm>
            <a:prstGeom prst="rect">
              <a:avLst/>
            </a:prstGeom>
          </p:spPr>
        </p:pic>
        <p:pic>
          <p:nvPicPr>
            <p:cNvPr id="97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3358679"/>
              <a:ext cx="829737" cy="261720"/>
            </a:xfrm>
            <a:prstGeom prst="rect">
              <a:avLst/>
            </a:prstGeom>
          </p:spPr>
        </p:pic>
        <p:pic>
          <p:nvPicPr>
            <p:cNvPr id="98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2962633"/>
              <a:ext cx="834051" cy="230084"/>
            </a:xfrm>
            <a:prstGeom prst="rect">
              <a:avLst/>
            </a:prstGeom>
          </p:spPr>
        </p:pic>
        <p:cxnSp>
          <p:nvCxnSpPr>
            <p:cNvPr id="99" name="直線コネクタ 98"/>
            <p:cNvCxnSpPr/>
            <p:nvPr/>
          </p:nvCxnSpPr>
          <p:spPr>
            <a:xfrm flipV="1">
              <a:off x="6567830" y="3494391"/>
              <a:ext cx="1709414" cy="83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100" name="直線コネクタ 99"/>
            <p:cNvCxnSpPr/>
            <p:nvPr/>
          </p:nvCxnSpPr>
          <p:spPr>
            <a:xfrm flipV="1">
              <a:off x="6553865" y="3070647"/>
              <a:ext cx="1709414" cy="83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101" name="直線矢印コネクタ 100"/>
            <p:cNvCxnSpPr/>
            <p:nvPr/>
          </p:nvCxnSpPr>
          <p:spPr>
            <a:xfrm>
              <a:off x="6193825" y="5602884"/>
              <a:ext cx="2232248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2" name="直線矢印コネクタ 101"/>
            <p:cNvCxnSpPr/>
            <p:nvPr/>
          </p:nvCxnSpPr>
          <p:spPr>
            <a:xfrm flipV="1">
              <a:off x="6553865" y="4717592"/>
              <a:ext cx="0" cy="110131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10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489" y="5501369"/>
              <a:ext cx="338667" cy="245533"/>
            </a:xfrm>
            <a:prstGeom prst="rect">
              <a:avLst/>
            </a:prstGeom>
          </p:spPr>
        </p:pic>
        <p:pic>
          <p:nvPicPr>
            <p:cNvPr id="104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5242846"/>
              <a:ext cx="829737" cy="261720"/>
            </a:xfrm>
            <a:prstGeom prst="rect">
              <a:avLst/>
            </a:prstGeom>
          </p:spPr>
        </p:pic>
        <p:pic>
          <p:nvPicPr>
  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4846800"/>
              <a:ext cx="834051" cy="230084"/>
            </a:xfrm>
            <a:prstGeom prst="rect">
              <a:avLst/>
            </a:prstGeom>
          </p:spPr>
        </p:pic>
        <p:cxnSp>
          <p:nvCxnSpPr>
            <p:cNvPr id="106" name="直線コネクタ 105"/>
            <p:cNvCxnSpPr/>
            <p:nvPr/>
          </p:nvCxnSpPr>
          <p:spPr>
            <a:xfrm flipV="1">
              <a:off x="6567830" y="5378558"/>
              <a:ext cx="1709414" cy="83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107" name="直線コネクタ 106"/>
            <p:cNvCxnSpPr/>
            <p:nvPr/>
          </p:nvCxnSpPr>
          <p:spPr>
            <a:xfrm flipV="1">
              <a:off x="6553865" y="4954814"/>
              <a:ext cx="1709414" cy="83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108" name="直線コネクタ 107"/>
            <p:cNvCxnSpPr/>
            <p:nvPr/>
          </p:nvCxnSpPr>
          <p:spPr>
            <a:xfrm>
              <a:off x="6588224" y="3502695"/>
              <a:ext cx="1656184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9" name="下矢印 108"/>
            <p:cNvSpPr/>
            <p:nvPr/>
          </p:nvSpPr>
          <p:spPr>
            <a:xfrm>
              <a:off x="4445992" y="3944977"/>
              <a:ext cx="702072" cy="798479"/>
            </a:xfrm>
            <a:prstGeom prst="downArrow">
              <a:avLst/>
            </a:prstGeom>
            <a:gradFill flip="none" rotWithShape="1">
              <a:gsLst>
                <a:gs pos="0">
                  <a:srgbClr val="F79646"/>
                </a:gs>
                <a:gs pos="100000">
                  <a:srgbClr val="F79646">
                    <a:alpha val="80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4145019" y="553203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4725812" y="515319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3081973" y="53491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1536217" y="513391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3135973" y="545107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1471073" y="503207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2455758" y="505273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789551" y="508682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4606980" y="509919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550910" y="552477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3709645" y="513357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503536" y="541677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3189973" y="532493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4256309" y="559270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318984" y="504367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791169" y="522653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2389954" y="510786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2108401" y="550641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2627956" y="548762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2552730" y="559562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763645" y="526681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4713564" y="504519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1428217" y="512625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2520101" y="547670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441347" y="552075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4252168" y="54780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2037530" y="545241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2051256" y="558323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899169" y="517707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3638951" y="524157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3608312" y="5098830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1952128" y="5404870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2276128" y="4954814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4112368" y="5424030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456184" y="5404870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4563812" y="4972822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395536" y="536945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3021061" y="5260854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1376064" y="4972822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719608" y="5044830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50" name="下矢印 149"/>
            <p:cNvSpPr/>
            <p:nvPr/>
          </p:nvSpPr>
          <p:spPr>
            <a:xfrm>
              <a:off x="4427984" y="2259183"/>
              <a:ext cx="702072" cy="540057"/>
            </a:xfrm>
            <a:prstGeom prst="downArrow">
              <a:avLst/>
            </a:prstGeom>
            <a:gradFill flip="none" rotWithShape="1">
              <a:gsLst>
                <a:gs pos="0">
                  <a:srgbClr val="F79646"/>
                </a:gs>
                <a:gs pos="100000">
                  <a:srgbClr val="F79646">
                    <a:alpha val="80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154" name="右矢印 153"/>
          <p:cNvSpPr/>
          <p:nvPr/>
        </p:nvSpPr>
        <p:spPr>
          <a:xfrm rot="19423446">
            <a:off x="6283134" y="5792068"/>
            <a:ext cx="711200" cy="403225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5" name="テキスト ボックス 154"/>
          <p:cNvSpPr txBox="1"/>
          <p:nvPr/>
        </p:nvSpPr>
        <p:spPr bwMode="auto">
          <a:xfrm>
            <a:off x="5228979" y="6324312"/>
            <a:ext cx="2565126" cy="461665"/>
          </a:xfrm>
          <a:prstGeom prst="rect">
            <a:avLst/>
          </a:prstGeom>
          <a:noFill/>
          <a:ln w="15875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i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diffusion</a:t>
            </a:r>
            <a:endParaRPr lang="ja-JP" altLang="en-US" sz="2400" i="1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DME with Reflecting Boundaries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/>
        </p:nvSpPr>
        <p:spPr>
          <a:xfrm>
            <a:off x="-82548" y="1166042"/>
            <a:ext cx="9265839" cy="21338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grpSp>
        <p:nvGrpSpPr>
          <p:cNvPr id="71" name="グループ化 70"/>
          <p:cNvGrpSpPr>
            <a:grpSpLocks noChangeAspect="1"/>
          </p:cNvGrpSpPr>
          <p:nvPr/>
        </p:nvGrpSpPr>
        <p:grpSpPr>
          <a:xfrm rot="10800000" flipH="1" flipV="1">
            <a:off x="801725" y="1515685"/>
            <a:ext cx="7924984" cy="1689700"/>
            <a:chOff x="1485161" y="548847"/>
            <a:chExt cx="9741107" cy="2076923"/>
          </a:xfrm>
        </p:grpSpPr>
        <p:grpSp>
          <p:nvGrpSpPr>
            <p:cNvPr id="72" name="グループ化 71"/>
            <p:cNvGrpSpPr>
              <a:grpSpLocks noChangeAspect="1"/>
            </p:cNvGrpSpPr>
            <p:nvPr/>
          </p:nvGrpSpPr>
          <p:grpSpPr>
            <a:xfrm>
              <a:off x="1493340" y="548847"/>
              <a:ext cx="9732928" cy="2076923"/>
              <a:chOff x="1273000" y="550276"/>
              <a:chExt cx="10028467" cy="2139988"/>
            </a:xfrm>
          </p:grpSpPr>
          <p:grpSp>
            <p:nvGrpSpPr>
              <p:cNvPr id="76" name="グループ化 75"/>
              <p:cNvGrpSpPr/>
              <p:nvPr/>
            </p:nvGrpSpPr>
            <p:grpSpPr>
              <a:xfrm>
                <a:off x="1273000" y="550276"/>
                <a:ext cx="9756000" cy="2139988"/>
                <a:chOff x="2273644" y="812377"/>
                <a:chExt cx="5976000" cy="1310843"/>
              </a:xfrm>
            </p:grpSpPr>
            <p:cxnSp>
              <p:nvCxnSpPr>
                <p:cNvPr id="78" name="直線矢印コネクタ 77"/>
                <p:cNvCxnSpPr/>
                <p:nvPr/>
              </p:nvCxnSpPr>
              <p:spPr>
                <a:xfrm>
                  <a:off x="2273644" y="1507524"/>
                  <a:ext cx="5976000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212745">
                      <a:lumMod val="75000"/>
                    </a:srgb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79" name="直線コネクタ 78"/>
                <p:cNvCxnSpPr/>
                <p:nvPr/>
              </p:nvCxnSpPr>
              <p:spPr>
                <a:xfrm>
                  <a:off x="2924432" y="1128584"/>
                  <a:ext cx="0" cy="3789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0" name="直線コネクタ 79"/>
                <p:cNvCxnSpPr/>
                <p:nvPr/>
              </p:nvCxnSpPr>
              <p:spPr>
                <a:xfrm>
                  <a:off x="3521676" y="1128584"/>
                  <a:ext cx="0" cy="3789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1" name="直線コネクタ 80"/>
                <p:cNvCxnSpPr/>
                <p:nvPr/>
              </p:nvCxnSpPr>
              <p:spPr>
                <a:xfrm>
                  <a:off x="4301234" y="1128584"/>
                  <a:ext cx="0" cy="3789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2" name="直線コネクタ 81"/>
                <p:cNvCxnSpPr/>
                <p:nvPr/>
              </p:nvCxnSpPr>
              <p:spPr>
                <a:xfrm>
                  <a:off x="6791582" y="1128584"/>
                  <a:ext cx="0" cy="3789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3" name="直線コネクタ 82"/>
                <p:cNvCxnSpPr/>
                <p:nvPr/>
              </p:nvCxnSpPr>
              <p:spPr>
                <a:xfrm>
                  <a:off x="7388826" y="1128584"/>
                  <a:ext cx="0" cy="3789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4" name="直線コネクタ 83"/>
                <p:cNvCxnSpPr/>
                <p:nvPr/>
              </p:nvCxnSpPr>
              <p:spPr>
                <a:xfrm>
                  <a:off x="6041938" y="1128584"/>
                  <a:ext cx="0" cy="3789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5" name="直線コネクタ 84"/>
                <p:cNvCxnSpPr/>
                <p:nvPr/>
              </p:nvCxnSpPr>
              <p:spPr>
                <a:xfrm>
                  <a:off x="4877057" y="1128584"/>
                  <a:ext cx="0" cy="3789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6" name="直線コネクタ 85"/>
                <p:cNvCxnSpPr/>
                <p:nvPr/>
              </p:nvCxnSpPr>
              <p:spPr>
                <a:xfrm>
                  <a:off x="5474301" y="1128584"/>
                  <a:ext cx="0" cy="37894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7" name="円/楕円 86"/>
                <p:cNvSpPr/>
                <p:nvPr/>
              </p:nvSpPr>
              <p:spPr>
                <a:xfrm flipV="1">
                  <a:off x="3022460" y="1093122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88" name="円/楕円 87"/>
                <p:cNvSpPr/>
                <p:nvPr/>
              </p:nvSpPr>
              <p:spPr>
                <a:xfrm flipV="1">
                  <a:off x="3250380" y="1243077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89" name="円/楕円 88"/>
                <p:cNvSpPr/>
                <p:nvPr/>
              </p:nvSpPr>
              <p:spPr>
                <a:xfrm flipV="1">
                  <a:off x="2470652" y="1075391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90" name="円/楕円 89"/>
                <p:cNvSpPr/>
                <p:nvPr/>
              </p:nvSpPr>
              <p:spPr>
                <a:xfrm flipV="1">
                  <a:off x="2523516" y="1300323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91" name="円/楕円 90"/>
                <p:cNvSpPr/>
                <p:nvPr/>
              </p:nvSpPr>
              <p:spPr>
                <a:xfrm flipV="1">
                  <a:off x="3598282" y="1199761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92" name="円/楕円 91"/>
                <p:cNvSpPr/>
                <p:nvPr/>
              </p:nvSpPr>
              <p:spPr>
                <a:xfrm flipV="1">
                  <a:off x="2734132" y="1206559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93" name="円/楕円 92"/>
                <p:cNvSpPr/>
                <p:nvPr/>
              </p:nvSpPr>
              <p:spPr>
                <a:xfrm flipV="1">
                  <a:off x="4407060" y="1141502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94" name="円/楕円 93"/>
                <p:cNvSpPr/>
                <p:nvPr/>
              </p:nvSpPr>
              <p:spPr>
                <a:xfrm flipV="1">
                  <a:off x="4634980" y="1291457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95" name="円/楕円 94"/>
                <p:cNvSpPr/>
                <p:nvPr/>
              </p:nvSpPr>
              <p:spPr>
                <a:xfrm flipV="1">
                  <a:off x="3795496" y="1056604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96" name="円/楕円 95"/>
                <p:cNvSpPr/>
                <p:nvPr/>
              </p:nvSpPr>
              <p:spPr>
                <a:xfrm flipV="1">
                  <a:off x="4023416" y="1206559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97" name="円/楕円 96"/>
                <p:cNvSpPr/>
                <p:nvPr/>
              </p:nvSpPr>
              <p:spPr>
                <a:xfrm flipV="1">
                  <a:off x="6860206" y="1316153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98" name="円/楕円 97"/>
                <p:cNvSpPr/>
                <p:nvPr/>
              </p:nvSpPr>
              <p:spPr>
                <a:xfrm flipV="1">
                  <a:off x="7144903" y="1274738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99" name="円/楕円 98"/>
                <p:cNvSpPr/>
                <p:nvPr/>
              </p:nvSpPr>
              <p:spPr>
                <a:xfrm flipV="1">
                  <a:off x="4951289" y="1060151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00" name="円/楕円 99"/>
                <p:cNvSpPr/>
                <p:nvPr/>
              </p:nvSpPr>
              <p:spPr>
                <a:xfrm flipV="1">
                  <a:off x="5179209" y="1210106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01" name="円/楕円 100"/>
                <p:cNvSpPr/>
                <p:nvPr/>
              </p:nvSpPr>
              <p:spPr>
                <a:xfrm flipV="1">
                  <a:off x="4982378" y="1281536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02" name="円/楕円 101"/>
                <p:cNvSpPr/>
                <p:nvPr/>
              </p:nvSpPr>
              <p:spPr>
                <a:xfrm flipV="1">
                  <a:off x="5284797" y="1049806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03" name="円/楕円 102"/>
                <p:cNvSpPr/>
                <p:nvPr/>
              </p:nvSpPr>
              <p:spPr>
                <a:xfrm flipV="1">
                  <a:off x="5587212" y="1155662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04" name="円/楕円 103"/>
                <p:cNvSpPr/>
                <p:nvPr/>
              </p:nvSpPr>
              <p:spPr>
                <a:xfrm flipV="1">
                  <a:off x="5668564" y="1319271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05" name="円/楕円 104"/>
                <p:cNvSpPr/>
                <p:nvPr/>
              </p:nvSpPr>
              <p:spPr>
                <a:xfrm flipV="1">
                  <a:off x="5814168" y="1067679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06" name="円/楕円 105"/>
                <p:cNvSpPr/>
                <p:nvPr/>
              </p:nvSpPr>
              <p:spPr>
                <a:xfrm flipV="1">
                  <a:off x="6975948" y="1131581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07" name="円/楕円 106"/>
                <p:cNvSpPr/>
                <p:nvPr/>
              </p:nvSpPr>
              <p:spPr>
                <a:xfrm flipV="1">
                  <a:off x="7565468" y="1133789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08" name="円/楕円 107"/>
                <p:cNvSpPr/>
                <p:nvPr/>
              </p:nvSpPr>
              <p:spPr>
                <a:xfrm flipV="1">
                  <a:off x="7793388" y="1283744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09" name="円/楕円 108"/>
                <p:cNvSpPr/>
                <p:nvPr/>
              </p:nvSpPr>
              <p:spPr>
                <a:xfrm flipV="1">
                  <a:off x="6140192" y="1274737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10" name="円/楕円 109"/>
                <p:cNvSpPr/>
                <p:nvPr/>
              </p:nvSpPr>
              <p:spPr>
                <a:xfrm flipV="1">
                  <a:off x="6474494" y="1274737"/>
                  <a:ext cx="149937" cy="14995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/>
                    </a:gs>
                    <a:gs pos="50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11" name="円弧 110"/>
                <p:cNvSpPr/>
                <p:nvPr/>
              </p:nvSpPr>
              <p:spPr>
                <a:xfrm flipV="1">
                  <a:off x="4637962" y="1187013"/>
                  <a:ext cx="541429" cy="558190"/>
                </a:xfrm>
                <a:prstGeom prst="arc">
                  <a:avLst>
                    <a:gd name="adj1" fmla="val 10759706"/>
                    <a:gd name="adj2" fmla="val 0"/>
                  </a:avLst>
                </a:prstGeom>
                <a:noFill/>
                <a:ln w="76200" cap="flat" cmpd="sng" algn="ctr">
                  <a:solidFill>
                    <a:srgbClr val="F14124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12" name="円弧 111"/>
                <p:cNvSpPr/>
                <p:nvPr/>
              </p:nvSpPr>
              <p:spPr>
                <a:xfrm flipH="1" flipV="1">
                  <a:off x="5201060" y="1187013"/>
                  <a:ext cx="541429" cy="558190"/>
                </a:xfrm>
                <a:prstGeom prst="arc">
                  <a:avLst>
                    <a:gd name="adj1" fmla="val 10759706"/>
                    <a:gd name="adj2" fmla="val 0"/>
                  </a:avLst>
                </a:prstGeom>
                <a:noFill/>
                <a:ln w="76200" cap="flat" cmpd="sng" algn="ctr">
                  <a:solidFill>
                    <a:srgbClr val="F14124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3723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pic>
              <p:nvPicPr>
      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\gamma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445&lt;/imagew&gt;&#10;  &lt;scale&gt;50&lt;/scale&gt;&#10;  &lt;cursor&gt;28&lt;/cursor&gt;&#10;&lt;/TeXTeX&gt;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30268" y="1859695"/>
                  <a:ext cx="470958" cy="263525"/>
                </a:xfrm>
                <a:prstGeom prst="rect">
                  <a:avLst/>
                </a:prstGeom>
              </p:spPr>
            </p:pic>
            <p:pic>
              <p:nvPicPr>
                <p:cNvPr id="114" name="TexTeXPicture" descr="&lt;?xml version=&quot;1.0&quot; encoding=&quot;utf-16&quot;?&gt;&#10;&lt;TeXTeX&gt;&#10;  &lt;preamble&gt;\documentclass{jarticle}&#10;\usepackage{amsmath}&#10;\pagestyle{empty}&lt;/preamble&gt;&#10;  &lt;body&gt;\begin{align*} &#10;\gamma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445&lt;/imagew&gt;&#10;  &lt;scale&gt;50&lt;/scale&gt;&#10;  &lt;cursor&gt;28&lt;/cursor&gt;&#10;&lt;/TeXTeX&gt;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28371" y="1859694"/>
                  <a:ext cx="470958" cy="263525"/>
                </a:xfrm>
                <a:prstGeom prst="rect">
                  <a:avLst/>
                </a:prstGeom>
              </p:spPr>
            </p:pic>
            <p:pic>
              <p:nvPicPr>
                <p:cNvPr id="115" name="TexTeXPicture" descr="&lt;?xml version=&quot;1.0&quot; encoding=&quot;utf-16&quot;?&gt;&#10;&lt;TeXTeX&gt;&#10;  &lt;preamble&gt;\documentclass{jarticle}&#10;\usepackage{amsmath}&#10;\pagestyle{empty}&lt;/preamble&gt;&#10;  &lt;body&gt;\begin{align*} &#10;n_0&#10;\end{align*}&lt;/body&gt;&#10;  &lt;fcolor&gt;FF000000&lt;/fcolor&gt;&#10;  &lt;bcolor&gt;FFFFFFFF&lt;/bcolor&gt;&#10;  &lt;transparent&gt;True&lt;/transparent&gt;&#10;  &lt;resolution&gt;1800&lt;/resolution&gt;&#10;  &lt;imageh&gt;151&lt;/imageh&gt;&#10;  &lt;imagew&gt;234&lt;/imagew&gt;&#10;  &lt;scale&gt;50&lt;/scale&gt;&#10;  &lt;cursor&gt;19&lt;/cursor&gt;&#10;&lt;/TeXTeX&gt;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23516" y="821902"/>
                  <a:ext cx="247650" cy="159808"/>
                </a:xfrm>
                <a:prstGeom prst="rect">
                  <a:avLst/>
                </a:prstGeom>
              </p:spPr>
            </p:pic>
            <p:pic>
              <p:nvPicPr>
                <p:cNvPr id="116" name="TexTeXPicture" descr="&lt;?xml version=&quot;1.0&quot; encoding=&quot;utf-16&quot;?&gt;&#10;&lt;TeXTeX&gt;&#10;  &lt;preamble&gt;\documentclass{jarticle}&#10;\usepackage{amsmath}&#10;\pagestyle{empty}&lt;/preamble&gt;&#10;  &lt;body&gt;\begin{align*} &#10;n_1&#10;\end{align*}&lt;/body&gt;&#10;  &lt;fcolor&gt;FF000000&lt;/fcolor&gt;&#10;  &lt;bcolor&gt;FFFFFFFF&lt;/bcolor&gt;&#10;  &lt;transparent&gt;True&lt;/transparent&gt;&#10;  &lt;resolution&gt;1800&lt;/resolution&gt;&#10;  &lt;imageh&gt;148&lt;/imageh&gt;&#10;  &lt;imagew&gt;225&lt;/imagew&gt;&#10;  &lt;scale&gt;50&lt;/scale&gt;&#10;  &lt;cursor&gt;19&lt;/cursor&gt;&#10;&lt;/TeXTeX&gt;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96960" y="821097"/>
                  <a:ext cx="238125" cy="156633"/>
                </a:xfrm>
                <a:prstGeom prst="rect">
                  <a:avLst/>
                </a:prstGeom>
              </p:spPr>
            </p:pic>
            <p:pic>
              <p:nvPicPr>
                <p:cNvPr id="117" name="TexTeXPicture" descr="&lt;?xml version=&quot;1.0&quot; encoding=&quot;utf-16&quot;?&gt;&#10;&lt;TeXTeX&gt;&#10;  &lt;preamble&gt;\documentclass{jarticle}&#10;\usepackage{amsmath}&#10;\pagestyle{empty}&lt;/preamble&gt;&#10;  &lt;body&gt;\begin{align*} &#10;n_m&#10;\end{align*}&lt;/body&gt;&#10;  &lt;fcolor&gt;FF000000&lt;/fcolor&gt;&#10;  &lt;bcolor&gt;FFFFFFFF&lt;/bcolor&gt;&#10;  &lt;transparent&gt;True&lt;/transparent&gt;&#10;  &lt;resolution&gt;1800&lt;/resolution&gt;&#10;  &lt;imageh&gt;150&lt;/imageh&gt;&#10;  &lt;imagew&gt;311&lt;/imagew&gt;&#10;  &lt;scale&gt;50&lt;/scale&gt;&#10;  &lt;cursor&gt;19&lt;/cursor&gt;&#10;&lt;/TeXTeX&gt;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82378" y="826612"/>
                  <a:ext cx="329142" cy="158750"/>
                </a:xfrm>
                <a:prstGeom prst="rect">
                  <a:avLst/>
                </a:prstGeom>
              </p:spPr>
            </p:pic>
            <p:pic>
              <p:nvPicPr>
                <p:cNvPr id="118" name="TexTeXPicture" descr="&lt;?xml version=&quot;1.0&quot; encoding=&quot;utf-16&quot;?&gt;&#10;&lt;TeXTeX&gt;&#10;  &lt;preamble&gt;\documentclass{jarticle}&#10;\usepackage{amsmath}&#10;\pagestyle{empty}&lt;/preamble&gt;&#10;  &lt;body&gt;\begin{align*} &#10;n_{\footnotesize m-1}&#10;\end{align*}&lt;/body&gt;&#10;  &lt;fcolor&gt;FF000000&lt;/fcolor&gt;&#10;  &lt;bcolor&gt;FFFFFFFF&lt;/bcolor&gt;&#10;  &lt;transparent&gt;True&lt;/transparent&gt;&#10;  &lt;resolution&gt;1800&lt;/resolution&gt;&#10;  &lt;imageh&gt;150&lt;/imageh&gt;&#10;  &lt;imagew&gt;558&lt;/imagew&gt;&#10;  &lt;scale&gt;50&lt;/scale&gt;&#10;  &lt;cursor&gt;32&lt;/cursor&gt;&#10;&lt;/TeXTeX&gt;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73939" y="826612"/>
                  <a:ext cx="590550" cy="158750"/>
                </a:xfrm>
                <a:prstGeom prst="rect">
                  <a:avLst/>
                </a:prstGeom>
              </p:spPr>
            </p:pic>
            <p:pic>
              <p:nvPicPr>
                <p:cNvPr id="119" name="TexTeXPicture" descr="&lt;?xml version=&quot;1.0&quot; encoding=&quot;utf-16&quot;?&gt;&#10;&lt;TeXTeX&gt;&#10;  &lt;preamble&gt;\documentclass{jarticle}&#10;\usepackage{amsmath}&#10;\pagestyle{empty}&lt;/preamble&gt;&#10;  &lt;body&gt;\begin{align*} &#10;n_{m+1}&#10;\end{align*}&lt;/body&gt;&#10;  &lt;fcolor&gt;FF000000&lt;/fcolor&gt;&#10;  &lt;bcolor&gt;FFFFFFFF&lt;/bcolor&gt;&#10;  &lt;transparent&gt;True&lt;/transparent&gt;&#10;  &lt;resolution&gt;1800&lt;/resolution&gt;&#10;  &lt;imageh&gt;169&lt;/imageh&gt;&#10;  &lt;imagew&gt;555&lt;/imagew&gt;&#10;  &lt;scale&gt;50&lt;/scale&gt;&#10;  &lt;cursor&gt;23&lt;/cursor&gt;&#10;&lt;/TeXTeX&gt;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63878" y="812377"/>
                  <a:ext cx="587375" cy="178858"/>
                </a:xfrm>
                <a:prstGeom prst="rect">
                  <a:avLst/>
                </a:prstGeom>
              </p:spPr>
            </p:pic>
            <p:pic>
              <p:nvPicPr>
      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n_{M-1}&#10;\end{align*}&lt;/body&gt;&#10;  &lt;fcolor&gt;FF000000&lt;/fcolor&gt;&#10;  &lt;bcolor&gt;FFFFFFFF&lt;/bcolor&gt;&#10;  &lt;transparent&gt;True&lt;/transparent&gt;&#10;  &lt;resolution&gt;1800&lt;/resolution&gt;&#10;  &lt;imageh&gt;148&lt;/imageh&gt;&#10;  &lt;imagew&gt;589&lt;/imagew&gt;&#10;  &lt;scale&gt;50&lt;/scale&gt;&#10;  &lt;cursor&gt;22&lt;/cursor&gt;&#10;&lt;/TeXTeX&gt;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00204" y="822148"/>
                  <a:ext cx="623358" cy="156633"/>
                </a:xfrm>
                <a:prstGeom prst="rect">
                  <a:avLst/>
                </a:prstGeom>
              </p:spPr>
            </p:pic>
            <p:pic>
              <p:nvPicPr>
      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4424" y="892228"/>
                  <a:ext cx="261408" cy="27517"/>
                </a:xfrm>
                <a:prstGeom prst="rect">
                  <a:avLst/>
                </a:prstGeom>
              </p:spPr>
            </p:pic>
            <p:pic>
              <p:nvPicPr>
      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96934" y="890906"/>
                  <a:ext cx="261408" cy="27517"/>
                </a:xfrm>
                <a:prstGeom prst="rect">
                  <a:avLst/>
                </a:prstGeom>
              </p:spPr>
            </p:pic>
            <p:pic>
              <p:nvPicPr>
                <p:cNvPr id="123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3&lt;/imageh&gt;&#10;  &lt;imagew&gt;114&lt;/imagew&gt;&#10;  &lt;scale&gt;50&lt;/scale&gt;&#10;  &lt;cursor&gt;17&lt;/cursor&gt;&#10;&lt;/TeXTeX&gt;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33904" y="1764241"/>
                  <a:ext cx="120650" cy="119592"/>
                </a:xfrm>
                <a:prstGeom prst="rect">
                  <a:avLst/>
                </a:prstGeom>
              </p:spPr>
            </p:pic>
          </p:grpSp>
          <p:pic>
            <p:nvPicPr>
              <p:cNvPr id="77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96004" y="1549897"/>
                <a:ext cx="205463" cy="288000"/>
              </a:xfrm>
              <a:prstGeom prst="rect">
                <a:avLst/>
              </a:prstGeom>
            </p:spPr>
          </p:pic>
        </p:grpSp>
        <p:pic>
          <p:nvPicPr>
            <p:cNvPr id="73" name="TexTeXPicture" descr="&lt;?xml version=&quot;1.0&quot; encoding=&quot;utf-16&quot;?&gt;&#10;&lt;TeXTeX&gt;&#10;  &lt;preamble&gt;\documentclass{jarticle}&#10;\usepackage{amsmath}&#10;\pagestyle{empty}&lt;/preamble&gt;&#10;  &lt;body&gt;\begin{align*} &#10;\eta_{\rm tot}/2&#10;\end{align*}&lt;/body&gt;&#10;  &lt;fcolor&gt;FF000000&lt;/fcolor&gt;&#10;  &lt;bcolor&gt;FFFFFFFF&lt;/bcolor&gt;&#10;  &lt;transparent&gt;True&lt;/transparent&gt;&#10;  &lt;resolution&gt;1800&lt;/resolution&gt;&#10;  &lt;imageh&gt;250&lt;/imageh&gt;&#10;  &lt;imagew&gt;621&lt;/imagew&gt;&#10;  &lt;scale&gt;50&lt;/scale&gt;&#10;  &lt;cursor&gt;32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3905" y="1743733"/>
              <a:ext cx="804817" cy="324000"/>
            </a:xfrm>
            <a:prstGeom prst="rect">
              <a:avLst/>
            </a:prstGeom>
          </p:spPr>
        </p:pic>
        <p:pic>
          <p:nvPicPr>
            <p:cNvPr id="74" name="TexTeXPicture" descr="&lt;?xml version=&quot;1.0&quot; encoding=&quot;utf-16&quot;?&gt;&#10;&lt;TeXTeX&gt;&#10;  &lt;preamble&gt;\documentclass{jarticle}&#10;\usepackage{amsmath}&#10;\pagestyle{empty}&lt;/preamble&gt;&#10;  &lt;body&gt;\begin{align*} &#10;\{&#10;\end{align*}&lt;/body&gt;&#10;  &lt;fcolor&gt;FF000000&lt;/fcolor&gt;&#10;  &lt;bcolor&gt;FFFFFFFF&lt;/bcolor&gt;&#10;  &lt;transparent&gt;True&lt;/transparent&gt;&#10;  &lt;resolution&gt;1800&lt;/resolution&gt;&#10;  &lt;imageh&gt;249&lt;/imageh&gt;&#10;  &lt;imagew&gt;88&lt;/imagew&gt;&#10;  &lt;scale&gt;50&lt;/scale&gt;&#10;  &lt;cursor&gt;18&lt;/cursor&gt;&#10;&lt;/TeXTeX&gt;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003956" y="1332272"/>
              <a:ext cx="215956" cy="972000"/>
            </a:xfrm>
            <a:prstGeom prst="rect">
              <a:avLst/>
            </a:prstGeom>
          </p:spPr>
        </p:pic>
        <p:pic>
          <p:nvPicPr>
  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-\eta_{\rm tot}/2&#10;\end{align*}&lt;/body&gt;&#10;  &lt;fcolor&gt;FF000000&lt;/fcolor&gt;&#10;  &lt;bcolor&gt;FFFFFFFF&lt;/bcolor&gt;&#10;  &lt;transparent&gt;True&lt;/transparent&gt;&#10;  &lt;resolution&gt;1800&lt;/resolution&gt;&#10;  &lt;imageh&gt;250&lt;/imageh&gt;&#10;  &lt;imagew&gt;801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161" y="1740951"/>
              <a:ext cx="1038097" cy="324000"/>
            </a:xfrm>
            <a:prstGeom prst="rect">
              <a:avLst/>
            </a:prstGeom>
          </p:spPr>
        </p:pic>
      </p:grpSp>
      <p:cxnSp>
        <p:nvCxnSpPr>
          <p:cNvPr id="124" name="直線コネクタ 123"/>
          <p:cNvCxnSpPr/>
          <p:nvPr/>
        </p:nvCxnSpPr>
        <p:spPr>
          <a:xfrm rot="10800000" flipH="1" flipV="1">
            <a:off x="913443" y="1920831"/>
            <a:ext cx="0" cy="48846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25" name="正方形/長方形 124"/>
          <p:cNvSpPr/>
          <p:nvPr/>
        </p:nvSpPr>
        <p:spPr>
          <a:xfrm>
            <a:off x="248016" y="3576001"/>
            <a:ext cx="8731638" cy="1180652"/>
          </a:xfrm>
          <a:prstGeom prst="rect">
            <a:avLst/>
          </a:prstGeom>
          <a:noFill/>
          <a:ln w="57150" cap="flat" cmpd="sng" algn="ctr">
            <a:solidFill>
              <a:srgbClr val="B4DCFA">
                <a:lumMod val="1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cxnSp>
        <p:nvCxnSpPr>
          <p:cNvPr id="126" name="直線コネクタ 125"/>
          <p:cNvCxnSpPr/>
          <p:nvPr/>
        </p:nvCxnSpPr>
        <p:spPr>
          <a:xfrm rot="10800000" flipH="1" flipV="1">
            <a:off x="913442" y="1326845"/>
            <a:ext cx="0" cy="108000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7" name="直線コネクタ 126"/>
          <p:cNvCxnSpPr/>
          <p:nvPr/>
        </p:nvCxnSpPr>
        <p:spPr>
          <a:xfrm rot="10800000" flipH="1" flipV="1">
            <a:off x="8178481" y="1321573"/>
            <a:ext cx="0" cy="108000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28" name="テキスト ボックス 127"/>
          <p:cNvSpPr txBox="1"/>
          <p:nvPr/>
        </p:nvSpPr>
        <p:spPr>
          <a:xfrm>
            <a:off x="459104" y="3724285"/>
            <a:ext cx="2695633" cy="919401"/>
          </a:xfrm>
          <a:prstGeom prst="roundRect">
            <a:avLst/>
          </a:prstGeom>
          <a:solidFill>
            <a:srgbClr val="5DCEAF">
              <a:lumMod val="60000"/>
              <a:lumOff val="4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rPr>
              <a:t>Diffusion Master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rPr>
              <a:t>Equation</a:t>
            </a:r>
            <a:endParaRPr kumimoji="0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90863" y="6212043"/>
            <a:ext cx="8087644" cy="461665"/>
          </a:xfrm>
          <a:prstGeom prst="rect">
            <a:avLst/>
          </a:prstGeom>
          <a:noFill/>
          <a:ln w="19050">
            <a:noFill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Rapidity Window Dependence of Charge Fluctuations</a:t>
            </a:r>
            <a:endParaRPr kumimoji="0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14124"/>
              </a:solidFill>
              <a:effectLst/>
              <a:uLnTx/>
              <a:uFillTx/>
              <a:latin typeface="小塚ゴシック Pr6N L" panose="020B0200000000000000" pitchFamily="34" charset="-128"/>
              <a:ea typeface="小塚ゴシック Pr6N L" panose="020B0200000000000000" pitchFamily="34" charset="-128"/>
            </a:endParaRPr>
          </a:p>
        </p:txBody>
      </p:sp>
      <p:sp>
        <p:nvSpPr>
          <p:cNvPr id="130" name="右矢印 129"/>
          <p:cNvSpPr/>
          <p:nvPr/>
        </p:nvSpPr>
        <p:spPr>
          <a:xfrm rot="5400000" flipV="1">
            <a:off x="-101013" y="5068371"/>
            <a:ext cx="1041925" cy="751143"/>
          </a:xfrm>
          <a:prstGeom prst="rightArrow">
            <a:avLst>
              <a:gd name="adj1" fmla="val 50000"/>
              <a:gd name="adj2" fmla="val 36662"/>
            </a:avLst>
          </a:prstGeom>
          <a:solidFill>
            <a:srgbClr val="212745">
              <a:lumMod val="5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684308" y="4876802"/>
            <a:ext cx="855715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700" dirty="0">
                <a:solidFill>
                  <a:prstClr val="black"/>
                </a:solidFill>
                <a:latin typeface="小塚ゴシック Pr6N L"/>
                <a:ea typeface="小塚ゴシック Pr6N L"/>
              </a:rPr>
              <a:t>＊ </a:t>
            </a:r>
            <a:r>
              <a:rPr lang="en-US" altLang="ja-JP" sz="27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Diffusion from Hadronization </a:t>
            </a:r>
            <a:r>
              <a:rPr lang="en-US" altLang="ja-JP" sz="2700" dirty="0">
                <a:solidFill>
                  <a:prstClr val="black"/>
                </a:solidFill>
                <a:latin typeface="小塚ゴシック Pr6N L"/>
                <a:ea typeface="小塚ゴシック Pr6N L"/>
              </a:rPr>
              <a:t>to Thermal Freeze-out</a:t>
            </a:r>
            <a:endParaRPr lang="ja-JP" altLang="en-US" sz="27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7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＊ </a:t>
            </a:r>
            <a:r>
              <a:rPr lang="en-US" altLang="ja-JP" sz="27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Initial Condition : No Fluctuations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700" dirty="0">
                <a:solidFill>
                  <a:prstClr val="black"/>
                </a:solidFill>
                <a:latin typeface="小塚ゴシック Pr6N L"/>
                <a:ea typeface="小塚ゴシック Pr6N L"/>
              </a:rPr>
              <a:t> </a:t>
            </a:r>
            <a:r>
              <a:rPr lang="en-US" altLang="ja-JP" sz="27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                                    or Fluctuations in Thermal QGP </a:t>
            </a:r>
          </a:p>
        </p:txBody>
      </p:sp>
      <p:sp>
        <p:nvSpPr>
          <p:cNvPr id="132" name="角丸四角形 131"/>
          <p:cNvSpPr/>
          <p:nvPr/>
        </p:nvSpPr>
        <p:spPr>
          <a:xfrm>
            <a:off x="3992410" y="3686428"/>
            <a:ext cx="4899086" cy="970478"/>
          </a:xfrm>
          <a:prstGeom prst="roundRect">
            <a:avLst/>
          </a:prstGeom>
          <a:solidFill>
            <a:srgbClr val="F89F90"/>
          </a:solidFill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rgbClr val="F14124">
                    <a:lumMod val="75000"/>
                  </a:srgbClr>
                </a:solidFill>
                <a:latin typeface="小塚ゴシック Pr6N L"/>
                <a:ea typeface="小塚ゴシック Pr6N L"/>
              </a:rPr>
              <a:t>Boundary Condition(GCC Effect)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altLang="ja-JP" sz="300" b="1" dirty="0" smtClean="0">
              <a:solidFill>
                <a:prstClr val="black"/>
              </a:solidFill>
              <a:latin typeface="小塚ゴシック Pr6N L"/>
              <a:ea typeface="小塚ゴシック Pr6N L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Particles do NOT flow in/out.</a:t>
            </a: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3090535" y="3463833"/>
            <a:ext cx="825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7200" b="1" dirty="0" smtClean="0">
                <a:solidFill>
                  <a:srgbClr val="B4DCFA">
                    <a:lumMod val="10000"/>
                  </a:srgbClr>
                </a:solidFill>
                <a:latin typeface="小塚ゴシック Pr6N L"/>
                <a:ea typeface="小塚ゴシック Pr6N L"/>
              </a:rPr>
              <a:t>+</a:t>
            </a:r>
            <a:endParaRPr lang="ja-JP" altLang="en-US" sz="7200" b="1" dirty="0">
              <a:solidFill>
                <a:srgbClr val="B4DCFA">
                  <a:lumMod val="10000"/>
                </a:srgbClr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5365944" y="928799"/>
            <a:ext cx="363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Sakaida, Kitazawa, M.A. , PRC 2014</a:t>
            </a:r>
            <a:endParaRPr lang="ja-JP" altLang="en-US" sz="18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135" name="テキスト ボックス 134"/>
          <p:cNvSpPr txBox="1"/>
          <p:nvPr/>
        </p:nvSpPr>
        <p:spPr bwMode="auto">
          <a:xfrm>
            <a:off x="6003771" y="3047898"/>
            <a:ext cx="2613216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smtClean="0">
                <a:solidFill>
                  <a:schemeClr val="tx2"/>
                </a:solidFill>
                <a:latin typeface="小塚ゴシック Pro L" pitchFamily="34" charset="-128"/>
                <a:ea typeface="小塚ゴシック Pro L" pitchFamily="34" charset="-128"/>
                <a:cs typeface="Arial" panose="020B0604020202020204" pitchFamily="34" charset="0"/>
              </a:rPr>
              <a:t>reflecting boundaries</a:t>
            </a:r>
            <a:endParaRPr kumimoji="1" lang="ja-JP" altLang="en-US" sz="2000" dirty="0" smtClean="0">
              <a:solidFill>
                <a:schemeClr val="tx2"/>
              </a:solidFill>
              <a:latin typeface="小塚ゴシック Pro L" pitchFamily="34" charset="-128"/>
              <a:ea typeface="小塚ゴシック Pro L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Diffusion + Global Charge Conservation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 flipH="1">
            <a:off x="189795" y="2665817"/>
            <a:ext cx="8957988" cy="646331"/>
          </a:xfrm>
          <a:prstGeom prst="rect">
            <a:avLst/>
          </a:prstGeom>
          <a:noFill/>
          <a:ln>
            <a:noFill/>
          </a:ln>
          <a:effectLst>
            <a:glow rad="228600">
              <a:srgbClr val="5ECCF3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600" b="1" kern="0" dirty="0" smtClean="0">
                <a:solidFill>
                  <a:srgbClr val="F14124"/>
                </a:solidFill>
                <a:latin typeface="小塚ゴシック Pr6N L"/>
                <a:ea typeface="小塚ゴシック Pr6N L"/>
              </a:rPr>
              <a:t>※GCC Effect also causes</a:t>
            </a:r>
            <a:r>
              <a:rPr kumimoji="0" lang="ja-JP" altLang="en-US" sz="3600" b="1" kern="0" dirty="0" smtClean="0">
                <a:solidFill>
                  <a:srgbClr val="F14124"/>
                </a:solidFill>
                <a:latin typeface="小塚ゴシック Pr6N L"/>
                <a:ea typeface="小塚ゴシック Pr6N L"/>
              </a:rPr>
              <a:t> </a:t>
            </a:r>
            <a:r>
              <a:rPr kumimoji="0" lang="en-US" altLang="ja-JP" sz="3600" b="1" kern="0" dirty="0" smtClean="0">
                <a:solidFill>
                  <a:srgbClr val="F14124"/>
                </a:solidFill>
                <a:latin typeface="小塚ゴシック Pr6N L"/>
                <a:ea typeface="小塚ゴシック Pr6N L"/>
              </a:rPr>
              <a:t>Suppression !!</a:t>
            </a:r>
            <a:endParaRPr kumimoji="0" lang="ja-JP" altLang="en-US" sz="3600" b="1" kern="0" dirty="0" smtClean="0">
              <a:solidFill>
                <a:srgbClr val="F14124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6" name="正方形/長方形 6"/>
          <p:cNvSpPr/>
          <p:nvPr/>
        </p:nvSpPr>
        <p:spPr>
          <a:xfrm>
            <a:off x="296069" y="1014652"/>
            <a:ext cx="8745441" cy="1552403"/>
          </a:xfrm>
          <a:custGeom>
            <a:avLst/>
            <a:gdLst>
              <a:gd name="connsiteX0" fmla="*/ 0 w 8745441"/>
              <a:gd name="connsiteY0" fmla="*/ 0 h 1880051"/>
              <a:gd name="connsiteX1" fmla="*/ 8745441 w 8745441"/>
              <a:gd name="connsiteY1" fmla="*/ 0 h 1880051"/>
              <a:gd name="connsiteX2" fmla="*/ 8745441 w 8745441"/>
              <a:gd name="connsiteY2" fmla="*/ 1880051 h 1880051"/>
              <a:gd name="connsiteX3" fmla="*/ 0 w 8745441"/>
              <a:gd name="connsiteY3" fmla="*/ 1880051 h 1880051"/>
              <a:gd name="connsiteX4" fmla="*/ 0 w 8745441"/>
              <a:gd name="connsiteY4" fmla="*/ 0 h 1880051"/>
              <a:gd name="connsiteX0" fmla="*/ 0 w 8745441"/>
              <a:gd name="connsiteY0" fmla="*/ 5855 h 1885906"/>
              <a:gd name="connsiteX1" fmla="*/ 717180 w 8745441"/>
              <a:gd name="connsiteY1" fmla="*/ 0 h 1885906"/>
              <a:gd name="connsiteX2" fmla="*/ 8745441 w 8745441"/>
              <a:gd name="connsiteY2" fmla="*/ 5855 h 1885906"/>
              <a:gd name="connsiteX3" fmla="*/ 8745441 w 8745441"/>
              <a:gd name="connsiteY3" fmla="*/ 1885906 h 1885906"/>
              <a:gd name="connsiteX4" fmla="*/ 0 w 8745441"/>
              <a:gd name="connsiteY4" fmla="*/ 1885906 h 1885906"/>
              <a:gd name="connsiteX5" fmla="*/ 0 w 8745441"/>
              <a:gd name="connsiteY5" fmla="*/ 5855 h 1885906"/>
              <a:gd name="connsiteX0" fmla="*/ 0 w 8745441"/>
              <a:gd name="connsiteY0" fmla="*/ 5855 h 1885906"/>
              <a:gd name="connsiteX1" fmla="*/ 717180 w 8745441"/>
              <a:gd name="connsiteY1" fmla="*/ 0 h 1885906"/>
              <a:gd name="connsiteX2" fmla="*/ 1087883 w 8745441"/>
              <a:gd name="connsiteY2" fmla="*/ 0 h 1885906"/>
              <a:gd name="connsiteX3" fmla="*/ 8745441 w 8745441"/>
              <a:gd name="connsiteY3" fmla="*/ 5855 h 1885906"/>
              <a:gd name="connsiteX4" fmla="*/ 8745441 w 8745441"/>
              <a:gd name="connsiteY4" fmla="*/ 1885906 h 1885906"/>
              <a:gd name="connsiteX5" fmla="*/ 0 w 8745441"/>
              <a:gd name="connsiteY5" fmla="*/ 1885906 h 1885906"/>
              <a:gd name="connsiteX6" fmla="*/ 0 w 8745441"/>
              <a:gd name="connsiteY6" fmla="*/ 5855 h 1885906"/>
              <a:gd name="connsiteX0" fmla="*/ 0 w 8745441"/>
              <a:gd name="connsiteY0" fmla="*/ 18212 h 1898263"/>
              <a:gd name="connsiteX1" fmla="*/ 717180 w 8745441"/>
              <a:gd name="connsiteY1" fmla="*/ 12357 h 1898263"/>
              <a:gd name="connsiteX2" fmla="*/ 1087883 w 8745441"/>
              <a:gd name="connsiteY2" fmla="*/ 12357 h 1898263"/>
              <a:gd name="connsiteX3" fmla="*/ 1322662 w 8745441"/>
              <a:gd name="connsiteY3" fmla="*/ 0 h 1898263"/>
              <a:gd name="connsiteX4" fmla="*/ 8745441 w 8745441"/>
              <a:gd name="connsiteY4" fmla="*/ 18212 h 1898263"/>
              <a:gd name="connsiteX5" fmla="*/ 8745441 w 8745441"/>
              <a:gd name="connsiteY5" fmla="*/ 1898263 h 1898263"/>
              <a:gd name="connsiteX6" fmla="*/ 0 w 8745441"/>
              <a:gd name="connsiteY6" fmla="*/ 1898263 h 1898263"/>
              <a:gd name="connsiteX7" fmla="*/ 0 w 8745441"/>
              <a:gd name="connsiteY7" fmla="*/ 18212 h 1898263"/>
              <a:gd name="connsiteX0" fmla="*/ 0 w 8745441"/>
              <a:gd name="connsiteY0" fmla="*/ 5855 h 1885906"/>
              <a:gd name="connsiteX1" fmla="*/ 717180 w 8745441"/>
              <a:gd name="connsiteY1" fmla="*/ 0 h 1885906"/>
              <a:gd name="connsiteX2" fmla="*/ 1087883 w 8745441"/>
              <a:gd name="connsiteY2" fmla="*/ 0 h 1885906"/>
              <a:gd name="connsiteX3" fmla="*/ 1421516 w 8745441"/>
              <a:gd name="connsiteY3" fmla="*/ 0 h 1885906"/>
              <a:gd name="connsiteX4" fmla="*/ 8745441 w 8745441"/>
              <a:gd name="connsiteY4" fmla="*/ 5855 h 1885906"/>
              <a:gd name="connsiteX5" fmla="*/ 8745441 w 8745441"/>
              <a:gd name="connsiteY5" fmla="*/ 1885906 h 1885906"/>
              <a:gd name="connsiteX6" fmla="*/ 0 w 8745441"/>
              <a:gd name="connsiteY6" fmla="*/ 1885906 h 1885906"/>
              <a:gd name="connsiteX7" fmla="*/ 0 w 8745441"/>
              <a:gd name="connsiteY7" fmla="*/ 5855 h 1885906"/>
              <a:gd name="connsiteX0" fmla="*/ 0 w 8745441"/>
              <a:gd name="connsiteY0" fmla="*/ 290060 h 2170111"/>
              <a:gd name="connsiteX1" fmla="*/ 717180 w 8745441"/>
              <a:gd name="connsiteY1" fmla="*/ 284205 h 2170111"/>
              <a:gd name="connsiteX2" fmla="*/ 1063169 w 8745441"/>
              <a:gd name="connsiteY2" fmla="*/ 0 h 2170111"/>
              <a:gd name="connsiteX3" fmla="*/ 1421516 w 8745441"/>
              <a:gd name="connsiteY3" fmla="*/ 284205 h 2170111"/>
              <a:gd name="connsiteX4" fmla="*/ 8745441 w 8745441"/>
              <a:gd name="connsiteY4" fmla="*/ 290060 h 2170111"/>
              <a:gd name="connsiteX5" fmla="*/ 8745441 w 8745441"/>
              <a:gd name="connsiteY5" fmla="*/ 2170111 h 2170111"/>
              <a:gd name="connsiteX6" fmla="*/ 0 w 8745441"/>
              <a:gd name="connsiteY6" fmla="*/ 2170111 h 2170111"/>
              <a:gd name="connsiteX7" fmla="*/ 0 w 8745441"/>
              <a:gd name="connsiteY7" fmla="*/ 290060 h 2170111"/>
              <a:gd name="connsiteX0" fmla="*/ 0 w 8745441"/>
              <a:gd name="connsiteY0" fmla="*/ 290060 h 2170111"/>
              <a:gd name="connsiteX1" fmla="*/ 717180 w 8745441"/>
              <a:gd name="connsiteY1" fmla="*/ 284205 h 2170111"/>
              <a:gd name="connsiteX2" fmla="*/ 1063169 w 8745441"/>
              <a:gd name="connsiteY2" fmla="*/ 0 h 2170111"/>
              <a:gd name="connsiteX3" fmla="*/ 1100240 w 8745441"/>
              <a:gd name="connsiteY3" fmla="*/ 296562 h 2170111"/>
              <a:gd name="connsiteX4" fmla="*/ 8745441 w 8745441"/>
              <a:gd name="connsiteY4" fmla="*/ 290060 h 2170111"/>
              <a:gd name="connsiteX5" fmla="*/ 8745441 w 8745441"/>
              <a:gd name="connsiteY5" fmla="*/ 2170111 h 2170111"/>
              <a:gd name="connsiteX6" fmla="*/ 0 w 8745441"/>
              <a:gd name="connsiteY6" fmla="*/ 2170111 h 2170111"/>
              <a:gd name="connsiteX7" fmla="*/ 0 w 8745441"/>
              <a:gd name="connsiteY7" fmla="*/ 290060 h 2170111"/>
              <a:gd name="connsiteX0" fmla="*/ 0 w 8745441"/>
              <a:gd name="connsiteY0" fmla="*/ 277704 h 2157755"/>
              <a:gd name="connsiteX1" fmla="*/ 717180 w 8745441"/>
              <a:gd name="connsiteY1" fmla="*/ 271849 h 2157755"/>
              <a:gd name="connsiteX2" fmla="*/ 976672 w 8745441"/>
              <a:gd name="connsiteY2" fmla="*/ 0 h 2157755"/>
              <a:gd name="connsiteX3" fmla="*/ 1100240 w 8745441"/>
              <a:gd name="connsiteY3" fmla="*/ 284206 h 2157755"/>
              <a:gd name="connsiteX4" fmla="*/ 8745441 w 8745441"/>
              <a:gd name="connsiteY4" fmla="*/ 277704 h 2157755"/>
              <a:gd name="connsiteX5" fmla="*/ 8745441 w 8745441"/>
              <a:gd name="connsiteY5" fmla="*/ 2157755 h 2157755"/>
              <a:gd name="connsiteX6" fmla="*/ 0 w 8745441"/>
              <a:gd name="connsiteY6" fmla="*/ 2157755 h 2157755"/>
              <a:gd name="connsiteX7" fmla="*/ 0 w 8745441"/>
              <a:gd name="connsiteY7" fmla="*/ 277704 h 2157755"/>
              <a:gd name="connsiteX0" fmla="*/ 0 w 8745441"/>
              <a:gd name="connsiteY0" fmla="*/ 277704 h 2157755"/>
              <a:gd name="connsiteX1" fmla="*/ 902531 w 8745441"/>
              <a:gd name="connsiteY1" fmla="*/ 271849 h 2157755"/>
              <a:gd name="connsiteX2" fmla="*/ 976672 w 8745441"/>
              <a:gd name="connsiteY2" fmla="*/ 0 h 2157755"/>
              <a:gd name="connsiteX3" fmla="*/ 1100240 w 8745441"/>
              <a:gd name="connsiteY3" fmla="*/ 284206 h 2157755"/>
              <a:gd name="connsiteX4" fmla="*/ 8745441 w 8745441"/>
              <a:gd name="connsiteY4" fmla="*/ 277704 h 2157755"/>
              <a:gd name="connsiteX5" fmla="*/ 8745441 w 8745441"/>
              <a:gd name="connsiteY5" fmla="*/ 2157755 h 2157755"/>
              <a:gd name="connsiteX6" fmla="*/ 0 w 8745441"/>
              <a:gd name="connsiteY6" fmla="*/ 2157755 h 2157755"/>
              <a:gd name="connsiteX7" fmla="*/ 0 w 8745441"/>
              <a:gd name="connsiteY7" fmla="*/ 277704 h 2157755"/>
              <a:gd name="connsiteX0" fmla="*/ 0 w 8745441"/>
              <a:gd name="connsiteY0" fmla="*/ 277704 h 2157755"/>
              <a:gd name="connsiteX1" fmla="*/ 927245 w 8745441"/>
              <a:gd name="connsiteY1" fmla="*/ 247136 h 2157755"/>
              <a:gd name="connsiteX2" fmla="*/ 976672 w 8745441"/>
              <a:gd name="connsiteY2" fmla="*/ 0 h 2157755"/>
              <a:gd name="connsiteX3" fmla="*/ 1100240 w 8745441"/>
              <a:gd name="connsiteY3" fmla="*/ 284206 h 2157755"/>
              <a:gd name="connsiteX4" fmla="*/ 8745441 w 8745441"/>
              <a:gd name="connsiteY4" fmla="*/ 277704 h 2157755"/>
              <a:gd name="connsiteX5" fmla="*/ 8745441 w 8745441"/>
              <a:gd name="connsiteY5" fmla="*/ 2157755 h 2157755"/>
              <a:gd name="connsiteX6" fmla="*/ 0 w 8745441"/>
              <a:gd name="connsiteY6" fmla="*/ 2157755 h 2157755"/>
              <a:gd name="connsiteX7" fmla="*/ 0 w 8745441"/>
              <a:gd name="connsiteY7" fmla="*/ 277704 h 2157755"/>
              <a:gd name="connsiteX0" fmla="*/ 0 w 8745441"/>
              <a:gd name="connsiteY0" fmla="*/ 277704 h 2157755"/>
              <a:gd name="connsiteX1" fmla="*/ 939602 w 8745441"/>
              <a:gd name="connsiteY1" fmla="*/ 271850 h 2157755"/>
              <a:gd name="connsiteX2" fmla="*/ 976672 w 8745441"/>
              <a:gd name="connsiteY2" fmla="*/ 0 h 2157755"/>
              <a:gd name="connsiteX3" fmla="*/ 1100240 w 8745441"/>
              <a:gd name="connsiteY3" fmla="*/ 284206 h 2157755"/>
              <a:gd name="connsiteX4" fmla="*/ 8745441 w 8745441"/>
              <a:gd name="connsiteY4" fmla="*/ 277704 h 2157755"/>
              <a:gd name="connsiteX5" fmla="*/ 8745441 w 8745441"/>
              <a:gd name="connsiteY5" fmla="*/ 2157755 h 2157755"/>
              <a:gd name="connsiteX6" fmla="*/ 0 w 8745441"/>
              <a:gd name="connsiteY6" fmla="*/ 2157755 h 2157755"/>
              <a:gd name="connsiteX7" fmla="*/ 0 w 8745441"/>
              <a:gd name="connsiteY7" fmla="*/ 277704 h 2157755"/>
              <a:gd name="connsiteX0" fmla="*/ 0 w 8745441"/>
              <a:gd name="connsiteY0" fmla="*/ 277704 h 2157755"/>
              <a:gd name="connsiteX1" fmla="*/ 976672 w 8745441"/>
              <a:gd name="connsiteY1" fmla="*/ 0 h 2157755"/>
              <a:gd name="connsiteX2" fmla="*/ 1100240 w 8745441"/>
              <a:gd name="connsiteY2" fmla="*/ 284206 h 2157755"/>
              <a:gd name="connsiteX3" fmla="*/ 8745441 w 8745441"/>
              <a:gd name="connsiteY3" fmla="*/ 277704 h 2157755"/>
              <a:gd name="connsiteX4" fmla="*/ 8745441 w 8745441"/>
              <a:gd name="connsiteY4" fmla="*/ 2157755 h 2157755"/>
              <a:gd name="connsiteX5" fmla="*/ 0 w 8745441"/>
              <a:gd name="connsiteY5" fmla="*/ 2157755 h 2157755"/>
              <a:gd name="connsiteX6" fmla="*/ 0 w 8745441"/>
              <a:gd name="connsiteY6" fmla="*/ 277704 h 2157755"/>
              <a:gd name="connsiteX0" fmla="*/ 0 w 8745441"/>
              <a:gd name="connsiteY0" fmla="*/ 0 h 1880051"/>
              <a:gd name="connsiteX1" fmla="*/ 1100240 w 8745441"/>
              <a:gd name="connsiteY1" fmla="*/ 6502 h 1880051"/>
              <a:gd name="connsiteX2" fmla="*/ 8745441 w 8745441"/>
              <a:gd name="connsiteY2" fmla="*/ 0 h 1880051"/>
              <a:gd name="connsiteX3" fmla="*/ 8745441 w 8745441"/>
              <a:gd name="connsiteY3" fmla="*/ 1880051 h 1880051"/>
              <a:gd name="connsiteX4" fmla="*/ 0 w 8745441"/>
              <a:gd name="connsiteY4" fmla="*/ 1880051 h 1880051"/>
              <a:gd name="connsiteX5" fmla="*/ 0 w 8745441"/>
              <a:gd name="connsiteY5" fmla="*/ 0 h 1880051"/>
              <a:gd name="connsiteX0" fmla="*/ 0 w 8745441"/>
              <a:gd name="connsiteY0" fmla="*/ 0 h 1880051"/>
              <a:gd name="connsiteX1" fmla="*/ 8745441 w 8745441"/>
              <a:gd name="connsiteY1" fmla="*/ 0 h 1880051"/>
              <a:gd name="connsiteX2" fmla="*/ 8745441 w 8745441"/>
              <a:gd name="connsiteY2" fmla="*/ 1880051 h 1880051"/>
              <a:gd name="connsiteX3" fmla="*/ 0 w 8745441"/>
              <a:gd name="connsiteY3" fmla="*/ 1880051 h 1880051"/>
              <a:gd name="connsiteX4" fmla="*/ 0 w 8745441"/>
              <a:gd name="connsiteY4" fmla="*/ 0 h 188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5441" h="1880051">
                <a:moveTo>
                  <a:pt x="0" y="0"/>
                </a:moveTo>
                <a:lnTo>
                  <a:pt x="8745441" y="0"/>
                </a:lnTo>
                <a:lnTo>
                  <a:pt x="8745441" y="1880051"/>
                </a:lnTo>
                <a:lnTo>
                  <a:pt x="0" y="1880051"/>
                </a:lnTo>
                <a:lnTo>
                  <a:pt x="0" y="0"/>
                </a:lnTo>
                <a:close/>
              </a:path>
            </a:pathLst>
          </a:custGeom>
          <a:solidFill>
            <a:srgbClr val="ECF9FE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7" name="正方形/長方形 6"/>
          <p:cNvSpPr>
            <a:spLocks noChangeAspect="1"/>
          </p:cNvSpPr>
          <p:nvPr/>
        </p:nvSpPr>
        <p:spPr>
          <a:xfrm>
            <a:off x="5998930" y="1299982"/>
            <a:ext cx="2739354" cy="702965"/>
          </a:xfrm>
          <a:prstGeom prst="rect">
            <a:avLst/>
          </a:prstGeom>
          <a:gradFill flip="none" rotWithShape="1">
            <a:gsLst>
              <a:gs pos="32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小塚ゴシック Pr6N L"/>
              <a:ea typeface="小塚ゴシック Pr6N L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083340" y="1355649"/>
            <a:ext cx="210905" cy="210904"/>
            <a:chOff x="2156034" y="3261267"/>
            <a:chExt cx="576000" cy="576000"/>
          </a:xfrm>
        </p:grpSpPr>
        <p:sp>
          <p:nvSpPr>
            <p:cNvPr id="9" name="円/楕円 8"/>
            <p:cNvSpPr/>
            <p:nvPr/>
          </p:nvSpPr>
          <p:spPr>
            <a:xfrm>
              <a:off x="2156034" y="3261267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0" name="グループ化 36"/>
            <p:cNvGrpSpPr/>
            <p:nvPr/>
          </p:nvGrpSpPr>
          <p:grpSpPr>
            <a:xfrm>
              <a:off x="2372034" y="34795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13" name="円弧 12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4" name="円弧 13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5" name="円弧 14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1" name="円/楕円 10"/>
            <p:cNvSpPr/>
            <p:nvPr/>
          </p:nvSpPr>
          <p:spPr>
            <a:xfrm>
              <a:off x="2516032" y="3479531"/>
              <a:ext cx="139636" cy="138964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2228034" y="3479543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7570332" y="1778722"/>
            <a:ext cx="210905" cy="210904"/>
            <a:chOff x="2683861" y="3711867"/>
            <a:chExt cx="576000" cy="576000"/>
          </a:xfrm>
        </p:grpSpPr>
        <p:sp>
          <p:nvSpPr>
            <p:cNvPr id="17" name="円/楕円 16"/>
            <p:cNvSpPr/>
            <p:nvPr/>
          </p:nvSpPr>
          <p:spPr>
            <a:xfrm>
              <a:off x="2683861" y="3711867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8" name="グループ化 36"/>
            <p:cNvGrpSpPr/>
            <p:nvPr/>
          </p:nvGrpSpPr>
          <p:grpSpPr>
            <a:xfrm>
              <a:off x="2899861" y="39301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21" name="円弧 20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2" name="円弧 21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3" name="円弧 22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9" name="円/楕円 18"/>
            <p:cNvSpPr/>
            <p:nvPr/>
          </p:nvSpPr>
          <p:spPr>
            <a:xfrm>
              <a:off x="3043859" y="3930131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755861" y="3930143"/>
              <a:ext cx="139636" cy="138964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7768361" y="1534422"/>
            <a:ext cx="210905" cy="210904"/>
            <a:chOff x="4302024" y="1802256"/>
            <a:chExt cx="540000" cy="540000"/>
          </a:xfrm>
        </p:grpSpPr>
        <p:sp>
          <p:nvSpPr>
            <p:cNvPr id="25" name="円/楕円 24"/>
            <p:cNvSpPr/>
            <p:nvPr/>
          </p:nvSpPr>
          <p:spPr>
            <a:xfrm>
              <a:off x="4302024" y="1802256"/>
              <a:ext cx="540000" cy="540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26" name="グループ化 33"/>
            <p:cNvGrpSpPr/>
            <p:nvPr/>
          </p:nvGrpSpPr>
          <p:grpSpPr>
            <a:xfrm rot="1800000">
              <a:off x="4541032" y="1959076"/>
              <a:ext cx="155587" cy="122244"/>
              <a:chOff x="3071803" y="1714487"/>
              <a:chExt cx="857255" cy="842963"/>
            </a:xfrm>
            <a:noFill/>
          </p:grpSpPr>
          <p:sp>
            <p:nvSpPr>
              <p:cNvPr id="38" name="円弧 37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9" name="円弧 38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40" name="円弧 39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7" name="グループ化 36"/>
            <p:cNvGrpSpPr/>
            <p:nvPr/>
          </p:nvGrpSpPr>
          <p:grpSpPr>
            <a:xfrm rot="17400000">
              <a:off x="4444351" y="1975594"/>
              <a:ext cx="152985" cy="136243"/>
              <a:chOff x="3071803" y="1714487"/>
              <a:chExt cx="857255" cy="842963"/>
            </a:xfrm>
            <a:noFill/>
          </p:grpSpPr>
          <p:sp>
            <p:nvSpPr>
              <p:cNvPr id="35" name="円弧 34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6" name="円弧 35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7" name="円弧 36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8" name="グループ化 40"/>
            <p:cNvGrpSpPr/>
            <p:nvPr/>
          </p:nvGrpSpPr>
          <p:grpSpPr>
            <a:xfrm rot="9000000">
              <a:off x="4524738" y="2064331"/>
              <a:ext cx="165718" cy="140466"/>
              <a:chOff x="3071803" y="1714487"/>
              <a:chExt cx="857255" cy="842963"/>
            </a:xfrm>
            <a:noFill/>
          </p:grpSpPr>
          <p:sp>
            <p:nvSpPr>
              <p:cNvPr id="32" name="円弧 31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3" name="円弧 32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4" name="円弧 33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29" name="円/楕円 28"/>
            <p:cNvSpPr/>
            <p:nvPr/>
          </p:nvSpPr>
          <p:spPr>
            <a:xfrm>
              <a:off x="4442024" y="1864564"/>
              <a:ext cx="130909" cy="13027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4658966" y="2001505"/>
              <a:ext cx="130909" cy="130279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4422024" y="2113795"/>
              <a:ext cx="130909" cy="130279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6856227" y="1575602"/>
            <a:ext cx="210905" cy="210904"/>
            <a:chOff x="4302024" y="1802256"/>
            <a:chExt cx="540000" cy="540000"/>
          </a:xfrm>
        </p:grpSpPr>
        <p:sp>
          <p:nvSpPr>
            <p:cNvPr id="42" name="円/楕円 41"/>
            <p:cNvSpPr/>
            <p:nvPr/>
          </p:nvSpPr>
          <p:spPr>
            <a:xfrm>
              <a:off x="4302024" y="1802256"/>
              <a:ext cx="540000" cy="540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43" name="グループ化 33"/>
            <p:cNvGrpSpPr/>
            <p:nvPr/>
          </p:nvGrpSpPr>
          <p:grpSpPr>
            <a:xfrm rot="1800000">
              <a:off x="4541032" y="1959076"/>
              <a:ext cx="155587" cy="122244"/>
              <a:chOff x="3071803" y="1714487"/>
              <a:chExt cx="857255" cy="842963"/>
            </a:xfrm>
            <a:noFill/>
          </p:grpSpPr>
          <p:sp>
            <p:nvSpPr>
              <p:cNvPr id="55" name="円弧 54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56" name="円弧 55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57" name="円弧 56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44" name="グループ化 36"/>
            <p:cNvGrpSpPr/>
            <p:nvPr/>
          </p:nvGrpSpPr>
          <p:grpSpPr>
            <a:xfrm rot="17400000">
              <a:off x="4444351" y="1975594"/>
              <a:ext cx="152985" cy="136243"/>
              <a:chOff x="3071803" y="1714487"/>
              <a:chExt cx="857255" cy="842963"/>
            </a:xfrm>
            <a:noFill/>
          </p:grpSpPr>
          <p:sp>
            <p:nvSpPr>
              <p:cNvPr id="52" name="円弧 51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53" name="円弧 52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54" name="円弧 53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45" name="グループ化 40"/>
            <p:cNvGrpSpPr/>
            <p:nvPr/>
          </p:nvGrpSpPr>
          <p:grpSpPr>
            <a:xfrm rot="9000000">
              <a:off x="4524738" y="2064331"/>
              <a:ext cx="165718" cy="140466"/>
              <a:chOff x="3071803" y="1714487"/>
              <a:chExt cx="857255" cy="842963"/>
            </a:xfrm>
            <a:noFill/>
          </p:grpSpPr>
          <p:sp>
            <p:nvSpPr>
              <p:cNvPr id="49" name="円弧 48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50" name="円弧 49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51" name="円弧 50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46" name="円/楕円 45"/>
            <p:cNvSpPr/>
            <p:nvPr/>
          </p:nvSpPr>
          <p:spPr>
            <a:xfrm>
              <a:off x="4442024" y="1864564"/>
              <a:ext cx="130909" cy="13027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4658966" y="2001505"/>
              <a:ext cx="130909" cy="130279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4422024" y="2113795"/>
              <a:ext cx="130909" cy="130279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8475184" y="1540669"/>
            <a:ext cx="210905" cy="210904"/>
            <a:chOff x="4302024" y="1802256"/>
            <a:chExt cx="540000" cy="540000"/>
          </a:xfrm>
        </p:grpSpPr>
        <p:sp>
          <p:nvSpPr>
            <p:cNvPr id="59" name="円/楕円 58"/>
            <p:cNvSpPr/>
            <p:nvPr/>
          </p:nvSpPr>
          <p:spPr>
            <a:xfrm>
              <a:off x="4302024" y="1802256"/>
              <a:ext cx="540000" cy="540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60" name="グループ化 33"/>
            <p:cNvGrpSpPr/>
            <p:nvPr/>
          </p:nvGrpSpPr>
          <p:grpSpPr>
            <a:xfrm rot="1800000">
              <a:off x="4541032" y="1959076"/>
              <a:ext cx="155587" cy="122244"/>
              <a:chOff x="3071803" y="1714487"/>
              <a:chExt cx="857255" cy="842963"/>
            </a:xfrm>
            <a:noFill/>
          </p:grpSpPr>
          <p:sp>
            <p:nvSpPr>
              <p:cNvPr id="72" name="円弧 71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73" name="円弧 72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74" name="円弧 73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61" name="グループ化 36"/>
            <p:cNvGrpSpPr/>
            <p:nvPr/>
          </p:nvGrpSpPr>
          <p:grpSpPr>
            <a:xfrm rot="17400000">
              <a:off x="4444351" y="1975594"/>
              <a:ext cx="152985" cy="136243"/>
              <a:chOff x="3071803" y="1714487"/>
              <a:chExt cx="857255" cy="842963"/>
            </a:xfrm>
            <a:noFill/>
          </p:grpSpPr>
          <p:sp>
            <p:nvSpPr>
              <p:cNvPr id="69" name="円弧 68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70" name="円弧 6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71" name="円弧 7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62" name="グループ化 40"/>
            <p:cNvGrpSpPr/>
            <p:nvPr/>
          </p:nvGrpSpPr>
          <p:grpSpPr>
            <a:xfrm rot="9000000">
              <a:off x="4524738" y="2064331"/>
              <a:ext cx="165718" cy="140466"/>
              <a:chOff x="3071803" y="1714487"/>
              <a:chExt cx="857255" cy="842963"/>
            </a:xfrm>
            <a:noFill/>
          </p:grpSpPr>
          <p:sp>
            <p:nvSpPr>
              <p:cNvPr id="66" name="円弧 65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67" name="円弧 66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68" name="円弧 67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63" name="円/楕円 62"/>
            <p:cNvSpPr/>
            <p:nvPr/>
          </p:nvSpPr>
          <p:spPr>
            <a:xfrm>
              <a:off x="4442024" y="1864564"/>
              <a:ext cx="130909" cy="13027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4658966" y="2001505"/>
              <a:ext cx="130909" cy="130279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4422024" y="2113795"/>
              <a:ext cx="130909" cy="130279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7305660" y="1781827"/>
            <a:ext cx="210905" cy="210904"/>
            <a:chOff x="1815070" y="4074706"/>
            <a:chExt cx="576000" cy="576000"/>
          </a:xfrm>
        </p:grpSpPr>
        <p:sp>
          <p:nvSpPr>
            <p:cNvPr id="76" name="円/楕円 75"/>
            <p:cNvSpPr/>
            <p:nvPr/>
          </p:nvSpPr>
          <p:spPr>
            <a:xfrm>
              <a:off x="1815070" y="4074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77" name="グループ化 33"/>
            <p:cNvGrpSpPr/>
            <p:nvPr/>
          </p:nvGrpSpPr>
          <p:grpSpPr>
            <a:xfrm rot="1800000">
              <a:off x="2070012" y="4241980"/>
              <a:ext cx="165960" cy="130394"/>
              <a:chOff x="3071803" y="1714487"/>
              <a:chExt cx="857255" cy="842963"/>
            </a:xfrm>
            <a:noFill/>
          </p:grpSpPr>
          <p:sp>
            <p:nvSpPr>
              <p:cNvPr id="89" name="円弧 88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90" name="円弧 8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91" name="円弧 9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78" name="グループ化 36"/>
            <p:cNvGrpSpPr/>
            <p:nvPr/>
          </p:nvGrpSpPr>
          <p:grpSpPr>
            <a:xfrm rot="17400000">
              <a:off x="1966886" y="4259600"/>
              <a:ext cx="163184" cy="145326"/>
              <a:chOff x="3071803" y="1714487"/>
              <a:chExt cx="857255" cy="842963"/>
            </a:xfrm>
            <a:noFill/>
          </p:grpSpPr>
          <p:sp>
            <p:nvSpPr>
              <p:cNvPr id="86" name="円弧 85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87" name="円弧 86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88" name="円弧 87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79" name="グループ化 40"/>
            <p:cNvGrpSpPr/>
            <p:nvPr/>
          </p:nvGrpSpPr>
          <p:grpSpPr>
            <a:xfrm rot="9000000">
              <a:off x="2052632" y="4354252"/>
              <a:ext cx="176766" cy="149830"/>
              <a:chOff x="3071803" y="1714487"/>
              <a:chExt cx="857255" cy="842963"/>
            </a:xfrm>
            <a:noFill/>
          </p:grpSpPr>
          <p:sp>
            <p:nvSpPr>
              <p:cNvPr id="83" name="円弧 82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84" name="円弧 83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85" name="円弧 84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80" name="円/楕円 79"/>
            <p:cNvSpPr/>
            <p:nvPr/>
          </p:nvSpPr>
          <p:spPr>
            <a:xfrm>
              <a:off x="1964404" y="4141168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2195808" y="4287238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1943070" y="4407014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92" name="グループ化 91"/>
          <p:cNvGrpSpPr/>
          <p:nvPr/>
        </p:nvGrpSpPr>
        <p:grpSpPr>
          <a:xfrm>
            <a:off x="6135033" y="1560409"/>
            <a:ext cx="210905" cy="210904"/>
            <a:chOff x="1815070" y="4074706"/>
            <a:chExt cx="576000" cy="576000"/>
          </a:xfrm>
        </p:grpSpPr>
        <p:sp>
          <p:nvSpPr>
            <p:cNvPr id="93" name="円/楕円 92"/>
            <p:cNvSpPr/>
            <p:nvPr/>
          </p:nvSpPr>
          <p:spPr>
            <a:xfrm>
              <a:off x="1815070" y="4074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94" name="グループ化 33"/>
            <p:cNvGrpSpPr/>
            <p:nvPr/>
          </p:nvGrpSpPr>
          <p:grpSpPr>
            <a:xfrm rot="1800000">
              <a:off x="2070012" y="4241980"/>
              <a:ext cx="165960" cy="130394"/>
              <a:chOff x="3071803" y="1714487"/>
              <a:chExt cx="857255" cy="842963"/>
            </a:xfrm>
            <a:noFill/>
          </p:grpSpPr>
          <p:sp>
            <p:nvSpPr>
              <p:cNvPr id="106" name="円弧 105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07" name="円弧 106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08" name="円弧 107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95" name="グループ化 36"/>
            <p:cNvGrpSpPr/>
            <p:nvPr/>
          </p:nvGrpSpPr>
          <p:grpSpPr>
            <a:xfrm rot="17400000">
              <a:off x="1966886" y="4259600"/>
              <a:ext cx="163184" cy="145326"/>
              <a:chOff x="3071803" y="1714487"/>
              <a:chExt cx="857255" cy="842963"/>
            </a:xfrm>
            <a:noFill/>
          </p:grpSpPr>
          <p:sp>
            <p:nvSpPr>
              <p:cNvPr id="103" name="円弧 102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04" name="円弧 103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05" name="円弧 104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96" name="グループ化 40"/>
            <p:cNvGrpSpPr/>
            <p:nvPr/>
          </p:nvGrpSpPr>
          <p:grpSpPr>
            <a:xfrm rot="9000000">
              <a:off x="2052632" y="4354252"/>
              <a:ext cx="176766" cy="149830"/>
              <a:chOff x="3071803" y="1714487"/>
              <a:chExt cx="857255" cy="842963"/>
            </a:xfrm>
            <a:noFill/>
          </p:grpSpPr>
          <p:sp>
            <p:nvSpPr>
              <p:cNvPr id="100" name="円弧 9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01" name="円弧 10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02" name="円弧 101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97" name="円/楕円 96"/>
            <p:cNvSpPr/>
            <p:nvPr/>
          </p:nvSpPr>
          <p:spPr>
            <a:xfrm>
              <a:off x="1964404" y="4141168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2195808" y="4287238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1943070" y="4407014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109" name="グループ化 108"/>
          <p:cNvGrpSpPr/>
          <p:nvPr/>
        </p:nvGrpSpPr>
        <p:grpSpPr>
          <a:xfrm>
            <a:off x="7832445" y="1769691"/>
            <a:ext cx="210905" cy="210904"/>
            <a:chOff x="2156034" y="3261267"/>
            <a:chExt cx="576000" cy="576000"/>
          </a:xfrm>
        </p:grpSpPr>
        <p:sp>
          <p:nvSpPr>
            <p:cNvPr id="110" name="円/楕円 109"/>
            <p:cNvSpPr/>
            <p:nvPr/>
          </p:nvSpPr>
          <p:spPr>
            <a:xfrm>
              <a:off x="2156034" y="3261267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11" name="グループ化 36"/>
            <p:cNvGrpSpPr/>
            <p:nvPr/>
          </p:nvGrpSpPr>
          <p:grpSpPr>
            <a:xfrm>
              <a:off x="2372034" y="34795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114" name="円弧 113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15" name="円弧 114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16" name="円弧 115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12" name="円/楕円 111"/>
            <p:cNvSpPr/>
            <p:nvPr/>
          </p:nvSpPr>
          <p:spPr>
            <a:xfrm>
              <a:off x="2516032" y="3479531"/>
              <a:ext cx="139636" cy="138964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2228034" y="3479543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117" name="グループ化 116"/>
          <p:cNvGrpSpPr/>
          <p:nvPr/>
        </p:nvGrpSpPr>
        <p:grpSpPr>
          <a:xfrm>
            <a:off x="6755271" y="1770775"/>
            <a:ext cx="210905" cy="210904"/>
            <a:chOff x="2683861" y="3711865"/>
            <a:chExt cx="576000" cy="576000"/>
          </a:xfrm>
        </p:grpSpPr>
        <p:sp>
          <p:nvSpPr>
            <p:cNvPr id="118" name="円/楕円 117"/>
            <p:cNvSpPr/>
            <p:nvPr/>
          </p:nvSpPr>
          <p:spPr>
            <a:xfrm>
              <a:off x="2683861" y="3711865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19" name="グループ化 36"/>
            <p:cNvGrpSpPr/>
            <p:nvPr/>
          </p:nvGrpSpPr>
          <p:grpSpPr>
            <a:xfrm>
              <a:off x="2899861" y="39301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122" name="円弧 121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23" name="円弧 122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24" name="円弧 123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20" name="円/楕円 119"/>
            <p:cNvSpPr/>
            <p:nvPr/>
          </p:nvSpPr>
          <p:spPr>
            <a:xfrm>
              <a:off x="3043859" y="3930131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2755861" y="3930143"/>
              <a:ext cx="139636" cy="138964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125" name="グループ化 124"/>
          <p:cNvGrpSpPr/>
          <p:nvPr/>
        </p:nvGrpSpPr>
        <p:grpSpPr>
          <a:xfrm>
            <a:off x="6509314" y="1543861"/>
            <a:ext cx="210905" cy="210904"/>
            <a:chOff x="1815070" y="4074706"/>
            <a:chExt cx="576000" cy="576000"/>
          </a:xfrm>
        </p:grpSpPr>
        <p:sp>
          <p:nvSpPr>
            <p:cNvPr id="126" name="円/楕円 125"/>
            <p:cNvSpPr/>
            <p:nvPr/>
          </p:nvSpPr>
          <p:spPr>
            <a:xfrm>
              <a:off x="1815070" y="4074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27" name="グループ化 33"/>
            <p:cNvGrpSpPr/>
            <p:nvPr/>
          </p:nvGrpSpPr>
          <p:grpSpPr>
            <a:xfrm rot="1800000">
              <a:off x="2070012" y="4241980"/>
              <a:ext cx="165960" cy="130394"/>
              <a:chOff x="3071803" y="1714487"/>
              <a:chExt cx="857255" cy="842963"/>
            </a:xfrm>
            <a:noFill/>
          </p:grpSpPr>
          <p:sp>
            <p:nvSpPr>
              <p:cNvPr id="139" name="円弧 138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40" name="円弧 13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41" name="円弧 14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28" name="グループ化 36"/>
            <p:cNvGrpSpPr/>
            <p:nvPr/>
          </p:nvGrpSpPr>
          <p:grpSpPr>
            <a:xfrm rot="17400000">
              <a:off x="1966886" y="4259600"/>
              <a:ext cx="163184" cy="145326"/>
              <a:chOff x="3071803" y="1714487"/>
              <a:chExt cx="857255" cy="842963"/>
            </a:xfrm>
            <a:noFill/>
          </p:grpSpPr>
          <p:sp>
            <p:nvSpPr>
              <p:cNvPr id="136" name="円弧 135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37" name="円弧 136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38" name="円弧 137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29" name="グループ化 40"/>
            <p:cNvGrpSpPr/>
            <p:nvPr/>
          </p:nvGrpSpPr>
          <p:grpSpPr>
            <a:xfrm rot="9000000">
              <a:off x="2052632" y="4354252"/>
              <a:ext cx="176766" cy="149830"/>
              <a:chOff x="3071803" y="1714487"/>
              <a:chExt cx="857255" cy="842963"/>
            </a:xfrm>
            <a:noFill/>
          </p:grpSpPr>
          <p:sp>
            <p:nvSpPr>
              <p:cNvPr id="133" name="円弧 132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34" name="円弧 133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35" name="円弧 134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30" name="円/楕円 129"/>
            <p:cNvSpPr/>
            <p:nvPr/>
          </p:nvSpPr>
          <p:spPr>
            <a:xfrm>
              <a:off x="1964404" y="4141168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2195808" y="4287238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1943070" y="4407014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142" name="グループ化 141"/>
          <p:cNvGrpSpPr/>
          <p:nvPr/>
        </p:nvGrpSpPr>
        <p:grpSpPr>
          <a:xfrm>
            <a:off x="6329247" y="1354867"/>
            <a:ext cx="210905" cy="210904"/>
            <a:chOff x="2611973" y="3302862"/>
            <a:chExt cx="576000" cy="576000"/>
          </a:xfrm>
        </p:grpSpPr>
        <p:sp>
          <p:nvSpPr>
            <p:cNvPr id="143" name="円/楕円 142"/>
            <p:cNvSpPr/>
            <p:nvPr/>
          </p:nvSpPr>
          <p:spPr>
            <a:xfrm>
              <a:off x="2611973" y="3302862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44" name="グループ化 33"/>
            <p:cNvGrpSpPr/>
            <p:nvPr/>
          </p:nvGrpSpPr>
          <p:grpSpPr>
            <a:xfrm rot="1800000">
              <a:off x="2866915" y="3470136"/>
              <a:ext cx="165960" cy="130394"/>
              <a:chOff x="3071803" y="1714487"/>
              <a:chExt cx="857255" cy="842963"/>
            </a:xfrm>
            <a:noFill/>
          </p:grpSpPr>
          <p:sp>
            <p:nvSpPr>
              <p:cNvPr id="156" name="円弧 155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57" name="円弧 156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58" name="円弧 157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45" name="グループ化 36"/>
            <p:cNvGrpSpPr/>
            <p:nvPr/>
          </p:nvGrpSpPr>
          <p:grpSpPr>
            <a:xfrm rot="17400000">
              <a:off x="2763789" y="3487756"/>
              <a:ext cx="163184" cy="145326"/>
              <a:chOff x="3071803" y="1714487"/>
              <a:chExt cx="857255" cy="842963"/>
            </a:xfrm>
            <a:noFill/>
          </p:grpSpPr>
          <p:sp>
            <p:nvSpPr>
              <p:cNvPr id="153" name="円弧 152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54" name="円弧 153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55" name="円弧 154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46" name="グループ化 40"/>
            <p:cNvGrpSpPr/>
            <p:nvPr/>
          </p:nvGrpSpPr>
          <p:grpSpPr>
            <a:xfrm rot="9000000">
              <a:off x="2849535" y="3582408"/>
              <a:ext cx="176766" cy="149830"/>
              <a:chOff x="3071803" y="1714487"/>
              <a:chExt cx="857255" cy="842963"/>
            </a:xfrm>
            <a:noFill/>
          </p:grpSpPr>
          <p:sp>
            <p:nvSpPr>
              <p:cNvPr id="150" name="円弧 14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51" name="円弧 15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52" name="円弧 151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47" name="円/楕円 146"/>
            <p:cNvSpPr/>
            <p:nvPr/>
          </p:nvSpPr>
          <p:spPr>
            <a:xfrm>
              <a:off x="2761307" y="3369324"/>
              <a:ext cx="139636" cy="13896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2992711" y="3515394"/>
              <a:ext cx="139636" cy="138964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2739973" y="3635170"/>
              <a:ext cx="139636" cy="138964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159" name="グループ化 158"/>
          <p:cNvGrpSpPr/>
          <p:nvPr/>
        </p:nvGrpSpPr>
        <p:grpSpPr>
          <a:xfrm>
            <a:off x="7977342" y="1610724"/>
            <a:ext cx="210905" cy="210904"/>
            <a:chOff x="1815070" y="4074706"/>
            <a:chExt cx="576000" cy="576000"/>
          </a:xfrm>
        </p:grpSpPr>
        <p:sp>
          <p:nvSpPr>
            <p:cNvPr id="160" name="円/楕円 159"/>
            <p:cNvSpPr/>
            <p:nvPr/>
          </p:nvSpPr>
          <p:spPr>
            <a:xfrm>
              <a:off x="1815070" y="4074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61" name="グループ化 33"/>
            <p:cNvGrpSpPr/>
            <p:nvPr/>
          </p:nvGrpSpPr>
          <p:grpSpPr>
            <a:xfrm rot="1800000">
              <a:off x="2070012" y="4241980"/>
              <a:ext cx="165960" cy="130394"/>
              <a:chOff x="3071803" y="1714487"/>
              <a:chExt cx="857255" cy="842963"/>
            </a:xfrm>
            <a:noFill/>
          </p:grpSpPr>
          <p:sp>
            <p:nvSpPr>
              <p:cNvPr id="173" name="円弧 172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74" name="円弧 173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75" name="円弧 174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62" name="グループ化 36"/>
            <p:cNvGrpSpPr/>
            <p:nvPr/>
          </p:nvGrpSpPr>
          <p:grpSpPr>
            <a:xfrm rot="17400000">
              <a:off x="1966886" y="4259600"/>
              <a:ext cx="163184" cy="145326"/>
              <a:chOff x="3071803" y="1714487"/>
              <a:chExt cx="857255" cy="842963"/>
            </a:xfrm>
            <a:noFill/>
          </p:grpSpPr>
          <p:sp>
            <p:nvSpPr>
              <p:cNvPr id="170" name="円弧 169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71" name="円弧 170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72" name="円弧 171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63" name="グループ化 40"/>
            <p:cNvGrpSpPr/>
            <p:nvPr/>
          </p:nvGrpSpPr>
          <p:grpSpPr>
            <a:xfrm rot="9000000">
              <a:off x="2052632" y="4354252"/>
              <a:ext cx="176766" cy="149830"/>
              <a:chOff x="3071803" y="1714487"/>
              <a:chExt cx="857255" cy="842963"/>
            </a:xfrm>
            <a:noFill/>
          </p:grpSpPr>
          <p:sp>
            <p:nvSpPr>
              <p:cNvPr id="167" name="円弧 166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68" name="円弧 167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69" name="円弧 168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64" name="円/楕円 163"/>
            <p:cNvSpPr/>
            <p:nvPr/>
          </p:nvSpPr>
          <p:spPr>
            <a:xfrm>
              <a:off x="1964404" y="4141168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65" name="円/楕円 164"/>
            <p:cNvSpPr/>
            <p:nvPr/>
          </p:nvSpPr>
          <p:spPr>
            <a:xfrm>
              <a:off x="2195808" y="4287238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66" name="円/楕円 165"/>
            <p:cNvSpPr/>
            <p:nvPr/>
          </p:nvSpPr>
          <p:spPr>
            <a:xfrm>
              <a:off x="1943070" y="4407014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176" name="グループ化 175"/>
          <p:cNvGrpSpPr/>
          <p:nvPr/>
        </p:nvGrpSpPr>
        <p:grpSpPr>
          <a:xfrm>
            <a:off x="6316376" y="1713795"/>
            <a:ext cx="210905" cy="210904"/>
            <a:chOff x="2156034" y="3261267"/>
            <a:chExt cx="576000" cy="576000"/>
          </a:xfrm>
        </p:grpSpPr>
        <p:sp>
          <p:nvSpPr>
            <p:cNvPr id="177" name="円/楕円 176"/>
            <p:cNvSpPr/>
            <p:nvPr/>
          </p:nvSpPr>
          <p:spPr>
            <a:xfrm>
              <a:off x="2156034" y="3261267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78" name="グループ化 36"/>
            <p:cNvGrpSpPr/>
            <p:nvPr/>
          </p:nvGrpSpPr>
          <p:grpSpPr>
            <a:xfrm>
              <a:off x="2372034" y="34795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181" name="円弧 180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82" name="円弧 181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83" name="円弧 182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79" name="円/楕円 178"/>
            <p:cNvSpPr/>
            <p:nvPr/>
          </p:nvSpPr>
          <p:spPr>
            <a:xfrm>
              <a:off x="2516032" y="3479531"/>
              <a:ext cx="139636" cy="138964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80" name="円/楕円 179"/>
            <p:cNvSpPr/>
            <p:nvPr/>
          </p:nvSpPr>
          <p:spPr>
            <a:xfrm>
              <a:off x="2228034" y="3479543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184" name="グループ化 183"/>
          <p:cNvGrpSpPr/>
          <p:nvPr/>
        </p:nvGrpSpPr>
        <p:grpSpPr>
          <a:xfrm>
            <a:off x="7295119" y="1537341"/>
            <a:ext cx="210905" cy="210904"/>
            <a:chOff x="2345947" y="3930706"/>
            <a:chExt cx="576000" cy="576000"/>
          </a:xfrm>
        </p:grpSpPr>
        <p:sp>
          <p:nvSpPr>
            <p:cNvPr id="185" name="円/楕円 184"/>
            <p:cNvSpPr/>
            <p:nvPr/>
          </p:nvSpPr>
          <p:spPr>
            <a:xfrm>
              <a:off x="2345947" y="3930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86" name="グループ化 36"/>
            <p:cNvGrpSpPr/>
            <p:nvPr/>
          </p:nvGrpSpPr>
          <p:grpSpPr>
            <a:xfrm>
              <a:off x="2561947" y="4148978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189" name="円弧 188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90" name="円弧 18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91" name="円弧 19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87" name="円/楕円 186"/>
            <p:cNvSpPr/>
            <p:nvPr/>
          </p:nvSpPr>
          <p:spPr>
            <a:xfrm>
              <a:off x="2705945" y="4148970"/>
              <a:ext cx="139636" cy="13896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88" name="円/楕円 187"/>
            <p:cNvSpPr/>
            <p:nvPr/>
          </p:nvSpPr>
          <p:spPr>
            <a:xfrm>
              <a:off x="2417947" y="4148982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192" name="グループ化 191"/>
          <p:cNvGrpSpPr/>
          <p:nvPr/>
        </p:nvGrpSpPr>
        <p:grpSpPr>
          <a:xfrm>
            <a:off x="8320960" y="1708056"/>
            <a:ext cx="210905" cy="210904"/>
            <a:chOff x="4302024" y="1802256"/>
            <a:chExt cx="540000" cy="540000"/>
          </a:xfrm>
        </p:grpSpPr>
        <p:sp>
          <p:nvSpPr>
            <p:cNvPr id="193" name="円/楕円 192"/>
            <p:cNvSpPr/>
            <p:nvPr/>
          </p:nvSpPr>
          <p:spPr>
            <a:xfrm>
              <a:off x="4302024" y="1802256"/>
              <a:ext cx="540000" cy="540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94" name="グループ化 33"/>
            <p:cNvGrpSpPr/>
            <p:nvPr/>
          </p:nvGrpSpPr>
          <p:grpSpPr>
            <a:xfrm rot="1800000">
              <a:off x="4541032" y="1959076"/>
              <a:ext cx="155587" cy="122244"/>
              <a:chOff x="3071803" y="1714487"/>
              <a:chExt cx="857255" cy="842963"/>
            </a:xfrm>
            <a:noFill/>
          </p:grpSpPr>
          <p:sp>
            <p:nvSpPr>
              <p:cNvPr id="206" name="円弧 205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07" name="円弧 206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08" name="円弧 207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95" name="グループ化 36"/>
            <p:cNvGrpSpPr/>
            <p:nvPr/>
          </p:nvGrpSpPr>
          <p:grpSpPr>
            <a:xfrm rot="17400000">
              <a:off x="4444351" y="1975594"/>
              <a:ext cx="152985" cy="136243"/>
              <a:chOff x="3071803" y="1714487"/>
              <a:chExt cx="857255" cy="842963"/>
            </a:xfrm>
            <a:noFill/>
          </p:grpSpPr>
          <p:sp>
            <p:nvSpPr>
              <p:cNvPr id="203" name="円弧 202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04" name="円弧 203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05" name="円弧 204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96" name="グループ化 40"/>
            <p:cNvGrpSpPr/>
            <p:nvPr/>
          </p:nvGrpSpPr>
          <p:grpSpPr>
            <a:xfrm rot="9000000">
              <a:off x="4524738" y="2064331"/>
              <a:ext cx="165718" cy="140466"/>
              <a:chOff x="3071803" y="1714487"/>
              <a:chExt cx="857255" cy="842963"/>
            </a:xfrm>
            <a:noFill/>
          </p:grpSpPr>
          <p:sp>
            <p:nvSpPr>
              <p:cNvPr id="200" name="円弧 19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01" name="円弧 20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02" name="円弧 201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97" name="円/楕円 196"/>
            <p:cNvSpPr/>
            <p:nvPr/>
          </p:nvSpPr>
          <p:spPr>
            <a:xfrm>
              <a:off x="4442024" y="1864564"/>
              <a:ext cx="130909" cy="13027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98" name="円/楕円 197"/>
            <p:cNvSpPr/>
            <p:nvPr/>
          </p:nvSpPr>
          <p:spPr>
            <a:xfrm>
              <a:off x="4658966" y="2001505"/>
              <a:ext cx="130909" cy="130279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199" name="円/楕円 198"/>
            <p:cNvSpPr/>
            <p:nvPr/>
          </p:nvSpPr>
          <p:spPr>
            <a:xfrm>
              <a:off x="4422024" y="2113795"/>
              <a:ext cx="130909" cy="130279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209" name="グループ化 208"/>
          <p:cNvGrpSpPr/>
          <p:nvPr/>
        </p:nvGrpSpPr>
        <p:grpSpPr>
          <a:xfrm>
            <a:off x="6081654" y="1771115"/>
            <a:ext cx="210905" cy="210904"/>
            <a:chOff x="4302024" y="1802256"/>
            <a:chExt cx="540000" cy="540000"/>
          </a:xfrm>
        </p:grpSpPr>
        <p:sp>
          <p:nvSpPr>
            <p:cNvPr id="210" name="円/楕円 209"/>
            <p:cNvSpPr/>
            <p:nvPr/>
          </p:nvSpPr>
          <p:spPr>
            <a:xfrm>
              <a:off x="4302024" y="1802256"/>
              <a:ext cx="540000" cy="540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211" name="グループ化 33"/>
            <p:cNvGrpSpPr/>
            <p:nvPr/>
          </p:nvGrpSpPr>
          <p:grpSpPr>
            <a:xfrm rot="1800000">
              <a:off x="4541032" y="1959076"/>
              <a:ext cx="155587" cy="122244"/>
              <a:chOff x="3071803" y="1714487"/>
              <a:chExt cx="857255" cy="842963"/>
            </a:xfrm>
            <a:noFill/>
          </p:grpSpPr>
          <p:sp>
            <p:nvSpPr>
              <p:cNvPr id="223" name="円弧 222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24" name="円弧 223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25" name="円弧 224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12" name="グループ化 36"/>
            <p:cNvGrpSpPr/>
            <p:nvPr/>
          </p:nvGrpSpPr>
          <p:grpSpPr>
            <a:xfrm rot="17400000">
              <a:off x="4444351" y="1975594"/>
              <a:ext cx="152985" cy="136243"/>
              <a:chOff x="3071803" y="1714487"/>
              <a:chExt cx="857255" cy="842963"/>
            </a:xfrm>
            <a:noFill/>
          </p:grpSpPr>
          <p:sp>
            <p:nvSpPr>
              <p:cNvPr id="220" name="円弧 219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21" name="円弧 220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22" name="円弧 221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13" name="グループ化 40"/>
            <p:cNvGrpSpPr/>
            <p:nvPr/>
          </p:nvGrpSpPr>
          <p:grpSpPr>
            <a:xfrm rot="9000000">
              <a:off x="4524738" y="2064331"/>
              <a:ext cx="165718" cy="140466"/>
              <a:chOff x="3071803" y="1714487"/>
              <a:chExt cx="857255" cy="842963"/>
            </a:xfrm>
            <a:noFill/>
          </p:grpSpPr>
          <p:sp>
            <p:nvSpPr>
              <p:cNvPr id="217" name="円弧 216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18" name="円弧 217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19" name="円弧 218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214" name="円/楕円 213"/>
            <p:cNvSpPr/>
            <p:nvPr/>
          </p:nvSpPr>
          <p:spPr>
            <a:xfrm>
              <a:off x="4442024" y="1864564"/>
              <a:ext cx="130909" cy="13027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15" name="円/楕円 214"/>
            <p:cNvSpPr/>
            <p:nvPr/>
          </p:nvSpPr>
          <p:spPr>
            <a:xfrm>
              <a:off x="4658966" y="2001505"/>
              <a:ext cx="130909" cy="130279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16" name="円/楕円 215"/>
            <p:cNvSpPr/>
            <p:nvPr/>
          </p:nvSpPr>
          <p:spPr>
            <a:xfrm>
              <a:off x="4422024" y="2113795"/>
              <a:ext cx="130909" cy="130279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226" name="グループ化 225"/>
          <p:cNvGrpSpPr/>
          <p:nvPr/>
        </p:nvGrpSpPr>
        <p:grpSpPr>
          <a:xfrm>
            <a:off x="7512798" y="1600058"/>
            <a:ext cx="210905" cy="210904"/>
            <a:chOff x="4302024" y="1802256"/>
            <a:chExt cx="540000" cy="540000"/>
          </a:xfrm>
        </p:grpSpPr>
        <p:sp>
          <p:nvSpPr>
            <p:cNvPr id="227" name="円/楕円 226"/>
            <p:cNvSpPr/>
            <p:nvPr/>
          </p:nvSpPr>
          <p:spPr>
            <a:xfrm>
              <a:off x="4302024" y="1802256"/>
              <a:ext cx="540000" cy="540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228" name="グループ化 33"/>
            <p:cNvGrpSpPr/>
            <p:nvPr/>
          </p:nvGrpSpPr>
          <p:grpSpPr>
            <a:xfrm rot="1800000">
              <a:off x="4541032" y="1959076"/>
              <a:ext cx="155587" cy="122244"/>
              <a:chOff x="3071803" y="1714487"/>
              <a:chExt cx="857255" cy="842963"/>
            </a:xfrm>
            <a:noFill/>
          </p:grpSpPr>
          <p:sp>
            <p:nvSpPr>
              <p:cNvPr id="240" name="円弧 239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41" name="円弧 240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42" name="円弧 241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29" name="グループ化 36"/>
            <p:cNvGrpSpPr/>
            <p:nvPr/>
          </p:nvGrpSpPr>
          <p:grpSpPr>
            <a:xfrm rot="17400000">
              <a:off x="4444351" y="1975594"/>
              <a:ext cx="152985" cy="136243"/>
              <a:chOff x="3071803" y="1714487"/>
              <a:chExt cx="857255" cy="842963"/>
            </a:xfrm>
            <a:noFill/>
          </p:grpSpPr>
          <p:sp>
            <p:nvSpPr>
              <p:cNvPr id="237" name="円弧 236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38" name="円弧 237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39" name="円弧 238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30" name="グループ化 40"/>
            <p:cNvGrpSpPr/>
            <p:nvPr/>
          </p:nvGrpSpPr>
          <p:grpSpPr>
            <a:xfrm rot="9000000">
              <a:off x="4524738" y="2064331"/>
              <a:ext cx="165718" cy="140466"/>
              <a:chOff x="3071803" y="1714487"/>
              <a:chExt cx="857255" cy="842963"/>
            </a:xfrm>
            <a:noFill/>
          </p:grpSpPr>
          <p:sp>
            <p:nvSpPr>
              <p:cNvPr id="234" name="円弧 233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35" name="円弧 234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36" name="円弧 235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231" name="円/楕円 230"/>
            <p:cNvSpPr/>
            <p:nvPr/>
          </p:nvSpPr>
          <p:spPr>
            <a:xfrm>
              <a:off x="4442024" y="1864564"/>
              <a:ext cx="130909" cy="13027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32" name="円/楕円 231"/>
            <p:cNvSpPr/>
            <p:nvPr/>
          </p:nvSpPr>
          <p:spPr>
            <a:xfrm>
              <a:off x="4658966" y="2001505"/>
              <a:ext cx="130909" cy="130279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33" name="円/楕円 232"/>
            <p:cNvSpPr/>
            <p:nvPr/>
          </p:nvSpPr>
          <p:spPr>
            <a:xfrm>
              <a:off x="4422024" y="2113795"/>
              <a:ext cx="130909" cy="130279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243" name="グループ化 242"/>
          <p:cNvGrpSpPr/>
          <p:nvPr/>
        </p:nvGrpSpPr>
        <p:grpSpPr>
          <a:xfrm>
            <a:off x="7086902" y="1686047"/>
            <a:ext cx="210905" cy="210904"/>
            <a:chOff x="1815070" y="4074706"/>
            <a:chExt cx="576000" cy="576000"/>
          </a:xfrm>
        </p:grpSpPr>
        <p:sp>
          <p:nvSpPr>
            <p:cNvPr id="244" name="円/楕円 243"/>
            <p:cNvSpPr/>
            <p:nvPr/>
          </p:nvSpPr>
          <p:spPr>
            <a:xfrm>
              <a:off x="1815070" y="4074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245" name="グループ化 33"/>
            <p:cNvGrpSpPr/>
            <p:nvPr/>
          </p:nvGrpSpPr>
          <p:grpSpPr>
            <a:xfrm rot="1800000">
              <a:off x="2070012" y="4241980"/>
              <a:ext cx="165960" cy="130394"/>
              <a:chOff x="3071803" y="1714487"/>
              <a:chExt cx="857255" cy="842963"/>
            </a:xfrm>
            <a:noFill/>
          </p:grpSpPr>
          <p:sp>
            <p:nvSpPr>
              <p:cNvPr id="257" name="円弧 256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58" name="円弧 257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59" name="円弧 258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46" name="グループ化 36"/>
            <p:cNvGrpSpPr/>
            <p:nvPr/>
          </p:nvGrpSpPr>
          <p:grpSpPr>
            <a:xfrm rot="17400000">
              <a:off x="1966886" y="4259600"/>
              <a:ext cx="163184" cy="145326"/>
              <a:chOff x="3071803" y="1714487"/>
              <a:chExt cx="857255" cy="842963"/>
            </a:xfrm>
            <a:noFill/>
          </p:grpSpPr>
          <p:sp>
            <p:nvSpPr>
              <p:cNvPr id="254" name="円弧 253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55" name="円弧 254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56" name="円弧 255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47" name="グループ化 40"/>
            <p:cNvGrpSpPr/>
            <p:nvPr/>
          </p:nvGrpSpPr>
          <p:grpSpPr>
            <a:xfrm rot="9000000">
              <a:off x="2052632" y="4354252"/>
              <a:ext cx="176766" cy="149830"/>
              <a:chOff x="3071803" y="1714487"/>
              <a:chExt cx="857255" cy="842963"/>
            </a:xfrm>
            <a:noFill/>
          </p:grpSpPr>
          <p:sp>
            <p:nvSpPr>
              <p:cNvPr id="251" name="円弧 250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52" name="円弧 251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53" name="円弧 252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248" name="円/楕円 247"/>
            <p:cNvSpPr/>
            <p:nvPr/>
          </p:nvSpPr>
          <p:spPr>
            <a:xfrm>
              <a:off x="1964404" y="4141168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49" name="円/楕円 248"/>
            <p:cNvSpPr/>
            <p:nvPr/>
          </p:nvSpPr>
          <p:spPr>
            <a:xfrm>
              <a:off x="2195808" y="4287238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50" name="円/楕円 249"/>
            <p:cNvSpPr/>
            <p:nvPr/>
          </p:nvSpPr>
          <p:spPr>
            <a:xfrm>
              <a:off x="1943070" y="4407014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260" name="グループ化 259"/>
          <p:cNvGrpSpPr/>
          <p:nvPr/>
        </p:nvGrpSpPr>
        <p:grpSpPr>
          <a:xfrm>
            <a:off x="8201044" y="1521512"/>
            <a:ext cx="210905" cy="210904"/>
            <a:chOff x="2156034" y="3261267"/>
            <a:chExt cx="576000" cy="576000"/>
          </a:xfrm>
          <a:effectLst/>
        </p:grpSpPr>
        <p:sp>
          <p:nvSpPr>
            <p:cNvPr id="261" name="円/楕円 260"/>
            <p:cNvSpPr/>
            <p:nvPr/>
          </p:nvSpPr>
          <p:spPr>
            <a:xfrm>
              <a:off x="2156034" y="3261267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262" name="グループ化 36"/>
            <p:cNvGrpSpPr/>
            <p:nvPr/>
          </p:nvGrpSpPr>
          <p:grpSpPr>
            <a:xfrm>
              <a:off x="2372034" y="34795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265" name="円弧 264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66" name="円弧 265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67" name="円弧 266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263" name="円/楕円 262"/>
            <p:cNvSpPr/>
            <p:nvPr/>
          </p:nvSpPr>
          <p:spPr>
            <a:xfrm>
              <a:off x="2516032" y="3479531"/>
              <a:ext cx="139636" cy="138964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64" name="円/楕円 263"/>
            <p:cNvSpPr/>
            <p:nvPr/>
          </p:nvSpPr>
          <p:spPr>
            <a:xfrm>
              <a:off x="2228034" y="3479543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268" name="グループ化 267"/>
          <p:cNvGrpSpPr/>
          <p:nvPr/>
        </p:nvGrpSpPr>
        <p:grpSpPr>
          <a:xfrm>
            <a:off x="6039062" y="1345675"/>
            <a:ext cx="210905" cy="210904"/>
            <a:chOff x="2345947" y="3930706"/>
            <a:chExt cx="576000" cy="576000"/>
          </a:xfrm>
        </p:grpSpPr>
        <p:sp>
          <p:nvSpPr>
            <p:cNvPr id="269" name="円/楕円 268"/>
            <p:cNvSpPr/>
            <p:nvPr/>
          </p:nvSpPr>
          <p:spPr>
            <a:xfrm>
              <a:off x="2345947" y="3930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270" name="グループ化 36"/>
            <p:cNvGrpSpPr/>
            <p:nvPr/>
          </p:nvGrpSpPr>
          <p:grpSpPr>
            <a:xfrm>
              <a:off x="2561947" y="4148978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273" name="円弧 272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74" name="円弧 273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75" name="円弧 274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271" name="円/楕円 270"/>
            <p:cNvSpPr/>
            <p:nvPr/>
          </p:nvSpPr>
          <p:spPr>
            <a:xfrm>
              <a:off x="2705945" y="4148970"/>
              <a:ext cx="139636" cy="13896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72" name="円/楕円 271"/>
            <p:cNvSpPr/>
            <p:nvPr/>
          </p:nvSpPr>
          <p:spPr>
            <a:xfrm>
              <a:off x="2417947" y="4148982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276" name="グループ化 275"/>
          <p:cNvGrpSpPr/>
          <p:nvPr/>
        </p:nvGrpSpPr>
        <p:grpSpPr>
          <a:xfrm>
            <a:off x="6689352" y="1355441"/>
            <a:ext cx="210905" cy="210904"/>
            <a:chOff x="2683861" y="3711867"/>
            <a:chExt cx="576000" cy="576000"/>
          </a:xfrm>
        </p:grpSpPr>
        <p:sp>
          <p:nvSpPr>
            <p:cNvPr id="277" name="円/楕円 276"/>
            <p:cNvSpPr/>
            <p:nvPr/>
          </p:nvSpPr>
          <p:spPr>
            <a:xfrm>
              <a:off x="2683861" y="3711867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278" name="グループ化 36"/>
            <p:cNvGrpSpPr/>
            <p:nvPr/>
          </p:nvGrpSpPr>
          <p:grpSpPr>
            <a:xfrm>
              <a:off x="2899861" y="39301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281" name="円弧 280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82" name="円弧 281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83" name="円弧 282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279" name="円/楕円 278"/>
            <p:cNvSpPr/>
            <p:nvPr/>
          </p:nvSpPr>
          <p:spPr>
            <a:xfrm>
              <a:off x="3043859" y="3930131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80" name="円/楕円 279"/>
            <p:cNvSpPr/>
            <p:nvPr/>
          </p:nvSpPr>
          <p:spPr>
            <a:xfrm>
              <a:off x="2755861" y="3930143"/>
              <a:ext cx="139636" cy="138964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284" name="グループ化 283"/>
          <p:cNvGrpSpPr/>
          <p:nvPr/>
        </p:nvGrpSpPr>
        <p:grpSpPr>
          <a:xfrm>
            <a:off x="7537741" y="1382376"/>
            <a:ext cx="210905" cy="210904"/>
            <a:chOff x="2156034" y="3261267"/>
            <a:chExt cx="576000" cy="576000"/>
          </a:xfrm>
        </p:grpSpPr>
        <p:sp>
          <p:nvSpPr>
            <p:cNvPr id="285" name="円/楕円 284"/>
            <p:cNvSpPr/>
            <p:nvPr/>
          </p:nvSpPr>
          <p:spPr>
            <a:xfrm>
              <a:off x="2156034" y="3261267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286" name="グループ化 36"/>
            <p:cNvGrpSpPr/>
            <p:nvPr/>
          </p:nvGrpSpPr>
          <p:grpSpPr>
            <a:xfrm>
              <a:off x="2372034" y="34795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289" name="円弧 288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90" name="円弧 28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91" name="円弧 29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287" name="円/楕円 286"/>
            <p:cNvSpPr/>
            <p:nvPr/>
          </p:nvSpPr>
          <p:spPr>
            <a:xfrm>
              <a:off x="2516032" y="3479531"/>
              <a:ext cx="139636" cy="138964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88" name="円/楕円 287"/>
            <p:cNvSpPr/>
            <p:nvPr/>
          </p:nvSpPr>
          <p:spPr>
            <a:xfrm>
              <a:off x="2228034" y="3479543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292" name="グループ化 291"/>
          <p:cNvGrpSpPr/>
          <p:nvPr/>
        </p:nvGrpSpPr>
        <p:grpSpPr>
          <a:xfrm>
            <a:off x="8027079" y="1405637"/>
            <a:ext cx="210905" cy="210904"/>
            <a:chOff x="2345947" y="3930706"/>
            <a:chExt cx="576000" cy="576000"/>
          </a:xfrm>
        </p:grpSpPr>
        <p:sp>
          <p:nvSpPr>
            <p:cNvPr id="293" name="円/楕円 292"/>
            <p:cNvSpPr/>
            <p:nvPr/>
          </p:nvSpPr>
          <p:spPr>
            <a:xfrm>
              <a:off x="2345947" y="3930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294" name="グループ化 36"/>
            <p:cNvGrpSpPr/>
            <p:nvPr/>
          </p:nvGrpSpPr>
          <p:grpSpPr>
            <a:xfrm>
              <a:off x="2561947" y="4148978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297" name="円弧 296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98" name="円弧 297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99" name="円弧 298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295" name="円/楕円 294"/>
            <p:cNvSpPr/>
            <p:nvPr/>
          </p:nvSpPr>
          <p:spPr>
            <a:xfrm>
              <a:off x="2705945" y="4148970"/>
              <a:ext cx="139636" cy="138964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296" name="円/楕円 295"/>
            <p:cNvSpPr/>
            <p:nvPr/>
          </p:nvSpPr>
          <p:spPr>
            <a:xfrm>
              <a:off x="2417947" y="4148982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300" name="グループ化 299"/>
          <p:cNvGrpSpPr/>
          <p:nvPr/>
        </p:nvGrpSpPr>
        <p:grpSpPr>
          <a:xfrm>
            <a:off x="7324416" y="1344178"/>
            <a:ext cx="210905" cy="210904"/>
            <a:chOff x="1815070" y="4074706"/>
            <a:chExt cx="576000" cy="576000"/>
          </a:xfrm>
        </p:grpSpPr>
        <p:sp>
          <p:nvSpPr>
            <p:cNvPr id="301" name="円/楕円 300"/>
            <p:cNvSpPr/>
            <p:nvPr/>
          </p:nvSpPr>
          <p:spPr>
            <a:xfrm>
              <a:off x="1815070" y="4074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302" name="グループ化 33"/>
            <p:cNvGrpSpPr/>
            <p:nvPr/>
          </p:nvGrpSpPr>
          <p:grpSpPr>
            <a:xfrm rot="1800000">
              <a:off x="2070012" y="4241980"/>
              <a:ext cx="165960" cy="130394"/>
              <a:chOff x="3071803" y="1714487"/>
              <a:chExt cx="857255" cy="842963"/>
            </a:xfrm>
            <a:noFill/>
          </p:grpSpPr>
          <p:sp>
            <p:nvSpPr>
              <p:cNvPr id="314" name="円弧 313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15" name="円弧 314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16" name="円弧 315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03" name="グループ化 36"/>
            <p:cNvGrpSpPr/>
            <p:nvPr/>
          </p:nvGrpSpPr>
          <p:grpSpPr>
            <a:xfrm rot="17400000">
              <a:off x="1966886" y="4259600"/>
              <a:ext cx="163184" cy="145326"/>
              <a:chOff x="3071803" y="1714487"/>
              <a:chExt cx="857255" cy="842963"/>
            </a:xfrm>
            <a:noFill/>
          </p:grpSpPr>
          <p:sp>
            <p:nvSpPr>
              <p:cNvPr id="311" name="円弧 310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12" name="円弧 311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13" name="円弧 312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04" name="グループ化 40"/>
            <p:cNvGrpSpPr/>
            <p:nvPr/>
          </p:nvGrpSpPr>
          <p:grpSpPr>
            <a:xfrm rot="9000000">
              <a:off x="2052632" y="4354252"/>
              <a:ext cx="176766" cy="149830"/>
              <a:chOff x="3071803" y="1714487"/>
              <a:chExt cx="857255" cy="842963"/>
            </a:xfrm>
            <a:noFill/>
          </p:grpSpPr>
          <p:sp>
            <p:nvSpPr>
              <p:cNvPr id="308" name="円弧 307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09" name="円弧 308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10" name="円弧 309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305" name="円/楕円 304"/>
            <p:cNvSpPr/>
            <p:nvPr/>
          </p:nvSpPr>
          <p:spPr>
            <a:xfrm>
              <a:off x="1964404" y="4141168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306" name="円/楕円 305"/>
            <p:cNvSpPr/>
            <p:nvPr/>
          </p:nvSpPr>
          <p:spPr>
            <a:xfrm>
              <a:off x="2195808" y="4287238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307" name="円/楕円 306"/>
            <p:cNvSpPr/>
            <p:nvPr/>
          </p:nvSpPr>
          <p:spPr>
            <a:xfrm>
              <a:off x="1943070" y="4407014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317" name="グループ化 316"/>
          <p:cNvGrpSpPr/>
          <p:nvPr/>
        </p:nvGrpSpPr>
        <p:grpSpPr>
          <a:xfrm>
            <a:off x="8334788" y="1322082"/>
            <a:ext cx="210905" cy="210904"/>
            <a:chOff x="2683861" y="3711865"/>
            <a:chExt cx="576000" cy="576000"/>
          </a:xfrm>
        </p:grpSpPr>
        <p:sp>
          <p:nvSpPr>
            <p:cNvPr id="318" name="円/楕円 317"/>
            <p:cNvSpPr/>
            <p:nvPr/>
          </p:nvSpPr>
          <p:spPr>
            <a:xfrm>
              <a:off x="2683861" y="3711865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319" name="グループ化 36"/>
            <p:cNvGrpSpPr/>
            <p:nvPr/>
          </p:nvGrpSpPr>
          <p:grpSpPr>
            <a:xfrm>
              <a:off x="2899861" y="3930139"/>
              <a:ext cx="161483" cy="146854"/>
              <a:chOff x="3071803" y="1714487"/>
              <a:chExt cx="857255" cy="842963"/>
            </a:xfrm>
            <a:noFill/>
          </p:grpSpPr>
          <p:sp>
            <p:nvSpPr>
              <p:cNvPr id="322" name="円弧 321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23" name="円弧 322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24" name="円弧 323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320" name="円/楕円 319"/>
            <p:cNvSpPr/>
            <p:nvPr/>
          </p:nvSpPr>
          <p:spPr>
            <a:xfrm>
              <a:off x="3043859" y="3930131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321" name="円/楕円 320"/>
            <p:cNvSpPr/>
            <p:nvPr/>
          </p:nvSpPr>
          <p:spPr>
            <a:xfrm>
              <a:off x="2755861" y="3930143"/>
              <a:ext cx="139636" cy="138964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325" name="グループ化 324"/>
          <p:cNvGrpSpPr/>
          <p:nvPr/>
        </p:nvGrpSpPr>
        <p:grpSpPr>
          <a:xfrm>
            <a:off x="7799666" y="1324566"/>
            <a:ext cx="210905" cy="210904"/>
            <a:chOff x="1815070" y="4074706"/>
            <a:chExt cx="576000" cy="576000"/>
          </a:xfrm>
        </p:grpSpPr>
        <p:sp>
          <p:nvSpPr>
            <p:cNvPr id="326" name="円/楕円 325"/>
            <p:cNvSpPr/>
            <p:nvPr/>
          </p:nvSpPr>
          <p:spPr>
            <a:xfrm>
              <a:off x="1815070" y="4074706"/>
              <a:ext cx="576000" cy="5760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327" name="グループ化 33"/>
            <p:cNvGrpSpPr/>
            <p:nvPr/>
          </p:nvGrpSpPr>
          <p:grpSpPr>
            <a:xfrm rot="1800000">
              <a:off x="2070012" y="4241980"/>
              <a:ext cx="165960" cy="130394"/>
              <a:chOff x="3071803" y="1714487"/>
              <a:chExt cx="857255" cy="842963"/>
            </a:xfrm>
            <a:noFill/>
          </p:grpSpPr>
          <p:sp>
            <p:nvSpPr>
              <p:cNvPr id="339" name="円弧 338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40" name="円弧 339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41" name="円弧 340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28" name="グループ化 36"/>
            <p:cNvGrpSpPr/>
            <p:nvPr/>
          </p:nvGrpSpPr>
          <p:grpSpPr>
            <a:xfrm rot="17400000">
              <a:off x="1966886" y="4259600"/>
              <a:ext cx="163184" cy="145326"/>
              <a:chOff x="3071803" y="1714487"/>
              <a:chExt cx="857255" cy="842963"/>
            </a:xfrm>
            <a:noFill/>
          </p:grpSpPr>
          <p:sp>
            <p:nvSpPr>
              <p:cNvPr id="336" name="円弧 335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37" name="円弧 336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38" name="円弧 337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rgbClr val="21274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29" name="グループ化 40"/>
            <p:cNvGrpSpPr/>
            <p:nvPr/>
          </p:nvGrpSpPr>
          <p:grpSpPr>
            <a:xfrm rot="9000000">
              <a:off x="2052632" y="4354252"/>
              <a:ext cx="176766" cy="149830"/>
              <a:chOff x="3071803" y="1714487"/>
              <a:chExt cx="857255" cy="842963"/>
            </a:xfrm>
            <a:noFill/>
          </p:grpSpPr>
          <p:sp>
            <p:nvSpPr>
              <p:cNvPr id="333" name="円弧 332"/>
              <p:cNvSpPr/>
              <p:nvPr/>
            </p:nvSpPr>
            <p:spPr>
              <a:xfrm>
                <a:off x="3071803" y="1714487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34" name="円弧 333"/>
              <p:cNvSpPr/>
              <p:nvPr/>
            </p:nvSpPr>
            <p:spPr>
              <a:xfrm>
                <a:off x="3357554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35" name="円弧 334"/>
              <p:cNvSpPr/>
              <p:nvPr/>
            </p:nvSpPr>
            <p:spPr>
              <a:xfrm>
                <a:off x="3643306" y="1714488"/>
                <a:ext cx="285752" cy="842962"/>
              </a:xfrm>
              <a:prstGeom prst="arc">
                <a:avLst>
                  <a:gd name="adj1" fmla="val 10863656"/>
                  <a:gd name="adj2" fmla="val 0"/>
                </a:avLst>
              </a:prstGeom>
              <a:grp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330" name="円/楕円 329"/>
            <p:cNvSpPr/>
            <p:nvPr/>
          </p:nvSpPr>
          <p:spPr>
            <a:xfrm>
              <a:off x="1964404" y="4141168"/>
              <a:ext cx="139636" cy="13896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331" name="円/楕円 330"/>
            <p:cNvSpPr/>
            <p:nvPr/>
          </p:nvSpPr>
          <p:spPr>
            <a:xfrm>
              <a:off x="2195808" y="4287238"/>
              <a:ext cx="139636" cy="138964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332" name="円/楕円 331"/>
            <p:cNvSpPr/>
            <p:nvPr/>
          </p:nvSpPr>
          <p:spPr>
            <a:xfrm>
              <a:off x="1943070" y="4407014"/>
              <a:ext cx="139636" cy="138964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</p:grpSp>
      <p:cxnSp>
        <p:nvCxnSpPr>
          <p:cNvPr id="342" name="直線矢印コネクタ 341"/>
          <p:cNvCxnSpPr/>
          <p:nvPr/>
        </p:nvCxnSpPr>
        <p:spPr>
          <a:xfrm>
            <a:off x="5954986" y="2124237"/>
            <a:ext cx="280800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343" name="正方形/長方形 342"/>
          <p:cNvSpPr/>
          <p:nvPr/>
        </p:nvSpPr>
        <p:spPr>
          <a:xfrm>
            <a:off x="6000604" y="1231931"/>
            <a:ext cx="2736000" cy="830461"/>
          </a:xfrm>
          <a:prstGeom prst="rect">
            <a:avLst/>
          </a:prstGeom>
          <a:solidFill>
            <a:srgbClr val="A7EA52">
              <a:alpha val="40000"/>
            </a:srgb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344" name="テキスト ボックス 343"/>
          <p:cNvSpPr txBox="1"/>
          <p:nvPr/>
        </p:nvSpPr>
        <p:spPr>
          <a:xfrm>
            <a:off x="540042" y="1153609"/>
            <a:ext cx="492622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6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If one looks at the Total System,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6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#Conserved Charge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600" dirty="0" smtClean="0">
                <a:solidFill>
                  <a:prstClr val="black"/>
                </a:solidFill>
                <a:latin typeface="小塚ゴシック Pr6N L" panose="020B0200000000000000" pitchFamily="34" charset="-128"/>
                <a:ea typeface="小塚ゴシック Pr6N L" panose="020B0200000000000000" pitchFamily="34" charset="-128"/>
              </a:rPr>
              <a:t>does NOT </a:t>
            </a:r>
            <a:r>
              <a:rPr lang="en-US" altLang="ja-JP" sz="26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Fluctuate !!</a:t>
            </a:r>
          </a:p>
        </p:txBody>
      </p:sp>
      <p:pic>
        <p:nvPicPr>
          <p:cNvPr id="345" name="TexTeXPicture" descr="&lt;?xml version=&quot;1.0&quot; encoding=&quot;utf-16&quot;?&gt;&#10;&lt;TeXTeX&gt;&#10;  &lt;preamble&gt;\documentclass{jarticle}&#10;\usepackage{amsmath}&#10;\pagestyle{empty}&lt;/preamble&gt;&#10;  &lt;body&gt;\begin{align*} &#10;\Delta\eta =\eta_{\rm tot}&#10;\end{align*}&lt;/body&gt;&#10;  &lt;fcolor&gt;FF000000&lt;/fcolor&gt;&#10;  &lt;bcolor&gt;FFFFFFFF&lt;/bcolor&gt;&#10;  &lt;transparent&gt;True&lt;/transparent&gt;&#10;  &lt;resolution&gt;1800&lt;/resolution&gt;&#10;  &lt;imageh&gt;232&lt;/imageh&gt;&#10;  &lt;imagew&gt;1027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88" y="2157851"/>
            <a:ext cx="1593619" cy="360000"/>
          </a:xfrm>
          <a:prstGeom prst="rect">
            <a:avLst/>
          </a:prstGeom>
        </p:spPr>
      </p:pic>
      <p:sp>
        <p:nvSpPr>
          <p:cNvPr id="346" name="テキスト ボックス 345"/>
          <p:cNvSpPr txBox="1"/>
          <p:nvPr/>
        </p:nvSpPr>
        <p:spPr>
          <a:xfrm>
            <a:off x="4359116" y="3419636"/>
            <a:ext cx="4001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4E67C8">
                    <a:lumMod val="50000"/>
                  </a:srgbClr>
                </a:solidFill>
                <a:latin typeface="小塚ゴシック Pr6N L"/>
                <a:ea typeface="小塚ゴシック Pr6N L"/>
              </a:rPr>
              <a:t>Equilibrated Hadronic Value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(</a:t>
            </a:r>
            <a:r>
              <a:rPr lang="en-US" altLang="ja-JP" sz="2400" b="1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NOT </a:t>
            </a:r>
            <a:r>
              <a:rPr lang="en-US" altLang="ja-JP" sz="24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Consider GCC Effect)</a:t>
            </a:r>
            <a:endParaRPr lang="ja-JP" altLang="en-US" sz="24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347" name="テキスト ボックス 346"/>
          <p:cNvSpPr txBox="1"/>
          <p:nvPr/>
        </p:nvSpPr>
        <p:spPr>
          <a:xfrm>
            <a:off x="4412689" y="4514283"/>
            <a:ext cx="4126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Naïve Estimate of GCC Effect</a:t>
            </a:r>
          </a:p>
        </p:txBody>
      </p:sp>
      <p:sp>
        <p:nvSpPr>
          <p:cNvPr id="348" name="テキスト ボックス 347"/>
          <p:cNvSpPr txBox="1"/>
          <p:nvPr/>
        </p:nvSpPr>
        <p:spPr>
          <a:xfrm>
            <a:off x="6258668" y="5890927"/>
            <a:ext cx="290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Bleicher, Jeon, Koch (2000)</a:t>
            </a:r>
            <a:endParaRPr lang="ja-JP" altLang="en-US" sz="18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pic>
        <p:nvPicPr>
          <p:cNvPr id="349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\langle  \delta &#10;N^{2} \rangle_{\rm GCC}=&#10;\langle  \delta &#10;N^{2} \rangle_{\rm inf}\times \left(1-\frac{\Delta \eta}{\eta_{\rm tot}}\right)&#10;\end{align*}&lt;/body&gt;&#10;  &lt;fcolor&gt;FF000000&lt;/fcolor&gt;&#10;  &lt;bcolor&gt;FFFFFFFF&lt;/bcolor&gt;&#10;  &lt;transparent&gt;True&lt;/transparent&gt;&#10;  &lt;resolution&gt;1800&lt;/resolution&gt;&#10;  &lt;imageh&gt;597&lt;/imageh&gt;&#10;  &lt;imagew&gt;3813&lt;/imagew&gt;&#10;  &lt;scale&gt;50&lt;/scale&gt;&#10;  &lt;cursor&gt;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44" y="5084558"/>
            <a:ext cx="4138747" cy="648000"/>
          </a:xfrm>
          <a:prstGeom prst="rect">
            <a:avLst/>
          </a:prstGeom>
        </p:spPr>
      </p:pic>
      <p:sp>
        <p:nvSpPr>
          <p:cNvPr id="350" name="テキスト ボックス 349"/>
          <p:cNvSpPr txBox="1"/>
          <p:nvPr/>
        </p:nvSpPr>
        <p:spPr>
          <a:xfrm>
            <a:off x="136515" y="3367904"/>
            <a:ext cx="2413929" cy="381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2</a:t>
            </a:r>
            <a:r>
              <a:rPr lang="en-US" altLang="ja-JP" sz="1800" baseline="30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nd</a:t>
            </a:r>
            <a:r>
              <a:rPr lang="en-US" altLang="ja-JP" sz="18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 order Fluctuation</a:t>
            </a:r>
            <a:endParaRPr lang="ja-JP" altLang="en-US" sz="18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pic>
        <p:nvPicPr>
          <p:cNvPr id="351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138" y="3397262"/>
            <a:ext cx="1677537" cy="288000"/>
          </a:xfrm>
          <a:prstGeom prst="rect">
            <a:avLst/>
          </a:prstGeom>
        </p:spPr>
      </p:pic>
      <p:grpSp>
        <p:nvGrpSpPr>
          <p:cNvPr id="352" name="グループ化 351"/>
          <p:cNvGrpSpPr>
            <a:grpSpLocks noChangeAspect="1"/>
          </p:cNvGrpSpPr>
          <p:nvPr/>
        </p:nvGrpSpPr>
        <p:grpSpPr>
          <a:xfrm>
            <a:off x="336988" y="3683758"/>
            <a:ext cx="5129128" cy="2628212"/>
            <a:chOff x="562063" y="3608619"/>
            <a:chExt cx="5395270" cy="2764586"/>
          </a:xfrm>
        </p:grpSpPr>
        <p:sp>
          <p:nvSpPr>
            <p:cNvPr id="353" name="正方形/長方形 352"/>
            <p:cNvSpPr/>
            <p:nvPr/>
          </p:nvSpPr>
          <p:spPr>
            <a:xfrm>
              <a:off x="562063" y="3608619"/>
              <a:ext cx="3638612" cy="267932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softEdge rad="31750"/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354" name="グループ化 353"/>
            <p:cNvGrpSpPr>
              <a:grpSpLocks noChangeAspect="1"/>
            </p:cNvGrpSpPr>
            <p:nvPr/>
          </p:nvGrpSpPr>
          <p:grpSpPr>
            <a:xfrm>
              <a:off x="861818" y="3727596"/>
              <a:ext cx="3713823" cy="1590968"/>
              <a:chOff x="1310534" y="3553581"/>
              <a:chExt cx="3969519" cy="1700507"/>
            </a:xfrm>
          </p:grpSpPr>
          <p:pic>
            <p:nvPicPr>
              <p:cNvPr id="366" name="図 365"/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5210" b="9968"/>
              <a:stretch/>
            </p:blipFill>
            <p:spPr>
              <a:xfrm>
                <a:off x="1310534" y="3553581"/>
                <a:ext cx="1704205" cy="1700507"/>
              </a:xfrm>
              <a:prstGeom prst="rect">
                <a:avLst/>
              </a:prstGeom>
            </p:spPr>
          </p:pic>
          <p:cxnSp>
            <p:nvCxnSpPr>
              <p:cNvPr id="367" name="直線コネクタ 366"/>
              <p:cNvCxnSpPr/>
              <p:nvPr/>
            </p:nvCxnSpPr>
            <p:spPr>
              <a:xfrm>
                <a:off x="1313485" y="3602147"/>
                <a:ext cx="3966568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4E67C8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55" name="テキスト ボックス 354"/>
            <p:cNvSpPr txBox="1"/>
            <p:nvPr/>
          </p:nvSpPr>
          <p:spPr>
            <a:xfrm>
              <a:off x="566113" y="3663705"/>
              <a:ext cx="293979" cy="352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1</a:t>
              </a:r>
              <a:endParaRPr kumimoji="0" lang="ja-JP" altLang="en-US" sz="1800" kern="0" dirty="0" smtClean="0">
                <a:solidFill>
                  <a:prstClr val="black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356" name="テキスト ボックス 355"/>
            <p:cNvSpPr txBox="1"/>
            <p:nvPr/>
          </p:nvSpPr>
          <p:spPr>
            <a:xfrm>
              <a:off x="567207" y="5851785"/>
              <a:ext cx="293979" cy="352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0</a:t>
              </a:r>
              <a:endParaRPr kumimoji="0" lang="ja-JP" altLang="en-US" sz="1800" kern="0" dirty="0" smtClean="0">
                <a:solidFill>
                  <a:prstClr val="black"/>
                </a:solidFill>
                <a:latin typeface="小塚ゴシック Pr6N L"/>
                <a:ea typeface="小塚ゴシック Pr6N L"/>
              </a:endParaRPr>
            </a:p>
          </p:txBody>
        </p:sp>
        <p:cxnSp>
          <p:nvCxnSpPr>
            <p:cNvPr id="357" name="直線コネクタ 356"/>
            <p:cNvCxnSpPr/>
            <p:nvPr/>
          </p:nvCxnSpPr>
          <p:spPr>
            <a:xfrm flipH="1">
              <a:off x="865270" y="3668838"/>
              <a:ext cx="0" cy="24732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</p:spPr>
        </p:cxnSp>
        <p:cxnSp>
          <p:nvCxnSpPr>
            <p:cNvPr id="358" name="直線コネクタ 357"/>
            <p:cNvCxnSpPr/>
            <p:nvPr/>
          </p:nvCxnSpPr>
          <p:spPr>
            <a:xfrm flipH="1">
              <a:off x="870315" y="6144617"/>
              <a:ext cx="3232373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</p:spPr>
        </p:cxnSp>
        <p:sp>
          <p:nvSpPr>
            <p:cNvPr id="359" name="テキスト ボックス 358"/>
            <p:cNvSpPr txBox="1"/>
            <p:nvPr/>
          </p:nvSpPr>
          <p:spPr>
            <a:xfrm>
              <a:off x="4616901" y="5973095"/>
              <a:ext cx="1340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0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: Rap. Win.</a:t>
              </a:r>
              <a:endParaRPr kumimoji="0" lang="ja-JP" altLang="en-US" sz="2000" kern="0" dirty="0" smtClean="0">
                <a:solidFill>
                  <a:prstClr val="black"/>
                </a:solidFill>
                <a:latin typeface="小塚ゴシック Pr6N L"/>
                <a:ea typeface="小塚ゴシック Pr6N L"/>
              </a:endParaRPr>
            </a:p>
          </p:txBody>
        </p:sp>
        <p:cxnSp>
          <p:nvCxnSpPr>
            <p:cNvPr id="360" name="直線コネクタ 359"/>
            <p:cNvCxnSpPr/>
            <p:nvPr/>
          </p:nvCxnSpPr>
          <p:spPr>
            <a:xfrm>
              <a:off x="870315" y="3773035"/>
              <a:ext cx="3126940" cy="2371584"/>
            </a:xfrm>
            <a:prstGeom prst="line">
              <a:avLst/>
            </a:prstGeom>
            <a:noFill/>
            <a:ln w="38100" cap="flat" cmpd="sng" algn="ctr">
              <a:solidFill>
                <a:srgbClr val="F14124"/>
              </a:solidFill>
              <a:prstDash val="solid"/>
              <a:miter lim="800000"/>
            </a:ln>
            <a:effectLst/>
          </p:spPr>
        </p:cxnSp>
        <p:sp>
          <p:nvSpPr>
            <p:cNvPr id="361" name="下矢印 360"/>
            <p:cNvSpPr/>
            <p:nvPr/>
          </p:nvSpPr>
          <p:spPr>
            <a:xfrm>
              <a:off x="3764546" y="3893556"/>
              <a:ext cx="265704" cy="2066517"/>
            </a:xfrm>
            <a:prstGeom prst="downArrow">
              <a:avLst/>
            </a:prstGeom>
            <a:solidFill>
              <a:srgbClr val="F14124"/>
            </a:solidFill>
            <a:ln w="12700" cap="flat" cmpd="sng" algn="ctr">
              <a:solidFill>
                <a:srgbClr val="F1412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362" name="テキスト ボックス 361"/>
            <p:cNvSpPr txBox="1"/>
            <p:nvPr/>
          </p:nvSpPr>
          <p:spPr>
            <a:xfrm>
              <a:off x="3143316" y="3962591"/>
              <a:ext cx="1508162" cy="867215"/>
            </a:xfrm>
            <a:prstGeom prst="ellipse">
              <a:avLst/>
            </a:prstGeom>
            <a:solidFill>
              <a:srgbClr val="F14124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3600" b="1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GCC</a:t>
              </a:r>
            </a:p>
          </p:txBody>
        </p:sp>
        <p:sp>
          <p:nvSpPr>
            <p:cNvPr id="363" name="円/楕円 362"/>
            <p:cNvSpPr/>
            <p:nvPr/>
          </p:nvSpPr>
          <p:spPr>
            <a:xfrm>
              <a:off x="3955441" y="6103683"/>
              <a:ext cx="43200" cy="43200"/>
            </a:xfrm>
            <a:prstGeom prst="ellipse">
              <a:avLst/>
            </a:prstGeom>
            <a:solidFill>
              <a:srgbClr val="F14124"/>
            </a:solidFill>
            <a:ln w="12700" cap="flat" cmpd="sng" algn="ctr">
              <a:noFill/>
              <a:prstDash val="solid"/>
              <a:miter lim="800000"/>
            </a:ln>
            <a:effectLst>
              <a:glow rad="508000">
                <a:srgbClr val="F14124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black"/>
                </a:solidFill>
                <a:latin typeface="小塚ゴシック Pr6N L"/>
                <a:ea typeface="小塚ゴシック Pr6N L"/>
              </a:endParaRPr>
            </a:p>
          </p:txBody>
        </p:sp>
        <p:cxnSp>
          <p:nvCxnSpPr>
            <p:cNvPr id="364" name="直線コネクタ 363"/>
            <p:cNvCxnSpPr/>
            <p:nvPr/>
          </p:nvCxnSpPr>
          <p:spPr>
            <a:xfrm>
              <a:off x="3447393" y="5729890"/>
              <a:ext cx="549862" cy="414729"/>
            </a:xfrm>
            <a:prstGeom prst="line">
              <a:avLst/>
            </a:prstGeom>
            <a:noFill/>
            <a:ln w="38100" cap="flat" cmpd="sng" algn="ctr">
              <a:solidFill>
                <a:srgbClr val="F14124"/>
              </a:solidFill>
              <a:prstDash val="solid"/>
              <a:miter lim="800000"/>
            </a:ln>
            <a:effectLst/>
          </p:spPr>
        </p:cxnSp>
        <p:pic>
          <p:nvPicPr>
            <p:cNvPr id="365" name="TexTeXPicture" descr="&lt;?xml version=&quot;1.0&quot; encoding=&quot;utf-16&quot;?&gt;&#10;&lt;TeXTeX&gt;&#10;  &lt;preamble&gt;\documentclass{jarticle}&#10;\usepackage{amsmath}&#10;\pagestyle{empty}&lt;/preamble&gt;&#10;  &lt;body&gt;\begin{align*} &#10;{\Delta \eta}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42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761" y="6009409"/>
              <a:ext cx="426418" cy="309153"/>
            </a:xfrm>
            <a:prstGeom prst="rect">
              <a:avLst/>
            </a:prstGeom>
          </p:spPr>
        </p:pic>
      </p:grpSp>
      <p:sp>
        <p:nvSpPr>
          <p:cNvPr id="368" name="正方形/長方形 418"/>
          <p:cNvSpPr/>
          <p:nvPr/>
        </p:nvSpPr>
        <p:spPr>
          <a:xfrm rot="5400000" flipV="1">
            <a:off x="5633945" y="2444222"/>
            <a:ext cx="884816" cy="5930315"/>
          </a:xfrm>
          <a:custGeom>
            <a:avLst/>
            <a:gdLst>
              <a:gd name="connsiteX0" fmla="*/ 0 w 7813414"/>
              <a:gd name="connsiteY0" fmla="*/ 0 h 966905"/>
              <a:gd name="connsiteX1" fmla="*/ 7813414 w 7813414"/>
              <a:gd name="connsiteY1" fmla="*/ 0 h 966905"/>
              <a:gd name="connsiteX2" fmla="*/ 7813414 w 7813414"/>
              <a:gd name="connsiteY2" fmla="*/ 966905 h 966905"/>
              <a:gd name="connsiteX3" fmla="*/ 0 w 7813414"/>
              <a:gd name="connsiteY3" fmla="*/ 966905 h 966905"/>
              <a:gd name="connsiteX4" fmla="*/ 0 w 7813414"/>
              <a:gd name="connsiteY4" fmla="*/ 0 h 966905"/>
              <a:gd name="connsiteX0" fmla="*/ 0 w 7813414"/>
              <a:gd name="connsiteY0" fmla="*/ 0 h 966905"/>
              <a:gd name="connsiteX1" fmla="*/ 5618371 w 7813414"/>
              <a:gd name="connsiteY1" fmla="*/ 470 h 966905"/>
              <a:gd name="connsiteX2" fmla="*/ 7813414 w 7813414"/>
              <a:gd name="connsiteY2" fmla="*/ 0 h 966905"/>
              <a:gd name="connsiteX3" fmla="*/ 7813414 w 7813414"/>
              <a:gd name="connsiteY3" fmla="*/ 966905 h 966905"/>
              <a:gd name="connsiteX4" fmla="*/ 0 w 7813414"/>
              <a:gd name="connsiteY4" fmla="*/ 966905 h 966905"/>
              <a:gd name="connsiteX5" fmla="*/ 0 w 7813414"/>
              <a:gd name="connsiteY5" fmla="*/ 0 h 966905"/>
              <a:gd name="connsiteX0" fmla="*/ 0 w 7813414"/>
              <a:gd name="connsiteY0" fmla="*/ 0 h 966905"/>
              <a:gd name="connsiteX1" fmla="*/ 5618371 w 7813414"/>
              <a:gd name="connsiteY1" fmla="*/ 470 h 966905"/>
              <a:gd name="connsiteX2" fmla="*/ 5855040 w 7813414"/>
              <a:gd name="connsiteY2" fmla="*/ 470 h 966905"/>
              <a:gd name="connsiteX3" fmla="*/ 7813414 w 7813414"/>
              <a:gd name="connsiteY3" fmla="*/ 0 h 966905"/>
              <a:gd name="connsiteX4" fmla="*/ 7813414 w 7813414"/>
              <a:gd name="connsiteY4" fmla="*/ 966905 h 966905"/>
              <a:gd name="connsiteX5" fmla="*/ 0 w 7813414"/>
              <a:gd name="connsiteY5" fmla="*/ 966905 h 966905"/>
              <a:gd name="connsiteX6" fmla="*/ 0 w 7813414"/>
              <a:gd name="connsiteY6" fmla="*/ 0 h 966905"/>
              <a:gd name="connsiteX0" fmla="*/ 0 w 7813414"/>
              <a:gd name="connsiteY0" fmla="*/ 10287 h 977192"/>
              <a:gd name="connsiteX1" fmla="*/ 5306400 w 7813414"/>
              <a:gd name="connsiteY1" fmla="*/ 0 h 977192"/>
              <a:gd name="connsiteX2" fmla="*/ 5618371 w 7813414"/>
              <a:gd name="connsiteY2" fmla="*/ 10757 h 977192"/>
              <a:gd name="connsiteX3" fmla="*/ 5855040 w 7813414"/>
              <a:gd name="connsiteY3" fmla="*/ 10757 h 977192"/>
              <a:gd name="connsiteX4" fmla="*/ 7813414 w 7813414"/>
              <a:gd name="connsiteY4" fmla="*/ 10287 h 977192"/>
              <a:gd name="connsiteX5" fmla="*/ 7813414 w 7813414"/>
              <a:gd name="connsiteY5" fmla="*/ 977192 h 977192"/>
              <a:gd name="connsiteX6" fmla="*/ 0 w 7813414"/>
              <a:gd name="connsiteY6" fmla="*/ 977192 h 977192"/>
              <a:gd name="connsiteX7" fmla="*/ 0 w 7813414"/>
              <a:gd name="connsiteY7" fmla="*/ 10287 h 977192"/>
              <a:gd name="connsiteX0" fmla="*/ 0 w 7813414"/>
              <a:gd name="connsiteY0" fmla="*/ 1333479 h 2300384"/>
              <a:gd name="connsiteX1" fmla="*/ 5306400 w 7813414"/>
              <a:gd name="connsiteY1" fmla="*/ 1323192 h 2300384"/>
              <a:gd name="connsiteX2" fmla="*/ 5801251 w 7813414"/>
              <a:gd name="connsiteY2" fmla="*/ 0 h 2300384"/>
              <a:gd name="connsiteX3" fmla="*/ 5855040 w 7813414"/>
              <a:gd name="connsiteY3" fmla="*/ 1333949 h 2300384"/>
              <a:gd name="connsiteX4" fmla="*/ 7813414 w 7813414"/>
              <a:gd name="connsiteY4" fmla="*/ 1333479 h 2300384"/>
              <a:gd name="connsiteX5" fmla="*/ 7813414 w 7813414"/>
              <a:gd name="connsiteY5" fmla="*/ 2300384 h 2300384"/>
              <a:gd name="connsiteX6" fmla="*/ 0 w 7813414"/>
              <a:gd name="connsiteY6" fmla="*/ 2300384 h 2300384"/>
              <a:gd name="connsiteX7" fmla="*/ 0 w 7813414"/>
              <a:gd name="connsiteY7" fmla="*/ 1333479 h 2300384"/>
              <a:gd name="connsiteX0" fmla="*/ 0 w 7813414"/>
              <a:gd name="connsiteY0" fmla="*/ 218114 h 1185019"/>
              <a:gd name="connsiteX1" fmla="*/ 5306400 w 7813414"/>
              <a:gd name="connsiteY1" fmla="*/ 207827 h 1185019"/>
              <a:gd name="connsiteX2" fmla="*/ 5641438 w 7813414"/>
              <a:gd name="connsiteY2" fmla="*/ 0 h 1185019"/>
              <a:gd name="connsiteX3" fmla="*/ 5855040 w 7813414"/>
              <a:gd name="connsiteY3" fmla="*/ 218584 h 1185019"/>
              <a:gd name="connsiteX4" fmla="*/ 7813414 w 7813414"/>
              <a:gd name="connsiteY4" fmla="*/ 218114 h 1185019"/>
              <a:gd name="connsiteX5" fmla="*/ 7813414 w 7813414"/>
              <a:gd name="connsiteY5" fmla="*/ 1185019 h 1185019"/>
              <a:gd name="connsiteX6" fmla="*/ 0 w 7813414"/>
              <a:gd name="connsiteY6" fmla="*/ 1185019 h 1185019"/>
              <a:gd name="connsiteX7" fmla="*/ 0 w 7813414"/>
              <a:gd name="connsiteY7" fmla="*/ 218114 h 1185019"/>
              <a:gd name="connsiteX0" fmla="*/ 0 w 7813414"/>
              <a:gd name="connsiteY0" fmla="*/ 218114 h 1185019"/>
              <a:gd name="connsiteX1" fmla="*/ 5306400 w 7813414"/>
              <a:gd name="connsiteY1" fmla="*/ 219356 h 1185019"/>
              <a:gd name="connsiteX2" fmla="*/ 5641438 w 7813414"/>
              <a:gd name="connsiteY2" fmla="*/ 0 h 1185019"/>
              <a:gd name="connsiteX3" fmla="*/ 5855040 w 7813414"/>
              <a:gd name="connsiteY3" fmla="*/ 218584 h 1185019"/>
              <a:gd name="connsiteX4" fmla="*/ 7813414 w 7813414"/>
              <a:gd name="connsiteY4" fmla="*/ 218114 h 1185019"/>
              <a:gd name="connsiteX5" fmla="*/ 7813414 w 7813414"/>
              <a:gd name="connsiteY5" fmla="*/ 1185019 h 1185019"/>
              <a:gd name="connsiteX6" fmla="*/ 0 w 7813414"/>
              <a:gd name="connsiteY6" fmla="*/ 1185019 h 1185019"/>
              <a:gd name="connsiteX7" fmla="*/ 0 w 7813414"/>
              <a:gd name="connsiteY7" fmla="*/ 218114 h 1185019"/>
              <a:gd name="connsiteX0" fmla="*/ 0 w 7813414"/>
              <a:gd name="connsiteY0" fmla="*/ 264004 h 1230909"/>
              <a:gd name="connsiteX1" fmla="*/ 5306400 w 7813414"/>
              <a:gd name="connsiteY1" fmla="*/ 265246 h 1230909"/>
              <a:gd name="connsiteX2" fmla="*/ 6600371 w 7813414"/>
              <a:gd name="connsiteY2" fmla="*/ 0 h 1230909"/>
              <a:gd name="connsiteX3" fmla="*/ 5855040 w 7813414"/>
              <a:gd name="connsiteY3" fmla="*/ 264474 h 1230909"/>
              <a:gd name="connsiteX4" fmla="*/ 7813414 w 7813414"/>
              <a:gd name="connsiteY4" fmla="*/ 264004 h 1230909"/>
              <a:gd name="connsiteX5" fmla="*/ 7813414 w 7813414"/>
              <a:gd name="connsiteY5" fmla="*/ 1230909 h 1230909"/>
              <a:gd name="connsiteX6" fmla="*/ 0 w 7813414"/>
              <a:gd name="connsiteY6" fmla="*/ 1230909 h 1230909"/>
              <a:gd name="connsiteX7" fmla="*/ 0 w 7813414"/>
              <a:gd name="connsiteY7" fmla="*/ 264004 h 1230909"/>
              <a:gd name="connsiteX0" fmla="*/ 0 w 7813414"/>
              <a:gd name="connsiteY0" fmla="*/ 329142 h 1296047"/>
              <a:gd name="connsiteX1" fmla="*/ 5306400 w 7813414"/>
              <a:gd name="connsiteY1" fmla="*/ 330384 h 1296047"/>
              <a:gd name="connsiteX2" fmla="*/ 6847314 w 7813414"/>
              <a:gd name="connsiteY2" fmla="*/ 0 h 1296047"/>
              <a:gd name="connsiteX3" fmla="*/ 5855040 w 7813414"/>
              <a:gd name="connsiteY3" fmla="*/ 329612 h 1296047"/>
              <a:gd name="connsiteX4" fmla="*/ 7813414 w 7813414"/>
              <a:gd name="connsiteY4" fmla="*/ 329142 h 1296047"/>
              <a:gd name="connsiteX5" fmla="*/ 7813414 w 7813414"/>
              <a:gd name="connsiteY5" fmla="*/ 1296047 h 1296047"/>
              <a:gd name="connsiteX6" fmla="*/ 0 w 7813414"/>
              <a:gd name="connsiteY6" fmla="*/ 1296047 h 1296047"/>
              <a:gd name="connsiteX7" fmla="*/ 0 w 7813414"/>
              <a:gd name="connsiteY7" fmla="*/ 329142 h 1296047"/>
              <a:gd name="connsiteX0" fmla="*/ 0 w 7813414"/>
              <a:gd name="connsiteY0" fmla="*/ 338024 h 1304929"/>
              <a:gd name="connsiteX1" fmla="*/ 5306400 w 7813414"/>
              <a:gd name="connsiteY1" fmla="*/ 339266 h 1304929"/>
              <a:gd name="connsiteX2" fmla="*/ 6847314 w 7813414"/>
              <a:gd name="connsiteY2" fmla="*/ 0 h 1304929"/>
              <a:gd name="connsiteX3" fmla="*/ 5855040 w 7813414"/>
              <a:gd name="connsiteY3" fmla="*/ 338494 h 1304929"/>
              <a:gd name="connsiteX4" fmla="*/ 7813414 w 7813414"/>
              <a:gd name="connsiteY4" fmla="*/ 338024 h 1304929"/>
              <a:gd name="connsiteX5" fmla="*/ 7813414 w 7813414"/>
              <a:gd name="connsiteY5" fmla="*/ 1304929 h 1304929"/>
              <a:gd name="connsiteX6" fmla="*/ 0 w 7813414"/>
              <a:gd name="connsiteY6" fmla="*/ 1304929 h 1304929"/>
              <a:gd name="connsiteX7" fmla="*/ 0 w 7813414"/>
              <a:gd name="connsiteY7" fmla="*/ 338024 h 1304929"/>
              <a:gd name="connsiteX0" fmla="*/ 0 w 7813414"/>
              <a:gd name="connsiteY0" fmla="*/ 338024 h 1304929"/>
              <a:gd name="connsiteX1" fmla="*/ 4812531 w 7813414"/>
              <a:gd name="connsiteY1" fmla="*/ 342228 h 1304929"/>
              <a:gd name="connsiteX2" fmla="*/ 6847314 w 7813414"/>
              <a:gd name="connsiteY2" fmla="*/ 0 h 1304929"/>
              <a:gd name="connsiteX3" fmla="*/ 5855040 w 7813414"/>
              <a:gd name="connsiteY3" fmla="*/ 338494 h 1304929"/>
              <a:gd name="connsiteX4" fmla="*/ 7813414 w 7813414"/>
              <a:gd name="connsiteY4" fmla="*/ 338024 h 1304929"/>
              <a:gd name="connsiteX5" fmla="*/ 7813414 w 7813414"/>
              <a:gd name="connsiteY5" fmla="*/ 1304929 h 1304929"/>
              <a:gd name="connsiteX6" fmla="*/ 0 w 7813414"/>
              <a:gd name="connsiteY6" fmla="*/ 1304929 h 1304929"/>
              <a:gd name="connsiteX7" fmla="*/ 0 w 7813414"/>
              <a:gd name="connsiteY7" fmla="*/ 338024 h 1304929"/>
              <a:gd name="connsiteX0" fmla="*/ 0 w 7813414"/>
              <a:gd name="connsiteY0" fmla="*/ 319127 h 1286032"/>
              <a:gd name="connsiteX1" fmla="*/ 4812531 w 7813414"/>
              <a:gd name="connsiteY1" fmla="*/ 323331 h 1286032"/>
              <a:gd name="connsiteX2" fmla="*/ 5487057 w 7813414"/>
              <a:gd name="connsiteY2" fmla="*/ 0 h 1286032"/>
              <a:gd name="connsiteX3" fmla="*/ 5855040 w 7813414"/>
              <a:gd name="connsiteY3" fmla="*/ 319597 h 1286032"/>
              <a:gd name="connsiteX4" fmla="*/ 7813414 w 7813414"/>
              <a:gd name="connsiteY4" fmla="*/ 319127 h 1286032"/>
              <a:gd name="connsiteX5" fmla="*/ 7813414 w 7813414"/>
              <a:gd name="connsiteY5" fmla="*/ 1286032 h 1286032"/>
              <a:gd name="connsiteX6" fmla="*/ 0 w 7813414"/>
              <a:gd name="connsiteY6" fmla="*/ 1286032 h 1286032"/>
              <a:gd name="connsiteX7" fmla="*/ 0 w 7813414"/>
              <a:gd name="connsiteY7" fmla="*/ 319127 h 1286032"/>
              <a:gd name="connsiteX0" fmla="*/ 0 w 7813414"/>
              <a:gd name="connsiteY0" fmla="*/ 319127 h 1286032"/>
              <a:gd name="connsiteX1" fmla="*/ 5229682 w 7813414"/>
              <a:gd name="connsiteY1" fmla="*/ 320632 h 1286032"/>
              <a:gd name="connsiteX2" fmla="*/ 5487057 w 7813414"/>
              <a:gd name="connsiteY2" fmla="*/ 0 h 1286032"/>
              <a:gd name="connsiteX3" fmla="*/ 5855040 w 7813414"/>
              <a:gd name="connsiteY3" fmla="*/ 319597 h 1286032"/>
              <a:gd name="connsiteX4" fmla="*/ 7813414 w 7813414"/>
              <a:gd name="connsiteY4" fmla="*/ 319127 h 1286032"/>
              <a:gd name="connsiteX5" fmla="*/ 7813414 w 7813414"/>
              <a:gd name="connsiteY5" fmla="*/ 1286032 h 1286032"/>
              <a:gd name="connsiteX6" fmla="*/ 0 w 7813414"/>
              <a:gd name="connsiteY6" fmla="*/ 1286032 h 1286032"/>
              <a:gd name="connsiteX7" fmla="*/ 0 w 7813414"/>
              <a:gd name="connsiteY7" fmla="*/ 319127 h 1286032"/>
              <a:gd name="connsiteX0" fmla="*/ 0 w 7813414"/>
              <a:gd name="connsiteY0" fmla="*/ 319127 h 1286032"/>
              <a:gd name="connsiteX1" fmla="*/ 5229682 w 7813414"/>
              <a:gd name="connsiteY1" fmla="*/ 320632 h 1286032"/>
              <a:gd name="connsiteX2" fmla="*/ 5487057 w 7813414"/>
              <a:gd name="connsiteY2" fmla="*/ 0 h 1286032"/>
              <a:gd name="connsiteX3" fmla="*/ 5619266 w 7813414"/>
              <a:gd name="connsiteY3" fmla="*/ 316898 h 1286032"/>
              <a:gd name="connsiteX4" fmla="*/ 7813414 w 7813414"/>
              <a:gd name="connsiteY4" fmla="*/ 319127 h 1286032"/>
              <a:gd name="connsiteX5" fmla="*/ 7813414 w 7813414"/>
              <a:gd name="connsiteY5" fmla="*/ 1286032 h 1286032"/>
              <a:gd name="connsiteX6" fmla="*/ 0 w 7813414"/>
              <a:gd name="connsiteY6" fmla="*/ 1286032 h 1286032"/>
              <a:gd name="connsiteX7" fmla="*/ 0 w 7813414"/>
              <a:gd name="connsiteY7" fmla="*/ 319127 h 1286032"/>
              <a:gd name="connsiteX0" fmla="*/ 0 w 7813414"/>
              <a:gd name="connsiteY0" fmla="*/ 481101 h 1448006"/>
              <a:gd name="connsiteX1" fmla="*/ 5229682 w 7813414"/>
              <a:gd name="connsiteY1" fmla="*/ 482606 h 1448006"/>
              <a:gd name="connsiteX2" fmla="*/ 5414513 w 7813414"/>
              <a:gd name="connsiteY2" fmla="*/ 0 h 1448006"/>
              <a:gd name="connsiteX3" fmla="*/ 5619266 w 7813414"/>
              <a:gd name="connsiteY3" fmla="*/ 478872 h 1448006"/>
              <a:gd name="connsiteX4" fmla="*/ 7813414 w 7813414"/>
              <a:gd name="connsiteY4" fmla="*/ 481101 h 1448006"/>
              <a:gd name="connsiteX5" fmla="*/ 7813414 w 7813414"/>
              <a:gd name="connsiteY5" fmla="*/ 1448006 h 1448006"/>
              <a:gd name="connsiteX6" fmla="*/ 0 w 7813414"/>
              <a:gd name="connsiteY6" fmla="*/ 1448006 h 1448006"/>
              <a:gd name="connsiteX7" fmla="*/ 0 w 7813414"/>
              <a:gd name="connsiteY7" fmla="*/ 481101 h 1448006"/>
              <a:gd name="connsiteX0" fmla="*/ 0 w 7813414"/>
              <a:gd name="connsiteY0" fmla="*/ 481101 h 1448006"/>
              <a:gd name="connsiteX1" fmla="*/ 5229682 w 7813414"/>
              <a:gd name="connsiteY1" fmla="*/ 482606 h 1448006"/>
              <a:gd name="connsiteX2" fmla="*/ 5414513 w 7813414"/>
              <a:gd name="connsiteY2" fmla="*/ 0 h 1448006"/>
              <a:gd name="connsiteX3" fmla="*/ 5619267 w 7813414"/>
              <a:gd name="connsiteY3" fmla="*/ 478872 h 1448006"/>
              <a:gd name="connsiteX4" fmla="*/ 7813414 w 7813414"/>
              <a:gd name="connsiteY4" fmla="*/ 481101 h 1448006"/>
              <a:gd name="connsiteX5" fmla="*/ 7813414 w 7813414"/>
              <a:gd name="connsiteY5" fmla="*/ 1448006 h 1448006"/>
              <a:gd name="connsiteX6" fmla="*/ 0 w 7813414"/>
              <a:gd name="connsiteY6" fmla="*/ 1448006 h 1448006"/>
              <a:gd name="connsiteX7" fmla="*/ 0 w 7813414"/>
              <a:gd name="connsiteY7" fmla="*/ 481101 h 1448006"/>
              <a:gd name="connsiteX0" fmla="*/ 0 w 7813414"/>
              <a:gd name="connsiteY0" fmla="*/ 481101 h 1448006"/>
              <a:gd name="connsiteX1" fmla="*/ 5229682 w 7813414"/>
              <a:gd name="connsiteY1" fmla="*/ 482606 h 1448006"/>
              <a:gd name="connsiteX2" fmla="*/ 5414513 w 7813414"/>
              <a:gd name="connsiteY2" fmla="*/ 0 h 1448006"/>
              <a:gd name="connsiteX3" fmla="*/ 5637403 w 7813414"/>
              <a:gd name="connsiteY3" fmla="*/ 484271 h 1448006"/>
              <a:gd name="connsiteX4" fmla="*/ 7813414 w 7813414"/>
              <a:gd name="connsiteY4" fmla="*/ 481101 h 1448006"/>
              <a:gd name="connsiteX5" fmla="*/ 7813414 w 7813414"/>
              <a:gd name="connsiteY5" fmla="*/ 1448006 h 1448006"/>
              <a:gd name="connsiteX6" fmla="*/ 0 w 7813414"/>
              <a:gd name="connsiteY6" fmla="*/ 1448006 h 1448006"/>
              <a:gd name="connsiteX7" fmla="*/ 0 w 7813414"/>
              <a:gd name="connsiteY7" fmla="*/ 481101 h 1448006"/>
              <a:gd name="connsiteX0" fmla="*/ 0 w 7813414"/>
              <a:gd name="connsiteY0" fmla="*/ 270668 h 1237573"/>
              <a:gd name="connsiteX1" fmla="*/ 5229682 w 7813414"/>
              <a:gd name="connsiteY1" fmla="*/ 272173 h 1237573"/>
              <a:gd name="connsiteX2" fmla="*/ 5592813 w 7813414"/>
              <a:gd name="connsiteY2" fmla="*/ 0 h 1237573"/>
              <a:gd name="connsiteX3" fmla="*/ 5637403 w 7813414"/>
              <a:gd name="connsiteY3" fmla="*/ 273838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813655 w 7813414"/>
              <a:gd name="connsiteY1" fmla="*/ 265159 h 1237573"/>
              <a:gd name="connsiteX2" fmla="*/ 5592813 w 7813414"/>
              <a:gd name="connsiteY2" fmla="*/ 0 h 1237573"/>
              <a:gd name="connsiteX3" fmla="*/ 5637403 w 7813414"/>
              <a:gd name="connsiteY3" fmla="*/ 273838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873104 w 7813414"/>
              <a:gd name="connsiteY1" fmla="*/ 267498 h 1237573"/>
              <a:gd name="connsiteX2" fmla="*/ 5592813 w 7813414"/>
              <a:gd name="connsiteY2" fmla="*/ 0 h 1237573"/>
              <a:gd name="connsiteX3" fmla="*/ 5637403 w 7813414"/>
              <a:gd name="connsiteY3" fmla="*/ 273838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873104 w 7813414"/>
              <a:gd name="connsiteY1" fmla="*/ 267498 h 1237573"/>
              <a:gd name="connsiteX2" fmla="*/ 5592813 w 7813414"/>
              <a:gd name="connsiteY2" fmla="*/ 0 h 1237573"/>
              <a:gd name="connsiteX3" fmla="*/ 5637416 w 7813414"/>
              <a:gd name="connsiteY3" fmla="*/ 264486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873104 w 7813414"/>
              <a:gd name="connsiteY1" fmla="*/ 267498 h 1237573"/>
              <a:gd name="connsiteX2" fmla="*/ 5592813 w 7813414"/>
              <a:gd name="connsiteY2" fmla="*/ 0 h 1237573"/>
              <a:gd name="connsiteX3" fmla="*/ 5637416 w 7813414"/>
              <a:gd name="connsiteY3" fmla="*/ 264486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873104 w 7813414"/>
              <a:gd name="connsiteY1" fmla="*/ 267498 h 1237573"/>
              <a:gd name="connsiteX2" fmla="*/ 5592813 w 7813414"/>
              <a:gd name="connsiteY2" fmla="*/ 0 h 1237573"/>
              <a:gd name="connsiteX3" fmla="*/ 5756299 w 7813414"/>
              <a:gd name="connsiteY3" fmla="*/ 269163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958621 w 7813414"/>
              <a:gd name="connsiteY1" fmla="*/ 270862 h 1237573"/>
              <a:gd name="connsiteX2" fmla="*/ 5592813 w 7813414"/>
              <a:gd name="connsiteY2" fmla="*/ 0 h 1237573"/>
              <a:gd name="connsiteX3" fmla="*/ 5756299 w 7813414"/>
              <a:gd name="connsiteY3" fmla="*/ 269163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958632 w 7813414"/>
              <a:gd name="connsiteY1" fmla="*/ 270022 h 1237573"/>
              <a:gd name="connsiteX2" fmla="*/ 5592813 w 7813414"/>
              <a:gd name="connsiteY2" fmla="*/ 0 h 1237573"/>
              <a:gd name="connsiteX3" fmla="*/ 5756299 w 7813414"/>
              <a:gd name="connsiteY3" fmla="*/ 269163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958632 w 7813414"/>
              <a:gd name="connsiteY1" fmla="*/ 270022 h 1237573"/>
              <a:gd name="connsiteX2" fmla="*/ 5592813 w 7813414"/>
              <a:gd name="connsiteY2" fmla="*/ 0 h 1237573"/>
              <a:gd name="connsiteX3" fmla="*/ 5734942 w 7813414"/>
              <a:gd name="connsiteY3" fmla="*/ 270004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958632 w 7813414"/>
              <a:gd name="connsiteY1" fmla="*/ 270022 h 1237573"/>
              <a:gd name="connsiteX2" fmla="*/ 5592813 w 7813414"/>
              <a:gd name="connsiteY2" fmla="*/ 0 h 1237573"/>
              <a:gd name="connsiteX3" fmla="*/ 5734942 w 7813414"/>
              <a:gd name="connsiteY3" fmla="*/ 270004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4958632 w 7813414"/>
              <a:gd name="connsiteY1" fmla="*/ 270022 h 1237573"/>
              <a:gd name="connsiteX2" fmla="*/ 5592813 w 7813414"/>
              <a:gd name="connsiteY2" fmla="*/ 0 h 1237573"/>
              <a:gd name="connsiteX3" fmla="*/ 5734942 w 7813414"/>
              <a:gd name="connsiteY3" fmla="*/ 270004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3681074 w 7813414"/>
              <a:gd name="connsiteY1" fmla="*/ 267625 h 1237573"/>
              <a:gd name="connsiteX2" fmla="*/ 5592813 w 7813414"/>
              <a:gd name="connsiteY2" fmla="*/ 0 h 1237573"/>
              <a:gd name="connsiteX3" fmla="*/ 5734942 w 7813414"/>
              <a:gd name="connsiteY3" fmla="*/ 270004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3681074 w 7813414"/>
              <a:gd name="connsiteY1" fmla="*/ 270022 h 1237573"/>
              <a:gd name="connsiteX2" fmla="*/ 5592813 w 7813414"/>
              <a:gd name="connsiteY2" fmla="*/ 0 h 1237573"/>
              <a:gd name="connsiteX3" fmla="*/ 5734942 w 7813414"/>
              <a:gd name="connsiteY3" fmla="*/ 270004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3681074 w 7813414"/>
              <a:gd name="connsiteY1" fmla="*/ 270022 h 1237573"/>
              <a:gd name="connsiteX2" fmla="*/ 5592813 w 7813414"/>
              <a:gd name="connsiteY2" fmla="*/ 0 h 1237573"/>
              <a:gd name="connsiteX3" fmla="*/ 5734944 w 7813414"/>
              <a:gd name="connsiteY3" fmla="*/ 274797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  <a:gd name="connsiteX0" fmla="*/ 0 w 7813414"/>
              <a:gd name="connsiteY0" fmla="*/ 270668 h 1237573"/>
              <a:gd name="connsiteX1" fmla="*/ 3681074 w 7813414"/>
              <a:gd name="connsiteY1" fmla="*/ 270022 h 1237573"/>
              <a:gd name="connsiteX2" fmla="*/ 5592813 w 7813414"/>
              <a:gd name="connsiteY2" fmla="*/ 0 h 1237573"/>
              <a:gd name="connsiteX3" fmla="*/ 5734944 w 7813414"/>
              <a:gd name="connsiteY3" fmla="*/ 272400 h 1237573"/>
              <a:gd name="connsiteX4" fmla="*/ 7813414 w 7813414"/>
              <a:gd name="connsiteY4" fmla="*/ 270668 h 1237573"/>
              <a:gd name="connsiteX5" fmla="*/ 7813414 w 7813414"/>
              <a:gd name="connsiteY5" fmla="*/ 1237573 h 1237573"/>
              <a:gd name="connsiteX6" fmla="*/ 0 w 7813414"/>
              <a:gd name="connsiteY6" fmla="*/ 1237573 h 1237573"/>
              <a:gd name="connsiteX7" fmla="*/ 0 w 7813414"/>
              <a:gd name="connsiteY7" fmla="*/ 270668 h 123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3414" h="1237573">
                <a:moveTo>
                  <a:pt x="0" y="270668"/>
                </a:moveTo>
                <a:lnTo>
                  <a:pt x="3681074" y="270022"/>
                </a:lnTo>
                <a:lnTo>
                  <a:pt x="5592813" y="0"/>
                </a:lnTo>
                <a:lnTo>
                  <a:pt x="5734944" y="272400"/>
                </a:lnTo>
                <a:lnTo>
                  <a:pt x="7813414" y="270668"/>
                </a:lnTo>
                <a:lnTo>
                  <a:pt x="7813414" y="1237573"/>
                </a:lnTo>
                <a:lnTo>
                  <a:pt x="0" y="1237573"/>
                </a:lnTo>
                <a:lnTo>
                  <a:pt x="0" y="270668"/>
                </a:lnTo>
                <a:close/>
              </a:path>
            </a:pathLst>
          </a:custGeom>
          <a:noFill/>
          <a:ln w="19050" cap="flat" cmpd="sng" algn="ctr">
            <a:solidFill>
              <a:srgbClr val="F1412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小塚ゴシック Pr6N L"/>
              <a:ea typeface="小塚ゴシック Pr6N L"/>
            </a:endParaRPr>
          </a:p>
        </p:txBody>
      </p:sp>
      <p:pic>
        <p:nvPicPr>
          <p:cNvPr id="369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000000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20" y="6152915"/>
            <a:ext cx="505321" cy="230843"/>
          </a:xfrm>
          <a:prstGeom prst="rect">
            <a:avLst/>
          </a:prstGeom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773238"/>
            <a:ext cx="8486775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138440"/>
            <a:ext cx="84867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0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Boundary Effect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8182" b="6930"/>
          <a:stretch/>
        </p:blipFill>
        <p:spPr>
          <a:xfrm>
            <a:off x="0" y="1670039"/>
            <a:ext cx="6161885" cy="4320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3060425" y="3090396"/>
            <a:ext cx="1827744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b="1" kern="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Infinite Sys.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b="1" kern="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(No GCC Effect)</a:t>
            </a:r>
            <a:endParaRPr kumimoji="0" lang="ja-JP" altLang="en-US" sz="1800" b="1" kern="0" dirty="0" smtClean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20459" y="1831629"/>
            <a:ext cx="2747260" cy="1961518"/>
          </a:xfrm>
          <a:prstGeom prst="rect">
            <a:avLst/>
          </a:prstGeom>
          <a:noFill/>
          <a:ln w="38100" cap="flat" cmpd="sng" algn="ctr">
            <a:solidFill>
              <a:srgbClr val="FF5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90505" y="2558201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: Average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>
                <a:solidFill>
                  <a:prstClr val="black"/>
                </a:solidFill>
                <a:latin typeface="小塚ゴシック Pr6N L"/>
                <a:ea typeface="小塚ゴシック Pr6N L"/>
              </a:rPr>
              <a:t>  </a:t>
            </a: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Diffusion Length</a:t>
            </a:r>
            <a:endParaRPr lang="ja-JP" altLang="en-US" sz="20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46794" y="2264728"/>
            <a:ext cx="1767408" cy="1001629"/>
          </a:xfrm>
          <a:prstGeom prst="rect">
            <a:avLst/>
          </a:prstGeom>
          <a:solidFill>
            <a:srgbClr val="FF95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小塚ゴシック Pr6N L"/>
              <a:ea typeface="小塚ゴシック Pr6N L"/>
            </a:endParaRPr>
          </a:p>
        </p:txBody>
      </p:sp>
      <p:grpSp>
        <p:nvGrpSpPr>
          <p:cNvPr id="11" name="グループ化 10"/>
          <p:cNvGrpSpPr>
            <a:grpSpLocks noChangeAspect="1"/>
          </p:cNvGrpSpPr>
          <p:nvPr/>
        </p:nvGrpSpPr>
        <p:grpSpPr>
          <a:xfrm>
            <a:off x="6382091" y="4451452"/>
            <a:ext cx="2442236" cy="865206"/>
            <a:chOff x="5060987" y="2626879"/>
            <a:chExt cx="3996000" cy="1415661"/>
          </a:xfrm>
        </p:grpSpPr>
        <p:sp>
          <p:nvSpPr>
            <p:cNvPr id="12" name="正方形/長方形 11"/>
            <p:cNvSpPr>
              <a:spLocks noChangeAspect="1"/>
            </p:cNvSpPr>
            <p:nvPr/>
          </p:nvSpPr>
          <p:spPr>
            <a:xfrm>
              <a:off x="5123523" y="2869546"/>
              <a:ext cx="3898311" cy="1000386"/>
            </a:xfrm>
            <a:prstGeom prst="rect">
              <a:avLst/>
            </a:prstGeom>
            <a:gradFill flip="none" rotWithShape="1">
              <a:gsLst>
                <a:gs pos="3200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1800" kern="0" dirty="0" smtClean="0">
                <a:solidFill>
                  <a:prstClr val="black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3" name="グループ化 12"/>
            <p:cNvGrpSpPr/>
            <p:nvPr/>
          </p:nvGrpSpPr>
          <p:grpSpPr>
            <a:xfrm>
              <a:off x="6666721" y="2948766"/>
              <a:ext cx="300134" cy="300136"/>
              <a:chOff x="2156034" y="3261267"/>
              <a:chExt cx="576000" cy="576000"/>
            </a:xfrm>
          </p:grpSpPr>
          <p:sp>
            <p:nvSpPr>
              <p:cNvPr id="343" name="円/楕円 342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344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347" name="円弧 34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48" name="円弧 34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49" name="円弧 34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345" name="円/楕円 344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46" name="円/楕円 345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4" name="グループ化 13"/>
            <p:cNvGrpSpPr/>
            <p:nvPr/>
          </p:nvGrpSpPr>
          <p:grpSpPr>
            <a:xfrm>
              <a:off x="7359748" y="3550839"/>
              <a:ext cx="300134" cy="300136"/>
              <a:chOff x="2683861" y="3711867"/>
              <a:chExt cx="576000" cy="576000"/>
            </a:xfrm>
          </p:grpSpPr>
          <p:sp>
            <p:nvSpPr>
              <p:cNvPr id="336" name="円/楕円 335"/>
              <p:cNvSpPr/>
              <p:nvPr/>
            </p:nvSpPr>
            <p:spPr>
              <a:xfrm>
                <a:off x="2683861" y="37118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337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340" name="円弧 33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41" name="円弧 34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42" name="円弧 34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338" name="円/楕円 337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39" name="円/楕円 338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7641559" y="3203176"/>
              <a:ext cx="300134" cy="300136"/>
              <a:chOff x="4302024" y="1802256"/>
              <a:chExt cx="540000" cy="540000"/>
            </a:xfrm>
          </p:grpSpPr>
          <p:sp>
            <p:nvSpPr>
              <p:cNvPr id="320" name="円/楕円 319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321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333" name="円弧 33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34" name="円弧 33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35" name="円弧 33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322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330" name="円弧 32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31" name="円弧 33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32" name="円弧 33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323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327" name="円弧 32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28" name="円弧 32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29" name="円弧 32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324" name="円/楕円 323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25" name="円/楕円 324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26" name="円/楕円 325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6343522" y="3261780"/>
              <a:ext cx="300134" cy="300136"/>
              <a:chOff x="4302024" y="1802256"/>
              <a:chExt cx="540000" cy="540000"/>
            </a:xfrm>
          </p:grpSpPr>
          <p:sp>
            <p:nvSpPr>
              <p:cNvPr id="304" name="円/楕円 303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305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317" name="円弧 31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18" name="円弧 31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19" name="円弧 31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306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314" name="円弧 31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15" name="円弧 31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16" name="円弧 31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307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311" name="円弧 31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12" name="円弧 31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13" name="円弧 31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308" name="円/楕円 307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09" name="円/楕円 308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10" name="円/楕円 309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8647422" y="3212066"/>
              <a:ext cx="300134" cy="300136"/>
              <a:chOff x="4302024" y="1802256"/>
              <a:chExt cx="540000" cy="540000"/>
            </a:xfrm>
          </p:grpSpPr>
          <p:sp>
            <p:nvSpPr>
              <p:cNvPr id="288" name="円/楕円 287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289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301" name="円弧 30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02" name="円弧 30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03" name="円弧 30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90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298" name="円弧 29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99" name="円弧 29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00" name="円弧 29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91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295" name="円弧 29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96" name="円弧 29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97" name="円弧 29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292" name="円/楕円 291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93" name="円/楕円 292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94" name="円/楕円 293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6983100" y="3555257"/>
              <a:ext cx="300134" cy="300136"/>
              <a:chOff x="1815070" y="4074706"/>
              <a:chExt cx="576000" cy="576000"/>
            </a:xfrm>
          </p:grpSpPr>
          <p:sp>
            <p:nvSpPr>
              <p:cNvPr id="272" name="円/楕円 271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273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85" name="円弧 28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86" name="円弧 28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87" name="円弧 28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74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82" name="円弧 28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83" name="円弧 28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84" name="円弧 28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75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79" name="円弧 27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80" name="円弧 27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81" name="円弧 28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276" name="円/楕円 275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77" name="円/楕円 276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78" name="円/楕円 277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317208" y="3240159"/>
              <a:ext cx="300134" cy="300136"/>
              <a:chOff x="1815070" y="4074706"/>
              <a:chExt cx="576000" cy="576000"/>
            </a:xfrm>
          </p:grpSpPr>
          <p:sp>
            <p:nvSpPr>
              <p:cNvPr id="256" name="円/楕円 255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257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69" name="円弧 26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70" name="円弧 26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71" name="円弧 27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58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66" name="円弧 26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67" name="円弧 26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68" name="円弧 26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59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63" name="円弧 26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64" name="円弧 26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65" name="円弧 26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260" name="円/楕円 259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61" name="円/楕円 260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62" name="円/楕円 261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7732756" y="3537987"/>
              <a:ext cx="300134" cy="300136"/>
              <a:chOff x="2156034" y="3261267"/>
              <a:chExt cx="576000" cy="576000"/>
            </a:xfrm>
          </p:grpSpPr>
          <p:sp>
            <p:nvSpPr>
              <p:cNvPr id="249" name="円/楕円 248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250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253" name="円弧 25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54" name="円弧 25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55" name="円弧 25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251" name="円/楕円 250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52" name="円/楕円 251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1" name="グループ化 20"/>
            <p:cNvGrpSpPr/>
            <p:nvPr/>
          </p:nvGrpSpPr>
          <p:grpSpPr>
            <a:xfrm>
              <a:off x="6199854" y="3539529"/>
              <a:ext cx="300134" cy="300136"/>
              <a:chOff x="2683861" y="3711865"/>
              <a:chExt cx="576000" cy="576000"/>
            </a:xfrm>
          </p:grpSpPr>
          <p:sp>
            <p:nvSpPr>
              <p:cNvPr id="242" name="円/楕円 241"/>
              <p:cNvSpPr/>
              <p:nvPr/>
            </p:nvSpPr>
            <p:spPr>
              <a:xfrm>
                <a:off x="2683861" y="3711865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243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246" name="円弧 24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47" name="円弧 24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48" name="円弧 24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244" name="円/楕円 243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45" name="円/楕円 244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5849838" y="3216609"/>
              <a:ext cx="300134" cy="300136"/>
              <a:chOff x="1815070" y="4074706"/>
              <a:chExt cx="576000" cy="576000"/>
            </a:xfrm>
          </p:grpSpPr>
          <p:sp>
            <p:nvSpPr>
              <p:cNvPr id="226" name="円/楕円 225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227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39" name="円弧 23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40" name="円弧 23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41" name="円弧 24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28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36" name="円弧 23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37" name="円弧 23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38" name="円弧 23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29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33" name="円弧 23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34" name="円弧 23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35" name="円弧 23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230" name="円/楕円 229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31" name="円/楕円 230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32" name="円/楕円 231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>
              <a:off x="5593589" y="2947653"/>
              <a:ext cx="300134" cy="300136"/>
              <a:chOff x="2611973" y="3302862"/>
              <a:chExt cx="576000" cy="576000"/>
            </a:xfrm>
          </p:grpSpPr>
          <p:sp>
            <p:nvSpPr>
              <p:cNvPr id="210" name="円/楕円 209"/>
              <p:cNvSpPr/>
              <p:nvPr/>
            </p:nvSpPr>
            <p:spPr>
              <a:xfrm>
                <a:off x="2611973" y="3302862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211" name="グループ化 33"/>
              <p:cNvGrpSpPr/>
              <p:nvPr/>
            </p:nvGrpSpPr>
            <p:grpSpPr>
              <a:xfrm rot="1800000">
                <a:off x="2866915" y="3470136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23" name="円弧 22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24" name="円弧 22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25" name="円弧 22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12" name="グループ化 36"/>
              <p:cNvGrpSpPr/>
              <p:nvPr/>
            </p:nvGrpSpPr>
            <p:grpSpPr>
              <a:xfrm rot="17400000">
                <a:off x="2763789" y="3487756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20" name="円弧 21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21" name="円弧 22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22" name="円弧 22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13" name="グループ化 40"/>
              <p:cNvGrpSpPr/>
              <p:nvPr/>
            </p:nvGrpSpPr>
            <p:grpSpPr>
              <a:xfrm rot="9000000">
                <a:off x="2849535" y="3582408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17" name="円弧 21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18" name="円弧 21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19" name="円弧 21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214" name="円/楕円 213"/>
              <p:cNvSpPr/>
              <p:nvPr/>
            </p:nvSpPr>
            <p:spPr>
              <a:xfrm>
                <a:off x="2761307" y="3369324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15" name="円/楕円 214"/>
              <p:cNvSpPr/>
              <p:nvPr/>
            </p:nvSpPr>
            <p:spPr>
              <a:xfrm>
                <a:off x="2992711" y="3515394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16" name="円/楕円 215"/>
              <p:cNvSpPr/>
              <p:nvPr/>
            </p:nvSpPr>
            <p:spPr>
              <a:xfrm>
                <a:off x="2739973" y="3635170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7938955" y="3311762"/>
              <a:ext cx="300134" cy="300136"/>
              <a:chOff x="1815070" y="4074706"/>
              <a:chExt cx="576000" cy="576000"/>
            </a:xfrm>
          </p:grpSpPr>
          <p:sp>
            <p:nvSpPr>
              <p:cNvPr id="194" name="円/楕円 193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195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07" name="円弧 20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08" name="円弧 20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09" name="円弧 20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96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04" name="円弧 20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05" name="円弧 20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06" name="円弧 20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97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01" name="円弧 20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02" name="円弧 20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03" name="円弧 20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198" name="円/楕円 197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99" name="円/楕円 198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00" name="円/楕円 199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5575273" y="3458441"/>
              <a:ext cx="300134" cy="300136"/>
              <a:chOff x="2156034" y="3261267"/>
              <a:chExt cx="576000" cy="576000"/>
            </a:xfrm>
          </p:grpSpPr>
          <p:sp>
            <p:nvSpPr>
              <p:cNvPr id="187" name="円/楕円 186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188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91" name="円弧 19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92" name="円弧 19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93" name="円弧 19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189" name="円/楕円 188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90" name="円/楕円 189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>
              <a:off x="6968099" y="3207331"/>
              <a:ext cx="300134" cy="300136"/>
              <a:chOff x="2345947" y="3930706"/>
              <a:chExt cx="576000" cy="576000"/>
            </a:xfrm>
          </p:grpSpPr>
          <p:sp>
            <p:nvSpPr>
              <p:cNvPr id="180" name="円/楕円 179"/>
              <p:cNvSpPr/>
              <p:nvPr/>
            </p:nvSpPr>
            <p:spPr>
              <a:xfrm>
                <a:off x="2345947" y="3930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181" name="グループ化 36"/>
              <p:cNvGrpSpPr/>
              <p:nvPr/>
            </p:nvGrpSpPr>
            <p:grpSpPr>
              <a:xfrm>
                <a:off x="2561947" y="4148978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84" name="円弧 18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85" name="円弧 18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86" name="円弧 18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182" name="円/楕円 181"/>
              <p:cNvSpPr/>
              <p:nvPr/>
            </p:nvSpPr>
            <p:spPr>
              <a:xfrm>
                <a:off x="2705945" y="4148970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83" name="円/楕円 182"/>
              <p:cNvSpPr/>
              <p:nvPr/>
            </p:nvSpPr>
            <p:spPr>
              <a:xfrm>
                <a:off x="2417947" y="4148982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7" name="グループ化 26"/>
            <p:cNvGrpSpPr/>
            <p:nvPr/>
          </p:nvGrpSpPr>
          <p:grpSpPr>
            <a:xfrm>
              <a:off x="8427950" y="3450274"/>
              <a:ext cx="300134" cy="300136"/>
              <a:chOff x="4302024" y="1802256"/>
              <a:chExt cx="540000" cy="540000"/>
            </a:xfrm>
          </p:grpSpPr>
          <p:sp>
            <p:nvSpPr>
              <p:cNvPr id="164" name="円/楕円 163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165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177" name="円弧 17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78" name="円弧 17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79" name="円弧 17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66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174" name="円弧 17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75" name="円弧 17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76" name="円弧 17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67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171" name="円弧 17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72" name="円弧 17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73" name="円弧 17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168" name="円/楕円 167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69" name="円/楕円 168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70" name="円/楕円 169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8" name="グループ化 27"/>
            <p:cNvGrpSpPr/>
            <p:nvPr/>
          </p:nvGrpSpPr>
          <p:grpSpPr>
            <a:xfrm>
              <a:off x="5241245" y="3540014"/>
              <a:ext cx="300134" cy="300136"/>
              <a:chOff x="4302024" y="1802256"/>
              <a:chExt cx="540000" cy="540000"/>
            </a:xfrm>
          </p:grpSpPr>
          <p:sp>
            <p:nvSpPr>
              <p:cNvPr id="148" name="円/楕円 147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149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161" name="円弧 16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62" name="円弧 16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63" name="円弧 16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50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158" name="円弧 15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59" name="円弧 15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60" name="円弧 15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51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155" name="円弧 15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56" name="円弧 15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57" name="円弧 15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152" name="円/楕円 151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53" name="円/楕円 152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54" name="円/楕円 153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9" name="グループ化 28"/>
            <p:cNvGrpSpPr/>
            <p:nvPr/>
          </p:nvGrpSpPr>
          <p:grpSpPr>
            <a:xfrm>
              <a:off x="7277874" y="3296583"/>
              <a:ext cx="300134" cy="300136"/>
              <a:chOff x="4302024" y="1802256"/>
              <a:chExt cx="540000" cy="540000"/>
            </a:xfrm>
          </p:grpSpPr>
          <p:sp>
            <p:nvSpPr>
              <p:cNvPr id="132" name="円/楕円 131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133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145" name="円弧 14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46" name="円弧 14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47" name="円弧 14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34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142" name="円弧 14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43" name="円弧 14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44" name="円弧 14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35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139" name="円弧 13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40" name="円弧 13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41" name="円弧 14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136" name="円/楕円 135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37" name="円/楕円 136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38" name="円/楕円 137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6671790" y="3418953"/>
              <a:ext cx="300134" cy="300136"/>
              <a:chOff x="1815070" y="4074706"/>
              <a:chExt cx="576000" cy="576000"/>
            </a:xfrm>
          </p:grpSpPr>
          <p:sp>
            <p:nvSpPr>
              <p:cNvPr id="116" name="円/楕円 115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117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129" name="円弧 12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30" name="円弧 12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31" name="円弧 13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18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126" name="円弧 12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27" name="円弧 12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28" name="円弧 12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19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123" name="円弧 12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24" name="円弧 12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25" name="円弧 12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120" name="円/楕円 119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21" name="円/楕円 120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22" name="円/楕円 121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1" name="グループ化 30"/>
            <p:cNvGrpSpPr/>
            <p:nvPr/>
          </p:nvGrpSpPr>
          <p:grpSpPr>
            <a:xfrm>
              <a:off x="8257300" y="3184804"/>
              <a:ext cx="300134" cy="300136"/>
              <a:chOff x="2156034" y="3261267"/>
              <a:chExt cx="576000" cy="576000"/>
            </a:xfrm>
            <a:effectLst/>
          </p:grpSpPr>
          <p:sp>
            <p:nvSpPr>
              <p:cNvPr id="109" name="円/楕円 108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110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13" name="円弧 11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14" name="円弧 11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15" name="円弧 11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111" name="円/楕円 110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12" name="円/楕円 111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2" name="グループ化 31"/>
            <p:cNvGrpSpPr/>
            <p:nvPr/>
          </p:nvGrpSpPr>
          <p:grpSpPr>
            <a:xfrm>
              <a:off x="5180633" y="2934571"/>
              <a:ext cx="300134" cy="300136"/>
              <a:chOff x="2345947" y="3930706"/>
              <a:chExt cx="576000" cy="576000"/>
            </a:xfrm>
          </p:grpSpPr>
          <p:sp>
            <p:nvSpPr>
              <p:cNvPr id="102" name="円/楕円 101"/>
              <p:cNvSpPr/>
              <p:nvPr/>
            </p:nvSpPr>
            <p:spPr>
              <a:xfrm>
                <a:off x="2345947" y="3930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103" name="グループ化 36"/>
              <p:cNvGrpSpPr/>
              <p:nvPr/>
            </p:nvGrpSpPr>
            <p:grpSpPr>
              <a:xfrm>
                <a:off x="2561947" y="4148978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06" name="円弧 10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07" name="円弧 10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08" name="円弧 10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104" name="円/楕円 103"/>
              <p:cNvSpPr/>
              <p:nvPr/>
            </p:nvSpPr>
            <p:spPr>
              <a:xfrm>
                <a:off x="2705945" y="4148970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05" name="円/楕円 104"/>
              <p:cNvSpPr/>
              <p:nvPr/>
            </p:nvSpPr>
            <p:spPr>
              <a:xfrm>
                <a:off x="2417947" y="4148982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6106047" y="2948470"/>
              <a:ext cx="300134" cy="300136"/>
              <a:chOff x="2683861" y="3711867"/>
              <a:chExt cx="576000" cy="576000"/>
            </a:xfrm>
          </p:grpSpPr>
          <p:sp>
            <p:nvSpPr>
              <p:cNvPr id="95" name="円/楕円 94"/>
              <p:cNvSpPr/>
              <p:nvPr/>
            </p:nvSpPr>
            <p:spPr>
              <a:xfrm>
                <a:off x="2683861" y="37118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96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99" name="円弧 9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00" name="円弧 9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01" name="円弧 10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97" name="円/楕円 96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98" name="円/楕円 97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7313369" y="2986800"/>
              <a:ext cx="300134" cy="300136"/>
              <a:chOff x="2156034" y="3261267"/>
              <a:chExt cx="576000" cy="576000"/>
            </a:xfrm>
          </p:grpSpPr>
          <p:sp>
            <p:nvSpPr>
              <p:cNvPr id="88" name="円/楕円 87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89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92" name="円弧 9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93" name="円弧 9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94" name="円弧 9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90" name="円/楕円 89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91" name="円/楕円 90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8009735" y="3019903"/>
              <a:ext cx="300134" cy="300136"/>
              <a:chOff x="2345947" y="3930706"/>
              <a:chExt cx="576000" cy="576000"/>
            </a:xfrm>
          </p:grpSpPr>
          <p:sp>
            <p:nvSpPr>
              <p:cNvPr id="81" name="円/楕円 80"/>
              <p:cNvSpPr/>
              <p:nvPr/>
            </p:nvSpPr>
            <p:spPr>
              <a:xfrm>
                <a:off x="2345947" y="3930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82" name="グループ化 36"/>
              <p:cNvGrpSpPr/>
              <p:nvPr/>
            </p:nvGrpSpPr>
            <p:grpSpPr>
              <a:xfrm>
                <a:off x="2561947" y="4148978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85" name="円弧 8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86" name="円弧 8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87" name="円弧 8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83" name="円/楕円 82"/>
              <p:cNvSpPr/>
              <p:nvPr/>
            </p:nvSpPr>
            <p:spPr>
              <a:xfrm>
                <a:off x="2705945" y="4148970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84" name="円/楕円 83"/>
              <p:cNvSpPr/>
              <p:nvPr/>
            </p:nvSpPr>
            <p:spPr>
              <a:xfrm>
                <a:off x="2417947" y="4148982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6" name="グループ化 35"/>
            <p:cNvGrpSpPr/>
            <p:nvPr/>
          </p:nvGrpSpPr>
          <p:grpSpPr>
            <a:xfrm>
              <a:off x="7009791" y="2932441"/>
              <a:ext cx="300134" cy="300136"/>
              <a:chOff x="1815070" y="4074706"/>
              <a:chExt cx="576000" cy="576000"/>
            </a:xfrm>
          </p:grpSpPr>
          <p:sp>
            <p:nvSpPr>
              <p:cNvPr id="65" name="円/楕円 64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66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78" name="円弧 7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79" name="円弧 7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80" name="円弧 7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67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75" name="円弧 7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76" name="円弧 7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77" name="円弧 7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68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72" name="円弧 7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73" name="円弧 7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74" name="円弧 7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69" name="円/楕円 68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70" name="円/楕円 69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71" name="円/楕円 70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8447629" y="2900997"/>
              <a:ext cx="300134" cy="300136"/>
              <a:chOff x="2683861" y="3711865"/>
              <a:chExt cx="576000" cy="576000"/>
            </a:xfrm>
          </p:grpSpPr>
          <p:sp>
            <p:nvSpPr>
              <p:cNvPr id="58" name="円/楕円 57"/>
              <p:cNvSpPr/>
              <p:nvPr/>
            </p:nvSpPr>
            <p:spPr>
              <a:xfrm>
                <a:off x="2683861" y="3711865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59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62" name="円弧 6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63" name="円弧 6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64" name="円弧 6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60" name="円/楕円 59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61" name="円/楕円 60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>
              <a:off x="7686108" y="2904531"/>
              <a:ext cx="300134" cy="300136"/>
              <a:chOff x="1815070" y="4074706"/>
              <a:chExt cx="576000" cy="576000"/>
            </a:xfrm>
          </p:grpSpPr>
          <p:sp>
            <p:nvSpPr>
              <p:cNvPr id="42" name="円/楕円 41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43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55" name="円弧 5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56" name="円弧 5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57" name="円弧 5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44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52" name="円弧 5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53" name="円弧 5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54" name="円弧 5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45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49" name="円弧 4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50" name="円弧 4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51" name="円弧 5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46" name="円/楕円 45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39" name="正方形/長方形 38"/>
            <p:cNvSpPr/>
            <p:nvPr/>
          </p:nvSpPr>
          <p:spPr>
            <a:xfrm>
              <a:off x="6730207" y="2772735"/>
              <a:ext cx="657561" cy="1181826"/>
            </a:xfrm>
            <a:prstGeom prst="rect">
              <a:avLst/>
            </a:prstGeom>
            <a:solidFill>
              <a:srgbClr val="A7EA52">
                <a:alpha val="40000"/>
              </a:srgb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1800" kern="0" dirty="0" smtClean="0">
                <a:solidFill>
                  <a:prstClr val="black"/>
                </a:solidFill>
                <a:latin typeface="小塚ゴシック Pr6N L"/>
                <a:ea typeface="小塚ゴシック Pr6N L"/>
              </a:endParaRPr>
            </a:p>
          </p:txBody>
        </p:sp>
        <p:cxnSp>
          <p:nvCxnSpPr>
            <p:cNvPr id="40" name="直線矢印コネクタ 39"/>
            <p:cNvCxnSpPr/>
            <p:nvPr/>
          </p:nvCxnSpPr>
          <p:spPr>
            <a:xfrm>
              <a:off x="6671264" y="2626879"/>
              <a:ext cx="779297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41" name="直線矢印コネクタ 40"/>
            <p:cNvCxnSpPr/>
            <p:nvPr/>
          </p:nvCxnSpPr>
          <p:spPr>
            <a:xfrm>
              <a:off x="5060987" y="4042540"/>
              <a:ext cx="399600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  <p:pic>
        <p:nvPicPr>
          <p:cNvPr id="350" name="TexTeXPicture" descr="&lt;?xml version=&quot;1.0&quot; encoding=&quot;utf-16&quot;?&gt;&#10;&lt;TeXTeX&gt;&#10;  &lt;preamble&gt;\documentclass{jarticle}&#10;\usepackage{amsmath}&#10;\pagestyle{empty}&lt;/preamble&gt;&#10;  &lt;body&gt;\begin{align*}&#10;L=\frac{\eta_{\rm tot}}{d(\tau)}&#10;\end{align*}&lt;/body&gt;&#10;  &lt;fcolor&gt;FF000000&lt;/fcolor&gt;&#10;  &lt;bcolor&gt;FFFFFFFF&lt;/bcolor&gt;&#10;  &lt;transparent&gt;True&lt;/transparent&gt;&#10;  &lt;resolution&gt;1800&lt;/resolution&gt;&#10;  &lt;imageh&gt;511&lt;/imageh&gt;&#10;  &lt;imagew&gt;98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84" y="2404445"/>
            <a:ext cx="1557073" cy="809424"/>
          </a:xfrm>
          <a:prstGeom prst="rect">
            <a:avLst/>
          </a:prstGeom>
        </p:spPr>
      </p:pic>
      <p:sp>
        <p:nvSpPr>
          <p:cNvPr id="351" name="テキスト ボックス 350"/>
          <p:cNvSpPr txBox="1"/>
          <p:nvPr/>
        </p:nvSpPr>
        <p:spPr>
          <a:xfrm>
            <a:off x="6878160" y="3421764"/>
            <a:ext cx="153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: Diffusion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>
                <a:solidFill>
                  <a:prstClr val="black"/>
                </a:solidFill>
                <a:latin typeface="小塚ゴシック Pr6N L"/>
                <a:ea typeface="小塚ゴシック Pr6N L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 Coefficient</a:t>
            </a:r>
            <a:endParaRPr lang="ja-JP" altLang="en-US" sz="20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352" name="テキスト ボックス 351"/>
          <p:cNvSpPr txBox="1"/>
          <p:nvPr/>
        </p:nvSpPr>
        <p:spPr>
          <a:xfrm>
            <a:off x="7023286" y="5344483"/>
            <a:ext cx="1839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: Total Rapidity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  Length</a:t>
            </a:r>
            <a:endParaRPr lang="ja-JP" altLang="en-US" sz="20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353" name="角丸四角形 352"/>
          <p:cNvSpPr/>
          <p:nvPr/>
        </p:nvSpPr>
        <p:spPr>
          <a:xfrm>
            <a:off x="6094821" y="1475180"/>
            <a:ext cx="2932605" cy="4709719"/>
          </a:xfrm>
          <a:prstGeom prst="roundRect">
            <a:avLst>
              <a:gd name="adj" fmla="val 6707"/>
            </a:avLst>
          </a:prstGeom>
          <a:noFill/>
          <a:ln w="38100" cap="flat" cmpd="sng" algn="ctr">
            <a:solidFill>
              <a:srgbClr val="A7EA52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小塚ゴシック Pr6N L"/>
              <a:ea typeface="小塚ゴシック Pr6N L"/>
            </a:endParaRPr>
          </a:p>
        </p:txBody>
      </p:sp>
      <p:pic>
        <p:nvPicPr>
          <p:cNvPr id="354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" y="1198747"/>
            <a:ext cx="2516305" cy="432000"/>
          </a:xfrm>
          <a:prstGeom prst="rect">
            <a:avLst/>
          </a:prstGeom>
        </p:spPr>
      </p:pic>
      <p:pic>
        <p:nvPicPr>
          <p:cNvPr id="355" name="TexTeXPicture" descr="&lt;?xml version=&quot;1.0&quot; encoding=&quot;utf-16&quot;?&gt;&#10;&lt;TeXTeX&gt;&#10;  &lt;preamble&gt;\documentclass{jarticle}&#10;\usepackage{amsmath}&#10;\pagestyle{empty}&lt;/preamble&gt;&#10;  &lt;body&gt;\begin{align*} &#10;{ \Delta \eta / d(\tau)}&#10;\end{align*}&lt;/body&gt;&#10;  &lt;fcolor&gt;FF000000&lt;/fcolor&gt;&#10;  &lt;bcolor&gt;FFFFFFFF&lt;/bcolor&gt;&#10;  &lt;transparent&gt;True&lt;/transparent&gt;&#10;  &lt;resolution&gt;1800&lt;/resolution&gt;&#10;  &lt;imageh&gt;250&lt;/imageh&gt;&#10;  &lt;imagew&gt;889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44" y="6087100"/>
            <a:ext cx="1280161" cy="360000"/>
          </a:xfrm>
          <a:prstGeom prst="rect">
            <a:avLst/>
          </a:prstGeom>
        </p:spPr>
      </p:pic>
      <p:pic>
        <p:nvPicPr>
          <p:cNvPr id="356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000000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93" y="5437675"/>
            <a:ext cx="472830" cy="216000"/>
          </a:xfrm>
          <a:prstGeom prst="rect">
            <a:avLst/>
          </a:prstGeom>
        </p:spPr>
      </p:pic>
      <p:pic>
        <p:nvPicPr>
          <p:cNvPr id="357" name="TexTeXPicture" descr="&lt;?xml version=&quot;1.0&quot; encoding=&quot;utf-16&quot;?&gt;&#10;&lt;TeXTeX&gt;&#10;  &lt;preamble&gt;\documentclass{jarticle}&#10;\usepackage{amsmath}&#10;\pagestyle{empty}&lt;/preamble&gt;&#10;  &lt;body&gt;\begin{align*} &#10;{\Delta \eta}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072" y="4227415"/>
            <a:ext cx="397241" cy="288000"/>
          </a:xfrm>
          <a:prstGeom prst="rect">
            <a:avLst/>
          </a:prstGeom>
        </p:spPr>
      </p:pic>
      <p:pic>
        <p:nvPicPr>
          <p:cNvPr id="358" name="TexTeXPicture" descr="&lt;?xml version=&quot;1.0&quot; encoding=&quot;utf-16&quot;?&gt;&#10;&lt;TeXTeX&gt;&#10;  &lt;preamble&gt;\documentclass{jarticle}&#10;\usepackage{amsmath}&#10;\pagestyle{empty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50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84" y="3523332"/>
            <a:ext cx="538692" cy="263525"/>
          </a:xfrm>
          <a:prstGeom prst="rect">
            <a:avLst/>
          </a:prstGeom>
        </p:spPr>
      </p:pic>
      <p:pic>
        <p:nvPicPr>
          <p:cNvPr id="359" name="TexTeXPicture" descr="&lt;?xml version=&quot;1.0&quot; encoding=&quot;utf-16&quot;?&gt;&#10;&lt;TeXTeX&gt;&#10;  &lt;preamble&gt;\documentclass{jarticle}&#10;\usepackage{amsmath}&#10;\pagestyle{empty}&lt;/preamble&gt;&#10;  &lt;body&gt;\begin{align*} &#10;d(\tau)=\sqrt{2\int_{\tau_0}^{\tau}D(\tau')d\tau'}&#10;\end{align*}&lt;/body&gt;&#10;  &lt;fcolor&gt;FF000000&lt;/fcolor&gt;&#10;  &lt;bcolor&gt;FFFFFFFF&lt;/bcolor&gt;&#10;  &lt;transparent&gt;True&lt;/transparent&gt;&#10;  &lt;resolution&gt;1800&lt;/resolution&gt;&#10;  &lt;imageh&gt;747&lt;/imageh&gt;&#10;  &lt;imagew&gt;2564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91" y="1719155"/>
            <a:ext cx="271845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Boundary Effect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8182" b="6930"/>
          <a:stretch/>
        </p:blipFill>
        <p:spPr>
          <a:xfrm>
            <a:off x="0" y="1670039"/>
            <a:ext cx="6161885" cy="4320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3060425" y="3054771"/>
            <a:ext cx="1827744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rPr>
              <a:t>Infinite Sys.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rPr>
              <a:t>(No GCC Effect)</a:t>
            </a:r>
            <a:endParaRPr kumimoji="0" lang="ja-JP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32816" y="1831629"/>
            <a:ext cx="2747260" cy="1961518"/>
          </a:xfrm>
          <a:prstGeom prst="rect">
            <a:avLst/>
          </a:prstGeom>
          <a:noFill/>
          <a:ln w="38100" cap="flat" cmpd="sng" algn="ctr">
            <a:solidFill>
              <a:srgbClr val="FF5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90505" y="2558201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: Average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>
                <a:solidFill>
                  <a:prstClr val="black"/>
                </a:solidFill>
                <a:latin typeface="小塚ゴシック Pr6N L"/>
                <a:ea typeface="小塚ゴシック Pr6N L"/>
              </a:rPr>
              <a:t>  </a:t>
            </a: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Diffusion Length</a:t>
            </a:r>
            <a:endParaRPr lang="ja-JP" altLang="en-US" sz="20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46794" y="2264728"/>
            <a:ext cx="1767408" cy="1001629"/>
          </a:xfrm>
          <a:prstGeom prst="rect">
            <a:avLst/>
          </a:prstGeom>
          <a:solidFill>
            <a:srgbClr val="FF95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grpSp>
        <p:nvGrpSpPr>
          <p:cNvPr id="11" name="グループ化 10"/>
          <p:cNvGrpSpPr>
            <a:grpSpLocks noChangeAspect="1"/>
          </p:cNvGrpSpPr>
          <p:nvPr/>
        </p:nvGrpSpPr>
        <p:grpSpPr>
          <a:xfrm>
            <a:off x="6382091" y="4451452"/>
            <a:ext cx="2442236" cy="865206"/>
            <a:chOff x="5060987" y="2626879"/>
            <a:chExt cx="3996000" cy="1415661"/>
          </a:xfrm>
        </p:grpSpPr>
        <p:sp>
          <p:nvSpPr>
            <p:cNvPr id="12" name="正方形/長方形 11"/>
            <p:cNvSpPr>
              <a:spLocks noChangeAspect="1"/>
            </p:cNvSpPr>
            <p:nvPr/>
          </p:nvSpPr>
          <p:spPr>
            <a:xfrm>
              <a:off x="5123523" y="2869546"/>
              <a:ext cx="3898311" cy="1000386"/>
            </a:xfrm>
            <a:prstGeom prst="rect">
              <a:avLst/>
            </a:prstGeom>
            <a:gradFill flip="none" rotWithShape="1">
              <a:gsLst>
                <a:gs pos="3200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grpSp>
          <p:nvGrpSpPr>
            <p:cNvPr id="13" name="グループ化 12"/>
            <p:cNvGrpSpPr/>
            <p:nvPr/>
          </p:nvGrpSpPr>
          <p:grpSpPr>
            <a:xfrm>
              <a:off x="6666721" y="2948766"/>
              <a:ext cx="300134" cy="300136"/>
              <a:chOff x="2156034" y="3261267"/>
              <a:chExt cx="576000" cy="576000"/>
            </a:xfrm>
          </p:grpSpPr>
          <p:sp>
            <p:nvSpPr>
              <p:cNvPr id="343" name="円/楕円 342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344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347" name="円弧 34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48" name="円弧 34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49" name="円弧 34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345" name="円/楕円 344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46" name="円/楕円 345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4" name="グループ化 13"/>
            <p:cNvGrpSpPr/>
            <p:nvPr/>
          </p:nvGrpSpPr>
          <p:grpSpPr>
            <a:xfrm>
              <a:off x="7359748" y="3550839"/>
              <a:ext cx="300134" cy="300136"/>
              <a:chOff x="2683861" y="3711867"/>
              <a:chExt cx="576000" cy="576000"/>
            </a:xfrm>
          </p:grpSpPr>
          <p:sp>
            <p:nvSpPr>
              <p:cNvPr id="336" name="円/楕円 335"/>
              <p:cNvSpPr/>
              <p:nvPr/>
            </p:nvSpPr>
            <p:spPr>
              <a:xfrm>
                <a:off x="2683861" y="37118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337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340" name="円弧 33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41" name="円弧 34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42" name="円弧 34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338" name="円/楕円 337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39" name="円/楕円 338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7641559" y="3203176"/>
              <a:ext cx="300134" cy="300136"/>
              <a:chOff x="4302024" y="1802256"/>
              <a:chExt cx="540000" cy="540000"/>
            </a:xfrm>
          </p:grpSpPr>
          <p:sp>
            <p:nvSpPr>
              <p:cNvPr id="320" name="円/楕円 319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321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333" name="円弧 33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34" name="円弧 33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35" name="円弧 33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322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330" name="円弧 32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31" name="円弧 33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32" name="円弧 33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323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327" name="円弧 32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28" name="円弧 32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29" name="円弧 32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324" name="円/楕円 323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25" name="円/楕円 324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26" name="円/楕円 325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6343522" y="3261780"/>
              <a:ext cx="300134" cy="300136"/>
              <a:chOff x="4302024" y="1802256"/>
              <a:chExt cx="540000" cy="540000"/>
            </a:xfrm>
          </p:grpSpPr>
          <p:sp>
            <p:nvSpPr>
              <p:cNvPr id="304" name="円/楕円 303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305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317" name="円弧 31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18" name="円弧 31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19" name="円弧 31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306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314" name="円弧 31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15" name="円弧 31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16" name="円弧 31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307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311" name="円弧 31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12" name="円弧 31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13" name="円弧 31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308" name="円/楕円 307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09" name="円/楕円 308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10" name="円/楕円 309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8647422" y="3212066"/>
              <a:ext cx="300134" cy="300136"/>
              <a:chOff x="4302024" y="1802256"/>
              <a:chExt cx="540000" cy="540000"/>
            </a:xfrm>
          </p:grpSpPr>
          <p:sp>
            <p:nvSpPr>
              <p:cNvPr id="288" name="円/楕円 287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89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301" name="円弧 30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02" name="円弧 30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03" name="円弧 30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90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298" name="円弧 29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99" name="円弧 29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00" name="円弧 29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91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295" name="円弧 29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96" name="円弧 29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97" name="円弧 29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92" name="円/楕円 291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93" name="円/楕円 292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94" name="円/楕円 293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6983100" y="3555257"/>
              <a:ext cx="300134" cy="300136"/>
              <a:chOff x="1815070" y="4074706"/>
              <a:chExt cx="576000" cy="576000"/>
            </a:xfrm>
          </p:grpSpPr>
          <p:sp>
            <p:nvSpPr>
              <p:cNvPr id="272" name="円/楕円 271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73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85" name="円弧 28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86" name="円弧 28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87" name="円弧 28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74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82" name="円弧 28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83" name="円弧 28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84" name="円弧 28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75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79" name="円弧 27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80" name="円弧 27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81" name="円弧 28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76" name="円/楕円 275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77" name="円/楕円 276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78" name="円/楕円 277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317208" y="3240159"/>
              <a:ext cx="300134" cy="300136"/>
              <a:chOff x="1815070" y="4074706"/>
              <a:chExt cx="576000" cy="576000"/>
            </a:xfrm>
          </p:grpSpPr>
          <p:sp>
            <p:nvSpPr>
              <p:cNvPr id="256" name="円/楕円 255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57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69" name="円弧 26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70" name="円弧 26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71" name="円弧 27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58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66" name="円弧 26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67" name="円弧 26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68" name="円弧 26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59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63" name="円弧 26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64" name="円弧 26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65" name="円弧 26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60" name="円/楕円 259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61" name="円/楕円 260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62" name="円/楕円 261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7732756" y="3537987"/>
              <a:ext cx="300134" cy="300136"/>
              <a:chOff x="2156034" y="3261267"/>
              <a:chExt cx="576000" cy="576000"/>
            </a:xfrm>
          </p:grpSpPr>
          <p:sp>
            <p:nvSpPr>
              <p:cNvPr id="249" name="円/楕円 248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50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253" name="円弧 25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54" name="円弧 25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55" name="円弧 25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51" name="円/楕円 250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52" name="円/楕円 251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1" name="グループ化 20"/>
            <p:cNvGrpSpPr/>
            <p:nvPr/>
          </p:nvGrpSpPr>
          <p:grpSpPr>
            <a:xfrm>
              <a:off x="6199854" y="3539529"/>
              <a:ext cx="300134" cy="300136"/>
              <a:chOff x="2683861" y="3711865"/>
              <a:chExt cx="576000" cy="576000"/>
            </a:xfrm>
          </p:grpSpPr>
          <p:sp>
            <p:nvSpPr>
              <p:cNvPr id="242" name="円/楕円 241"/>
              <p:cNvSpPr/>
              <p:nvPr/>
            </p:nvSpPr>
            <p:spPr>
              <a:xfrm>
                <a:off x="2683861" y="3711865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43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246" name="円弧 24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47" name="円弧 24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48" name="円弧 24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44" name="円/楕円 243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45" name="円/楕円 244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5849838" y="3216609"/>
              <a:ext cx="300134" cy="300136"/>
              <a:chOff x="1815070" y="4074706"/>
              <a:chExt cx="576000" cy="576000"/>
            </a:xfrm>
          </p:grpSpPr>
          <p:sp>
            <p:nvSpPr>
              <p:cNvPr id="226" name="円/楕円 225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27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39" name="円弧 23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40" name="円弧 23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41" name="円弧 24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28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36" name="円弧 23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37" name="円弧 23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38" name="円弧 23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29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33" name="円弧 23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34" name="円弧 23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35" name="円弧 23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30" name="円/楕円 229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31" name="円/楕円 230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32" name="円/楕円 231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>
              <a:off x="5593589" y="2947653"/>
              <a:ext cx="300134" cy="300136"/>
              <a:chOff x="2611973" y="3302862"/>
              <a:chExt cx="576000" cy="576000"/>
            </a:xfrm>
          </p:grpSpPr>
          <p:sp>
            <p:nvSpPr>
              <p:cNvPr id="210" name="円/楕円 209"/>
              <p:cNvSpPr/>
              <p:nvPr/>
            </p:nvSpPr>
            <p:spPr>
              <a:xfrm>
                <a:off x="2611973" y="3302862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11" name="グループ化 33"/>
              <p:cNvGrpSpPr/>
              <p:nvPr/>
            </p:nvGrpSpPr>
            <p:grpSpPr>
              <a:xfrm rot="1800000">
                <a:off x="2866915" y="3470136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23" name="円弧 22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24" name="円弧 22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25" name="円弧 22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12" name="グループ化 36"/>
              <p:cNvGrpSpPr/>
              <p:nvPr/>
            </p:nvGrpSpPr>
            <p:grpSpPr>
              <a:xfrm rot="17400000">
                <a:off x="2763789" y="3487756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20" name="円弧 21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21" name="円弧 22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22" name="円弧 22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13" name="グループ化 40"/>
              <p:cNvGrpSpPr/>
              <p:nvPr/>
            </p:nvGrpSpPr>
            <p:grpSpPr>
              <a:xfrm rot="9000000">
                <a:off x="2849535" y="3582408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17" name="円弧 21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18" name="円弧 21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19" name="円弧 21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14" name="円/楕円 213"/>
              <p:cNvSpPr/>
              <p:nvPr/>
            </p:nvSpPr>
            <p:spPr>
              <a:xfrm>
                <a:off x="2761307" y="3369324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15" name="円/楕円 214"/>
              <p:cNvSpPr/>
              <p:nvPr/>
            </p:nvSpPr>
            <p:spPr>
              <a:xfrm>
                <a:off x="2992711" y="3515394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16" name="円/楕円 215"/>
              <p:cNvSpPr/>
              <p:nvPr/>
            </p:nvSpPr>
            <p:spPr>
              <a:xfrm>
                <a:off x="2739973" y="3635170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7938955" y="3311762"/>
              <a:ext cx="300134" cy="300136"/>
              <a:chOff x="1815070" y="4074706"/>
              <a:chExt cx="576000" cy="576000"/>
            </a:xfrm>
          </p:grpSpPr>
          <p:sp>
            <p:nvSpPr>
              <p:cNvPr id="194" name="円/楕円 193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95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07" name="円弧 20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08" name="円弧 20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09" name="円弧 20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96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04" name="円弧 20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05" name="円弧 20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06" name="円弧 20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97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01" name="円弧 20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02" name="円弧 20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03" name="円弧 20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98" name="円/楕円 197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99" name="円/楕円 198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00" name="円/楕円 199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5575273" y="3458441"/>
              <a:ext cx="300134" cy="300136"/>
              <a:chOff x="2156034" y="3261267"/>
              <a:chExt cx="576000" cy="576000"/>
            </a:xfrm>
          </p:grpSpPr>
          <p:sp>
            <p:nvSpPr>
              <p:cNvPr id="187" name="円/楕円 186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88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91" name="円弧 19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92" name="円弧 19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93" name="円弧 19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89" name="円/楕円 188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90" name="円/楕円 189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>
              <a:off x="6968099" y="3207331"/>
              <a:ext cx="300134" cy="300136"/>
              <a:chOff x="2345947" y="3930706"/>
              <a:chExt cx="576000" cy="576000"/>
            </a:xfrm>
          </p:grpSpPr>
          <p:sp>
            <p:nvSpPr>
              <p:cNvPr id="180" name="円/楕円 179"/>
              <p:cNvSpPr/>
              <p:nvPr/>
            </p:nvSpPr>
            <p:spPr>
              <a:xfrm>
                <a:off x="2345947" y="3930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81" name="グループ化 36"/>
              <p:cNvGrpSpPr/>
              <p:nvPr/>
            </p:nvGrpSpPr>
            <p:grpSpPr>
              <a:xfrm>
                <a:off x="2561947" y="4148978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84" name="円弧 18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85" name="円弧 18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86" name="円弧 18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82" name="円/楕円 181"/>
              <p:cNvSpPr/>
              <p:nvPr/>
            </p:nvSpPr>
            <p:spPr>
              <a:xfrm>
                <a:off x="2705945" y="4148970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83" name="円/楕円 182"/>
              <p:cNvSpPr/>
              <p:nvPr/>
            </p:nvSpPr>
            <p:spPr>
              <a:xfrm>
                <a:off x="2417947" y="4148982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7" name="グループ化 26"/>
            <p:cNvGrpSpPr/>
            <p:nvPr/>
          </p:nvGrpSpPr>
          <p:grpSpPr>
            <a:xfrm>
              <a:off x="8427950" y="3450274"/>
              <a:ext cx="300134" cy="300136"/>
              <a:chOff x="4302024" y="1802256"/>
              <a:chExt cx="540000" cy="540000"/>
            </a:xfrm>
          </p:grpSpPr>
          <p:sp>
            <p:nvSpPr>
              <p:cNvPr id="164" name="円/楕円 163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65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177" name="円弧 17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78" name="円弧 17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79" name="円弧 17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66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174" name="円弧 17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75" name="円弧 17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76" name="円弧 17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67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171" name="円弧 17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72" name="円弧 17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73" name="円弧 17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68" name="円/楕円 167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69" name="円/楕円 168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70" name="円/楕円 169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8" name="グループ化 27"/>
            <p:cNvGrpSpPr/>
            <p:nvPr/>
          </p:nvGrpSpPr>
          <p:grpSpPr>
            <a:xfrm>
              <a:off x="5241245" y="3540014"/>
              <a:ext cx="300134" cy="300136"/>
              <a:chOff x="4302024" y="1802256"/>
              <a:chExt cx="540000" cy="540000"/>
            </a:xfrm>
          </p:grpSpPr>
          <p:sp>
            <p:nvSpPr>
              <p:cNvPr id="148" name="円/楕円 147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49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161" name="円弧 16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62" name="円弧 16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63" name="円弧 16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50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158" name="円弧 15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59" name="円弧 15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60" name="円弧 15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51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155" name="円弧 15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56" name="円弧 15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57" name="円弧 15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52" name="円/楕円 151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53" name="円/楕円 152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54" name="円/楕円 153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9" name="グループ化 28"/>
            <p:cNvGrpSpPr/>
            <p:nvPr/>
          </p:nvGrpSpPr>
          <p:grpSpPr>
            <a:xfrm>
              <a:off x="7277874" y="3296583"/>
              <a:ext cx="300134" cy="300136"/>
              <a:chOff x="4302024" y="1802256"/>
              <a:chExt cx="540000" cy="540000"/>
            </a:xfrm>
          </p:grpSpPr>
          <p:sp>
            <p:nvSpPr>
              <p:cNvPr id="132" name="円/楕円 131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33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145" name="円弧 14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46" name="円弧 14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47" name="円弧 14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34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142" name="円弧 14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43" name="円弧 14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44" name="円弧 14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35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139" name="円弧 13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40" name="円弧 13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41" name="円弧 14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36" name="円/楕円 135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37" name="円/楕円 136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38" name="円/楕円 137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6671790" y="3418953"/>
              <a:ext cx="300134" cy="300136"/>
              <a:chOff x="1815070" y="4074706"/>
              <a:chExt cx="576000" cy="576000"/>
            </a:xfrm>
          </p:grpSpPr>
          <p:sp>
            <p:nvSpPr>
              <p:cNvPr id="116" name="円/楕円 115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17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129" name="円弧 12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30" name="円弧 12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31" name="円弧 13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18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126" name="円弧 12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27" name="円弧 12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28" name="円弧 12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19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123" name="円弧 12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24" name="円弧 12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25" name="円弧 12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20" name="円/楕円 119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21" name="円/楕円 120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22" name="円/楕円 121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1" name="グループ化 30"/>
            <p:cNvGrpSpPr/>
            <p:nvPr/>
          </p:nvGrpSpPr>
          <p:grpSpPr>
            <a:xfrm>
              <a:off x="8257300" y="3184804"/>
              <a:ext cx="300134" cy="300136"/>
              <a:chOff x="2156034" y="3261267"/>
              <a:chExt cx="576000" cy="576000"/>
            </a:xfrm>
            <a:effectLst/>
          </p:grpSpPr>
          <p:sp>
            <p:nvSpPr>
              <p:cNvPr id="109" name="円/楕円 108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10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13" name="円弧 11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14" name="円弧 11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15" name="円弧 11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11" name="円/楕円 110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12" name="円/楕円 111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2" name="グループ化 31"/>
            <p:cNvGrpSpPr/>
            <p:nvPr/>
          </p:nvGrpSpPr>
          <p:grpSpPr>
            <a:xfrm>
              <a:off x="5180633" y="2934571"/>
              <a:ext cx="300134" cy="300136"/>
              <a:chOff x="2345947" y="3930706"/>
              <a:chExt cx="576000" cy="576000"/>
            </a:xfrm>
          </p:grpSpPr>
          <p:sp>
            <p:nvSpPr>
              <p:cNvPr id="102" name="円/楕円 101"/>
              <p:cNvSpPr/>
              <p:nvPr/>
            </p:nvSpPr>
            <p:spPr>
              <a:xfrm>
                <a:off x="2345947" y="3930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03" name="グループ化 36"/>
              <p:cNvGrpSpPr/>
              <p:nvPr/>
            </p:nvGrpSpPr>
            <p:grpSpPr>
              <a:xfrm>
                <a:off x="2561947" y="4148978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06" name="円弧 10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07" name="円弧 10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08" name="円弧 10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04" name="円/楕円 103"/>
              <p:cNvSpPr/>
              <p:nvPr/>
            </p:nvSpPr>
            <p:spPr>
              <a:xfrm>
                <a:off x="2705945" y="4148970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05" name="円/楕円 104"/>
              <p:cNvSpPr/>
              <p:nvPr/>
            </p:nvSpPr>
            <p:spPr>
              <a:xfrm>
                <a:off x="2417947" y="4148982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6106047" y="2948470"/>
              <a:ext cx="300134" cy="300136"/>
              <a:chOff x="2683861" y="3711867"/>
              <a:chExt cx="576000" cy="576000"/>
            </a:xfrm>
          </p:grpSpPr>
          <p:sp>
            <p:nvSpPr>
              <p:cNvPr id="95" name="円/楕円 94"/>
              <p:cNvSpPr/>
              <p:nvPr/>
            </p:nvSpPr>
            <p:spPr>
              <a:xfrm>
                <a:off x="2683861" y="37118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96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99" name="円弧 9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00" name="円弧 9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01" name="円弧 10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97" name="円/楕円 96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98" name="円/楕円 97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7313369" y="2986800"/>
              <a:ext cx="300134" cy="300136"/>
              <a:chOff x="2156034" y="3261267"/>
              <a:chExt cx="576000" cy="576000"/>
            </a:xfrm>
          </p:grpSpPr>
          <p:sp>
            <p:nvSpPr>
              <p:cNvPr id="88" name="円/楕円 87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89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92" name="円弧 9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93" name="円弧 9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94" name="円弧 9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90" name="円/楕円 89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91" name="円/楕円 90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8009735" y="3019903"/>
              <a:ext cx="300134" cy="300136"/>
              <a:chOff x="2345947" y="3930706"/>
              <a:chExt cx="576000" cy="576000"/>
            </a:xfrm>
          </p:grpSpPr>
          <p:sp>
            <p:nvSpPr>
              <p:cNvPr id="81" name="円/楕円 80"/>
              <p:cNvSpPr/>
              <p:nvPr/>
            </p:nvSpPr>
            <p:spPr>
              <a:xfrm>
                <a:off x="2345947" y="3930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82" name="グループ化 36"/>
              <p:cNvGrpSpPr/>
              <p:nvPr/>
            </p:nvGrpSpPr>
            <p:grpSpPr>
              <a:xfrm>
                <a:off x="2561947" y="4148978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85" name="円弧 8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86" name="円弧 8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87" name="円弧 8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83" name="円/楕円 82"/>
              <p:cNvSpPr/>
              <p:nvPr/>
            </p:nvSpPr>
            <p:spPr>
              <a:xfrm>
                <a:off x="2705945" y="4148970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84" name="円/楕円 83"/>
              <p:cNvSpPr/>
              <p:nvPr/>
            </p:nvSpPr>
            <p:spPr>
              <a:xfrm>
                <a:off x="2417947" y="4148982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6" name="グループ化 35"/>
            <p:cNvGrpSpPr/>
            <p:nvPr/>
          </p:nvGrpSpPr>
          <p:grpSpPr>
            <a:xfrm>
              <a:off x="7009791" y="2932441"/>
              <a:ext cx="300134" cy="300136"/>
              <a:chOff x="1815070" y="4074706"/>
              <a:chExt cx="576000" cy="576000"/>
            </a:xfrm>
          </p:grpSpPr>
          <p:sp>
            <p:nvSpPr>
              <p:cNvPr id="65" name="円/楕円 64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66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78" name="円弧 7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79" name="円弧 7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80" name="円弧 7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67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75" name="円弧 7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76" name="円弧 7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77" name="円弧 7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68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72" name="円弧 7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73" name="円弧 7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74" name="円弧 7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69" name="円/楕円 68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70" name="円/楕円 69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71" name="円/楕円 70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8447629" y="2900997"/>
              <a:ext cx="300134" cy="300136"/>
              <a:chOff x="2683861" y="3711865"/>
              <a:chExt cx="576000" cy="576000"/>
            </a:xfrm>
          </p:grpSpPr>
          <p:sp>
            <p:nvSpPr>
              <p:cNvPr id="58" name="円/楕円 57"/>
              <p:cNvSpPr/>
              <p:nvPr/>
            </p:nvSpPr>
            <p:spPr>
              <a:xfrm>
                <a:off x="2683861" y="3711865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59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62" name="円弧 6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63" name="円弧 6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64" name="円弧 6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60" name="円/楕円 59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61" name="円/楕円 60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>
              <a:off x="7686108" y="2904531"/>
              <a:ext cx="300134" cy="300136"/>
              <a:chOff x="1815070" y="4074706"/>
              <a:chExt cx="576000" cy="576000"/>
            </a:xfrm>
          </p:grpSpPr>
          <p:sp>
            <p:nvSpPr>
              <p:cNvPr id="42" name="円/楕円 41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43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55" name="円弧 5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56" name="円弧 5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57" name="円弧 5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44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52" name="円弧 5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53" name="円弧 5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54" name="円弧 5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45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49" name="円弧 4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50" name="円弧 4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51" name="円弧 5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46" name="円/楕円 45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sp>
          <p:nvSpPr>
            <p:cNvPr id="39" name="正方形/長方形 38"/>
            <p:cNvSpPr/>
            <p:nvPr/>
          </p:nvSpPr>
          <p:spPr>
            <a:xfrm>
              <a:off x="6730207" y="2772735"/>
              <a:ext cx="657561" cy="1181826"/>
            </a:xfrm>
            <a:prstGeom prst="rect">
              <a:avLst/>
            </a:prstGeom>
            <a:solidFill>
              <a:srgbClr val="A7EA52">
                <a:alpha val="40000"/>
              </a:srgb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cxnSp>
          <p:nvCxnSpPr>
            <p:cNvPr id="40" name="直線矢印コネクタ 39"/>
            <p:cNvCxnSpPr/>
            <p:nvPr/>
          </p:nvCxnSpPr>
          <p:spPr>
            <a:xfrm>
              <a:off x="6671264" y="2626879"/>
              <a:ext cx="779297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41" name="直線矢印コネクタ 40"/>
            <p:cNvCxnSpPr/>
            <p:nvPr/>
          </p:nvCxnSpPr>
          <p:spPr>
            <a:xfrm>
              <a:off x="5060987" y="4042540"/>
              <a:ext cx="399600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  <p:pic>
        <p:nvPicPr>
          <p:cNvPr id="350" name="TexTeXPicture" descr="&lt;?xml version=&quot;1.0&quot; encoding=&quot;utf-16&quot;?&gt;&#10;&lt;TeXTeX&gt;&#10;  &lt;preamble&gt;\documentclass{jarticle}&#10;\usepackage{amsmath}&#10;\pagestyle{empty}&lt;/preamble&gt;&#10;  &lt;body&gt;\begin{align*}&#10;L=\frac{\eta_{\rm tot}}{d(\tau)}&#10;\end{align*}&lt;/body&gt;&#10;  &lt;fcolor&gt;FF000000&lt;/fcolor&gt;&#10;  &lt;bcolor&gt;FFFFFFFF&lt;/bcolor&gt;&#10;  &lt;transparent&gt;True&lt;/transparent&gt;&#10;  &lt;resolution&gt;1800&lt;/resolution&gt;&#10;  &lt;imageh&gt;511&lt;/imageh&gt;&#10;  &lt;imagew&gt;98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84" y="2404445"/>
            <a:ext cx="1557073" cy="809424"/>
          </a:xfrm>
          <a:prstGeom prst="rect">
            <a:avLst/>
          </a:prstGeom>
        </p:spPr>
      </p:pic>
      <p:sp>
        <p:nvSpPr>
          <p:cNvPr id="351" name="テキスト ボックス 350"/>
          <p:cNvSpPr txBox="1"/>
          <p:nvPr/>
        </p:nvSpPr>
        <p:spPr>
          <a:xfrm>
            <a:off x="6878160" y="3421764"/>
            <a:ext cx="153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: Diffusion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>
                <a:solidFill>
                  <a:prstClr val="black"/>
                </a:solidFill>
                <a:latin typeface="小塚ゴシック Pr6N L"/>
                <a:ea typeface="小塚ゴシック Pr6N L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 Coefficient</a:t>
            </a:r>
            <a:endParaRPr lang="ja-JP" altLang="en-US" sz="20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352" name="テキスト ボックス 351"/>
          <p:cNvSpPr txBox="1"/>
          <p:nvPr/>
        </p:nvSpPr>
        <p:spPr>
          <a:xfrm>
            <a:off x="7023286" y="5344483"/>
            <a:ext cx="1839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: Total Rapidity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  Length</a:t>
            </a:r>
            <a:endParaRPr lang="ja-JP" altLang="en-US" sz="20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353" name="角丸四角形 352"/>
          <p:cNvSpPr/>
          <p:nvPr/>
        </p:nvSpPr>
        <p:spPr>
          <a:xfrm>
            <a:off x="6094821" y="1475180"/>
            <a:ext cx="2932605" cy="4709719"/>
          </a:xfrm>
          <a:prstGeom prst="roundRect">
            <a:avLst>
              <a:gd name="adj" fmla="val 6707"/>
            </a:avLst>
          </a:prstGeom>
          <a:noFill/>
          <a:ln w="38100" cap="flat" cmpd="sng" algn="ctr">
            <a:solidFill>
              <a:srgbClr val="A7EA52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pic>
        <p:nvPicPr>
          <p:cNvPr id="354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" y="1198747"/>
            <a:ext cx="2516305" cy="432000"/>
          </a:xfrm>
          <a:prstGeom prst="rect">
            <a:avLst/>
          </a:prstGeom>
        </p:spPr>
      </p:pic>
      <p:pic>
        <p:nvPicPr>
          <p:cNvPr id="355" name="TexTeXPicture" descr="&lt;?xml version=&quot;1.0&quot; encoding=&quot;utf-16&quot;?&gt;&#10;&lt;TeXTeX&gt;&#10;  &lt;preamble&gt;\documentclass{jarticle}&#10;\usepackage{amsmath}&#10;\pagestyle{empty}&lt;/preamble&gt;&#10;  &lt;body&gt;\begin{align*} &#10;{ \Delta \eta / d(\tau)}&#10;\end{align*}&lt;/body&gt;&#10;  &lt;fcolor&gt;FF000000&lt;/fcolor&gt;&#10;  &lt;bcolor&gt;FFFFFFFF&lt;/bcolor&gt;&#10;  &lt;transparent&gt;True&lt;/transparent&gt;&#10;  &lt;resolution&gt;1800&lt;/resolution&gt;&#10;  &lt;imageh&gt;250&lt;/imageh&gt;&#10;  &lt;imagew&gt;889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44" y="6087100"/>
            <a:ext cx="1280161" cy="360000"/>
          </a:xfrm>
          <a:prstGeom prst="rect">
            <a:avLst/>
          </a:prstGeom>
        </p:spPr>
      </p:pic>
      <p:pic>
        <p:nvPicPr>
          <p:cNvPr id="356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000000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93" y="5437675"/>
            <a:ext cx="472830" cy="216000"/>
          </a:xfrm>
          <a:prstGeom prst="rect">
            <a:avLst/>
          </a:prstGeom>
        </p:spPr>
      </p:pic>
      <p:pic>
        <p:nvPicPr>
          <p:cNvPr id="357" name="TexTeXPicture" descr="&lt;?xml version=&quot;1.0&quot; encoding=&quot;utf-16&quot;?&gt;&#10;&lt;TeXTeX&gt;&#10;  &lt;preamble&gt;\documentclass{jarticle}&#10;\usepackage{amsmath}&#10;\pagestyle{empty}&lt;/preamble&gt;&#10;  &lt;body&gt;\begin{align*} &#10;{\Delta \eta}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072" y="4227415"/>
            <a:ext cx="397241" cy="288000"/>
          </a:xfrm>
          <a:prstGeom prst="rect">
            <a:avLst/>
          </a:prstGeom>
        </p:spPr>
      </p:pic>
      <p:pic>
        <p:nvPicPr>
          <p:cNvPr id="358" name="TexTeXPicture" descr="&lt;?xml version=&quot;1.0&quot; encoding=&quot;utf-16&quot;?&gt;&#10;&lt;TeXTeX&gt;&#10;  &lt;preamble&gt;\documentclass{jarticle}&#10;\usepackage{amsmath}&#10;\pagestyle{empty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50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84" y="3523332"/>
            <a:ext cx="538692" cy="263525"/>
          </a:xfrm>
          <a:prstGeom prst="rect">
            <a:avLst/>
          </a:prstGeom>
        </p:spPr>
      </p:pic>
      <p:pic>
        <p:nvPicPr>
          <p:cNvPr id="359" name="TexTeXPicture" descr="&lt;?xml version=&quot;1.0&quot; encoding=&quot;utf-16&quot;?&gt;&#10;&lt;TeXTeX&gt;&#10;  &lt;preamble&gt;\documentclass{jarticle}&#10;\usepackage{amsmath}&#10;\pagestyle{empty}&lt;/preamble&gt;&#10;  &lt;body&gt;\begin{align*} &#10;d(\tau)=\sqrt{2\int_{\tau_0}^{\tau}D(\tau')d\tau'}&#10;\end{align*}&lt;/body&gt;&#10;  &lt;fcolor&gt;FF000000&lt;/fcolor&gt;&#10;  &lt;bcolor&gt;FFFFFFFF&lt;/bcolor&gt;&#10;  &lt;transparent&gt;True&lt;/transparent&gt;&#10;  &lt;resolution&gt;1800&lt;/resolution&gt;&#10;  &lt;imageh&gt;747&lt;/imageh&gt;&#10;  &lt;imagew&gt;2564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91" y="1719155"/>
            <a:ext cx="2718458" cy="792000"/>
          </a:xfrm>
          <a:prstGeom prst="rect">
            <a:avLst/>
          </a:prstGeom>
        </p:spPr>
      </p:pic>
      <p:grpSp>
        <p:nvGrpSpPr>
          <p:cNvPr id="360" name="グループ化 359"/>
          <p:cNvGrpSpPr/>
          <p:nvPr/>
        </p:nvGrpSpPr>
        <p:grpSpPr>
          <a:xfrm>
            <a:off x="2677386" y="4621925"/>
            <a:ext cx="684000" cy="975431"/>
            <a:chOff x="8614590" y="4608170"/>
            <a:chExt cx="972000" cy="975431"/>
          </a:xfrm>
        </p:grpSpPr>
        <p:sp>
          <p:nvSpPr>
            <p:cNvPr id="361" name="正方形/長方形 360"/>
            <p:cNvSpPr/>
            <p:nvPr/>
          </p:nvSpPr>
          <p:spPr>
            <a:xfrm>
              <a:off x="8614590" y="4614425"/>
              <a:ext cx="972000" cy="969176"/>
            </a:xfrm>
            <a:prstGeom prst="rect">
              <a:avLst/>
            </a:prstGeom>
            <a:solidFill>
              <a:srgbClr val="00CFD1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cxnSp>
          <p:nvCxnSpPr>
            <p:cNvPr id="362" name="直線矢印コネクタ 361"/>
            <p:cNvCxnSpPr/>
            <p:nvPr/>
          </p:nvCxnSpPr>
          <p:spPr>
            <a:xfrm flipV="1">
              <a:off x="8614590" y="4608170"/>
              <a:ext cx="972000" cy="893"/>
            </a:xfrm>
            <a:prstGeom prst="straightConnector1">
              <a:avLst/>
            </a:prstGeom>
            <a:noFill/>
            <a:ln w="38100" cap="flat" cmpd="sng" algn="ctr">
              <a:solidFill>
                <a:srgbClr val="212745">
                  <a:lumMod val="50000"/>
                </a:srgbClr>
              </a:solidFill>
              <a:prstDash val="solid"/>
              <a:miter lim="800000"/>
              <a:headEnd type="arrow" w="sm" len="sm"/>
              <a:tailEnd type="arrow" w="sm" len="sm"/>
            </a:ln>
            <a:effectLst/>
          </p:spPr>
        </p:cxnSp>
      </p:grpSp>
      <p:grpSp>
        <p:nvGrpSpPr>
          <p:cNvPr id="363" name="グループ化 362"/>
          <p:cNvGrpSpPr/>
          <p:nvPr/>
        </p:nvGrpSpPr>
        <p:grpSpPr>
          <a:xfrm>
            <a:off x="3341141" y="4788496"/>
            <a:ext cx="720000" cy="807134"/>
            <a:chOff x="8614590" y="4776467"/>
            <a:chExt cx="972000" cy="807134"/>
          </a:xfrm>
        </p:grpSpPr>
        <p:sp>
          <p:nvSpPr>
            <p:cNvPr id="364" name="正方形/長方形 363"/>
            <p:cNvSpPr/>
            <p:nvPr/>
          </p:nvSpPr>
          <p:spPr>
            <a:xfrm>
              <a:off x="8614590" y="4777360"/>
              <a:ext cx="972000" cy="806241"/>
            </a:xfrm>
            <a:prstGeom prst="rect">
              <a:avLst/>
            </a:prstGeom>
            <a:solidFill>
              <a:srgbClr val="D8D843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cxnSp>
          <p:nvCxnSpPr>
            <p:cNvPr id="365" name="直線矢印コネクタ 364"/>
            <p:cNvCxnSpPr/>
            <p:nvPr/>
          </p:nvCxnSpPr>
          <p:spPr>
            <a:xfrm flipV="1">
              <a:off x="8614590" y="4776467"/>
              <a:ext cx="972000" cy="893"/>
            </a:xfrm>
            <a:prstGeom prst="straightConnector1">
              <a:avLst/>
            </a:prstGeom>
            <a:noFill/>
            <a:ln w="38100" cap="flat" cmpd="sng" algn="ctr">
              <a:solidFill>
                <a:srgbClr val="212745">
                  <a:lumMod val="50000"/>
                </a:srgbClr>
              </a:solidFill>
              <a:prstDash val="solid"/>
              <a:miter lim="800000"/>
              <a:headEnd type="arrow" w="sm" len="sm"/>
              <a:tailEnd type="arrow" w="sm" len="sm"/>
            </a:ln>
            <a:effectLst/>
          </p:spPr>
        </p:cxnSp>
      </p:grpSp>
      <p:grpSp>
        <p:nvGrpSpPr>
          <p:cNvPr id="366" name="グループ化 365"/>
          <p:cNvGrpSpPr/>
          <p:nvPr/>
        </p:nvGrpSpPr>
        <p:grpSpPr>
          <a:xfrm>
            <a:off x="5148427" y="5048601"/>
            <a:ext cx="720000" cy="558600"/>
            <a:chOff x="7059827" y="5501983"/>
            <a:chExt cx="749578" cy="558600"/>
          </a:xfrm>
        </p:grpSpPr>
        <p:sp>
          <p:nvSpPr>
            <p:cNvPr id="367" name="正方形/長方形 366"/>
            <p:cNvSpPr/>
            <p:nvPr/>
          </p:nvSpPr>
          <p:spPr>
            <a:xfrm>
              <a:off x="7059827" y="5501983"/>
              <a:ext cx="749578" cy="558600"/>
            </a:xfrm>
            <a:prstGeom prst="rect">
              <a:avLst/>
            </a:prstGeom>
            <a:solidFill>
              <a:srgbClr val="FFA300">
                <a:alpha val="5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cxnSp>
          <p:nvCxnSpPr>
            <p:cNvPr id="368" name="直線矢印コネクタ 367"/>
            <p:cNvCxnSpPr/>
            <p:nvPr/>
          </p:nvCxnSpPr>
          <p:spPr>
            <a:xfrm flipV="1">
              <a:off x="7059827" y="5501983"/>
              <a:ext cx="749578" cy="894"/>
            </a:xfrm>
            <a:prstGeom prst="straightConnector1">
              <a:avLst/>
            </a:prstGeom>
            <a:noFill/>
            <a:ln w="38100" cap="flat" cmpd="sng" algn="ctr">
              <a:solidFill>
                <a:srgbClr val="212745">
                  <a:lumMod val="50000"/>
                </a:srgbClr>
              </a:solidFill>
              <a:prstDash val="solid"/>
              <a:miter lim="800000"/>
              <a:headEnd type="arrow" w="sm" len="sm"/>
              <a:tailEnd type="arrow" w="sm" len="sm"/>
            </a:ln>
            <a:effectLst/>
          </p:spPr>
        </p:cxnSp>
      </p:grpSp>
      <p:sp>
        <p:nvSpPr>
          <p:cNvPr id="5" name="テキスト ボックス 4"/>
          <p:cNvSpPr txBox="1"/>
          <p:nvPr/>
        </p:nvSpPr>
        <p:spPr bwMode="auto">
          <a:xfrm>
            <a:off x="3344797" y="4059554"/>
            <a:ext cx="1065356" cy="64633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</a:t>
            </a:r>
          </a:p>
          <a:p>
            <a:pPr algn="l"/>
            <a:r>
              <a:rPr lang="en-US" altLang="ja-JP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GCC</a:t>
            </a:r>
            <a:endParaRPr kumimoji="1" lang="ja-JP" altLang="en-US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0" name="テキスト ボックス 369"/>
          <p:cNvSpPr txBox="1"/>
          <p:nvPr/>
        </p:nvSpPr>
        <p:spPr bwMode="auto">
          <a:xfrm>
            <a:off x="4942966" y="4409666"/>
            <a:ext cx="1065356" cy="64633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</a:t>
            </a:r>
          </a:p>
          <a:p>
            <a:pPr algn="l"/>
            <a:r>
              <a:rPr lang="en-US" altLang="ja-JP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GCC</a:t>
            </a:r>
            <a:endParaRPr kumimoji="1" lang="ja-JP" altLang="en-US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Physical Interpretation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8665" y="4554261"/>
            <a:ext cx="5162255" cy="1529486"/>
            <a:chOff x="658645" y="4721549"/>
            <a:chExt cx="5248553" cy="2924249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658645" y="4721549"/>
              <a:ext cx="52485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</a:rPr>
                <a:t>Condition for effects of the GCC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786365" y="5881763"/>
              <a:ext cx="4782206" cy="1764035"/>
            </a:xfrm>
            <a:prstGeom prst="rect">
              <a:avLst/>
            </a:prstGeom>
            <a:noFill/>
            <a:ln w="57150" cap="flat" cmpd="sng" algn="ctr">
              <a:solidFill>
                <a:srgbClr val="FF3D3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938591" y="1235282"/>
            <a:ext cx="3989489" cy="1328884"/>
            <a:chOff x="5765845" y="3391579"/>
            <a:chExt cx="3989489" cy="1328884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5765845" y="3391579"/>
              <a:ext cx="3989489" cy="1328884"/>
              <a:chOff x="5928434" y="847568"/>
              <a:chExt cx="3989489" cy="1328884"/>
            </a:xfrm>
          </p:grpSpPr>
          <p:sp>
            <p:nvSpPr>
              <p:cNvPr id="11" name="テキスト ボックス 10"/>
              <p:cNvSpPr txBox="1"/>
              <p:nvPr/>
            </p:nvSpPr>
            <p:spPr>
              <a:xfrm>
                <a:off x="6724420" y="926771"/>
                <a:ext cx="3054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: Average Diffusion Distance</a:t>
                </a:r>
              </a:p>
            </p:txBody>
          </p:sp>
          <p:sp>
            <p:nvSpPr>
              <p:cNvPr id="12" name="正方形/長方形 71"/>
              <p:cNvSpPr/>
              <p:nvPr/>
            </p:nvSpPr>
            <p:spPr>
              <a:xfrm>
                <a:off x="5928434" y="847568"/>
                <a:ext cx="3989489" cy="1328884"/>
              </a:xfrm>
              <a:custGeom>
                <a:avLst/>
                <a:gdLst>
                  <a:gd name="connsiteX0" fmla="*/ 0 w 3824115"/>
                  <a:gd name="connsiteY0" fmla="*/ 0 h 962865"/>
                  <a:gd name="connsiteX1" fmla="*/ 3824115 w 3824115"/>
                  <a:gd name="connsiteY1" fmla="*/ 0 h 962865"/>
                  <a:gd name="connsiteX2" fmla="*/ 3824115 w 3824115"/>
                  <a:gd name="connsiteY2" fmla="*/ 962865 h 962865"/>
                  <a:gd name="connsiteX3" fmla="*/ 0 w 3824115"/>
                  <a:gd name="connsiteY3" fmla="*/ 962865 h 962865"/>
                  <a:gd name="connsiteX4" fmla="*/ 0 w 3824115"/>
                  <a:gd name="connsiteY4" fmla="*/ 0 h 962865"/>
                  <a:gd name="connsiteX0" fmla="*/ 0 w 3824115"/>
                  <a:gd name="connsiteY0" fmla="*/ 0 h 962865"/>
                  <a:gd name="connsiteX1" fmla="*/ 3824115 w 3824115"/>
                  <a:gd name="connsiteY1" fmla="*/ 0 h 962865"/>
                  <a:gd name="connsiteX2" fmla="*/ 3813961 w 3824115"/>
                  <a:gd name="connsiteY2" fmla="*/ 556697 h 962865"/>
                  <a:gd name="connsiteX3" fmla="*/ 3824115 w 3824115"/>
                  <a:gd name="connsiteY3" fmla="*/ 962865 h 962865"/>
                  <a:gd name="connsiteX4" fmla="*/ 0 w 3824115"/>
                  <a:gd name="connsiteY4" fmla="*/ 962865 h 962865"/>
                  <a:gd name="connsiteX5" fmla="*/ 0 w 3824115"/>
                  <a:gd name="connsiteY5" fmla="*/ 0 h 962865"/>
                  <a:gd name="connsiteX0" fmla="*/ 0 w 3824847"/>
                  <a:gd name="connsiteY0" fmla="*/ 0 h 962865"/>
                  <a:gd name="connsiteX1" fmla="*/ 3824115 w 3824847"/>
                  <a:gd name="connsiteY1" fmla="*/ 0 h 962865"/>
                  <a:gd name="connsiteX2" fmla="*/ 3813961 w 3824847"/>
                  <a:gd name="connsiteY2" fmla="*/ 556697 h 962865"/>
                  <a:gd name="connsiteX3" fmla="*/ 3824847 w 3824847"/>
                  <a:gd name="connsiteY3" fmla="*/ 687325 h 962865"/>
                  <a:gd name="connsiteX4" fmla="*/ 3824115 w 3824847"/>
                  <a:gd name="connsiteY4" fmla="*/ 962865 h 962865"/>
                  <a:gd name="connsiteX5" fmla="*/ 0 w 3824847"/>
                  <a:gd name="connsiteY5" fmla="*/ 962865 h 962865"/>
                  <a:gd name="connsiteX6" fmla="*/ 0 w 3824847"/>
                  <a:gd name="connsiteY6" fmla="*/ 0 h 962865"/>
                  <a:gd name="connsiteX0" fmla="*/ 0 w 3824847"/>
                  <a:gd name="connsiteY0" fmla="*/ 0 h 962865"/>
                  <a:gd name="connsiteX1" fmla="*/ 3824115 w 3824847"/>
                  <a:gd name="connsiteY1" fmla="*/ 0 h 962865"/>
                  <a:gd name="connsiteX2" fmla="*/ 3824847 w 3824847"/>
                  <a:gd name="connsiteY2" fmla="*/ 458725 h 962865"/>
                  <a:gd name="connsiteX3" fmla="*/ 3813961 w 3824847"/>
                  <a:gd name="connsiteY3" fmla="*/ 556697 h 962865"/>
                  <a:gd name="connsiteX4" fmla="*/ 3824847 w 3824847"/>
                  <a:gd name="connsiteY4" fmla="*/ 687325 h 962865"/>
                  <a:gd name="connsiteX5" fmla="*/ 3824115 w 3824847"/>
                  <a:gd name="connsiteY5" fmla="*/ 962865 h 962865"/>
                  <a:gd name="connsiteX6" fmla="*/ 0 w 3824847"/>
                  <a:gd name="connsiteY6" fmla="*/ 962865 h 962865"/>
                  <a:gd name="connsiteX7" fmla="*/ 0 w 3824847"/>
                  <a:gd name="connsiteY7" fmla="*/ 0 h 962865"/>
                  <a:gd name="connsiteX0" fmla="*/ 0 w 4020789"/>
                  <a:gd name="connsiteY0" fmla="*/ 0 h 962865"/>
                  <a:gd name="connsiteX1" fmla="*/ 3824115 w 4020789"/>
                  <a:gd name="connsiteY1" fmla="*/ 0 h 962865"/>
                  <a:gd name="connsiteX2" fmla="*/ 3824847 w 4020789"/>
                  <a:gd name="connsiteY2" fmla="*/ 458725 h 962865"/>
                  <a:gd name="connsiteX3" fmla="*/ 4020789 w 4020789"/>
                  <a:gd name="connsiteY3" fmla="*/ 469611 h 962865"/>
                  <a:gd name="connsiteX4" fmla="*/ 3824847 w 4020789"/>
                  <a:gd name="connsiteY4" fmla="*/ 687325 h 962865"/>
                  <a:gd name="connsiteX5" fmla="*/ 3824115 w 4020789"/>
                  <a:gd name="connsiteY5" fmla="*/ 962865 h 962865"/>
                  <a:gd name="connsiteX6" fmla="*/ 0 w 4020789"/>
                  <a:gd name="connsiteY6" fmla="*/ 962865 h 962865"/>
                  <a:gd name="connsiteX7" fmla="*/ 0 w 4020789"/>
                  <a:gd name="connsiteY7" fmla="*/ 0 h 962865"/>
                  <a:gd name="connsiteX0" fmla="*/ 0 w 3824847"/>
                  <a:gd name="connsiteY0" fmla="*/ 0 h 962865"/>
                  <a:gd name="connsiteX1" fmla="*/ 3824115 w 3824847"/>
                  <a:gd name="connsiteY1" fmla="*/ 0 h 962865"/>
                  <a:gd name="connsiteX2" fmla="*/ 3824847 w 3824847"/>
                  <a:gd name="connsiteY2" fmla="*/ 458725 h 962865"/>
                  <a:gd name="connsiteX3" fmla="*/ 3824847 w 3824847"/>
                  <a:gd name="connsiteY3" fmla="*/ 687325 h 962865"/>
                  <a:gd name="connsiteX4" fmla="*/ 3824115 w 3824847"/>
                  <a:gd name="connsiteY4" fmla="*/ 962865 h 962865"/>
                  <a:gd name="connsiteX5" fmla="*/ 0 w 3824847"/>
                  <a:gd name="connsiteY5" fmla="*/ 962865 h 962865"/>
                  <a:gd name="connsiteX6" fmla="*/ 0 w 3824847"/>
                  <a:gd name="connsiteY6" fmla="*/ 0 h 962865"/>
                  <a:gd name="connsiteX0" fmla="*/ 0 w 3824847"/>
                  <a:gd name="connsiteY0" fmla="*/ 0 h 962865"/>
                  <a:gd name="connsiteX1" fmla="*/ 3824115 w 3824847"/>
                  <a:gd name="connsiteY1" fmla="*/ 0 h 962865"/>
                  <a:gd name="connsiteX2" fmla="*/ 3824847 w 3824847"/>
                  <a:gd name="connsiteY2" fmla="*/ 687325 h 962865"/>
                  <a:gd name="connsiteX3" fmla="*/ 3824115 w 3824847"/>
                  <a:gd name="connsiteY3" fmla="*/ 962865 h 962865"/>
                  <a:gd name="connsiteX4" fmla="*/ 0 w 3824847"/>
                  <a:gd name="connsiteY4" fmla="*/ 962865 h 962865"/>
                  <a:gd name="connsiteX5" fmla="*/ 0 w 3824847"/>
                  <a:gd name="connsiteY5" fmla="*/ 0 h 962865"/>
                  <a:gd name="connsiteX0" fmla="*/ 0 w 3824115"/>
                  <a:gd name="connsiteY0" fmla="*/ 0 h 962865"/>
                  <a:gd name="connsiteX1" fmla="*/ 3824115 w 3824115"/>
                  <a:gd name="connsiteY1" fmla="*/ 0 h 962865"/>
                  <a:gd name="connsiteX2" fmla="*/ 3824115 w 3824115"/>
                  <a:gd name="connsiteY2" fmla="*/ 962865 h 962865"/>
                  <a:gd name="connsiteX3" fmla="*/ 0 w 3824115"/>
                  <a:gd name="connsiteY3" fmla="*/ 962865 h 962865"/>
                  <a:gd name="connsiteX4" fmla="*/ 0 w 3824115"/>
                  <a:gd name="connsiteY4" fmla="*/ 0 h 9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4115" h="962865">
                    <a:moveTo>
                      <a:pt x="0" y="0"/>
                    </a:moveTo>
                    <a:lnTo>
                      <a:pt x="3824115" y="0"/>
                    </a:lnTo>
                    <a:lnTo>
                      <a:pt x="3824115" y="962865"/>
                    </a:lnTo>
                    <a:lnTo>
                      <a:pt x="0" y="96286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ap="flat" cmpd="sng" algn="ctr">
                <a:solidFill>
                  <a:srgbClr val="A7EA52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6724420" y="1366589"/>
                <a:ext cx="2367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: Diffusion Coefficient</a:t>
                </a: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6567743" y="4293773"/>
              <a:ext cx="2578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</a:rPr>
                <a:t>:</a:t>
              </a:r>
              <a:r>
                <a: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</a:rPr>
                <a:t> </a:t>
              </a: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</a:rPr>
                <a:t>Total Length of Matter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5139452" y="5937649"/>
            <a:ext cx="3945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rgbClr val="F14124"/>
                </a:solidFill>
                <a:latin typeface="小塚ゴシック Pr6N L"/>
                <a:ea typeface="小塚ゴシック Pr6N L"/>
              </a:rPr>
              <a:t>Effects of the GCC appear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 smtClean="0">
                <a:solidFill>
                  <a:srgbClr val="F14124"/>
                </a:solidFill>
                <a:latin typeface="小塚ゴシック Pr6N L"/>
                <a:ea typeface="小塚ゴシック Pr6N L"/>
              </a:rPr>
              <a:t>only near the boundaries.</a:t>
            </a:r>
            <a:endParaRPr lang="ja-JP" altLang="en-US" sz="2400" b="1" dirty="0">
              <a:solidFill>
                <a:srgbClr val="F14124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8665" y="949150"/>
            <a:ext cx="4810999" cy="340501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970615" y="1619756"/>
            <a:ext cx="754183" cy="527285"/>
          </a:xfrm>
          <a:prstGeom prst="rect">
            <a:avLst/>
          </a:prstGeom>
          <a:solidFill>
            <a:srgbClr val="A7EA52">
              <a:alpha val="6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471690" y="2139178"/>
            <a:ext cx="3900752" cy="7864"/>
          </a:xfrm>
          <a:prstGeom prst="straightConnector1">
            <a:avLst/>
          </a:prstGeom>
          <a:noFill/>
          <a:ln w="28575" cap="flat" cmpd="sng" algn="ctr">
            <a:solidFill>
              <a:srgbClr val="212745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円/楕円 17"/>
          <p:cNvSpPr/>
          <p:nvPr/>
        </p:nvSpPr>
        <p:spPr>
          <a:xfrm rot="10800000" flipH="1">
            <a:off x="612092" y="1936544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glow rad="228600">
              <a:srgbClr val="5DCEA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723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9" name="円/楕円 18"/>
          <p:cNvSpPr/>
          <p:nvPr/>
        </p:nvSpPr>
        <p:spPr>
          <a:xfrm rot="10800000" flipH="1">
            <a:off x="3819382" y="1746813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glow rad="228600">
              <a:srgbClr val="5DCEA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723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 rot="10800000" flipH="1" flipV="1">
            <a:off x="596999" y="1741373"/>
            <a:ext cx="0" cy="400789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" name="直線コネクタ 20"/>
          <p:cNvCxnSpPr/>
          <p:nvPr/>
        </p:nvCxnSpPr>
        <p:spPr>
          <a:xfrm rot="10800000" flipH="1" flipV="1">
            <a:off x="596998" y="1500999"/>
            <a:ext cx="0" cy="639156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" name="直線コネクタ 21"/>
          <p:cNvCxnSpPr/>
          <p:nvPr/>
        </p:nvCxnSpPr>
        <p:spPr>
          <a:xfrm rot="10800000" flipH="1" flipV="1">
            <a:off x="4006441" y="1509844"/>
            <a:ext cx="0" cy="639156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" name="直線矢印コネクタ 22"/>
          <p:cNvCxnSpPr/>
          <p:nvPr/>
        </p:nvCxnSpPr>
        <p:spPr>
          <a:xfrm>
            <a:off x="1928599" y="1509843"/>
            <a:ext cx="81057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4" name="直線コネクタ 23"/>
          <p:cNvCxnSpPr/>
          <p:nvPr/>
        </p:nvCxnSpPr>
        <p:spPr>
          <a:xfrm>
            <a:off x="2346643" y="2056545"/>
            <a:ext cx="0" cy="13509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5" name="正方形/長方形 24"/>
          <p:cNvSpPr/>
          <p:nvPr/>
        </p:nvSpPr>
        <p:spPr>
          <a:xfrm>
            <a:off x="1961517" y="3287840"/>
            <a:ext cx="754183" cy="527285"/>
          </a:xfrm>
          <a:prstGeom prst="rect">
            <a:avLst/>
          </a:prstGeom>
          <a:solidFill>
            <a:srgbClr val="A7EA52">
              <a:alpha val="6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493506" y="3807262"/>
            <a:ext cx="3900752" cy="7864"/>
          </a:xfrm>
          <a:prstGeom prst="straightConnector1">
            <a:avLst/>
          </a:prstGeom>
          <a:noFill/>
          <a:ln w="28575" cap="flat" cmpd="sng" algn="ctr">
            <a:solidFill>
              <a:srgbClr val="212745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円/楕円 26"/>
          <p:cNvSpPr/>
          <p:nvPr/>
        </p:nvSpPr>
        <p:spPr>
          <a:xfrm rot="10800000" flipH="1">
            <a:off x="1325967" y="3614886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glow rad="228600">
              <a:srgbClr val="5DCEA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723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 rot="10800000" flipH="1">
            <a:off x="3156647" y="3618279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glow rad="228600">
              <a:srgbClr val="5DCEA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723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rot="10800000" flipH="1" flipV="1">
            <a:off x="618815" y="3409457"/>
            <a:ext cx="0" cy="400789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0" name="直線コネクタ 29"/>
          <p:cNvCxnSpPr/>
          <p:nvPr/>
        </p:nvCxnSpPr>
        <p:spPr>
          <a:xfrm rot="10800000" flipH="1" flipV="1">
            <a:off x="618814" y="3169083"/>
            <a:ext cx="0" cy="639156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1" name="直線コネクタ 30"/>
          <p:cNvCxnSpPr/>
          <p:nvPr/>
        </p:nvCxnSpPr>
        <p:spPr>
          <a:xfrm rot="10800000" flipH="1" flipV="1">
            <a:off x="4028257" y="3177928"/>
            <a:ext cx="0" cy="639156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2" name="直線コネクタ 31"/>
          <p:cNvCxnSpPr/>
          <p:nvPr/>
        </p:nvCxnSpPr>
        <p:spPr>
          <a:xfrm>
            <a:off x="2330462" y="3739714"/>
            <a:ext cx="0" cy="13509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3" name="円/楕円 32"/>
          <p:cNvSpPr/>
          <p:nvPr/>
        </p:nvSpPr>
        <p:spPr>
          <a:xfrm rot="10800000" flipH="1">
            <a:off x="1325966" y="1580032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723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34" name="円/楕円 33"/>
          <p:cNvSpPr/>
          <p:nvPr/>
        </p:nvSpPr>
        <p:spPr>
          <a:xfrm rot="10800000" flipH="1">
            <a:off x="3073405" y="1841358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723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35" name="右矢印 34"/>
          <p:cNvSpPr/>
          <p:nvPr/>
        </p:nvSpPr>
        <p:spPr>
          <a:xfrm rot="5400000" flipV="1">
            <a:off x="2033443" y="2390422"/>
            <a:ext cx="594039" cy="810460"/>
          </a:xfrm>
          <a:prstGeom prst="rightArrow">
            <a:avLst>
              <a:gd name="adj1" fmla="val 50000"/>
              <a:gd name="adj2" fmla="val 36662"/>
            </a:avLst>
          </a:prstGeom>
          <a:solidFill>
            <a:srgbClr val="B4DCFA">
              <a:lumMod val="1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695417" y="2617837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Time Passes…</a:t>
            </a:r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-\eta_{\rm tot}/2&#10;\end{align*}&lt;/body&gt;&#10;  &lt;fcolor&gt;FF000000&lt;/fcolor&gt;&#10;  &lt;bcolor&gt;FFFFFFFF&lt;/bcolor&gt;&#10;  &lt;transparent&gt;True&lt;/transparent&gt;&#10;  &lt;resolution&gt;1800&lt;/resolution&gt;&#10;  &lt;imageh&gt;250&lt;/imageh&gt;&#10;  &lt;imagew&gt;801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50512" y="2249224"/>
            <a:ext cx="692971" cy="216283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eta_{\rm tot}/2&#10;\end{align*}&lt;/body&gt;&#10;  &lt;fcolor&gt;FF000000&lt;/fcolor&gt;&#10;  &lt;bcolor&gt;FFFFFFFF&lt;/bcolor&gt;&#10;  &lt;transparent&gt;True&lt;/transparent&gt;&#10;  &lt;resolution&gt;1800&lt;/resolution&gt;&#10;  &lt;imageh&gt;250&lt;/imageh&gt;&#10;  &lt;imagew&gt;621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86" y="2249223"/>
            <a:ext cx="537247" cy="216283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603" y="1389276"/>
            <a:ext cx="326094" cy="236418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eta=0&#10;\end{align*}&lt;/body&gt;&#10;  &lt;fcolor&gt;FF000000&lt;/fcolor&gt;&#10;  &lt;bcolor&gt;FFFFFFFF&lt;/bcolor&gt;&#10;  &lt;transparent&gt;True&lt;/transparent&gt;&#10;  &lt;resolution&gt;1800&lt;/resolution&gt;&#10;  &lt;imageh&gt;220&lt;/imageh&gt;&#10;  &lt;imagew&gt;573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23" y="2219879"/>
            <a:ext cx="527797" cy="202644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76" y="2091955"/>
            <a:ext cx="133113" cy="186586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-\eta_{\rm tot}/2&#10;\end{align*}&lt;/body&gt;&#10;  &lt;fcolor&gt;FF000000&lt;/fcolor&gt;&#10;  &lt;bcolor&gt;FFFFFFFF&lt;/bcolor&gt;&#10;  &lt;transparent&gt;True&lt;/transparent&gt;&#10;  &lt;resolution&gt;1800&lt;/resolution&gt;&#10;  &lt;imageh&gt;250&lt;/imageh&gt;&#10;  &lt;imagew&gt;801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8" y="3917309"/>
            <a:ext cx="692971" cy="216282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eta=0&#10;\end{align*}&lt;/body&gt;&#10;  &lt;fcolor&gt;FF000000&lt;/fcolor&gt;&#10;  &lt;bcolor&gt;FFFFFFFF&lt;/bcolor&gt;&#10;  &lt;transparent&gt;True&lt;/transparent&gt;&#10;  &lt;resolution&gt;1800&lt;/resolution&gt;&#10;  &lt;imageh&gt;220&lt;/imageh&gt;&#10;  &lt;imagew&gt;573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16" y="3917308"/>
            <a:ext cx="527797" cy="202644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eta_{\rm tot}/2&#10;\end{align*}&lt;/body&gt;&#10;  &lt;fcolor&gt;FF000000&lt;/fcolor&gt;&#10;  &lt;bcolor&gt;FFFFFFFF&lt;/bcolor&gt;&#10;  &lt;transparent&gt;True&lt;/transparent&gt;&#10;  &lt;resolution&gt;1800&lt;/resolution&gt;&#10;  &lt;imageh&gt;250&lt;/imageh&gt;&#10;  &lt;imagew&gt;621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01" y="3917308"/>
            <a:ext cx="537247" cy="216282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3697387"/>
            <a:ext cx="133113" cy="186586"/>
          </a:xfrm>
          <a:prstGeom prst="rect">
            <a:avLst/>
          </a:prstGeom>
        </p:spPr>
      </p:pic>
      <p:cxnSp>
        <p:nvCxnSpPr>
          <p:cNvPr id="46" name="直線矢印コネクタ 45"/>
          <p:cNvCxnSpPr/>
          <p:nvPr/>
        </p:nvCxnSpPr>
        <p:spPr>
          <a:xfrm>
            <a:off x="612092" y="3720228"/>
            <a:ext cx="753759" cy="0"/>
          </a:xfrm>
          <a:prstGeom prst="straightConnector1">
            <a:avLst/>
          </a:prstGeom>
          <a:noFill/>
          <a:ln w="38100" cap="flat" cmpd="sng" algn="ctr">
            <a:solidFill>
              <a:srgbClr val="FF3D3D"/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47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4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05" y="3254874"/>
            <a:ext cx="491568" cy="288000"/>
          </a:xfrm>
          <a:prstGeom prst="rect">
            <a:avLst/>
          </a:prstGeom>
        </p:spPr>
      </p:pic>
      <p:cxnSp>
        <p:nvCxnSpPr>
          <p:cNvPr id="48" name="直線矢印コネクタ 47"/>
          <p:cNvCxnSpPr/>
          <p:nvPr/>
        </p:nvCxnSpPr>
        <p:spPr>
          <a:xfrm>
            <a:off x="658059" y="3409457"/>
            <a:ext cx="131255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49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\frac{(\eta_{\rm tot}- \Delta \eta)}{2}&#10;\end{align*}&lt;/body&gt;&#10;  &lt;fcolor&gt;FF000000&lt;/fcolor&gt;&#10;  &lt;bcolor&gt;FFFFFFFF&lt;/bcolor&gt;&#10;  &lt;transparent&gt;True&lt;/transparent&gt;&#10;  &lt;resolution&gt;1800&lt;/resolution&gt;&#10;  &lt;imageh&gt;526&lt;/imageh&gt;&#10;  &lt;imagew&gt;1230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6" y="2860215"/>
            <a:ext cx="1094357" cy="468000"/>
          </a:xfrm>
          <a:prstGeom prst="rect">
            <a:avLst/>
          </a:prstGeom>
        </p:spPr>
      </p:pic>
      <p:cxnSp>
        <p:nvCxnSpPr>
          <p:cNvPr id="50" name="直線矢印コネクタ 49"/>
          <p:cNvCxnSpPr/>
          <p:nvPr/>
        </p:nvCxnSpPr>
        <p:spPr>
          <a:xfrm>
            <a:off x="3274497" y="3694187"/>
            <a:ext cx="753759" cy="0"/>
          </a:xfrm>
          <a:prstGeom prst="straightConnector1">
            <a:avLst/>
          </a:prstGeom>
          <a:noFill/>
          <a:ln w="38100" cap="flat" cmpd="sng" algn="ctr">
            <a:solidFill>
              <a:srgbClr val="FF3D3D"/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51" name="図 50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35" t="8400" r="9222" b="11591"/>
          <a:stretch/>
        </p:blipFill>
        <p:spPr>
          <a:xfrm>
            <a:off x="5338746" y="2962480"/>
            <a:ext cx="3481277" cy="2377735"/>
          </a:xfrm>
          <a:prstGeom prst="rect">
            <a:avLst/>
          </a:prstGeom>
          <a:ln>
            <a:noFill/>
          </a:ln>
        </p:spPr>
      </p:pic>
      <p:grpSp>
        <p:nvGrpSpPr>
          <p:cNvPr id="52" name="グループ化 51"/>
          <p:cNvGrpSpPr>
            <a:grpSpLocks noChangeAspect="1"/>
          </p:cNvGrpSpPr>
          <p:nvPr/>
        </p:nvGrpSpPr>
        <p:grpSpPr>
          <a:xfrm>
            <a:off x="6844436" y="4557364"/>
            <a:ext cx="1766681" cy="520456"/>
            <a:chOff x="4258079" y="5075307"/>
            <a:chExt cx="3344495" cy="985276"/>
          </a:xfrm>
        </p:grpSpPr>
        <p:grpSp>
          <p:nvGrpSpPr>
            <p:cNvPr id="53" name="グループ化 52"/>
            <p:cNvGrpSpPr/>
            <p:nvPr/>
          </p:nvGrpSpPr>
          <p:grpSpPr>
            <a:xfrm>
              <a:off x="4258079" y="5075307"/>
              <a:ext cx="744692" cy="975431"/>
              <a:chOff x="8614590" y="4608170"/>
              <a:chExt cx="972000" cy="975431"/>
            </a:xfrm>
          </p:grpSpPr>
          <p:sp>
            <p:nvSpPr>
              <p:cNvPr id="60" name="正方形/長方形 59"/>
              <p:cNvSpPr/>
              <p:nvPr/>
            </p:nvSpPr>
            <p:spPr>
              <a:xfrm>
                <a:off x="8614590" y="4614425"/>
                <a:ext cx="972000" cy="969176"/>
              </a:xfrm>
              <a:prstGeom prst="rect">
                <a:avLst/>
              </a:prstGeom>
              <a:solidFill>
                <a:srgbClr val="00CFD1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cxnSp>
            <p:nvCxnSpPr>
              <p:cNvPr id="61" name="直線矢印コネクタ 60"/>
              <p:cNvCxnSpPr/>
              <p:nvPr/>
            </p:nvCxnSpPr>
            <p:spPr>
              <a:xfrm flipV="1">
                <a:off x="8614590" y="4608170"/>
                <a:ext cx="972000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B4DCFA">
                    <a:lumMod val="10000"/>
                  </a:srgbClr>
                </a:solidFill>
                <a:prstDash val="solid"/>
                <a:miter lim="800000"/>
                <a:headEnd type="arrow" w="sm" len="sm"/>
                <a:tailEnd type="arrow" w="sm" len="sm"/>
              </a:ln>
              <a:effectLst>
                <a:glow rad="228600">
                  <a:srgbClr val="F14124">
                    <a:satMod val="175000"/>
                    <a:alpha val="40000"/>
                  </a:srgbClr>
                </a:glow>
              </a:effectLst>
            </p:spPr>
          </p:cxnSp>
        </p:grpSp>
        <p:grpSp>
          <p:nvGrpSpPr>
            <p:cNvPr id="54" name="グループ化 53"/>
            <p:cNvGrpSpPr/>
            <p:nvPr/>
          </p:nvGrpSpPr>
          <p:grpSpPr>
            <a:xfrm>
              <a:off x="5002771" y="5253449"/>
              <a:ext cx="748352" cy="807134"/>
              <a:chOff x="8614590" y="4776467"/>
              <a:chExt cx="972000" cy="807134"/>
            </a:xfrm>
          </p:grpSpPr>
          <p:sp>
            <p:nvSpPr>
              <p:cNvPr id="58" name="正方形/長方形 57"/>
              <p:cNvSpPr/>
              <p:nvPr/>
            </p:nvSpPr>
            <p:spPr>
              <a:xfrm>
                <a:off x="8614590" y="4777360"/>
                <a:ext cx="972000" cy="806241"/>
              </a:xfrm>
              <a:prstGeom prst="rect">
                <a:avLst/>
              </a:prstGeom>
              <a:solidFill>
                <a:srgbClr val="D8D843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cxnSp>
            <p:nvCxnSpPr>
              <p:cNvPr id="59" name="直線矢印コネクタ 58"/>
              <p:cNvCxnSpPr/>
              <p:nvPr/>
            </p:nvCxnSpPr>
            <p:spPr>
              <a:xfrm flipV="1">
                <a:off x="8614590" y="4776467"/>
                <a:ext cx="972000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B4DCFA">
                    <a:lumMod val="10000"/>
                  </a:srgbClr>
                </a:solidFill>
                <a:prstDash val="solid"/>
                <a:miter lim="800000"/>
                <a:headEnd type="arrow" w="sm" len="sm"/>
                <a:tailEnd type="arrow" w="sm" len="sm"/>
              </a:ln>
              <a:effectLst>
                <a:glow rad="228600">
                  <a:srgbClr val="F14124">
                    <a:satMod val="175000"/>
                    <a:alpha val="40000"/>
                  </a:srgbClr>
                </a:glow>
              </a:effectLst>
            </p:spPr>
          </p:cxnSp>
        </p:grpSp>
        <p:grpSp>
          <p:nvGrpSpPr>
            <p:cNvPr id="55" name="グループ化 54"/>
            <p:cNvGrpSpPr/>
            <p:nvPr/>
          </p:nvGrpSpPr>
          <p:grpSpPr>
            <a:xfrm>
              <a:off x="6852996" y="5501983"/>
              <a:ext cx="749578" cy="558600"/>
              <a:chOff x="7059827" y="5501983"/>
              <a:chExt cx="749578" cy="558600"/>
            </a:xfrm>
          </p:grpSpPr>
          <p:sp>
            <p:nvSpPr>
              <p:cNvPr id="56" name="正方形/長方形 55"/>
              <p:cNvSpPr/>
              <p:nvPr/>
            </p:nvSpPr>
            <p:spPr>
              <a:xfrm>
                <a:off x="7059827" y="5501983"/>
                <a:ext cx="749578" cy="558600"/>
              </a:xfrm>
              <a:prstGeom prst="rect">
                <a:avLst/>
              </a:prstGeom>
              <a:solidFill>
                <a:srgbClr val="FFA300">
                  <a:alpha val="50196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cxnSp>
            <p:nvCxnSpPr>
              <p:cNvPr id="57" name="直線矢印コネクタ 56"/>
              <p:cNvCxnSpPr/>
              <p:nvPr/>
            </p:nvCxnSpPr>
            <p:spPr>
              <a:xfrm flipV="1">
                <a:off x="7059827" y="5501983"/>
                <a:ext cx="749578" cy="8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B4DCFA">
                    <a:lumMod val="10000"/>
                  </a:srgbClr>
                </a:solidFill>
                <a:prstDash val="solid"/>
                <a:miter lim="800000"/>
                <a:headEnd type="arrow" w="sm" len="sm"/>
                <a:tailEnd type="arrow" w="sm" len="sm"/>
              </a:ln>
              <a:effectLst>
                <a:glow rad="228600">
                  <a:srgbClr val="F14124">
                    <a:satMod val="175000"/>
                    <a:alpha val="40000"/>
                  </a:srgbClr>
                </a:glow>
              </a:effectLst>
            </p:spPr>
          </p:cxnSp>
        </p:grpSp>
      </p:grp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tau=\tau_0&#10;\end{align*}&#10;&lt;/body&gt;&#10;  &lt;fcolor&gt;FF000000&lt;/fcolor&gt;&#10;  &lt;bcolor&gt;FFFFFFFF&lt;/bcolor&gt;&#10;  &lt;transparent&gt;True&lt;/transparent&gt;&#10;  &lt;resolution&gt;1800&lt;/resolution&gt;&#10;  &lt;imageh&gt;148&lt;/imageh&gt;&#10;  &lt;imagew&gt;662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3" y="1109581"/>
            <a:ext cx="966164" cy="216000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4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20" y="1372368"/>
            <a:ext cx="522291" cy="306000"/>
          </a:xfrm>
          <a:prstGeom prst="rect">
            <a:avLst/>
          </a:prstGeom>
        </p:spPr>
      </p:pic>
      <p:pic>
        <p:nvPicPr>
          <p:cNvPr id="64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50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55" y="1849908"/>
            <a:ext cx="588726" cy="288000"/>
          </a:xfrm>
          <a:prstGeom prst="rect">
            <a:avLst/>
          </a:prstGeom>
        </p:spPr>
      </p:pic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000000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52" y="2240359"/>
            <a:ext cx="472829" cy="216000"/>
          </a:xfrm>
          <a:prstGeom prst="rect">
            <a:avLst/>
          </a:prstGeom>
        </p:spPr>
      </p:pic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{ \Delta \eta / d(\tau)}&#10;\end{align*}&lt;/body&gt;&#10;  &lt;fcolor&gt;FF000000&lt;/fcolor&gt;&#10;  &lt;bcolor&gt;FFFFFFFF&lt;/bcolor&gt;&#10;  &lt;transparent&gt;True&lt;/transparent&gt;&#10;  &lt;resolution&gt;1800&lt;/resolution&gt;&#10;  &lt;imageh&gt;250&lt;/imageh&gt;&#10;  &lt;imagew&gt;889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66" y="5383781"/>
            <a:ext cx="1126861" cy="316890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&#10;L=\frac{\eta_{\rm tot}}{d(\tau)}&#10;\end{align*}&lt;/body&gt;&#10;  &lt;fcolor&gt;FF000000&lt;/fcolor&gt;&#10;  &lt;bcolor&gt;FFFFFFFF&lt;/bcolor&gt;&#10;  &lt;transparent&gt;True&lt;/transparent&gt;&#10;  &lt;resolution&gt;1800&lt;/resolution&gt;&#10;  &lt;imageh&gt;511&lt;/imageh&gt;&#10;  &lt;imagew&gt;98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58" y="3182547"/>
            <a:ext cx="1034327" cy="537681"/>
          </a:xfrm>
          <a:prstGeom prst="rect">
            <a:avLst/>
          </a:prstGeom>
        </p:spPr>
      </p:pic>
      <p:graphicFrame>
        <p:nvGraphicFramePr>
          <p:cNvPr id="69" name="オブジェクト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513265"/>
              </p:ext>
            </p:extLst>
          </p:nvPr>
        </p:nvGraphicFramePr>
        <p:xfrm>
          <a:off x="250511" y="5282637"/>
          <a:ext cx="44688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8" name="Equation" r:id="rId17" imgW="2679480" imgH="419040" progId="Equation.DSMT4">
                  <p:embed/>
                </p:oleObj>
              </mc:Choice>
              <mc:Fallback>
                <p:oleObj name="Equation" r:id="rId17" imgW="2679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0511" y="5282637"/>
                        <a:ext cx="4468812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7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Another View: Time Evolution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028" y="1528802"/>
            <a:ext cx="6217522" cy="424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正方形/長方形 5"/>
          <p:cNvSpPr/>
          <p:nvPr/>
        </p:nvSpPr>
        <p:spPr>
          <a:xfrm>
            <a:off x="6856849" y="3543965"/>
            <a:ext cx="1371664" cy="822002"/>
          </a:xfrm>
          <a:prstGeom prst="rect">
            <a:avLst/>
          </a:prstGeom>
          <a:noFill/>
          <a:ln w="38100" cap="flat" cmpd="sng" algn="ctr">
            <a:solidFill>
              <a:srgbClr val="F1412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76548" y="1963841"/>
            <a:ext cx="22637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9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: Average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900" dirty="0">
                <a:solidFill>
                  <a:prstClr val="black"/>
                </a:solidFill>
                <a:latin typeface="小塚ゴシック Pr6N L"/>
                <a:ea typeface="小塚ゴシック Pr6N L"/>
              </a:rPr>
              <a:t>  </a:t>
            </a:r>
            <a:r>
              <a:rPr lang="en-US" altLang="ja-JP" sz="19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Diffusion Distance</a:t>
            </a:r>
            <a:endParaRPr lang="ja-JP" altLang="en-US" sz="19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grpSp>
        <p:nvGrpSpPr>
          <p:cNvPr id="8" name="グループ化 7"/>
          <p:cNvGrpSpPr>
            <a:grpSpLocks noChangeAspect="1"/>
          </p:cNvGrpSpPr>
          <p:nvPr/>
        </p:nvGrpSpPr>
        <p:grpSpPr>
          <a:xfrm>
            <a:off x="6369734" y="4737202"/>
            <a:ext cx="2442236" cy="865206"/>
            <a:chOff x="5060987" y="2626879"/>
            <a:chExt cx="3996000" cy="1415661"/>
          </a:xfrm>
        </p:grpSpPr>
        <p:sp>
          <p:nvSpPr>
            <p:cNvPr id="9" name="正方形/長方形 8"/>
            <p:cNvSpPr>
              <a:spLocks noChangeAspect="1"/>
            </p:cNvSpPr>
            <p:nvPr/>
          </p:nvSpPr>
          <p:spPr>
            <a:xfrm>
              <a:off x="5123523" y="2869546"/>
              <a:ext cx="3898311" cy="1000386"/>
            </a:xfrm>
            <a:prstGeom prst="rect">
              <a:avLst/>
            </a:prstGeom>
            <a:gradFill flip="none" rotWithShape="1">
              <a:gsLst>
                <a:gs pos="3200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1800" kern="0" dirty="0" smtClean="0">
                <a:solidFill>
                  <a:prstClr val="black"/>
                </a:solidFill>
                <a:latin typeface="小塚ゴシック Pr6N L"/>
                <a:ea typeface="小塚ゴシック Pr6N L"/>
              </a:endParaRPr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6666721" y="2948766"/>
              <a:ext cx="300134" cy="300136"/>
              <a:chOff x="2156034" y="3261267"/>
              <a:chExt cx="576000" cy="576000"/>
            </a:xfrm>
          </p:grpSpPr>
          <p:sp>
            <p:nvSpPr>
              <p:cNvPr id="340" name="円/楕円 339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341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344" name="円弧 34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45" name="円弧 34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46" name="円弧 34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342" name="円/楕円 341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43" name="円/楕円 342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1" name="グループ化 10"/>
            <p:cNvGrpSpPr/>
            <p:nvPr/>
          </p:nvGrpSpPr>
          <p:grpSpPr>
            <a:xfrm>
              <a:off x="7359748" y="3550839"/>
              <a:ext cx="300134" cy="300136"/>
              <a:chOff x="2683861" y="3711867"/>
              <a:chExt cx="576000" cy="576000"/>
            </a:xfrm>
          </p:grpSpPr>
          <p:sp>
            <p:nvSpPr>
              <p:cNvPr id="333" name="円/楕円 332"/>
              <p:cNvSpPr/>
              <p:nvPr/>
            </p:nvSpPr>
            <p:spPr>
              <a:xfrm>
                <a:off x="2683861" y="37118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334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337" name="円弧 33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38" name="円弧 33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39" name="円弧 33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335" name="円/楕円 334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36" name="円/楕円 335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7641559" y="3203176"/>
              <a:ext cx="300134" cy="300136"/>
              <a:chOff x="4302024" y="1802256"/>
              <a:chExt cx="540000" cy="540000"/>
            </a:xfrm>
          </p:grpSpPr>
          <p:sp>
            <p:nvSpPr>
              <p:cNvPr id="317" name="円/楕円 316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318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330" name="円弧 32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31" name="円弧 33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32" name="円弧 33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319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327" name="円弧 32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28" name="円弧 32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29" name="円弧 32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320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324" name="円弧 32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25" name="円弧 32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26" name="円弧 32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321" name="円/楕円 320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22" name="円/楕円 321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23" name="円/楕円 322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6343522" y="3261780"/>
              <a:ext cx="300134" cy="300136"/>
              <a:chOff x="4302024" y="1802256"/>
              <a:chExt cx="540000" cy="540000"/>
            </a:xfrm>
          </p:grpSpPr>
          <p:sp>
            <p:nvSpPr>
              <p:cNvPr id="301" name="円/楕円 300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302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314" name="円弧 31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15" name="円弧 31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16" name="円弧 31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303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311" name="円弧 31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12" name="円弧 31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13" name="円弧 31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304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308" name="円弧 30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09" name="円弧 30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10" name="円弧 30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305" name="円/楕円 304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06" name="円/楕円 305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307" name="円/楕円 306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4" name="グループ化 13"/>
            <p:cNvGrpSpPr/>
            <p:nvPr/>
          </p:nvGrpSpPr>
          <p:grpSpPr>
            <a:xfrm>
              <a:off x="8647422" y="3212066"/>
              <a:ext cx="300134" cy="300136"/>
              <a:chOff x="4302024" y="1802256"/>
              <a:chExt cx="540000" cy="540000"/>
            </a:xfrm>
          </p:grpSpPr>
          <p:sp>
            <p:nvSpPr>
              <p:cNvPr id="285" name="円/楕円 284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286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298" name="円弧 29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99" name="円弧 29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300" name="円弧 29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87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295" name="円弧 29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96" name="円弧 29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97" name="円弧 29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88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292" name="円弧 29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93" name="円弧 29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94" name="円弧 29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289" name="円/楕円 288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90" name="円/楕円 289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91" name="円/楕円 290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6983100" y="3555257"/>
              <a:ext cx="300134" cy="300136"/>
              <a:chOff x="1815070" y="4074706"/>
              <a:chExt cx="576000" cy="576000"/>
            </a:xfrm>
          </p:grpSpPr>
          <p:sp>
            <p:nvSpPr>
              <p:cNvPr id="269" name="円/楕円 268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270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82" name="円弧 28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83" name="円弧 28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84" name="円弧 28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71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79" name="円弧 27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80" name="円弧 27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81" name="円弧 28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72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76" name="円弧 27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77" name="円弧 27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78" name="円弧 27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273" name="円/楕円 272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74" name="円/楕円 273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75" name="円/楕円 274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5317208" y="3240159"/>
              <a:ext cx="300134" cy="300136"/>
              <a:chOff x="1815070" y="4074706"/>
              <a:chExt cx="576000" cy="576000"/>
            </a:xfrm>
          </p:grpSpPr>
          <p:sp>
            <p:nvSpPr>
              <p:cNvPr id="253" name="円/楕円 252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254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66" name="円弧 26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67" name="円弧 26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68" name="円弧 26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55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63" name="円弧 26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64" name="円弧 26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65" name="円弧 26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56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60" name="円弧 25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61" name="円弧 26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62" name="円弧 26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257" name="円/楕円 256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58" name="円/楕円 257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59" name="円/楕円 258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7732756" y="3537987"/>
              <a:ext cx="300134" cy="300136"/>
              <a:chOff x="2156034" y="3261267"/>
              <a:chExt cx="576000" cy="576000"/>
            </a:xfrm>
          </p:grpSpPr>
          <p:sp>
            <p:nvSpPr>
              <p:cNvPr id="246" name="円/楕円 245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247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250" name="円弧 24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51" name="円弧 25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52" name="円弧 25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248" name="円/楕円 247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49" name="円/楕円 248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6199854" y="3539529"/>
              <a:ext cx="300134" cy="300136"/>
              <a:chOff x="2683861" y="3711865"/>
              <a:chExt cx="576000" cy="576000"/>
            </a:xfrm>
          </p:grpSpPr>
          <p:sp>
            <p:nvSpPr>
              <p:cNvPr id="239" name="円/楕円 238"/>
              <p:cNvSpPr/>
              <p:nvPr/>
            </p:nvSpPr>
            <p:spPr>
              <a:xfrm>
                <a:off x="2683861" y="3711865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240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243" name="円弧 24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44" name="円弧 24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45" name="円弧 24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241" name="円/楕円 240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42" name="円/楕円 241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849838" y="3216609"/>
              <a:ext cx="300134" cy="300136"/>
              <a:chOff x="1815070" y="4074706"/>
              <a:chExt cx="576000" cy="576000"/>
            </a:xfrm>
          </p:grpSpPr>
          <p:sp>
            <p:nvSpPr>
              <p:cNvPr id="223" name="円/楕円 222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224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36" name="円弧 23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37" name="円弧 23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38" name="円弧 23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25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33" name="円弧 23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34" name="円弧 23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35" name="円弧 23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26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30" name="円弧 22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31" name="円弧 23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32" name="円弧 23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227" name="円/楕円 226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28" name="円/楕円 227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29" name="円/楕円 228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593589" y="2947653"/>
              <a:ext cx="300134" cy="300136"/>
              <a:chOff x="2611973" y="3302862"/>
              <a:chExt cx="576000" cy="576000"/>
            </a:xfrm>
          </p:grpSpPr>
          <p:sp>
            <p:nvSpPr>
              <p:cNvPr id="207" name="円/楕円 206"/>
              <p:cNvSpPr/>
              <p:nvPr/>
            </p:nvSpPr>
            <p:spPr>
              <a:xfrm>
                <a:off x="2611973" y="3302862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208" name="グループ化 33"/>
              <p:cNvGrpSpPr/>
              <p:nvPr/>
            </p:nvGrpSpPr>
            <p:grpSpPr>
              <a:xfrm rot="1800000">
                <a:off x="2866915" y="3470136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20" name="円弧 21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21" name="円弧 22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22" name="円弧 22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09" name="グループ化 36"/>
              <p:cNvGrpSpPr/>
              <p:nvPr/>
            </p:nvGrpSpPr>
            <p:grpSpPr>
              <a:xfrm rot="17400000">
                <a:off x="2763789" y="3487756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17" name="円弧 21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18" name="円弧 21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19" name="円弧 21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210" name="グループ化 40"/>
              <p:cNvGrpSpPr/>
              <p:nvPr/>
            </p:nvGrpSpPr>
            <p:grpSpPr>
              <a:xfrm rot="9000000">
                <a:off x="2849535" y="3582408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14" name="円弧 21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15" name="円弧 21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16" name="円弧 21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211" name="円/楕円 210"/>
              <p:cNvSpPr/>
              <p:nvPr/>
            </p:nvSpPr>
            <p:spPr>
              <a:xfrm>
                <a:off x="2761307" y="3369324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12" name="円/楕円 211"/>
              <p:cNvSpPr/>
              <p:nvPr/>
            </p:nvSpPr>
            <p:spPr>
              <a:xfrm>
                <a:off x="2992711" y="3515394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213" name="円/楕円 212"/>
              <p:cNvSpPr/>
              <p:nvPr/>
            </p:nvSpPr>
            <p:spPr>
              <a:xfrm>
                <a:off x="2739973" y="3635170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1" name="グループ化 20"/>
            <p:cNvGrpSpPr/>
            <p:nvPr/>
          </p:nvGrpSpPr>
          <p:grpSpPr>
            <a:xfrm>
              <a:off x="7938955" y="3311762"/>
              <a:ext cx="300134" cy="300136"/>
              <a:chOff x="1815070" y="4074706"/>
              <a:chExt cx="576000" cy="576000"/>
            </a:xfrm>
          </p:grpSpPr>
          <p:sp>
            <p:nvSpPr>
              <p:cNvPr id="191" name="円/楕円 190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192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04" name="円弧 20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05" name="円弧 20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06" name="円弧 20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93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01" name="円弧 20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02" name="円弧 20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03" name="円弧 20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94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198" name="円弧 19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99" name="円弧 19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200" name="円弧 19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195" name="円/楕円 194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96" name="円/楕円 195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97" name="円/楕円 196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5575273" y="3458441"/>
              <a:ext cx="300134" cy="300136"/>
              <a:chOff x="2156034" y="3261267"/>
              <a:chExt cx="576000" cy="576000"/>
            </a:xfrm>
          </p:grpSpPr>
          <p:sp>
            <p:nvSpPr>
              <p:cNvPr id="184" name="円/楕円 183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185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88" name="円弧 18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89" name="円弧 18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90" name="円弧 18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186" name="円/楕円 185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87" name="円/楕円 186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>
              <a:off x="6968099" y="3207331"/>
              <a:ext cx="300134" cy="300136"/>
              <a:chOff x="2345947" y="3930706"/>
              <a:chExt cx="576000" cy="576000"/>
            </a:xfrm>
          </p:grpSpPr>
          <p:sp>
            <p:nvSpPr>
              <p:cNvPr id="177" name="円/楕円 176"/>
              <p:cNvSpPr/>
              <p:nvPr/>
            </p:nvSpPr>
            <p:spPr>
              <a:xfrm>
                <a:off x="2345947" y="3930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178" name="グループ化 36"/>
              <p:cNvGrpSpPr/>
              <p:nvPr/>
            </p:nvGrpSpPr>
            <p:grpSpPr>
              <a:xfrm>
                <a:off x="2561947" y="4148978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81" name="円弧 18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82" name="円弧 18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83" name="円弧 18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179" name="円/楕円 178"/>
              <p:cNvSpPr/>
              <p:nvPr/>
            </p:nvSpPr>
            <p:spPr>
              <a:xfrm>
                <a:off x="2705945" y="4148970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80" name="円/楕円 179"/>
              <p:cNvSpPr/>
              <p:nvPr/>
            </p:nvSpPr>
            <p:spPr>
              <a:xfrm>
                <a:off x="2417947" y="4148982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8427950" y="3450274"/>
              <a:ext cx="300134" cy="300136"/>
              <a:chOff x="4302024" y="1802256"/>
              <a:chExt cx="540000" cy="540000"/>
            </a:xfrm>
          </p:grpSpPr>
          <p:sp>
            <p:nvSpPr>
              <p:cNvPr id="161" name="円/楕円 160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162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174" name="円弧 17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75" name="円弧 17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76" name="円弧 17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63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171" name="円弧 17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72" name="円弧 17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73" name="円弧 17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64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168" name="円弧 16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69" name="円弧 16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70" name="円弧 16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165" name="円/楕円 164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66" name="円/楕円 165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67" name="円/楕円 166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5241245" y="3540014"/>
              <a:ext cx="300134" cy="300136"/>
              <a:chOff x="4302024" y="1802256"/>
              <a:chExt cx="540000" cy="540000"/>
            </a:xfrm>
          </p:grpSpPr>
          <p:sp>
            <p:nvSpPr>
              <p:cNvPr id="145" name="円/楕円 144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146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158" name="円弧 15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59" name="円弧 15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60" name="円弧 15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47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155" name="円弧 15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56" name="円弧 15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57" name="円弧 15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48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152" name="円弧 15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53" name="円弧 15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54" name="円弧 15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149" name="円/楕円 148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50" name="円/楕円 149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51" name="円/楕円 150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>
              <a:off x="7277874" y="3296583"/>
              <a:ext cx="300134" cy="300136"/>
              <a:chOff x="4302024" y="1802256"/>
              <a:chExt cx="540000" cy="540000"/>
            </a:xfrm>
          </p:grpSpPr>
          <p:sp>
            <p:nvSpPr>
              <p:cNvPr id="129" name="円/楕円 128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130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142" name="円弧 14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43" name="円弧 14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44" name="円弧 14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31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139" name="円弧 13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40" name="円弧 13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41" name="円弧 14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32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136" name="円弧 13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37" name="円弧 13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38" name="円弧 13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133" name="円/楕円 132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34" name="円/楕円 133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35" name="円/楕円 134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7" name="グループ化 26"/>
            <p:cNvGrpSpPr/>
            <p:nvPr/>
          </p:nvGrpSpPr>
          <p:grpSpPr>
            <a:xfrm>
              <a:off x="6671790" y="3418953"/>
              <a:ext cx="300134" cy="300136"/>
              <a:chOff x="1815070" y="4074706"/>
              <a:chExt cx="576000" cy="576000"/>
            </a:xfrm>
          </p:grpSpPr>
          <p:sp>
            <p:nvSpPr>
              <p:cNvPr id="113" name="円/楕円 112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114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126" name="円弧 12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27" name="円弧 12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28" name="円弧 12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15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123" name="円弧 12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24" name="円弧 12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25" name="円弧 12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116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120" name="円弧 11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21" name="円弧 12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22" name="円弧 12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117" name="円/楕円 116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18" name="円/楕円 117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19" name="円/楕円 118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8" name="グループ化 27"/>
            <p:cNvGrpSpPr/>
            <p:nvPr/>
          </p:nvGrpSpPr>
          <p:grpSpPr>
            <a:xfrm>
              <a:off x="8257300" y="3184804"/>
              <a:ext cx="300134" cy="300136"/>
              <a:chOff x="2156034" y="3261267"/>
              <a:chExt cx="576000" cy="576000"/>
            </a:xfrm>
            <a:effectLst/>
          </p:grpSpPr>
          <p:sp>
            <p:nvSpPr>
              <p:cNvPr id="106" name="円/楕円 105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107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10" name="円弧 10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11" name="円弧 11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12" name="円弧 11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108" name="円/楕円 107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29" name="グループ化 28"/>
            <p:cNvGrpSpPr/>
            <p:nvPr/>
          </p:nvGrpSpPr>
          <p:grpSpPr>
            <a:xfrm>
              <a:off x="5180633" y="2934571"/>
              <a:ext cx="300134" cy="300136"/>
              <a:chOff x="2345947" y="3930706"/>
              <a:chExt cx="576000" cy="576000"/>
            </a:xfrm>
          </p:grpSpPr>
          <p:sp>
            <p:nvSpPr>
              <p:cNvPr id="99" name="円/楕円 98"/>
              <p:cNvSpPr/>
              <p:nvPr/>
            </p:nvSpPr>
            <p:spPr>
              <a:xfrm>
                <a:off x="2345947" y="3930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100" name="グループ化 36"/>
              <p:cNvGrpSpPr/>
              <p:nvPr/>
            </p:nvGrpSpPr>
            <p:grpSpPr>
              <a:xfrm>
                <a:off x="2561947" y="4148978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03" name="円弧 10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04" name="円弧 10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105" name="円弧 10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101" name="円/楕円 100"/>
              <p:cNvSpPr/>
              <p:nvPr/>
            </p:nvSpPr>
            <p:spPr>
              <a:xfrm>
                <a:off x="2705945" y="4148970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02" name="円/楕円 101"/>
              <p:cNvSpPr/>
              <p:nvPr/>
            </p:nvSpPr>
            <p:spPr>
              <a:xfrm>
                <a:off x="2417947" y="4148982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6106047" y="2948470"/>
              <a:ext cx="300134" cy="300136"/>
              <a:chOff x="2683861" y="3711867"/>
              <a:chExt cx="576000" cy="576000"/>
            </a:xfrm>
          </p:grpSpPr>
          <p:sp>
            <p:nvSpPr>
              <p:cNvPr id="92" name="円/楕円 91"/>
              <p:cNvSpPr/>
              <p:nvPr/>
            </p:nvSpPr>
            <p:spPr>
              <a:xfrm>
                <a:off x="2683861" y="37118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93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96" name="円弧 9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97" name="円弧 9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98" name="円弧 9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94" name="円/楕円 93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95" name="円/楕円 94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1" name="グループ化 30"/>
            <p:cNvGrpSpPr/>
            <p:nvPr/>
          </p:nvGrpSpPr>
          <p:grpSpPr>
            <a:xfrm>
              <a:off x="7313369" y="2986800"/>
              <a:ext cx="300134" cy="300136"/>
              <a:chOff x="2156034" y="3261267"/>
              <a:chExt cx="576000" cy="576000"/>
            </a:xfrm>
          </p:grpSpPr>
          <p:sp>
            <p:nvSpPr>
              <p:cNvPr id="85" name="円/楕円 84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86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89" name="円弧 8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90" name="円弧 8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91" name="円弧 9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87" name="円/楕円 86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88" name="円/楕円 87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2" name="グループ化 31"/>
            <p:cNvGrpSpPr/>
            <p:nvPr/>
          </p:nvGrpSpPr>
          <p:grpSpPr>
            <a:xfrm>
              <a:off x="8009735" y="3019903"/>
              <a:ext cx="300134" cy="300136"/>
              <a:chOff x="2345947" y="3930706"/>
              <a:chExt cx="576000" cy="576000"/>
            </a:xfrm>
          </p:grpSpPr>
          <p:sp>
            <p:nvSpPr>
              <p:cNvPr id="78" name="円/楕円 77"/>
              <p:cNvSpPr/>
              <p:nvPr/>
            </p:nvSpPr>
            <p:spPr>
              <a:xfrm>
                <a:off x="2345947" y="3930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79" name="グループ化 36"/>
              <p:cNvGrpSpPr/>
              <p:nvPr/>
            </p:nvGrpSpPr>
            <p:grpSpPr>
              <a:xfrm>
                <a:off x="2561947" y="4148978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82" name="円弧 8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83" name="円弧 8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84" name="円弧 8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80" name="円/楕円 79"/>
              <p:cNvSpPr/>
              <p:nvPr/>
            </p:nvSpPr>
            <p:spPr>
              <a:xfrm>
                <a:off x="2705945" y="4148970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81" name="円/楕円 80"/>
              <p:cNvSpPr/>
              <p:nvPr/>
            </p:nvSpPr>
            <p:spPr>
              <a:xfrm>
                <a:off x="2417947" y="4148982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7009791" y="2932441"/>
              <a:ext cx="300134" cy="300136"/>
              <a:chOff x="1815070" y="4074706"/>
              <a:chExt cx="576000" cy="576000"/>
            </a:xfrm>
          </p:grpSpPr>
          <p:sp>
            <p:nvSpPr>
              <p:cNvPr id="62" name="円/楕円 61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63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75" name="円弧 7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76" name="円弧 7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77" name="円弧 7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64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72" name="円弧 7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73" name="円弧 7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74" name="円弧 7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65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69" name="円弧 6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70" name="円弧 6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71" name="円弧 7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66" name="円/楕円 65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67" name="円/楕円 66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68" name="円/楕円 67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8447629" y="2900997"/>
              <a:ext cx="300134" cy="300136"/>
              <a:chOff x="2683861" y="3711865"/>
              <a:chExt cx="576000" cy="576000"/>
            </a:xfrm>
          </p:grpSpPr>
          <p:sp>
            <p:nvSpPr>
              <p:cNvPr id="55" name="円/楕円 54"/>
              <p:cNvSpPr/>
              <p:nvPr/>
            </p:nvSpPr>
            <p:spPr>
              <a:xfrm>
                <a:off x="2683861" y="3711865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56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59" name="円弧 5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60" name="円弧 5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61" name="円弧 6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57" name="円/楕円 56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7686108" y="2904531"/>
              <a:ext cx="300134" cy="300136"/>
              <a:chOff x="1815070" y="4074706"/>
              <a:chExt cx="576000" cy="576000"/>
            </a:xfrm>
          </p:grpSpPr>
          <p:sp>
            <p:nvSpPr>
              <p:cNvPr id="39" name="円/楕円 38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grpSp>
            <p:nvGrpSpPr>
              <p:cNvPr id="40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52" name="円弧 5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53" name="円弧 5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54" name="円弧 5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41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49" name="円弧 4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50" name="円弧 4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51" name="円弧 5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grpSp>
            <p:nvGrpSpPr>
              <p:cNvPr id="42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46" name="円弧 4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47" name="円弧 4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  <p:sp>
              <p:nvSpPr>
                <p:cNvPr id="48" name="円弧 4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0" lang="ja-JP" altLang="en-US" sz="1800" kern="0" dirty="0" smtClean="0">
                    <a:solidFill>
                      <a:prstClr val="black"/>
                    </a:solidFill>
                    <a:latin typeface="小塚ゴシック Pr6N L"/>
                    <a:ea typeface="小塚ゴシック Pr6N L"/>
                  </a:endParaRPr>
                </a:p>
              </p:txBody>
            </p:sp>
          </p:grpSp>
          <p:sp>
            <p:nvSpPr>
              <p:cNvPr id="43" name="円/楕円 42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800" kern="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36" name="正方形/長方形 35"/>
            <p:cNvSpPr/>
            <p:nvPr/>
          </p:nvSpPr>
          <p:spPr>
            <a:xfrm>
              <a:off x="6730207" y="2772735"/>
              <a:ext cx="657561" cy="1181826"/>
            </a:xfrm>
            <a:prstGeom prst="rect">
              <a:avLst/>
            </a:prstGeom>
            <a:solidFill>
              <a:srgbClr val="A7EA52">
                <a:alpha val="40000"/>
              </a:srgb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1800" kern="0" dirty="0" smtClean="0">
                <a:solidFill>
                  <a:prstClr val="black"/>
                </a:solidFill>
                <a:latin typeface="小塚ゴシック Pr6N L"/>
                <a:ea typeface="小塚ゴシック Pr6N L"/>
              </a:endParaRPr>
            </a:p>
          </p:txBody>
        </p:sp>
        <p:cxnSp>
          <p:nvCxnSpPr>
            <p:cNvPr id="37" name="直線矢印コネクタ 36"/>
            <p:cNvCxnSpPr/>
            <p:nvPr/>
          </p:nvCxnSpPr>
          <p:spPr>
            <a:xfrm>
              <a:off x="6671264" y="2626879"/>
              <a:ext cx="779297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8" name="直線矢印コネクタ 37"/>
            <p:cNvCxnSpPr/>
            <p:nvPr/>
          </p:nvCxnSpPr>
          <p:spPr>
            <a:xfrm>
              <a:off x="5060987" y="4042540"/>
              <a:ext cx="399600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  <p:sp>
        <p:nvSpPr>
          <p:cNvPr id="347" name="テキスト ボックス 346"/>
          <p:cNvSpPr txBox="1"/>
          <p:nvPr/>
        </p:nvSpPr>
        <p:spPr>
          <a:xfrm>
            <a:off x="6764203" y="2713104"/>
            <a:ext cx="153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: Diffusion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>
                <a:solidFill>
                  <a:prstClr val="black"/>
                </a:solidFill>
                <a:latin typeface="小塚ゴシック Pr6N L"/>
                <a:ea typeface="小塚ゴシック Pr6N L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 Coefficient</a:t>
            </a:r>
            <a:endParaRPr lang="ja-JP" altLang="en-US" sz="20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348" name="テキスト ボックス 347"/>
          <p:cNvSpPr txBox="1"/>
          <p:nvPr/>
        </p:nvSpPr>
        <p:spPr>
          <a:xfrm>
            <a:off x="6909329" y="5630233"/>
            <a:ext cx="1839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: Total Rapidity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  Length</a:t>
            </a:r>
            <a:endParaRPr lang="ja-JP" altLang="en-US" sz="20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349" name="角丸四角形 348"/>
          <p:cNvSpPr/>
          <p:nvPr/>
        </p:nvSpPr>
        <p:spPr>
          <a:xfrm>
            <a:off x="6119535" y="1010495"/>
            <a:ext cx="2932605" cy="5373268"/>
          </a:xfrm>
          <a:prstGeom prst="roundRect">
            <a:avLst>
              <a:gd name="adj" fmla="val 6707"/>
            </a:avLst>
          </a:prstGeom>
          <a:noFill/>
          <a:ln w="38100" cap="flat" cmpd="sng" algn="ctr">
            <a:solidFill>
              <a:srgbClr val="A7EA52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pic>
        <p:nvPicPr>
          <p:cNvPr id="350" name="TexTeXPicture" descr="&lt;?xml version=&quot;1.0&quot; encoding=&quot;utf-16&quot;?&gt;&#10;&lt;TeXTeX&gt;&#10;  &lt;preamble&gt;\documentclass{jarticle}&#10;\usepackage{amsmath}&#10;\pagestyle{empty}&lt;/preamble&gt;&#10;  &lt;body&gt;\begin{align*}&#10;T=\frac{d(\tau)}{\eta_{\rm tot}}&#10;\end{align*}&lt;/body&gt;&#10;  &lt;fcolor&gt;FF000000&lt;/fcolor&gt;&#10;  &lt;bcolor&gt;FFFFFFFF&lt;/bcolor&gt;&#10;  &lt;transparent&gt;True&lt;/transparent&gt;&#10;  &lt;resolution&gt;1800&lt;/resolution&gt;&#10;  &lt;imageh&gt;580&lt;/imageh&gt;&#10;  &lt;imagew&gt;9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11" y="3620893"/>
            <a:ext cx="1175772" cy="684000"/>
          </a:xfrm>
          <a:prstGeom prst="rect">
            <a:avLst/>
          </a:prstGeom>
        </p:spPr>
      </p:pic>
      <p:pic>
        <p:nvPicPr>
          <p:cNvPr id="351" name="TexTeXPicture" descr="&lt;?xml version=&quot;1.0&quot; encoding=&quot;utf-16&quot;?&gt;&#10;&lt;TeXTeX&gt;&#10;  &lt;preamble&gt;\documentclass{jarticle}&#10;\usepackage{amsmath}&#10;\pagestyle{empty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50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27" y="2814672"/>
            <a:ext cx="538692" cy="263525"/>
          </a:xfrm>
          <a:prstGeom prst="rect">
            <a:avLst/>
          </a:prstGeom>
        </p:spPr>
      </p:pic>
      <p:pic>
        <p:nvPicPr>
          <p:cNvPr id="352" name="TexTeXPicture" descr="&lt;?xml version=&quot;1.0&quot; encoding=&quot;utf-16&quot;?&gt;&#10;&lt;TeXTeX&gt;&#10;  &lt;preamble&gt;\documentclass{jarticle}&#10;\usepackage{amsmath}&#10;\pagestyle{empty}&lt;/preamble&gt;&#10;  &lt;body&gt;\begin{align*} &#10;d(\tau)=\sqrt{2\int_{\tau_0}^{\tau}D(\tau')d\tau'}&#10;\end{align*}&lt;/body&gt;&#10;  &lt;fcolor&gt;FF000000&lt;/fcolor&gt;&#10;  &lt;bcolor&gt;FFFFFFFF&lt;/bcolor&gt;&#10;  &lt;transparent&gt;True&lt;/transparent&gt;&#10;  &lt;resolution&gt;1800&lt;/resolution&gt;&#10;  &lt;imageh&gt;747&lt;/imageh&gt;&#10;  &lt;imagew&gt;2564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34" y="1124795"/>
            <a:ext cx="2718458" cy="792000"/>
          </a:xfrm>
          <a:prstGeom prst="rect">
            <a:avLst/>
          </a:prstGeom>
        </p:spPr>
      </p:pic>
      <p:pic>
        <p:nvPicPr>
          <p:cNvPr id="353" name="TexTeXPicture" descr="&lt;?xml version=&quot;1.0&quot; encoding=&quot;utf-16&quot;?&gt;&#10;&lt;TeXTeX&gt;&#10;  &lt;preamble&gt;\documentclass{jarticle}&#10;\usepackage{amsmath}&#10;\pagestyle{empty}&lt;/preamble&gt;&#10;  &lt;body&gt;\begin{align*} &#10;{\Delta \eta}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15" y="4513166"/>
            <a:ext cx="397241" cy="288000"/>
          </a:xfrm>
          <a:prstGeom prst="rect">
            <a:avLst/>
          </a:prstGeom>
        </p:spPr>
      </p:pic>
      <p:sp>
        <p:nvSpPr>
          <p:cNvPr id="354" name="正方形/長方形 353"/>
          <p:cNvSpPr/>
          <p:nvPr/>
        </p:nvSpPr>
        <p:spPr>
          <a:xfrm>
            <a:off x="3154151" y="1792474"/>
            <a:ext cx="2732186" cy="12625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355" name="正方形/長方形 354"/>
          <p:cNvSpPr/>
          <p:nvPr/>
        </p:nvSpPr>
        <p:spPr>
          <a:xfrm>
            <a:off x="3729553" y="2593267"/>
            <a:ext cx="2141396" cy="102963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小塚ゴシック Pr6N L"/>
              <a:ea typeface="小塚ゴシック Pr6N L"/>
            </a:endParaRPr>
          </a:p>
        </p:txBody>
      </p:sp>
      <p:pic>
        <p:nvPicPr>
          <p:cNvPr id="356" name="図 35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6674" y="1813383"/>
            <a:ext cx="2959663" cy="1836000"/>
          </a:xfrm>
          <a:prstGeom prst="rect">
            <a:avLst/>
          </a:prstGeom>
        </p:spPr>
      </p:pic>
      <p:cxnSp>
        <p:nvCxnSpPr>
          <p:cNvPr id="357" name="直線矢印コネクタ 356"/>
          <p:cNvCxnSpPr/>
          <p:nvPr/>
        </p:nvCxnSpPr>
        <p:spPr>
          <a:xfrm flipH="1" flipV="1">
            <a:off x="5826446" y="3278418"/>
            <a:ext cx="875909" cy="403565"/>
          </a:xfrm>
          <a:prstGeom prst="straightConnector1">
            <a:avLst/>
          </a:prstGeom>
          <a:noFill/>
          <a:ln w="76200" cap="flat" cmpd="sng" algn="ctr">
            <a:solidFill>
              <a:srgbClr val="F1412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58" name="TexTeXPicture" descr="&lt;?xml version=&quot;1.0&quot; encoding=&quot;utf-16&quot;?&gt;&#10;&lt;TeXTeX&gt;&#10;  &lt;preamble&gt;\documentclass{jarticle}&#10;\usepackage{amsmath}&#10;\pagestyle{empty}&lt;/preamble&gt;&#10;  &lt;body&gt;\begin{align*} &#10;{ \Delta \eta / \eta_{\rm tot}}&#10;\end{align*}&lt;/body&gt;&#10;  &lt;fcolor&gt;FF000000&lt;/fcolor&gt;&#10;  &lt;bcolor&gt;FFFFFFFF&lt;/bcolor&gt;&#10;  &lt;transparent&gt;True&lt;/transparent&gt;&#10;  &lt;resolution&gt;1800&lt;/resolution&gt;&#10;  &lt;imageh&gt;250&lt;/imageh&gt;&#10;  &lt;imagew&gt;819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00" y="5877142"/>
            <a:ext cx="1179361" cy="360000"/>
          </a:xfrm>
          <a:prstGeom prst="rect">
            <a:avLst/>
          </a:prstGeom>
        </p:spPr>
      </p:pic>
      <p:pic>
        <p:nvPicPr>
          <p:cNvPr id="359" name="図 3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4161" y="1778736"/>
            <a:ext cx="1312941" cy="288000"/>
          </a:xfrm>
          <a:prstGeom prst="rect">
            <a:avLst/>
          </a:prstGeom>
        </p:spPr>
      </p:pic>
      <p:pic>
        <p:nvPicPr>
          <p:cNvPr id="360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8" y="1204813"/>
            <a:ext cx="2516305" cy="432000"/>
          </a:xfrm>
          <a:prstGeom prst="rect">
            <a:avLst/>
          </a:prstGeom>
        </p:spPr>
      </p:pic>
      <p:pic>
        <p:nvPicPr>
          <p:cNvPr id="361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000000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36" y="5723424"/>
            <a:ext cx="472830" cy="216000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4059139" y="5110748"/>
            <a:ext cx="2110949" cy="1215759"/>
            <a:chOff x="4059139" y="5110748"/>
            <a:chExt cx="2110949" cy="1215759"/>
          </a:xfrm>
        </p:grpSpPr>
        <p:sp>
          <p:nvSpPr>
            <p:cNvPr id="362" name="円/楕円 361"/>
            <p:cNvSpPr/>
            <p:nvPr/>
          </p:nvSpPr>
          <p:spPr>
            <a:xfrm>
              <a:off x="5738088" y="5110748"/>
              <a:ext cx="432000" cy="432000"/>
            </a:xfrm>
            <a:prstGeom prst="ellipse">
              <a:avLst/>
            </a:prstGeom>
            <a:noFill/>
            <a:ln w="19050" cap="flat" cmpd="sng" algn="ctr">
              <a:solidFill>
                <a:srgbClr val="F14124"/>
              </a:solidFill>
              <a:prstDash val="solid"/>
              <a:miter lim="800000"/>
            </a:ln>
            <a:effectLst>
              <a:glow rad="228600">
                <a:srgbClr val="F14124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sp>
          <p:nvSpPr>
            <p:cNvPr id="363" name="テキスト ボックス 362"/>
            <p:cNvSpPr txBox="1"/>
            <p:nvPr/>
          </p:nvSpPr>
          <p:spPr>
            <a:xfrm>
              <a:off x="4059139" y="5803287"/>
              <a:ext cx="19944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dirty="0" smtClean="0">
                  <a:solidFill>
                    <a:srgbClr val="F14124"/>
                  </a:solidFill>
                  <a:latin typeface="小塚ゴシック Pr6N L"/>
                  <a:ea typeface="小塚ゴシック Pr6N L"/>
                </a:rPr>
                <a:t>Boundaries</a:t>
              </a:r>
              <a:endParaRPr lang="ja-JP" altLang="en-US" sz="2800" dirty="0">
                <a:solidFill>
                  <a:srgbClr val="F14124"/>
                </a:solidFill>
                <a:latin typeface="小塚ゴシック Pr6N L"/>
                <a:ea typeface="小塚ゴシック Pr6N L"/>
              </a:endParaRPr>
            </a:p>
          </p:txBody>
        </p:sp>
      </p:grpSp>
      <p:sp>
        <p:nvSpPr>
          <p:cNvPr id="364" name="テキスト ボックス 363"/>
          <p:cNvSpPr txBox="1"/>
          <p:nvPr/>
        </p:nvSpPr>
        <p:spPr>
          <a:xfrm rot="2008691">
            <a:off x="729377" y="3262615"/>
            <a:ext cx="4059125" cy="707886"/>
          </a:xfrm>
          <a:prstGeom prst="rect">
            <a:avLst/>
          </a:prstGeom>
          <a:solidFill>
            <a:sysClr val="window" lastClr="FFFFFF">
              <a:alpha val="30196"/>
            </a:sys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rPr>
              <a:t>↑</a:t>
            </a:r>
            <a:r>
              <a:rPr kumimoji="0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rPr>
              <a:t>Time Passes…</a:t>
            </a:r>
            <a:endParaRPr kumimoji="0" lang="ja-JP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</a:endParaRPr>
          </a:p>
        </p:txBody>
      </p:sp>
      <p:sp>
        <p:nvSpPr>
          <p:cNvPr id="365" name="テキスト ボックス 364"/>
          <p:cNvSpPr txBox="1"/>
          <p:nvPr/>
        </p:nvSpPr>
        <p:spPr>
          <a:xfrm rot="2029206">
            <a:off x="909454" y="2169193"/>
            <a:ext cx="236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b="1" dirty="0" smtClean="0">
                <a:solidFill>
                  <a:srgbClr val="057CFF"/>
                </a:solidFill>
                <a:latin typeface="小塚ゴシック Pr6N L"/>
                <a:ea typeface="小塚ゴシック Pr6N L"/>
              </a:rPr>
              <a:t>Equilibrium</a:t>
            </a:r>
            <a:endParaRPr lang="ja-JP" altLang="en-US" sz="3200" b="1" dirty="0">
              <a:solidFill>
                <a:srgbClr val="057CFF"/>
              </a:solidFill>
              <a:latin typeface="小塚ゴシック Pr6N L"/>
              <a:ea typeface="小塚ゴシック Pr6N L"/>
            </a:endParaRPr>
          </a:p>
        </p:txBody>
      </p:sp>
    </p:spTree>
    <p:extLst>
      <p:ext uri="{BB962C8B-B14F-4D97-AF65-F5344CB8AC3E}">
        <p14:creationId xmlns:p14="http://schemas.microsoft.com/office/powerpoint/2010/main" val="30608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Another View: Time Evolution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028" y="1528802"/>
            <a:ext cx="6217522" cy="4248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正方形/長方形 5"/>
          <p:cNvSpPr/>
          <p:nvPr/>
        </p:nvSpPr>
        <p:spPr>
          <a:xfrm>
            <a:off x="6856849" y="3543965"/>
            <a:ext cx="1371664" cy="822002"/>
          </a:xfrm>
          <a:prstGeom prst="rect">
            <a:avLst/>
          </a:prstGeom>
          <a:noFill/>
          <a:ln w="38100" cap="flat" cmpd="sng" algn="ctr">
            <a:solidFill>
              <a:srgbClr val="F1412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76548" y="1963841"/>
            <a:ext cx="22637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9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: Average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900" dirty="0">
                <a:solidFill>
                  <a:prstClr val="black"/>
                </a:solidFill>
                <a:latin typeface="小塚ゴシック Pr6N L"/>
                <a:ea typeface="小塚ゴシック Pr6N L"/>
              </a:rPr>
              <a:t>  </a:t>
            </a:r>
            <a:r>
              <a:rPr lang="en-US" altLang="ja-JP" sz="19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Diffusion Distance</a:t>
            </a:r>
            <a:endParaRPr lang="ja-JP" altLang="en-US" sz="19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grpSp>
        <p:nvGrpSpPr>
          <p:cNvPr id="8" name="グループ化 7"/>
          <p:cNvGrpSpPr>
            <a:grpSpLocks noChangeAspect="1"/>
          </p:cNvGrpSpPr>
          <p:nvPr/>
        </p:nvGrpSpPr>
        <p:grpSpPr>
          <a:xfrm>
            <a:off x="6369734" y="4737202"/>
            <a:ext cx="2442236" cy="865206"/>
            <a:chOff x="5060987" y="2626879"/>
            <a:chExt cx="3996000" cy="1415661"/>
          </a:xfrm>
        </p:grpSpPr>
        <p:sp>
          <p:nvSpPr>
            <p:cNvPr id="9" name="正方形/長方形 8"/>
            <p:cNvSpPr>
              <a:spLocks noChangeAspect="1"/>
            </p:cNvSpPr>
            <p:nvPr/>
          </p:nvSpPr>
          <p:spPr>
            <a:xfrm>
              <a:off x="5123523" y="2869546"/>
              <a:ext cx="3898311" cy="1000386"/>
            </a:xfrm>
            <a:prstGeom prst="rect">
              <a:avLst/>
            </a:prstGeom>
            <a:gradFill flip="none" rotWithShape="1">
              <a:gsLst>
                <a:gs pos="3200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6666721" y="2948766"/>
              <a:ext cx="300134" cy="300136"/>
              <a:chOff x="2156034" y="3261267"/>
              <a:chExt cx="576000" cy="576000"/>
            </a:xfrm>
          </p:grpSpPr>
          <p:sp>
            <p:nvSpPr>
              <p:cNvPr id="340" name="円/楕円 339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341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344" name="円弧 34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45" name="円弧 34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46" name="円弧 34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342" name="円/楕円 341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43" name="円/楕円 342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1" name="グループ化 10"/>
            <p:cNvGrpSpPr/>
            <p:nvPr/>
          </p:nvGrpSpPr>
          <p:grpSpPr>
            <a:xfrm>
              <a:off x="7359748" y="3550839"/>
              <a:ext cx="300134" cy="300136"/>
              <a:chOff x="2683861" y="3711867"/>
              <a:chExt cx="576000" cy="576000"/>
            </a:xfrm>
          </p:grpSpPr>
          <p:sp>
            <p:nvSpPr>
              <p:cNvPr id="333" name="円/楕円 332"/>
              <p:cNvSpPr/>
              <p:nvPr/>
            </p:nvSpPr>
            <p:spPr>
              <a:xfrm>
                <a:off x="2683861" y="37118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334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337" name="円弧 33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38" name="円弧 33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39" name="円弧 33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335" name="円/楕円 334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36" name="円/楕円 335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7641559" y="3203176"/>
              <a:ext cx="300134" cy="300136"/>
              <a:chOff x="4302024" y="1802256"/>
              <a:chExt cx="540000" cy="540000"/>
            </a:xfrm>
          </p:grpSpPr>
          <p:sp>
            <p:nvSpPr>
              <p:cNvPr id="317" name="円/楕円 316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318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330" name="円弧 32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31" name="円弧 33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32" name="円弧 33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319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327" name="円弧 32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28" name="円弧 32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29" name="円弧 32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320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324" name="円弧 32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25" name="円弧 32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26" name="円弧 32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321" name="円/楕円 320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22" name="円/楕円 321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23" name="円/楕円 322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6343522" y="3261780"/>
              <a:ext cx="300134" cy="300136"/>
              <a:chOff x="4302024" y="1802256"/>
              <a:chExt cx="540000" cy="540000"/>
            </a:xfrm>
          </p:grpSpPr>
          <p:sp>
            <p:nvSpPr>
              <p:cNvPr id="301" name="円/楕円 300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302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314" name="円弧 31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15" name="円弧 31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16" name="円弧 31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303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311" name="円弧 31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12" name="円弧 31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13" name="円弧 31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304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308" name="円弧 30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09" name="円弧 30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10" name="円弧 30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305" name="円/楕円 304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06" name="円/楕円 305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307" name="円/楕円 306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4" name="グループ化 13"/>
            <p:cNvGrpSpPr/>
            <p:nvPr/>
          </p:nvGrpSpPr>
          <p:grpSpPr>
            <a:xfrm>
              <a:off x="8647422" y="3212066"/>
              <a:ext cx="300134" cy="300136"/>
              <a:chOff x="4302024" y="1802256"/>
              <a:chExt cx="540000" cy="540000"/>
            </a:xfrm>
          </p:grpSpPr>
          <p:sp>
            <p:nvSpPr>
              <p:cNvPr id="285" name="円/楕円 284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86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298" name="円弧 29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99" name="円弧 29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300" name="円弧 29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87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295" name="円弧 29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96" name="円弧 29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97" name="円弧 29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88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292" name="円弧 29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93" name="円弧 29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94" name="円弧 29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89" name="円/楕円 288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90" name="円/楕円 289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91" name="円/楕円 290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6983100" y="3555257"/>
              <a:ext cx="300134" cy="300136"/>
              <a:chOff x="1815070" y="4074706"/>
              <a:chExt cx="576000" cy="576000"/>
            </a:xfrm>
          </p:grpSpPr>
          <p:sp>
            <p:nvSpPr>
              <p:cNvPr id="269" name="円/楕円 268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70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82" name="円弧 28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83" name="円弧 28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84" name="円弧 28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71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79" name="円弧 27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80" name="円弧 27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81" name="円弧 28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72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76" name="円弧 27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77" name="円弧 27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78" name="円弧 27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73" name="円/楕円 272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74" name="円/楕円 273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75" name="円/楕円 274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5317208" y="3240159"/>
              <a:ext cx="300134" cy="300136"/>
              <a:chOff x="1815070" y="4074706"/>
              <a:chExt cx="576000" cy="576000"/>
            </a:xfrm>
          </p:grpSpPr>
          <p:sp>
            <p:nvSpPr>
              <p:cNvPr id="253" name="円/楕円 252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54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66" name="円弧 26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67" name="円弧 26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68" name="円弧 26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55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63" name="円弧 26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64" name="円弧 26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65" name="円弧 26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56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60" name="円弧 25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61" name="円弧 26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62" name="円弧 26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57" name="円/楕円 256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58" name="円/楕円 257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59" name="円/楕円 258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7732756" y="3537987"/>
              <a:ext cx="300134" cy="300136"/>
              <a:chOff x="2156034" y="3261267"/>
              <a:chExt cx="576000" cy="576000"/>
            </a:xfrm>
          </p:grpSpPr>
          <p:sp>
            <p:nvSpPr>
              <p:cNvPr id="246" name="円/楕円 245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47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250" name="円弧 24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51" name="円弧 25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52" name="円弧 25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48" name="円/楕円 247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49" name="円/楕円 248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6199854" y="3539529"/>
              <a:ext cx="300134" cy="300136"/>
              <a:chOff x="2683861" y="3711865"/>
              <a:chExt cx="576000" cy="576000"/>
            </a:xfrm>
          </p:grpSpPr>
          <p:sp>
            <p:nvSpPr>
              <p:cNvPr id="239" name="円/楕円 238"/>
              <p:cNvSpPr/>
              <p:nvPr/>
            </p:nvSpPr>
            <p:spPr>
              <a:xfrm>
                <a:off x="2683861" y="3711865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40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243" name="円弧 24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44" name="円弧 24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45" name="円弧 24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41" name="円/楕円 240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42" name="円/楕円 241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5849838" y="3216609"/>
              <a:ext cx="300134" cy="300136"/>
              <a:chOff x="1815070" y="4074706"/>
              <a:chExt cx="576000" cy="576000"/>
            </a:xfrm>
          </p:grpSpPr>
          <p:sp>
            <p:nvSpPr>
              <p:cNvPr id="223" name="円/楕円 222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24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36" name="円弧 23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37" name="円弧 23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38" name="円弧 23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25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33" name="円弧 23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34" name="円弧 23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35" name="円弧 23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26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30" name="円弧 22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31" name="円弧 23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32" name="円弧 23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27" name="円/楕円 226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28" name="円/楕円 227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29" name="円/楕円 228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>
              <a:off x="5593589" y="2947653"/>
              <a:ext cx="300134" cy="300136"/>
              <a:chOff x="2611973" y="3302862"/>
              <a:chExt cx="576000" cy="576000"/>
            </a:xfrm>
          </p:grpSpPr>
          <p:sp>
            <p:nvSpPr>
              <p:cNvPr id="207" name="円/楕円 206"/>
              <p:cNvSpPr/>
              <p:nvPr/>
            </p:nvSpPr>
            <p:spPr>
              <a:xfrm>
                <a:off x="2611973" y="3302862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208" name="グループ化 33"/>
              <p:cNvGrpSpPr/>
              <p:nvPr/>
            </p:nvGrpSpPr>
            <p:grpSpPr>
              <a:xfrm rot="1800000">
                <a:off x="2866915" y="3470136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20" name="円弧 21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21" name="円弧 22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22" name="円弧 22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09" name="グループ化 36"/>
              <p:cNvGrpSpPr/>
              <p:nvPr/>
            </p:nvGrpSpPr>
            <p:grpSpPr>
              <a:xfrm rot="17400000">
                <a:off x="2763789" y="3487756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17" name="円弧 216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18" name="円弧 21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19" name="円弧 21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210" name="グループ化 40"/>
              <p:cNvGrpSpPr/>
              <p:nvPr/>
            </p:nvGrpSpPr>
            <p:grpSpPr>
              <a:xfrm rot="9000000">
                <a:off x="2849535" y="3582408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214" name="円弧 21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15" name="円弧 21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16" name="円弧 21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211" name="円/楕円 210"/>
              <p:cNvSpPr/>
              <p:nvPr/>
            </p:nvSpPr>
            <p:spPr>
              <a:xfrm>
                <a:off x="2761307" y="3369324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12" name="円/楕円 211"/>
              <p:cNvSpPr/>
              <p:nvPr/>
            </p:nvSpPr>
            <p:spPr>
              <a:xfrm>
                <a:off x="2992711" y="3515394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213" name="円/楕円 212"/>
              <p:cNvSpPr/>
              <p:nvPr/>
            </p:nvSpPr>
            <p:spPr>
              <a:xfrm>
                <a:off x="2739973" y="3635170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1" name="グループ化 20"/>
            <p:cNvGrpSpPr/>
            <p:nvPr/>
          </p:nvGrpSpPr>
          <p:grpSpPr>
            <a:xfrm>
              <a:off x="7938955" y="3311762"/>
              <a:ext cx="300134" cy="300136"/>
              <a:chOff x="1815070" y="4074706"/>
              <a:chExt cx="576000" cy="576000"/>
            </a:xfrm>
          </p:grpSpPr>
          <p:sp>
            <p:nvSpPr>
              <p:cNvPr id="191" name="円/楕円 190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92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204" name="円弧 20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05" name="円弧 20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06" name="円弧 20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93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201" name="円弧 20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02" name="円弧 20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03" name="円弧 20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94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198" name="円弧 19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99" name="円弧 19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200" name="円弧 19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95" name="円/楕円 194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96" name="円/楕円 195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97" name="円/楕円 196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5575273" y="3458441"/>
              <a:ext cx="300134" cy="300136"/>
              <a:chOff x="2156034" y="3261267"/>
              <a:chExt cx="576000" cy="576000"/>
            </a:xfrm>
          </p:grpSpPr>
          <p:sp>
            <p:nvSpPr>
              <p:cNvPr id="184" name="円/楕円 183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85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88" name="円弧 18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89" name="円弧 18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90" name="円弧 18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86" name="円/楕円 185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87" name="円/楕円 186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>
              <a:off x="6968099" y="3207331"/>
              <a:ext cx="300134" cy="300136"/>
              <a:chOff x="2345947" y="3930706"/>
              <a:chExt cx="576000" cy="576000"/>
            </a:xfrm>
          </p:grpSpPr>
          <p:sp>
            <p:nvSpPr>
              <p:cNvPr id="177" name="円/楕円 176"/>
              <p:cNvSpPr/>
              <p:nvPr/>
            </p:nvSpPr>
            <p:spPr>
              <a:xfrm>
                <a:off x="2345947" y="3930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78" name="グループ化 36"/>
              <p:cNvGrpSpPr/>
              <p:nvPr/>
            </p:nvGrpSpPr>
            <p:grpSpPr>
              <a:xfrm>
                <a:off x="2561947" y="4148978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81" name="円弧 18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82" name="円弧 18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83" name="円弧 18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79" name="円/楕円 178"/>
              <p:cNvSpPr/>
              <p:nvPr/>
            </p:nvSpPr>
            <p:spPr>
              <a:xfrm>
                <a:off x="2705945" y="4148970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80" name="円/楕円 179"/>
              <p:cNvSpPr/>
              <p:nvPr/>
            </p:nvSpPr>
            <p:spPr>
              <a:xfrm>
                <a:off x="2417947" y="4148982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8427950" y="3450274"/>
              <a:ext cx="300134" cy="300136"/>
              <a:chOff x="4302024" y="1802256"/>
              <a:chExt cx="540000" cy="540000"/>
            </a:xfrm>
          </p:grpSpPr>
          <p:sp>
            <p:nvSpPr>
              <p:cNvPr id="161" name="円/楕円 160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62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174" name="円弧 17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75" name="円弧 174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76" name="円弧 175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63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171" name="円弧 17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72" name="円弧 17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73" name="円弧 17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64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168" name="円弧 167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69" name="円弧 168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70" name="円弧 16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65" name="円/楕円 164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66" name="円/楕円 165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67" name="円/楕円 166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5241245" y="3540014"/>
              <a:ext cx="300134" cy="300136"/>
              <a:chOff x="4302024" y="1802256"/>
              <a:chExt cx="540000" cy="540000"/>
            </a:xfrm>
          </p:grpSpPr>
          <p:sp>
            <p:nvSpPr>
              <p:cNvPr id="145" name="円/楕円 144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46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158" name="円弧 15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59" name="円弧 15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60" name="円弧 15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47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155" name="円弧 15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56" name="円弧 15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57" name="円弧 15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48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152" name="円弧 151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53" name="円弧 152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54" name="円弧 153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49" name="円/楕円 148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50" name="円/楕円 149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51" name="円/楕円 150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>
              <a:off x="7277874" y="3296583"/>
              <a:ext cx="300134" cy="300136"/>
              <a:chOff x="4302024" y="1802256"/>
              <a:chExt cx="540000" cy="540000"/>
            </a:xfrm>
          </p:grpSpPr>
          <p:sp>
            <p:nvSpPr>
              <p:cNvPr id="129" name="円/楕円 128"/>
              <p:cNvSpPr/>
              <p:nvPr/>
            </p:nvSpPr>
            <p:spPr>
              <a:xfrm>
                <a:off x="4302024" y="1802256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30" name="グループ化 33"/>
              <p:cNvGrpSpPr/>
              <p:nvPr/>
            </p:nvGrpSpPr>
            <p:grpSpPr>
              <a:xfrm rot="1800000">
                <a:off x="4541032" y="1959076"/>
                <a:ext cx="155587" cy="122244"/>
                <a:chOff x="3071803" y="1714487"/>
                <a:chExt cx="857255" cy="842963"/>
              </a:xfrm>
              <a:noFill/>
            </p:grpSpPr>
            <p:sp>
              <p:nvSpPr>
                <p:cNvPr id="142" name="円弧 14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43" name="円弧 14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44" name="円弧 14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31" name="グループ化 36"/>
              <p:cNvGrpSpPr/>
              <p:nvPr/>
            </p:nvGrpSpPr>
            <p:grpSpPr>
              <a:xfrm rot="17400000">
                <a:off x="4444351" y="1975594"/>
                <a:ext cx="152985" cy="136243"/>
                <a:chOff x="3071803" y="1714487"/>
                <a:chExt cx="857255" cy="842963"/>
              </a:xfrm>
              <a:noFill/>
            </p:grpSpPr>
            <p:sp>
              <p:nvSpPr>
                <p:cNvPr id="139" name="円弧 13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40" name="円弧 13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41" name="円弧 14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32" name="グループ化 40"/>
              <p:cNvGrpSpPr/>
              <p:nvPr/>
            </p:nvGrpSpPr>
            <p:grpSpPr>
              <a:xfrm rot="9000000">
                <a:off x="4524738" y="2064331"/>
                <a:ext cx="165718" cy="140466"/>
                <a:chOff x="3071803" y="1714487"/>
                <a:chExt cx="857255" cy="842963"/>
              </a:xfrm>
              <a:noFill/>
            </p:grpSpPr>
            <p:sp>
              <p:nvSpPr>
                <p:cNvPr id="136" name="円弧 13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37" name="円弧 13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38" name="円弧 13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33" name="円/楕円 132"/>
              <p:cNvSpPr/>
              <p:nvPr/>
            </p:nvSpPr>
            <p:spPr>
              <a:xfrm>
                <a:off x="4442024" y="1864564"/>
                <a:ext cx="130909" cy="130279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34" name="円/楕円 133"/>
              <p:cNvSpPr/>
              <p:nvPr/>
            </p:nvSpPr>
            <p:spPr>
              <a:xfrm>
                <a:off x="4658966" y="2001505"/>
                <a:ext cx="130909" cy="130279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35" name="円/楕円 134"/>
              <p:cNvSpPr/>
              <p:nvPr/>
            </p:nvSpPr>
            <p:spPr>
              <a:xfrm>
                <a:off x="4422024" y="2113795"/>
                <a:ext cx="130909" cy="130279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7" name="グループ化 26"/>
            <p:cNvGrpSpPr/>
            <p:nvPr/>
          </p:nvGrpSpPr>
          <p:grpSpPr>
            <a:xfrm>
              <a:off x="6671790" y="3418953"/>
              <a:ext cx="300134" cy="300136"/>
              <a:chOff x="1815070" y="4074706"/>
              <a:chExt cx="576000" cy="576000"/>
            </a:xfrm>
          </p:grpSpPr>
          <p:sp>
            <p:nvSpPr>
              <p:cNvPr id="113" name="円/楕円 112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14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126" name="円弧 12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27" name="円弧 12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28" name="円弧 12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15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123" name="円弧 12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24" name="円弧 12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25" name="円弧 12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116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120" name="円弧 11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21" name="円弧 12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22" name="円弧 12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17" name="円/楕円 116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18" name="円/楕円 117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19" name="円/楕円 118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8" name="グループ化 27"/>
            <p:cNvGrpSpPr/>
            <p:nvPr/>
          </p:nvGrpSpPr>
          <p:grpSpPr>
            <a:xfrm>
              <a:off x="8257300" y="3184804"/>
              <a:ext cx="300134" cy="300136"/>
              <a:chOff x="2156034" y="3261267"/>
              <a:chExt cx="576000" cy="576000"/>
            </a:xfrm>
            <a:effectLst/>
          </p:grpSpPr>
          <p:sp>
            <p:nvSpPr>
              <p:cNvPr id="106" name="円/楕円 105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07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10" name="円弧 109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11" name="円弧 110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12" name="円弧 111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08" name="円/楕円 107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29" name="グループ化 28"/>
            <p:cNvGrpSpPr/>
            <p:nvPr/>
          </p:nvGrpSpPr>
          <p:grpSpPr>
            <a:xfrm>
              <a:off x="5180633" y="2934571"/>
              <a:ext cx="300134" cy="300136"/>
              <a:chOff x="2345947" y="3930706"/>
              <a:chExt cx="576000" cy="576000"/>
            </a:xfrm>
          </p:grpSpPr>
          <p:sp>
            <p:nvSpPr>
              <p:cNvPr id="99" name="円/楕円 98"/>
              <p:cNvSpPr/>
              <p:nvPr/>
            </p:nvSpPr>
            <p:spPr>
              <a:xfrm>
                <a:off x="2345947" y="3930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100" name="グループ化 36"/>
              <p:cNvGrpSpPr/>
              <p:nvPr/>
            </p:nvGrpSpPr>
            <p:grpSpPr>
              <a:xfrm>
                <a:off x="2561947" y="4148978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103" name="円弧 102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04" name="円弧 103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105" name="円弧 104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101" name="円/楕円 100"/>
              <p:cNvSpPr/>
              <p:nvPr/>
            </p:nvSpPr>
            <p:spPr>
              <a:xfrm>
                <a:off x="2705945" y="4148970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02" name="円/楕円 101"/>
              <p:cNvSpPr/>
              <p:nvPr/>
            </p:nvSpPr>
            <p:spPr>
              <a:xfrm>
                <a:off x="2417947" y="4148982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6106047" y="2948470"/>
              <a:ext cx="300134" cy="300136"/>
              <a:chOff x="2683861" y="3711867"/>
              <a:chExt cx="576000" cy="576000"/>
            </a:xfrm>
          </p:grpSpPr>
          <p:sp>
            <p:nvSpPr>
              <p:cNvPr id="92" name="円/楕円 91"/>
              <p:cNvSpPr/>
              <p:nvPr/>
            </p:nvSpPr>
            <p:spPr>
              <a:xfrm>
                <a:off x="2683861" y="37118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93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96" name="円弧 95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97" name="円弧 96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98" name="円弧 97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94" name="円/楕円 93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95" name="円/楕円 94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1" name="グループ化 30"/>
            <p:cNvGrpSpPr/>
            <p:nvPr/>
          </p:nvGrpSpPr>
          <p:grpSpPr>
            <a:xfrm>
              <a:off x="7313369" y="2986800"/>
              <a:ext cx="300134" cy="300136"/>
              <a:chOff x="2156034" y="3261267"/>
              <a:chExt cx="576000" cy="576000"/>
            </a:xfrm>
          </p:grpSpPr>
          <p:sp>
            <p:nvSpPr>
              <p:cNvPr id="85" name="円/楕円 84"/>
              <p:cNvSpPr/>
              <p:nvPr/>
            </p:nvSpPr>
            <p:spPr>
              <a:xfrm>
                <a:off x="2156034" y="3261267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86" name="グループ化 36"/>
              <p:cNvGrpSpPr/>
              <p:nvPr/>
            </p:nvGrpSpPr>
            <p:grpSpPr>
              <a:xfrm>
                <a:off x="2372034" y="34795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89" name="円弧 8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90" name="円弧 8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91" name="円弧 9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87" name="円/楕円 86"/>
              <p:cNvSpPr/>
              <p:nvPr/>
            </p:nvSpPr>
            <p:spPr>
              <a:xfrm>
                <a:off x="2516032" y="3479531"/>
                <a:ext cx="139636" cy="13896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88" name="円/楕円 87"/>
              <p:cNvSpPr/>
              <p:nvPr/>
            </p:nvSpPr>
            <p:spPr>
              <a:xfrm>
                <a:off x="2228034" y="3479543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2" name="グループ化 31"/>
            <p:cNvGrpSpPr/>
            <p:nvPr/>
          </p:nvGrpSpPr>
          <p:grpSpPr>
            <a:xfrm>
              <a:off x="8009735" y="3019903"/>
              <a:ext cx="300134" cy="300136"/>
              <a:chOff x="2345947" y="3930706"/>
              <a:chExt cx="576000" cy="576000"/>
            </a:xfrm>
          </p:grpSpPr>
          <p:sp>
            <p:nvSpPr>
              <p:cNvPr id="78" name="円/楕円 77"/>
              <p:cNvSpPr/>
              <p:nvPr/>
            </p:nvSpPr>
            <p:spPr>
              <a:xfrm>
                <a:off x="2345947" y="3930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79" name="グループ化 36"/>
              <p:cNvGrpSpPr/>
              <p:nvPr/>
            </p:nvGrpSpPr>
            <p:grpSpPr>
              <a:xfrm>
                <a:off x="2561947" y="4148978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82" name="円弧 8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83" name="円弧 8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84" name="円弧 8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80" name="円/楕円 79"/>
              <p:cNvSpPr/>
              <p:nvPr/>
            </p:nvSpPr>
            <p:spPr>
              <a:xfrm>
                <a:off x="2705945" y="4148970"/>
                <a:ext cx="139636" cy="138964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81" name="円/楕円 80"/>
              <p:cNvSpPr/>
              <p:nvPr/>
            </p:nvSpPr>
            <p:spPr>
              <a:xfrm>
                <a:off x="2417947" y="4148982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7009791" y="2932441"/>
              <a:ext cx="300134" cy="300136"/>
              <a:chOff x="1815070" y="4074706"/>
              <a:chExt cx="576000" cy="576000"/>
            </a:xfrm>
          </p:grpSpPr>
          <p:sp>
            <p:nvSpPr>
              <p:cNvPr id="62" name="円/楕円 61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63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75" name="円弧 74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76" name="円弧 7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77" name="円弧 7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64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72" name="円弧 7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73" name="円弧 7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74" name="円弧 7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65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69" name="円弧 68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70" name="円弧 69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71" name="円弧 70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66" name="円/楕円 65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67" name="円/楕円 66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68" name="円/楕円 67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8447629" y="2900997"/>
              <a:ext cx="300134" cy="300136"/>
              <a:chOff x="2683861" y="3711865"/>
              <a:chExt cx="576000" cy="576000"/>
            </a:xfrm>
          </p:grpSpPr>
          <p:sp>
            <p:nvSpPr>
              <p:cNvPr id="55" name="円/楕円 54"/>
              <p:cNvSpPr/>
              <p:nvPr/>
            </p:nvSpPr>
            <p:spPr>
              <a:xfrm>
                <a:off x="2683861" y="3711865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56" name="グループ化 36"/>
              <p:cNvGrpSpPr/>
              <p:nvPr/>
            </p:nvGrpSpPr>
            <p:grpSpPr>
              <a:xfrm>
                <a:off x="2899861" y="3930139"/>
                <a:ext cx="161483" cy="146854"/>
                <a:chOff x="3071803" y="1714487"/>
                <a:chExt cx="857255" cy="842963"/>
              </a:xfrm>
              <a:noFill/>
            </p:grpSpPr>
            <p:sp>
              <p:nvSpPr>
                <p:cNvPr id="59" name="円弧 5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60" name="円弧 5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61" name="円弧 6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57" name="円/楕円 56"/>
              <p:cNvSpPr/>
              <p:nvPr/>
            </p:nvSpPr>
            <p:spPr>
              <a:xfrm>
                <a:off x="3043859" y="3930131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2755861" y="3930143"/>
                <a:ext cx="139636" cy="138964"/>
              </a:xfrm>
              <a:prstGeom prst="ellips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7686108" y="2904531"/>
              <a:ext cx="300134" cy="300136"/>
              <a:chOff x="1815070" y="4074706"/>
              <a:chExt cx="576000" cy="576000"/>
            </a:xfrm>
          </p:grpSpPr>
          <p:sp>
            <p:nvSpPr>
              <p:cNvPr id="39" name="円/楕円 38"/>
              <p:cNvSpPr/>
              <p:nvPr/>
            </p:nvSpPr>
            <p:spPr>
              <a:xfrm>
                <a:off x="1815070" y="4074706"/>
                <a:ext cx="576000" cy="5760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grpSp>
            <p:nvGrpSpPr>
              <p:cNvPr id="40" name="グループ化 33"/>
              <p:cNvGrpSpPr/>
              <p:nvPr/>
            </p:nvGrpSpPr>
            <p:grpSpPr>
              <a:xfrm rot="1800000">
                <a:off x="2070012" y="4241980"/>
                <a:ext cx="165960" cy="130394"/>
                <a:chOff x="3071803" y="1714487"/>
                <a:chExt cx="857255" cy="842963"/>
              </a:xfrm>
              <a:noFill/>
            </p:grpSpPr>
            <p:sp>
              <p:nvSpPr>
                <p:cNvPr id="52" name="円弧 51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53" name="円弧 52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54" name="円弧 53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41" name="グループ化 36"/>
              <p:cNvGrpSpPr/>
              <p:nvPr/>
            </p:nvGrpSpPr>
            <p:grpSpPr>
              <a:xfrm rot="17400000">
                <a:off x="1966886" y="4259600"/>
                <a:ext cx="163184" cy="145326"/>
                <a:chOff x="3071803" y="1714487"/>
                <a:chExt cx="857255" cy="842963"/>
              </a:xfrm>
              <a:noFill/>
            </p:grpSpPr>
            <p:sp>
              <p:nvSpPr>
                <p:cNvPr id="49" name="円弧 48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50" name="円弧 49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51" name="円弧 50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rgbClr val="212745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grpSp>
            <p:nvGrpSpPr>
              <p:cNvPr id="42" name="グループ化 40"/>
              <p:cNvGrpSpPr/>
              <p:nvPr/>
            </p:nvGrpSpPr>
            <p:grpSpPr>
              <a:xfrm rot="9000000">
                <a:off x="2052632" y="4354252"/>
                <a:ext cx="176766" cy="149830"/>
                <a:chOff x="3071803" y="1714487"/>
                <a:chExt cx="857255" cy="842963"/>
              </a:xfrm>
              <a:noFill/>
            </p:grpSpPr>
            <p:sp>
              <p:nvSpPr>
                <p:cNvPr id="46" name="円弧 45"/>
                <p:cNvSpPr/>
                <p:nvPr/>
              </p:nvSpPr>
              <p:spPr>
                <a:xfrm>
                  <a:off x="3071803" y="1714487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47" name="円弧 46"/>
                <p:cNvSpPr/>
                <p:nvPr/>
              </p:nvSpPr>
              <p:spPr>
                <a:xfrm>
                  <a:off x="3357554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  <p:sp>
              <p:nvSpPr>
                <p:cNvPr id="48" name="円弧 47"/>
                <p:cNvSpPr/>
                <p:nvPr/>
              </p:nvSpPr>
              <p:spPr>
                <a:xfrm>
                  <a:off x="3643306" y="1714488"/>
                  <a:ext cx="285752" cy="842962"/>
                </a:xfrm>
                <a:prstGeom prst="arc">
                  <a:avLst>
                    <a:gd name="adj1" fmla="val 10863656"/>
                    <a:gd name="adj2" fmla="val 0"/>
                  </a:avLst>
                </a:prstGeom>
                <a:grp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  <a:cs typeface="+mn-cs"/>
                  </a:endParaRPr>
                </a:p>
              </p:txBody>
            </p:sp>
          </p:grpSp>
          <p:sp>
            <p:nvSpPr>
              <p:cNvPr id="43" name="円/楕円 42"/>
              <p:cNvSpPr/>
              <p:nvPr/>
            </p:nvSpPr>
            <p:spPr>
              <a:xfrm>
                <a:off x="1964404" y="4141168"/>
                <a:ext cx="139636" cy="138964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2195808" y="4287238"/>
                <a:ext cx="139636" cy="13896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1943070" y="4407014"/>
                <a:ext cx="139636" cy="138964"/>
              </a:xfrm>
              <a:prstGeom prst="ellipse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</p:grpSp>
        <p:sp>
          <p:nvSpPr>
            <p:cNvPr id="36" name="正方形/長方形 35"/>
            <p:cNvSpPr/>
            <p:nvPr/>
          </p:nvSpPr>
          <p:spPr>
            <a:xfrm>
              <a:off x="6730207" y="2772735"/>
              <a:ext cx="657561" cy="1181826"/>
            </a:xfrm>
            <a:prstGeom prst="rect">
              <a:avLst/>
            </a:prstGeom>
            <a:solidFill>
              <a:srgbClr val="A7EA52">
                <a:alpha val="40000"/>
              </a:srgb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cxnSp>
          <p:nvCxnSpPr>
            <p:cNvPr id="37" name="直線矢印コネクタ 36"/>
            <p:cNvCxnSpPr/>
            <p:nvPr/>
          </p:nvCxnSpPr>
          <p:spPr>
            <a:xfrm>
              <a:off x="6671264" y="2626879"/>
              <a:ext cx="779297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8" name="直線矢印コネクタ 37"/>
            <p:cNvCxnSpPr/>
            <p:nvPr/>
          </p:nvCxnSpPr>
          <p:spPr>
            <a:xfrm>
              <a:off x="5060987" y="4042540"/>
              <a:ext cx="399600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  <p:sp>
        <p:nvSpPr>
          <p:cNvPr id="347" name="テキスト ボックス 346"/>
          <p:cNvSpPr txBox="1"/>
          <p:nvPr/>
        </p:nvSpPr>
        <p:spPr>
          <a:xfrm>
            <a:off x="6764203" y="2713104"/>
            <a:ext cx="153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: Diffusion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>
                <a:solidFill>
                  <a:prstClr val="black"/>
                </a:solidFill>
                <a:latin typeface="小塚ゴシック Pr6N L"/>
                <a:ea typeface="小塚ゴシック Pr6N L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 Coefficient</a:t>
            </a:r>
            <a:endParaRPr lang="ja-JP" altLang="en-US" sz="20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348" name="テキスト ボックス 347"/>
          <p:cNvSpPr txBox="1"/>
          <p:nvPr/>
        </p:nvSpPr>
        <p:spPr>
          <a:xfrm>
            <a:off x="6909329" y="5630233"/>
            <a:ext cx="1839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: Total Rapidity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  Length</a:t>
            </a:r>
            <a:endParaRPr lang="ja-JP" altLang="en-US" sz="20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349" name="角丸四角形 348"/>
          <p:cNvSpPr/>
          <p:nvPr/>
        </p:nvSpPr>
        <p:spPr>
          <a:xfrm>
            <a:off x="6119535" y="1010495"/>
            <a:ext cx="2932605" cy="5373268"/>
          </a:xfrm>
          <a:prstGeom prst="roundRect">
            <a:avLst>
              <a:gd name="adj" fmla="val 6707"/>
            </a:avLst>
          </a:prstGeom>
          <a:noFill/>
          <a:ln w="38100" cap="flat" cmpd="sng" algn="ctr">
            <a:solidFill>
              <a:srgbClr val="A7EA52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pic>
        <p:nvPicPr>
          <p:cNvPr id="350" name="TexTeXPicture" descr="&lt;?xml version=&quot;1.0&quot; encoding=&quot;utf-16&quot;?&gt;&#10;&lt;TeXTeX&gt;&#10;  &lt;preamble&gt;\documentclass{jarticle}&#10;\usepackage{amsmath}&#10;\pagestyle{empty}&lt;/preamble&gt;&#10;  &lt;body&gt;\begin{align*}&#10;T=\frac{d(\tau)}{\eta_{\rm tot}}&#10;\end{align*}&lt;/body&gt;&#10;  &lt;fcolor&gt;FF000000&lt;/fcolor&gt;&#10;  &lt;bcolor&gt;FFFFFFFF&lt;/bcolor&gt;&#10;  &lt;transparent&gt;True&lt;/transparent&gt;&#10;  &lt;resolution&gt;1800&lt;/resolution&gt;&#10;  &lt;imageh&gt;580&lt;/imageh&gt;&#10;  &lt;imagew&gt;9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11" y="3620893"/>
            <a:ext cx="1175772" cy="684000"/>
          </a:xfrm>
          <a:prstGeom prst="rect">
            <a:avLst/>
          </a:prstGeom>
        </p:spPr>
      </p:pic>
      <p:pic>
        <p:nvPicPr>
          <p:cNvPr id="351" name="TexTeXPicture" descr="&lt;?xml version=&quot;1.0&quot; encoding=&quot;utf-16&quot;?&gt;&#10;&lt;TeXTeX&gt;&#10;  &lt;preamble&gt;\documentclass{jarticle}&#10;\usepackage{amsmath}&#10;\pagestyle{empty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50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27" y="2814672"/>
            <a:ext cx="538692" cy="263525"/>
          </a:xfrm>
          <a:prstGeom prst="rect">
            <a:avLst/>
          </a:prstGeom>
        </p:spPr>
      </p:pic>
      <p:pic>
        <p:nvPicPr>
          <p:cNvPr id="352" name="TexTeXPicture" descr="&lt;?xml version=&quot;1.0&quot; encoding=&quot;utf-16&quot;?&gt;&#10;&lt;TeXTeX&gt;&#10;  &lt;preamble&gt;\documentclass{jarticle}&#10;\usepackage{amsmath}&#10;\pagestyle{empty}&lt;/preamble&gt;&#10;  &lt;body&gt;\begin{align*} &#10;d(\tau)=\sqrt{2\int_{\tau_0}^{\tau}D(\tau')d\tau'}&#10;\end{align*}&lt;/body&gt;&#10;  &lt;fcolor&gt;FF000000&lt;/fcolor&gt;&#10;  &lt;bcolor&gt;FFFFFFFF&lt;/bcolor&gt;&#10;  &lt;transparent&gt;True&lt;/transparent&gt;&#10;  &lt;resolution&gt;1800&lt;/resolution&gt;&#10;  &lt;imageh&gt;747&lt;/imageh&gt;&#10;  &lt;imagew&gt;2564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34" y="1124795"/>
            <a:ext cx="2718458" cy="792000"/>
          </a:xfrm>
          <a:prstGeom prst="rect">
            <a:avLst/>
          </a:prstGeom>
        </p:spPr>
      </p:pic>
      <p:pic>
        <p:nvPicPr>
          <p:cNvPr id="353" name="TexTeXPicture" descr="&lt;?xml version=&quot;1.0&quot; encoding=&quot;utf-16&quot;?&gt;&#10;&lt;TeXTeX&gt;&#10;  &lt;preamble&gt;\documentclass{jarticle}&#10;\usepackage{amsmath}&#10;\pagestyle{empty}&lt;/preamble&gt;&#10;  &lt;body&gt;\begin{align*} &#10;{\Delta \eta}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15" y="4513166"/>
            <a:ext cx="397241" cy="288000"/>
          </a:xfrm>
          <a:prstGeom prst="rect">
            <a:avLst/>
          </a:prstGeom>
        </p:spPr>
      </p:pic>
      <p:sp>
        <p:nvSpPr>
          <p:cNvPr id="354" name="正方形/長方形 353"/>
          <p:cNvSpPr/>
          <p:nvPr/>
        </p:nvSpPr>
        <p:spPr>
          <a:xfrm>
            <a:off x="3154151" y="1792474"/>
            <a:ext cx="2732186" cy="12625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355" name="正方形/長方形 354"/>
          <p:cNvSpPr/>
          <p:nvPr/>
        </p:nvSpPr>
        <p:spPr>
          <a:xfrm>
            <a:off x="3729553" y="2593267"/>
            <a:ext cx="2141396" cy="102963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pic>
        <p:nvPicPr>
          <p:cNvPr id="356" name="図 35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6674" y="1813383"/>
            <a:ext cx="2959663" cy="1836000"/>
          </a:xfrm>
          <a:prstGeom prst="rect">
            <a:avLst/>
          </a:prstGeom>
        </p:spPr>
      </p:pic>
      <p:cxnSp>
        <p:nvCxnSpPr>
          <p:cNvPr id="357" name="直線矢印コネクタ 356"/>
          <p:cNvCxnSpPr/>
          <p:nvPr/>
        </p:nvCxnSpPr>
        <p:spPr>
          <a:xfrm flipH="1" flipV="1">
            <a:off x="5826446" y="3278418"/>
            <a:ext cx="875909" cy="403565"/>
          </a:xfrm>
          <a:prstGeom prst="straightConnector1">
            <a:avLst/>
          </a:prstGeom>
          <a:noFill/>
          <a:ln w="76200" cap="flat" cmpd="sng" algn="ctr">
            <a:solidFill>
              <a:srgbClr val="F1412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58" name="TexTeXPicture" descr="&lt;?xml version=&quot;1.0&quot; encoding=&quot;utf-16&quot;?&gt;&#10;&lt;TeXTeX&gt;&#10;  &lt;preamble&gt;\documentclass{jarticle}&#10;\usepackage{amsmath}&#10;\pagestyle{empty}&lt;/preamble&gt;&#10;  &lt;body&gt;\begin{align*} &#10;{ \Delta \eta / \eta_{\rm tot}}&#10;\end{align*}&lt;/body&gt;&#10;  &lt;fcolor&gt;FF000000&lt;/fcolor&gt;&#10;  &lt;bcolor&gt;FFFFFFFF&lt;/bcolor&gt;&#10;  &lt;transparent&gt;True&lt;/transparent&gt;&#10;  &lt;resolution&gt;1800&lt;/resolution&gt;&#10;  &lt;imageh&gt;250&lt;/imageh&gt;&#10;  &lt;imagew&gt;819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00" y="5877142"/>
            <a:ext cx="1179361" cy="360000"/>
          </a:xfrm>
          <a:prstGeom prst="rect">
            <a:avLst/>
          </a:prstGeom>
        </p:spPr>
      </p:pic>
      <p:pic>
        <p:nvPicPr>
          <p:cNvPr id="359" name="図 3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4161" y="1778736"/>
            <a:ext cx="1312941" cy="288000"/>
          </a:xfrm>
          <a:prstGeom prst="rect">
            <a:avLst/>
          </a:prstGeom>
        </p:spPr>
      </p:pic>
      <p:pic>
        <p:nvPicPr>
          <p:cNvPr id="360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8" y="1204813"/>
            <a:ext cx="2516305" cy="432000"/>
          </a:xfrm>
          <a:prstGeom prst="rect">
            <a:avLst/>
          </a:prstGeom>
        </p:spPr>
      </p:pic>
      <p:pic>
        <p:nvPicPr>
          <p:cNvPr id="361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000000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36" y="5723424"/>
            <a:ext cx="472830" cy="216000"/>
          </a:xfrm>
          <a:prstGeom prst="rect">
            <a:avLst/>
          </a:prstGeom>
        </p:spPr>
      </p:pic>
      <p:sp>
        <p:nvSpPr>
          <p:cNvPr id="363" name="テキスト ボックス 362"/>
          <p:cNvSpPr txBox="1"/>
          <p:nvPr/>
        </p:nvSpPr>
        <p:spPr>
          <a:xfrm rot="2029206">
            <a:off x="909454" y="2169193"/>
            <a:ext cx="236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b="1" dirty="0" smtClean="0">
                <a:solidFill>
                  <a:srgbClr val="057CFF"/>
                </a:solidFill>
                <a:latin typeface="小塚ゴシック Pr6N L"/>
                <a:ea typeface="小塚ゴシック Pr6N L"/>
              </a:rPr>
              <a:t>Equilibrium</a:t>
            </a:r>
            <a:endParaRPr lang="ja-JP" altLang="en-US" sz="3200" b="1" dirty="0">
              <a:solidFill>
                <a:srgbClr val="057CFF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362" name="正方形/長方形 361"/>
          <p:cNvSpPr/>
          <p:nvPr/>
        </p:nvSpPr>
        <p:spPr>
          <a:xfrm>
            <a:off x="4307402" y="4623030"/>
            <a:ext cx="1663978" cy="713178"/>
          </a:xfrm>
          <a:prstGeom prst="rect">
            <a:avLst/>
          </a:prstGeom>
          <a:solidFill>
            <a:srgbClr val="A7EA52">
              <a:alpha val="6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364" name="正方形/長方形 363"/>
          <p:cNvSpPr/>
          <p:nvPr/>
        </p:nvSpPr>
        <p:spPr>
          <a:xfrm>
            <a:off x="4851099" y="4942385"/>
            <a:ext cx="1120281" cy="394254"/>
          </a:xfrm>
          <a:prstGeom prst="rect">
            <a:avLst/>
          </a:prstGeom>
          <a:solidFill>
            <a:srgbClr val="FF8021">
              <a:alpha val="5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365" name="テキスト ボックス 364"/>
          <p:cNvSpPr txBox="1"/>
          <p:nvPr/>
        </p:nvSpPr>
        <p:spPr>
          <a:xfrm>
            <a:off x="2256796" y="3665123"/>
            <a:ext cx="3667992" cy="83099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4800" b="1" dirty="0" smtClean="0">
                <a:solidFill>
                  <a:srgbClr val="212745">
                    <a:lumMod val="50000"/>
                  </a:srgbClr>
                </a:solidFill>
                <a:latin typeface="小塚ゴシック Pr6N L"/>
                <a:ea typeface="小塚ゴシック Pr6N L"/>
              </a:rPr>
              <a:t>GCC Effect !!</a:t>
            </a:r>
            <a:endParaRPr lang="ja-JP" altLang="en-US" sz="4800" b="1" dirty="0">
              <a:solidFill>
                <a:srgbClr val="212745">
                  <a:lumMod val="50000"/>
                </a:srgbClr>
              </a:solidFill>
              <a:latin typeface="小塚ゴシック Pr6N L"/>
              <a:ea typeface="小塚ゴシック Pr6N L"/>
            </a:endParaRPr>
          </a:p>
        </p:txBody>
      </p:sp>
    </p:spTree>
    <p:extLst>
      <p:ext uri="{BB962C8B-B14F-4D97-AF65-F5344CB8AC3E}">
        <p14:creationId xmlns:p14="http://schemas.microsoft.com/office/powerpoint/2010/main" val="20016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4847629" y="2240697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63688" y="1585189"/>
            <a:ext cx="2138046" cy="1696833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FFFF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4714525" y="1769855"/>
            <a:ext cx="0" cy="151216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786594" y="158518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P(N)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4593562" y="3111479"/>
            <a:ext cx="220900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698065" y="1954521"/>
            <a:ext cx="0" cy="1156958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2460452" y="2110441"/>
            <a:ext cx="798472" cy="713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252540" y="249615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BBE0E3">
                    <a:lumMod val="25000"/>
                  </a:srgbClr>
                </a:solidFill>
              </a:rPr>
              <a:t>V</a:t>
            </a:r>
            <a:endParaRPr lang="ja-JP" altLang="en-US" sz="2400" dirty="0">
              <a:solidFill>
                <a:srgbClr val="BBE0E3">
                  <a:lumMod val="25000"/>
                </a:srgb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676476" y="22177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540780" y="26375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5407403" y="2674628"/>
            <a:ext cx="619125" cy="0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50" y="2319391"/>
            <a:ext cx="221955" cy="184679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>
            <a:off x="4788023" y="3356992"/>
            <a:ext cx="941807" cy="577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FFFF"/>
              </a:solidFill>
            </a:endParaRPr>
          </a:p>
        </p:txBody>
      </p:sp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000000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21" y="4817914"/>
            <a:ext cx="1653839" cy="775282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907752" y="497909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Skewness:</a:t>
            </a:r>
            <a:endParaRPr lang="ja-JP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99592" y="4068144"/>
            <a:ext cx="180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Variance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: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000000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52" y="4134709"/>
            <a:ext cx="2822421" cy="397544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\delta N = N -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93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59" y="4202254"/>
            <a:ext cx="1914516" cy="299256"/>
          </a:xfrm>
          <a:prstGeom prst="rect">
            <a:avLst/>
          </a:prstGeom>
        </p:spPr>
      </p:pic>
      <p:sp>
        <p:nvSpPr>
          <p:cNvPr id="62" name="テキスト ボックス 61"/>
          <p:cNvSpPr txBox="1"/>
          <p:nvPr/>
        </p:nvSpPr>
        <p:spPr>
          <a:xfrm>
            <a:off x="921861" y="5851611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Kurtosis: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\delta N^4 \rangle - 3\langle \delta N^2\rangle^2}{\chi_2\sigma^2} \end{align*}&lt;/body&gt;&#10;  &lt;fcolor&gt;FF000000&lt;/fcolor&gt;&#10;  &lt;bcolor&gt;FFFFFFFF&lt;/bcolor&gt;&#10;  &lt;transparent&gt;True&lt;/transparent&gt;&#10;  &lt;resolution&gt;1800&lt;/resolution&gt;&#10;  &lt;imageh&gt;598&lt;/imageh&gt;&#10;  &lt;imagew&gt;233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12" y="5679324"/>
            <a:ext cx="3309095" cy="846020"/>
          </a:xfrm>
          <a:prstGeom prst="rect">
            <a:avLst/>
          </a:prstGeom>
        </p:spPr>
      </p:pic>
      <p:sp>
        <p:nvSpPr>
          <p:cNvPr id="65" name="左中かっこ 64"/>
          <p:cNvSpPr/>
          <p:nvPr/>
        </p:nvSpPr>
        <p:spPr>
          <a:xfrm>
            <a:off x="403696" y="4005064"/>
            <a:ext cx="423888" cy="2592288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6558" y="980727"/>
            <a:ext cx="592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Observables in equilibrium are fluctuating</a:t>
            </a:r>
            <a:r>
              <a:rPr lang="en-US" altLang="ja-JP" sz="2400" dirty="0" smtClean="0">
                <a:solidFill>
                  <a:srgbClr val="000000"/>
                </a:solidFill>
              </a:rPr>
              <a:t>.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タイトル 8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Fluctuations, or Cumulants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altLang="ja-JP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ja-JP" i="0">
                            <a:latin typeface="Cambria Math"/>
                          </a:rPr>
                          <m:t>c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タイトル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8"/>
                <a:stretch>
                  <a:fillRect l="-2072" t="-10619" b="-362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3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72" y="2900428"/>
            <a:ext cx="4444976" cy="302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with ALICE Data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8" y="2900429"/>
            <a:ext cx="4461671" cy="30483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" name="正方形/長方形 11"/>
          <p:cNvSpPr/>
          <p:nvPr/>
        </p:nvSpPr>
        <p:spPr>
          <a:xfrm>
            <a:off x="2241978" y="3102315"/>
            <a:ext cx="2054727" cy="87298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866764" y="3675130"/>
            <a:ext cx="1480806" cy="60033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4663" y="3146042"/>
            <a:ext cx="2123843" cy="131750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980" y="3146042"/>
            <a:ext cx="942162" cy="206668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89" y="2055674"/>
            <a:ext cx="2516305" cy="432000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{ \Delta \eta / \eta_{\rm tot}}&#10;\end{align*}&lt;/body&gt;&#10;  &lt;fcolor&gt;FF000000&lt;/fcolor&gt;&#10;  &lt;bcolor&gt;FFFFFFFF&lt;/bcolor&gt;&#10;  &lt;transparent&gt;True&lt;/transparent&gt;&#10;  &lt;resolution&gt;1800&lt;/resolution&gt;&#10;  &lt;imageh&gt;250&lt;/imageh&gt;&#10;  &lt;imagew&gt;819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87" y="5998299"/>
            <a:ext cx="1179361" cy="360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969" y="3018772"/>
            <a:ext cx="2099299" cy="1674717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837392" y="5947924"/>
            <a:ext cx="1779501" cy="954107"/>
          </a:xfrm>
          <a:prstGeom prst="rect">
            <a:avLst/>
          </a:prstGeom>
          <a:solidFill>
            <a:srgbClr val="4E67C8">
              <a:lumMod val="60000"/>
              <a:lumOff val="40000"/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rPr>
              <a:t>Pb-Pb, 2.76TeV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" t="2258" r="1036" b="1593"/>
          <a:stretch/>
        </p:blipFill>
        <p:spPr bwMode="auto">
          <a:xfrm>
            <a:off x="6139023" y="321277"/>
            <a:ext cx="3021144" cy="20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 bwMode="auto">
          <a:xfrm>
            <a:off x="7006279" y="358232"/>
            <a:ext cx="1680519" cy="1738800"/>
          </a:xfrm>
          <a:prstGeom prst="rect">
            <a:avLst/>
          </a:prstGeom>
          <a:solidFill>
            <a:srgbClr val="FF99CC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 bwMode="auto">
          <a:xfrm>
            <a:off x="7330141" y="1635367"/>
            <a:ext cx="950901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chemeClr val="tx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h</a:t>
            </a:r>
            <a:r>
              <a:rPr kumimoji="1" lang="en-US" altLang="ja-JP" sz="2400" baseline="-160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tot</a:t>
            </a:r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=8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{ \Delta \eta / \eta_{\rm tot}}&#10;\end{align*}&lt;/body&gt;&#10;  &lt;fcolor&gt;FF000000&lt;/fcolor&gt;&#10;  &lt;bcolor&gt;FFFFFFFF&lt;/bcolor&gt;&#10;  &lt;transparent&gt;True&lt;/transparent&gt;&#10;  &lt;resolution&gt;1800&lt;/resolution&gt;&#10;  &lt;imageh&gt;250&lt;/imageh&gt;&#10;  &lt;imagew&gt;819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65" y="6002415"/>
            <a:ext cx="1179361" cy="360000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 bwMode="auto">
          <a:xfrm>
            <a:off x="1238604" y="2505006"/>
            <a:ext cx="2598788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initial fluc.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 bwMode="auto">
          <a:xfrm>
            <a:off x="5803592" y="2496765"/>
            <a:ext cx="2170787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initial fluc.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176949" y="5177482"/>
            <a:ext cx="1188022" cy="442938"/>
          </a:xfrm>
          <a:prstGeom prst="rect">
            <a:avLst/>
          </a:prstGeom>
          <a:solidFill>
            <a:srgbClr val="A7EA52">
              <a:alpha val="6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565129" y="5324036"/>
            <a:ext cx="799842" cy="309515"/>
          </a:xfrm>
          <a:prstGeom prst="rect">
            <a:avLst/>
          </a:prstGeom>
          <a:solidFill>
            <a:srgbClr val="FF8021">
              <a:alpha val="5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 rot="1190935">
            <a:off x="7698452" y="5161301"/>
            <a:ext cx="1327098" cy="249271"/>
          </a:xfrm>
          <a:prstGeom prst="rect">
            <a:avLst/>
          </a:prstGeom>
          <a:solidFill>
            <a:srgbClr val="A7EA52">
              <a:alpha val="6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 rot="1190935">
            <a:off x="8124605" y="5387917"/>
            <a:ext cx="857744" cy="94340"/>
          </a:xfrm>
          <a:prstGeom prst="rect">
            <a:avLst/>
          </a:prstGeom>
          <a:solidFill>
            <a:srgbClr val="FF8021">
              <a:alpha val="50196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8153117" y="5238749"/>
            <a:ext cx="862633" cy="312764"/>
          </a:xfrm>
          <a:prstGeom prst="straightConnector1">
            <a:avLst/>
          </a:prstGeom>
          <a:noFill/>
          <a:ln w="38100" cap="flat" cmpd="sng" algn="ctr">
            <a:solidFill>
              <a:srgbClr val="212745">
                <a:lumMod val="50000"/>
              </a:srgbClr>
            </a:solidFill>
            <a:prstDash val="solid"/>
            <a:miter lim="800000"/>
            <a:headEnd type="arrow" w="sm" len="sm"/>
            <a:tailEnd type="arrow" w="sm" len="sm"/>
          </a:ln>
          <a:effectLst/>
        </p:spPr>
      </p:cxnSp>
      <p:cxnSp>
        <p:nvCxnSpPr>
          <p:cNvPr id="40" name="直線矢印コネクタ 39"/>
          <p:cNvCxnSpPr/>
          <p:nvPr/>
        </p:nvCxnSpPr>
        <p:spPr>
          <a:xfrm>
            <a:off x="7759700" y="4943403"/>
            <a:ext cx="1294150" cy="481110"/>
          </a:xfrm>
          <a:prstGeom prst="straightConnector1">
            <a:avLst/>
          </a:prstGeom>
          <a:noFill/>
          <a:ln w="38100" cap="flat" cmpd="sng" algn="ctr">
            <a:solidFill>
              <a:srgbClr val="212745">
                <a:lumMod val="50000"/>
              </a:srgbClr>
            </a:solidFill>
            <a:prstDash val="solid"/>
            <a:miter lim="800000"/>
            <a:headEnd type="arrow" w="sm" len="sm"/>
            <a:tailEnd type="arrow" w="sm" len="sm"/>
          </a:ln>
          <a:effectLst/>
        </p:spPr>
      </p:cxnSp>
      <p:cxnSp>
        <p:nvCxnSpPr>
          <p:cNvPr id="42" name="直線矢印コネクタ 41"/>
          <p:cNvCxnSpPr/>
          <p:nvPr/>
        </p:nvCxnSpPr>
        <p:spPr>
          <a:xfrm flipV="1">
            <a:off x="3176948" y="5174361"/>
            <a:ext cx="1188023" cy="9597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3565129" y="5326762"/>
            <a:ext cx="799842" cy="9596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グループ化 38"/>
          <p:cNvGrpSpPr/>
          <p:nvPr/>
        </p:nvGrpSpPr>
        <p:grpSpPr>
          <a:xfrm>
            <a:off x="2724441" y="2927374"/>
            <a:ext cx="5784903" cy="1846659"/>
            <a:chOff x="3799114" y="1916795"/>
            <a:chExt cx="5784903" cy="1846659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7320256" y="1963841"/>
              <a:ext cx="226376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90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: Average 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900" dirty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  </a:t>
              </a:r>
              <a:r>
                <a:rPr lang="en-US" altLang="ja-JP" sz="190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Diffusion Distance</a:t>
              </a:r>
              <a:endParaRPr lang="ja-JP" altLang="en-US" sz="1900" dirty="0">
                <a:solidFill>
                  <a:prstClr val="black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7307911" y="2713104"/>
              <a:ext cx="15359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: Diffusion 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dirty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 </a:t>
              </a:r>
              <a:r>
                <a:rPr lang="en-US" altLang="ja-JP" sz="200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 Coefficient</a:t>
              </a:r>
              <a:endParaRPr lang="ja-JP" altLang="en-US" sz="2000" dirty="0">
                <a:solidFill>
                  <a:prstClr val="black"/>
                </a:solidFill>
                <a:latin typeface="小塚ゴシック Pr6N L"/>
                <a:ea typeface="小塚ゴシック Pr6N L"/>
              </a:endParaRPr>
            </a:p>
          </p:txBody>
        </p:sp>
        <p:pic>
          <p:nvPicPr>
  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509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135" y="2814672"/>
              <a:ext cx="538692" cy="263525"/>
            </a:xfrm>
            <a:prstGeom prst="rect">
              <a:avLst/>
            </a:prstGeom>
          </p:spPr>
        </p:pic>
        <p:cxnSp>
          <p:nvCxnSpPr>
            <p:cNvPr id="50" name="直線矢印コネクタ 49"/>
            <p:cNvCxnSpPr/>
            <p:nvPr/>
          </p:nvCxnSpPr>
          <p:spPr>
            <a:xfrm flipH="1" flipV="1">
              <a:off x="6343650" y="3155737"/>
              <a:ext cx="642916" cy="526245"/>
            </a:xfrm>
            <a:prstGeom prst="straightConnector1">
              <a:avLst/>
            </a:prstGeom>
            <a:noFill/>
            <a:ln w="76200" cap="flat" cmpd="sng" algn="ctr">
              <a:solidFill>
                <a:srgbClr val="F1412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1" name="正方形/長方形 50"/>
            <p:cNvSpPr/>
            <p:nvPr/>
          </p:nvSpPr>
          <p:spPr>
            <a:xfrm>
              <a:off x="3799114" y="2713104"/>
              <a:ext cx="914400" cy="9144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pic>
          <p:nvPicPr>
            <p:cNvPr id="52" name="図 5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51871" y="2055694"/>
              <a:ext cx="1771946" cy="1404000"/>
            </a:xfrm>
            <a:prstGeom prst="rect">
              <a:avLst/>
            </a:prstGeom>
          </p:spPr>
        </p:pic>
        <p:pic>
          <p:nvPicPr>
            <p:cNvPr id="53" name="図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372" y="2018224"/>
              <a:ext cx="1312941" cy="288000"/>
            </a:xfrm>
            <a:prstGeom prst="rect">
              <a:avLst/>
            </a:prstGeom>
          </p:spPr>
        </p:pic>
        <p:sp>
          <p:nvSpPr>
            <p:cNvPr id="54" name="テキスト ボックス 53"/>
            <p:cNvSpPr txBox="1"/>
            <p:nvPr/>
          </p:nvSpPr>
          <p:spPr>
            <a:xfrm>
              <a:off x="3975086" y="1916795"/>
              <a:ext cx="5229317" cy="1846659"/>
            </a:xfrm>
            <a:prstGeom prst="rect">
              <a:avLst/>
            </a:prstGeom>
            <a:solidFill>
              <a:sysClr val="window" lastClr="FFFFFF"/>
            </a:solidFill>
            <a:ln w="38100">
              <a:noFill/>
            </a:ln>
            <a:effectLst>
              <a:glow rad="228600">
                <a:srgbClr val="F14124">
                  <a:satMod val="175000"/>
                  <a:alpha val="40000"/>
                </a:srgbClr>
              </a:glow>
            </a:effectLst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小塚ゴシック Pr6N L"/>
                <a:ea typeface="小塚ゴシック Pr6N L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14124"/>
                  </a:solidFill>
                  <a:effectLst/>
                  <a:uLnTx/>
                  <a:uFillTx/>
                  <a:latin typeface="小塚ゴシック Pr6N L"/>
                  <a:ea typeface="小塚ゴシック Pr6N L"/>
                </a:rPr>
                <a:t> GCC Effect is 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14124"/>
                  </a:solidFill>
                  <a:effectLst/>
                  <a:uLnTx/>
                  <a:uFillTx/>
                  <a:latin typeface="小塚ゴシック Pr6N L"/>
                  <a:ea typeface="小塚ゴシック Pr6N L"/>
                </a:rPr>
                <a:t> almost negligible !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14124"/>
                </a:solidFill>
                <a:effectLst/>
                <a:uLnTx/>
                <a:uFillTx/>
                <a:latin typeface="小塚ゴシック Pr6N L"/>
                <a:ea typeface="小塚ゴシック Pr6N L"/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4242383" y="5104894"/>
            <a:ext cx="3952425" cy="646331"/>
            <a:chOff x="4242383" y="5104894"/>
            <a:chExt cx="3952425" cy="646331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4923745" y="5104894"/>
              <a:ext cx="2467342" cy="646331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3600" b="1" dirty="0" smtClean="0">
                  <a:solidFill>
                    <a:srgbClr val="212745">
                      <a:lumMod val="50000"/>
                    </a:srgbClr>
                  </a:solidFill>
                  <a:latin typeface="小塚ゴシック Pr6N L"/>
                  <a:ea typeface="小塚ゴシック Pr6N L"/>
                </a:rPr>
                <a:t>GCC Effect</a:t>
              </a:r>
              <a:endParaRPr lang="ja-JP" altLang="en-US" sz="3600" b="1" dirty="0">
                <a:solidFill>
                  <a:srgbClr val="212745">
                    <a:lumMod val="50000"/>
                  </a:srgbClr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57" name="右矢印 56"/>
            <p:cNvSpPr/>
            <p:nvPr/>
          </p:nvSpPr>
          <p:spPr>
            <a:xfrm>
              <a:off x="7483608" y="5233474"/>
              <a:ext cx="711200" cy="403225"/>
            </a:xfrm>
            <a:prstGeom prst="rightArrow">
              <a:avLst/>
            </a:prstGeom>
            <a:solidFill>
              <a:srgbClr val="0000C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9" name="右矢印 58"/>
            <p:cNvSpPr/>
            <p:nvPr/>
          </p:nvSpPr>
          <p:spPr>
            <a:xfrm rot="10800000">
              <a:off x="4242383" y="5245099"/>
              <a:ext cx="711200" cy="403225"/>
            </a:xfrm>
            <a:prstGeom prst="rightArrow">
              <a:avLst/>
            </a:prstGeom>
            <a:solidFill>
              <a:srgbClr val="0000C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87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Kurtosis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6558" y="2445737"/>
            <a:ext cx="4838459" cy="3312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970" y="949006"/>
            <a:ext cx="4852948" cy="3312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376745" y="4345089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No Initial Fluctuation</a:t>
            </a:r>
            <a:endParaRPr lang="ja-JP" altLang="en-US" sz="24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35089" y="1984072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+ </a:t>
            </a:r>
            <a:r>
              <a:rPr lang="en-US" altLang="ja-JP" sz="2400" dirty="0">
                <a:solidFill>
                  <a:prstClr val="black"/>
                </a:solidFill>
                <a:latin typeface="小塚ゴシック Pr6N L"/>
                <a:ea typeface="小塚ゴシック Pr6N L"/>
              </a:rPr>
              <a:t>I</a:t>
            </a:r>
            <a:r>
              <a:rPr lang="en-US" altLang="ja-JP" sz="24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nitial Fluctuation</a:t>
            </a:r>
            <a:endParaRPr lang="ja-JP" altLang="en-US" sz="24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3661555" y="2513290"/>
            <a:ext cx="1296000" cy="563484"/>
            <a:chOff x="3567537" y="2401118"/>
            <a:chExt cx="1663978" cy="723484"/>
          </a:xfrm>
        </p:grpSpPr>
        <p:sp>
          <p:nvSpPr>
            <p:cNvPr id="10" name="正方形/長方形 9"/>
            <p:cNvSpPr/>
            <p:nvPr/>
          </p:nvSpPr>
          <p:spPr>
            <a:xfrm>
              <a:off x="3567537" y="2410993"/>
              <a:ext cx="1663978" cy="713178"/>
            </a:xfrm>
            <a:prstGeom prst="rect">
              <a:avLst/>
            </a:prstGeom>
            <a:solidFill>
              <a:srgbClr val="A7EA52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111234" y="2730348"/>
              <a:ext cx="1120281" cy="394254"/>
            </a:xfrm>
            <a:prstGeom prst="rect">
              <a:avLst/>
            </a:prstGeom>
            <a:solidFill>
              <a:srgbClr val="FF8021">
                <a:alpha val="5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flipV="1">
              <a:off x="4111234" y="2708641"/>
              <a:ext cx="1120281" cy="800"/>
            </a:xfrm>
            <a:prstGeom prst="straightConnector1">
              <a:avLst/>
            </a:prstGeom>
            <a:noFill/>
            <a:ln w="38100" cap="flat" cmpd="sng" algn="ctr">
              <a:solidFill>
                <a:srgbClr val="212745">
                  <a:lumMod val="50000"/>
                </a:srgbClr>
              </a:solidFill>
              <a:prstDash val="solid"/>
              <a:miter lim="800000"/>
              <a:headEnd type="arrow" w="sm" len="sm"/>
              <a:tailEnd type="arrow" w="sm" len="sm"/>
            </a:ln>
            <a:effectLst/>
          </p:spPr>
        </p:cxnSp>
        <p:cxnSp>
          <p:nvCxnSpPr>
            <p:cNvPr id="13" name="直線矢印コネクタ 12"/>
            <p:cNvCxnSpPr/>
            <p:nvPr/>
          </p:nvCxnSpPr>
          <p:spPr>
            <a:xfrm flipV="1">
              <a:off x="3567537" y="2401118"/>
              <a:ext cx="1663978" cy="893"/>
            </a:xfrm>
            <a:prstGeom prst="straightConnector1">
              <a:avLst/>
            </a:prstGeom>
            <a:noFill/>
            <a:ln w="38100" cap="flat" cmpd="sng" algn="ctr">
              <a:solidFill>
                <a:srgbClr val="212745">
                  <a:lumMod val="50000"/>
                </a:srgbClr>
              </a:solidFill>
              <a:prstDash val="solid"/>
              <a:miter lim="800000"/>
              <a:headEnd type="arrow" w="sm" len="sm"/>
              <a:tailEnd type="arrow" w="sm" len="sm"/>
            </a:ln>
            <a:effectLst/>
          </p:spPr>
        </p:cxnSp>
      </p:grpSp>
      <p:grpSp>
        <p:nvGrpSpPr>
          <p:cNvPr id="14" name="グループ化 13"/>
          <p:cNvGrpSpPr>
            <a:grpSpLocks noChangeAspect="1"/>
          </p:cNvGrpSpPr>
          <p:nvPr/>
        </p:nvGrpSpPr>
        <p:grpSpPr>
          <a:xfrm>
            <a:off x="7618775" y="4380096"/>
            <a:ext cx="1296000" cy="563484"/>
            <a:chOff x="3567537" y="2401118"/>
            <a:chExt cx="1663978" cy="723484"/>
          </a:xfrm>
        </p:grpSpPr>
        <p:sp>
          <p:nvSpPr>
            <p:cNvPr id="15" name="正方形/長方形 14"/>
            <p:cNvSpPr/>
            <p:nvPr/>
          </p:nvSpPr>
          <p:spPr>
            <a:xfrm>
              <a:off x="3567537" y="2410993"/>
              <a:ext cx="1663978" cy="713178"/>
            </a:xfrm>
            <a:prstGeom prst="rect">
              <a:avLst/>
            </a:prstGeom>
            <a:solidFill>
              <a:srgbClr val="A7EA52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111234" y="2730348"/>
              <a:ext cx="1120281" cy="394254"/>
            </a:xfrm>
            <a:prstGeom prst="rect">
              <a:avLst/>
            </a:prstGeom>
            <a:solidFill>
              <a:srgbClr val="FF8021">
                <a:alpha val="5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V="1">
              <a:off x="4111234" y="2708641"/>
              <a:ext cx="1120281" cy="800"/>
            </a:xfrm>
            <a:prstGeom prst="straightConnector1">
              <a:avLst/>
            </a:prstGeom>
            <a:noFill/>
            <a:ln w="38100" cap="flat" cmpd="sng" algn="ctr">
              <a:solidFill>
                <a:srgbClr val="212745">
                  <a:lumMod val="50000"/>
                </a:srgbClr>
              </a:solidFill>
              <a:prstDash val="solid"/>
              <a:miter lim="800000"/>
              <a:headEnd type="arrow" w="sm" len="sm"/>
              <a:tailEnd type="arrow" w="sm" len="sm"/>
            </a:ln>
            <a:effectLst/>
          </p:spPr>
        </p:cxnSp>
        <p:cxnSp>
          <p:nvCxnSpPr>
            <p:cNvPr id="18" name="直線矢印コネクタ 17"/>
            <p:cNvCxnSpPr/>
            <p:nvPr/>
          </p:nvCxnSpPr>
          <p:spPr>
            <a:xfrm flipV="1">
              <a:off x="3567537" y="2401118"/>
              <a:ext cx="1663978" cy="893"/>
            </a:xfrm>
            <a:prstGeom prst="straightConnector1">
              <a:avLst/>
            </a:prstGeom>
            <a:noFill/>
            <a:ln w="38100" cap="flat" cmpd="sng" algn="ctr">
              <a:solidFill>
                <a:srgbClr val="212745">
                  <a:lumMod val="50000"/>
                </a:srgbClr>
              </a:solidFill>
              <a:prstDash val="solid"/>
              <a:miter lim="800000"/>
              <a:headEnd type="arrow" w="sm" len="sm"/>
              <a:tailEnd type="arrow" w="sm" len="sm"/>
            </a:ln>
            <a:effectLst/>
          </p:spPr>
        </p:cxnSp>
      </p:grpSp>
      <p:sp>
        <p:nvSpPr>
          <p:cNvPr id="19" name="テキスト ボックス 18"/>
          <p:cNvSpPr txBox="1"/>
          <p:nvPr/>
        </p:nvSpPr>
        <p:spPr>
          <a:xfrm>
            <a:off x="546445" y="6023399"/>
            <a:ext cx="8758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b="1" dirty="0" smtClean="0">
                <a:solidFill>
                  <a:srgbClr val="F14124"/>
                </a:solidFill>
                <a:latin typeface="小塚ゴシック Pr6N L"/>
                <a:ea typeface="小塚ゴシック Pr6N L"/>
              </a:rPr>
              <a:t>Again, GCC Effect appears ONLY near Boundaries !</a:t>
            </a:r>
            <a:endParaRPr lang="ja-JP" altLang="en-US" sz="2800" b="1" dirty="0">
              <a:solidFill>
                <a:srgbClr val="F14124"/>
              </a:solidFill>
              <a:latin typeface="小塚ゴシック Pr6N L"/>
              <a:ea typeface="小塚ゴシック Pr6N L"/>
            </a:endParaRPr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459159"/>
              </p:ext>
            </p:extLst>
          </p:nvPr>
        </p:nvGraphicFramePr>
        <p:xfrm>
          <a:off x="5558542" y="1175657"/>
          <a:ext cx="2317363" cy="64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46" name="Equation" r:id="rId5" imgW="1054080" imgH="291960" progId="Equation.DSMT4">
                  <p:embed/>
                </p:oleObj>
              </mc:Choice>
              <mc:Fallback>
                <p:oleObj name="Equation" r:id="rId5" imgW="10540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8542" y="1175657"/>
                        <a:ext cx="2317363" cy="642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6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 4</a:t>
            </a:r>
            <a:endParaRPr kumimoji="1" lang="ja-JP" altLang="en-US" dirty="0"/>
          </a:p>
        </p:txBody>
      </p:sp>
      <p:sp>
        <p:nvSpPr>
          <p:cNvPr id="5" name="Text Box 1628"/>
          <p:cNvSpPr txBox="1">
            <a:spLocks noChangeArrowheads="1"/>
          </p:cNvSpPr>
          <p:nvPr/>
        </p:nvSpPr>
        <p:spPr bwMode="auto">
          <a:xfrm>
            <a:off x="202422" y="734320"/>
            <a:ext cx="91639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2400" b="1">
                <a:solidFill>
                  <a:srgbClr val="66FFFF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</a:pPr>
            <a:r>
              <a:rPr lang="en-US" altLang="ja-JP" sz="2800" b="0" i="1" dirty="0" smtClean="0">
                <a:solidFill>
                  <a:srgbClr val="FF0080"/>
                </a:solidFill>
                <a:latin typeface="Rockwell" pitchFamily="18" charset="0"/>
              </a:rPr>
              <a:t> Global Charge Conservation is important even at LHC </a:t>
            </a:r>
            <a:endParaRPr lang="en-US" altLang="ja-JP" sz="2800" b="0" dirty="0">
              <a:solidFill>
                <a:schemeClr val="tx2"/>
              </a:solidFill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12870" y="1514479"/>
            <a:ext cx="9149111" cy="5348055"/>
            <a:chOff x="95995" y="1514479"/>
            <a:chExt cx="9149111" cy="5348055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4689729" y="3401144"/>
              <a:ext cx="4555377" cy="313932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320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Information on</a:t>
              </a:r>
              <a:endParaRPr lang="en-US" altLang="ja-JP" sz="3200" b="1" dirty="0" smtClean="0">
                <a:solidFill>
                  <a:prstClr val="black"/>
                </a:solidFill>
                <a:latin typeface="小塚ゴシック Pr6N L"/>
                <a:ea typeface="小塚ゴシック Pr6N L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altLang="ja-JP" sz="1800" b="1" dirty="0" smtClean="0">
                <a:solidFill>
                  <a:srgbClr val="A7EA52">
                    <a:lumMod val="50000"/>
                  </a:srgbClr>
                </a:solidFill>
                <a:latin typeface="小塚ゴシック Pr6N L"/>
                <a:ea typeface="小塚ゴシック Pr6N L"/>
              </a:endParaRP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 smtClean="0">
                  <a:solidFill>
                    <a:srgbClr val="A7EA52">
                      <a:lumMod val="50000"/>
                    </a:srgbClr>
                  </a:solidFill>
                  <a:latin typeface="小塚ゴシック Pr6N L"/>
                  <a:ea typeface="小塚ゴシック Pr6N L"/>
                </a:rPr>
                <a:t>＊</a:t>
              </a:r>
              <a:r>
                <a:rPr lang="en-US" altLang="ja-JP" sz="2800" b="1" dirty="0">
                  <a:solidFill>
                    <a:srgbClr val="A7EA52">
                      <a:lumMod val="50000"/>
                    </a:srgbClr>
                  </a:solidFill>
                  <a:latin typeface="小塚ゴシック Pr6N L"/>
                  <a:ea typeface="小塚ゴシック Pr6N L"/>
                </a:rPr>
                <a:t>Fluctuation in QGP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 smtClean="0">
                  <a:solidFill>
                    <a:srgbClr val="A7EA52">
                      <a:lumMod val="50000"/>
                    </a:srgbClr>
                  </a:solidFill>
                  <a:latin typeface="小塚ゴシック Pr6N L"/>
                  <a:ea typeface="小塚ゴシック Pr6N L"/>
                </a:rPr>
                <a:t>＊</a:t>
              </a:r>
              <a:r>
                <a:rPr lang="en-US" altLang="ja-JP" sz="2800" b="1" dirty="0" smtClean="0">
                  <a:solidFill>
                    <a:srgbClr val="A7EA52">
                      <a:lumMod val="50000"/>
                    </a:srgbClr>
                  </a:solidFill>
                  <a:latin typeface="小塚ゴシック Pr6N L"/>
                  <a:ea typeface="小塚ゴシック Pr6N L"/>
                </a:rPr>
                <a:t>Time Evolution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 smtClean="0">
                  <a:solidFill>
                    <a:srgbClr val="A7EA52">
                      <a:lumMod val="50000"/>
                    </a:srgbClr>
                  </a:solidFill>
                  <a:latin typeface="小塚ゴシック Pr6N L"/>
                  <a:ea typeface="小塚ゴシック Pr6N L"/>
                </a:rPr>
                <a:t>＊</a:t>
              </a:r>
              <a:r>
                <a:rPr lang="en-US" altLang="ja-JP" sz="2800" b="1" dirty="0" smtClean="0">
                  <a:solidFill>
                    <a:srgbClr val="A7EA52">
                      <a:lumMod val="50000"/>
                    </a:srgbClr>
                  </a:solidFill>
                  <a:latin typeface="小塚ゴシック Pr6N L"/>
                  <a:ea typeface="小塚ゴシック Pr6N L"/>
                </a:rPr>
                <a:t>Diffusion Coefficient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3200" b="1" dirty="0">
                  <a:solidFill>
                    <a:srgbClr val="A7EA52">
                      <a:lumMod val="50000"/>
                    </a:srgbClr>
                  </a:solidFill>
                  <a:latin typeface="小塚ゴシック Pr6N L"/>
                  <a:ea typeface="小塚ゴシック Pr6N L"/>
                </a:rPr>
                <a:t> </a:t>
              </a:r>
              <a:r>
                <a:rPr lang="en-US" altLang="ja-JP" sz="3200" b="1" dirty="0" smtClean="0">
                  <a:solidFill>
                    <a:srgbClr val="A7EA52">
                      <a:lumMod val="50000"/>
                    </a:srgbClr>
                  </a:solidFill>
                  <a:latin typeface="小塚ゴシック Pr6N L"/>
                  <a:ea typeface="小塚ゴシック Pr6N L"/>
                </a:rPr>
                <a:t>                             </a:t>
              </a:r>
              <a:r>
                <a:rPr lang="en-US" altLang="ja-JP" sz="320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…etc.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320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is encoded</a:t>
              </a:r>
              <a:endParaRPr lang="ja-JP" altLang="en-US" sz="3200" dirty="0">
                <a:solidFill>
                  <a:prstClr val="black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52556" y="1514479"/>
              <a:ext cx="863088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Suppression of Charge Fluctuation observed @ALICE </a:t>
              </a:r>
            </a:p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→</a:t>
              </a:r>
              <a:r>
                <a:rPr lang="en-US" altLang="ja-JP" sz="280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 </a:t>
              </a:r>
              <a:r>
                <a:rPr lang="en-US" altLang="ja-JP" sz="2800" strike="sngStrike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Global Charge Conservation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3200" b="1" dirty="0" smtClean="0">
                  <a:solidFill>
                    <a:srgbClr val="F14124"/>
                  </a:solidFill>
                  <a:latin typeface="小塚ゴシック Pr6N L"/>
                  <a:ea typeface="小塚ゴシック Pr6N L"/>
                </a:rPr>
                <a:t>Fluctuations are NOT Equilibrated</a:t>
              </a:r>
              <a:r>
                <a:rPr lang="en-US" altLang="ja-JP" sz="2800" b="1" dirty="0" smtClean="0">
                  <a:solidFill>
                    <a:srgbClr val="F14124"/>
                  </a:solidFill>
                  <a:latin typeface="小塚ゴシック Pr6N L"/>
                  <a:ea typeface="小塚ゴシック Pr6N L"/>
                </a:rPr>
                <a:t>!!</a:t>
              </a:r>
              <a:endParaRPr lang="ja-JP" altLang="en-US" sz="2800" b="1" dirty="0">
                <a:solidFill>
                  <a:srgbClr val="F14124"/>
                </a:solidFill>
                <a:latin typeface="小塚ゴシック Pr6N L"/>
                <a:ea typeface="小塚ゴシック Pr6N L"/>
              </a:endParaRPr>
            </a:p>
          </p:txBody>
        </p:sp>
        <p:sp>
          <p:nvSpPr>
            <p:cNvPr id="8" name="下矢印 7"/>
            <p:cNvSpPr/>
            <p:nvPr/>
          </p:nvSpPr>
          <p:spPr>
            <a:xfrm rot="16200000">
              <a:off x="4265727" y="4552218"/>
              <a:ext cx="519983" cy="445422"/>
            </a:xfrm>
            <a:prstGeom prst="downArrow">
              <a:avLst/>
            </a:prstGeom>
            <a:solidFill>
              <a:srgbClr val="F14124"/>
            </a:solidFill>
            <a:ln w="12700" cap="flat" cmpd="sng" algn="ctr">
              <a:solidFill>
                <a:srgbClr val="F1412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  <p:grpSp>
          <p:nvGrpSpPr>
            <p:cNvPr id="9" name="グループ化 8"/>
            <p:cNvGrpSpPr>
              <a:grpSpLocks noChangeAspect="1"/>
            </p:cNvGrpSpPr>
            <p:nvPr/>
          </p:nvGrpSpPr>
          <p:grpSpPr>
            <a:xfrm>
              <a:off x="95995" y="3168439"/>
              <a:ext cx="4083312" cy="3456000"/>
              <a:chOff x="236584" y="1074544"/>
              <a:chExt cx="6250633" cy="5290355"/>
            </a:xfrm>
          </p:grpSpPr>
          <p:pic>
            <p:nvPicPr>
    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FFFFFF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913" y="1074544"/>
                <a:ext cx="2516305" cy="432000"/>
              </a:xfrm>
              <a:prstGeom prst="rect">
                <a:avLst/>
              </a:prstGeom>
            </p:spPr>
          </p:pic>
          <p:pic>
            <p:nvPicPr>
    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{ \Delta \eta / \eta_{\rm tot}}&#10;\end{align*}&lt;/body&gt;&#10;  &lt;fcolor&gt;FFFFFFFF&lt;/fcolor&gt;&#10;  &lt;bcolor&gt;FFFFFFFF&lt;/bcolor&gt;&#10;  &lt;transparent&gt;True&lt;/transparent&gt;&#10;  &lt;resolution&gt;1800&lt;/resolution&gt;&#10;  &lt;imageh&gt;250&lt;/imageh&gt;&#10;  &lt;imagew&gt;819&lt;/imagew&gt;&#10;  &lt;scale&gt;50&lt;/scale&gt;&#10;  &lt;cursor&gt;46&lt;/cursor&gt;&#10;&lt;/TeXTeX&gt;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4119" y="6004899"/>
                <a:ext cx="1179361" cy="360000"/>
              </a:xfrm>
              <a:prstGeom prst="rect">
                <a:avLst/>
              </a:prstGeom>
            </p:spPr>
          </p:pic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584" y="1562459"/>
                <a:ext cx="6250633" cy="4248000"/>
              </a:xfrm>
              <a:prstGeom prst="rect">
                <a:avLst/>
              </a:prstGeom>
              <a:effectLst>
                <a:softEdge rad="31750"/>
              </a:effectLst>
            </p:spPr>
          </p:pic>
          <p:pic>
            <p:nvPicPr>
  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639" y="1204813"/>
                <a:ext cx="2516305" cy="432000"/>
              </a:xfrm>
              <a:prstGeom prst="rect">
                <a:avLst/>
              </a:prstGeom>
            </p:spPr>
          </p:pic>
          <p:pic>
            <p:nvPicPr>
    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{ \Delta \eta / \eta_{\rm tot}}&#10;\end{align*}&lt;/body&gt;&#10;  &lt;fcolor&gt;FF000000&lt;/fcolor&gt;&#10;  &lt;bcolor&gt;FFFFFFFF&lt;/bcolor&gt;&#10;  &lt;transparent&gt;True&lt;/transparent&gt;&#10;  &lt;resolution&gt;1800&lt;/resolution&gt;&#10;  &lt;imageh&gt;250&lt;/imageh&gt;&#10;  &lt;imagew&gt;819&lt;/imagew&gt;&#10;  &lt;scale&gt;50&lt;/scale&gt;&#10;  &lt;cursor&gt;46&lt;/cursor&gt;&#10;&lt;/TeXTeX&gt;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9011" y="5877142"/>
                <a:ext cx="1179361" cy="360000"/>
              </a:xfrm>
              <a:prstGeom prst="rect">
                <a:avLst/>
              </a:prstGeom>
            </p:spPr>
          </p:pic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36818" y="1651142"/>
                <a:ext cx="2952000" cy="2287469"/>
              </a:xfrm>
              <a:prstGeom prst="rect">
                <a:avLst/>
              </a:prstGeom>
            </p:spPr>
          </p:pic>
          <p:pic>
            <p:nvPicPr>
              <p:cNvPr id="16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 \eta_{\rm tot}&#10;\end{align*}&lt;/body&gt;&#10;  &lt;fcolor&gt;FF000000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31&lt;/cursor&gt;&#10;&lt;/TeXTeX&gt;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0717" y="2055575"/>
                <a:ext cx="619213" cy="282871"/>
              </a:xfrm>
              <a:prstGeom prst="rect">
                <a:avLst/>
              </a:prstGeom>
            </p:spPr>
          </p:pic>
          <p:pic>
            <p:nvPicPr>
              <p:cNvPr id="17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=8&#10;\end{align*}&lt;/body&gt;&#10;  &lt;fcolor&gt;FF000000&lt;/fcolor&gt;&#10;  &lt;bcolor&gt;FFFFFFFF&lt;/bcolor&gt;&#10;  &lt;transparent&gt;True&lt;/transparent&gt;&#10;  &lt;resolution&gt;1800&lt;/resolution&gt;&#10;  &lt;imageh&gt;171&lt;/imageh&gt;&#10;  &lt;imagew&gt;363&lt;/imagew&gt;&#10;  &lt;scale&gt;50&lt;/scale&gt;&#10;  &lt;cursor&gt;18&lt;/cursor&gt;&#10;&lt;/TeXTeX&gt;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4854" y="2050445"/>
                <a:ext cx="563227" cy="265320"/>
              </a:xfrm>
              <a:prstGeom prst="rect">
                <a:avLst/>
              </a:prstGeom>
            </p:spPr>
          </p:pic>
          <p:sp>
            <p:nvSpPr>
              <p:cNvPr id="18" name="正方形/長方形 17"/>
              <p:cNvSpPr/>
              <p:nvPr/>
            </p:nvSpPr>
            <p:spPr>
              <a:xfrm>
                <a:off x="3799114" y="2713104"/>
                <a:ext cx="914400" cy="9144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1871" y="2055694"/>
                <a:ext cx="1771946" cy="1404000"/>
              </a:xfrm>
              <a:prstGeom prst="rect">
                <a:avLst/>
              </a:prstGeom>
            </p:spPr>
          </p:pic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88372" y="2018224"/>
                <a:ext cx="1312941" cy="288000"/>
              </a:xfrm>
              <a:prstGeom prst="rect">
                <a:avLst/>
              </a:prstGeom>
            </p:spPr>
          </p:pic>
        </p:grpSp>
        <p:sp>
          <p:nvSpPr>
            <p:cNvPr id="21" name="テキスト ボックス 20"/>
            <p:cNvSpPr txBox="1"/>
            <p:nvPr/>
          </p:nvSpPr>
          <p:spPr>
            <a:xfrm>
              <a:off x="5572992" y="6493202"/>
              <a:ext cx="3576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800" dirty="0" smtClean="0">
                  <a:solidFill>
                    <a:prstClr val="black"/>
                  </a:solidFill>
                  <a:latin typeface="小塚ゴシック Pr6N L"/>
                  <a:ea typeface="小塚ゴシック Pr6N L"/>
                </a:rPr>
                <a:t>Sakaida, Kitazawa, M.A., PRC 2014</a:t>
              </a:r>
              <a:endParaRPr lang="ja-JP" altLang="en-US" sz="1800" dirty="0">
                <a:solidFill>
                  <a:prstClr val="black"/>
                </a:solidFill>
                <a:latin typeface="小塚ゴシック Pr6N L"/>
                <a:ea typeface="小塚ゴシック Pr6N L"/>
              </a:endParaRPr>
            </a:p>
          </p:txBody>
        </p:sp>
      </p:grpSp>
      <p:cxnSp>
        <p:nvCxnSpPr>
          <p:cNvPr id="23" name="直線コネクタ 22"/>
          <p:cNvCxnSpPr/>
          <p:nvPr/>
        </p:nvCxnSpPr>
        <p:spPr>
          <a:xfrm>
            <a:off x="508734" y="1022638"/>
            <a:ext cx="8495339" cy="0"/>
          </a:xfrm>
          <a:prstGeom prst="line">
            <a:avLst/>
          </a:prstGeom>
          <a:ln w="19050">
            <a:solidFill>
              <a:srgbClr val="FF006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7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Evolution of C.C. fluctuation</a:t>
            </a:r>
            <a:endParaRPr kumimoji="1" lang="ja-JP" altLang="en-US" dirty="0"/>
          </a:p>
        </p:txBody>
      </p:sp>
      <p:grpSp>
        <p:nvGrpSpPr>
          <p:cNvPr id="153" name="グループ化 152"/>
          <p:cNvGrpSpPr/>
          <p:nvPr/>
        </p:nvGrpSpPr>
        <p:grpSpPr>
          <a:xfrm>
            <a:off x="251371" y="549789"/>
            <a:ext cx="8592785" cy="5617202"/>
            <a:chOff x="251371" y="549789"/>
            <a:chExt cx="8592785" cy="5617202"/>
          </a:xfrm>
        </p:grpSpPr>
        <p:sp>
          <p:nvSpPr>
            <p:cNvPr id="5" name="正方形/長方形 4"/>
            <p:cNvSpPr/>
            <p:nvPr/>
          </p:nvSpPr>
          <p:spPr>
            <a:xfrm>
              <a:off x="251520" y="1270447"/>
              <a:ext cx="4896544" cy="900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30000"/>
                  </a:srgbClr>
                </a:gs>
                <a:gs pos="100000">
                  <a:srgbClr val="FA5D06">
                    <a:alpha val="30000"/>
                  </a:srgbClr>
                </a:gs>
              </a:gsLst>
              <a:lin ang="2700000" scaled="1"/>
              <a:tileRect/>
            </a:gra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2475725" y="200023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" name="円/楕円 6"/>
            <p:cNvSpPr/>
            <p:nvPr/>
          </p:nvSpPr>
          <p:spPr>
            <a:xfrm>
              <a:off x="3347864" y="191851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3607833" y="187876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1223616" y="187218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4572000" y="166650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640419" y="134060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1994403" y="133175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960644" y="160876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3203824" y="166276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027035" y="195453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4788024" y="194623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701045" y="192618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3715833" y="132131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608457" y="173851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575544" y="132131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899592" y="137847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2718116" y="136420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4337968" y="197621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3903992" y="16788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3160578" y="134236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4283968" y="139460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3955873" y="19926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412188" y="199951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2209154" y="160822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892728" y="19913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2879824" y="204383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467544" y="157089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1694419" y="171676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1259632" y="130646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4734024" y="144860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51520" y="2926631"/>
              <a:ext cx="4896544" cy="9000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30000"/>
                  </a:srgbClr>
                </a:gs>
                <a:gs pos="100000">
                  <a:srgbClr val="00B0F0">
                    <a:alpha val="30000"/>
                  </a:srgbClr>
                </a:gs>
              </a:gsLst>
              <a:lin ang="13500000" scaled="1"/>
              <a:tileRect/>
            </a:gra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4208643" y="350258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4734000" y="321491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3372808" y="349962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383817" y="355567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3426808" y="360154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1318673" y="345383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2555422" y="349250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861559" y="307654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4615168" y="316091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478902" y="355059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3845277" y="306929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431528" y="344259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3480808" y="347540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4319933" y="356326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2418648" y="348344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863177" y="321624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2489618" y="354763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2028009" y="317212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2979612" y="315333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2904386" y="326133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3899277" y="320252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4721752" y="3106913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1275817" y="3548011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2871757" y="31424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369339" y="354657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4315792" y="344858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1957138" y="311812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1970864" y="324894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971177" y="316679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3774583" y="317729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3743944" y="303454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1871736" y="307058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2375792" y="339458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4175992" y="339458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1" name="円/楕円 70"/>
            <p:cNvSpPr/>
            <p:nvPr/>
          </p:nvSpPr>
          <p:spPr>
            <a:xfrm>
              <a:off x="2807840" y="307058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4572000" y="303454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323528" y="3395270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3311896" y="3411327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1223664" y="339458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791616" y="3034543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cxnSp>
          <p:nvCxnSpPr>
            <p:cNvPr id="77" name="直線コネクタ 76"/>
            <p:cNvCxnSpPr/>
            <p:nvPr/>
          </p:nvCxnSpPr>
          <p:spPr>
            <a:xfrm>
              <a:off x="1740618" y="1183631"/>
              <a:ext cx="0" cy="476733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8" name="直線コネクタ 77"/>
            <p:cNvCxnSpPr/>
            <p:nvPr/>
          </p:nvCxnSpPr>
          <p:spPr>
            <a:xfrm>
              <a:off x="3345061" y="1183631"/>
              <a:ext cx="2803" cy="476733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9" name="正方形/長方形 78"/>
            <p:cNvSpPr/>
            <p:nvPr/>
          </p:nvSpPr>
          <p:spPr>
            <a:xfrm>
              <a:off x="251520" y="4858861"/>
              <a:ext cx="4896544" cy="9000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20000"/>
                  </a:srgbClr>
                </a:gs>
                <a:gs pos="100000">
                  <a:srgbClr val="00B0F0">
                    <a:alpha val="20000"/>
                  </a:srgbClr>
                </a:gs>
              </a:gsLst>
              <a:lin ang="13500000" scaled="1"/>
              <a:tileRect/>
            </a:gra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80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999" y="549789"/>
              <a:ext cx="784225" cy="635000"/>
            </a:xfrm>
            <a:prstGeom prst="rect">
              <a:avLst/>
            </a:prstGeom>
          </p:spPr>
        </p:pic>
        <p:sp>
          <p:nvSpPr>
            <p:cNvPr id="81" name="テキスト ボックス 80"/>
            <p:cNvSpPr txBox="1"/>
            <p:nvPr/>
          </p:nvSpPr>
          <p:spPr>
            <a:xfrm>
              <a:off x="251371" y="838399"/>
              <a:ext cx="3060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dirty="0" smtClean="0">
                  <a:solidFill>
                    <a:prstClr val="black"/>
                  </a:solidFill>
                  <a:latin typeface="Arial"/>
                  <a:ea typeface="ＭＳ Ｐゴシック"/>
                </a:rPr>
                <a:t>Quark-Gluon Plasma</a:t>
              </a:r>
              <a:endParaRPr lang="ja-JP" altLang="en-US" sz="2400" dirty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51371" y="2500870"/>
              <a:ext cx="20874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dirty="0" smtClean="0">
                  <a:solidFill>
                    <a:prstClr val="black"/>
                  </a:solidFill>
                  <a:latin typeface="Arial"/>
                  <a:ea typeface="ＭＳ Ｐゴシック"/>
                </a:rPr>
                <a:t>Hadronization</a:t>
              </a:r>
              <a:endParaRPr lang="ja-JP" altLang="en-US" sz="2400" dirty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251520" y="4421141"/>
              <a:ext cx="1571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dirty="0" smtClean="0">
                  <a:solidFill>
                    <a:prstClr val="black"/>
                  </a:solidFill>
                  <a:latin typeface="Arial"/>
                  <a:ea typeface="ＭＳ Ｐゴシック"/>
                </a:rPr>
                <a:t>Freezeout</a:t>
              </a:r>
              <a:endParaRPr lang="ja-JP" altLang="en-US" sz="2400" dirty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739" y="5818910"/>
              <a:ext cx="480113" cy="348081"/>
            </a:xfrm>
            <a:prstGeom prst="rect">
              <a:avLst/>
            </a:prstGeom>
          </p:spPr>
        </p:pic>
        <p:cxnSp>
          <p:nvCxnSpPr>
            <p:cNvPr id="85" name="直線矢印コネクタ 84"/>
            <p:cNvCxnSpPr/>
            <p:nvPr/>
          </p:nvCxnSpPr>
          <p:spPr>
            <a:xfrm>
              <a:off x="6193825" y="1939715"/>
              <a:ext cx="2232248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6" name="直線矢印コネクタ 85"/>
            <p:cNvCxnSpPr/>
            <p:nvPr/>
          </p:nvCxnSpPr>
          <p:spPr>
            <a:xfrm flipV="1">
              <a:off x="6553865" y="1054423"/>
              <a:ext cx="0" cy="110131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7" name="直線コネクタ 86"/>
            <p:cNvCxnSpPr/>
            <p:nvPr/>
          </p:nvCxnSpPr>
          <p:spPr>
            <a:xfrm>
              <a:off x="6567830" y="1725610"/>
              <a:ext cx="1656184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88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489" y="1838200"/>
              <a:ext cx="338667" cy="245533"/>
            </a:xfrm>
            <a:prstGeom prst="rect">
              <a:avLst/>
            </a:prstGeom>
          </p:spPr>
        </p:pic>
        <p:sp>
          <p:nvSpPr>
            <p:cNvPr id="89" name="フリーフォーム 88"/>
            <p:cNvSpPr/>
            <p:nvPr/>
          </p:nvSpPr>
          <p:spPr>
            <a:xfrm>
              <a:off x="6558838" y="4959758"/>
              <a:ext cx="1704441" cy="413948"/>
            </a:xfrm>
            <a:custGeom>
              <a:avLst/>
              <a:gdLst>
                <a:gd name="connsiteX0" fmla="*/ 0 w 1704441"/>
                <a:gd name="connsiteY0" fmla="*/ 0 h 585216"/>
                <a:gd name="connsiteX1" fmla="*/ 402336 w 1704441"/>
                <a:gd name="connsiteY1" fmla="*/ 285293 h 585216"/>
                <a:gd name="connsiteX2" fmla="*/ 1009497 w 1704441"/>
                <a:gd name="connsiteY2" fmla="*/ 504749 h 585216"/>
                <a:gd name="connsiteX3" fmla="*/ 1704441 w 1704441"/>
                <a:gd name="connsiteY3" fmla="*/ 585216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441" h="585216">
                  <a:moveTo>
                    <a:pt x="0" y="0"/>
                  </a:moveTo>
                  <a:cubicBezTo>
                    <a:pt x="117043" y="100584"/>
                    <a:pt x="234087" y="201168"/>
                    <a:pt x="402336" y="285293"/>
                  </a:cubicBezTo>
                  <a:cubicBezTo>
                    <a:pt x="570585" y="369418"/>
                    <a:pt x="792480" y="454762"/>
                    <a:pt x="1009497" y="504749"/>
                  </a:cubicBezTo>
                  <a:cubicBezTo>
                    <a:pt x="1226515" y="554736"/>
                    <a:pt x="1465478" y="569976"/>
                    <a:pt x="1704441" y="585216"/>
                  </a:cubicBezTo>
                </a:path>
              </a:pathLst>
            </a:cu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black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90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1579677"/>
              <a:ext cx="829737" cy="261720"/>
            </a:xfrm>
            <a:prstGeom prst="rect">
              <a:avLst/>
            </a:prstGeom>
          </p:spPr>
        </p:pic>
        <p:pic>
          <p:nvPicPr>
  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1183631"/>
              <a:ext cx="834051" cy="230084"/>
            </a:xfrm>
            <a:prstGeom prst="rect">
              <a:avLst/>
            </a:prstGeom>
          </p:spPr>
        </p:pic>
        <p:cxnSp>
          <p:nvCxnSpPr>
            <p:cNvPr id="92" name="直線コネクタ 91"/>
            <p:cNvCxnSpPr/>
            <p:nvPr/>
          </p:nvCxnSpPr>
          <p:spPr>
            <a:xfrm flipV="1">
              <a:off x="6567830" y="1715389"/>
              <a:ext cx="1709414" cy="83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93" name="直線コネクタ 92"/>
            <p:cNvCxnSpPr/>
            <p:nvPr/>
          </p:nvCxnSpPr>
          <p:spPr>
            <a:xfrm flipV="1">
              <a:off x="6553865" y="1291645"/>
              <a:ext cx="1709414" cy="83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94" name="直線矢印コネクタ 93"/>
            <p:cNvCxnSpPr/>
            <p:nvPr/>
          </p:nvCxnSpPr>
          <p:spPr>
            <a:xfrm>
              <a:off x="6193825" y="3718717"/>
              <a:ext cx="2232248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5" name="直線矢印コネクタ 94"/>
            <p:cNvCxnSpPr/>
            <p:nvPr/>
          </p:nvCxnSpPr>
          <p:spPr>
            <a:xfrm flipV="1">
              <a:off x="6553865" y="2833425"/>
              <a:ext cx="0" cy="110131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96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489" y="3617202"/>
              <a:ext cx="338667" cy="245533"/>
            </a:xfrm>
            <a:prstGeom prst="rect">
              <a:avLst/>
            </a:prstGeom>
          </p:spPr>
        </p:pic>
        <p:pic>
          <p:nvPicPr>
            <p:cNvPr id="97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3358679"/>
              <a:ext cx="829737" cy="261720"/>
            </a:xfrm>
            <a:prstGeom prst="rect">
              <a:avLst/>
            </a:prstGeom>
          </p:spPr>
        </p:pic>
        <p:pic>
          <p:nvPicPr>
            <p:cNvPr id="98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2962633"/>
              <a:ext cx="834051" cy="230084"/>
            </a:xfrm>
            <a:prstGeom prst="rect">
              <a:avLst/>
            </a:prstGeom>
          </p:spPr>
        </p:pic>
        <p:cxnSp>
          <p:nvCxnSpPr>
            <p:cNvPr id="99" name="直線コネクタ 98"/>
            <p:cNvCxnSpPr/>
            <p:nvPr/>
          </p:nvCxnSpPr>
          <p:spPr>
            <a:xfrm flipV="1">
              <a:off x="6567830" y="3494391"/>
              <a:ext cx="1709414" cy="83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100" name="直線コネクタ 99"/>
            <p:cNvCxnSpPr/>
            <p:nvPr/>
          </p:nvCxnSpPr>
          <p:spPr>
            <a:xfrm flipV="1">
              <a:off x="6553865" y="3070647"/>
              <a:ext cx="1709414" cy="83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101" name="直線矢印コネクタ 100"/>
            <p:cNvCxnSpPr/>
            <p:nvPr/>
          </p:nvCxnSpPr>
          <p:spPr>
            <a:xfrm>
              <a:off x="6193825" y="5602884"/>
              <a:ext cx="2232248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2" name="直線矢印コネクタ 101"/>
            <p:cNvCxnSpPr/>
            <p:nvPr/>
          </p:nvCxnSpPr>
          <p:spPr>
            <a:xfrm flipV="1">
              <a:off x="6553865" y="4717592"/>
              <a:ext cx="0" cy="110131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10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489" y="5501369"/>
              <a:ext cx="338667" cy="245533"/>
            </a:xfrm>
            <a:prstGeom prst="rect">
              <a:avLst/>
            </a:prstGeom>
          </p:spPr>
        </p:pic>
        <p:pic>
          <p:nvPicPr>
            <p:cNvPr id="104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5242846"/>
              <a:ext cx="829737" cy="261720"/>
            </a:xfrm>
            <a:prstGeom prst="rect">
              <a:avLst/>
            </a:prstGeom>
          </p:spPr>
        </p:pic>
        <p:pic>
          <p:nvPicPr>
  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4846800"/>
              <a:ext cx="834051" cy="230084"/>
            </a:xfrm>
            <a:prstGeom prst="rect">
              <a:avLst/>
            </a:prstGeom>
          </p:spPr>
        </p:pic>
        <p:cxnSp>
          <p:nvCxnSpPr>
            <p:cNvPr id="106" name="直線コネクタ 105"/>
            <p:cNvCxnSpPr/>
            <p:nvPr/>
          </p:nvCxnSpPr>
          <p:spPr>
            <a:xfrm flipV="1">
              <a:off x="6567830" y="5378558"/>
              <a:ext cx="1709414" cy="83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107" name="直線コネクタ 106"/>
            <p:cNvCxnSpPr/>
            <p:nvPr/>
          </p:nvCxnSpPr>
          <p:spPr>
            <a:xfrm flipV="1">
              <a:off x="6553865" y="4954814"/>
              <a:ext cx="1709414" cy="8304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108" name="直線コネクタ 107"/>
            <p:cNvCxnSpPr/>
            <p:nvPr/>
          </p:nvCxnSpPr>
          <p:spPr>
            <a:xfrm>
              <a:off x="6588224" y="3502695"/>
              <a:ext cx="1656184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9" name="下矢印 108"/>
            <p:cNvSpPr/>
            <p:nvPr/>
          </p:nvSpPr>
          <p:spPr>
            <a:xfrm>
              <a:off x="4445992" y="3944977"/>
              <a:ext cx="702072" cy="798479"/>
            </a:xfrm>
            <a:prstGeom prst="downArrow">
              <a:avLst/>
            </a:prstGeom>
            <a:gradFill flip="none" rotWithShape="1">
              <a:gsLst>
                <a:gs pos="0">
                  <a:srgbClr val="F79646"/>
                </a:gs>
                <a:gs pos="100000">
                  <a:srgbClr val="F79646">
                    <a:alpha val="80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4145019" y="553203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4725812" y="515319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3081973" y="534915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1536217" y="5133917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3135973" y="545107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1471073" y="503207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2455758" y="505273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789551" y="508682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8" name="円/楕円 117"/>
            <p:cNvSpPr/>
            <p:nvPr/>
          </p:nvSpPr>
          <p:spPr>
            <a:xfrm>
              <a:off x="4606980" y="509919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550910" y="552477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3709645" y="513357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503536" y="541677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3189973" y="532493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4256309" y="5592708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318984" y="5043678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791169" y="522653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2389954" y="510786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2108401" y="550641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8" name="円/楕円 127"/>
            <p:cNvSpPr/>
            <p:nvPr/>
          </p:nvSpPr>
          <p:spPr>
            <a:xfrm>
              <a:off x="2627956" y="548762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29" name="円/楕円 128"/>
            <p:cNvSpPr/>
            <p:nvPr/>
          </p:nvSpPr>
          <p:spPr>
            <a:xfrm>
              <a:off x="2552730" y="559562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3763645" y="526681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1" name="円/楕円 130"/>
            <p:cNvSpPr/>
            <p:nvPr/>
          </p:nvSpPr>
          <p:spPr>
            <a:xfrm>
              <a:off x="4713564" y="504519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2" name="円/楕円 131"/>
            <p:cNvSpPr/>
            <p:nvPr/>
          </p:nvSpPr>
          <p:spPr>
            <a:xfrm>
              <a:off x="1428217" y="512625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2520101" y="547670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4" name="円/楕円 133"/>
            <p:cNvSpPr/>
            <p:nvPr/>
          </p:nvSpPr>
          <p:spPr>
            <a:xfrm>
              <a:off x="441347" y="552075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4252168" y="54780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2037530" y="5452415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2051256" y="558323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8" name="円/楕円 137"/>
            <p:cNvSpPr/>
            <p:nvPr/>
          </p:nvSpPr>
          <p:spPr>
            <a:xfrm>
              <a:off x="899169" y="5177077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3638951" y="524157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0" name="円/楕円 139"/>
            <p:cNvSpPr/>
            <p:nvPr/>
          </p:nvSpPr>
          <p:spPr>
            <a:xfrm>
              <a:off x="3608312" y="5098830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1952128" y="5404870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2276128" y="4954814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4112368" y="5424030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4" name="円/楕円 143"/>
            <p:cNvSpPr/>
            <p:nvPr/>
          </p:nvSpPr>
          <p:spPr>
            <a:xfrm>
              <a:off x="2456184" y="5404870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4563812" y="4972822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395536" y="5369453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3021061" y="5260854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8" name="円/楕円 147"/>
            <p:cNvSpPr/>
            <p:nvPr/>
          </p:nvSpPr>
          <p:spPr>
            <a:xfrm>
              <a:off x="1376064" y="4972822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719608" y="5044830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50" name="下矢印 149"/>
            <p:cNvSpPr/>
            <p:nvPr/>
          </p:nvSpPr>
          <p:spPr>
            <a:xfrm>
              <a:off x="4427984" y="2259183"/>
              <a:ext cx="702072" cy="540057"/>
            </a:xfrm>
            <a:prstGeom prst="downArrow">
              <a:avLst/>
            </a:prstGeom>
            <a:gradFill flip="none" rotWithShape="1">
              <a:gsLst>
                <a:gs pos="0">
                  <a:srgbClr val="F79646"/>
                </a:gs>
                <a:gs pos="100000">
                  <a:srgbClr val="F79646">
                    <a:alpha val="80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 smtClean="0">
                <a:solidFill>
                  <a:prstClr val="white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154" name="右矢印 153"/>
          <p:cNvSpPr/>
          <p:nvPr/>
        </p:nvSpPr>
        <p:spPr>
          <a:xfrm rot="19423446">
            <a:off x="6283134" y="5878567"/>
            <a:ext cx="711200" cy="403225"/>
          </a:xfrm>
          <a:prstGeom prst="righ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5" name="テキスト ボックス 154"/>
          <p:cNvSpPr txBox="1"/>
          <p:nvPr/>
        </p:nvSpPr>
        <p:spPr bwMode="auto">
          <a:xfrm>
            <a:off x="819940" y="6386097"/>
            <a:ext cx="8281434" cy="400110"/>
          </a:xfrm>
          <a:prstGeom prst="rect">
            <a:avLst/>
          </a:prstGeom>
          <a:noFill/>
          <a:ln w="15875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ja-JP" sz="2000" dirty="0" smtClean="0">
                <a:solidFill>
                  <a:srgbClr val="FF0066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Dh</a:t>
            </a:r>
            <a:r>
              <a:rPr lang="en-US" altLang="ja-JP" sz="2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dependence of C.C. Fluctuation, history of system is encoded</a:t>
            </a:r>
            <a:endParaRPr lang="ja-JP" altLang="en-US" sz="2000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Theoretical Side</a:t>
            </a:r>
            <a:endParaRPr kumimoji="1" lang="ja-JP" altLang="en-US" dirty="0"/>
          </a:p>
        </p:txBody>
      </p:sp>
      <p:sp>
        <p:nvSpPr>
          <p:cNvPr id="7" name="二等辺三角形 6"/>
          <p:cNvSpPr/>
          <p:nvPr/>
        </p:nvSpPr>
        <p:spPr>
          <a:xfrm flipV="1">
            <a:off x="1907634" y="1343047"/>
            <a:ext cx="533400" cy="1761291"/>
          </a:xfrm>
          <a:prstGeom prst="triangle">
            <a:avLst/>
          </a:prstGeom>
          <a:solidFill>
            <a:srgbClr val="4F81BD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611560" y="3071239"/>
            <a:ext cx="3308491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9" name="直線矢印コネクタ 8"/>
          <p:cNvCxnSpPr/>
          <p:nvPr/>
        </p:nvCxnSpPr>
        <p:spPr>
          <a:xfrm flipV="1">
            <a:off x="2181994" y="1127023"/>
            <a:ext cx="0" cy="244827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" name="直線コネクタ 9"/>
          <p:cNvCxnSpPr/>
          <p:nvPr/>
        </p:nvCxnSpPr>
        <p:spPr>
          <a:xfrm flipV="1">
            <a:off x="1808808" y="1487063"/>
            <a:ext cx="1682402" cy="203277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" name="直線コネクタ 10"/>
          <p:cNvCxnSpPr/>
          <p:nvPr/>
        </p:nvCxnSpPr>
        <p:spPr>
          <a:xfrm flipH="1" flipV="1">
            <a:off x="846486" y="1470514"/>
            <a:ext cx="1682402" cy="203277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2" name="フリーフォーム 11"/>
          <p:cNvSpPr/>
          <p:nvPr/>
        </p:nvSpPr>
        <p:spPr>
          <a:xfrm>
            <a:off x="958876" y="1462139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3965" y="90872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i="1" kern="0" dirty="0" smtClean="0">
                <a:solidFill>
                  <a:prstClr val="black"/>
                </a:solidFill>
                <a:latin typeface="Arial"/>
                <a:ea typeface="ＭＳ Ｐゴシック"/>
              </a:rPr>
              <a:t>t</a:t>
            </a:r>
            <a:endParaRPr kumimoji="0" lang="ja-JP" altLang="en-US" sz="2400" i="1" kern="0" dirty="0" smtClean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60487" y="30621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i="1" kern="0" dirty="0" smtClean="0">
                <a:solidFill>
                  <a:prstClr val="black"/>
                </a:solidFill>
                <a:latin typeface="Arial"/>
                <a:ea typeface="ＭＳ Ｐゴシック"/>
              </a:rPr>
              <a:t>z</a:t>
            </a:r>
            <a:endParaRPr kumimoji="0" lang="ja-JP" altLang="en-US" sz="2400" i="1" kern="0" dirty="0" smtClean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944712" y="1343047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910809" y="1271039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i="1" kern="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D</a:t>
            </a:r>
            <a:r>
              <a:rPr kumimoji="0" lang="en-US" altLang="ja-JP" sz="2400" i="1" kern="0" dirty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h</a:t>
            </a:r>
            <a:endParaRPr kumimoji="0" lang="en-US" altLang="ja-JP" sz="2400" i="1" kern="0" dirty="0" smtClean="0">
              <a:solidFill>
                <a:srgbClr val="000000"/>
              </a:solidFill>
              <a:latin typeface="Symbol" panose="05050102010706020507" pitchFamily="18" charset="2"/>
              <a:ea typeface="ＭＳ Ｐゴシック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1478761" y="1763044"/>
            <a:ext cx="208926" cy="4606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8" name="直線矢印コネクタ 17"/>
          <p:cNvCxnSpPr/>
          <p:nvPr/>
        </p:nvCxnSpPr>
        <p:spPr>
          <a:xfrm flipH="1" flipV="1">
            <a:off x="1808808" y="1888208"/>
            <a:ext cx="111214" cy="44077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9" name="直線矢印コネクタ 18"/>
          <p:cNvCxnSpPr/>
          <p:nvPr/>
        </p:nvCxnSpPr>
        <p:spPr>
          <a:xfrm flipV="1">
            <a:off x="2766783" y="1728398"/>
            <a:ext cx="208926" cy="4606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0" name="直線矢印コネクタ 19"/>
          <p:cNvCxnSpPr/>
          <p:nvPr/>
        </p:nvCxnSpPr>
        <p:spPr>
          <a:xfrm flipV="1">
            <a:off x="2467984" y="1910386"/>
            <a:ext cx="111214" cy="44077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1" name="テキスト ボックス 20"/>
          <p:cNvSpPr txBox="1"/>
          <p:nvPr/>
        </p:nvSpPr>
        <p:spPr>
          <a:xfrm>
            <a:off x="-51210" y="4293096"/>
            <a:ext cx="9261043" cy="177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kumimoji="0" lang="en-US" altLang="ja-JP" sz="2800" kern="0" dirty="0" smtClean="0">
                <a:solidFill>
                  <a:prstClr val="black"/>
                </a:solidFill>
                <a:latin typeface="Arial"/>
                <a:ea typeface="ＭＳ Ｐゴシック"/>
              </a:rPr>
              <a:t>Fluctuation of conserved charges in </a:t>
            </a:r>
            <a:r>
              <a:rPr kumimoji="0" lang="en-US" altLang="ja-JP" sz="2800" kern="0" dirty="0" smtClean="0">
                <a:solidFill>
                  <a:prstClr val="black"/>
                </a:solidFill>
                <a:latin typeface="Symbol" pitchFamily="18" charset="2"/>
                <a:ea typeface="ＭＳ Ｐゴシック"/>
              </a:rPr>
              <a:t>D</a:t>
            </a:r>
            <a:r>
              <a:rPr kumimoji="0" lang="en-US" altLang="ja-JP" sz="2800" i="1" kern="0" dirty="0" smtClean="0">
                <a:solidFill>
                  <a:prstClr val="black"/>
                </a:solidFill>
                <a:latin typeface="Symbol" pitchFamily="18" charset="2"/>
                <a:ea typeface="ＭＳ Ｐゴシック"/>
              </a:rPr>
              <a:t>h</a:t>
            </a:r>
            <a:r>
              <a:rPr kumimoji="0" lang="en-US" altLang="ja-JP" sz="2800" kern="0" dirty="0" smtClean="0">
                <a:solidFill>
                  <a:prstClr val="black"/>
                </a:solidFill>
                <a:latin typeface="Arial"/>
                <a:ea typeface="ＭＳ Ｐゴシック"/>
              </a:rPr>
              <a:t> 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ial"/>
                <a:ea typeface="ＭＳ Ｐゴシック"/>
              </a:rPr>
              <a:t>(space-time rapidity)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defRPr/>
            </a:pPr>
            <a:endParaRPr kumimoji="0" lang="en-US" altLang="ja-JP" sz="2400" kern="0" dirty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defRPr/>
            </a:pPr>
            <a:endParaRPr kumimoji="0" lang="en-US" altLang="ja-JP" sz="2800" kern="0" dirty="0" smtClean="0">
              <a:solidFill>
                <a:prstClr val="black"/>
              </a:solidFill>
              <a:latin typeface="Arial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kumimoji="0" lang="en-US" altLang="ja-JP" sz="2800" kern="0" dirty="0" smtClean="0">
                <a:solidFill>
                  <a:prstClr val="black"/>
                </a:solidFill>
                <a:latin typeface="Arial"/>
                <a:ea typeface="ＭＳ Ｐゴシック"/>
              </a:rPr>
              <a:t>What is usually calculated</a:t>
            </a:r>
            <a:endParaRPr kumimoji="0" lang="ja-JP" altLang="en-US" sz="2800" kern="0" dirty="0" smtClean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22" name="Rectangle 47"/>
          <p:cNvSpPr>
            <a:spLocks noChangeArrowheads="1"/>
          </p:cNvSpPr>
          <p:nvPr/>
        </p:nvSpPr>
        <p:spPr bwMode="auto">
          <a:xfrm>
            <a:off x="4836351" y="1270567"/>
            <a:ext cx="2762522" cy="180047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3300"/>
              </a:gs>
              <a:gs pos="100000">
                <a:srgbClr val="FF99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400" kern="0" dirty="0" smtClean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  <p:sp>
        <p:nvSpPr>
          <p:cNvPr id="23" name="Oval 48"/>
          <p:cNvSpPr>
            <a:spLocks noChangeArrowheads="1"/>
          </p:cNvSpPr>
          <p:nvPr/>
        </p:nvSpPr>
        <p:spPr bwMode="auto">
          <a:xfrm>
            <a:off x="4645851" y="1270567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400" kern="0" dirty="0" smtClean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  <p:sp>
        <p:nvSpPr>
          <p:cNvPr id="24" name="Oval 49"/>
          <p:cNvSpPr>
            <a:spLocks noChangeArrowheads="1"/>
          </p:cNvSpPr>
          <p:nvPr/>
        </p:nvSpPr>
        <p:spPr bwMode="auto">
          <a:xfrm>
            <a:off x="7454857" y="1270567"/>
            <a:ext cx="358775" cy="180047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400" kern="0" dirty="0" smtClean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  <p:sp>
        <p:nvSpPr>
          <p:cNvPr id="25" name="AutoShape 50"/>
          <p:cNvSpPr>
            <a:spLocks noChangeArrowheads="1"/>
          </p:cNvSpPr>
          <p:nvPr/>
        </p:nvSpPr>
        <p:spPr bwMode="auto">
          <a:xfrm>
            <a:off x="4358513" y="1846631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400" kern="0" dirty="0" smtClean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  <p:sp>
        <p:nvSpPr>
          <p:cNvPr id="26" name="AutoShape 51"/>
          <p:cNvSpPr>
            <a:spLocks noChangeArrowheads="1"/>
          </p:cNvSpPr>
          <p:nvPr/>
        </p:nvSpPr>
        <p:spPr bwMode="auto">
          <a:xfrm flipH="1">
            <a:off x="7667004" y="1847003"/>
            <a:ext cx="433388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400" kern="0" dirty="0" smtClean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  <p:sp>
        <p:nvSpPr>
          <p:cNvPr id="27" name="Line 52"/>
          <p:cNvSpPr>
            <a:spLocks noChangeShapeType="1"/>
          </p:cNvSpPr>
          <p:nvPr/>
        </p:nvSpPr>
        <p:spPr bwMode="auto">
          <a:xfrm>
            <a:off x="5510641" y="1198559"/>
            <a:ext cx="0" cy="2448744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400" kern="0" dirty="0" smtClean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  <p:sp>
        <p:nvSpPr>
          <p:cNvPr id="28" name="Line 53"/>
          <p:cNvSpPr>
            <a:spLocks noChangeShapeType="1"/>
          </p:cNvSpPr>
          <p:nvPr/>
        </p:nvSpPr>
        <p:spPr bwMode="auto">
          <a:xfrm>
            <a:off x="6948916" y="1198559"/>
            <a:ext cx="0" cy="2448744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400" kern="0" dirty="0" smtClean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  <p:sp>
        <p:nvSpPr>
          <p:cNvPr id="29" name="Line 54"/>
          <p:cNvSpPr>
            <a:spLocks noChangeShapeType="1"/>
          </p:cNvSpPr>
          <p:nvPr/>
        </p:nvSpPr>
        <p:spPr bwMode="auto">
          <a:xfrm>
            <a:off x="5510641" y="3502840"/>
            <a:ext cx="1438275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2400" kern="0" dirty="0" smtClean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5985304" y="1918639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i="1" kern="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N</a:t>
            </a:r>
            <a:r>
              <a:rPr kumimoji="0" lang="en-US" altLang="ja-JP" sz="2400" i="1" kern="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/>
              </a:rPr>
              <a:t>Q</a:t>
            </a:r>
          </a:p>
        </p:txBody>
      </p:sp>
      <p:sp>
        <p:nvSpPr>
          <p:cNvPr id="31" name="Text Box 66"/>
          <p:cNvSpPr txBox="1">
            <a:spLocks noChangeArrowheads="1"/>
          </p:cNvSpPr>
          <p:nvPr/>
        </p:nvSpPr>
        <p:spPr bwMode="auto">
          <a:xfrm>
            <a:off x="5893229" y="3071040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i="1" kern="0" dirty="0" smtClean="0">
                <a:solidFill>
                  <a:srgbClr val="000000"/>
                </a:solidFill>
                <a:latin typeface="Symbol" pitchFamily="18" charset="2"/>
                <a:ea typeface="ＭＳ Ｐゴシック"/>
              </a:rPr>
              <a:t>Dh</a:t>
            </a:r>
            <a:endParaRPr kumimoji="0" lang="en-US" altLang="ja-JP" sz="2400" i="1" kern="0" dirty="0" smtClean="0">
              <a:solidFill>
                <a:srgbClr val="000000"/>
              </a:solidFill>
              <a:latin typeface="Times New Roman" pitchFamily="18" charset="0"/>
              <a:ea typeface="ＭＳ Ｐゴシック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4474516" y="4949235"/>
            <a:ext cx="188025" cy="512995"/>
            <a:chOff x="3999041" y="3500865"/>
            <a:chExt cx="188025" cy="512995"/>
          </a:xfrm>
        </p:grpSpPr>
        <p:cxnSp>
          <p:nvCxnSpPr>
            <p:cNvPr id="33" name="直線コネクタ 32"/>
            <p:cNvCxnSpPr/>
            <p:nvPr/>
          </p:nvCxnSpPr>
          <p:spPr>
            <a:xfrm>
              <a:off x="3999041" y="3502840"/>
              <a:ext cx="0" cy="511020"/>
            </a:xfrm>
            <a:prstGeom prst="line">
              <a:avLst/>
            </a:prstGeom>
            <a:ln w="4762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4187066" y="3500865"/>
              <a:ext cx="0" cy="511020"/>
            </a:xfrm>
            <a:prstGeom prst="line">
              <a:avLst/>
            </a:prstGeom>
            <a:ln w="4762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01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Experimental</a:t>
            </a:r>
            <a:r>
              <a:rPr kumimoji="1" lang="en-US" altLang="ja-JP" dirty="0" smtClean="0"/>
              <a:t> Side</a:t>
            </a:r>
            <a:endParaRPr kumimoji="1" lang="ja-JP" altLang="en-US" dirty="0"/>
          </a:p>
        </p:txBody>
      </p:sp>
      <p:pic>
        <p:nvPicPr>
          <p:cNvPr id="81922" name="Picture 2" descr="http://www.if.pw.edu.pl/%7Epluta/hirg/stard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15" y="695551"/>
            <a:ext cx="5896392" cy="445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068574" y="5745081"/>
            <a:ext cx="7021473" cy="54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kumimoji="0" lang="en-US" altLang="ja-JP" sz="2800" kern="0" dirty="0" smtClean="0">
                <a:solidFill>
                  <a:prstClr val="black"/>
                </a:solidFill>
                <a:latin typeface="Arial"/>
                <a:ea typeface="ＭＳ Ｐゴシック"/>
              </a:rPr>
              <a:t>Detectors (usually) cover </a:t>
            </a:r>
            <a:r>
              <a:rPr kumimoji="0" lang="en-US" altLang="ja-JP" sz="2800" kern="0" dirty="0" smtClean="0">
                <a:solidFill>
                  <a:prstClr val="black"/>
                </a:solidFill>
                <a:latin typeface="Symbol" pitchFamily="18" charset="2"/>
                <a:ea typeface="ＭＳ Ｐゴシック"/>
              </a:rPr>
              <a:t>D</a:t>
            </a:r>
            <a:r>
              <a:rPr kumimoji="0" lang="en-US" altLang="ja-JP" sz="28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y</a:t>
            </a:r>
            <a:r>
              <a:rPr kumimoji="0" lang="en-US" altLang="ja-JP" sz="2800" kern="0" dirty="0" smtClean="0">
                <a:solidFill>
                  <a:prstClr val="black"/>
                </a:solidFill>
                <a:latin typeface="Arial"/>
                <a:ea typeface="ＭＳ Ｐゴシック"/>
              </a:rPr>
              <a:t> </a:t>
            </a: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ＭＳ Ｐゴシック"/>
              </a:rPr>
              <a:t>(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Arial"/>
                <a:ea typeface="ＭＳ Ｐゴシック"/>
              </a:rPr>
              <a:t>(pseudo) </a:t>
            </a: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ＭＳ Ｐゴシック"/>
              </a:rPr>
              <a:t>rapidity)</a:t>
            </a:r>
            <a:endParaRPr kumimoji="0" lang="en-US" altLang="ja-JP" sz="2400" kern="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41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Times New Roman" panose="02020603050405020304" pitchFamily="18" charset="0"/>
              </a:rPr>
              <a:t>Relation between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/>
              <a:t>and </a:t>
            </a:r>
            <a:r>
              <a:rPr lang="en-US" altLang="ja-JP" dirty="0" smtClean="0">
                <a:latin typeface="Symbol" panose="05050102010706020507" pitchFamily="18" charset="2"/>
              </a:rPr>
              <a:t>h</a:t>
            </a:r>
            <a:r>
              <a:rPr lang="en-US" altLang="ja-JP" dirty="0" smtClean="0"/>
              <a:t> 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31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Times New Roman" panose="02020603050405020304" pitchFamily="18" charset="0"/>
              </a:rPr>
              <a:t>Relation between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/>
              <a:t>and </a:t>
            </a:r>
            <a:r>
              <a:rPr lang="en-US" altLang="ja-JP" dirty="0" smtClean="0">
                <a:latin typeface="Symbol" panose="05050102010706020507" pitchFamily="18" charset="2"/>
              </a:rPr>
              <a:t>h</a:t>
            </a:r>
            <a:r>
              <a:rPr lang="en-US" altLang="ja-JP" dirty="0" smtClean="0"/>
              <a:t> ?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4355976" y="4725144"/>
            <a:ext cx="439248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" name="直線コネクタ 5"/>
          <p:cNvCxnSpPr/>
          <p:nvPr/>
        </p:nvCxnSpPr>
        <p:spPr>
          <a:xfrm>
            <a:off x="3923928" y="2420888"/>
            <a:ext cx="3168352" cy="273630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" name="直線コネクタ 6"/>
          <p:cNvCxnSpPr/>
          <p:nvPr/>
        </p:nvCxnSpPr>
        <p:spPr>
          <a:xfrm flipH="1">
            <a:off x="6084168" y="2420888"/>
            <a:ext cx="3240360" cy="272792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8" name="フリーフォーム 7"/>
          <p:cNvSpPr/>
          <p:nvPr/>
        </p:nvSpPr>
        <p:spPr>
          <a:xfrm>
            <a:off x="3928049" y="2177823"/>
            <a:ext cx="5398265" cy="1512983"/>
          </a:xfrm>
          <a:custGeom>
            <a:avLst/>
            <a:gdLst>
              <a:gd name="connsiteX0" fmla="*/ 0 w 5398265"/>
              <a:gd name="connsiteY0" fmla="*/ 0 h 1512983"/>
              <a:gd name="connsiteX1" fmla="*/ 2644048 w 5398265"/>
              <a:gd name="connsiteY1" fmla="*/ 1509311 h 1512983"/>
              <a:gd name="connsiteX2" fmla="*/ 5398265 w 5398265"/>
              <a:gd name="connsiteY2" fmla="*/ 22034 h 15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8265" h="1512983">
                <a:moveTo>
                  <a:pt x="0" y="0"/>
                </a:moveTo>
                <a:cubicBezTo>
                  <a:pt x="872168" y="752819"/>
                  <a:pt x="1744337" y="1505639"/>
                  <a:pt x="2644048" y="1509311"/>
                </a:cubicBezTo>
                <a:cubicBezTo>
                  <a:pt x="3543759" y="1512983"/>
                  <a:pt x="4471012" y="767508"/>
                  <a:pt x="5398265" y="22034"/>
                </a:cubicBezTo>
              </a:path>
            </a:pathLst>
          </a:custGeom>
          <a:solidFill>
            <a:srgbClr val="FEB80A">
              <a:lumMod val="40000"/>
              <a:lumOff val="60000"/>
            </a:srgbClr>
          </a:solidFill>
          <a:ln w="19050" cap="flat" cmpd="sng" algn="ctr">
            <a:solidFill>
              <a:srgbClr val="FEB80A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3923928" y="1988840"/>
            <a:ext cx="5398265" cy="1224136"/>
          </a:xfrm>
          <a:custGeom>
            <a:avLst/>
            <a:gdLst>
              <a:gd name="connsiteX0" fmla="*/ 0 w 5398265"/>
              <a:gd name="connsiteY0" fmla="*/ 0 h 1158608"/>
              <a:gd name="connsiteX1" fmla="*/ 2644048 w 5398265"/>
              <a:gd name="connsiteY1" fmla="*/ 1156772 h 1158608"/>
              <a:gd name="connsiteX2" fmla="*/ 5398265 w 5398265"/>
              <a:gd name="connsiteY2" fmla="*/ 11017 h 115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8265" h="1158608">
                <a:moveTo>
                  <a:pt x="0" y="0"/>
                </a:moveTo>
                <a:cubicBezTo>
                  <a:pt x="872168" y="577468"/>
                  <a:pt x="1744337" y="1154936"/>
                  <a:pt x="2644048" y="1156772"/>
                </a:cubicBezTo>
                <a:cubicBezTo>
                  <a:pt x="3543759" y="1158608"/>
                  <a:pt x="4471012" y="584812"/>
                  <a:pt x="5398265" y="11017"/>
                </a:cubicBezTo>
              </a:path>
            </a:pathLst>
          </a:custGeom>
          <a:solidFill>
            <a:srgbClr val="4F271C">
              <a:lumMod val="40000"/>
              <a:lumOff val="60000"/>
            </a:srgbClr>
          </a:solidFill>
          <a:ln w="19050" cap="flat" cmpd="sng" algn="ctr">
            <a:solidFill>
              <a:srgbClr val="4F271C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3928049" y="1772816"/>
            <a:ext cx="5398265" cy="875840"/>
          </a:xfrm>
          <a:custGeom>
            <a:avLst/>
            <a:gdLst>
              <a:gd name="connsiteX0" fmla="*/ 0 w 5398265"/>
              <a:gd name="connsiteY0" fmla="*/ 0 h 875840"/>
              <a:gd name="connsiteX1" fmla="*/ 2666082 w 5398265"/>
              <a:gd name="connsiteY1" fmla="*/ 870332 h 875840"/>
              <a:gd name="connsiteX2" fmla="*/ 5398265 w 5398265"/>
              <a:gd name="connsiteY2" fmla="*/ 33050 h 8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8265" h="875840">
                <a:moveTo>
                  <a:pt x="0" y="0"/>
                </a:moveTo>
                <a:cubicBezTo>
                  <a:pt x="883185" y="432412"/>
                  <a:pt x="1766371" y="864824"/>
                  <a:pt x="2666082" y="870332"/>
                </a:cubicBezTo>
                <a:cubicBezTo>
                  <a:pt x="3565793" y="875840"/>
                  <a:pt x="4482029" y="454445"/>
                  <a:pt x="5398265" y="33050"/>
                </a:cubicBezTo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6588224" y="1412776"/>
            <a:ext cx="0" cy="367240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5709876" y="2708920"/>
            <a:ext cx="1656184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hadron phase</a:t>
            </a:r>
            <a:endParaRPr kumimoji="0" lang="ja-JP" altLang="en-US" sz="18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52228" y="3250480"/>
            <a:ext cx="1380226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QGP</a:t>
            </a:r>
            <a:r>
              <a:rPr kumimoji="0" lang="ja-JP" altLang="en-US" sz="1800" kern="0" dirty="0">
                <a:solidFill>
                  <a:prstClr val="black"/>
                </a:solidFill>
                <a:latin typeface="Arial"/>
                <a:ea typeface="HGｺﾞｼｯｸE"/>
              </a:rPr>
              <a:t> </a:t>
            </a: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phase</a:t>
            </a:r>
            <a:endParaRPr kumimoji="0" lang="ja-JP" altLang="en-US" sz="18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237538">
            <a:off x="3597794" y="1997620"/>
            <a:ext cx="2880320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200" kern="0" dirty="0">
                <a:solidFill>
                  <a:prstClr val="black"/>
                </a:solidFill>
                <a:latin typeface="Arial"/>
                <a:ea typeface="HGｺﾞｼｯｸE"/>
              </a:rPr>
              <a:t>k</a:t>
            </a:r>
            <a:r>
              <a:rPr kumimoji="0" lang="en-US" altLang="ja-JP" sz="12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inetic freezeout</a:t>
            </a:r>
            <a:endParaRPr kumimoji="0" lang="ja-JP" altLang="en-US" sz="12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766883">
            <a:off x="3413920" y="2331120"/>
            <a:ext cx="2880320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200" kern="0" dirty="0">
                <a:solidFill>
                  <a:prstClr val="black"/>
                </a:solidFill>
                <a:latin typeface="Arial"/>
                <a:ea typeface="HGｺﾞｼｯｸE"/>
              </a:rPr>
              <a:t>h</a:t>
            </a:r>
            <a:r>
              <a:rPr kumimoji="0" lang="en-US" altLang="ja-JP" sz="12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adronization</a:t>
            </a:r>
            <a:endParaRPr kumimoji="0" lang="ja-JP" altLang="en-US" sz="12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984800">
            <a:off x="3414445" y="2621321"/>
            <a:ext cx="2880320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200" kern="0" dirty="0">
                <a:solidFill>
                  <a:prstClr val="black"/>
                </a:solidFill>
                <a:latin typeface="Arial"/>
                <a:ea typeface="HGｺﾞｼｯｸE"/>
              </a:rPr>
              <a:t>t</a:t>
            </a:r>
            <a:r>
              <a:rPr kumimoji="0" lang="en-US" altLang="ja-JP" sz="12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hermal equilibrium</a:t>
            </a:r>
            <a:endParaRPr kumimoji="0" lang="ja-JP" altLang="en-US" sz="12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984366" y="1268760"/>
            <a:ext cx="1440160" cy="165618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932553" y="1693180"/>
            <a:ext cx="320269" cy="169560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4208" y="1058252"/>
            <a:ext cx="792088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time</a:t>
            </a:r>
            <a:r>
              <a:rPr kumimoji="0" lang="ja-JP" altLang="en-US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18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t</a:t>
            </a:r>
            <a:endParaRPr kumimoji="0" lang="ja-JP" altLang="en-US" sz="18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47856" y="4293096"/>
            <a:ext cx="1260649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position</a:t>
            </a:r>
            <a:r>
              <a:rPr kumimoji="0" lang="en-US" altLang="ja-JP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18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z</a:t>
            </a:r>
            <a:endParaRPr kumimoji="0" lang="ja-JP" altLang="en-US" sz="18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7703840" y="2348880"/>
            <a:ext cx="144016" cy="144016"/>
          </a:xfrm>
          <a:prstGeom prst="ellipse">
            <a:avLst/>
          </a:prstGeom>
          <a:solidFill>
            <a:srgbClr val="FEB80A"/>
          </a:solidFill>
          <a:ln w="2540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95536" y="1795320"/>
            <a:ext cx="3456384" cy="165618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FEB80A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69486" y="1550418"/>
            <a:ext cx="2088232" cy="461665"/>
          </a:xfrm>
          <a:prstGeom prst="rect">
            <a:avLst/>
          </a:prstGeom>
          <a:gradFill flip="none" rotWithShape="1">
            <a:gsLst>
              <a:gs pos="0">
                <a:srgbClr val="FEB80A">
                  <a:tint val="66000"/>
                  <a:satMod val="160000"/>
                </a:srgbClr>
              </a:gs>
              <a:gs pos="50000">
                <a:srgbClr val="FEB80A">
                  <a:tint val="44500"/>
                  <a:satMod val="160000"/>
                </a:srgbClr>
              </a:gs>
              <a:gs pos="100000">
                <a:srgbClr val="FEB80A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rgbClr val="FEB80A">
                <a:lumMod val="75000"/>
              </a:srgbClr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Rapidity</a:t>
            </a:r>
            <a:endParaRPr kumimoji="0" lang="ja-JP" altLang="en-US" sz="24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645783"/>
              </p:ext>
            </p:extLst>
          </p:nvPr>
        </p:nvGraphicFramePr>
        <p:xfrm>
          <a:off x="539552" y="2058844"/>
          <a:ext cx="31607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6" name="数式" r:id="rId3" imgW="1524000" imgH="368300" progId="Equation.3">
                  <p:embed/>
                </p:oleObj>
              </mc:Choice>
              <mc:Fallback>
                <p:oleObj name="数式" r:id="rId3" imgW="1524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058844"/>
                        <a:ext cx="3160712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正方形/長方形 28"/>
          <p:cNvSpPr/>
          <p:nvPr/>
        </p:nvSpPr>
        <p:spPr>
          <a:xfrm>
            <a:off x="467544" y="5058508"/>
            <a:ext cx="3384376" cy="1633356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8739" y="4828282"/>
            <a:ext cx="2954409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rgbClr val="0070C0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Spacetime Rapidity</a:t>
            </a:r>
            <a:endParaRPr kumimoji="0" lang="ja-JP" altLang="en-US" sz="24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571035"/>
              </p:ext>
            </p:extLst>
          </p:nvPr>
        </p:nvGraphicFramePr>
        <p:xfrm>
          <a:off x="579438" y="5361886"/>
          <a:ext cx="30892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7" name="数式" r:id="rId5" imgW="1485255" imgH="355446" progId="Equation.3">
                  <p:embed/>
                </p:oleObj>
              </mc:Choice>
              <mc:Fallback>
                <p:oleObj name="数式" r:id="rId5" imgW="1485255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5361886"/>
                        <a:ext cx="308927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左右矢印 31"/>
          <p:cNvSpPr/>
          <p:nvPr/>
        </p:nvSpPr>
        <p:spPr>
          <a:xfrm rot="5400000">
            <a:off x="1493658" y="3937558"/>
            <a:ext cx="1044116" cy="360040"/>
          </a:xfrm>
          <a:prstGeom prst="leftRightArrow">
            <a:avLst/>
          </a:prstGeom>
          <a:solidFill>
            <a:srgbClr val="84AA33"/>
          </a:solidFill>
          <a:ln w="25400" cap="flat" cmpd="sng" algn="ctr">
            <a:solidFill>
              <a:srgbClr val="84AA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331640" y="6187808"/>
            <a:ext cx="1584176" cy="46166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position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24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z</a:t>
            </a:r>
            <a:endParaRPr kumimoji="0" lang="ja-JP" altLang="en-US" sz="24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104181" y="2911065"/>
            <a:ext cx="2139351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Momentum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24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P</a:t>
            </a:r>
            <a:r>
              <a:rPr kumimoji="0" lang="en-US" altLang="ja-JP" sz="2400" i="1" kern="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z</a:t>
            </a:r>
            <a:endParaRPr kumimoji="0" lang="ja-JP" altLang="en-US" sz="24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 flipH="1">
            <a:off x="6588225" y="2492896"/>
            <a:ext cx="1152127" cy="2232248"/>
          </a:xfrm>
          <a:prstGeom prst="line">
            <a:avLst/>
          </a:prstGeom>
          <a:noFill/>
          <a:ln w="25400" cap="flat" cmpd="sng" algn="ctr">
            <a:solidFill>
              <a:srgbClr val="C32D2E"/>
            </a:solidFill>
            <a:prstDash val="sysDot"/>
          </a:ln>
          <a:effectLst/>
        </p:spPr>
      </p:cxnSp>
      <p:sp>
        <p:nvSpPr>
          <p:cNvPr id="36" name="右矢印 35"/>
          <p:cNvSpPr/>
          <p:nvPr/>
        </p:nvSpPr>
        <p:spPr>
          <a:xfrm rot="17945871">
            <a:off x="7637616" y="1714010"/>
            <a:ext cx="792088" cy="504056"/>
          </a:xfrm>
          <a:prstGeom prst="rightArrow">
            <a:avLst/>
          </a:prstGeom>
          <a:solidFill>
            <a:srgbClr val="C32D2E">
              <a:alpha val="77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433715" y="3702079"/>
            <a:ext cx="27703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HGｺﾞｼｯｸE"/>
              </a:rPr>
              <a:t>identified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HGｺﾞｼｯｸE"/>
              </a:rPr>
              <a:t>(in Bjorken picture)</a:t>
            </a:r>
            <a:endParaRPr lang="ja-JP" altLang="en-US" sz="24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38" name="テキスト ボックス 37"/>
          <p:cNvSpPr txBox="1"/>
          <p:nvPr/>
        </p:nvSpPr>
        <p:spPr bwMode="auto">
          <a:xfrm>
            <a:off x="395536" y="781253"/>
            <a:ext cx="3313728" cy="461665"/>
          </a:xfrm>
          <a:prstGeom prst="rect">
            <a:avLst/>
          </a:prstGeom>
          <a:noFill/>
          <a:ln w="38100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ja-JP" sz="2400" i="1" dirty="0" smtClean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h</a:t>
            </a: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Bjorken picture</a:t>
            </a:r>
            <a:endParaRPr lang="ja-JP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Times New Roman" panose="02020603050405020304" pitchFamily="18" charset="0"/>
              </a:rPr>
              <a:t>Relation between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/>
              <a:t>and </a:t>
            </a:r>
            <a:r>
              <a:rPr lang="en-US" altLang="ja-JP" dirty="0" smtClean="0">
                <a:latin typeface="Symbol" panose="05050102010706020507" pitchFamily="18" charset="2"/>
              </a:rPr>
              <a:t>h</a:t>
            </a:r>
            <a:r>
              <a:rPr lang="en-US" altLang="ja-JP" dirty="0" smtClean="0"/>
              <a:t> ?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4355976" y="4725144"/>
            <a:ext cx="439248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" name="直線コネクタ 5"/>
          <p:cNvCxnSpPr/>
          <p:nvPr/>
        </p:nvCxnSpPr>
        <p:spPr>
          <a:xfrm>
            <a:off x="3923928" y="2420888"/>
            <a:ext cx="3168352" cy="273630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" name="直線コネクタ 6"/>
          <p:cNvCxnSpPr/>
          <p:nvPr/>
        </p:nvCxnSpPr>
        <p:spPr>
          <a:xfrm flipH="1">
            <a:off x="6084168" y="2420888"/>
            <a:ext cx="3240360" cy="272792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8" name="フリーフォーム 7"/>
          <p:cNvSpPr/>
          <p:nvPr/>
        </p:nvSpPr>
        <p:spPr>
          <a:xfrm>
            <a:off x="3928049" y="2177823"/>
            <a:ext cx="5398265" cy="1512983"/>
          </a:xfrm>
          <a:custGeom>
            <a:avLst/>
            <a:gdLst>
              <a:gd name="connsiteX0" fmla="*/ 0 w 5398265"/>
              <a:gd name="connsiteY0" fmla="*/ 0 h 1512983"/>
              <a:gd name="connsiteX1" fmla="*/ 2644048 w 5398265"/>
              <a:gd name="connsiteY1" fmla="*/ 1509311 h 1512983"/>
              <a:gd name="connsiteX2" fmla="*/ 5398265 w 5398265"/>
              <a:gd name="connsiteY2" fmla="*/ 22034 h 15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8265" h="1512983">
                <a:moveTo>
                  <a:pt x="0" y="0"/>
                </a:moveTo>
                <a:cubicBezTo>
                  <a:pt x="872168" y="752819"/>
                  <a:pt x="1744337" y="1505639"/>
                  <a:pt x="2644048" y="1509311"/>
                </a:cubicBezTo>
                <a:cubicBezTo>
                  <a:pt x="3543759" y="1512983"/>
                  <a:pt x="4471012" y="767508"/>
                  <a:pt x="5398265" y="22034"/>
                </a:cubicBezTo>
              </a:path>
            </a:pathLst>
          </a:custGeom>
          <a:solidFill>
            <a:srgbClr val="FEB80A">
              <a:lumMod val="40000"/>
              <a:lumOff val="60000"/>
            </a:srgbClr>
          </a:solidFill>
          <a:ln w="19050" cap="flat" cmpd="sng" algn="ctr">
            <a:solidFill>
              <a:srgbClr val="FEB80A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3923928" y="1988840"/>
            <a:ext cx="5398265" cy="1224136"/>
          </a:xfrm>
          <a:custGeom>
            <a:avLst/>
            <a:gdLst>
              <a:gd name="connsiteX0" fmla="*/ 0 w 5398265"/>
              <a:gd name="connsiteY0" fmla="*/ 0 h 1158608"/>
              <a:gd name="connsiteX1" fmla="*/ 2644048 w 5398265"/>
              <a:gd name="connsiteY1" fmla="*/ 1156772 h 1158608"/>
              <a:gd name="connsiteX2" fmla="*/ 5398265 w 5398265"/>
              <a:gd name="connsiteY2" fmla="*/ 11017 h 115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8265" h="1158608">
                <a:moveTo>
                  <a:pt x="0" y="0"/>
                </a:moveTo>
                <a:cubicBezTo>
                  <a:pt x="872168" y="577468"/>
                  <a:pt x="1744337" y="1154936"/>
                  <a:pt x="2644048" y="1156772"/>
                </a:cubicBezTo>
                <a:cubicBezTo>
                  <a:pt x="3543759" y="1158608"/>
                  <a:pt x="4471012" y="584812"/>
                  <a:pt x="5398265" y="11017"/>
                </a:cubicBezTo>
              </a:path>
            </a:pathLst>
          </a:custGeom>
          <a:solidFill>
            <a:srgbClr val="4F271C">
              <a:lumMod val="40000"/>
              <a:lumOff val="60000"/>
            </a:srgbClr>
          </a:solidFill>
          <a:ln w="19050" cap="flat" cmpd="sng" algn="ctr">
            <a:solidFill>
              <a:srgbClr val="4F271C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3928049" y="1772816"/>
            <a:ext cx="5398265" cy="875840"/>
          </a:xfrm>
          <a:custGeom>
            <a:avLst/>
            <a:gdLst>
              <a:gd name="connsiteX0" fmla="*/ 0 w 5398265"/>
              <a:gd name="connsiteY0" fmla="*/ 0 h 875840"/>
              <a:gd name="connsiteX1" fmla="*/ 2666082 w 5398265"/>
              <a:gd name="connsiteY1" fmla="*/ 870332 h 875840"/>
              <a:gd name="connsiteX2" fmla="*/ 5398265 w 5398265"/>
              <a:gd name="connsiteY2" fmla="*/ 33050 h 8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8265" h="875840">
                <a:moveTo>
                  <a:pt x="0" y="0"/>
                </a:moveTo>
                <a:cubicBezTo>
                  <a:pt x="883185" y="432412"/>
                  <a:pt x="1766371" y="864824"/>
                  <a:pt x="2666082" y="870332"/>
                </a:cubicBezTo>
                <a:cubicBezTo>
                  <a:pt x="3565793" y="875840"/>
                  <a:pt x="4482029" y="454445"/>
                  <a:pt x="5398265" y="33050"/>
                </a:cubicBezTo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6588224" y="1412776"/>
            <a:ext cx="0" cy="367240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5709876" y="2708920"/>
            <a:ext cx="1656184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hadron phase</a:t>
            </a:r>
            <a:endParaRPr kumimoji="0" lang="ja-JP" altLang="en-US" sz="18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52228" y="3250480"/>
            <a:ext cx="1380226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QGP</a:t>
            </a:r>
            <a:r>
              <a:rPr kumimoji="0" lang="ja-JP" altLang="en-US" sz="1800" kern="0" dirty="0">
                <a:solidFill>
                  <a:prstClr val="black"/>
                </a:solidFill>
                <a:latin typeface="Arial"/>
                <a:ea typeface="HGｺﾞｼｯｸE"/>
              </a:rPr>
              <a:t> </a:t>
            </a: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phase</a:t>
            </a:r>
            <a:endParaRPr kumimoji="0" lang="ja-JP" altLang="en-US" sz="18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237538">
            <a:off x="3597794" y="1997620"/>
            <a:ext cx="2880320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kern="0" dirty="0">
                <a:solidFill>
                  <a:prstClr val="black"/>
                </a:solidFill>
                <a:latin typeface="Arial"/>
                <a:ea typeface="HGｺﾞｼｯｸE"/>
              </a:rPr>
              <a:t>k</a:t>
            </a:r>
            <a:r>
              <a:rPr kumimoji="0" lang="en-US" altLang="ja-JP" sz="12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inetic freezeout</a:t>
            </a:r>
            <a:endParaRPr kumimoji="0" lang="ja-JP" altLang="en-US" sz="12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766883">
            <a:off x="3413920" y="2331120"/>
            <a:ext cx="2880320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kern="0" dirty="0">
                <a:solidFill>
                  <a:prstClr val="black"/>
                </a:solidFill>
                <a:latin typeface="Arial"/>
                <a:ea typeface="HGｺﾞｼｯｸE"/>
              </a:rPr>
              <a:t>h</a:t>
            </a:r>
            <a:r>
              <a:rPr kumimoji="0" lang="en-US" altLang="ja-JP" sz="12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adronization</a:t>
            </a:r>
            <a:endParaRPr kumimoji="0" lang="ja-JP" altLang="en-US" sz="12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984800">
            <a:off x="3414445" y="2621321"/>
            <a:ext cx="2880320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kern="0" dirty="0">
                <a:solidFill>
                  <a:prstClr val="black"/>
                </a:solidFill>
                <a:latin typeface="Arial"/>
                <a:ea typeface="HGｺﾞｼｯｸE"/>
              </a:rPr>
              <a:t>t</a:t>
            </a:r>
            <a:r>
              <a:rPr kumimoji="0" lang="en-US" altLang="ja-JP" sz="12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hermal equilibrium</a:t>
            </a:r>
            <a:endParaRPr kumimoji="0" lang="ja-JP" altLang="en-US" sz="12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958488" y="1346394"/>
            <a:ext cx="1440160" cy="165618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932553" y="1693180"/>
            <a:ext cx="320269" cy="169560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4208" y="1058252"/>
            <a:ext cx="792088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time</a:t>
            </a:r>
            <a:r>
              <a:rPr kumimoji="0" lang="ja-JP" altLang="en-US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18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t</a:t>
            </a:r>
            <a:endParaRPr kumimoji="0" lang="ja-JP" altLang="en-US" sz="18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47856" y="4293096"/>
            <a:ext cx="1260649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position</a:t>
            </a:r>
            <a:r>
              <a:rPr kumimoji="0" lang="en-US" altLang="ja-JP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18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z</a:t>
            </a:r>
            <a:endParaRPr kumimoji="0" lang="ja-JP" altLang="en-US" sz="18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7703840" y="2348880"/>
            <a:ext cx="144016" cy="144016"/>
          </a:xfrm>
          <a:prstGeom prst="ellipse">
            <a:avLst/>
          </a:prstGeom>
          <a:solidFill>
            <a:srgbClr val="FEB80A"/>
          </a:solidFill>
          <a:ln w="2540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95536" y="1795320"/>
            <a:ext cx="3456384" cy="165618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FEB80A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69486" y="1550418"/>
            <a:ext cx="2088232" cy="461665"/>
          </a:xfrm>
          <a:prstGeom prst="rect">
            <a:avLst/>
          </a:prstGeom>
          <a:gradFill flip="none" rotWithShape="1">
            <a:gsLst>
              <a:gs pos="0">
                <a:srgbClr val="FEB80A">
                  <a:tint val="66000"/>
                  <a:satMod val="160000"/>
                </a:srgbClr>
              </a:gs>
              <a:gs pos="50000">
                <a:srgbClr val="FEB80A">
                  <a:tint val="44500"/>
                  <a:satMod val="160000"/>
                </a:srgbClr>
              </a:gs>
              <a:gs pos="100000">
                <a:srgbClr val="FEB80A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rgbClr val="FEB80A">
                <a:lumMod val="75000"/>
              </a:srgbClr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Rapidity</a:t>
            </a:r>
            <a:endParaRPr kumimoji="0" lang="ja-JP" altLang="en-US" sz="24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480917"/>
              </p:ext>
            </p:extLst>
          </p:nvPr>
        </p:nvGraphicFramePr>
        <p:xfrm>
          <a:off x="539552" y="2058844"/>
          <a:ext cx="31607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55" name="数式" r:id="rId3" imgW="1524000" imgH="368300" progId="Equation.3">
                  <p:embed/>
                </p:oleObj>
              </mc:Choice>
              <mc:Fallback>
                <p:oleObj name="数式" r:id="rId3" imgW="1524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058844"/>
                        <a:ext cx="3160712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正方形/長方形 28"/>
          <p:cNvSpPr/>
          <p:nvPr/>
        </p:nvSpPr>
        <p:spPr>
          <a:xfrm>
            <a:off x="467544" y="5058508"/>
            <a:ext cx="3384376" cy="1633356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8739" y="4828282"/>
            <a:ext cx="2954409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rgbClr val="0070C0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Spacetime Rapidity</a:t>
            </a:r>
            <a:endParaRPr kumimoji="0" lang="ja-JP" altLang="en-US" sz="24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155954"/>
              </p:ext>
            </p:extLst>
          </p:nvPr>
        </p:nvGraphicFramePr>
        <p:xfrm>
          <a:off x="579438" y="5361886"/>
          <a:ext cx="30892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56" name="数式" r:id="rId5" imgW="1485255" imgH="355446" progId="Equation.3">
                  <p:embed/>
                </p:oleObj>
              </mc:Choice>
              <mc:Fallback>
                <p:oleObj name="数式" r:id="rId5" imgW="1485255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5361886"/>
                        <a:ext cx="308927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左右矢印 31"/>
          <p:cNvSpPr/>
          <p:nvPr/>
        </p:nvSpPr>
        <p:spPr>
          <a:xfrm rot="5400000">
            <a:off x="1493658" y="3937558"/>
            <a:ext cx="1044116" cy="360040"/>
          </a:xfrm>
          <a:prstGeom prst="leftRightArrow">
            <a:avLst/>
          </a:prstGeom>
          <a:solidFill>
            <a:srgbClr val="84AA33"/>
          </a:solidFill>
          <a:ln w="25400" cap="flat" cmpd="sng" algn="ctr">
            <a:solidFill>
              <a:srgbClr val="84AA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331640" y="6187808"/>
            <a:ext cx="1584176" cy="46166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position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24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z</a:t>
            </a:r>
            <a:endParaRPr kumimoji="0" lang="ja-JP" altLang="en-US" sz="24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104181" y="2911065"/>
            <a:ext cx="2139351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Momentum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24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P</a:t>
            </a:r>
            <a:r>
              <a:rPr kumimoji="0" lang="en-US" altLang="ja-JP" sz="2400" i="1" kern="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z</a:t>
            </a:r>
            <a:endParaRPr kumimoji="0" lang="ja-JP" altLang="en-US" sz="24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 flipH="1">
            <a:off x="6588225" y="2492896"/>
            <a:ext cx="1152127" cy="2232248"/>
          </a:xfrm>
          <a:prstGeom prst="line">
            <a:avLst/>
          </a:prstGeom>
          <a:noFill/>
          <a:ln w="25400" cap="flat" cmpd="sng" algn="ctr">
            <a:solidFill>
              <a:srgbClr val="C32D2E"/>
            </a:solidFill>
            <a:prstDash val="sysDot"/>
          </a:ln>
          <a:effectLst/>
        </p:spPr>
      </p:cxnSp>
      <p:sp>
        <p:nvSpPr>
          <p:cNvPr id="37" name="正方形/長方形 36"/>
          <p:cNvSpPr/>
          <p:nvPr/>
        </p:nvSpPr>
        <p:spPr>
          <a:xfrm>
            <a:off x="2433715" y="3702079"/>
            <a:ext cx="27703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HGｺﾞｼｯｸE"/>
              </a:rPr>
              <a:t>identified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HGｺﾞｼｯｸE"/>
              </a:rPr>
              <a:t>(in Bjorken picture)</a:t>
            </a:r>
            <a:endParaRPr lang="ja-JP" altLang="en-US" sz="24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38" name="テキスト ボックス 37"/>
          <p:cNvSpPr txBox="1"/>
          <p:nvPr/>
        </p:nvSpPr>
        <p:spPr bwMode="auto">
          <a:xfrm>
            <a:off x="395536" y="781253"/>
            <a:ext cx="3313728" cy="461665"/>
          </a:xfrm>
          <a:prstGeom prst="rect">
            <a:avLst/>
          </a:prstGeom>
          <a:noFill/>
          <a:ln w="38100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ja-JP" sz="2400" i="1" dirty="0" smtClean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h</a:t>
            </a: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Bjorken picture</a:t>
            </a:r>
            <a:endParaRPr lang="ja-JP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右矢印 39"/>
          <p:cNvSpPr/>
          <p:nvPr/>
        </p:nvSpPr>
        <p:spPr>
          <a:xfrm rot="17945871">
            <a:off x="7626122" y="1754272"/>
            <a:ext cx="792088" cy="504056"/>
          </a:xfrm>
          <a:prstGeom prst="rightArrow">
            <a:avLst/>
          </a:prstGeom>
          <a:solidFill>
            <a:srgbClr val="C32D2E">
              <a:alpha val="3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 flipV="1">
            <a:off x="7847985" y="1988840"/>
            <a:ext cx="180399" cy="336290"/>
          </a:xfrm>
          <a:prstGeom prst="straightConnector1">
            <a:avLst/>
          </a:prstGeom>
          <a:noFill/>
          <a:ln w="25400" cap="flat" cmpd="sng" algn="ctr">
            <a:solidFill>
              <a:srgbClr val="C32D2E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</p:cxnSp>
      <p:cxnSp>
        <p:nvCxnSpPr>
          <p:cNvPr id="43" name="直線矢印コネクタ 42"/>
          <p:cNvCxnSpPr/>
          <p:nvPr/>
        </p:nvCxnSpPr>
        <p:spPr>
          <a:xfrm flipV="1">
            <a:off x="8027626" y="2084598"/>
            <a:ext cx="180399" cy="336290"/>
          </a:xfrm>
          <a:prstGeom prst="straightConnector1">
            <a:avLst/>
          </a:prstGeom>
          <a:noFill/>
          <a:ln w="25400" cap="flat" cmpd="sng" algn="ctr">
            <a:solidFill>
              <a:srgbClr val="C32D2E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</p:cxnSp>
      <p:cxnSp>
        <p:nvCxnSpPr>
          <p:cNvPr id="44" name="直線矢印コネクタ 43"/>
          <p:cNvCxnSpPr/>
          <p:nvPr/>
        </p:nvCxnSpPr>
        <p:spPr>
          <a:xfrm flipV="1">
            <a:off x="7668344" y="1916832"/>
            <a:ext cx="180399" cy="336290"/>
          </a:xfrm>
          <a:prstGeom prst="straightConnector1">
            <a:avLst/>
          </a:prstGeom>
          <a:noFill/>
          <a:ln w="25400" cap="flat" cmpd="sng" algn="ctr">
            <a:solidFill>
              <a:srgbClr val="C32D2E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</p:cxn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490951"/>
              </p:ext>
            </p:extLst>
          </p:nvPr>
        </p:nvGraphicFramePr>
        <p:xfrm>
          <a:off x="7609349" y="1123363"/>
          <a:ext cx="1112540" cy="453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57" name="Equation" r:id="rId7" imgW="406080" imgH="164880" progId="Equation.DSMT4">
                  <p:embed/>
                </p:oleObj>
              </mc:Choice>
              <mc:Fallback>
                <p:oleObj name="Equation" r:id="rId7" imgW="406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9349" y="1123363"/>
                        <a:ext cx="1112540" cy="453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99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Times New Roman" panose="02020603050405020304" pitchFamily="18" charset="0"/>
              </a:rPr>
              <a:t>But this is a relation for FLOW rapidity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4355976" y="4725144"/>
            <a:ext cx="439248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" name="直線コネクタ 5"/>
          <p:cNvCxnSpPr/>
          <p:nvPr/>
        </p:nvCxnSpPr>
        <p:spPr>
          <a:xfrm>
            <a:off x="3923928" y="2420888"/>
            <a:ext cx="3168352" cy="273630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" name="直線コネクタ 6"/>
          <p:cNvCxnSpPr/>
          <p:nvPr/>
        </p:nvCxnSpPr>
        <p:spPr>
          <a:xfrm flipH="1">
            <a:off x="6084168" y="2420888"/>
            <a:ext cx="3240360" cy="272792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8" name="フリーフォーム 7"/>
          <p:cNvSpPr/>
          <p:nvPr/>
        </p:nvSpPr>
        <p:spPr>
          <a:xfrm>
            <a:off x="3928049" y="2177823"/>
            <a:ext cx="5398265" cy="1512983"/>
          </a:xfrm>
          <a:custGeom>
            <a:avLst/>
            <a:gdLst>
              <a:gd name="connsiteX0" fmla="*/ 0 w 5398265"/>
              <a:gd name="connsiteY0" fmla="*/ 0 h 1512983"/>
              <a:gd name="connsiteX1" fmla="*/ 2644048 w 5398265"/>
              <a:gd name="connsiteY1" fmla="*/ 1509311 h 1512983"/>
              <a:gd name="connsiteX2" fmla="*/ 5398265 w 5398265"/>
              <a:gd name="connsiteY2" fmla="*/ 22034 h 15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8265" h="1512983">
                <a:moveTo>
                  <a:pt x="0" y="0"/>
                </a:moveTo>
                <a:cubicBezTo>
                  <a:pt x="872168" y="752819"/>
                  <a:pt x="1744337" y="1505639"/>
                  <a:pt x="2644048" y="1509311"/>
                </a:cubicBezTo>
                <a:cubicBezTo>
                  <a:pt x="3543759" y="1512983"/>
                  <a:pt x="4471012" y="767508"/>
                  <a:pt x="5398265" y="22034"/>
                </a:cubicBezTo>
              </a:path>
            </a:pathLst>
          </a:custGeom>
          <a:solidFill>
            <a:srgbClr val="FEB80A">
              <a:lumMod val="40000"/>
              <a:lumOff val="60000"/>
            </a:srgbClr>
          </a:solidFill>
          <a:ln w="19050" cap="flat" cmpd="sng" algn="ctr">
            <a:solidFill>
              <a:srgbClr val="FEB80A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3923928" y="1988840"/>
            <a:ext cx="5398265" cy="1224136"/>
          </a:xfrm>
          <a:custGeom>
            <a:avLst/>
            <a:gdLst>
              <a:gd name="connsiteX0" fmla="*/ 0 w 5398265"/>
              <a:gd name="connsiteY0" fmla="*/ 0 h 1158608"/>
              <a:gd name="connsiteX1" fmla="*/ 2644048 w 5398265"/>
              <a:gd name="connsiteY1" fmla="*/ 1156772 h 1158608"/>
              <a:gd name="connsiteX2" fmla="*/ 5398265 w 5398265"/>
              <a:gd name="connsiteY2" fmla="*/ 11017 h 115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8265" h="1158608">
                <a:moveTo>
                  <a:pt x="0" y="0"/>
                </a:moveTo>
                <a:cubicBezTo>
                  <a:pt x="872168" y="577468"/>
                  <a:pt x="1744337" y="1154936"/>
                  <a:pt x="2644048" y="1156772"/>
                </a:cubicBezTo>
                <a:cubicBezTo>
                  <a:pt x="3543759" y="1158608"/>
                  <a:pt x="4471012" y="584812"/>
                  <a:pt x="5398265" y="11017"/>
                </a:cubicBezTo>
              </a:path>
            </a:pathLst>
          </a:custGeom>
          <a:solidFill>
            <a:srgbClr val="4F271C">
              <a:lumMod val="40000"/>
              <a:lumOff val="60000"/>
            </a:srgbClr>
          </a:solidFill>
          <a:ln w="19050" cap="flat" cmpd="sng" algn="ctr">
            <a:solidFill>
              <a:srgbClr val="4F271C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3928049" y="1772816"/>
            <a:ext cx="5398265" cy="875840"/>
          </a:xfrm>
          <a:custGeom>
            <a:avLst/>
            <a:gdLst>
              <a:gd name="connsiteX0" fmla="*/ 0 w 5398265"/>
              <a:gd name="connsiteY0" fmla="*/ 0 h 875840"/>
              <a:gd name="connsiteX1" fmla="*/ 2666082 w 5398265"/>
              <a:gd name="connsiteY1" fmla="*/ 870332 h 875840"/>
              <a:gd name="connsiteX2" fmla="*/ 5398265 w 5398265"/>
              <a:gd name="connsiteY2" fmla="*/ 33050 h 8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8265" h="875840">
                <a:moveTo>
                  <a:pt x="0" y="0"/>
                </a:moveTo>
                <a:cubicBezTo>
                  <a:pt x="883185" y="432412"/>
                  <a:pt x="1766371" y="864824"/>
                  <a:pt x="2666082" y="870332"/>
                </a:cubicBezTo>
                <a:cubicBezTo>
                  <a:pt x="3565793" y="875840"/>
                  <a:pt x="4482029" y="454445"/>
                  <a:pt x="5398265" y="33050"/>
                </a:cubicBezTo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6588224" y="1412776"/>
            <a:ext cx="0" cy="367240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5709876" y="2708920"/>
            <a:ext cx="1656184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hadron phase</a:t>
            </a:r>
            <a:endParaRPr kumimoji="0" lang="ja-JP" altLang="en-US" sz="18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52228" y="3250480"/>
            <a:ext cx="1380226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QGP</a:t>
            </a:r>
            <a:r>
              <a:rPr kumimoji="0" lang="ja-JP" altLang="en-US" sz="1800" kern="0" dirty="0">
                <a:solidFill>
                  <a:prstClr val="black"/>
                </a:solidFill>
                <a:latin typeface="Arial"/>
                <a:ea typeface="HGｺﾞｼｯｸE"/>
              </a:rPr>
              <a:t> </a:t>
            </a: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phase</a:t>
            </a:r>
            <a:endParaRPr kumimoji="0" lang="ja-JP" altLang="en-US" sz="18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237538">
            <a:off x="3597794" y="1997620"/>
            <a:ext cx="2880320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kern="0" dirty="0">
                <a:solidFill>
                  <a:prstClr val="black"/>
                </a:solidFill>
                <a:latin typeface="Arial"/>
                <a:ea typeface="HGｺﾞｼｯｸE"/>
              </a:rPr>
              <a:t>k</a:t>
            </a:r>
            <a:r>
              <a:rPr kumimoji="0" lang="en-US" altLang="ja-JP" sz="12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inetic freezeout</a:t>
            </a:r>
            <a:endParaRPr kumimoji="0" lang="ja-JP" altLang="en-US" sz="12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766883">
            <a:off x="3413920" y="2331120"/>
            <a:ext cx="2880320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kern="0" dirty="0">
                <a:solidFill>
                  <a:prstClr val="black"/>
                </a:solidFill>
                <a:latin typeface="Arial"/>
                <a:ea typeface="HGｺﾞｼｯｸE"/>
              </a:rPr>
              <a:t>h</a:t>
            </a:r>
            <a:r>
              <a:rPr kumimoji="0" lang="en-US" altLang="ja-JP" sz="12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adronization</a:t>
            </a:r>
            <a:endParaRPr kumimoji="0" lang="ja-JP" altLang="en-US" sz="12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984800">
            <a:off x="3414445" y="2621321"/>
            <a:ext cx="2880320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kern="0" dirty="0">
                <a:solidFill>
                  <a:prstClr val="black"/>
                </a:solidFill>
                <a:latin typeface="Arial"/>
                <a:ea typeface="HGｺﾞｼｯｸE"/>
              </a:rPr>
              <a:t>t</a:t>
            </a:r>
            <a:r>
              <a:rPr kumimoji="0" lang="en-US" altLang="ja-JP" sz="12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hermal equilibrium</a:t>
            </a:r>
            <a:endParaRPr kumimoji="0" lang="ja-JP" altLang="en-US" sz="12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958488" y="1346394"/>
            <a:ext cx="1440160" cy="165618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932553" y="1693180"/>
            <a:ext cx="320269" cy="169560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4208" y="1058252"/>
            <a:ext cx="792088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time</a:t>
            </a:r>
            <a:r>
              <a:rPr kumimoji="0" lang="ja-JP" altLang="en-US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18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t</a:t>
            </a:r>
            <a:endParaRPr kumimoji="0" lang="ja-JP" altLang="en-US" sz="18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47856" y="4293096"/>
            <a:ext cx="1260649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position</a:t>
            </a:r>
            <a:r>
              <a:rPr kumimoji="0" lang="en-US" altLang="ja-JP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18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z</a:t>
            </a:r>
            <a:endParaRPr kumimoji="0" lang="ja-JP" altLang="en-US" sz="18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7703840" y="2348880"/>
            <a:ext cx="144016" cy="144016"/>
          </a:xfrm>
          <a:prstGeom prst="ellipse">
            <a:avLst/>
          </a:prstGeom>
          <a:solidFill>
            <a:srgbClr val="FEB80A"/>
          </a:solidFill>
          <a:ln w="2540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95536" y="1795320"/>
            <a:ext cx="3456384" cy="165618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FEB80A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69486" y="1550418"/>
            <a:ext cx="2088232" cy="461665"/>
          </a:xfrm>
          <a:prstGeom prst="rect">
            <a:avLst/>
          </a:prstGeom>
          <a:gradFill flip="none" rotWithShape="1">
            <a:gsLst>
              <a:gs pos="0">
                <a:srgbClr val="FEB80A">
                  <a:tint val="66000"/>
                  <a:satMod val="160000"/>
                </a:srgbClr>
              </a:gs>
              <a:gs pos="50000">
                <a:srgbClr val="FEB80A">
                  <a:tint val="44500"/>
                  <a:satMod val="160000"/>
                </a:srgbClr>
              </a:gs>
              <a:gs pos="100000">
                <a:srgbClr val="FEB80A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rgbClr val="FEB80A">
                <a:lumMod val="75000"/>
              </a:srgbClr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Rapidity</a:t>
            </a:r>
            <a:endParaRPr kumimoji="0" lang="ja-JP" altLang="en-US" sz="24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711615"/>
              </p:ext>
            </p:extLst>
          </p:nvPr>
        </p:nvGraphicFramePr>
        <p:xfrm>
          <a:off x="539552" y="2058844"/>
          <a:ext cx="31607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79" name="数式" r:id="rId3" imgW="1524000" imgH="368300" progId="Equation.3">
                  <p:embed/>
                </p:oleObj>
              </mc:Choice>
              <mc:Fallback>
                <p:oleObj name="数式" r:id="rId3" imgW="1524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058844"/>
                        <a:ext cx="3160712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正方形/長方形 28"/>
          <p:cNvSpPr/>
          <p:nvPr/>
        </p:nvSpPr>
        <p:spPr>
          <a:xfrm>
            <a:off x="467544" y="5058508"/>
            <a:ext cx="3384376" cy="1633356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8739" y="4828282"/>
            <a:ext cx="2954409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rgbClr val="0070C0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Spacetime Rapidity</a:t>
            </a:r>
            <a:endParaRPr kumimoji="0" lang="ja-JP" altLang="en-US" sz="24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639053"/>
              </p:ext>
            </p:extLst>
          </p:nvPr>
        </p:nvGraphicFramePr>
        <p:xfrm>
          <a:off x="579438" y="5361886"/>
          <a:ext cx="30892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80" name="数式" r:id="rId5" imgW="1485255" imgH="355446" progId="Equation.3">
                  <p:embed/>
                </p:oleObj>
              </mc:Choice>
              <mc:Fallback>
                <p:oleObj name="数式" r:id="rId5" imgW="1485255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5361886"/>
                        <a:ext cx="308927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左右矢印 31"/>
          <p:cNvSpPr/>
          <p:nvPr/>
        </p:nvSpPr>
        <p:spPr>
          <a:xfrm rot="5400000">
            <a:off x="1493658" y="3937558"/>
            <a:ext cx="1044116" cy="360040"/>
          </a:xfrm>
          <a:prstGeom prst="leftRightArrow">
            <a:avLst/>
          </a:prstGeom>
          <a:solidFill>
            <a:srgbClr val="84AA33"/>
          </a:solidFill>
          <a:ln w="25400" cap="flat" cmpd="sng" algn="ctr">
            <a:solidFill>
              <a:srgbClr val="84AA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331640" y="6187808"/>
            <a:ext cx="1584176" cy="46166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position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24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z</a:t>
            </a:r>
            <a:endParaRPr kumimoji="0" lang="ja-JP" altLang="en-US" sz="24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104181" y="2911065"/>
            <a:ext cx="2139351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Momentum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24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P</a:t>
            </a:r>
            <a:r>
              <a:rPr kumimoji="0" lang="en-US" altLang="ja-JP" sz="2400" i="1" kern="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z</a:t>
            </a:r>
            <a:endParaRPr kumimoji="0" lang="ja-JP" altLang="en-US" sz="24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 flipH="1">
            <a:off x="6588225" y="2492896"/>
            <a:ext cx="1152127" cy="2232248"/>
          </a:xfrm>
          <a:prstGeom prst="line">
            <a:avLst/>
          </a:prstGeom>
          <a:noFill/>
          <a:ln w="25400" cap="flat" cmpd="sng" algn="ctr">
            <a:solidFill>
              <a:srgbClr val="C32D2E"/>
            </a:solidFill>
            <a:prstDash val="sysDot"/>
          </a:ln>
          <a:effectLst/>
        </p:spPr>
      </p:cxnSp>
      <p:sp>
        <p:nvSpPr>
          <p:cNvPr id="37" name="正方形/長方形 36"/>
          <p:cNvSpPr/>
          <p:nvPr/>
        </p:nvSpPr>
        <p:spPr>
          <a:xfrm>
            <a:off x="2433715" y="3702079"/>
            <a:ext cx="27703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HGｺﾞｼｯｸE"/>
              </a:rPr>
              <a:t>identified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HGｺﾞｼｯｸE"/>
              </a:rPr>
              <a:t>(in Bjorken picture)</a:t>
            </a:r>
            <a:endParaRPr lang="ja-JP" altLang="en-US" sz="24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38" name="テキスト ボックス 37"/>
          <p:cNvSpPr txBox="1"/>
          <p:nvPr/>
        </p:nvSpPr>
        <p:spPr bwMode="auto">
          <a:xfrm>
            <a:off x="395536" y="781253"/>
            <a:ext cx="3313728" cy="461665"/>
          </a:xfrm>
          <a:prstGeom prst="rect">
            <a:avLst/>
          </a:prstGeom>
          <a:noFill/>
          <a:ln w="38100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ja-JP" sz="2400" i="1" dirty="0" smtClean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h</a:t>
            </a: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Bjorken picture</a:t>
            </a:r>
            <a:endParaRPr lang="ja-JP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右矢印 39"/>
          <p:cNvSpPr/>
          <p:nvPr/>
        </p:nvSpPr>
        <p:spPr>
          <a:xfrm rot="17945871">
            <a:off x="7626122" y="1754272"/>
            <a:ext cx="792088" cy="504056"/>
          </a:xfrm>
          <a:prstGeom prst="rightArrow">
            <a:avLst/>
          </a:prstGeom>
          <a:solidFill>
            <a:srgbClr val="C32D2E">
              <a:alpha val="3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 flipV="1">
            <a:off x="7847985" y="1988840"/>
            <a:ext cx="180399" cy="336290"/>
          </a:xfrm>
          <a:prstGeom prst="straightConnector1">
            <a:avLst/>
          </a:prstGeom>
          <a:noFill/>
          <a:ln w="25400" cap="flat" cmpd="sng" algn="ctr">
            <a:solidFill>
              <a:srgbClr val="C32D2E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</p:cxnSp>
      <p:cxnSp>
        <p:nvCxnSpPr>
          <p:cNvPr id="43" name="直線矢印コネクタ 42"/>
          <p:cNvCxnSpPr/>
          <p:nvPr/>
        </p:nvCxnSpPr>
        <p:spPr>
          <a:xfrm flipV="1">
            <a:off x="8027626" y="2084598"/>
            <a:ext cx="180399" cy="336290"/>
          </a:xfrm>
          <a:prstGeom prst="straightConnector1">
            <a:avLst/>
          </a:prstGeom>
          <a:noFill/>
          <a:ln w="25400" cap="flat" cmpd="sng" algn="ctr">
            <a:solidFill>
              <a:srgbClr val="C32D2E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</p:cxnSp>
      <p:cxnSp>
        <p:nvCxnSpPr>
          <p:cNvPr id="44" name="直線矢印コネクタ 43"/>
          <p:cNvCxnSpPr/>
          <p:nvPr/>
        </p:nvCxnSpPr>
        <p:spPr>
          <a:xfrm flipV="1">
            <a:off x="7668344" y="1916832"/>
            <a:ext cx="180399" cy="336290"/>
          </a:xfrm>
          <a:prstGeom prst="straightConnector1">
            <a:avLst/>
          </a:prstGeom>
          <a:noFill/>
          <a:ln w="25400" cap="flat" cmpd="sng" algn="ctr">
            <a:solidFill>
              <a:srgbClr val="C32D2E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</p:cxn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652303"/>
              </p:ext>
            </p:extLst>
          </p:nvPr>
        </p:nvGraphicFramePr>
        <p:xfrm>
          <a:off x="7608888" y="1123950"/>
          <a:ext cx="11128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81" name="Equation" r:id="rId7" imgW="406080" imgH="164880" progId="Equation.DSMT4">
                  <p:embed/>
                </p:oleObj>
              </mc:Choice>
              <mc:Fallback>
                <p:oleObj name="Equation" r:id="rId7" imgW="406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8" y="1123950"/>
                        <a:ext cx="11128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98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Variance, Skewness, and </a:t>
            </a:r>
            <a:r>
              <a:rPr lang="en-US" altLang="ja-JP" dirty="0"/>
              <a:t>K</a:t>
            </a:r>
            <a:r>
              <a:rPr kumimoji="1" lang="en-US" altLang="ja-JP" dirty="0" smtClean="0"/>
              <a:t>urtosis</a:t>
            </a:r>
            <a:endParaRPr kumimoji="1" lang="ja-JP" altLang="en-US" dirty="0"/>
          </a:p>
        </p:txBody>
      </p:sp>
      <p:grpSp>
        <p:nvGrpSpPr>
          <p:cNvPr id="3" name="グループ化 2"/>
          <p:cNvGrpSpPr>
            <a:grpSpLocks noChangeAspect="1"/>
          </p:cNvGrpSpPr>
          <p:nvPr/>
        </p:nvGrpSpPr>
        <p:grpSpPr>
          <a:xfrm>
            <a:off x="1392933" y="1385336"/>
            <a:ext cx="5831058" cy="4680980"/>
            <a:chOff x="335636" y="1410679"/>
            <a:chExt cx="5343797" cy="4289823"/>
          </a:xfrm>
          <a:effectLst/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36" y="1410679"/>
              <a:ext cx="5343797" cy="428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グループ化 4"/>
            <p:cNvGrpSpPr>
              <a:grpSpLocks noChangeAspect="1"/>
            </p:cNvGrpSpPr>
            <p:nvPr/>
          </p:nvGrpSpPr>
          <p:grpSpPr>
            <a:xfrm>
              <a:off x="981674" y="1782195"/>
              <a:ext cx="4429652" cy="2936617"/>
              <a:chOff x="2266147" y="1780212"/>
              <a:chExt cx="4646675" cy="3080494"/>
            </a:xfrm>
          </p:grpSpPr>
          <p:cxnSp>
            <p:nvCxnSpPr>
              <p:cNvPr id="6" name="直線矢印コネクタ 5"/>
              <p:cNvCxnSpPr/>
              <p:nvPr/>
            </p:nvCxnSpPr>
            <p:spPr>
              <a:xfrm>
                <a:off x="3771979" y="3972221"/>
                <a:ext cx="2664000" cy="0"/>
              </a:xfrm>
              <a:prstGeom prst="straightConnector1">
                <a:avLst/>
              </a:prstGeom>
              <a:noFill/>
              <a:ln w="114300" cap="flat" cmpd="sng" algn="ctr">
                <a:solidFill>
                  <a:srgbClr val="FF0066"/>
                </a:solidFill>
                <a:prstDash val="solid"/>
                <a:miter lim="800000"/>
                <a:headEnd type="arrow"/>
                <a:tailEnd type="arrow"/>
              </a:ln>
              <a:effectLst/>
            </p:spPr>
          </p:cxnSp>
          <p:cxnSp>
            <p:nvCxnSpPr>
              <p:cNvPr id="7" name="直線矢印コネクタ 6"/>
              <p:cNvCxnSpPr/>
              <p:nvPr/>
            </p:nvCxnSpPr>
            <p:spPr>
              <a:xfrm>
                <a:off x="5526578" y="3312308"/>
                <a:ext cx="936000" cy="0"/>
              </a:xfrm>
              <a:prstGeom prst="straightConnector1">
                <a:avLst/>
              </a:prstGeom>
              <a:noFill/>
              <a:ln w="114300" cap="flat" cmpd="sng" algn="ctr">
                <a:solidFill>
                  <a:srgbClr val="FF8021"/>
                </a:solidFill>
                <a:prstDash val="solid"/>
                <a:miter lim="800000"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" name="直線矢印コネクタ 7"/>
              <p:cNvCxnSpPr/>
              <p:nvPr/>
            </p:nvCxnSpPr>
            <p:spPr>
              <a:xfrm rot="16200000">
                <a:off x="4601106" y="2248212"/>
                <a:ext cx="936000" cy="0"/>
              </a:xfrm>
              <a:prstGeom prst="straightConnector1">
                <a:avLst/>
              </a:prstGeom>
              <a:noFill/>
              <a:ln w="123825" cap="flat" cmpd="sng" algn="ctr">
                <a:solidFill>
                  <a:srgbClr val="4E67C8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9" name="テキスト ボックス 8"/>
              <p:cNvSpPr txBox="1"/>
              <p:nvPr/>
            </p:nvSpPr>
            <p:spPr>
              <a:xfrm>
                <a:off x="4332564" y="4275931"/>
                <a:ext cx="2580258" cy="584775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Variance (2</a:t>
                </a:r>
                <a:r>
                  <a:rPr kumimoji="0" lang="en-US" altLang="ja-JP" sz="3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nd</a:t>
                </a:r>
                <a:r>
                  <a:rPr kumimoji="0" lang="en-US" altLang="ja-JP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)</a:t>
                </a:r>
                <a:endParaRPr kumimoji="0" lang="ja-JP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2658485" y="3019921"/>
                <a:ext cx="2812678" cy="562166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8021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Skewness (3</a:t>
                </a:r>
                <a:r>
                  <a:rPr kumimoji="0" lang="en-US" altLang="ja-JP" sz="3200" b="1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FF8021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rd</a:t>
                </a:r>
                <a:r>
                  <a:rPr kumimoji="0" lang="en-US" altLang="ja-JP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8021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)</a:t>
                </a:r>
                <a:endParaRPr kumimoji="0" lang="ja-JP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小塚ゴシック Pr6N L"/>
                  <a:ea typeface="小塚ゴシック Pr6N L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2266147" y="2011045"/>
                <a:ext cx="2351913" cy="562166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kern="0" dirty="0">
                    <a:solidFill>
                      <a:srgbClr val="4E67C8">
                        <a:lumMod val="50000"/>
                      </a:srgbClr>
                    </a:solidFill>
                    <a:latin typeface="小塚ゴシック Pr6N L"/>
                    <a:ea typeface="小塚ゴシック Pr6N L"/>
                  </a:rPr>
                  <a:t>K</a:t>
                </a:r>
                <a:r>
                  <a:rPr kumimoji="0" lang="en-US" altLang="ja-JP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67C8">
                        <a:lumMod val="50000"/>
                      </a:srgbClr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urtosis (4</a:t>
                </a:r>
                <a:r>
                  <a:rPr kumimoji="0" lang="en-US" altLang="ja-JP" sz="3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4E67C8">
                        <a:lumMod val="50000"/>
                      </a:srgbClr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th</a:t>
                </a:r>
                <a:r>
                  <a:rPr kumimoji="0" lang="en-US" altLang="ja-JP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E67C8">
                        <a:lumMod val="50000"/>
                      </a:srgbClr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)</a:t>
                </a:r>
                <a:endParaRPr kumimoji="0" lang="ja-JP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E67C8">
                      <a:lumMod val="50000"/>
                    </a:srgbClr>
                  </a:solidFill>
                  <a:effectLst/>
                  <a:uLnTx/>
                  <a:uFillTx/>
                  <a:latin typeface="小塚ゴシック Pr6N L"/>
                  <a:ea typeface="小塚ゴシック Pr6N L"/>
                </a:endParaRPr>
              </a:p>
            </p:txBody>
          </p:sp>
        </p:grpSp>
      </p:grpSp>
      <p:sp>
        <p:nvSpPr>
          <p:cNvPr id="12" name="正方形/長方形 11"/>
          <p:cNvSpPr/>
          <p:nvPr/>
        </p:nvSpPr>
        <p:spPr>
          <a:xfrm>
            <a:off x="3597012" y="1185281"/>
            <a:ext cx="25006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>
                <a:solidFill>
                  <a:prstClr val="black"/>
                </a:solidFill>
                <a:latin typeface="小塚ゴシック Pr6N L"/>
                <a:ea typeface="小塚ゴシック Pr6N L"/>
              </a:rPr>
              <a:t>STAR, PRL</a:t>
            </a:r>
            <a:r>
              <a:rPr lang="en-US" altLang="ja-JP" sz="2000" b="1" dirty="0">
                <a:solidFill>
                  <a:prstClr val="black"/>
                </a:solidFill>
                <a:latin typeface="小塚ゴシック Pr6N L"/>
                <a:ea typeface="小塚ゴシック Pr6N L"/>
              </a:rPr>
              <a:t>105</a:t>
            </a:r>
            <a:r>
              <a:rPr lang="en-US" altLang="ja-JP" sz="2000" dirty="0">
                <a:solidFill>
                  <a:prstClr val="black"/>
                </a:solidFill>
                <a:latin typeface="小塚ゴシック Pr6N L"/>
                <a:ea typeface="小塚ゴシック Pr6N L"/>
              </a:rPr>
              <a:t> (2010)</a:t>
            </a:r>
            <a:endParaRPr lang="ja-JP" altLang="en-US" sz="2000" dirty="0">
              <a:solidFill>
                <a:prstClr val="black"/>
              </a:solidFill>
              <a:latin typeface="小塚ゴシック Pr6N L"/>
              <a:ea typeface="小塚ゴシック Pr6N L"/>
            </a:endParaRPr>
          </a:p>
        </p:txBody>
      </p:sp>
    </p:spTree>
    <p:extLst>
      <p:ext uri="{BB962C8B-B14F-4D97-AF65-F5344CB8AC3E}">
        <p14:creationId xmlns:p14="http://schemas.microsoft.com/office/powerpoint/2010/main" val="29739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Times New Roman" panose="02020603050405020304" pitchFamily="18" charset="0"/>
              </a:rPr>
              <a:t>But this is a relation for FLOW rapidity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4355976" y="4725144"/>
            <a:ext cx="439248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" name="直線コネクタ 5"/>
          <p:cNvCxnSpPr/>
          <p:nvPr/>
        </p:nvCxnSpPr>
        <p:spPr>
          <a:xfrm>
            <a:off x="3923928" y="2420888"/>
            <a:ext cx="3168352" cy="273630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" name="直線コネクタ 6"/>
          <p:cNvCxnSpPr/>
          <p:nvPr/>
        </p:nvCxnSpPr>
        <p:spPr>
          <a:xfrm flipH="1">
            <a:off x="6084168" y="2420888"/>
            <a:ext cx="3240360" cy="272792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8" name="フリーフォーム 7"/>
          <p:cNvSpPr/>
          <p:nvPr/>
        </p:nvSpPr>
        <p:spPr>
          <a:xfrm>
            <a:off x="3928049" y="2177823"/>
            <a:ext cx="5398265" cy="1512983"/>
          </a:xfrm>
          <a:custGeom>
            <a:avLst/>
            <a:gdLst>
              <a:gd name="connsiteX0" fmla="*/ 0 w 5398265"/>
              <a:gd name="connsiteY0" fmla="*/ 0 h 1512983"/>
              <a:gd name="connsiteX1" fmla="*/ 2644048 w 5398265"/>
              <a:gd name="connsiteY1" fmla="*/ 1509311 h 1512983"/>
              <a:gd name="connsiteX2" fmla="*/ 5398265 w 5398265"/>
              <a:gd name="connsiteY2" fmla="*/ 22034 h 15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8265" h="1512983">
                <a:moveTo>
                  <a:pt x="0" y="0"/>
                </a:moveTo>
                <a:cubicBezTo>
                  <a:pt x="872168" y="752819"/>
                  <a:pt x="1744337" y="1505639"/>
                  <a:pt x="2644048" y="1509311"/>
                </a:cubicBezTo>
                <a:cubicBezTo>
                  <a:pt x="3543759" y="1512983"/>
                  <a:pt x="4471012" y="767508"/>
                  <a:pt x="5398265" y="22034"/>
                </a:cubicBezTo>
              </a:path>
            </a:pathLst>
          </a:custGeom>
          <a:solidFill>
            <a:srgbClr val="FEB80A">
              <a:lumMod val="40000"/>
              <a:lumOff val="60000"/>
            </a:srgbClr>
          </a:solidFill>
          <a:ln w="19050" cap="flat" cmpd="sng" algn="ctr">
            <a:solidFill>
              <a:srgbClr val="FEB80A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3923928" y="1988840"/>
            <a:ext cx="5398265" cy="1224136"/>
          </a:xfrm>
          <a:custGeom>
            <a:avLst/>
            <a:gdLst>
              <a:gd name="connsiteX0" fmla="*/ 0 w 5398265"/>
              <a:gd name="connsiteY0" fmla="*/ 0 h 1158608"/>
              <a:gd name="connsiteX1" fmla="*/ 2644048 w 5398265"/>
              <a:gd name="connsiteY1" fmla="*/ 1156772 h 1158608"/>
              <a:gd name="connsiteX2" fmla="*/ 5398265 w 5398265"/>
              <a:gd name="connsiteY2" fmla="*/ 11017 h 115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8265" h="1158608">
                <a:moveTo>
                  <a:pt x="0" y="0"/>
                </a:moveTo>
                <a:cubicBezTo>
                  <a:pt x="872168" y="577468"/>
                  <a:pt x="1744337" y="1154936"/>
                  <a:pt x="2644048" y="1156772"/>
                </a:cubicBezTo>
                <a:cubicBezTo>
                  <a:pt x="3543759" y="1158608"/>
                  <a:pt x="4471012" y="584812"/>
                  <a:pt x="5398265" y="11017"/>
                </a:cubicBezTo>
              </a:path>
            </a:pathLst>
          </a:custGeom>
          <a:solidFill>
            <a:srgbClr val="4F271C">
              <a:lumMod val="40000"/>
              <a:lumOff val="60000"/>
            </a:srgbClr>
          </a:solidFill>
          <a:ln w="19050" cap="flat" cmpd="sng" algn="ctr">
            <a:solidFill>
              <a:srgbClr val="4F271C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3928049" y="1772816"/>
            <a:ext cx="5398265" cy="875840"/>
          </a:xfrm>
          <a:custGeom>
            <a:avLst/>
            <a:gdLst>
              <a:gd name="connsiteX0" fmla="*/ 0 w 5398265"/>
              <a:gd name="connsiteY0" fmla="*/ 0 h 875840"/>
              <a:gd name="connsiteX1" fmla="*/ 2666082 w 5398265"/>
              <a:gd name="connsiteY1" fmla="*/ 870332 h 875840"/>
              <a:gd name="connsiteX2" fmla="*/ 5398265 w 5398265"/>
              <a:gd name="connsiteY2" fmla="*/ 33050 h 8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8265" h="875840">
                <a:moveTo>
                  <a:pt x="0" y="0"/>
                </a:moveTo>
                <a:cubicBezTo>
                  <a:pt x="883185" y="432412"/>
                  <a:pt x="1766371" y="864824"/>
                  <a:pt x="2666082" y="870332"/>
                </a:cubicBezTo>
                <a:cubicBezTo>
                  <a:pt x="3565793" y="875840"/>
                  <a:pt x="4482029" y="454445"/>
                  <a:pt x="5398265" y="33050"/>
                </a:cubicBezTo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6588224" y="1412776"/>
            <a:ext cx="0" cy="367240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5709876" y="2708920"/>
            <a:ext cx="1656184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hadron phase</a:t>
            </a:r>
            <a:endParaRPr kumimoji="0" lang="ja-JP" altLang="en-US" sz="18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52228" y="3250480"/>
            <a:ext cx="1380226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QGP</a:t>
            </a:r>
            <a:r>
              <a:rPr kumimoji="0" lang="ja-JP" altLang="en-US" sz="1800" kern="0" dirty="0">
                <a:solidFill>
                  <a:prstClr val="black"/>
                </a:solidFill>
                <a:latin typeface="Arial"/>
                <a:ea typeface="HGｺﾞｼｯｸE"/>
              </a:rPr>
              <a:t> </a:t>
            </a: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phase</a:t>
            </a:r>
            <a:endParaRPr kumimoji="0" lang="ja-JP" altLang="en-US" sz="18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237538">
            <a:off x="3597794" y="1997620"/>
            <a:ext cx="2880320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kern="0" dirty="0">
                <a:solidFill>
                  <a:prstClr val="black"/>
                </a:solidFill>
                <a:latin typeface="Arial"/>
                <a:ea typeface="HGｺﾞｼｯｸE"/>
              </a:rPr>
              <a:t>k</a:t>
            </a:r>
            <a:r>
              <a:rPr kumimoji="0" lang="en-US" altLang="ja-JP" sz="12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inetic freezeout</a:t>
            </a:r>
            <a:endParaRPr kumimoji="0" lang="ja-JP" altLang="en-US" sz="12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766883">
            <a:off x="3413920" y="2331120"/>
            <a:ext cx="2880320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kern="0" dirty="0">
                <a:solidFill>
                  <a:prstClr val="black"/>
                </a:solidFill>
                <a:latin typeface="Arial"/>
                <a:ea typeface="HGｺﾞｼｯｸE"/>
              </a:rPr>
              <a:t>h</a:t>
            </a:r>
            <a:r>
              <a:rPr kumimoji="0" lang="en-US" altLang="ja-JP" sz="12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adronization</a:t>
            </a:r>
            <a:endParaRPr kumimoji="0" lang="ja-JP" altLang="en-US" sz="12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984800">
            <a:off x="3414445" y="2621321"/>
            <a:ext cx="2880320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kern="0" dirty="0">
                <a:solidFill>
                  <a:prstClr val="black"/>
                </a:solidFill>
                <a:latin typeface="Arial"/>
                <a:ea typeface="HGｺﾞｼｯｸE"/>
              </a:rPr>
              <a:t>t</a:t>
            </a:r>
            <a:r>
              <a:rPr kumimoji="0" lang="en-US" altLang="ja-JP" sz="12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hermal equilibrium</a:t>
            </a:r>
            <a:endParaRPr kumimoji="0" lang="ja-JP" altLang="en-US" sz="12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847876" y="1471264"/>
            <a:ext cx="1440160" cy="165618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932553" y="1693180"/>
            <a:ext cx="320269" cy="169560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4208" y="1058252"/>
            <a:ext cx="792088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time</a:t>
            </a:r>
            <a:r>
              <a:rPr kumimoji="0" lang="ja-JP" altLang="en-US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18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t</a:t>
            </a:r>
            <a:endParaRPr kumimoji="0" lang="ja-JP" altLang="en-US" sz="18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47856" y="4293096"/>
            <a:ext cx="1260649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position</a:t>
            </a:r>
            <a:r>
              <a:rPr kumimoji="0" lang="en-US" altLang="ja-JP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18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z</a:t>
            </a:r>
            <a:endParaRPr kumimoji="0" lang="ja-JP" altLang="en-US" sz="18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7703840" y="2348880"/>
            <a:ext cx="144016" cy="144016"/>
          </a:xfrm>
          <a:prstGeom prst="ellipse">
            <a:avLst/>
          </a:prstGeom>
          <a:solidFill>
            <a:srgbClr val="FEB80A"/>
          </a:solidFill>
          <a:ln w="2540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95536" y="1795320"/>
            <a:ext cx="3456384" cy="165618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FEB80A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69486" y="1550418"/>
            <a:ext cx="2088232" cy="461665"/>
          </a:xfrm>
          <a:prstGeom prst="rect">
            <a:avLst/>
          </a:prstGeom>
          <a:gradFill flip="none" rotWithShape="1">
            <a:gsLst>
              <a:gs pos="0">
                <a:srgbClr val="FEB80A">
                  <a:tint val="66000"/>
                  <a:satMod val="160000"/>
                </a:srgbClr>
              </a:gs>
              <a:gs pos="50000">
                <a:srgbClr val="FEB80A">
                  <a:tint val="44500"/>
                  <a:satMod val="160000"/>
                </a:srgbClr>
              </a:gs>
              <a:gs pos="100000">
                <a:srgbClr val="FEB80A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rgbClr val="FEB80A">
                <a:lumMod val="75000"/>
              </a:srgbClr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Rapidity</a:t>
            </a:r>
            <a:endParaRPr kumimoji="0" lang="ja-JP" altLang="en-US" sz="24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812981"/>
              </p:ext>
            </p:extLst>
          </p:nvPr>
        </p:nvGraphicFramePr>
        <p:xfrm>
          <a:off x="539552" y="2058844"/>
          <a:ext cx="31607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06" name="数式" r:id="rId3" imgW="1524000" imgH="368300" progId="Equation.3">
                  <p:embed/>
                </p:oleObj>
              </mc:Choice>
              <mc:Fallback>
                <p:oleObj name="数式" r:id="rId3" imgW="1524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058844"/>
                        <a:ext cx="3160712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正方形/長方形 28"/>
          <p:cNvSpPr/>
          <p:nvPr/>
        </p:nvSpPr>
        <p:spPr>
          <a:xfrm>
            <a:off x="467544" y="5058508"/>
            <a:ext cx="3384376" cy="1633356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8739" y="4828282"/>
            <a:ext cx="2954409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rgbClr val="0070C0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Spacetime Rapidity</a:t>
            </a:r>
            <a:endParaRPr kumimoji="0" lang="ja-JP" altLang="en-US" sz="24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510523"/>
              </p:ext>
            </p:extLst>
          </p:nvPr>
        </p:nvGraphicFramePr>
        <p:xfrm>
          <a:off x="579438" y="5361886"/>
          <a:ext cx="30892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07" name="数式" r:id="rId5" imgW="1485255" imgH="355446" progId="Equation.3">
                  <p:embed/>
                </p:oleObj>
              </mc:Choice>
              <mc:Fallback>
                <p:oleObj name="数式" r:id="rId5" imgW="1485255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5361886"/>
                        <a:ext cx="308927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左右矢印 31"/>
          <p:cNvSpPr/>
          <p:nvPr/>
        </p:nvSpPr>
        <p:spPr>
          <a:xfrm rot="5400000">
            <a:off x="1493658" y="3937558"/>
            <a:ext cx="1044116" cy="360040"/>
          </a:xfrm>
          <a:prstGeom prst="leftRightArrow">
            <a:avLst/>
          </a:prstGeom>
          <a:solidFill>
            <a:srgbClr val="84AA33"/>
          </a:solidFill>
          <a:ln w="25400" cap="flat" cmpd="sng" algn="ctr">
            <a:solidFill>
              <a:srgbClr val="84AA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331640" y="6187808"/>
            <a:ext cx="1584176" cy="46166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position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24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z</a:t>
            </a:r>
            <a:endParaRPr kumimoji="0" lang="ja-JP" altLang="en-US" sz="24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104181" y="2911065"/>
            <a:ext cx="2139351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Momentum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24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P</a:t>
            </a:r>
            <a:r>
              <a:rPr kumimoji="0" lang="en-US" altLang="ja-JP" sz="2400" i="1" kern="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z</a:t>
            </a:r>
            <a:endParaRPr kumimoji="0" lang="ja-JP" altLang="en-US" sz="24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 flipH="1">
            <a:off x="6588225" y="2492896"/>
            <a:ext cx="1152127" cy="2232248"/>
          </a:xfrm>
          <a:prstGeom prst="line">
            <a:avLst/>
          </a:prstGeom>
          <a:noFill/>
          <a:ln w="25400" cap="flat" cmpd="sng" algn="ctr">
            <a:solidFill>
              <a:srgbClr val="C32D2E"/>
            </a:solidFill>
            <a:prstDash val="sysDot"/>
          </a:ln>
          <a:effectLst/>
        </p:spPr>
      </p:cxnSp>
      <p:sp>
        <p:nvSpPr>
          <p:cNvPr id="37" name="正方形/長方形 36"/>
          <p:cNvSpPr/>
          <p:nvPr/>
        </p:nvSpPr>
        <p:spPr>
          <a:xfrm>
            <a:off x="2433715" y="3702079"/>
            <a:ext cx="27703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HGｺﾞｼｯｸE"/>
              </a:rPr>
              <a:t>identified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HGｺﾞｼｯｸE"/>
              </a:rPr>
              <a:t>(in Bjorken picture)</a:t>
            </a:r>
            <a:endParaRPr lang="ja-JP" altLang="en-US" sz="24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38" name="テキスト ボックス 37"/>
          <p:cNvSpPr txBox="1"/>
          <p:nvPr/>
        </p:nvSpPr>
        <p:spPr bwMode="auto">
          <a:xfrm>
            <a:off x="395536" y="781253"/>
            <a:ext cx="3313728" cy="461665"/>
          </a:xfrm>
          <a:prstGeom prst="rect">
            <a:avLst/>
          </a:prstGeom>
          <a:noFill/>
          <a:ln w="38100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ja-JP" sz="2400" i="1" dirty="0" smtClean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h</a:t>
            </a: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Bjorken picture</a:t>
            </a:r>
            <a:endParaRPr lang="ja-JP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右矢印 39"/>
          <p:cNvSpPr/>
          <p:nvPr/>
        </p:nvSpPr>
        <p:spPr>
          <a:xfrm rot="17945871">
            <a:off x="7626122" y="1754272"/>
            <a:ext cx="792088" cy="504056"/>
          </a:xfrm>
          <a:prstGeom prst="rightArrow">
            <a:avLst/>
          </a:prstGeom>
          <a:solidFill>
            <a:srgbClr val="C32D2E">
              <a:alpha val="3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 flipV="1">
            <a:off x="7847985" y="1988840"/>
            <a:ext cx="180399" cy="336290"/>
          </a:xfrm>
          <a:prstGeom prst="straightConnector1">
            <a:avLst/>
          </a:prstGeom>
          <a:noFill/>
          <a:ln w="25400" cap="flat" cmpd="sng" algn="ctr">
            <a:solidFill>
              <a:srgbClr val="C32D2E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</p:cxnSp>
      <p:cxnSp>
        <p:nvCxnSpPr>
          <p:cNvPr id="50" name="直線矢印コネクタ 49"/>
          <p:cNvCxnSpPr/>
          <p:nvPr/>
        </p:nvCxnSpPr>
        <p:spPr>
          <a:xfrm flipV="1">
            <a:off x="7968251" y="2157364"/>
            <a:ext cx="288790" cy="216024"/>
          </a:xfrm>
          <a:prstGeom prst="straightConnector1">
            <a:avLst/>
          </a:prstGeom>
          <a:noFill/>
          <a:ln w="25400" cap="flat" cmpd="sng" algn="ctr">
            <a:solidFill>
              <a:srgbClr val="C32D2E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</p:cxnSp>
      <p:cxnSp>
        <p:nvCxnSpPr>
          <p:cNvPr id="51" name="直線矢印コネクタ 50"/>
          <p:cNvCxnSpPr/>
          <p:nvPr/>
        </p:nvCxnSpPr>
        <p:spPr>
          <a:xfrm flipV="1">
            <a:off x="7715844" y="1928707"/>
            <a:ext cx="0" cy="336290"/>
          </a:xfrm>
          <a:prstGeom prst="straightConnector1">
            <a:avLst/>
          </a:prstGeom>
          <a:noFill/>
          <a:ln w="25400" cap="flat" cmpd="sng" algn="ctr">
            <a:solidFill>
              <a:srgbClr val="C32D2E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</p:cxnSp>
      <p:sp>
        <p:nvSpPr>
          <p:cNvPr id="19" name="円/楕円 18"/>
          <p:cNvSpPr/>
          <p:nvPr/>
        </p:nvSpPr>
        <p:spPr>
          <a:xfrm rot="17952811">
            <a:off x="7190604" y="1644103"/>
            <a:ext cx="1502432" cy="110005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24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4" name="テキスト ボックス 3"/>
          <p:cNvSpPr txBox="1"/>
          <p:nvPr/>
        </p:nvSpPr>
        <p:spPr bwMode="auto">
          <a:xfrm>
            <a:off x="7577884" y="626882"/>
            <a:ext cx="1069524" cy="400110"/>
          </a:xfrm>
          <a:prstGeom prst="rect">
            <a:avLst/>
          </a:prstGeom>
          <a:noFill/>
          <a:ln w="15875" algn="ctr">
            <a:solidFill>
              <a:srgbClr val="FF0080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Blurring</a:t>
            </a:r>
            <a:endParaRPr lang="ja-JP" altLang="en-US" sz="2000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337940"/>
              </p:ext>
            </p:extLst>
          </p:nvPr>
        </p:nvGraphicFramePr>
        <p:xfrm>
          <a:off x="7626310" y="1090056"/>
          <a:ext cx="999201" cy="40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08" name="Equation" r:id="rId7" imgW="406080" imgH="164880" progId="Equation.DSMT4">
                  <p:embed/>
                </p:oleObj>
              </mc:Choice>
              <mc:Fallback>
                <p:oleObj name="Equation" r:id="rId7" imgW="406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310" y="1090056"/>
                        <a:ext cx="999201" cy="407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94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Times New Roman" panose="02020603050405020304" pitchFamily="18" charset="0"/>
              </a:rPr>
              <a:t>For a fixed (pseudo)rapidity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4355976" y="4725144"/>
            <a:ext cx="439248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" name="直線コネクタ 5"/>
          <p:cNvCxnSpPr/>
          <p:nvPr/>
        </p:nvCxnSpPr>
        <p:spPr>
          <a:xfrm>
            <a:off x="3923928" y="2420888"/>
            <a:ext cx="3168352" cy="273630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" name="直線コネクタ 6"/>
          <p:cNvCxnSpPr/>
          <p:nvPr/>
        </p:nvCxnSpPr>
        <p:spPr>
          <a:xfrm flipH="1">
            <a:off x="6084168" y="2420888"/>
            <a:ext cx="3240360" cy="272792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8" name="フリーフォーム 7"/>
          <p:cNvSpPr/>
          <p:nvPr/>
        </p:nvSpPr>
        <p:spPr>
          <a:xfrm>
            <a:off x="3928049" y="2177823"/>
            <a:ext cx="5398265" cy="1512983"/>
          </a:xfrm>
          <a:custGeom>
            <a:avLst/>
            <a:gdLst>
              <a:gd name="connsiteX0" fmla="*/ 0 w 5398265"/>
              <a:gd name="connsiteY0" fmla="*/ 0 h 1512983"/>
              <a:gd name="connsiteX1" fmla="*/ 2644048 w 5398265"/>
              <a:gd name="connsiteY1" fmla="*/ 1509311 h 1512983"/>
              <a:gd name="connsiteX2" fmla="*/ 5398265 w 5398265"/>
              <a:gd name="connsiteY2" fmla="*/ 22034 h 15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8265" h="1512983">
                <a:moveTo>
                  <a:pt x="0" y="0"/>
                </a:moveTo>
                <a:cubicBezTo>
                  <a:pt x="872168" y="752819"/>
                  <a:pt x="1744337" y="1505639"/>
                  <a:pt x="2644048" y="1509311"/>
                </a:cubicBezTo>
                <a:cubicBezTo>
                  <a:pt x="3543759" y="1512983"/>
                  <a:pt x="4471012" y="767508"/>
                  <a:pt x="5398265" y="22034"/>
                </a:cubicBezTo>
              </a:path>
            </a:pathLst>
          </a:custGeom>
          <a:solidFill>
            <a:srgbClr val="FEB80A">
              <a:lumMod val="40000"/>
              <a:lumOff val="60000"/>
            </a:srgbClr>
          </a:solidFill>
          <a:ln w="19050" cap="flat" cmpd="sng" algn="ctr">
            <a:solidFill>
              <a:srgbClr val="FEB80A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3923928" y="1988840"/>
            <a:ext cx="5398265" cy="1224136"/>
          </a:xfrm>
          <a:custGeom>
            <a:avLst/>
            <a:gdLst>
              <a:gd name="connsiteX0" fmla="*/ 0 w 5398265"/>
              <a:gd name="connsiteY0" fmla="*/ 0 h 1158608"/>
              <a:gd name="connsiteX1" fmla="*/ 2644048 w 5398265"/>
              <a:gd name="connsiteY1" fmla="*/ 1156772 h 1158608"/>
              <a:gd name="connsiteX2" fmla="*/ 5398265 w 5398265"/>
              <a:gd name="connsiteY2" fmla="*/ 11017 h 115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8265" h="1158608">
                <a:moveTo>
                  <a:pt x="0" y="0"/>
                </a:moveTo>
                <a:cubicBezTo>
                  <a:pt x="872168" y="577468"/>
                  <a:pt x="1744337" y="1154936"/>
                  <a:pt x="2644048" y="1156772"/>
                </a:cubicBezTo>
                <a:cubicBezTo>
                  <a:pt x="3543759" y="1158608"/>
                  <a:pt x="4471012" y="584812"/>
                  <a:pt x="5398265" y="11017"/>
                </a:cubicBezTo>
              </a:path>
            </a:pathLst>
          </a:custGeom>
          <a:solidFill>
            <a:srgbClr val="4F271C">
              <a:lumMod val="40000"/>
              <a:lumOff val="60000"/>
            </a:srgbClr>
          </a:solidFill>
          <a:ln w="19050" cap="flat" cmpd="sng" algn="ctr">
            <a:solidFill>
              <a:srgbClr val="4F271C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3928049" y="1772816"/>
            <a:ext cx="5398265" cy="875840"/>
          </a:xfrm>
          <a:custGeom>
            <a:avLst/>
            <a:gdLst>
              <a:gd name="connsiteX0" fmla="*/ 0 w 5398265"/>
              <a:gd name="connsiteY0" fmla="*/ 0 h 875840"/>
              <a:gd name="connsiteX1" fmla="*/ 2666082 w 5398265"/>
              <a:gd name="connsiteY1" fmla="*/ 870332 h 875840"/>
              <a:gd name="connsiteX2" fmla="*/ 5398265 w 5398265"/>
              <a:gd name="connsiteY2" fmla="*/ 33050 h 8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8265" h="875840">
                <a:moveTo>
                  <a:pt x="0" y="0"/>
                </a:moveTo>
                <a:cubicBezTo>
                  <a:pt x="883185" y="432412"/>
                  <a:pt x="1766371" y="864824"/>
                  <a:pt x="2666082" y="870332"/>
                </a:cubicBezTo>
                <a:cubicBezTo>
                  <a:pt x="3565793" y="875840"/>
                  <a:pt x="4482029" y="454445"/>
                  <a:pt x="5398265" y="33050"/>
                </a:cubicBezTo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6588224" y="1412776"/>
            <a:ext cx="0" cy="367240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5709876" y="2708920"/>
            <a:ext cx="1656184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hadron phase</a:t>
            </a:r>
            <a:endParaRPr kumimoji="0" lang="ja-JP" altLang="en-US" sz="18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52228" y="3250480"/>
            <a:ext cx="1380226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QGP</a:t>
            </a:r>
            <a:r>
              <a:rPr kumimoji="0" lang="ja-JP" altLang="en-US" sz="1800" kern="0" dirty="0">
                <a:solidFill>
                  <a:prstClr val="black"/>
                </a:solidFill>
                <a:latin typeface="Arial"/>
                <a:ea typeface="HGｺﾞｼｯｸE"/>
              </a:rPr>
              <a:t> </a:t>
            </a: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phase</a:t>
            </a:r>
            <a:endParaRPr kumimoji="0" lang="ja-JP" altLang="en-US" sz="18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237538">
            <a:off x="3597794" y="1997620"/>
            <a:ext cx="2880320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kern="0" dirty="0">
                <a:solidFill>
                  <a:prstClr val="black"/>
                </a:solidFill>
                <a:latin typeface="Arial"/>
                <a:ea typeface="HGｺﾞｼｯｸE"/>
              </a:rPr>
              <a:t>k</a:t>
            </a:r>
            <a:r>
              <a:rPr kumimoji="0" lang="en-US" altLang="ja-JP" sz="12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inetic freezeout</a:t>
            </a:r>
            <a:endParaRPr kumimoji="0" lang="ja-JP" altLang="en-US" sz="12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766883">
            <a:off x="3413920" y="2331120"/>
            <a:ext cx="2880320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kern="0" dirty="0">
                <a:solidFill>
                  <a:prstClr val="black"/>
                </a:solidFill>
                <a:latin typeface="Arial"/>
                <a:ea typeface="HGｺﾞｼｯｸE"/>
              </a:rPr>
              <a:t>h</a:t>
            </a:r>
            <a:r>
              <a:rPr kumimoji="0" lang="en-US" altLang="ja-JP" sz="12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adronization</a:t>
            </a:r>
            <a:endParaRPr kumimoji="0" lang="ja-JP" altLang="en-US" sz="12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984800">
            <a:off x="3414445" y="2621321"/>
            <a:ext cx="2880320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kern="0" dirty="0">
                <a:solidFill>
                  <a:prstClr val="black"/>
                </a:solidFill>
                <a:latin typeface="Arial"/>
                <a:ea typeface="HGｺﾞｼｯｸE"/>
              </a:rPr>
              <a:t>t</a:t>
            </a:r>
            <a:r>
              <a:rPr kumimoji="0" lang="en-US" altLang="ja-JP" sz="12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hermal equilibrium</a:t>
            </a:r>
            <a:endParaRPr kumimoji="0" lang="ja-JP" altLang="en-US" sz="12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958488" y="1346394"/>
            <a:ext cx="1440160" cy="165618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932553" y="1693180"/>
            <a:ext cx="320269" cy="169560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4208" y="1058252"/>
            <a:ext cx="792088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time</a:t>
            </a:r>
            <a:r>
              <a:rPr kumimoji="0" lang="ja-JP" altLang="en-US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18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t</a:t>
            </a:r>
            <a:endParaRPr kumimoji="0" lang="ja-JP" altLang="en-US" sz="18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47856" y="4293096"/>
            <a:ext cx="1260649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position</a:t>
            </a:r>
            <a:r>
              <a:rPr kumimoji="0" lang="en-US" altLang="ja-JP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18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z</a:t>
            </a:r>
            <a:endParaRPr kumimoji="0" lang="ja-JP" altLang="en-US" sz="18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7703840" y="2348880"/>
            <a:ext cx="144016" cy="144016"/>
          </a:xfrm>
          <a:prstGeom prst="ellipse">
            <a:avLst/>
          </a:prstGeom>
          <a:solidFill>
            <a:srgbClr val="FEB80A"/>
          </a:solidFill>
          <a:ln w="2540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95536" y="1795320"/>
            <a:ext cx="3456384" cy="165618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FEB80A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69486" y="1550418"/>
            <a:ext cx="2088232" cy="461665"/>
          </a:xfrm>
          <a:prstGeom prst="rect">
            <a:avLst/>
          </a:prstGeom>
          <a:gradFill flip="none" rotWithShape="1">
            <a:gsLst>
              <a:gs pos="0">
                <a:srgbClr val="FEB80A">
                  <a:tint val="66000"/>
                  <a:satMod val="160000"/>
                </a:srgbClr>
              </a:gs>
              <a:gs pos="50000">
                <a:srgbClr val="FEB80A">
                  <a:tint val="44500"/>
                  <a:satMod val="160000"/>
                </a:srgbClr>
              </a:gs>
              <a:gs pos="100000">
                <a:srgbClr val="FEB80A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rgbClr val="FEB80A">
                <a:lumMod val="75000"/>
              </a:srgbClr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Rapidity</a:t>
            </a:r>
            <a:endParaRPr kumimoji="0" lang="ja-JP" altLang="en-US" sz="24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008402"/>
              </p:ext>
            </p:extLst>
          </p:nvPr>
        </p:nvGraphicFramePr>
        <p:xfrm>
          <a:off x="539552" y="2058844"/>
          <a:ext cx="31607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7" name="数式" r:id="rId3" imgW="1524000" imgH="368300" progId="Equation.3">
                  <p:embed/>
                </p:oleObj>
              </mc:Choice>
              <mc:Fallback>
                <p:oleObj name="数式" r:id="rId3" imgW="1524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058844"/>
                        <a:ext cx="3160712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正方形/長方形 28"/>
          <p:cNvSpPr/>
          <p:nvPr/>
        </p:nvSpPr>
        <p:spPr>
          <a:xfrm>
            <a:off x="467544" y="5058508"/>
            <a:ext cx="3384376" cy="1633356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8739" y="4828282"/>
            <a:ext cx="2954409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rgbClr val="0070C0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Spacetime Rapidity</a:t>
            </a:r>
            <a:endParaRPr kumimoji="0" lang="ja-JP" altLang="en-US" sz="24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160826"/>
              </p:ext>
            </p:extLst>
          </p:nvPr>
        </p:nvGraphicFramePr>
        <p:xfrm>
          <a:off x="579438" y="5361886"/>
          <a:ext cx="30892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8" name="数式" r:id="rId5" imgW="1485255" imgH="355446" progId="Equation.3">
                  <p:embed/>
                </p:oleObj>
              </mc:Choice>
              <mc:Fallback>
                <p:oleObj name="数式" r:id="rId5" imgW="1485255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5361886"/>
                        <a:ext cx="308927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左右矢印 31"/>
          <p:cNvSpPr/>
          <p:nvPr/>
        </p:nvSpPr>
        <p:spPr>
          <a:xfrm rot="5400000">
            <a:off x="1493658" y="3937558"/>
            <a:ext cx="1044116" cy="360040"/>
          </a:xfrm>
          <a:prstGeom prst="leftRightArrow">
            <a:avLst/>
          </a:prstGeom>
          <a:solidFill>
            <a:srgbClr val="84AA33"/>
          </a:solidFill>
          <a:ln w="25400" cap="flat" cmpd="sng" algn="ctr">
            <a:solidFill>
              <a:srgbClr val="84AA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331640" y="6187808"/>
            <a:ext cx="1584176" cy="46166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position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24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z</a:t>
            </a:r>
            <a:endParaRPr kumimoji="0" lang="ja-JP" altLang="en-US" sz="24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104181" y="2911065"/>
            <a:ext cx="2139351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Momentum</a:t>
            </a:r>
            <a:r>
              <a:rPr kumimoji="0" lang="ja-JP" altLang="en-US" sz="24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24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P</a:t>
            </a:r>
            <a:r>
              <a:rPr kumimoji="0" lang="en-US" altLang="ja-JP" sz="2400" i="1" kern="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z</a:t>
            </a:r>
            <a:endParaRPr kumimoji="0" lang="ja-JP" altLang="en-US" sz="24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 flipH="1">
            <a:off x="6588225" y="2492896"/>
            <a:ext cx="1152127" cy="2232248"/>
          </a:xfrm>
          <a:prstGeom prst="line">
            <a:avLst/>
          </a:prstGeom>
          <a:noFill/>
          <a:ln w="25400" cap="flat" cmpd="sng" algn="ctr">
            <a:solidFill>
              <a:srgbClr val="C32D2E"/>
            </a:solidFill>
            <a:prstDash val="sysDot"/>
          </a:ln>
          <a:effectLst/>
        </p:spPr>
      </p:cxnSp>
      <p:sp>
        <p:nvSpPr>
          <p:cNvPr id="37" name="正方形/長方形 36"/>
          <p:cNvSpPr/>
          <p:nvPr/>
        </p:nvSpPr>
        <p:spPr>
          <a:xfrm>
            <a:off x="2433715" y="3702079"/>
            <a:ext cx="27703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HGｺﾞｼｯｸE"/>
              </a:rPr>
              <a:t>identified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HGｺﾞｼｯｸE"/>
              </a:rPr>
              <a:t>(in Bjorken picture)</a:t>
            </a:r>
            <a:endParaRPr lang="ja-JP" altLang="en-US" sz="24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38" name="テキスト ボックス 37"/>
          <p:cNvSpPr txBox="1"/>
          <p:nvPr/>
        </p:nvSpPr>
        <p:spPr bwMode="auto">
          <a:xfrm>
            <a:off x="395536" y="781253"/>
            <a:ext cx="3313728" cy="461665"/>
          </a:xfrm>
          <a:prstGeom prst="rect">
            <a:avLst/>
          </a:prstGeom>
          <a:noFill/>
          <a:ln w="38100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ja-JP" sz="2400" i="1" dirty="0" smtClean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h</a:t>
            </a: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Bjorken picture</a:t>
            </a:r>
            <a:endParaRPr lang="ja-JP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右矢印 39"/>
          <p:cNvSpPr/>
          <p:nvPr/>
        </p:nvSpPr>
        <p:spPr>
          <a:xfrm rot="17945871">
            <a:off x="7626122" y="1754272"/>
            <a:ext cx="792088" cy="504056"/>
          </a:xfrm>
          <a:prstGeom prst="rightArrow">
            <a:avLst/>
          </a:prstGeom>
          <a:solidFill>
            <a:srgbClr val="C32D2E">
              <a:alpha val="3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 flipV="1">
            <a:off x="7782667" y="2071972"/>
            <a:ext cx="180399" cy="336290"/>
          </a:xfrm>
          <a:prstGeom prst="straightConnector1">
            <a:avLst/>
          </a:prstGeom>
          <a:noFill/>
          <a:ln w="25400" cap="flat" cmpd="sng" algn="ctr">
            <a:solidFill>
              <a:srgbClr val="C32D2E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</p:cxnSp>
      <p:cxnSp>
        <p:nvCxnSpPr>
          <p:cNvPr id="54" name="直線矢印コネクタ 53"/>
          <p:cNvCxnSpPr/>
          <p:nvPr/>
        </p:nvCxnSpPr>
        <p:spPr>
          <a:xfrm flipV="1">
            <a:off x="8000385" y="2028418"/>
            <a:ext cx="180399" cy="336290"/>
          </a:xfrm>
          <a:prstGeom prst="straightConnector1">
            <a:avLst/>
          </a:prstGeom>
          <a:noFill/>
          <a:ln w="25400" cap="flat" cmpd="sng" algn="ctr">
            <a:solidFill>
              <a:srgbClr val="C32D2E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</p:cxnSp>
      <p:cxnSp>
        <p:nvCxnSpPr>
          <p:cNvPr id="55" name="直線矢印コネクタ 54"/>
          <p:cNvCxnSpPr/>
          <p:nvPr/>
        </p:nvCxnSpPr>
        <p:spPr>
          <a:xfrm flipV="1">
            <a:off x="7602539" y="2135302"/>
            <a:ext cx="180399" cy="336290"/>
          </a:xfrm>
          <a:prstGeom prst="straightConnector1">
            <a:avLst/>
          </a:prstGeom>
          <a:noFill/>
          <a:ln w="25400" cap="flat" cmpd="sng" algn="ctr">
            <a:solidFill>
              <a:srgbClr val="C32D2E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</p:cxnSp>
      <p:sp>
        <p:nvSpPr>
          <p:cNvPr id="56" name="テキスト ボックス 55"/>
          <p:cNvSpPr txBox="1"/>
          <p:nvPr/>
        </p:nvSpPr>
        <p:spPr bwMode="auto">
          <a:xfrm>
            <a:off x="4814793" y="5882972"/>
            <a:ext cx="3764172" cy="830997"/>
          </a:xfrm>
          <a:prstGeom prst="rect">
            <a:avLst/>
          </a:prstGeom>
          <a:noFill/>
          <a:ln w="38100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Blurring or Leak in rapidity</a:t>
            </a:r>
            <a:endParaRPr lang="en-US" altLang="ja-JP" sz="2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takes place !</a:t>
            </a:r>
            <a:endParaRPr lang="ja-JP" altLang="en-US" sz="2400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円/楕円 56"/>
          <p:cNvSpPr/>
          <p:nvPr/>
        </p:nvSpPr>
        <p:spPr>
          <a:xfrm rot="17952811">
            <a:off x="7190604" y="1644103"/>
            <a:ext cx="1502432" cy="110005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24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59" name="フリーフォーム 58"/>
          <p:cNvSpPr/>
          <p:nvPr/>
        </p:nvSpPr>
        <p:spPr>
          <a:xfrm>
            <a:off x="8267700" y="2752725"/>
            <a:ext cx="797515" cy="3076575"/>
          </a:xfrm>
          <a:custGeom>
            <a:avLst/>
            <a:gdLst>
              <a:gd name="connsiteX0" fmla="*/ 0 w 797515"/>
              <a:gd name="connsiteY0" fmla="*/ 0 h 3076575"/>
              <a:gd name="connsiteX1" fmla="*/ 723900 w 797515"/>
              <a:gd name="connsiteY1" fmla="*/ 1133475 h 3076575"/>
              <a:gd name="connsiteX2" fmla="*/ 733425 w 797515"/>
              <a:gd name="connsiteY2" fmla="*/ 2333625 h 3076575"/>
              <a:gd name="connsiteX3" fmla="*/ 371475 w 797515"/>
              <a:gd name="connsiteY3" fmla="*/ 3076575 h 30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515" h="3076575">
                <a:moveTo>
                  <a:pt x="0" y="0"/>
                </a:moveTo>
                <a:cubicBezTo>
                  <a:pt x="300831" y="372268"/>
                  <a:pt x="601662" y="744537"/>
                  <a:pt x="723900" y="1133475"/>
                </a:cubicBezTo>
                <a:cubicBezTo>
                  <a:pt x="846138" y="1522413"/>
                  <a:pt x="792162" y="2009775"/>
                  <a:pt x="733425" y="2333625"/>
                </a:cubicBezTo>
                <a:cubicBezTo>
                  <a:pt x="674688" y="2657475"/>
                  <a:pt x="523081" y="2867025"/>
                  <a:pt x="371475" y="3076575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headEnd type="stealth" w="lg" len="lg"/>
          </a:ln>
          <a:effectLst/>
        </p:spPr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41" name="テキスト ボックス 40"/>
          <p:cNvSpPr txBox="1"/>
          <p:nvPr/>
        </p:nvSpPr>
        <p:spPr bwMode="auto">
          <a:xfrm>
            <a:off x="7641492" y="618931"/>
            <a:ext cx="740908" cy="400110"/>
          </a:xfrm>
          <a:prstGeom prst="rect">
            <a:avLst/>
          </a:prstGeom>
          <a:noFill/>
          <a:ln w="15875" algn="ctr">
            <a:solidFill>
              <a:srgbClr val="FF0080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</a:t>
            </a:r>
            <a:endParaRPr lang="ja-JP" altLang="en-US" sz="2000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002002"/>
              </p:ext>
            </p:extLst>
          </p:nvPr>
        </p:nvGraphicFramePr>
        <p:xfrm>
          <a:off x="7596756" y="1090057"/>
          <a:ext cx="979598" cy="399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9" name="Equation" r:id="rId7" imgW="406080" imgH="164880" progId="Equation.DSMT4">
                  <p:embed/>
                </p:oleObj>
              </mc:Choice>
              <mc:Fallback>
                <p:oleObj name="Equation" r:id="rId7" imgW="406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756" y="1090057"/>
                        <a:ext cx="979598" cy="399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65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Times New Roman" panose="02020603050405020304" pitchFamily="18" charset="0"/>
              </a:rPr>
              <a:t>Thermal Blurring or Leak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4355976" y="4725144"/>
            <a:ext cx="439248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" name="直線コネクタ 5"/>
          <p:cNvCxnSpPr/>
          <p:nvPr/>
        </p:nvCxnSpPr>
        <p:spPr>
          <a:xfrm>
            <a:off x="3923928" y="2420888"/>
            <a:ext cx="3168352" cy="273630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" name="直線コネクタ 6"/>
          <p:cNvCxnSpPr/>
          <p:nvPr/>
        </p:nvCxnSpPr>
        <p:spPr>
          <a:xfrm flipH="1">
            <a:off x="6084168" y="2420888"/>
            <a:ext cx="3240360" cy="272792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8" name="フリーフォーム 7"/>
          <p:cNvSpPr/>
          <p:nvPr/>
        </p:nvSpPr>
        <p:spPr>
          <a:xfrm>
            <a:off x="3928049" y="2177823"/>
            <a:ext cx="5398265" cy="1512983"/>
          </a:xfrm>
          <a:custGeom>
            <a:avLst/>
            <a:gdLst>
              <a:gd name="connsiteX0" fmla="*/ 0 w 5398265"/>
              <a:gd name="connsiteY0" fmla="*/ 0 h 1512983"/>
              <a:gd name="connsiteX1" fmla="*/ 2644048 w 5398265"/>
              <a:gd name="connsiteY1" fmla="*/ 1509311 h 1512983"/>
              <a:gd name="connsiteX2" fmla="*/ 5398265 w 5398265"/>
              <a:gd name="connsiteY2" fmla="*/ 22034 h 15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8265" h="1512983">
                <a:moveTo>
                  <a:pt x="0" y="0"/>
                </a:moveTo>
                <a:cubicBezTo>
                  <a:pt x="872168" y="752819"/>
                  <a:pt x="1744337" y="1505639"/>
                  <a:pt x="2644048" y="1509311"/>
                </a:cubicBezTo>
                <a:cubicBezTo>
                  <a:pt x="3543759" y="1512983"/>
                  <a:pt x="4471012" y="767508"/>
                  <a:pt x="5398265" y="22034"/>
                </a:cubicBezTo>
              </a:path>
            </a:pathLst>
          </a:custGeom>
          <a:solidFill>
            <a:srgbClr val="FEB80A">
              <a:lumMod val="40000"/>
              <a:lumOff val="60000"/>
            </a:srgbClr>
          </a:solidFill>
          <a:ln w="19050" cap="flat" cmpd="sng" algn="ctr">
            <a:solidFill>
              <a:srgbClr val="FEB80A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3923928" y="1988840"/>
            <a:ext cx="5398265" cy="1224136"/>
          </a:xfrm>
          <a:custGeom>
            <a:avLst/>
            <a:gdLst>
              <a:gd name="connsiteX0" fmla="*/ 0 w 5398265"/>
              <a:gd name="connsiteY0" fmla="*/ 0 h 1158608"/>
              <a:gd name="connsiteX1" fmla="*/ 2644048 w 5398265"/>
              <a:gd name="connsiteY1" fmla="*/ 1156772 h 1158608"/>
              <a:gd name="connsiteX2" fmla="*/ 5398265 w 5398265"/>
              <a:gd name="connsiteY2" fmla="*/ 11017 h 115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8265" h="1158608">
                <a:moveTo>
                  <a:pt x="0" y="0"/>
                </a:moveTo>
                <a:cubicBezTo>
                  <a:pt x="872168" y="577468"/>
                  <a:pt x="1744337" y="1154936"/>
                  <a:pt x="2644048" y="1156772"/>
                </a:cubicBezTo>
                <a:cubicBezTo>
                  <a:pt x="3543759" y="1158608"/>
                  <a:pt x="4471012" y="584812"/>
                  <a:pt x="5398265" y="11017"/>
                </a:cubicBezTo>
              </a:path>
            </a:pathLst>
          </a:custGeom>
          <a:solidFill>
            <a:srgbClr val="4F271C">
              <a:lumMod val="40000"/>
              <a:lumOff val="60000"/>
            </a:srgbClr>
          </a:solidFill>
          <a:ln w="19050" cap="flat" cmpd="sng" algn="ctr">
            <a:solidFill>
              <a:srgbClr val="4F271C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3928049" y="1772816"/>
            <a:ext cx="5398265" cy="875840"/>
          </a:xfrm>
          <a:custGeom>
            <a:avLst/>
            <a:gdLst>
              <a:gd name="connsiteX0" fmla="*/ 0 w 5398265"/>
              <a:gd name="connsiteY0" fmla="*/ 0 h 875840"/>
              <a:gd name="connsiteX1" fmla="*/ 2666082 w 5398265"/>
              <a:gd name="connsiteY1" fmla="*/ 870332 h 875840"/>
              <a:gd name="connsiteX2" fmla="*/ 5398265 w 5398265"/>
              <a:gd name="connsiteY2" fmla="*/ 33050 h 8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8265" h="875840">
                <a:moveTo>
                  <a:pt x="0" y="0"/>
                </a:moveTo>
                <a:cubicBezTo>
                  <a:pt x="883185" y="432412"/>
                  <a:pt x="1766371" y="864824"/>
                  <a:pt x="2666082" y="870332"/>
                </a:cubicBezTo>
                <a:cubicBezTo>
                  <a:pt x="3565793" y="875840"/>
                  <a:pt x="4482029" y="454445"/>
                  <a:pt x="5398265" y="33050"/>
                </a:cubicBezTo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6588224" y="1412776"/>
            <a:ext cx="0" cy="367240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5709876" y="2708920"/>
            <a:ext cx="1656184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hadron phase</a:t>
            </a:r>
            <a:endParaRPr kumimoji="0" lang="ja-JP" altLang="en-US" sz="18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52228" y="3250480"/>
            <a:ext cx="1380226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QGP</a:t>
            </a:r>
            <a:r>
              <a:rPr kumimoji="0" lang="ja-JP" altLang="en-US" sz="1800" kern="0" dirty="0">
                <a:solidFill>
                  <a:prstClr val="black"/>
                </a:solidFill>
                <a:latin typeface="Arial"/>
                <a:ea typeface="HGｺﾞｼｯｸE"/>
              </a:rPr>
              <a:t> </a:t>
            </a: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phase</a:t>
            </a:r>
            <a:endParaRPr kumimoji="0" lang="ja-JP" altLang="en-US" sz="18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237538">
            <a:off x="3597794" y="1997620"/>
            <a:ext cx="2880320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kern="0" dirty="0">
                <a:solidFill>
                  <a:prstClr val="black"/>
                </a:solidFill>
                <a:latin typeface="Arial"/>
                <a:ea typeface="HGｺﾞｼｯｸE"/>
              </a:rPr>
              <a:t>k</a:t>
            </a:r>
            <a:r>
              <a:rPr kumimoji="0" lang="en-US" altLang="ja-JP" sz="12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inetic freezeout</a:t>
            </a:r>
            <a:endParaRPr kumimoji="0" lang="ja-JP" altLang="en-US" sz="12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1766883">
            <a:off x="3413920" y="2331120"/>
            <a:ext cx="2880320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kern="0" dirty="0">
                <a:solidFill>
                  <a:prstClr val="black"/>
                </a:solidFill>
                <a:latin typeface="Arial"/>
                <a:ea typeface="HGｺﾞｼｯｸE"/>
              </a:rPr>
              <a:t>h</a:t>
            </a:r>
            <a:r>
              <a:rPr kumimoji="0" lang="en-US" altLang="ja-JP" sz="12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adronization</a:t>
            </a:r>
            <a:endParaRPr kumimoji="0" lang="ja-JP" altLang="en-US" sz="12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984800">
            <a:off x="3414445" y="2621321"/>
            <a:ext cx="2880320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200" kern="0" dirty="0">
                <a:solidFill>
                  <a:prstClr val="black"/>
                </a:solidFill>
                <a:latin typeface="Arial"/>
                <a:ea typeface="HGｺﾞｼｯｸE"/>
              </a:rPr>
              <a:t>t</a:t>
            </a:r>
            <a:r>
              <a:rPr kumimoji="0" lang="en-US" altLang="ja-JP" sz="12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hermal equilibrium</a:t>
            </a:r>
            <a:endParaRPr kumimoji="0" lang="ja-JP" altLang="en-US" sz="12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958488" y="1346394"/>
            <a:ext cx="1440160" cy="165618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4208" y="1058252"/>
            <a:ext cx="792088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time</a:t>
            </a:r>
            <a:r>
              <a:rPr kumimoji="0" lang="ja-JP" altLang="en-US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18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t</a:t>
            </a:r>
            <a:endParaRPr kumimoji="0" lang="ja-JP" altLang="en-US" sz="18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47856" y="4293096"/>
            <a:ext cx="1260649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position</a:t>
            </a:r>
            <a:r>
              <a:rPr kumimoji="0" lang="en-US" altLang="ja-JP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kumimoji="0" lang="en-US" altLang="ja-JP" sz="1800" i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z</a:t>
            </a:r>
            <a:endParaRPr kumimoji="0" lang="ja-JP" altLang="en-US" sz="1800" i="1" kern="0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7703840" y="2348880"/>
            <a:ext cx="144016" cy="144016"/>
          </a:xfrm>
          <a:prstGeom prst="ellipse">
            <a:avLst/>
          </a:prstGeom>
          <a:solidFill>
            <a:srgbClr val="FEB80A"/>
          </a:solidFill>
          <a:ln w="2540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 flipH="1">
            <a:off x="6588225" y="2492896"/>
            <a:ext cx="1152127" cy="2232248"/>
          </a:xfrm>
          <a:prstGeom prst="line">
            <a:avLst/>
          </a:prstGeom>
          <a:noFill/>
          <a:ln w="25400" cap="flat" cmpd="sng" algn="ctr">
            <a:solidFill>
              <a:srgbClr val="C32D2E"/>
            </a:solidFill>
            <a:prstDash val="sysDot"/>
          </a:ln>
          <a:effectLst/>
        </p:spPr>
      </p:cxnSp>
      <p:sp>
        <p:nvSpPr>
          <p:cNvPr id="38" name="テキスト ボックス 37"/>
          <p:cNvSpPr txBox="1"/>
          <p:nvPr/>
        </p:nvSpPr>
        <p:spPr bwMode="auto">
          <a:xfrm>
            <a:off x="128836" y="965919"/>
            <a:ext cx="3313728" cy="461665"/>
          </a:xfrm>
          <a:prstGeom prst="rect">
            <a:avLst/>
          </a:prstGeom>
          <a:noFill/>
          <a:ln w="38100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ja-JP" sz="2400" i="1" dirty="0" smtClean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h</a:t>
            </a:r>
            <a:r>
              <a:rPr lang="en-US" altLang="ja-JP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Bjorken picture</a:t>
            </a:r>
            <a:endParaRPr lang="ja-JP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右矢印 39"/>
          <p:cNvSpPr/>
          <p:nvPr/>
        </p:nvSpPr>
        <p:spPr>
          <a:xfrm rot="17945871">
            <a:off x="7626122" y="1754272"/>
            <a:ext cx="792088" cy="504056"/>
          </a:xfrm>
          <a:prstGeom prst="rightArrow">
            <a:avLst/>
          </a:prstGeom>
          <a:solidFill>
            <a:srgbClr val="C32D2E">
              <a:alpha val="3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57" name="円/楕円 56"/>
          <p:cNvSpPr/>
          <p:nvPr/>
        </p:nvSpPr>
        <p:spPr>
          <a:xfrm rot="17952811">
            <a:off x="7190604" y="1644103"/>
            <a:ext cx="1502432" cy="110005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24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59" name="フリーフォーム 58"/>
          <p:cNvSpPr/>
          <p:nvPr/>
        </p:nvSpPr>
        <p:spPr>
          <a:xfrm>
            <a:off x="8267700" y="2752725"/>
            <a:ext cx="797515" cy="3076575"/>
          </a:xfrm>
          <a:custGeom>
            <a:avLst/>
            <a:gdLst>
              <a:gd name="connsiteX0" fmla="*/ 0 w 797515"/>
              <a:gd name="connsiteY0" fmla="*/ 0 h 3076575"/>
              <a:gd name="connsiteX1" fmla="*/ 723900 w 797515"/>
              <a:gd name="connsiteY1" fmla="*/ 1133475 h 3076575"/>
              <a:gd name="connsiteX2" fmla="*/ 733425 w 797515"/>
              <a:gd name="connsiteY2" fmla="*/ 2333625 h 3076575"/>
              <a:gd name="connsiteX3" fmla="*/ 371475 w 797515"/>
              <a:gd name="connsiteY3" fmla="*/ 3076575 h 30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515" h="3076575">
                <a:moveTo>
                  <a:pt x="0" y="0"/>
                </a:moveTo>
                <a:cubicBezTo>
                  <a:pt x="300831" y="372268"/>
                  <a:pt x="601662" y="744537"/>
                  <a:pt x="723900" y="1133475"/>
                </a:cubicBezTo>
                <a:cubicBezTo>
                  <a:pt x="846138" y="1522413"/>
                  <a:pt x="792162" y="2009775"/>
                  <a:pt x="733425" y="2333625"/>
                </a:cubicBezTo>
                <a:cubicBezTo>
                  <a:pt x="674688" y="2657475"/>
                  <a:pt x="523081" y="2867025"/>
                  <a:pt x="371475" y="3076575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headEnd type="stealth" w="lg" len="lg"/>
          </a:ln>
          <a:effectLst/>
        </p:spPr>
        <p:txBody>
          <a:bodyPr rtlCol="0" anchor="ctr"/>
          <a:lstStyle/>
          <a:p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 bwMode="auto">
          <a:xfrm>
            <a:off x="305608" y="1640981"/>
            <a:ext cx="3456395" cy="125572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ja-JP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blurred in one particle</a:t>
            </a:r>
          </a:p>
          <a:p>
            <a:pPr algn="l">
              <a:lnSpc>
                <a:spcPct val="105000"/>
              </a:lnSpc>
            </a:pPr>
            <a:r>
              <a:rPr lang="en-US" altLang="ja-JP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owing to </a:t>
            </a:r>
          </a:p>
          <a:p>
            <a:pPr algn="l">
              <a:lnSpc>
                <a:spcPct val="105000"/>
              </a:lnSpc>
            </a:pPr>
            <a:r>
              <a:rPr lang="en-US" altLang="ja-JP" sz="2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motion</a:t>
            </a:r>
            <a:endParaRPr lang="ja-JP" altLang="en-US" sz="2400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363566" y="3141326"/>
            <a:ext cx="571500" cy="484632"/>
          </a:xfrm>
          <a:prstGeom prst="rightArrow">
            <a:avLst/>
          </a:prstGeom>
          <a:solidFill>
            <a:srgbClr val="33CCFF"/>
          </a:solidFill>
          <a:ln w="25400" cap="flat" cmpd="sng" algn="ctr">
            <a:solidFill>
              <a:srgbClr val="0000CC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 bwMode="auto">
          <a:xfrm>
            <a:off x="982691" y="3002578"/>
            <a:ext cx="4158511" cy="103945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Accordingly, conserved charge</a:t>
            </a:r>
          </a:p>
          <a:p>
            <a:pPr algn="l">
              <a:lnSpc>
                <a:spcPct val="105000"/>
              </a:lnSpc>
            </a:pP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fluctuation (two particle correlation)</a:t>
            </a:r>
          </a:p>
          <a:p>
            <a:pPr algn="l">
              <a:lnSpc>
                <a:spcPct val="105000"/>
              </a:lnSpc>
            </a:pP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modified</a:t>
            </a:r>
            <a:endParaRPr lang="ja-JP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 bwMode="auto">
          <a:xfrm>
            <a:off x="1011730" y="4337892"/>
            <a:ext cx="3392275" cy="1384995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following, we use </a:t>
            </a:r>
          </a:p>
          <a:p>
            <a:pPr algn="l">
              <a:lnSpc>
                <a:spcPct val="105000"/>
              </a:lnSpc>
            </a:pP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boosted Maxwell-Boltzmann</a:t>
            </a:r>
          </a:p>
          <a:p>
            <a:pPr algn="l">
              <a:lnSpc>
                <a:spcPct val="105000"/>
              </a:lnSpc>
            </a:pP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(with radial and</a:t>
            </a:r>
          </a:p>
          <a:p>
            <a:pPr algn="l">
              <a:lnSpc>
                <a:spcPct val="105000"/>
              </a:lnSpc>
            </a:pP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flow)</a:t>
            </a:r>
            <a:endParaRPr lang="ja-JP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 bwMode="auto">
          <a:xfrm>
            <a:off x="4814793" y="5882972"/>
            <a:ext cx="3764172" cy="830997"/>
          </a:xfrm>
          <a:prstGeom prst="rect">
            <a:avLst/>
          </a:prstGeom>
          <a:noFill/>
          <a:ln w="38100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Blurring or Leak in rapidity</a:t>
            </a:r>
            <a:endParaRPr lang="en-US" altLang="ja-JP" sz="2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takes place !</a:t>
            </a:r>
            <a:endParaRPr lang="ja-JP" altLang="en-US" sz="2400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932553" y="1343336"/>
            <a:ext cx="320269" cy="169560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 flipV="1">
            <a:off x="7847985" y="1988840"/>
            <a:ext cx="180399" cy="336290"/>
          </a:xfrm>
          <a:prstGeom prst="straightConnector1">
            <a:avLst/>
          </a:prstGeom>
          <a:noFill/>
          <a:ln w="25400" cap="flat" cmpd="sng" algn="ctr">
            <a:solidFill>
              <a:srgbClr val="C32D2E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</p:cxnSp>
      <p:cxnSp>
        <p:nvCxnSpPr>
          <p:cNvPr id="36" name="直線矢印コネクタ 35"/>
          <p:cNvCxnSpPr/>
          <p:nvPr/>
        </p:nvCxnSpPr>
        <p:spPr>
          <a:xfrm flipV="1">
            <a:off x="7968251" y="2157364"/>
            <a:ext cx="288790" cy="216024"/>
          </a:xfrm>
          <a:prstGeom prst="straightConnector1">
            <a:avLst/>
          </a:prstGeom>
          <a:noFill/>
          <a:ln w="25400" cap="flat" cmpd="sng" algn="ctr">
            <a:solidFill>
              <a:srgbClr val="C32D2E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</p:cxnSp>
      <p:cxnSp>
        <p:nvCxnSpPr>
          <p:cNvPr id="37" name="直線矢印コネクタ 36"/>
          <p:cNvCxnSpPr/>
          <p:nvPr/>
        </p:nvCxnSpPr>
        <p:spPr>
          <a:xfrm flipV="1">
            <a:off x="7715844" y="1928707"/>
            <a:ext cx="0" cy="336290"/>
          </a:xfrm>
          <a:prstGeom prst="straightConnector1">
            <a:avLst/>
          </a:prstGeom>
          <a:noFill/>
          <a:ln w="25400" cap="flat" cmpd="sng" algn="ctr">
            <a:solidFill>
              <a:srgbClr val="C32D2E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</p:cxnSp>
    </p:spTree>
    <p:extLst>
      <p:ext uri="{BB962C8B-B14F-4D97-AF65-F5344CB8AC3E}">
        <p14:creationId xmlns:p14="http://schemas.microsoft.com/office/powerpoint/2010/main" val="17547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/>
          <p:cNvGrpSpPr/>
          <p:nvPr/>
        </p:nvGrpSpPr>
        <p:grpSpPr>
          <a:xfrm>
            <a:off x="6618759" y="2691013"/>
            <a:ext cx="1874129" cy="680838"/>
            <a:chOff x="6618759" y="2691013"/>
            <a:chExt cx="1874129" cy="680838"/>
          </a:xfrm>
          <a:gradFill>
            <a:gsLst>
              <a:gs pos="0">
                <a:srgbClr val="3891A7">
                  <a:tint val="35000"/>
                  <a:satMod val="253000"/>
                </a:srgbClr>
              </a:gs>
              <a:gs pos="50000">
                <a:srgbClr val="3891A7">
                  <a:tint val="42000"/>
                  <a:satMod val="255000"/>
                </a:srgbClr>
              </a:gs>
              <a:gs pos="97000">
                <a:srgbClr val="3891A7">
                  <a:tint val="53000"/>
                  <a:satMod val="260000"/>
                </a:srgbClr>
              </a:gs>
              <a:gs pos="100000">
                <a:srgbClr val="3891A7">
                  <a:tint val="56000"/>
                  <a:satMod val="275000"/>
                </a:srgbClr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角丸四角形 28"/>
            <p:cNvSpPr/>
            <p:nvPr/>
          </p:nvSpPr>
          <p:spPr>
            <a:xfrm>
              <a:off x="6618759" y="2691013"/>
              <a:ext cx="1829916" cy="680838"/>
            </a:xfrm>
            <a:prstGeom prst="roundRect">
              <a:avLst/>
            </a:prstGeom>
            <a:grp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dirty="0"/>
            </a:p>
          </p:txBody>
        </p:sp>
        <p:graphicFrame>
          <p:nvGraphicFramePr>
            <p:cNvPr id="2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3449974"/>
                </p:ext>
              </p:extLst>
            </p:nvPr>
          </p:nvGraphicFramePr>
          <p:xfrm>
            <a:off x="6681564" y="2763019"/>
            <a:ext cx="1811324" cy="591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26" name="数式" r:id="rId3" imgW="571252" imgH="190417" progId="Equation.3">
                    <p:embed/>
                  </p:oleObj>
                </mc:Choice>
                <mc:Fallback>
                  <p:oleObj name="数式" r:id="rId3" imgW="571252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1564" y="2763019"/>
                          <a:ext cx="1811324" cy="591120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Strategy: Chapman-Kolmogorov Equation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547664" y="5283299"/>
            <a:ext cx="6336704" cy="936104"/>
          </a:xfrm>
          <a:prstGeom prst="roundRect">
            <a:avLst/>
          </a:prstGeom>
          <a:gradFill rotWithShape="1">
            <a:gsLst>
              <a:gs pos="0">
                <a:srgbClr val="3891A7">
                  <a:tint val="35000"/>
                  <a:satMod val="253000"/>
                </a:srgbClr>
              </a:gs>
              <a:gs pos="50000">
                <a:srgbClr val="3891A7">
                  <a:tint val="42000"/>
                  <a:satMod val="255000"/>
                </a:srgbClr>
              </a:gs>
              <a:gs pos="97000">
                <a:srgbClr val="3891A7">
                  <a:tint val="53000"/>
                  <a:satMod val="260000"/>
                </a:srgbClr>
              </a:gs>
              <a:gs pos="100000">
                <a:srgbClr val="3891A7">
                  <a:tint val="56000"/>
                  <a:satMod val="275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2"/>
            </a:solidFill>
            <a:prstDash val="solid"/>
          </a:ln>
          <a:effectLst>
            <a:outerShdw blurRad="63500" dist="25400" dir="27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83240" y="4745643"/>
            <a:ext cx="4984903" cy="360040"/>
          </a:xfrm>
          <a:prstGeom prst="rect">
            <a:avLst/>
          </a:prstGeom>
          <a:gradFill rotWithShape="1">
            <a:gsLst>
              <a:gs pos="0">
                <a:srgbClr val="84AA33">
                  <a:tint val="35000"/>
                  <a:satMod val="253000"/>
                </a:srgbClr>
              </a:gs>
              <a:gs pos="50000">
                <a:srgbClr val="84AA33">
                  <a:tint val="42000"/>
                  <a:satMod val="255000"/>
                </a:srgbClr>
              </a:gs>
              <a:gs pos="97000">
                <a:srgbClr val="84AA33">
                  <a:tint val="53000"/>
                  <a:satMod val="260000"/>
                </a:srgbClr>
              </a:gs>
              <a:gs pos="100000">
                <a:srgbClr val="84AA33">
                  <a:tint val="56000"/>
                  <a:satMod val="275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rgbClr val="84AA33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64095" y="2763019"/>
            <a:ext cx="5004049" cy="360040"/>
          </a:xfrm>
          <a:prstGeom prst="rect">
            <a:avLst/>
          </a:prstGeom>
          <a:gradFill rotWithShape="1">
            <a:gsLst>
              <a:gs pos="0">
                <a:srgbClr val="84AA33">
                  <a:tint val="35000"/>
                  <a:satMod val="253000"/>
                </a:srgbClr>
              </a:gs>
              <a:gs pos="50000">
                <a:srgbClr val="84AA33">
                  <a:tint val="42000"/>
                  <a:satMod val="255000"/>
                </a:srgbClr>
              </a:gs>
              <a:gs pos="97000">
                <a:srgbClr val="84AA33">
                  <a:tint val="53000"/>
                  <a:satMod val="260000"/>
                </a:srgbClr>
              </a:gs>
              <a:gs pos="100000">
                <a:srgbClr val="84AA33">
                  <a:tint val="56000"/>
                  <a:satMod val="275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rgbClr val="84AA33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27584" y="1178843"/>
            <a:ext cx="5040560" cy="360040"/>
          </a:xfrm>
          <a:prstGeom prst="rect">
            <a:avLst/>
          </a:prstGeom>
          <a:gradFill rotWithShape="1">
            <a:gsLst>
              <a:gs pos="0">
                <a:srgbClr val="84AA33">
                  <a:tint val="35000"/>
                  <a:satMod val="253000"/>
                </a:srgbClr>
              </a:gs>
              <a:gs pos="50000">
                <a:srgbClr val="84AA33">
                  <a:tint val="42000"/>
                  <a:satMod val="255000"/>
                </a:srgbClr>
              </a:gs>
              <a:gs pos="97000">
                <a:srgbClr val="84AA33">
                  <a:tint val="53000"/>
                  <a:satMod val="260000"/>
                </a:srgbClr>
              </a:gs>
              <a:gs pos="100000">
                <a:srgbClr val="84AA33">
                  <a:tint val="56000"/>
                  <a:satMod val="275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rgbClr val="84AA33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2339752" y="3243222"/>
            <a:ext cx="288032" cy="1429108"/>
          </a:xfrm>
          <a:prstGeom prst="downArrow">
            <a:avLst/>
          </a:prstGeom>
          <a:solidFill>
            <a:srgbClr val="C32D2E"/>
          </a:solidFill>
          <a:ln w="25400" cap="flat" cmpd="sng" algn="ctr">
            <a:solidFill>
              <a:srgbClr val="C32D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srgbClr val="FF0000"/>
              </a:solidFill>
              <a:latin typeface="Gill Sans MT"/>
              <a:ea typeface="HGｺﾞｼｯｸE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2339752" y="1754907"/>
            <a:ext cx="288032" cy="936105"/>
          </a:xfrm>
          <a:prstGeom prst="downArrow">
            <a:avLst/>
          </a:prstGeom>
          <a:solidFill>
            <a:srgbClr val="3891A7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767315"/>
              </p:ext>
            </p:extLst>
          </p:nvPr>
        </p:nvGraphicFramePr>
        <p:xfrm>
          <a:off x="2627784" y="1873057"/>
          <a:ext cx="1111829" cy="419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7" name="数式" r:id="rId5" imgW="622030" imgH="203112" progId="Equation.3">
                  <p:embed/>
                </p:oleObj>
              </mc:Choice>
              <mc:Fallback>
                <p:oleObj name="数式" r:id="rId5" imgW="62203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873057"/>
                        <a:ext cx="1111829" cy="4195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484787"/>
              </p:ext>
            </p:extLst>
          </p:nvPr>
        </p:nvGraphicFramePr>
        <p:xfrm>
          <a:off x="2596580" y="3523752"/>
          <a:ext cx="1350861" cy="43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8" name="数式" r:id="rId7" imgW="634725" imgH="203112" progId="Equation.3">
                  <p:embed/>
                </p:oleObj>
              </mc:Choice>
              <mc:Fallback>
                <p:oleObj name="数式" r:id="rId7" imgW="63472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580" y="3523752"/>
                        <a:ext cx="1350861" cy="431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1907704" y="117884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Chemical freeze-out</a:t>
            </a:r>
            <a:endParaRPr lang="ja-JP" altLang="en-US" sz="20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00608" y="4721790"/>
            <a:ext cx="4219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Observables at (pseudo)rapidity  </a:t>
            </a:r>
            <a:r>
              <a:rPr lang="en-US" altLang="ja-JP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y</a:t>
            </a:r>
            <a:endParaRPr lang="ja-JP" altLang="en-US" sz="2000" i="1" dirty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44216" y="2763019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Kinetic freeze-out</a:t>
            </a:r>
            <a:endParaRPr lang="ja-JP" altLang="en-US" sz="20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447314"/>
              </p:ext>
            </p:extLst>
          </p:nvPr>
        </p:nvGraphicFramePr>
        <p:xfrm>
          <a:off x="1674813" y="5283200"/>
          <a:ext cx="61547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9" name="数式" r:id="rId9" imgW="2209800" imgH="317500" progId="Equation.3">
                  <p:embed/>
                </p:oleObj>
              </mc:Choice>
              <mc:Fallback>
                <p:oleObj name="数式" r:id="rId9" imgW="22098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5283200"/>
                        <a:ext cx="6154737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3656087" y="1855725"/>
            <a:ext cx="155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i="1" dirty="0" smtClean="0">
                <a:solidFill>
                  <a:prstClr val="black"/>
                </a:solidFill>
                <a:latin typeface="Arial"/>
                <a:ea typeface="HGｺﾞｼｯｸE"/>
              </a:rPr>
              <a:t>Diffusion</a:t>
            </a:r>
            <a:endParaRPr lang="ja-JP" altLang="en-US" sz="2400" i="1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94210" y="3513242"/>
            <a:ext cx="223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i="1" dirty="0" smtClean="0">
                <a:solidFill>
                  <a:prstClr val="black"/>
                </a:solidFill>
                <a:latin typeface="Arial"/>
                <a:ea typeface="HGｺﾞｼｯｸE"/>
              </a:rPr>
              <a:t>Blurring (Leak)</a:t>
            </a:r>
            <a:endParaRPr lang="ja-JP" altLang="en-US" sz="2400" i="1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27" name="下矢印 26"/>
          <p:cNvSpPr/>
          <p:nvPr/>
        </p:nvSpPr>
        <p:spPr>
          <a:xfrm>
            <a:off x="6178327" y="1578953"/>
            <a:ext cx="288032" cy="2912258"/>
          </a:xfrm>
          <a:prstGeom prst="downArrow">
            <a:avLst/>
          </a:prstGeom>
          <a:solidFill>
            <a:srgbClr val="00B0F0"/>
          </a:solidFill>
          <a:ln w="25400" cap="flat" cmpd="sng" algn="ctr">
            <a:solidFill>
              <a:srgbClr val="0000CC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8" name="テキスト ボックス 27"/>
          <p:cNvSpPr txBox="1"/>
          <p:nvPr/>
        </p:nvSpPr>
        <p:spPr bwMode="auto">
          <a:xfrm>
            <a:off x="4701407" y="6276915"/>
            <a:ext cx="3834704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Chapman-Kolmogorov Equation</a:t>
            </a:r>
            <a:endParaRPr lang="ja-JP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 bwMode="auto">
          <a:xfrm>
            <a:off x="3177544" y="2362909"/>
            <a:ext cx="2723823" cy="36933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spacetime rapidity space</a:t>
            </a:r>
            <a:endParaRPr lang="ja-JP" altLang="en-US" sz="1800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 bwMode="auto">
          <a:xfrm>
            <a:off x="3250036" y="4049852"/>
            <a:ext cx="2787943" cy="64633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spacetime rapidity space </a:t>
            </a:r>
          </a:p>
          <a:p>
            <a:pPr algn="l"/>
            <a:r>
              <a:rPr lang="ja-JP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→ </a:t>
            </a:r>
            <a:r>
              <a:rPr lang="en-US" altLang="ja-JP" sz="18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rapidity space</a:t>
            </a:r>
            <a:endParaRPr lang="ja-JP" altLang="en-US" sz="1800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402" y="3407286"/>
            <a:ext cx="4464496" cy="7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角丸四角形 7"/>
          <p:cNvSpPr/>
          <p:nvPr/>
        </p:nvSpPr>
        <p:spPr>
          <a:xfrm>
            <a:off x="1503833" y="3294788"/>
            <a:ext cx="4715991" cy="957062"/>
          </a:xfrm>
          <a:prstGeom prst="roundRect">
            <a:avLst/>
          </a:prstGeom>
          <a:noFill/>
          <a:ln w="15875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88" y="167712"/>
            <a:ext cx="9117012" cy="685801"/>
          </a:xfrm>
        </p:spPr>
        <p:txBody>
          <a:bodyPr/>
          <a:lstStyle/>
          <a:p>
            <a:r>
              <a:rPr lang="en-US" altLang="ja-JP" dirty="0" smtClean="0"/>
              <a:t>Computing Net Charge Cumulants with Initial </a:t>
            </a:r>
            <a:r>
              <a:rPr lang="en-US" altLang="ja-JP" dirty="0"/>
              <a:t>F</a:t>
            </a:r>
            <a:r>
              <a:rPr lang="en-US" altLang="ja-JP" dirty="0" smtClean="0"/>
              <a:t>luc.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 bwMode="auto">
          <a:xfrm>
            <a:off x="266700" y="2384950"/>
            <a:ext cx="9070368" cy="70788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Assume initial system is uniform and that fluctuation is local (fluctuations at</a:t>
            </a:r>
          </a:p>
          <a:p>
            <a:pPr algn="l"/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different points on the timelike initial hypersurface are not correlated)</a:t>
            </a:r>
            <a:endParaRPr lang="ja-JP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 bwMode="auto">
          <a:xfrm>
            <a:off x="266700" y="1489600"/>
            <a:ext cx="8129598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Assume diffusions of positive and negative charges are independent</a:t>
            </a:r>
            <a:endParaRPr lang="ja-JP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 bwMode="auto">
          <a:xfrm>
            <a:off x="266700" y="4718575"/>
            <a:ext cx="8703024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From these assumptions and Chapman-Kolmogorov equation, we obtain</a:t>
            </a:r>
            <a:endParaRPr lang="ja-JP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2nd and 4th </a:t>
            </a:r>
            <a:r>
              <a:rPr lang="en-US" altLang="ja-JP" dirty="0" smtClean="0"/>
              <a:t>C</a:t>
            </a:r>
            <a:r>
              <a:rPr kumimoji="1" lang="en-US" altLang="ja-JP" dirty="0" smtClean="0"/>
              <a:t>umulants</a:t>
            </a: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856186"/>
              </p:ext>
            </p:extLst>
          </p:nvPr>
        </p:nvGraphicFramePr>
        <p:xfrm>
          <a:off x="85726" y="1847850"/>
          <a:ext cx="89662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5" name="Equation" r:id="rId3" imgW="5067000" imgH="634680" progId="Equation.DSMT4">
                  <p:embed/>
                </p:oleObj>
              </mc:Choice>
              <mc:Fallback>
                <p:oleObj name="Equation" r:id="rId3" imgW="50670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26" y="1847850"/>
                        <a:ext cx="8966200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587689"/>
              </p:ext>
            </p:extLst>
          </p:nvPr>
        </p:nvGraphicFramePr>
        <p:xfrm>
          <a:off x="104775" y="4333875"/>
          <a:ext cx="6877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6" name="Equation" r:id="rId5" imgW="3886200" imgH="609480" progId="Equation.DSMT4">
                  <p:embed/>
                </p:oleObj>
              </mc:Choice>
              <mc:Fallback>
                <p:oleObj name="Equation" r:id="rId5" imgW="38862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4333875"/>
                        <a:ext cx="68770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240515"/>
              </p:ext>
            </p:extLst>
          </p:nvPr>
        </p:nvGraphicFramePr>
        <p:xfrm>
          <a:off x="1563688" y="5380038"/>
          <a:ext cx="61563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7" name="Equation" r:id="rId7" imgW="3479760" imgH="482400" progId="Equation.DSMT4">
                  <p:embed/>
                </p:oleObj>
              </mc:Choice>
              <mc:Fallback>
                <p:oleObj name="Equation" r:id="rId7" imgW="3479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5380038"/>
                        <a:ext cx="61563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 bwMode="auto">
          <a:xfrm>
            <a:off x="200025" y="1038195"/>
            <a:ext cx="785793" cy="523220"/>
          </a:xfrm>
          <a:prstGeom prst="rect">
            <a:avLst/>
          </a:prstGeom>
          <a:solidFill>
            <a:srgbClr val="33CCFF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</a:t>
            </a:r>
            <a:endParaRPr lang="ja-JP" alt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190500" y="3390870"/>
            <a:ext cx="684803" cy="523220"/>
          </a:xfrm>
          <a:prstGeom prst="rect">
            <a:avLst/>
          </a:prstGeom>
          <a:solidFill>
            <a:srgbClr val="33CCFF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4th</a:t>
            </a:r>
            <a:endParaRPr lang="ja-JP" alt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85726" y="1743075"/>
            <a:ext cx="8982074" cy="1333500"/>
          </a:xfrm>
          <a:prstGeom prst="roundRect">
            <a:avLst/>
          </a:prstGeom>
          <a:noFill/>
          <a:ln w="15875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85726" y="4152214"/>
            <a:ext cx="8982074" cy="2153335"/>
          </a:xfrm>
          <a:prstGeom prst="roundRect">
            <a:avLst/>
          </a:prstGeom>
          <a:noFill/>
          <a:ln w="15875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62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Concrete </a:t>
            </a:r>
            <a:r>
              <a:rPr lang="en-US" altLang="ja-JP" dirty="0"/>
              <a:t>F</a:t>
            </a:r>
            <a:r>
              <a:rPr kumimoji="1" lang="en-US" altLang="ja-JP" dirty="0" smtClean="0"/>
              <a:t>orms of P</a:t>
            </a:r>
            <a:r>
              <a:rPr kumimoji="1" lang="en-US" altLang="ja-JP" baseline="-18000" dirty="0" smtClean="0"/>
              <a:t>1</a:t>
            </a:r>
            <a:r>
              <a:rPr kumimoji="1" lang="en-US" altLang="ja-JP" dirty="0" smtClean="0"/>
              <a:t> and P</a:t>
            </a:r>
            <a:r>
              <a:rPr kumimoji="1" lang="en-US" altLang="ja-JP" baseline="-18000" dirty="0" smtClean="0"/>
              <a:t>2</a:t>
            </a:r>
            <a:endParaRPr kumimoji="1" lang="ja-JP" altLang="en-US" baseline="-18000" dirty="0"/>
          </a:p>
        </p:txBody>
      </p:sp>
      <p:sp>
        <p:nvSpPr>
          <p:cNvPr id="6" name="角丸四角形 5"/>
          <p:cNvSpPr/>
          <p:nvPr/>
        </p:nvSpPr>
        <p:spPr>
          <a:xfrm>
            <a:off x="1059012" y="1338312"/>
            <a:ext cx="6336704" cy="936104"/>
          </a:xfrm>
          <a:prstGeom prst="roundRect">
            <a:avLst/>
          </a:prstGeom>
          <a:gradFill rotWithShape="1">
            <a:gsLst>
              <a:gs pos="0">
                <a:srgbClr val="3891A7">
                  <a:tint val="35000"/>
                  <a:satMod val="253000"/>
                </a:srgbClr>
              </a:gs>
              <a:gs pos="50000">
                <a:srgbClr val="3891A7">
                  <a:tint val="42000"/>
                  <a:satMod val="255000"/>
                </a:srgbClr>
              </a:gs>
              <a:gs pos="97000">
                <a:srgbClr val="3891A7">
                  <a:tint val="53000"/>
                  <a:satMod val="260000"/>
                </a:srgbClr>
              </a:gs>
              <a:gs pos="100000">
                <a:srgbClr val="3891A7">
                  <a:tint val="56000"/>
                  <a:satMod val="275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2"/>
            </a:solidFill>
            <a:prstDash val="solid"/>
          </a:ln>
          <a:effectLst>
            <a:outerShdw blurRad="63500" dist="25400" dir="27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3375" y="834256"/>
            <a:ext cx="3129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Diffusion + Blurring(Leak)</a:t>
            </a:r>
            <a:endParaRPr lang="ja-JP" altLang="en-US" sz="20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958175"/>
              </p:ext>
            </p:extLst>
          </p:nvPr>
        </p:nvGraphicFramePr>
        <p:xfrm>
          <a:off x="1185714" y="1337717"/>
          <a:ext cx="6154738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99" name="数式" r:id="rId3" imgW="2209800" imgH="317500" progId="Equation.3">
                  <p:embed/>
                </p:oleObj>
              </mc:Choice>
              <mc:Fallback>
                <p:oleObj name="数式" r:id="rId3" imgW="22098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714" y="1337717"/>
                        <a:ext cx="6154738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170917"/>
              </p:ext>
            </p:extLst>
          </p:nvPr>
        </p:nvGraphicFramePr>
        <p:xfrm>
          <a:off x="1475656" y="2668728"/>
          <a:ext cx="42005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0" name="数式" r:id="rId5" imgW="2070100" imgH="444500" progId="Equation.3">
                  <p:embed/>
                </p:oleObj>
              </mc:Choice>
              <mc:Fallback>
                <p:oleObj name="数式" r:id="rId5" imgW="2070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668728"/>
                        <a:ext cx="4200525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876675" y="834256"/>
            <a:ext cx="1261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Diffusion</a:t>
            </a:r>
            <a:endParaRPr lang="ja-JP" altLang="en-US" sz="20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53211" y="834256"/>
            <a:ext cx="1833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Blurring(Leak)</a:t>
            </a:r>
            <a:endParaRPr lang="ja-JP" altLang="en-US" sz="20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779092" y="1194296"/>
            <a:ext cx="0" cy="360040"/>
          </a:xfrm>
          <a:prstGeom prst="straightConnector1">
            <a:avLst/>
          </a:prstGeom>
          <a:noFill/>
          <a:ln w="25400" cap="flat" cmpd="sng" algn="ctr">
            <a:solidFill>
              <a:srgbClr val="3891A7"/>
            </a:solidFill>
            <a:prstDash val="solid"/>
            <a:tailEnd type="arrow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3891A7">
                <a:shade val="80000"/>
              </a:srgbClr>
            </a:contourClr>
          </a:sp3d>
        </p:spPr>
      </p:cxnSp>
      <p:cxnSp>
        <p:nvCxnSpPr>
          <p:cNvPr id="13" name="直線矢印コネクタ 12"/>
          <p:cNvCxnSpPr/>
          <p:nvPr/>
        </p:nvCxnSpPr>
        <p:spPr>
          <a:xfrm>
            <a:off x="6099572" y="1194296"/>
            <a:ext cx="0" cy="360040"/>
          </a:xfrm>
          <a:prstGeom prst="straightConnector1">
            <a:avLst/>
          </a:prstGeom>
          <a:noFill/>
          <a:ln w="25400" cap="flat" cmpd="sng" algn="ctr">
            <a:solidFill>
              <a:srgbClr val="3891A7"/>
            </a:solidFill>
            <a:prstDash val="solid"/>
            <a:tailEnd type="arrow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3891A7">
                <a:shade val="80000"/>
              </a:srgbClr>
            </a:contourClr>
          </a:sp3d>
        </p:spPr>
      </p:cxnSp>
      <p:cxnSp>
        <p:nvCxnSpPr>
          <p:cNvPr id="14" name="直線矢印コネクタ 13"/>
          <p:cNvCxnSpPr/>
          <p:nvPr/>
        </p:nvCxnSpPr>
        <p:spPr>
          <a:xfrm>
            <a:off x="4515396" y="1194296"/>
            <a:ext cx="0" cy="351656"/>
          </a:xfrm>
          <a:prstGeom prst="straightConnector1">
            <a:avLst/>
          </a:prstGeom>
          <a:noFill/>
          <a:ln w="25400" cap="flat" cmpd="sng" algn="ctr">
            <a:solidFill>
              <a:srgbClr val="3891A7"/>
            </a:solidFill>
            <a:prstDash val="solid"/>
            <a:tailEnd type="arrow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3891A7">
                <a:shade val="80000"/>
              </a:srgbClr>
            </a:contourClr>
          </a:sp3d>
        </p:spPr>
      </p:cxnSp>
      <p:grpSp>
        <p:nvGrpSpPr>
          <p:cNvPr id="23" name="グループ化 22"/>
          <p:cNvGrpSpPr/>
          <p:nvPr/>
        </p:nvGrpSpPr>
        <p:grpSpPr>
          <a:xfrm>
            <a:off x="1554138" y="3930005"/>
            <a:ext cx="6624736" cy="1872208"/>
            <a:chOff x="1554138" y="3930005"/>
            <a:chExt cx="6624736" cy="1872208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54138" y="3930005"/>
              <a:ext cx="6624736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2862760"/>
                </p:ext>
              </p:extLst>
            </p:nvPr>
          </p:nvGraphicFramePr>
          <p:xfrm>
            <a:off x="1626146" y="4386436"/>
            <a:ext cx="144016" cy="188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01" name="数式" r:id="rId8" imgW="114151" imgH="152202" progId="Equation.3">
                    <p:embed/>
                  </p:oleObj>
                </mc:Choice>
                <mc:Fallback>
                  <p:oleObj name="数式" r:id="rId8" imgW="114151" imgH="1522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6146" y="4386436"/>
                          <a:ext cx="144016" cy="1884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正方形/長方形 15"/>
          <p:cNvSpPr/>
          <p:nvPr/>
        </p:nvSpPr>
        <p:spPr>
          <a:xfrm>
            <a:off x="1043608" y="2596720"/>
            <a:ext cx="4752528" cy="1008112"/>
          </a:xfrm>
          <a:prstGeom prst="rect">
            <a:avLst/>
          </a:prstGeom>
          <a:noFill/>
          <a:ln w="25400" cap="flat" cmpd="sng" algn="ctr">
            <a:solidFill>
              <a:srgbClr val="964305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637" y="2841319"/>
            <a:ext cx="1460351" cy="461665"/>
          </a:xfrm>
          <a:prstGeom prst="rect">
            <a:avLst/>
          </a:prstGeom>
          <a:gradFill rotWithShape="1">
            <a:gsLst>
              <a:gs pos="0">
                <a:srgbClr val="964305">
                  <a:tint val="35000"/>
                  <a:satMod val="253000"/>
                </a:srgbClr>
              </a:gs>
              <a:gs pos="50000">
                <a:srgbClr val="964305">
                  <a:tint val="42000"/>
                  <a:satMod val="255000"/>
                </a:srgbClr>
              </a:gs>
              <a:gs pos="97000">
                <a:srgbClr val="964305">
                  <a:tint val="53000"/>
                  <a:satMod val="260000"/>
                </a:srgbClr>
              </a:gs>
              <a:gs pos="100000">
                <a:srgbClr val="964305">
                  <a:tint val="56000"/>
                  <a:satMod val="275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rgbClr val="964305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Diffusion</a:t>
            </a:r>
            <a:endParaRPr kumimoji="0" lang="ja-JP" altLang="en-US" sz="24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058466" y="4010855"/>
            <a:ext cx="7848872" cy="1791357"/>
          </a:xfrm>
          <a:prstGeom prst="rect">
            <a:avLst/>
          </a:prstGeom>
          <a:noFill/>
          <a:ln w="25400" cap="flat" cmpd="sng" algn="ctr">
            <a:solidFill>
              <a:srgbClr val="964305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162" y="4604059"/>
            <a:ext cx="2173163" cy="461665"/>
          </a:xfrm>
          <a:prstGeom prst="rect">
            <a:avLst/>
          </a:prstGeom>
          <a:gradFill rotWithShape="1">
            <a:gsLst>
              <a:gs pos="0">
                <a:srgbClr val="964305">
                  <a:tint val="35000"/>
                  <a:satMod val="253000"/>
                </a:srgbClr>
              </a:gs>
              <a:gs pos="50000">
                <a:srgbClr val="964305">
                  <a:tint val="42000"/>
                  <a:satMod val="255000"/>
                </a:srgbClr>
              </a:gs>
              <a:gs pos="97000">
                <a:srgbClr val="964305">
                  <a:tint val="53000"/>
                  <a:satMod val="260000"/>
                </a:srgbClr>
              </a:gs>
              <a:gs pos="100000">
                <a:srgbClr val="964305">
                  <a:tint val="56000"/>
                  <a:satMod val="275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rgbClr val="964305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Blurring(Leak)</a:t>
            </a:r>
            <a:endParaRPr kumimoji="0" lang="ja-JP" altLang="en-US" sz="24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17818" y="2953697"/>
            <a:ext cx="3445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Continuum limit of solution </a:t>
            </a:r>
          </a:p>
          <a:p>
            <a:pPr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of Diffusion </a:t>
            </a:r>
            <a:r>
              <a:rPr lang="en-US" altLang="ja-JP" sz="2000" dirty="0">
                <a:solidFill>
                  <a:prstClr val="black"/>
                </a:solidFill>
                <a:latin typeface="Arial"/>
                <a:ea typeface="HGｺﾞｼｯｸE"/>
              </a:rPr>
              <a:t>M</a:t>
            </a: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aster </a:t>
            </a:r>
            <a:r>
              <a:rPr lang="en-US" altLang="ja-JP" sz="2000" dirty="0">
                <a:solidFill>
                  <a:prstClr val="black"/>
                </a:solidFill>
                <a:latin typeface="Arial"/>
                <a:ea typeface="HGｺﾞｼｯｸE"/>
              </a:rPr>
              <a:t>E</a:t>
            </a: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quation</a:t>
            </a:r>
            <a:endParaRPr lang="ja-JP" altLang="en-US" sz="20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617638" y="5937082"/>
            <a:ext cx="477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Boosted Maxwell-Boltzmann distribution</a:t>
            </a:r>
            <a:endParaRPr lang="ja-JP" altLang="en-US" sz="20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22" name="テキスト ボックス 21"/>
          <p:cNvSpPr txBox="1"/>
          <p:nvPr/>
        </p:nvSpPr>
        <p:spPr bwMode="auto">
          <a:xfrm>
            <a:off x="2638132" y="6381720"/>
            <a:ext cx="6598281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rapidity of a particle, </a:t>
            </a:r>
            <a:r>
              <a:rPr lang="en-US" altLang="ja-JP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z=m</a:t>
            </a:r>
            <a:r>
              <a:rPr lang="en-US" altLang="ja-JP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ja-JP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i="1" dirty="0" smtClean="0">
                <a:solidFill>
                  <a:srgbClr val="0000CC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 </a:t>
            </a:r>
            <a:r>
              <a:rPr lang="en-US" altLang="ja-JP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transverse flow velocity</a:t>
            </a:r>
            <a:endParaRPr lang="ja-JP" altLang="en-US" sz="20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2nd </a:t>
            </a:r>
            <a:r>
              <a:rPr lang="en-US" altLang="ja-JP" dirty="0" smtClean="0"/>
              <a:t>C</a:t>
            </a:r>
            <a:r>
              <a:rPr kumimoji="1" lang="en-US" altLang="ja-JP" dirty="0" smtClean="0"/>
              <a:t>umulant without Diffusion or Blurring</a:t>
            </a: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672043"/>
              </p:ext>
            </p:extLst>
          </p:nvPr>
        </p:nvGraphicFramePr>
        <p:xfrm>
          <a:off x="85726" y="1628775"/>
          <a:ext cx="89662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23" name="Equation" r:id="rId3" imgW="5067000" imgH="634680" progId="Equation.DSMT4">
                  <p:embed/>
                </p:oleObj>
              </mc:Choice>
              <mc:Fallback>
                <p:oleObj name="Equation" r:id="rId3" imgW="50670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26" y="1628775"/>
                        <a:ext cx="8966200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 bwMode="auto">
          <a:xfrm>
            <a:off x="200025" y="819120"/>
            <a:ext cx="1585690" cy="523220"/>
          </a:xfrm>
          <a:prstGeom prst="rect">
            <a:avLst/>
          </a:prstGeom>
          <a:solidFill>
            <a:srgbClr val="33CCFF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(full)</a:t>
            </a:r>
            <a:endParaRPr lang="ja-JP" alt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200025" y="3190845"/>
            <a:ext cx="2278124" cy="523220"/>
          </a:xfrm>
          <a:prstGeom prst="rect">
            <a:avLst/>
          </a:prstGeom>
          <a:pattFill prst="lgCheck">
            <a:fgClr>
              <a:srgbClr val="33CCFF"/>
            </a:fgClr>
            <a:bgClr>
              <a:schemeClr val="bg1"/>
            </a:bgClr>
          </a:patt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 only</a:t>
            </a:r>
            <a:endParaRPr lang="ja-JP" alt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85726" y="1524000"/>
            <a:ext cx="8982074" cy="1333500"/>
          </a:xfrm>
          <a:prstGeom prst="roundRect">
            <a:avLst/>
          </a:prstGeom>
          <a:noFill/>
          <a:ln w="15875" cap="flat" cmpd="sng" algn="ctr">
            <a:solidFill>
              <a:schemeClr val="tx2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 bwMode="auto">
          <a:xfrm>
            <a:off x="200025" y="4962495"/>
            <a:ext cx="2146742" cy="523220"/>
          </a:xfrm>
          <a:prstGeom prst="rect">
            <a:avLst/>
          </a:prstGeom>
          <a:pattFill prst="lgCheck">
            <a:fgClr>
              <a:srgbClr val="33CCFF"/>
            </a:fgClr>
            <a:bgClr>
              <a:schemeClr val="bg1"/>
            </a:bgClr>
          </a:patt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blurring only</a:t>
            </a:r>
            <a:endParaRPr lang="ja-JP" alt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181814"/>
              </p:ext>
            </p:extLst>
          </p:nvPr>
        </p:nvGraphicFramePr>
        <p:xfrm>
          <a:off x="85726" y="3790950"/>
          <a:ext cx="698817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24" name="Equation" r:id="rId5" imgW="3949560" imgH="634680" progId="Equation.DSMT4">
                  <p:embed/>
                </p:oleObj>
              </mc:Choice>
              <mc:Fallback>
                <p:oleObj name="Equation" r:id="rId5" imgW="39495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6" y="3790950"/>
                        <a:ext cx="698817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369738"/>
              </p:ext>
            </p:extLst>
          </p:nvPr>
        </p:nvGraphicFramePr>
        <p:xfrm>
          <a:off x="87375" y="5552390"/>
          <a:ext cx="70104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25" name="Equation" r:id="rId7" imgW="3962160" imgH="634680" progId="Equation.DSMT4">
                  <p:embed/>
                </p:oleObj>
              </mc:Choice>
              <mc:Fallback>
                <p:oleObj name="Equation" r:id="rId7" imgW="39621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5" y="5552390"/>
                        <a:ext cx="70104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2nd </a:t>
            </a:r>
            <a:r>
              <a:rPr lang="en-US" altLang="ja-JP" dirty="0"/>
              <a:t>C</a:t>
            </a:r>
            <a:r>
              <a:rPr kumimoji="1" lang="en-US" altLang="ja-JP" dirty="0" smtClean="0"/>
              <a:t>umulant without Diffusion or Blurring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200025" y="961995"/>
            <a:ext cx="2278124" cy="523220"/>
          </a:xfrm>
          <a:prstGeom prst="rect">
            <a:avLst/>
          </a:prstGeom>
          <a:pattFill prst="lgCheck">
            <a:fgClr>
              <a:srgbClr val="33CCFF"/>
            </a:fgClr>
            <a:bgClr>
              <a:schemeClr val="bg1"/>
            </a:bgClr>
          </a:patt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 only</a:t>
            </a:r>
            <a:endParaRPr lang="ja-JP" alt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 bwMode="auto">
          <a:xfrm>
            <a:off x="200025" y="2895570"/>
            <a:ext cx="2146742" cy="523220"/>
          </a:xfrm>
          <a:prstGeom prst="rect">
            <a:avLst/>
          </a:prstGeom>
          <a:pattFill prst="lgCheck">
            <a:fgClr>
              <a:srgbClr val="33CCFF"/>
            </a:fgClr>
            <a:bgClr>
              <a:schemeClr val="bg1"/>
            </a:bgClr>
          </a:patt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blurring only</a:t>
            </a:r>
            <a:endParaRPr lang="ja-JP" alt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954640"/>
              </p:ext>
            </p:extLst>
          </p:nvPr>
        </p:nvGraphicFramePr>
        <p:xfrm>
          <a:off x="85726" y="1562100"/>
          <a:ext cx="698817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7" name="Equation" r:id="rId3" imgW="3949560" imgH="634680" progId="Equation.DSMT4">
                  <p:embed/>
                </p:oleObj>
              </mc:Choice>
              <mc:Fallback>
                <p:oleObj name="Equation" r:id="rId3" imgW="39495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6" y="1562100"/>
                        <a:ext cx="698817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212922"/>
              </p:ext>
            </p:extLst>
          </p:nvPr>
        </p:nvGraphicFramePr>
        <p:xfrm>
          <a:off x="87375" y="3485465"/>
          <a:ext cx="70104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8" name="Equation" r:id="rId5" imgW="3962160" imgH="634680" progId="Equation.DSMT4">
                  <p:embed/>
                </p:oleObj>
              </mc:Choice>
              <mc:Fallback>
                <p:oleObj name="Equation" r:id="rId5" imgW="39621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5" y="3485465"/>
                        <a:ext cx="70104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 bwMode="auto">
          <a:xfrm>
            <a:off x="200025" y="4791045"/>
            <a:ext cx="3305713" cy="523220"/>
          </a:xfrm>
          <a:prstGeom prst="rect">
            <a:avLst/>
          </a:prstGeom>
          <a:pattFill prst="lgCheck">
            <a:fgClr>
              <a:srgbClr val="FF5050"/>
            </a:fgClr>
            <a:bgClr>
              <a:schemeClr val="bg1"/>
            </a:bgClr>
          </a:patt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(most papers)</a:t>
            </a:r>
            <a:endParaRPr lang="ja-JP" alt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247742"/>
              </p:ext>
            </p:extLst>
          </p:nvPr>
        </p:nvGraphicFramePr>
        <p:xfrm>
          <a:off x="90929" y="5438775"/>
          <a:ext cx="46069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9" name="Equation" r:id="rId7" imgW="2603160" imgH="634680" progId="Equation.DSMT4">
                  <p:embed/>
                </p:oleObj>
              </mc:Choice>
              <mc:Fallback>
                <p:oleObj name="Equation" r:id="rId7" imgW="26031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29" y="5438775"/>
                        <a:ext cx="460692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2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 bwMode="auto">
          <a:xfrm>
            <a:off x="3442919" y="2670366"/>
            <a:ext cx="2238113" cy="83099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4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ja-JP" altLang="en-US" sz="4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Moments and Cumulants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 bwMode="auto">
          <a:xfrm>
            <a:off x="391887" y="1151905"/>
            <a:ext cx="3163045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Function: 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87201"/>
              </p:ext>
            </p:extLst>
          </p:nvPr>
        </p:nvGraphicFramePr>
        <p:xfrm>
          <a:off x="3517387" y="1190858"/>
          <a:ext cx="2539029" cy="65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2" name="Equation" r:id="rId3" imgW="1333440" imgH="342720" progId="Equation.DSMT4">
                  <p:embed/>
                </p:oleObj>
              </mc:Choice>
              <mc:Fallback>
                <p:oleObj name="Equation" r:id="rId3" imgW="13334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7387" y="1190858"/>
                        <a:ext cx="2539029" cy="65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 bwMode="auto">
          <a:xfrm>
            <a:off x="401787" y="2020018"/>
            <a:ext cx="2887329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n-th order moment</a:t>
            </a:r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381382"/>
              </p:ext>
            </p:extLst>
          </p:nvPr>
        </p:nvGraphicFramePr>
        <p:xfrm>
          <a:off x="3578225" y="1995488"/>
          <a:ext cx="249237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3" name="Equation" r:id="rId5" imgW="1307880" imgH="368280" progId="Equation.DSMT4">
                  <p:embed/>
                </p:oleObj>
              </mc:Choice>
              <mc:Fallback>
                <p:oleObj name="Equation" r:id="rId5" imgW="1307880" imgH="368280" progId="Equation.DSMT4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1995488"/>
                        <a:ext cx="2492375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 bwMode="auto">
          <a:xfrm>
            <a:off x="411687" y="2932418"/>
            <a:ext cx="4172937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 generating function</a:t>
            </a:r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299724"/>
              </p:ext>
            </p:extLst>
          </p:nvPr>
        </p:nvGraphicFramePr>
        <p:xfrm>
          <a:off x="4584624" y="2932418"/>
          <a:ext cx="34353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4" name="Equation" r:id="rId7" imgW="1803240" imgH="368280" progId="Equation.DSMT4">
                  <p:embed/>
                </p:oleObj>
              </mc:Choice>
              <mc:Fallback>
                <p:oleObj name="Equation" r:id="rId7" imgW="1803240" imgH="368280" progId="Equation.DSMT4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624" y="2932418"/>
                        <a:ext cx="343535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 bwMode="auto">
          <a:xfrm>
            <a:off x="411687" y="3904216"/>
            <a:ext cx="6486071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oments are given by the derivatives of G(</a:t>
            </a:r>
            <a:r>
              <a:rPr lang="en-US" altLang="ja-JP" sz="2400" dirty="0" smtClean="0">
                <a:solidFill>
                  <a:schemeClr val="tx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r>
              <a:rPr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ja-JP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1" lang="ja-JP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792120"/>
              </p:ext>
            </p:extLst>
          </p:nvPr>
        </p:nvGraphicFramePr>
        <p:xfrm>
          <a:off x="4675354" y="4509140"/>
          <a:ext cx="25161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5" name="Equation" r:id="rId9" imgW="1320480" imgH="507960" progId="Equation.DSMT4">
                  <p:embed/>
                </p:oleObj>
              </mc:Choice>
              <mc:Fallback>
                <p:oleObj name="Equation" r:id="rId9" imgW="1320480" imgH="507960" progId="Equation.DSMT4">
                  <p:embed/>
                  <p:pic>
                    <p:nvPicPr>
                      <p:cNvPr id="0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354" y="4509140"/>
                        <a:ext cx="251618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2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Blurring Effect and Transverse Flow 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004048" y="5609501"/>
            <a:ext cx="3096344" cy="1152128"/>
          </a:xfrm>
          <a:prstGeom prst="roundRect">
            <a:avLst/>
          </a:prstGeom>
          <a:gradFill rotWithShape="1">
            <a:gsLst>
              <a:gs pos="0">
                <a:srgbClr val="84AA33">
                  <a:tint val="35000"/>
                  <a:satMod val="253000"/>
                </a:srgbClr>
              </a:gs>
              <a:gs pos="50000">
                <a:srgbClr val="84AA33">
                  <a:tint val="42000"/>
                  <a:satMod val="255000"/>
                </a:srgbClr>
              </a:gs>
              <a:gs pos="97000">
                <a:srgbClr val="84AA33">
                  <a:tint val="53000"/>
                  <a:satMod val="260000"/>
                </a:srgbClr>
              </a:gs>
              <a:gs pos="100000">
                <a:srgbClr val="84AA33">
                  <a:tint val="56000"/>
                  <a:satMod val="275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rgbClr val="84AA33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187624" y="5681509"/>
            <a:ext cx="2160240" cy="1008112"/>
          </a:xfrm>
          <a:prstGeom prst="roundRect">
            <a:avLst/>
          </a:prstGeom>
          <a:gradFill rotWithShape="1">
            <a:gsLst>
              <a:gs pos="0">
                <a:srgbClr val="84AA33">
                  <a:tint val="35000"/>
                  <a:satMod val="253000"/>
                </a:srgbClr>
              </a:gs>
              <a:gs pos="50000">
                <a:srgbClr val="84AA33">
                  <a:tint val="42000"/>
                  <a:satMod val="255000"/>
                </a:srgbClr>
              </a:gs>
              <a:gs pos="97000">
                <a:srgbClr val="84AA33">
                  <a:tint val="53000"/>
                  <a:satMod val="260000"/>
                </a:srgbClr>
              </a:gs>
              <a:gs pos="100000">
                <a:srgbClr val="84AA33">
                  <a:tint val="56000"/>
                  <a:satMod val="275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rgbClr val="84AA33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6228184" y="2718218"/>
            <a:ext cx="792088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" name="直線コネクタ 7"/>
          <p:cNvCxnSpPr/>
          <p:nvPr/>
        </p:nvCxnSpPr>
        <p:spPr>
          <a:xfrm>
            <a:off x="6228184" y="3078258"/>
            <a:ext cx="7920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9" name="直線コネクタ 8"/>
          <p:cNvCxnSpPr/>
          <p:nvPr/>
        </p:nvCxnSpPr>
        <p:spPr>
          <a:xfrm>
            <a:off x="6228184" y="3426423"/>
            <a:ext cx="792088" cy="0"/>
          </a:xfrm>
          <a:prstGeom prst="line">
            <a:avLst/>
          </a:prstGeom>
          <a:noFill/>
          <a:ln w="38100" cap="flat" cmpd="sng" algn="ctr">
            <a:solidFill>
              <a:srgbClr val="CC9900"/>
            </a:solidFill>
            <a:prstDash val="solid"/>
          </a:ln>
          <a:effectLst/>
        </p:spPr>
      </p:cxnSp>
      <p:cxnSp>
        <p:nvCxnSpPr>
          <p:cNvPr id="10" name="直線コネクタ 9"/>
          <p:cNvCxnSpPr/>
          <p:nvPr/>
        </p:nvCxnSpPr>
        <p:spPr>
          <a:xfrm>
            <a:off x="6228184" y="3785705"/>
            <a:ext cx="79208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1" name="直線コネクタ 10"/>
          <p:cNvCxnSpPr/>
          <p:nvPr/>
        </p:nvCxnSpPr>
        <p:spPr>
          <a:xfrm>
            <a:off x="6228184" y="4145745"/>
            <a:ext cx="792088" cy="0"/>
          </a:xfrm>
          <a:prstGeom prst="line">
            <a:avLst/>
          </a:prstGeom>
          <a:noFill/>
          <a:ln w="38100" cap="flat" cmpd="sng" algn="ctr">
            <a:solidFill>
              <a:srgbClr val="FF33CC"/>
            </a:solidFill>
            <a:prstDash val="solid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7020272" y="250219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i="1" dirty="0" smtClean="0">
                <a:solidFill>
                  <a:prstClr val="black"/>
                </a:solidFill>
                <a:latin typeface="Symbol" panose="05050102010706020507" pitchFamily="18" charset="2"/>
                <a:ea typeface="HGｺﾞｼｯｸE"/>
              </a:rPr>
              <a:t>b </a:t>
            </a: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= 0</a:t>
            </a:r>
            <a:endParaRPr lang="ja-JP" altLang="en-US" sz="18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20272" y="286223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i="1" dirty="0" smtClean="0">
                <a:solidFill>
                  <a:prstClr val="black"/>
                </a:solidFill>
                <a:latin typeface="Symbol" panose="05050102010706020507" pitchFamily="18" charset="2"/>
                <a:ea typeface="HGｺﾞｼｯｸE"/>
              </a:rPr>
              <a:t>b </a:t>
            </a: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= 0.2</a:t>
            </a:r>
            <a:endParaRPr lang="ja-JP" altLang="en-US" sz="18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20272" y="322227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i="1" dirty="0" smtClean="0">
                <a:solidFill>
                  <a:prstClr val="black"/>
                </a:solidFill>
                <a:latin typeface="Symbol" panose="05050102010706020507" pitchFamily="18" charset="2"/>
                <a:ea typeface="HGｺﾞｼｯｸE"/>
                <a:cs typeface="Times New Roman" panose="02020603050405020304" pitchFamily="18" charset="0"/>
              </a:rPr>
              <a:t>b </a:t>
            </a: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= 0.4</a:t>
            </a:r>
            <a:endParaRPr lang="ja-JP" altLang="en-US" sz="18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0272" y="358231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i="1" dirty="0" smtClean="0">
                <a:solidFill>
                  <a:prstClr val="black"/>
                </a:solidFill>
                <a:latin typeface="Symbol" panose="05050102010706020507" pitchFamily="18" charset="2"/>
                <a:ea typeface="HGｺﾞｼｯｸE"/>
              </a:rPr>
              <a:t>b </a:t>
            </a: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= 0.6</a:t>
            </a:r>
            <a:endParaRPr lang="ja-JP" altLang="en-US" sz="18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20272" y="394235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i="1" dirty="0" smtClean="0">
                <a:solidFill>
                  <a:prstClr val="black"/>
                </a:solidFill>
                <a:latin typeface="Symbol" panose="05050102010706020507" pitchFamily="18" charset="2"/>
                <a:ea typeface="HGｺﾞｼｯｸE"/>
              </a:rPr>
              <a:t>b </a:t>
            </a: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= 0.8</a:t>
            </a:r>
            <a:endParaRPr lang="ja-JP" altLang="en-US" sz="18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1475656" y="6257573"/>
            <a:ext cx="216024" cy="216024"/>
          </a:xfrm>
          <a:prstGeom prst="ellipse">
            <a:avLst/>
          </a:prstGeom>
          <a:solidFill>
            <a:srgbClr val="FEB80A"/>
          </a:solidFill>
          <a:ln w="2540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1859998" y="6377287"/>
            <a:ext cx="792088" cy="0"/>
          </a:xfrm>
          <a:prstGeom prst="straightConnector1">
            <a:avLst/>
          </a:prstGeom>
          <a:noFill/>
          <a:ln w="25400" cap="flat" cmpd="sng" algn="ctr">
            <a:solidFill>
              <a:srgbClr val="C32D2E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</p:cxnSp>
      <p:sp>
        <p:nvSpPr>
          <p:cNvPr id="19" name="円/楕円 18"/>
          <p:cNvSpPr/>
          <p:nvPr/>
        </p:nvSpPr>
        <p:spPr>
          <a:xfrm>
            <a:off x="5580112" y="6257573"/>
            <a:ext cx="216024" cy="216024"/>
          </a:xfrm>
          <a:prstGeom prst="ellipse">
            <a:avLst/>
          </a:prstGeom>
          <a:solidFill>
            <a:srgbClr val="FEB80A"/>
          </a:solidFill>
          <a:ln w="2540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5940152" y="6401589"/>
            <a:ext cx="504056" cy="0"/>
          </a:xfrm>
          <a:prstGeom prst="straightConnector1">
            <a:avLst/>
          </a:prstGeom>
          <a:noFill/>
          <a:ln w="25400" cap="flat" cmpd="sng" algn="ctr">
            <a:solidFill>
              <a:srgbClr val="C32D2E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</p:cxn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152416"/>
              </p:ext>
            </p:extLst>
          </p:nvPr>
        </p:nvGraphicFramePr>
        <p:xfrm>
          <a:off x="2699793" y="6068356"/>
          <a:ext cx="432048" cy="529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95" name="数式" r:id="rId3" imgW="152334" imgH="190417" progId="Equation.3">
                  <p:embed/>
                </p:oleObj>
              </mc:Choice>
              <mc:Fallback>
                <p:oleObj name="数式" r:id="rId3" imgW="152334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3" y="6068356"/>
                        <a:ext cx="432048" cy="5291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72567"/>
              </p:ext>
            </p:extLst>
          </p:nvPr>
        </p:nvGraphicFramePr>
        <p:xfrm>
          <a:off x="6516216" y="6113557"/>
          <a:ext cx="1224136" cy="54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96" name="数式" r:id="rId5" imgW="583693" imgH="266469" progId="Equation.3">
                  <p:embed/>
                </p:oleObj>
              </mc:Choice>
              <mc:Fallback>
                <p:oleObj name="数式" r:id="rId5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6113557"/>
                        <a:ext cx="1224136" cy="5491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線矢印コネクタ 22"/>
          <p:cNvCxnSpPr/>
          <p:nvPr/>
        </p:nvCxnSpPr>
        <p:spPr>
          <a:xfrm flipH="1" flipV="1">
            <a:off x="5652120" y="5825525"/>
            <a:ext cx="8384" cy="296416"/>
          </a:xfrm>
          <a:prstGeom prst="straightConnector1">
            <a:avLst/>
          </a:prstGeom>
          <a:noFill/>
          <a:ln w="25400" cap="flat" cmpd="sng" algn="ctr">
            <a:solidFill>
              <a:srgbClr val="C32D2E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rgbClr val="C32D2E">
                <a:shade val="80000"/>
              </a:srgbClr>
            </a:contourClr>
          </a:sp3d>
        </p:spPr>
      </p:cxnSp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669414"/>
              </p:ext>
            </p:extLst>
          </p:nvPr>
        </p:nvGraphicFramePr>
        <p:xfrm>
          <a:off x="5148064" y="5753517"/>
          <a:ext cx="379418" cy="50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97" name="数式" r:id="rId7" imgW="139639" imgH="190417" progId="Equation.3">
                  <p:embed/>
                </p:oleObj>
              </mc:Choice>
              <mc:Fallback>
                <p:oleObj name="数式" r:id="rId7" imgW="13963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753517"/>
                        <a:ext cx="379418" cy="507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右矢印 24"/>
          <p:cNvSpPr/>
          <p:nvPr/>
        </p:nvSpPr>
        <p:spPr>
          <a:xfrm>
            <a:off x="3491880" y="5753517"/>
            <a:ext cx="1440160" cy="360040"/>
          </a:xfrm>
          <a:prstGeom prst="rightArrow">
            <a:avLst/>
          </a:prstGeom>
          <a:solidFill>
            <a:srgbClr val="3891A7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491880" y="604154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transverse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boost by </a:t>
            </a:r>
            <a:r>
              <a:rPr lang="en-US" altLang="ja-JP" sz="1800" i="1" dirty="0" smtClean="0">
                <a:solidFill>
                  <a:prstClr val="black"/>
                </a:solidFill>
                <a:latin typeface="Symbol" panose="05050102010706020507" pitchFamily="18" charset="2"/>
                <a:ea typeface="HGｺﾞｼｯｸE"/>
              </a:rPr>
              <a:t>b</a:t>
            </a:r>
            <a:endParaRPr lang="ja-JP" altLang="en-US" sz="1800" i="1" dirty="0">
              <a:solidFill>
                <a:prstClr val="black"/>
              </a:solidFill>
              <a:latin typeface="Symbol" panose="05050102010706020507" pitchFamily="18" charset="2"/>
              <a:ea typeface="HGｺﾞｼｯｸE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56176" y="171010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m = 140 MeV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T = 100 MeV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178648" y="4446410"/>
            <a:ext cx="126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rapidity: </a:t>
            </a:r>
            <a:r>
              <a:rPr lang="en-US" altLang="ja-JP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y</a:t>
            </a:r>
            <a:endParaRPr lang="ja-JP" altLang="en-US" sz="2000" i="1" dirty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 rot="16200000">
            <a:off x="292325" y="2667405"/>
            <a:ext cx="1421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P</a:t>
            </a:r>
            <a:r>
              <a:rPr lang="en-US" altLang="ja-JP" sz="2400" b="1" baseline="-18000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2</a:t>
            </a:r>
            <a:r>
              <a:rPr lang="en-US" altLang="ja-JP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(</a:t>
            </a:r>
            <a:r>
              <a:rPr lang="en-US" altLang="ja-JP" sz="2400" b="1" dirty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0</a:t>
            </a:r>
            <a:r>
              <a:rPr lang="ja-JP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→</a:t>
            </a:r>
            <a:r>
              <a:rPr lang="en-US" altLang="ja-JP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y</a:t>
            </a:r>
            <a:r>
              <a:rPr lang="en-US" altLang="ja-JP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233302" y="842126"/>
            <a:ext cx="3093220" cy="707886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Probability that a particle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at </a:t>
            </a:r>
            <a:r>
              <a:rPr lang="en-US" altLang="ja-JP" sz="2000" i="1" dirty="0" smtClean="0">
                <a:solidFill>
                  <a:prstClr val="black"/>
                </a:solidFill>
                <a:latin typeface="Symbol" panose="05050102010706020507" pitchFamily="18" charset="2"/>
                <a:ea typeface="HGｺﾞｼｯｸE"/>
              </a:rPr>
              <a:t>h </a:t>
            </a: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= 0 has rapidity </a:t>
            </a:r>
            <a:r>
              <a:rPr lang="en-US" altLang="ja-JP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y</a:t>
            </a:r>
            <a:endParaRPr lang="ja-JP" altLang="en-US" sz="2000" i="1" dirty="0" smtClean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1566090"/>
            <a:ext cx="4320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下矢印 33"/>
          <p:cNvSpPr/>
          <p:nvPr/>
        </p:nvSpPr>
        <p:spPr>
          <a:xfrm rot="5400000">
            <a:off x="4283967" y="2718219"/>
            <a:ext cx="504057" cy="504056"/>
          </a:xfrm>
          <a:prstGeom prst="downArrow">
            <a:avLst/>
          </a:prstGeom>
          <a:solidFill>
            <a:srgbClr val="3891A7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35" name="下矢印 34"/>
          <p:cNvSpPr/>
          <p:nvPr/>
        </p:nvSpPr>
        <p:spPr>
          <a:xfrm rot="16200000">
            <a:off x="2699792" y="2718218"/>
            <a:ext cx="504057" cy="504056"/>
          </a:xfrm>
          <a:prstGeom prst="downArrow">
            <a:avLst/>
          </a:prstGeom>
          <a:solidFill>
            <a:srgbClr val="3891A7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403648" y="4158378"/>
            <a:ext cx="4686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-3         -2          -1         0          1          2          3</a:t>
            </a:r>
            <a:endParaRPr lang="ja-JP" altLang="en-US" dirty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59632" y="1494082"/>
            <a:ext cx="43204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1.2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sz="1050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sz="1050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sz="1400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0.8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sz="1050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sz="1050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0.4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sz="1050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sz="1050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sz="1400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0</a:t>
            </a:r>
          </a:p>
        </p:txBody>
      </p:sp>
      <p:sp>
        <p:nvSpPr>
          <p:cNvPr id="38" name="テキスト ボックス 37"/>
          <p:cNvSpPr txBox="1"/>
          <p:nvPr/>
        </p:nvSpPr>
        <p:spPr bwMode="auto">
          <a:xfrm>
            <a:off x="1182350" y="5017273"/>
            <a:ext cx="6638740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larger </a:t>
            </a:r>
            <a:r>
              <a:rPr lang="en-US" altLang="ja-JP" sz="2000" i="1" dirty="0" smtClean="0">
                <a:solidFill>
                  <a:srgbClr val="0000CC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ja-JP" sz="20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less blurring. This is a relativistic effect. </a:t>
            </a:r>
            <a:endParaRPr lang="ja-JP" altLang="en-US" sz="20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 (with </a:t>
            </a:r>
            <a:r>
              <a:rPr kumimoji="1" lang="en-US" altLang="ja-JP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dirty="0" smtClean="0"/>
              <a:t>=0)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36096" y="4434061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m = 140 MeV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T = 100 MeV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i="1" dirty="0" smtClean="0">
                <a:solidFill>
                  <a:prstClr val="black"/>
                </a:solidFill>
                <a:latin typeface="Symbol" panose="05050102010706020507" pitchFamily="18" charset="2"/>
                <a:ea typeface="HGｺﾞｼｯｸE"/>
              </a:rPr>
              <a:t>b </a:t>
            </a: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= 0</a:t>
            </a:r>
            <a:endParaRPr lang="ja-JP" altLang="en-US" sz="20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75240" y="3729883"/>
            <a:ext cx="213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Diffusion + Blurring</a:t>
            </a:r>
            <a:endParaRPr lang="ja-JP" altLang="en-US" sz="18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75240" y="284988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Diffusion only</a:t>
            </a:r>
            <a:endParaRPr lang="ja-JP" altLang="en-US" sz="18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75240" y="3305683"/>
            <a:ext cx="158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Blurring only</a:t>
            </a:r>
            <a:endParaRPr lang="ja-JP" altLang="en-US" sz="18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217788"/>
              </p:ext>
            </p:extLst>
          </p:nvPr>
        </p:nvGraphicFramePr>
        <p:xfrm>
          <a:off x="5458002" y="5442173"/>
          <a:ext cx="12128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4" name="Equation" r:id="rId3" imgW="596641" imgH="215806" progId="Equation.DSMT4">
                  <p:embed/>
                </p:oleObj>
              </mc:Choice>
              <mc:Fallback>
                <p:oleObj name="Equation" r:id="rId3" imgW="596641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002" y="5442173"/>
                        <a:ext cx="12128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516216" y="5498114"/>
            <a:ext cx="221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lang="en-US" altLang="ja-JP" sz="1800" dirty="0" smtClean="0">
                <a:solidFill>
                  <a:prstClr val="black"/>
                </a:solidFill>
                <a:latin typeface="Gill Sans MT"/>
                <a:ea typeface="HGｺﾞｼｯｸE"/>
              </a:rPr>
              <a:t>( </a:t>
            </a:r>
            <a:r>
              <a:rPr lang="en-US" altLang="ja-JP" sz="1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D </a:t>
            </a:r>
            <a:r>
              <a:rPr lang="en-US" altLang="ja-JP" sz="1800" dirty="0" smtClean="0">
                <a:solidFill>
                  <a:prstClr val="black"/>
                </a:solidFill>
                <a:latin typeface="Gill Sans MT"/>
                <a:ea typeface="HGｺﾞｼｯｸE"/>
              </a:rPr>
              <a:t>: </a:t>
            </a:r>
            <a:r>
              <a:rPr lang="en-US" altLang="ja-JP" dirty="0" smtClean="0">
                <a:solidFill>
                  <a:prstClr val="black"/>
                </a:solidFill>
                <a:latin typeface="Arial"/>
                <a:ea typeface="HGｺﾞｼｯｸE"/>
              </a:rPr>
              <a:t>diffusion const. </a:t>
            </a:r>
            <a:r>
              <a:rPr lang="en-US" altLang="ja-JP" sz="1800" dirty="0" smtClean="0">
                <a:solidFill>
                  <a:prstClr val="black"/>
                </a:solidFill>
                <a:latin typeface="Gill Sans MT"/>
                <a:ea typeface="HGｺﾞｼｯｸE"/>
              </a:rPr>
              <a:t>)</a:t>
            </a:r>
            <a:endParaRPr lang="ja-JP" altLang="en-US" sz="1800" dirty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6614355" y="2003487"/>
            <a:ext cx="4320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15" name="正方形/長方形 14"/>
          <p:cNvSpPr/>
          <p:nvPr/>
        </p:nvSpPr>
        <p:spPr>
          <a:xfrm>
            <a:off x="5723112" y="1211399"/>
            <a:ext cx="2304256" cy="576064"/>
          </a:xfrm>
          <a:prstGeom prst="rect">
            <a:avLst/>
          </a:prstGeom>
          <a:gradFill rotWithShape="1">
            <a:gsLst>
              <a:gs pos="0">
                <a:srgbClr val="3891A7">
                  <a:tint val="35000"/>
                  <a:satMod val="253000"/>
                </a:srgbClr>
              </a:gs>
              <a:gs pos="50000">
                <a:srgbClr val="3891A7">
                  <a:tint val="42000"/>
                  <a:satMod val="255000"/>
                </a:srgbClr>
              </a:gs>
              <a:gs pos="97000">
                <a:srgbClr val="3891A7">
                  <a:tint val="53000"/>
                  <a:satMod val="260000"/>
                </a:srgbClr>
              </a:gs>
              <a:gs pos="100000">
                <a:srgbClr val="3891A7">
                  <a:tint val="56000"/>
                  <a:satMod val="275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rgbClr val="3891A7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5579096" y="1211399"/>
            <a:ext cx="288032" cy="576064"/>
          </a:xfrm>
          <a:prstGeom prst="ellipse">
            <a:avLst/>
          </a:prstGeom>
          <a:solidFill>
            <a:srgbClr val="3891A7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7883352" y="1211399"/>
            <a:ext cx="288032" cy="576064"/>
          </a:xfrm>
          <a:prstGeom prst="ellipse">
            <a:avLst/>
          </a:prstGeom>
          <a:solidFill>
            <a:srgbClr val="3891A7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641408" y="1211399"/>
            <a:ext cx="432048" cy="576064"/>
          </a:xfrm>
          <a:prstGeom prst="rect">
            <a:avLst/>
          </a:prstGeom>
          <a:solidFill>
            <a:srgbClr val="3891A7">
              <a:alpha val="61000"/>
            </a:srgbClr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19" name="フローチャート : 結合子 18"/>
          <p:cNvSpPr/>
          <p:nvPr/>
        </p:nvSpPr>
        <p:spPr>
          <a:xfrm flipV="1">
            <a:off x="7379296" y="1571439"/>
            <a:ext cx="144016" cy="144016"/>
          </a:xfrm>
          <a:prstGeom prst="flowChartConnector">
            <a:avLst/>
          </a:prstGeom>
          <a:solidFill>
            <a:srgbClr val="FEB80A"/>
          </a:solidFill>
          <a:ln w="2540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0" name="フローチャート : 結合子 19"/>
          <p:cNvSpPr/>
          <p:nvPr/>
        </p:nvSpPr>
        <p:spPr>
          <a:xfrm flipV="1">
            <a:off x="7163272" y="1283407"/>
            <a:ext cx="144016" cy="144016"/>
          </a:xfrm>
          <a:prstGeom prst="flowChartConnector">
            <a:avLst/>
          </a:prstGeom>
          <a:solidFill>
            <a:srgbClr val="FEB80A"/>
          </a:solidFill>
          <a:ln w="2540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1" name="フローチャート : 結合子 20"/>
          <p:cNvSpPr/>
          <p:nvPr/>
        </p:nvSpPr>
        <p:spPr>
          <a:xfrm flipV="1">
            <a:off x="6731224" y="1571439"/>
            <a:ext cx="144016" cy="144016"/>
          </a:xfrm>
          <a:prstGeom prst="flowChartConnector">
            <a:avLst/>
          </a:prstGeom>
          <a:solidFill>
            <a:srgbClr val="FEB80A"/>
          </a:solidFill>
          <a:ln w="2540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2" name="フローチャート : 結合子 21"/>
          <p:cNvSpPr/>
          <p:nvPr/>
        </p:nvSpPr>
        <p:spPr>
          <a:xfrm flipV="1">
            <a:off x="6443192" y="1571439"/>
            <a:ext cx="144016" cy="144016"/>
          </a:xfrm>
          <a:prstGeom prst="flowChartConnector">
            <a:avLst/>
          </a:prstGeom>
          <a:solidFill>
            <a:srgbClr val="FEB80A"/>
          </a:solidFill>
          <a:ln w="2540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3" name="フローチャート : 結合子 22"/>
          <p:cNvSpPr/>
          <p:nvPr/>
        </p:nvSpPr>
        <p:spPr>
          <a:xfrm flipV="1">
            <a:off x="6011144" y="1355415"/>
            <a:ext cx="144016" cy="144016"/>
          </a:xfrm>
          <a:prstGeom prst="flowChartConnector">
            <a:avLst/>
          </a:prstGeom>
          <a:solidFill>
            <a:srgbClr val="FEB80A"/>
          </a:solidFill>
          <a:ln w="2540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4" name="フローチャート : 結合子 23"/>
          <p:cNvSpPr/>
          <p:nvPr/>
        </p:nvSpPr>
        <p:spPr>
          <a:xfrm flipV="1">
            <a:off x="7667328" y="1283407"/>
            <a:ext cx="144016" cy="144016"/>
          </a:xfrm>
          <a:prstGeom prst="flowChartConnector">
            <a:avLst/>
          </a:prstGeom>
          <a:solidFill>
            <a:srgbClr val="FEB80A"/>
          </a:solidFill>
          <a:ln w="2540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5" name="フローチャート : 結合子 24"/>
          <p:cNvSpPr/>
          <p:nvPr/>
        </p:nvSpPr>
        <p:spPr>
          <a:xfrm flipV="1">
            <a:off x="6641408" y="1355415"/>
            <a:ext cx="144016" cy="144016"/>
          </a:xfrm>
          <a:prstGeom prst="flowChartConnector">
            <a:avLst/>
          </a:prstGeom>
          <a:solidFill>
            <a:srgbClr val="FEB80A"/>
          </a:solidFill>
          <a:ln w="2540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6" name="フローチャート : 結合子 25"/>
          <p:cNvSpPr/>
          <p:nvPr/>
        </p:nvSpPr>
        <p:spPr>
          <a:xfrm flipV="1">
            <a:off x="6083152" y="1571439"/>
            <a:ext cx="144016" cy="144016"/>
          </a:xfrm>
          <a:prstGeom prst="flowChartConnector">
            <a:avLst/>
          </a:prstGeom>
          <a:solidFill>
            <a:srgbClr val="FEB80A"/>
          </a:solidFill>
          <a:ln w="2540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7" name="フローチャート : 結合子 26"/>
          <p:cNvSpPr/>
          <p:nvPr/>
        </p:nvSpPr>
        <p:spPr>
          <a:xfrm flipV="1">
            <a:off x="6875240" y="1355415"/>
            <a:ext cx="144016" cy="144016"/>
          </a:xfrm>
          <a:prstGeom prst="flowChartConnector">
            <a:avLst/>
          </a:prstGeom>
          <a:solidFill>
            <a:srgbClr val="FEB80A"/>
          </a:solidFill>
          <a:ln w="2540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5363072" y="1499431"/>
            <a:ext cx="3096344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9" name="テキスト ボックス 28"/>
          <p:cNvSpPr txBox="1"/>
          <p:nvPr/>
        </p:nvSpPr>
        <p:spPr>
          <a:xfrm>
            <a:off x="5777989" y="5874220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Arial"/>
                <a:ea typeface="HGｺﾞｼｯｸE"/>
              </a:rPr>
              <a:t>Sakaida, Asakawa,</a:t>
            </a:r>
            <a:r>
              <a:rPr lang="ja-JP" altLang="en-US" sz="1200" dirty="0">
                <a:solidFill>
                  <a:prstClr val="black"/>
                </a:solidFill>
                <a:latin typeface="Arial"/>
                <a:ea typeface="HGｺﾞｼｯｸE"/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  <a:latin typeface="Arial"/>
                <a:ea typeface="HGｺﾞｼｯｸE"/>
              </a:rPr>
              <a:t>Kitazawa, PRC 2014</a:t>
            </a:r>
            <a:endParaRPr lang="ja-JP" altLang="en-US" sz="12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5579096" y="3918130"/>
            <a:ext cx="1296144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1" name="直線コネクタ 30"/>
          <p:cNvCxnSpPr/>
          <p:nvPr/>
        </p:nvCxnSpPr>
        <p:spPr>
          <a:xfrm>
            <a:off x="5579096" y="3050007"/>
            <a:ext cx="1296144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32" name="直線コネクタ 31"/>
          <p:cNvCxnSpPr/>
          <p:nvPr/>
        </p:nvCxnSpPr>
        <p:spPr>
          <a:xfrm>
            <a:off x="5579096" y="3493584"/>
            <a:ext cx="1296144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pic>
        <p:nvPicPr>
          <p:cNvPr id="33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121693"/>
            <a:ext cx="46805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テキスト ボックス 33"/>
          <p:cNvSpPr txBox="1"/>
          <p:nvPr/>
        </p:nvSpPr>
        <p:spPr>
          <a:xfrm>
            <a:off x="2771800" y="400201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  <a:ea typeface="HGｺﾞｼｯｸE"/>
              </a:rPr>
              <a:t>D</a:t>
            </a:r>
            <a:r>
              <a:rPr lang="en-US" altLang="ja-JP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y</a:t>
            </a:r>
            <a:endParaRPr lang="ja-JP" altLang="en-US" sz="2400" i="1" dirty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 rot="16200000">
            <a:off x="-581412" y="2289790"/>
            <a:ext cx="15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D-measure</a:t>
            </a:r>
            <a:endParaRPr lang="ja-JP" altLang="en-US" sz="20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11560" y="3713981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0     </a:t>
            </a:r>
            <a:r>
              <a:rPr lang="ja-JP" altLang="en-US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 0.5  </a:t>
            </a:r>
            <a:r>
              <a:rPr lang="ja-JP" altLang="en-US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   1      </a:t>
            </a:r>
            <a:r>
              <a:rPr lang="ja-JP" altLang="en-US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1.5   </a:t>
            </a:r>
            <a:r>
              <a:rPr lang="ja-JP" altLang="en-US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  2</a:t>
            </a:r>
            <a:r>
              <a:rPr lang="ja-JP" altLang="en-US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      2.5 </a:t>
            </a:r>
            <a:r>
              <a:rPr lang="ja-JP" altLang="en-US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    3    </a:t>
            </a:r>
            <a:r>
              <a:rPr lang="ja-JP" altLang="en-US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  3.5</a:t>
            </a:r>
            <a:r>
              <a:rPr lang="ja-JP" altLang="en-US" dirty="0" smtClean="0">
                <a:solidFill>
                  <a:prstClr val="black"/>
                </a:solidFill>
                <a:latin typeface="Gill Sans MT"/>
                <a:ea typeface="HGｺﾞｼｯｸE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     4</a:t>
            </a:r>
            <a:endParaRPr lang="ja-JP" altLang="en-US" dirty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09298" y="1049685"/>
            <a:ext cx="4320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4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3.2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2.4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1.6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0.8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0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967879" y="515813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Arial"/>
                <a:ea typeface="HGｺﾞｼｯｸE"/>
              </a:rPr>
              <a:t>Initial fluctuation</a:t>
            </a:r>
            <a:endParaRPr lang="ja-JP" altLang="en-US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71599" y="5465011"/>
            <a:ext cx="3544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Arial"/>
                <a:ea typeface="HGｺﾞｼｯｸE"/>
              </a:rPr>
              <a:t>Thermal fluctuation in hadron phase</a:t>
            </a:r>
            <a:endParaRPr lang="ja-JP" altLang="en-US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189716" y="528034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Gill Sans MT"/>
                <a:ea typeface="HGｺﾞｼｯｸE"/>
              </a:rPr>
              <a:t>  = 0</a:t>
            </a:r>
            <a:endParaRPr lang="ja-JP" altLang="en-US" sz="1800" dirty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971599" y="4973470"/>
            <a:ext cx="3866189" cy="90075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83568" y="4788804"/>
            <a:ext cx="1821508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Initial fluctuation</a:t>
            </a:r>
            <a:endParaRPr kumimoji="0" lang="ja-JP" altLang="en-US" sz="18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44" name="大かっこ 43"/>
          <p:cNvSpPr/>
          <p:nvPr/>
        </p:nvSpPr>
        <p:spPr>
          <a:xfrm>
            <a:off x="5220072" y="4434061"/>
            <a:ext cx="3600400" cy="1800200"/>
          </a:xfrm>
          <a:prstGeom prst="bracketPair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45" name="テキスト ボックス 44"/>
          <p:cNvSpPr txBox="1"/>
          <p:nvPr/>
        </p:nvSpPr>
        <p:spPr bwMode="auto">
          <a:xfrm>
            <a:off x="6580251" y="2086505"/>
            <a:ext cx="2207656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rapidity space)</a:t>
            </a:r>
          </a:p>
        </p:txBody>
      </p:sp>
      <p:graphicFrame>
        <p:nvGraphicFramePr>
          <p:cNvPr id="46" name="オブジェクト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478958"/>
              </p:ext>
            </p:extLst>
          </p:nvPr>
        </p:nvGraphicFramePr>
        <p:xfrm>
          <a:off x="6140108" y="2094749"/>
          <a:ext cx="499771" cy="399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5" name="Equation" r:id="rId6" imgW="253800" imgH="203040" progId="Equation.DSMT4">
                  <p:embed/>
                </p:oleObj>
              </mc:Choice>
              <mc:Fallback>
                <p:oleObj name="Equation" r:id="rId6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40108" y="2094749"/>
                        <a:ext cx="499771" cy="399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テキスト ボックス 46"/>
          <p:cNvSpPr txBox="1"/>
          <p:nvPr/>
        </p:nvSpPr>
        <p:spPr bwMode="auto">
          <a:xfrm>
            <a:off x="5330127" y="720236"/>
            <a:ext cx="2278188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 coverage</a:t>
            </a:r>
            <a:endParaRPr lang="ja-JP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>
            <a:off x="1097280" y="5477711"/>
            <a:ext cx="3244132" cy="0"/>
          </a:xfrm>
          <a:prstGeom prst="line">
            <a:avLst/>
          </a:prstGeom>
          <a:ln w="158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5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 (with </a:t>
            </a:r>
            <a:r>
              <a:rPr kumimoji="1" lang="en-US" altLang="ja-JP" dirty="0" smtClean="0">
                <a:latin typeface="Symbol" panose="05050102010706020507" pitchFamily="18" charset="2"/>
              </a:rPr>
              <a:t>b</a:t>
            </a:r>
            <a:r>
              <a:rPr lang="ja-JP" alt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≠</a:t>
            </a:r>
            <a:r>
              <a:rPr kumimoji="1" lang="en-US" altLang="ja-JP" dirty="0" smtClean="0"/>
              <a:t>0): Blurring only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708192" y="385889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  <a:ea typeface="HGｺﾞｼｯｸE"/>
              </a:rPr>
              <a:t>D</a:t>
            </a:r>
            <a:r>
              <a:rPr lang="en-US" altLang="ja-JP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y</a:t>
            </a:r>
            <a:endParaRPr lang="ja-JP" altLang="en-US" sz="2400" i="1" dirty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 rot="16200000">
            <a:off x="-549551" y="2189195"/>
            <a:ext cx="146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D-measure</a:t>
            </a:r>
            <a:endParaRPr lang="ja-JP" altLang="en-US" sz="20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967879" y="493550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Arial"/>
                <a:ea typeface="HGｺﾞｼｯｸE"/>
              </a:rPr>
              <a:t>Initial fluctuation</a:t>
            </a:r>
            <a:endParaRPr lang="ja-JP" altLang="en-US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71599" y="5242383"/>
            <a:ext cx="3544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Arial"/>
                <a:ea typeface="HGｺﾞｼｯｸE"/>
              </a:rPr>
              <a:t>Thermal fluctuation in hadron phase</a:t>
            </a:r>
            <a:endParaRPr lang="ja-JP" altLang="en-US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189716" y="505771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Gill Sans MT"/>
                <a:ea typeface="HGｺﾞｼｯｸE"/>
              </a:rPr>
              <a:t>  = 0</a:t>
            </a:r>
            <a:endParaRPr lang="ja-JP" altLang="en-US" sz="1800" dirty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971599" y="4750842"/>
            <a:ext cx="3866189" cy="90075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83568" y="4566176"/>
            <a:ext cx="1821508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Initial fluctuation</a:t>
            </a:r>
            <a:endParaRPr kumimoji="0" lang="ja-JP" altLang="en-US" sz="18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>
            <a:off x="1097280" y="5255083"/>
            <a:ext cx="3244132" cy="0"/>
          </a:xfrm>
          <a:prstGeom prst="line">
            <a:avLst/>
          </a:prstGeom>
          <a:ln w="158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74124"/>
            <a:ext cx="4680520" cy="283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下矢印 48"/>
          <p:cNvSpPr/>
          <p:nvPr/>
        </p:nvSpPr>
        <p:spPr>
          <a:xfrm rot="1971452">
            <a:off x="1852326" y="2874860"/>
            <a:ext cx="417285" cy="503858"/>
          </a:xfrm>
          <a:prstGeom prst="downArrow">
            <a:avLst/>
          </a:prstGeom>
          <a:solidFill>
            <a:srgbClr val="3891A7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 rot="991754">
            <a:off x="2481723" y="2463485"/>
            <a:ext cx="155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FF"/>
                </a:solidFill>
                <a:latin typeface="Arial"/>
                <a:ea typeface="HGｺﾞｼｯｸE"/>
              </a:rPr>
              <a:t>peripheral</a:t>
            </a:r>
            <a:endParaRPr lang="ja-JP" altLang="en-US" sz="2400" dirty="0">
              <a:solidFill>
                <a:srgbClr val="0000FF"/>
              </a:solidFill>
              <a:latin typeface="Arial"/>
              <a:ea typeface="HGｺﾞｼｯｸE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 rot="939363">
            <a:off x="2342903" y="2871166"/>
            <a:ext cx="119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FF0000"/>
                </a:solidFill>
                <a:latin typeface="Arial"/>
                <a:ea typeface="HGｺﾞｼｯｸE"/>
              </a:rPr>
              <a:t>central</a:t>
            </a:r>
            <a:endParaRPr lang="ja-JP" altLang="en-US" sz="2400" dirty="0">
              <a:solidFill>
                <a:srgbClr val="FF0000"/>
              </a:solidFill>
              <a:latin typeface="Arial"/>
              <a:ea typeface="HGｺﾞｼｯｸE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25557" y="3643266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0       0.5      1       1.5      2       2.5      3       3.5      4</a:t>
            </a:r>
            <a:endParaRPr lang="ja-JP" altLang="en-US" dirty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97416" y="992967"/>
            <a:ext cx="4320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4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3.2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2.4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1.6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0.8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0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/>
          <a:srcRect r="49456"/>
          <a:stretch>
            <a:fillRect/>
          </a:stretch>
        </p:blipFill>
        <p:spPr bwMode="auto">
          <a:xfrm>
            <a:off x="5292080" y="2558300"/>
            <a:ext cx="3389667" cy="220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テキスト ボックス 55"/>
          <p:cNvSpPr txBox="1"/>
          <p:nvPr/>
        </p:nvSpPr>
        <p:spPr>
          <a:xfrm>
            <a:off x="6300191" y="1910228"/>
            <a:ext cx="258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i="1" dirty="0" smtClean="0">
                <a:solidFill>
                  <a:prstClr val="black"/>
                </a:solidFill>
                <a:latin typeface="Symbol" panose="05050102010706020507" pitchFamily="18" charset="2"/>
                <a:ea typeface="HGｺﾞｼｯｸE"/>
              </a:rPr>
              <a:t>b </a:t>
            </a: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= 0.57, T= 120MeV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  (centrality: 40 – 50 %)</a:t>
            </a:r>
          </a:p>
        </p:txBody>
      </p:sp>
      <p:sp>
        <p:nvSpPr>
          <p:cNvPr id="58" name="円/楕円 57"/>
          <p:cNvSpPr/>
          <p:nvPr/>
        </p:nvSpPr>
        <p:spPr>
          <a:xfrm>
            <a:off x="8028384" y="3782436"/>
            <a:ext cx="216024" cy="2160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srgbClr val="FF0000"/>
              </a:solidFill>
              <a:latin typeface="Gill Sans MT"/>
              <a:ea typeface="HGｺﾞｼｯｸE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7596336" y="3566412"/>
            <a:ext cx="216024" cy="216024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300192" y="11901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i="1" dirty="0" smtClean="0">
                <a:solidFill>
                  <a:prstClr val="black"/>
                </a:solidFill>
                <a:latin typeface="Symbol" panose="05050102010706020507" pitchFamily="18" charset="2"/>
                <a:ea typeface="HGｺﾞｼｯｸE"/>
              </a:rPr>
              <a:t>b </a:t>
            </a: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= 0.65, T = 100 MeV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/>
                <a:ea typeface="HGｺﾞｼｯｸE"/>
              </a:rPr>
              <a:t> </a:t>
            </a: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 (centrality: 0 </a:t>
            </a:r>
            <a:r>
              <a:rPr lang="en-US" altLang="ja-JP" sz="1800" dirty="0">
                <a:solidFill>
                  <a:prstClr val="black"/>
                </a:solidFill>
                <a:latin typeface="Arial"/>
                <a:ea typeface="HGｺﾞｼｯｸE"/>
              </a:rPr>
              <a:t> – </a:t>
            </a: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5 %) </a:t>
            </a:r>
            <a:endParaRPr lang="ja-JP" altLang="en-US" sz="18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cxnSp>
        <p:nvCxnSpPr>
          <p:cNvPr id="61" name="直線コネクタ 60"/>
          <p:cNvCxnSpPr/>
          <p:nvPr/>
        </p:nvCxnSpPr>
        <p:spPr>
          <a:xfrm>
            <a:off x="5460398" y="2126252"/>
            <a:ext cx="828600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2" name="直線コネクタ 61"/>
          <p:cNvCxnSpPr/>
          <p:nvPr/>
        </p:nvCxnSpPr>
        <p:spPr>
          <a:xfrm>
            <a:off x="5436096" y="1407070"/>
            <a:ext cx="864096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" name="テキスト ボックス 2"/>
          <p:cNvSpPr txBox="1"/>
          <p:nvPr/>
        </p:nvSpPr>
        <p:spPr bwMode="auto">
          <a:xfrm>
            <a:off x="5550092" y="5057717"/>
            <a:ext cx="3457934" cy="1384995"/>
          </a:xfrm>
          <a:prstGeom prst="rect">
            <a:avLst/>
          </a:prstGeom>
          <a:noFill/>
          <a:ln w="1587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central,</a:t>
            </a:r>
          </a:p>
          <a:p>
            <a:pPr algn="l"/>
            <a:r>
              <a:rPr lang="en-US" altLang="ja-JP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less blurring</a:t>
            </a:r>
          </a:p>
          <a:p>
            <a:pPr algn="l"/>
            <a:r>
              <a:rPr lang="en-US" altLang="ja-JP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(because of lower T)</a:t>
            </a:r>
            <a:endParaRPr lang="ja-JP" altLang="en-US" sz="28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with ALICE result: Blurring only</a:t>
            </a:r>
            <a:endParaRPr kumimoji="1" lang="ja-JP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5385" y="2083366"/>
            <a:ext cx="35466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7"/>
          <p:cNvSpPr/>
          <p:nvPr/>
        </p:nvSpPr>
        <p:spPr>
          <a:xfrm>
            <a:off x="421602" y="2257392"/>
            <a:ext cx="454518" cy="25647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6396" y="2119756"/>
            <a:ext cx="259725" cy="38690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4</a:t>
            </a: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6396" y="4444994"/>
            <a:ext cx="259725" cy="36799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2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1577" y="3075525"/>
            <a:ext cx="454518" cy="36799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3.2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0894" y="3539778"/>
            <a:ext cx="454518" cy="36799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2.8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1602" y="3992386"/>
            <a:ext cx="454518" cy="36799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2.4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9503" y="2584010"/>
            <a:ext cx="454518" cy="36799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3.6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49708" y="4902311"/>
            <a:ext cx="489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Gill Sans MT"/>
                <a:ea typeface="HGｺﾞｼｯｸE"/>
              </a:rPr>
              <a:t>Δ</a:t>
            </a:r>
            <a:r>
              <a:rPr lang="en-US" altLang="ja-JP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53263" y="2019221"/>
            <a:ext cx="706650" cy="304649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898421" y="2174751"/>
            <a:ext cx="481899" cy="25647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693146" y="2083366"/>
            <a:ext cx="4450854" cy="3168352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04950" y="2037115"/>
            <a:ext cx="275371" cy="38690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4</a:t>
            </a: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04950" y="4362353"/>
            <a:ext cx="275371" cy="36799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2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87792" y="2992884"/>
            <a:ext cx="481899" cy="36799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3.2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887068" y="3457137"/>
            <a:ext cx="481899" cy="36799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2.8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98421" y="3909745"/>
            <a:ext cx="481899" cy="36799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2.4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74991" y="2501369"/>
            <a:ext cx="481899" cy="36799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3.6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4716016" y="2011358"/>
            <a:ext cx="648072" cy="297448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64949" y="2019568"/>
            <a:ext cx="275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4</a:t>
            </a:r>
            <a:endParaRPr lang="ja-JP" altLang="en-US" sz="1200" dirty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24350" y="4359926"/>
            <a:ext cx="275371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2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045423" y="3001091"/>
            <a:ext cx="481899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3.2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44697" y="3475977"/>
            <a:ext cx="481899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2.8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53849" y="3934308"/>
            <a:ext cx="504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2.4</a:t>
            </a:r>
            <a:endParaRPr lang="en-US" altLang="ja-JP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043252" y="2509576"/>
            <a:ext cx="481899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3.6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788024" y="3451518"/>
            <a:ext cx="275371" cy="38690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D</a:t>
            </a:r>
          </a:p>
        </p:txBody>
      </p:sp>
      <p:cxnSp>
        <p:nvCxnSpPr>
          <p:cNvPr id="34" name="直線コネクタ 33"/>
          <p:cNvCxnSpPr/>
          <p:nvPr/>
        </p:nvCxnSpPr>
        <p:spPr>
          <a:xfrm>
            <a:off x="4572000" y="941871"/>
            <a:ext cx="0" cy="4464496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17" y="2166007"/>
            <a:ext cx="33123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正方形/長方形 35"/>
          <p:cNvSpPr/>
          <p:nvPr/>
        </p:nvSpPr>
        <p:spPr>
          <a:xfrm>
            <a:off x="251520" y="2227382"/>
            <a:ext cx="4171971" cy="1584175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16951" y="4681441"/>
            <a:ext cx="259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0</a:t>
            </a:r>
            <a:endParaRPr lang="ja-JP" altLang="en-US" sz="1200" dirty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695754" y="4687871"/>
            <a:ext cx="490328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2.5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576894" y="4687871"/>
            <a:ext cx="454518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1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871330" y="4687870"/>
            <a:ext cx="454518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1.5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342430" y="4687871"/>
            <a:ext cx="454518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2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05794" y="4687870"/>
            <a:ext cx="454518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0.5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107969" y="4687871"/>
            <a:ext cx="353325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3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461912" y="4687871"/>
            <a:ext cx="481776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3.5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406168" y="2166007"/>
            <a:ext cx="491913" cy="266429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81714" y="3187497"/>
            <a:ext cx="259725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D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34694" y="2117330"/>
            <a:ext cx="259725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200" kern="0" dirty="0" smtClean="0">
                <a:solidFill>
                  <a:prstClr val="black"/>
                </a:solidFill>
                <a:latin typeface="Gill Sans MT"/>
                <a:ea typeface="HGｺﾞｼｯｸE"/>
              </a:rPr>
              <a:t>4</a:t>
            </a:r>
            <a:endParaRPr kumimoji="0" lang="ja-JP" altLang="en-US" sz="12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34694" y="4442567"/>
            <a:ext cx="259725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0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48626" y="3120599"/>
            <a:ext cx="454518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2.4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50185" y="3534159"/>
            <a:ext cx="454518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1.6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50943" y="4038215"/>
            <a:ext cx="454518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0.8</a:t>
            </a:r>
            <a:endParaRPr lang="en-US" altLang="ja-JP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50185" y="2598055"/>
            <a:ext cx="454518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3.2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4097420" y="2093999"/>
            <a:ext cx="288032" cy="187220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253377" y="4891678"/>
            <a:ext cx="3618655" cy="2880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293486" y="4899888"/>
            <a:ext cx="275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0</a:t>
            </a:r>
            <a:endParaRPr lang="ja-JP" altLang="en-US" sz="1200" dirty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341609" y="4891678"/>
            <a:ext cx="519866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2.5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155348" y="4891678"/>
            <a:ext cx="481899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1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467521" y="4891677"/>
            <a:ext cx="481899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1.5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967001" y="4891678"/>
            <a:ext cx="481899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2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655869" y="4891677"/>
            <a:ext cx="481899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0.5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778657" y="4891678"/>
            <a:ext cx="374610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3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8153922" y="4891678"/>
            <a:ext cx="510799" cy="3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Gill Sans MT"/>
                <a:ea typeface="HGｺﾞｼｯｸE"/>
              </a:rPr>
              <a:t>3.5</a:t>
            </a:r>
          </a:p>
        </p:txBody>
      </p:sp>
      <p:sp>
        <p:nvSpPr>
          <p:cNvPr id="63" name="正方形/長方形 62"/>
          <p:cNvSpPr/>
          <p:nvPr/>
        </p:nvSpPr>
        <p:spPr>
          <a:xfrm>
            <a:off x="8802704" y="2083366"/>
            <a:ext cx="306288" cy="302433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802194" y="1301911"/>
            <a:ext cx="1812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Arial"/>
                <a:ea typeface="HGｺﾞｼｯｸE"/>
              </a:rPr>
              <a:t>Initial D-measure</a:t>
            </a:r>
            <a:endParaRPr lang="ja-JP" altLang="en-US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860032" y="1608786"/>
            <a:ext cx="3636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Arial"/>
                <a:ea typeface="HGｺﾞｼｯｸE"/>
              </a:rPr>
              <a:t>Thermal D-measure in hadron phase</a:t>
            </a:r>
            <a:endParaRPr lang="ja-JP" altLang="en-US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172400" y="1430025"/>
            <a:ext cx="69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= 0.5</a:t>
            </a:r>
            <a:endParaRPr lang="ja-JP" altLang="en-US" sz="18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4860032" y="1085887"/>
            <a:ext cx="4032448" cy="936104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435162" y="1285999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Arial"/>
                <a:ea typeface="HGｺﾞｼｯｸE"/>
              </a:rPr>
              <a:t>Initial fluctuation</a:t>
            </a:r>
            <a:endParaRPr lang="ja-JP" altLang="en-US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38882" y="1592874"/>
            <a:ext cx="3544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Arial"/>
                <a:ea typeface="HGｺﾞｼｯｸE"/>
              </a:rPr>
              <a:t>Thermal fluctuation in hadron phase</a:t>
            </a:r>
            <a:endParaRPr lang="ja-JP" altLang="en-US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656999" y="14082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Gill Sans MT"/>
                <a:ea typeface="HGｺﾞｼｯｸE"/>
              </a:rPr>
              <a:t>  </a:t>
            </a: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= 0</a:t>
            </a:r>
            <a:endParaRPr lang="ja-JP" altLang="en-US" sz="18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438882" y="1101333"/>
            <a:ext cx="3866189" cy="910025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14459" y="916667"/>
            <a:ext cx="1821508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Initial fluctuation</a:t>
            </a:r>
            <a:endParaRPr kumimoji="0" lang="ja-JP" altLang="en-US" sz="18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cxnSp>
        <p:nvCxnSpPr>
          <p:cNvPr id="83" name="直線コネクタ 82"/>
          <p:cNvCxnSpPr/>
          <p:nvPr/>
        </p:nvCxnSpPr>
        <p:spPr>
          <a:xfrm>
            <a:off x="564563" y="1605574"/>
            <a:ext cx="3244132" cy="0"/>
          </a:xfrm>
          <a:prstGeom prst="line">
            <a:avLst/>
          </a:prstGeom>
          <a:ln w="158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4941387" y="1624553"/>
            <a:ext cx="3244132" cy="0"/>
          </a:xfrm>
          <a:prstGeom prst="line">
            <a:avLst/>
          </a:prstGeom>
          <a:ln w="158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/>
          <p:cNvSpPr txBox="1"/>
          <p:nvPr/>
        </p:nvSpPr>
        <p:spPr>
          <a:xfrm>
            <a:off x="6818011" y="5100047"/>
            <a:ext cx="489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Gill Sans MT"/>
                <a:ea typeface="HGｺﾞｼｯｸE"/>
              </a:rPr>
              <a:t>Δ</a:t>
            </a:r>
            <a:r>
              <a:rPr lang="en-US" altLang="ja-JP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4644497" y="917998"/>
            <a:ext cx="1821508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800" kern="0" dirty="0" smtClean="0">
                <a:solidFill>
                  <a:prstClr val="black"/>
                </a:solidFill>
                <a:latin typeface="Arial"/>
                <a:ea typeface="HGｺﾞｼｯｸE"/>
              </a:rPr>
              <a:t>Initial fluctuation</a:t>
            </a:r>
            <a:endParaRPr kumimoji="0" lang="ja-JP" altLang="en-US" sz="1800" kern="0" dirty="0" smtClean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87" name="テキスト ボックス 86"/>
          <p:cNvSpPr txBox="1"/>
          <p:nvPr/>
        </p:nvSpPr>
        <p:spPr bwMode="auto">
          <a:xfrm>
            <a:off x="5356890" y="5581816"/>
            <a:ext cx="3759362" cy="70788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 blurring, the result</a:t>
            </a:r>
          </a:p>
          <a:p>
            <a:pPr algn="l"/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exceeds the experimental data</a:t>
            </a:r>
            <a:endParaRPr lang="ja-JP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右矢印 88"/>
          <p:cNvSpPr/>
          <p:nvPr/>
        </p:nvSpPr>
        <p:spPr>
          <a:xfrm>
            <a:off x="5568857" y="6389412"/>
            <a:ext cx="499479" cy="374788"/>
          </a:xfrm>
          <a:prstGeom prst="rightArrow">
            <a:avLst/>
          </a:prstGeom>
          <a:solidFill>
            <a:srgbClr val="33CCFF"/>
          </a:solidFill>
          <a:ln w="25400" cap="flat" cmpd="sng" algn="ctr">
            <a:solidFill>
              <a:srgbClr val="0000CC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sp>
        <p:nvSpPr>
          <p:cNvPr id="90" name="テキスト ボックス 89"/>
          <p:cNvSpPr txBox="1"/>
          <p:nvPr/>
        </p:nvSpPr>
        <p:spPr bwMode="auto">
          <a:xfrm>
            <a:off x="6080030" y="6364090"/>
            <a:ext cx="3076483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init. cond. is rejected</a:t>
            </a:r>
            <a:endParaRPr lang="ja-JP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テキスト ボックス 90"/>
          <p:cNvSpPr txBox="1"/>
          <p:nvPr/>
        </p:nvSpPr>
        <p:spPr bwMode="auto">
          <a:xfrm>
            <a:off x="893864" y="5559502"/>
            <a:ext cx="2711191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for other effects</a:t>
            </a:r>
            <a:endParaRPr lang="ja-JP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with ALICE result: Blurring only</a:t>
            </a:r>
            <a:endParaRPr kumimoji="1" lang="ja-JP" altLang="en-US" dirty="0"/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19" y="4273385"/>
            <a:ext cx="3528392" cy="239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下矢印 115"/>
          <p:cNvSpPr/>
          <p:nvPr/>
        </p:nvSpPr>
        <p:spPr>
          <a:xfrm rot="1971452">
            <a:off x="2331436" y="5645248"/>
            <a:ext cx="242590" cy="420729"/>
          </a:xfrm>
          <a:prstGeom prst="downArrow">
            <a:avLst/>
          </a:prstGeom>
          <a:solidFill>
            <a:srgbClr val="3891A7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 rot="16200000">
            <a:off x="-525698" y="1902959"/>
            <a:ext cx="146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HGｺﾞｼｯｸE"/>
              </a:rPr>
              <a:t>D-measure</a:t>
            </a:r>
            <a:endParaRPr lang="ja-JP" altLang="en-US" sz="20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2708192" y="385889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  <a:ea typeface="HGｺﾞｼｯｸE"/>
              </a:rPr>
              <a:t>D</a:t>
            </a:r>
            <a:r>
              <a:rPr lang="en-US" altLang="ja-JP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HGｺﾞｼｯｸE"/>
                <a:cs typeface="Times New Roman" panose="02020603050405020304" pitchFamily="18" charset="0"/>
              </a:rPr>
              <a:t>y</a:t>
            </a:r>
            <a:endParaRPr lang="ja-JP" altLang="en-US" sz="2400" i="1" dirty="0">
              <a:solidFill>
                <a:prstClr val="black"/>
              </a:solidFill>
              <a:latin typeface="Times New Roman" panose="02020603050405020304" pitchFamily="18" charset="0"/>
              <a:ea typeface="HGｺﾞｼｯｸE"/>
              <a:cs typeface="Times New Roman" panose="02020603050405020304" pitchFamily="18" charset="0"/>
            </a:endParaRPr>
          </a:p>
        </p:txBody>
      </p:sp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74124"/>
            <a:ext cx="4680520" cy="283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下矢印 125"/>
          <p:cNvSpPr/>
          <p:nvPr/>
        </p:nvSpPr>
        <p:spPr>
          <a:xfrm rot="1971452">
            <a:off x="1852326" y="2874860"/>
            <a:ext cx="417285" cy="503858"/>
          </a:xfrm>
          <a:prstGeom prst="downArrow">
            <a:avLst/>
          </a:prstGeom>
          <a:solidFill>
            <a:srgbClr val="3891A7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 smtClean="0">
              <a:solidFill>
                <a:prstClr val="white"/>
              </a:solidFill>
              <a:latin typeface="Gill Sans MT"/>
              <a:ea typeface="HGｺﾞｼｯｸE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 rot="991754">
            <a:off x="2481723" y="2463485"/>
            <a:ext cx="155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0000FF"/>
                </a:solidFill>
                <a:latin typeface="Arial"/>
                <a:ea typeface="HGｺﾞｼｯｸE"/>
              </a:rPr>
              <a:t>peripheral</a:t>
            </a:r>
            <a:endParaRPr lang="ja-JP" altLang="en-US" sz="2400" dirty="0">
              <a:solidFill>
                <a:srgbClr val="0000FF"/>
              </a:solidFill>
              <a:latin typeface="Arial"/>
              <a:ea typeface="HGｺﾞｼｯｸE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 rot="939363">
            <a:off x="2342903" y="2871166"/>
            <a:ext cx="119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FF0000"/>
                </a:solidFill>
                <a:latin typeface="Arial"/>
                <a:ea typeface="HGｺﾞｼｯｸE"/>
              </a:rPr>
              <a:t>central</a:t>
            </a:r>
            <a:endParaRPr lang="ja-JP" altLang="en-US" sz="2400" dirty="0">
              <a:solidFill>
                <a:srgbClr val="FF0000"/>
              </a:solidFill>
              <a:latin typeface="Arial"/>
              <a:ea typeface="HGｺﾞｼｯｸE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625557" y="3643266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0       0.5      1       1.5      2       2.5      3       3.5      4</a:t>
            </a:r>
            <a:endParaRPr lang="ja-JP" altLang="en-US" dirty="0">
              <a:solidFill>
                <a:prstClr val="black"/>
              </a:solidFill>
              <a:latin typeface="Gill Sans MT"/>
              <a:ea typeface="HGｺﾞｼｯｸE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297416" y="992967"/>
            <a:ext cx="4320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4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3.2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2.4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1.6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0.8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altLang="ja-JP" dirty="0" smtClean="0">
              <a:solidFill>
                <a:prstClr val="black"/>
              </a:solidFill>
              <a:latin typeface="Gill Sans MT"/>
              <a:ea typeface="HGｺﾞｼｯｸE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Gill Sans MT"/>
                <a:ea typeface="HGｺﾞｼｯｸE"/>
              </a:rPr>
              <a:t>0</a:t>
            </a: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6300191" y="1910228"/>
            <a:ext cx="258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i="1" dirty="0" smtClean="0">
                <a:solidFill>
                  <a:prstClr val="black"/>
                </a:solidFill>
                <a:latin typeface="Symbol" panose="05050102010706020507" pitchFamily="18" charset="2"/>
                <a:ea typeface="HGｺﾞｼｯｸE"/>
              </a:rPr>
              <a:t>b </a:t>
            </a: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= 0.57, T= 120MeV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  (centrality: 40 – 50 %)</a:t>
            </a: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6300192" y="11901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i="1" dirty="0" smtClean="0">
                <a:solidFill>
                  <a:prstClr val="black"/>
                </a:solidFill>
                <a:latin typeface="Symbol" panose="05050102010706020507" pitchFamily="18" charset="2"/>
                <a:ea typeface="HGｺﾞｼｯｸE"/>
              </a:rPr>
              <a:t>b </a:t>
            </a: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= 0.65, T = 100 MeV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/>
                <a:ea typeface="HGｺﾞｼｯｸE"/>
              </a:rPr>
              <a:t> </a:t>
            </a: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 (centrality: 0 </a:t>
            </a:r>
            <a:r>
              <a:rPr lang="en-US" altLang="ja-JP" sz="1800" dirty="0">
                <a:solidFill>
                  <a:prstClr val="black"/>
                </a:solidFill>
                <a:latin typeface="Arial"/>
                <a:ea typeface="HGｺﾞｼｯｸE"/>
              </a:rPr>
              <a:t> – </a:t>
            </a:r>
            <a:r>
              <a:rPr lang="en-US" altLang="ja-JP" sz="1800" dirty="0" smtClean="0">
                <a:solidFill>
                  <a:prstClr val="black"/>
                </a:solidFill>
                <a:latin typeface="Arial"/>
                <a:ea typeface="HGｺﾞｼｯｸE"/>
              </a:rPr>
              <a:t>5 %) </a:t>
            </a:r>
            <a:endParaRPr lang="ja-JP" altLang="en-US" sz="1800" dirty="0">
              <a:solidFill>
                <a:prstClr val="black"/>
              </a:solidFill>
              <a:latin typeface="Arial"/>
              <a:ea typeface="HGｺﾞｼｯｸE"/>
            </a:endParaRPr>
          </a:p>
        </p:txBody>
      </p:sp>
      <p:cxnSp>
        <p:nvCxnSpPr>
          <p:cNvPr id="133" name="直線コネクタ 132"/>
          <p:cNvCxnSpPr/>
          <p:nvPr/>
        </p:nvCxnSpPr>
        <p:spPr>
          <a:xfrm>
            <a:off x="5460398" y="2126252"/>
            <a:ext cx="828600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134" name="直線コネクタ 133"/>
          <p:cNvCxnSpPr/>
          <p:nvPr/>
        </p:nvCxnSpPr>
        <p:spPr>
          <a:xfrm>
            <a:off x="5436096" y="1407070"/>
            <a:ext cx="864096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" name="テキスト ボックス 2"/>
          <p:cNvSpPr txBox="1"/>
          <p:nvPr/>
        </p:nvSpPr>
        <p:spPr bwMode="auto">
          <a:xfrm>
            <a:off x="1995777" y="1313258"/>
            <a:ext cx="2937022" cy="400110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calculation, blurring only</a:t>
            </a:r>
            <a:endParaRPr lang="ja-JP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 bwMode="auto">
          <a:xfrm>
            <a:off x="154298" y="4415610"/>
            <a:ext cx="1580882" cy="400110"/>
          </a:xfrm>
          <a:prstGeom prst="rect">
            <a:avLst/>
          </a:prstGeom>
          <a:noFill/>
          <a:ln w="158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(exp)</a:t>
            </a:r>
            <a:endParaRPr lang="ja-JP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 bwMode="auto">
          <a:xfrm>
            <a:off x="5237770" y="4230093"/>
            <a:ext cx="4014432" cy="200054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lang="en-US" altLang="ja-JP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Qualitatively similar</a:t>
            </a:r>
          </a:p>
          <a:p>
            <a:pPr algn="l"/>
            <a:endParaRPr lang="en-US" altLang="ja-JP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5000"/>
              </a:lnSpc>
            </a:pPr>
            <a:r>
              <a:rPr lang="ja-JP" altLang="en-US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 </a:t>
            </a:r>
            <a:r>
              <a:rPr lang="en-US" altLang="ja-JP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note that</a:t>
            </a:r>
          </a:p>
          <a:p>
            <a:pPr algn="l">
              <a:lnSpc>
                <a:spcPct val="105000"/>
              </a:lnSpc>
            </a:pPr>
            <a:r>
              <a:rPr lang="en-US" altLang="ja-JP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diffusion would give</a:t>
            </a:r>
          </a:p>
          <a:p>
            <a:pPr algn="l">
              <a:lnSpc>
                <a:spcPct val="105000"/>
              </a:lnSpc>
            </a:pPr>
            <a:r>
              <a:rPr lang="en-US" altLang="ja-JP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opposite tendency</a:t>
            </a:r>
          </a:p>
          <a:p>
            <a:pPr algn="l">
              <a:lnSpc>
                <a:spcPct val="105000"/>
              </a:lnSpc>
            </a:pPr>
            <a:r>
              <a:rPr lang="en-US" altLang="ja-JP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(more central = longer diffusion)</a:t>
            </a:r>
            <a:endParaRPr lang="ja-JP" altLang="en-US" sz="20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二方向矢印 6"/>
          <p:cNvSpPr/>
          <p:nvPr/>
        </p:nvSpPr>
        <p:spPr>
          <a:xfrm rot="19293303">
            <a:off x="4450986" y="3925573"/>
            <a:ext cx="850392" cy="850392"/>
          </a:xfrm>
          <a:prstGeom prst="leftUpArrow">
            <a:avLst/>
          </a:prstGeom>
          <a:noFill/>
          <a:ln w="19050" cap="flat" cmpd="sng" algn="ctr">
            <a:solidFill>
              <a:srgbClr val="0000CC"/>
            </a:solidFill>
            <a:prstDash val="solid"/>
          </a:ln>
          <a:effectLst/>
        </p:spPr>
        <p:txBody>
          <a:bodyPr rtlCol="0" anchor="ctr"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88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 5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 bwMode="auto">
          <a:xfrm>
            <a:off x="248932" y="3188131"/>
            <a:ext cx="5182829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 smtClean="0">
                <a:solidFill>
                  <a:srgbClr val="000000"/>
                </a:solidFill>
                <a:latin typeface="小塚ゴシック Pr6N L" pitchFamily="34" charset="-128"/>
                <a:ea typeface="小塚ゴシック Pr6N L" pitchFamily="34" charset="-128"/>
                <a:cs typeface="Arial" panose="020B0604020202020204" pitchFamily="34" charset="0"/>
              </a:rPr>
              <a:t>At lower energies (e.g., BES energies)</a:t>
            </a:r>
            <a:endParaRPr lang="ja-JP" altLang="en-US" sz="2400" dirty="0" smtClean="0">
              <a:solidFill>
                <a:srgbClr val="000000"/>
              </a:solidFill>
              <a:latin typeface="小塚ゴシック Pr6N L" pitchFamily="34" charset="-128"/>
              <a:ea typeface="小塚ゴシック Pr6N L" pitchFamily="34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89653" y="3501066"/>
            <a:ext cx="8510218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200000"/>
              </a:lnSpc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小塚ゴシック Pr6N L" pitchFamily="34" charset="-128"/>
                <a:ea typeface="小塚ゴシック Pr6N L" pitchFamily="34" charset="-128"/>
              </a:rPr>
              <a:t>Violation </a:t>
            </a:r>
            <a:r>
              <a:rPr lang="en-US" altLang="ja-JP" sz="2400" dirty="0">
                <a:latin typeface="小塚ゴシック Pr6N L" pitchFamily="34" charset="-128"/>
                <a:ea typeface="小塚ゴシック Pr6N L" pitchFamily="34" charset="-128"/>
              </a:rPr>
              <a:t>of Bjorken </a:t>
            </a:r>
            <a:r>
              <a:rPr lang="en-US" altLang="ja-JP" sz="2400" dirty="0" smtClean="0">
                <a:latin typeface="小塚ゴシック Pr6N L" pitchFamily="34" charset="-128"/>
                <a:ea typeface="小塚ゴシック Pr6N L" pitchFamily="34" charset="-128"/>
              </a:rPr>
              <a:t>scaling</a:t>
            </a:r>
          </a:p>
          <a:p>
            <a:pPr algn="l">
              <a:lnSpc>
                <a:spcPct val="105000"/>
              </a:lnSpc>
              <a:buClr>
                <a:srgbClr val="000099"/>
              </a:buClr>
              <a:buSzPct val="80000"/>
            </a:pPr>
            <a:r>
              <a:rPr lang="en-US" altLang="ja-JP" sz="2000" dirty="0" smtClean="0">
                <a:latin typeface="小塚ゴシック Pr6N L" pitchFamily="34" charset="-128"/>
                <a:ea typeface="小塚ゴシック Pr6N L" pitchFamily="34" charset="-128"/>
              </a:rPr>
              <a:t>      (lost correspondence between </a:t>
            </a:r>
            <a:r>
              <a:rPr lang="en-US" altLang="ja-JP" sz="2000" dirty="0">
                <a:latin typeface="小塚ゴシック Pr6N L" pitchFamily="34" charset="-128"/>
                <a:ea typeface="小塚ゴシック Pr6N L" pitchFamily="34" charset="-128"/>
              </a:rPr>
              <a:t>spacetime rapidity and rapidity)</a:t>
            </a:r>
          </a:p>
          <a:p>
            <a:pPr marL="342900" indent="-342900" algn="l">
              <a:lnSpc>
                <a:spcPct val="200000"/>
              </a:lnSpc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小塚ゴシック Pr6N L" pitchFamily="34" charset="-128"/>
                <a:ea typeface="小塚ゴシック Pr6N L" pitchFamily="34" charset="-128"/>
              </a:rPr>
              <a:t>Larger effect </a:t>
            </a:r>
            <a:r>
              <a:rPr lang="en-US" altLang="ja-JP" sz="2400" dirty="0">
                <a:latin typeface="小塚ゴシック Pr6N L" pitchFamily="34" charset="-128"/>
                <a:ea typeface="小塚ゴシック Pr6N L" pitchFamily="34" charset="-128"/>
              </a:rPr>
              <a:t>of global </a:t>
            </a:r>
            <a:r>
              <a:rPr lang="en-US" altLang="ja-JP" sz="2400" dirty="0" smtClean="0">
                <a:latin typeface="小塚ゴシック Pr6N L" pitchFamily="34" charset="-128"/>
                <a:ea typeface="小塚ゴシック Pr6N L" pitchFamily="34" charset="-128"/>
              </a:rPr>
              <a:t>charge conservation</a:t>
            </a:r>
          </a:p>
          <a:p>
            <a:pPr algn="l">
              <a:lnSpc>
                <a:spcPct val="105000"/>
              </a:lnSpc>
              <a:buClr>
                <a:srgbClr val="000099"/>
              </a:buClr>
              <a:buSzPct val="80000"/>
            </a:pPr>
            <a:r>
              <a:rPr lang="en-US" altLang="ja-JP" sz="2000" dirty="0" smtClean="0">
                <a:latin typeface="小塚ゴシック Pr6N L" pitchFamily="34" charset="-128"/>
                <a:ea typeface="小塚ゴシック Pr6N L" pitchFamily="34" charset="-128"/>
              </a:rPr>
              <a:t>     (smaller system size)</a:t>
            </a:r>
          </a:p>
          <a:p>
            <a:pPr marL="342900" indent="-342900" algn="l">
              <a:lnSpc>
                <a:spcPct val="200000"/>
              </a:lnSpc>
              <a:buSzPct val="80000"/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小塚ゴシック Pr6N L" pitchFamily="34" charset="-128"/>
                <a:ea typeface="小塚ゴシック Pr6N L" pitchFamily="34" charset="-128"/>
              </a:rPr>
              <a:t>Shorter diffusion duration, still blurring exists</a:t>
            </a:r>
            <a:endParaRPr lang="en-US" altLang="ja-JP" sz="2400" dirty="0">
              <a:latin typeface="小塚ゴシック Pr6N L" pitchFamily="34" charset="-128"/>
              <a:ea typeface="小塚ゴシック Pr6N L" pitchFamily="34" charset="-128"/>
            </a:endParaRPr>
          </a:p>
          <a:p>
            <a:pPr algn="l">
              <a:lnSpc>
                <a:spcPct val="105000"/>
              </a:lnSpc>
            </a:pPr>
            <a:r>
              <a:rPr lang="en-US" altLang="ja-JP" sz="2400" dirty="0">
                <a:latin typeface="小塚ゴシック Pr6N L" pitchFamily="34" charset="-128"/>
                <a:ea typeface="小塚ゴシック Pr6N L" pitchFamily="34" charset="-128"/>
              </a:rPr>
              <a:t>   </a:t>
            </a:r>
            <a:r>
              <a:rPr lang="en-US" altLang="ja-JP" sz="2400" dirty="0" smtClean="0">
                <a:latin typeface="小塚ゴシック Pr6N L" pitchFamily="34" charset="-128"/>
                <a:ea typeface="小塚ゴシック Pr6N L" pitchFamily="34" charset="-128"/>
              </a:rPr>
              <a:t> </a:t>
            </a:r>
            <a:r>
              <a:rPr lang="en-US" altLang="ja-JP" sz="2000" dirty="0" smtClean="0">
                <a:latin typeface="小塚ゴシック Pr6N L" pitchFamily="34" charset="-128"/>
                <a:ea typeface="小塚ゴシック Pr6N L" pitchFamily="34" charset="-128"/>
              </a:rPr>
              <a:t>(smaller time scale, but similar temperature scale)</a:t>
            </a:r>
            <a:endParaRPr lang="en-US" altLang="ja-JP" sz="2000" dirty="0">
              <a:latin typeface="小塚ゴシック Pr6N L" pitchFamily="34" charset="-128"/>
              <a:ea typeface="小塚ゴシック Pr6N L" pitchFamily="34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83033" y="703439"/>
            <a:ext cx="8778094" cy="231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05000"/>
              </a:lnSpc>
              <a:buSzPct val="80000"/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小塚ゴシック Pr6N L" pitchFamily="34" charset="-128"/>
                <a:ea typeface="小塚ゴシック Pr6N L" pitchFamily="34" charset="-128"/>
              </a:rPr>
              <a:t>We have developed a formulation to evaluate</a:t>
            </a:r>
          </a:p>
          <a:p>
            <a:pPr algn="l">
              <a:lnSpc>
                <a:spcPct val="105000"/>
              </a:lnSpc>
            </a:pPr>
            <a:r>
              <a:rPr lang="en-US" altLang="ja-JP" sz="2400" dirty="0">
                <a:latin typeface="小塚ゴシック Pr6N L" pitchFamily="34" charset="-128"/>
                <a:ea typeface="小塚ゴシック Pr6N L" pitchFamily="34" charset="-128"/>
              </a:rPr>
              <a:t> </a:t>
            </a:r>
            <a:r>
              <a:rPr lang="en-US" altLang="ja-JP" sz="2400" dirty="0" smtClean="0">
                <a:latin typeface="小塚ゴシック Pr6N L" pitchFamily="34" charset="-128"/>
                <a:ea typeface="小塚ゴシック Pr6N L" pitchFamily="34" charset="-128"/>
              </a:rPr>
              <a:t>    the effects of diffusion and thermal blurring (leak)</a:t>
            </a:r>
          </a:p>
          <a:p>
            <a:pPr algn="l">
              <a:lnSpc>
                <a:spcPct val="105000"/>
              </a:lnSpc>
            </a:pPr>
            <a:r>
              <a:rPr lang="en-US" altLang="ja-JP" sz="2400" dirty="0">
                <a:latin typeface="小塚ゴシック Pr6N L" pitchFamily="34" charset="-128"/>
                <a:ea typeface="小塚ゴシック Pr6N L" pitchFamily="34" charset="-128"/>
              </a:rPr>
              <a:t> </a:t>
            </a:r>
            <a:r>
              <a:rPr lang="en-US" altLang="ja-JP" sz="2400" dirty="0" smtClean="0">
                <a:latin typeface="小塚ゴシック Pr6N L" pitchFamily="34" charset="-128"/>
                <a:ea typeface="小塚ゴシック Pr6N L" pitchFamily="34" charset="-128"/>
              </a:rPr>
              <a:t>    for conserved charge fluctuation  </a:t>
            </a:r>
            <a:endParaRPr lang="en-US" altLang="ja-JP" sz="2400" dirty="0">
              <a:latin typeface="小塚ゴシック Pr6N L" pitchFamily="34" charset="-128"/>
              <a:ea typeface="小塚ゴシック Pr6N L" pitchFamily="34" charset="-128"/>
            </a:endParaRPr>
          </a:p>
          <a:p>
            <a:pPr marL="342900" indent="-342900" algn="l">
              <a:lnSpc>
                <a:spcPct val="200000"/>
              </a:lnSpc>
              <a:buClr>
                <a:srgbClr val="0000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小塚ゴシック Pr6N L" pitchFamily="34" charset="-128"/>
                <a:ea typeface="小塚ゴシック Pr6N L" pitchFamily="34" charset="-128"/>
              </a:rPr>
              <a:t>We have assumed Bjorken scaling </a:t>
            </a:r>
          </a:p>
          <a:p>
            <a:pPr algn="l">
              <a:lnSpc>
                <a:spcPct val="105000"/>
              </a:lnSpc>
              <a:buClr>
                <a:srgbClr val="000099"/>
              </a:buClr>
              <a:buSzPct val="80000"/>
            </a:pPr>
            <a:r>
              <a:rPr lang="en-US" altLang="ja-JP" sz="2000" dirty="0" smtClean="0">
                <a:latin typeface="小塚ゴシック Pr6N L" pitchFamily="34" charset="-128"/>
                <a:ea typeface="小塚ゴシック Pr6N L" pitchFamily="34" charset="-128"/>
              </a:rPr>
              <a:t>      (not essential in the formulation)</a:t>
            </a:r>
            <a:endParaRPr lang="en-US" altLang="ja-JP" sz="2000" dirty="0">
              <a:latin typeface="小塚ゴシック Pr6N L" pitchFamily="34" charset="-128"/>
              <a:ea typeface="小塚ゴシック Pr6N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95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Critical Phenomena + Time Evolution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391" y="2564904"/>
            <a:ext cx="7297544" cy="4115157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627784" y="2225378"/>
            <a:ext cx="6290870" cy="3651894"/>
          </a:xfrm>
          <a:prstGeom prst="roundRect">
            <a:avLst>
              <a:gd name="adj" fmla="val 12042"/>
            </a:avLst>
          </a:prstGeom>
          <a:solidFill>
            <a:sysClr val="window" lastClr="FFFFFF">
              <a:alpha val="82000"/>
            </a:sysClr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955146"/>
            <a:ext cx="6717481" cy="95410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Experiments cannot observe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critical fluctuation in equilibrium directly.</a:t>
            </a:r>
            <a:endParaRPr kumimoji="0" lang="ja-JP" alt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32802" y="2392403"/>
            <a:ext cx="3397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1F497D">
                    <a:lumMod val="50000"/>
                  </a:srgbClr>
                </a:solidFill>
                <a:latin typeface="Arial"/>
                <a:ea typeface="ＭＳ Ｐゴシック"/>
              </a:rPr>
              <a:t>Generation + Growth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13999" y="2873450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>
                <a:solidFill>
                  <a:prstClr val="black"/>
                </a:solidFill>
                <a:latin typeface="Arial"/>
                <a:ea typeface="ＭＳ Ｐゴシック"/>
              </a:rPr>
              <a:t>C</a:t>
            </a: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ＭＳ Ｐゴシック"/>
              </a:rPr>
              <a:t>ritical fluctuations tend to develop.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ＭＳ Ｐゴシック"/>
              </a:rPr>
              <a:t>But, relaxation toward equilibration </a:t>
            </a:r>
            <a:r>
              <a:rPr lang="en-US" altLang="ja-JP" sz="2000" dirty="0">
                <a:solidFill>
                  <a:prstClr val="black"/>
                </a:solidFill>
                <a:latin typeface="Arial"/>
                <a:ea typeface="ＭＳ Ｐゴシック"/>
              </a:rPr>
              <a:t>i</a:t>
            </a: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ＭＳ Ｐゴシック"/>
              </a:rPr>
              <a:t>s slow </a:t>
            </a:r>
            <a:r>
              <a:rPr lang="en-US" altLang="ja-JP" sz="2000" dirty="0">
                <a:solidFill>
                  <a:prstClr val="black"/>
                </a:solidFill>
                <a:latin typeface="Arial"/>
                <a:ea typeface="ＭＳ Ｐゴシック"/>
              </a:rPr>
              <a:t>around </a:t>
            </a: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ＭＳ Ｐゴシック"/>
              </a:rPr>
              <a:t>CP because of the critical slowing down.</a:t>
            </a:r>
            <a:endParaRPr lang="ja-JP" altLang="en-US" sz="20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07408" y="4119463"/>
            <a:ext cx="4242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1F497D">
                    <a:lumMod val="50000"/>
                  </a:srgbClr>
                </a:solidFill>
                <a:latin typeface="Arial"/>
                <a:ea typeface="ＭＳ Ｐゴシック"/>
              </a:rPr>
              <a:t>Disappearance by diffusion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13998" y="459332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smtClean="0">
                <a:solidFill>
                  <a:prstClr val="black"/>
                </a:solidFill>
                <a:latin typeface="Arial"/>
                <a:ea typeface="ＭＳ Ｐゴシック"/>
              </a:rPr>
              <a:t>Fluctuations developed at CP are diffused by the time evolution in later stage.</a:t>
            </a:r>
            <a:endParaRPr lang="ja-JP" altLang="en-US" sz="20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2" name="右矢印 11"/>
          <p:cNvSpPr/>
          <p:nvPr/>
        </p:nvSpPr>
        <p:spPr>
          <a:xfrm rot="21311635" flipH="1">
            <a:off x="1924790" y="3266202"/>
            <a:ext cx="889272" cy="484632"/>
          </a:xfrm>
          <a:prstGeom prst="rightArrow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 rot="508374" flipH="1">
            <a:off x="1797006" y="4380165"/>
            <a:ext cx="970559" cy="484632"/>
          </a:xfrm>
          <a:prstGeom prst="rightArrow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59914" y="4238150"/>
            <a:ext cx="2790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Berdnikov, Rajagopal</a:t>
            </a: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(2000)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Asakawa, Nonaka</a:t>
            </a: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</a:rPr>
              <a:t>(2002)</a:t>
            </a:r>
            <a:endParaRPr lang="ja-JP" altLang="en-US" sz="1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03" y="1988199"/>
            <a:ext cx="3883693" cy="259891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 bwMode="auto">
          <a:xfrm>
            <a:off x="347623" y="1055790"/>
            <a:ext cx="4344651" cy="7078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evolution of correlation length</a:t>
            </a:r>
          </a:p>
          <a:p>
            <a:pPr algn="l"/>
            <a:r>
              <a:rPr lang="en-US" altLang="ja-JP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CP with critical slowing down</a:t>
            </a:r>
            <a:endParaRPr kumimoji="1" lang="ja-JP" alt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 bwMode="auto">
          <a:xfrm>
            <a:off x="2609044" y="4484371"/>
            <a:ext cx="2369559" cy="40011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distance from CP</a:t>
            </a:r>
            <a:endParaRPr kumimoji="1" lang="ja-JP" alt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C:\Users\yuki\Desktop\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233363"/>
            <a:ext cx="10363200" cy="73247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grpSp>
        <p:nvGrpSpPr>
          <p:cNvPr id="6" name="グループ化 5"/>
          <p:cNvGrpSpPr/>
          <p:nvPr/>
        </p:nvGrpSpPr>
        <p:grpSpPr>
          <a:xfrm>
            <a:off x="285008" y="455518"/>
            <a:ext cx="8657111" cy="6402482"/>
            <a:chOff x="285008" y="455518"/>
            <a:chExt cx="8657111" cy="6402482"/>
          </a:xfrm>
        </p:grpSpPr>
        <p:sp>
          <p:nvSpPr>
            <p:cNvPr id="2" name="テキスト ボックス 1"/>
            <p:cNvSpPr txBox="1"/>
            <p:nvPr/>
          </p:nvSpPr>
          <p:spPr bwMode="auto">
            <a:xfrm>
              <a:off x="285008" y="455518"/>
              <a:ext cx="8455231" cy="646331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Critical Fluctuation and</a:t>
              </a: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itchFamily="50" charset="-128"/>
                  <a:cs typeface="Arial" panose="020B0604020202020204" pitchFamily="34" charset="0"/>
                </a:rPr>
                <a:t>Dh</a:t>
              </a:r>
              <a:r>
                <a:rPr kumimoji="1" lang="en-US" altLang="ja-JP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 Dependence</a:t>
              </a:r>
              <a:endPara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 bwMode="auto">
            <a:xfrm>
              <a:off x="3752601" y="2922013"/>
              <a:ext cx="1650672" cy="707886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   CP</a:t>
              </a:r>
              <a:endPara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 bwMode="auto">
            <a:xfrm rot="1438685">
              <a:off x="2508644" y="4094814"/>
              <a:ext cx="3648243" cy="523220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50" charset="-128"/>
                  <a:cs typeface="Arial" panose="020B0604020202020204" pitchFamily="34" charset="0"/>
                </a:rPr>
                <a:t>Time Evolution in HIC</a:t>
              </a:r>
              <a:endPara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" name="正方形/長方形 4"/>
            <p:cNvSpPr/>
            <p:nvPr/>
          </p:nvSpPr>
          <p:spPr bwMode="auto">
            <a:xfrm>
              <a:off x="391886" y="5735782"/>
              <a:ext cx="8550233" cy="11222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8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87" y="-46038"/>
            <a:ext cx="9215253" cy="685801"/>
          </a:xfrm>
        </p:spPr>
        <p:txBody>
          <a:bodyPr/>
          <a:lstStyle/>
          <a:p>
            <a:r>
              <a:rPr lang="en-US" altLang="ja-JP" dirty="0" smtClean="0"/>
              <a:t>Critical Phenomena and Diffusive Mode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95536" y="2420888"/>
            <a:ext cx="259228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 w="lg" len="lg"/>
          </a:ln>
          <a:effectLst/>
        </p:spPr>
      </p:cxnSp>
      <p:cxnSp>
        <p:nvCxnSpPr>
          <p:cNvPr id="11" name="直線矢印コネクタ 10"/>
          <p:cNvCxnSpPr/>
          <p:nvPr/>
        </p:nvCxnSpPr>
        <p:spPr>
          <a:xfrm flipV="1">
            <a:off x="1475656" y="1196752"/>
            <a:ext cx="0" cy="237626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 w="lg" len="lg"/>
          </a:ln>
          <a:effectLst/>
        </p:spPr>
      </p:cxnSp>
      <p:sp>
        <p:nvSpPr>
          <p:cNvPr id="12" name="楕円 11"/>
          <p:cNvSpPr/>
          <p:nvPr/>
        </p:nvSpPr>
        <p:spPr>
          <a:xfrm rot="19776353">
            <a:off x="935596" y="2287724"/>
            <a:ext cx="1080120" cy="266328"/>
          </a:xfrm>
          <a:prstGeom prst="ellipse">
            <a:avLst/>
          </a:prstGeom>
          <a:solidFill>
            <a:srgbClr val="F07F09">
              <a:alpha val="25000"/>
            </a:srgbClr>
          </a:solidFill>
          <a:ln w="19050" cap="flat" cmpd="sng" algn="ctr">
            <a:solidFill>
              <a:srgbClr val="F07F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楕円 12"/>
          <p:cNvSpPr>
            <a:spLocks noChangeAspect="1"/>
          </p:cNvSpPr>
          <p:nvPr/>
        </p:nvSpPr>
        <p:spPr>
          <a:xfrm rot="19776353">
            <a:off x="672645" y="2222888"/>
            <a:ext cx="1606019" cy="396000"/>
          </a:xfrm>
          <a:prstGeom prst="ellipse">
            <a:avLst/>
          </a:prstGeom>
          <a:solidFill>
            <a:srgbClr val="F07F09">
              <a:alpha val="25000"/>
            </a:srgbClr>
          </a:solidFill>
          <a:ln w="19050" cap="flat" cmpd="sng" algn="ctr">
            <a:solidFill>
              <a:srgbClr val="F07F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楕円 13"/>
          <p:cNvSpPr>
            <a:spLocks noChangeAspect="1"/>
          </p:cNvSpPr>
          <p:nvPr/>
        </p:nvSpPr>
        <p:spPr>
          <a:xfrm rot="19776353">
            <a:off x="381648" y="2150888"/>
            <a:ext cx="2190027" cy="540000"/>
          </a:xfrm>
          <a:prstGeom prst="ellipse">
            <a:avLst/>
          </a:prstGeom>
          <a:solidFill>
            <a:srgbClr val="F07F09">
              <a:alpha val="25000"/>
            </a:srgbClr>
          </a:solidFill>
          <a:ln w="19050" cap="flat" cmpd="sng" algn="ctr">
            <a:solidFill>
              <a:srgbClr val="F07F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5" name="楕円 14"/>
          <p:cNvSpPr>
            <a:spLocks noChangeAspect="1"/>
          </p:cNvSpPr>
          <p:nvPr/>
        </p:nvSpPr>
        <p:spPr>
          <a:xfrm rot="19776353">
            <a:off x="1183651" y="2348887"/>
            <a:ext cx="584006" cy="144000"/>
          </a:xfrm>
          <a:prstGeom prst="ellipse">
            <a:avLst/>
          </a:prstGeom>
          <a:solidFill>
            <a:srgbClr val="F07F09">
              <a:alpha val="25000"/>
            </a:srgbClr>
          </a:solidFill>
          <a:ln w="19050" cap="flat" cmpd="sng" algn="ctr">
            <a:solidFill>
              <a:srgbClr val="F07F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75" y="1084005"/>
            <a:ext cx="251520" cy="209279"/>
          </a:xfrm>
          <a:prstGeom prst="rect">
            <a:avLst/>
          </a:prstGeom>
        </p:spPr>
      </p:pic>
      <p:sp>
        <p:nvSpPr>
          <p:cNvPr id="17" name="左右矢印 16"/>
          <p:cNvSpPr/>
          <p:nvPr/>
        </p:nvSpPr>
        <p:spPr>
          <a:xfrm>
            <a:off x="-59304" y="1757881"/>
            <a:ext cx="2602643" cy="728066"/>
          </a:xfrm>
          <a:prstGeom prst="leftRightArrow">
            <a:avLst>
              <a:gd name="adj1" fmla="val 44598"/>
              <a:gd name="adj2" fmla="val 75349"/>
            </a:avLst>
          </a:prstGeom>
          <a:gradFill rotWithShape="1">
            <a:gsLst>
              <a:gs pos="0">
                <a:srgbClr val="1B587C">
                  <a:shade val="51000"/>
                  <a:satMod val="130000"/>
                </a:srgbClr>
              </a:gs>
              <a:gs pos="80000">
                <a:srgbClr val="1B587C">
                  <a:shade val="93000"/>
                  <a:satMod val="130000"/>
                  <a:alpha val="64000"/>
                </a:srgbClr>
              </a:gs>
              <a:gs pos="100000">
                <a:srgbClr val="1B587C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1B587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TopUp"/>
            <a:lightRig rig="threePt" dir="t"/>
          </a:scene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19888411">
            <a:off x="-98102" y="1617905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 smtClean="0">
                <a:solidFill>
                  <a:srgbClr val="1B587C">
                    <a:lumMod val="50000"/>
                  </a:srgbClr>
                </a:solidFill>
                <a:latin typeface="Calibri"/>
                <a:ea typeface="ＭＳ Ｐゴシック"/>
              </a:rPr>
              <a:t>Soft mode</a:t>
            </a:r>
            <a:endParaRPr lang="ja-JP" altLang="en-US" sz="2800" dirty="0">
              <a:solidFill>
                <a:srgbClr val="1B587C">
                  <a:lumMod val="50000"/>
                </a:srgbClr>
              </a:solidFill>
              <a:latin typeface="Calibri"/>
              <a:ea typeface="ＭＳ Ｐゴシック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37388" y="2628091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Soft mode of QCD CP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0" name="下矢印 19"/>
          <p:cNvSpPr/>
          <p:nvPr/>
        </p:nvSpPr>
        <p:spPr>
          <a:xfrm flipV="1">
            <a:off x="808140" y="2773627"/>
            <a:ext cx="268607" cy="799389"/>
          </a:xfrm>
          <a:prstGeom prst="downArrow">
            <a:avLst>
              <a:gd name="adj1" fmla="val 50000"/>
              <a:gd name="adj2" fmla="val 140154"/>
            </a:avLst>
          </a:prstGeom>
          <a:gradFill rotWithShape="1">
            <a:gsLst>
              <a:gs pos="0">
                <a:srgbClr val="9F2936">
                  <a:shade val="51000"/>
                  <a:satMod val="130000"/>
                </a:srgbClr>
              </a:gs>
              <a:gs pos="80000">
                <a:srgbClr val="9F2936">
                  <a:shade val="93000"/>
                  <a:satMod val="130000"/>
                </a:srgbClr>
              </a:gs>
              <a:gs pos="100000">
                <a:srgbClr val="9F293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F293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319" y="3573016"/>
            <a:ext cx="213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srgbClr val="9F2936">
                    <a:lumMod val="75000"/>
                  </a:srgbClr>
                </a:solidFill>
                <a:latin typeface="Symbol" panose="05050102010706020507" pitchFamily="18" charset="2"/>
                <a:ea typeface="ＭＳ Ｐゴシック"/>
              </a:rPr>
              <a:t>s</a:t>
            </a:r>
            <a:r>
              <a:rPr lang="en-US" altLang="ja-JP" sz="2400" dirty="0" smtClean="0">
                <a:solidFill>
                  <a:srgbClr val="9F2936">
                    <a:lumMod val="75000"/>
                  </a:srgbClr>
                </a:solidFill>
                <a:latin typeface="Calibri"/>
                <a:ea typeface="ＭＳ Ｐゴシック"/>
              </a:rPr>
              <a:t>: fast damping</a:t>
            </a:r>
            <a:endParaRPr lang="ja-JP" altLang="en-US" sz="2400" dirty="0">
              <a:solidFill>
                <a:srgbClr val="9F2936">
                  <a:lumMod val="75000"/>
                </a:srgbClr>
              </a:solidFill>
              <a:latin typeface="Calibri"/>
              <a:ea typeface="ＭＳ Ｐゴシック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eft( \begin{array}{c}&#10;\dot \sigma&#10;\\&#10;\dot n&#10;\end{array}\right)&#10;=&#10;\left( \begin{array}{cc}&#10;\Gamma_{\sigma\sigma} &amp;amp;&#10;\Gamma_{\sigma n} \\&#10;\Gamma_{n \sigma} &amp;amp;&#10;\Gamma_{n n}&#10;\end{array}\right)&#10;\left( \begin{array}{c}&#10;\sigma \\ n \end{array}\right)&#10;\end{align*}&lt;/body&gt;&#10;  &lt;fcolor&gt;FF000000&lt;/fcolor&gt;&#10;  &lt;bcolor&gt;FFFFFFFF&lt;/bcolor&gt;&#10;  &lt;transparent&gt;True&lt;/transparent&gt;&#10;  &lt;resolution&gt;1800&lt;/resolution&gt;&#10;  &lt;imageh&gt;746&lt;/imageh&gt;&#10;  &lt;imagew&gt;3564&lt;/imagew&gt;&#10;  &lt;scale&gt;50&lt;/scale&gt;&#10;  &lt;cursor&gt;18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658" y="3204119"/>
            <a:ext cx="3771900" cy="789517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6333679" y="3598878"/>
            <a:ext cx="1224907" cy="394758"/>
          </a:xfrm>
          <a:prstGeom prst="rect">
            <a:avLst/>
          </a:prstGeom>
          <a:solidFill>
            <a:srgbClr val="FF0000">
              <a:alpha val="2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909743" y="3204119"/>
            <a:ext cx="652734" cy="394758"/>
          </a:xfrm>
          <a:prstGeom prst="rect">
            <a:avLst/>
          </a:prstGeom>
          <a:solidFill>
            <a:srgbClr val="FF0000">
              <a:alpha val="2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453421" y="4455542"/>
            <a:ext cx="8210137" cy="2213818"/>
          </a:xfrm>
          <a:prstGeom prst="roundRect">
            <a:avLst>
              <a:gd name="adj" fmla="val 14625"/>
            </a:avLst>
          </a:prstGeom>
          <a:solidFill>
            <a:sysClr val="window" lastClr="FFFFFF"/>
          </a:solidFill>
          <a:ln w="25400" cap="flat" cmpd="sng" algn="ctr">
            <a:solidFill>
              <a:srgbClr val="1B58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87336" y="4528670"/>
            <a:ext cx="812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Evolution of baryon number density</a:t>
            </a:r>
            <a:r>
              <a:rPr kumimoji="0" lang="en-US" altLang="ja-JP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 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(slow and small k)</a:t>
            </a:r>
            <a:endParaRPr kumimoji="0" lang="ja-JP" alt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partial_t n = D(t) \partial_x^2 n + \partial_x \xi&#10;\end{align*}&lt;/body&gt;&#10;  &lt;fcolor&gt;FF000000&lt;/fcolor&gt;&#10;  &lt;bcolor&gt;FFFFFFFF&lt;/bcolor&gt;&#10;  &lt;transparent&gt;True&lt;/transparent&gt;&#10;  &lt;resolution&gt;1800&lt;/resolution&gt;&#10;  &lt;imageh&gt;280&lt;/imageh&gt;&#10;  &lt;imagew&gt;2269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16" y="5086520"/>
            <a:ext cx="3645181" cy="449824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langle \xi(x_1,t_1)\xi(x_2,t_2)\rangle = \chi_2(t) \delta^{(2)}(1-2)&#10;\end{align*}&lt;/body&gt;&#10;  &lt;fcolor&gt;FF000000&lt;/fcolor&gt;&#10;  &lt;bcolor&gt;FFFFFFFF&lt;/bcolor&gt;&#10;  &lt;transparent&gt;True&lt;/transparent&gt;&#10;  &lt;resolution&gt;1800&lt;/resolution&gt;&#10;  &lt;imageh&gt;297&lt;/imageh&gt;&#10;  &lt;imagew&gt;3923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46" y="5697884"/>
            <a:ext cx="4151842" cy="314325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3852481" y="5074192"/>
            <a:ext cx="814309" cy="497393"/>
          </a:xfrm>
          <a:prstGeom prst="rect">
            <a:avLst/>
          </a:prstGeom>
          <a:solidFill>
            <a:srgbClr val="0070C0">
              <a:alpha val="2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858101" y="5678788"/>
            <a:ext cx="648072" cy="394758"/>
          </a:xfrm>
          <a:prstGeom prst="rect">
            <a:avLst/>
          </a:prstGeom>
          <a:solidFill>
            <a:srgbClr val="0070C0">
              <a:alpha val="2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D(t),~\chi_2(t)&#10;\end{align*}&lt;/body&gt;&#10;  &lt;fcolor&gt;FF000000&lt;/fcolor&gt;&#10;  &lt;bcolor&gt;FFFFFFFF&lt;/bcolor&gt;&#10;  &lt;transparent&gt;True&lt;/transparent&gt;&#10;  &lt;resolution&gt;1800&lt;/resolution&gt;&#10;  &lt;imageh&gt;250&lt;/imageh&gt;&#10;  &lt;imagew&gt;1208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86626"/>
            <a:ext cx="1255372" cy="259804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2947052" y="6157611"/>
            <a:ext cx="472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:parameters characterizing criticality</a:t>
            </a: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sim k^2&#10;\end{align*}&lt;/body&gt;&#10;  &lt;fcolor&gt;FF000000&lt;/fcolor&gt;&#10;  &lt;bcolor&gt;FFFFFFFF&lt;/bcolor&gt;&#10;  &lt;transparent&gt;True&lt;/transparent&gt;&#10;  &lt;resolution&gt;1800&lt;/resolution&gt;&#10;  &lt;imageh&gt;219&lt;/imageh&gt;&#10;  &lt;imagew&gt;473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53" y="4072339"/>
            <a:ext cx="500592" cy="231775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_{\rm B}, T_{0\mu}&#10;\end{align*}&lt;/body&gt;&#10;  &lt;fcolor&gt;FF000000&lt;/fcolor&gt;&#10;  &lt;bcolor&gt;FFFFFFFF&lt;/bcolor&gt;&#10;  &lt;transparent&gt;True&lt;/transparent&gt;&#10;  &lt;resolution&gt;1800&lt;/resolution&gt;&#10;  &lt;imageh&gt;243&lt;/imageh&gt;&#10;  &lt;imagew&gt;76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04" y="2572433"/>
            <a:ext cx="966375" cy="308580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article}&#10;\usepackage{amsmath}&#10;\pagestyle{empty}&lt;/preamble&gt;&#10;  &lt;body&gt;\begin{align*} &#10;F(\sigma,n) = &#10;&amp;amp;A \sigma^2 + B \sigma n + C n^2 &#10;\\&#10;&amp;amp;+ \cdots&#10;\end{align*}&lt;/body&gt;&#10;  &lt;fcolor&gt;FF000000&lt;/fcolor&gt;&#10;  &lt;bcolor&gt;FFFFFFFF&lt;/bcolor&gt;&#10;  &lt;transparent&gt;True&lt;/transparent&gt;&#10;  &lt;resolution&gt;1800&lt;/resolution&gt;&#10;  &lt;imageh&gt;612&lt;/imageh&gt;&#10;  &lt;imagew&gt;303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73" y="1884983"/>
            <a:ext cx="3210983" cy="647699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446205" y="1269091"/>
            <a:ext cx="243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Effective Potential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 bwMode="auto">
          <a:xfrm>
            <a:off x="4634613" y="4033709"/>
            <a:ext cx="2198038" cy="36933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cf. Onsager relation</a:t>
            </a:r>
            <a:endParaRPr kumimoji="1" lang="ja-JP" altLang="en-US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">
      <a:dk1>
        <a:srgbClr val="FFFF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5875" algn="ctr">
          <a:noFill/>
          <a:miter lim="800000"/>
          <a:headEnd/>
          <a:tailEnd/>
        </a:ln>
        <a:effectLst/>
      </a:spPr>
      <a:bodyPr wrap="none" rtlCol="0">
        <a:spAutoFit/>
      </a:bodyPr>
      <a:lstStyle>
        <a:defPPr algn="l">
          <a:defRPr kumimoji="1" sz="200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Blank Presentation">
  <a:themeElements>
    <a:clrScheme name="">
      <a:dk1>
        <a:srgbClr val="FFFF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5875" algn="ctr">
          <a:noFill/>
          <a:miter lim="800000"/>
          <a:headEnd/>
          <a:tailEnd/>
        </a:ln>
        <a:effectLst/>
      </a:spPr>
      <a:bodyPr wrap="none" rtlCol="0">
        <a:spAutoFit/>
      </a:bodyPr>
      <a:lstStyle>
        <a:defPPr algn="l">
          <a:defRPr kumimoji="1" sz="200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 Presentation">
  <a:themeElements>
    <a:clrScheme name="">
      <a:dk1>
        <a:srgbClr val="FFFF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5875" algn="ctr">
          <a:noFill/>
          <a:miter lim="800000"/>
          <a:headEnd/>
          <a:tailEnd/>
        </a:ln>
        <a:effectLst/>
      </a:spPr>
      <a:bodyPr wrap="none" rtlCol="0">
        <a:spAutoFit/>
      </a:bodyPr>
      <a:lstStyle>
        <a:defPPr algn="l">
          <a:defRPr kumimoji="1" sz="200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 Presentation">
  <a:themeElements>
    <a:clrScheme name="">
      <a:dk1>
        <a:srgbClr val="FFFF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smtClean="0"/>
        </a:defPPr>
      </a:lstStyle>
    </a:tx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 Presentation">
  <a:themeElements>
    <a:clrScheme name="">
      <a:dk1>
        <a:srgbClr val="FFFF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5875" algn="ctr">
          <a:noFill/>
          <a:miter lim="800000"/>
          <a:headEnd/>
          <a:tailEnd/>
        </a:ln>
        <a:effectLst/>
      </a:spPr>
      <a:bodyPr wrap="none" rtlCol="0">
        <a:spAutoFit/>
      </a:bodyPr>
      <a:lstStyle>
        <a:defPPr algn="l">
          <a:defRPr kumimoji="1" sz="200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 Presentation">
  <a:themeElements>
    <a:clrScheme name="">
      <a:dk1>
        <a:srgbClr val="FFFF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 cmpd="sng" algn="ctr">
          <a:solidFill>
            <a:srgbClr val="FF0000"/>
          </a:solidFill>
          <a:prstDash val="solid"/>
        </a:ln>
        <a:effectLst/>
      </a:spPr>
      <a:bodyPr rtlCol="0" anchor="ctr"/>
      <a:lstStyle>
        <a:defPPr algn="ctr">
          <a:defRPr kumimoji="1"/>
        </a:defPPr>
      </a:lst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5875" algn="ctr">
          <a:noFill/>
          <a:miter lim="800000"/>
          <a:headEnd/>
          <a:tailEnd/>
        </a:ln>
        <a:effectLst/>
      </a:spPr>
      <a:bodyPr wrap="none" rtlCol="0">
        <a:spAutoFit/>
      </a:bodyPr>
      <a:lstStyle>
        <a:defPPr algn="l">
          <a:defRPr kumimoji="1" sz="200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lank Presentation">
  <a:themeElements>
    <a:clrScheme name="">
      <a:dk1>
        <a:srgbClr val="FFFF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 Presentation">
  <a:themeElements>
    <a:clrScheme name="">
      <a:dk1>
        <a:srgbClr val="FFFF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Blank Presentation">
  <a:themeElements>
    <a:clrScheme name="">
      <a:dk1>
        <a:srgbClr val="FFFF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">
      <a:dk1>
        <a:srgbClr val="FFFF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1" sz="2000" b="0" i="0" u="none" strike="noStrike" kern="0" cap="none" spc="0" normalizeH="0" baseline="0" noProof="0" smtClean="0">
            <a:ln>
              <a:noFill/>
            </a:ln>
            <a:effectLst/>
            <a:uLnTx/>
            <a:uFillTx/>
          </a:defRPr>
        </a:defPPr>
      </a:lstStyle>
    </a:tx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 Presentation">
  <a:themeElements>
    <a:clrScheme name="">
      <a:dk1>
        <a:srgbClr val="FFFF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標準デザイン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 Presentation">
  <a:themeElements>
    <a:clrScheme name="">
      <a:dk1>
        <a:srgbClr val="FFFF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1" sz="2000" b="0" i="0" u="none" strike="noStrike" kern="0" cap="none" spc="0" normalizeH="0" baseline="0" noProof="0" smtClean="0">
            <a:ln>
              <a:noFill/>
            </a:ln>
            <a:effectLst/>
            <a:uLnTx/>
            <a:uFillTx/>
          </a:defRPr>
        </a:defPPr>
      </a:lstStyle>
    </a:tx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 Presentation">
  <a:themeElements>
    <a:clrScheme name="">
      <a:dk1>
        <a:srgbClr val="FFFF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5875" algn="ctr">
          <a:noFill/>
          <a:miter lim="800000"/>
          <a:headEnd/>
          <a:tailEnd/>
        </a:ln>
        <a:effectLst/>
      </a:spPr>
      <a:bodyPr wrap="none" rtlCol="0">
        <a:spAutoFit/>
      </a:bodyPr>
      <a:lstStyle>
        <a:defPPr algn="l">
          <a:defRPr kumimoji="1" sz="200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25630</TotalTime>
  <Words>4648</Words>
  <Application>Microsoft Office PowerPoint</Application>
  <PresentationFormat>画面に合わせる (4:3)</PresentationFormat>
  <Paragraphs>1173</Paragraphs>
  <Slides>128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15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128</vt:i4>
      </vt:variant>
    </vt:vector>
  </HeadingPairs>
  <TitlesOfParts>
    <vt:vector size="146" baseType="lpstr">
      <vt:lpstr>1_Blank Presentation</vt:lpstr>
      <vt:lpstr>5_Blank Presentation</vt:lpstr>
      <vt:lpstr>4_Blank Presentation</vt:lpstr>
      <vt:lpstr>6_Blank Presentation</vt:lpstr>
      <vt:lpstr>2_Blank Presentation</vt:lpstr>
      <vt:lpstr>3_Blank Presentation</vt:lpstr>
      <vt:lpstr>1_標準デザイン</vt:lpstr>
      <vt:lpstr>7_Blank Presentation</vt:lpstr>
      <vt:lpstr>8_Blank Presentation</vt:lpstr>
      <vt:lpstr>9_Blank Presentation</vt:lpstr>
      <vt:lpstr>10_Blank Presentation</vt:lpstr>
      <vt:lpstr>11_Blank Presentation</vt:lpstr>
      <vt:lpstr>12_Blank Presentation</vt:lpstr>
      <vt:lpstr>13_Blank Presentation</vt:lpstr>
      <vt:lpstr>2_標準デザイン</vt:lpstr>
      <vt:lpstr>Equation</vt:lpstr>
      <vt:lpstr>MathType 6.0 Equation</vt:lpstr>
      <vt:lpstr>数式</vt:lpstr>
      <vt:lpstr>PowerPoint プレゼンテーション</vt:lpstr>
      <vt:lpstr>QCD Phase Diagram </vt:lpstr>
      <vt:lpstr>Why Conserved Charge Fluctuations ?</vt:lpstr>
      <vt:lpstr>Comparison of Hadron Phase and QGP</vt:lpstr>
      <vt:lpstr>Why Conserved Charge Fluctuations ?</vt:lpstr>
      <vt:lpstr>Definitions, important properties</vt:lpstr>
      <vt:lpstr>Fluctuations, or Cumulants  ⟨N^n ⟩_c</vt:lpstr>
      <vt:lpstr>Variance, Skewness, and Kurtosis</vt:lpstr>
      <vt:lpstr>Moments and Cumulants</vt:lpstr>
      <vt:lpstr>Cumulants</vt:lpstr>
      <vt:lpstr>Cumulants for Gauss Distribution</vt:lpstr>
      <vt:lpstr>Fluctuations, or Cumulants  ⟨N^n ⟩_c</vt:lpstr>
      <vt:lpstr>Important Property of Cumulants</vt:lpstr>
      <vt:lpstr>Cumulants of Conserved Charges</vt:lpstr>
      <vt:lpstr>Cumulants of Conserved Charges</vt:lpstr>
      <vt:lpstr>First App. of Conserved Charge Fluct.</vt:lpstr>
      <vt:lpstr>Sensitivity to Phase (Naïve Argument)</vt:lpstr>
      <vt:lpstr>A Bit More Quantitatively</vt:lpstr>
      <vt:lpstr>Prediction by Heinz, Müller, and M.A.</vt:lpstr>
      <vt:lpstr>Prediction by Jeon and Koch</vt:lpstr>
      <vt:lpstr>Let’s get back to this figure: Conclusion 0</vt:lpstr>
      <vt:lpstr>Odd Power Fluctuation Moments</vt:lpstr>
      <vt:lpstr>Physical Meaning of 3rd Fluc. Moment</vt:lpstr>
      <vt:lpstr>(Hopefully) More Easily Measured Moments</vt:lpstr>
      <vt:lpstr>Mixed Moments</vt:lpstr>
      <vt:lpstr>More and More 3rd Moments</vt:lpstr>
      <vt:lpstr>Comparison of Various Moments</vt:lpstr>
      <vt:lpstr>Conclusion 1</vt:lpstr>
      <vt:lpstr>Conserved and Non-Conserved Charge Fluc.</vt:lpstr>
      <vt:lpstr>Proton Number Cumulants</vt:lpstr>
      <vt:lpstr>Protons and Baryons</vt:lpstr>
      <vt:lpstr>Freezeouts</vt:lpstr>
      <vt:lpstr>Heavy Ion Physics 101</vt:lpstr>
      <vt:lpstr>Exception</vt:lpstr>
      <vt:lpstr>Effect of D</vt:lpstr>
      <vt:lpstr>Effect of D</vt:lpstr>
      <vt:lpstr>How long is the mean free time?</vt:lpstr>
      <vt:lpstr>Time Scales</vt:lpstr>
      <vt:lpstr>Result of Hydro+Cascade Calculation</vt:lpstr>
      <vt:lpstr>Nucleon Isospin Randomization in Pion Gas</vt:lpstr>
      <vt:lpstr>Probability Distribution</vt:lpstr>
      <vt:lpstr>Production of Additional Fluctuation</vt:lpstr>
      <vt:lpstr>Proton and Nucleon Moments</vt:lpstr>
      <vt:lpstr>Proton and Nucleon Moments</vt:lpstr>
      <vt:lpstr>Conclusion 2</vt:lpstr>
      <vt:lpstr> Dh Dependence @ ALICE  </vt:lpstr>
      <vt:lpstr>Schematic Evolution of C.C. Fluctuation</vt:lpstr>
      <vt:lpstr>Time Evolution of Conserved Charge</vt:lpstr>
      <vt:lpstr>Time Evolution of C.C. fluctuation</vt:lpstr>
      <vt:lpstr>Conservation Charge Transport in Hadron Phase</vt:lpstr>
      <vt:lpstr>Diffusion Master Equation (DME)</vt:lpstr>
      <vt:lpstr>Net Charge Number</vt:lpstr>
      <vt:lpstr>Net and Total Charge Numbers</vt:lpstr>
      <vt:lpstr>Evolution of C.C. Fluctuation in Hadron Phase</vt:lpstr>
      <vt:lpstr>Why Hadronization Mechanism Matters</vt:lpstr>
      <vt:lpstr>Dh Dependence at Kinetic Freezeout </vt:lpstr>
      <vt:lpstr>Dh Dependence at Kinetic Freezeout </vt:lpstr>
      <vt:lpstr>Conclusion 3</vt:lpstr>
      <vt:lpstr>Charge Fluctuation @LHC</vt:lpstr>
      <vt:lpstr>Closer Look: Dh dependence</vt:lpstr>
      <vt:lpstr>Finite Size Effect (Global Charge Conservation)?</vt:lpstr>
      <vt:lpstr>Time Evolution of C.C. fluctuation</vt:lpstr>
      <vt:lpstr>DME with Reflecting Boundaries</vt:lpstr>
      <vt:lpstr>Diffusion + Global Charge Conservation</vt:lpstr>
      <vt:lpstr>Boundary Effect</vt:lpstr>
      <vt:lpstr>Boundary Effect</vt:lpstr>
      <vt:lpstr>Physical Interpretation</vt:lpstr>
      <vt:lpstr>Another View: Time Evolution</vt:lpstr>
      <vt:lpstr>Another View: Time Evolution</vt:lpstr>
      <vt:lpstr>Comparison with ALICE Data</vt:lpstr>
      <vt:lpstr>Kurtosis</vt:lpstr>
      <vt:lpstr>Conclusion 4</vt:lpstr>
      <vt:lpstr>Time Evolution of C.C. fluctuation</vt:lpstr>
      <vt:lpstr>Theoretical Side</vt:lpstr>
      <vt:lpstr>Experimental Side</vt:lpstr>
      <vt:lpstr>Relation between y and h ?</vt:lpstr>
      <vt:lpstr>Relation between y and h ?</vt:lpstr>
      <vt:lpstr>Relation between y and h ?</vt:lpstr>
      <vt:lpstr>But this is a relation for FLOW rapidity</vt:lpstr>
      <vt:lpstr>But this is a relation for FLOW rapidity</vt:lpstr>
      <vt:lpstr>For a fixed (pseudo)rapidity</vt:lpstr>
      <vt:lpstr>Thermal Blurring or Leak</vt:lpstr>
      <vt:lpstr>Strategy: Chapman-Kolmogorov Equation</vt:lpstr>
      <vt:lpstr>Computing Net Charge Cumulants with Initial Fluc.</vt:lpstr>
      <vt:lpstr>2nd and 4th Cumulants</vt:lpstr>
      <vt:lpstr>Concrete Forms of P1 and P2</vt:lpstr>
      <vt:lpstr>2nd Cumulant without Diffusion or Blurring</vt:lpstr>
      <vt:lpstr>2nd Cumulant without Diffusion or Blurring</vt:lpstr>
      <vt:lpstr>PowerPoint プレゼンテーション</vt:lpstr>
      <vt:lpstr>Blurring Effect and Transverse Flow b</vt:lpstr>
      <vt:lpstr>Result (with b=0)</vt:lpstr>
      <vt:lpstr>Result (with b≠0): Blurring only</vt:lpstr>
      <vt:lpstr>Comparison with ALICE result: Blurring only</vt:lpstr>
      <vt:lpstr>Comparison with ALICE result: Blurring only</vt:lpstr>
      <vt:lpstr>Conclusion 5</vt:lpstr>
      <vt:lpstr>Critical Phenomena + Time Evolution</vt:lpstr>
      <vt:lpstr>Example</vt:lpstr>
      <vt:lpstr>PowerPoint プレゼンテーション</vt:lpstr>
      <vt:lpstr>Critical Phenomena and Diffusive Mode</vt:lpstr>
      <vt:lpstr>Parametrizing D and c: critical + regular</vt:lpstr>
      <vt:lpstr>PowerPoint プレゼンテーション</vt:lpstr>
      <vt:lpstr>Cumulant and Correlation Function</vt:lpstr>
      <vt:lpstr>Time Evolution 1, Fluctuation: No CP </vt:lpstr>
      <vt:lpstr>Time Evolution 1, Correlation: No CP</vt:lpstr>
      <vt:lpstr>Time Evolution 2, Fluctuation: With CP</vt:lpstr>
      <vt:lpstr>With Narrower Critical Region</vt:lpstr>
      <vt:lpstr>Time Evolution 2, Correlation: With CP</vt:lpstr>
      <vt:lpstr>Comparison: Fluctuation and Correlation</vt:lpstr>
      <vt:lpstr>Away from CP (Crossover)</vt:lpstr>
      <vt:lpstr>PowerPoint プレゼンテーション</vt:lpstr>
      <vt:lpstr>Away from CP (Crossover)</vt:lpstr>
      <vt:lpstr>Conclusion 6</vt:lpstr>
      <vt:lpstr>Equivalent statements</vt:lpstr>
      <vt:lpstr>Conclusion 6</vt:lpstr>
      <vt:lpstr>In Summary</vt:lpstr>
      <vt:lpstr>Dilute Nucleon Approximation</vt:lpstr>
      <vt:lpstr>Probability Distribution</vt:lpstr>
      <vt:lpstr>Probability Distribution</vt:lpstr>
      <vt:lpstr>NN or NB: Strange Baryon Contribution </vt:lpstr>
      <vt:lpstr>Theoretical &amp; Experimental Questions</vt:lpstr>
      <vt:lpstr>Theoretical &amp; Experimental Questions</vt:lpstr>
      <vt:lpstr>Cumulants  ⟨(δN)^n ⟩_c</vt:lpstr>
      <vt:lpstr>Stochastic Diffusion Eq. and DME</vt:lpstr>
      <vt:lpstr>Parameters</vt:lpstr>
      <vt:lpstr>Fluctuation in QGP</vt:lpstr>
      <vt:lpstr>Diffusion Constant</vt:lpstr>
      <vt:lpstr>Diffusion + Global Charge Conservation</vt:lpstr>
      <vt:lpstr>Charge Density Distribution @ALICE Pb-Pb 2.76 TeV</vt:lpstr>
    </vt:vector>
  </TitlesOfParts>
  <Company>Kyoto　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M. Asakawa</dc:creator>
  <cp:lastModifiedBy>Masayuki Asakawa</cp:lastModifiedBy>
  <cp:revision>1259</cp:revision>
  <cp:lastPrinted>2017-09-29T05:03:56Z</cp:lastPrinted>
  <dcterms:created xsi:type="dcterms:W3CDTF">2002-01-20T11:48:37Z</dcterms:created>
  <dcterms:modified xsi:type="dcterms:W3CDTF">2017-10-04T11:09:00Z</dcterms:modified>
</cp:coreProperties>
</file>