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7"/>
  </p:handoutMasterIdLst>
  <p:sldIdLst>
    <p:sldId id="256" r:id="rId3"/>
    <p:sldId id="257" r:id="rId4"/>
    <p:sldId id="258" r:id="rId5"/>
    <p:sldId id="269" r:id="rId6"/>
    <p:sldId id="292" r:id="rId7"/>
    <p:sldId id="272" r:id="rId8"/>
    <p:sldId id="273" r:id="rId9"/>
    <p:sldId id="274" r:id="rId10"/>
    <p:sldId id="275" r:id="rId11"/>
    <p:sldId id="276" r:id="rId12"/>
    <p:sldId id="277" r:id="rId13"/>
    <p:sldId id="268" r:id="rId15"/>
    <p:sldId id="28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97"/>
  </p:normalViewPr>
  <p:slideViewPr>
    <p:cSldViewPr snapToGrid="0" snapToObjects="1">
      <p:cViewPr varScale="1">
        <p:scale>
          <a:sx n="102" d="100"/>
          <a:sy n="102" d="100"/>
        </p:scale>
        <p:origin x="804"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051B7B-B869-D04E-9ABB-AB7922B4F674}" type="datetimeFigureOut">
              <a:rPr lang="en-US" smtClean="0"/>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764212-931B-2046-AC30-DB74FE207AB1}" type="slidenum">
              <a:rPr lang="en-US" smtClean="0"/>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CB236-39F8-5944-A9D6-CA63CEE93A73}"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61949A-3E62-0F43-AC5C-D6B6D3741320}" type="slidenum">
              <a:rPr lang="en-US" smtClean="0"/>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BCD498-F5C5-4A99-AA11-F2C0901102E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1B6AC5-A162-C04F-AC5E-D0655D4423B1}"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4" name="Date Placeholder 3"/>
          <p:cNvSpPr>
            <a:spLocks noGrp="1"/>
          </p:cNvSpPr>
          <p:nvPr>
            <p:ph type="dt" sz="half" idx="10"/>
          </p:nvPr>
        </p:nvSpPr>
        <p:spPr/>
        <p:txBody>
          <a:bodyPr/>
          <a:lstStyle/>
          <a:p>
            <a:fld id="{650E41E0-D445-6F4E-B4B5-037CC35408AD}"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4" name="Date Placeholder 3"/>
          <p:cNvSpPr>
            <a:spLocks noGrp="1"/>
          </p:cNvSpPr>
          <p:nvPr>
            <p:ph type="dt" sz="half" idx="10"/>
          </p:nvPr>
        </p:nvSpPr>
        <p:spPr/>
        <p:txBody>
          <a:bodyPr/>
          <a:lstStyle/>
          <a:p>
            <a:fld id="{9B91561E-3991-6B4E-BA24-DA17C6590A65}"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idx="1"/>
          </p:nvPr>
        </p:nvSpPr>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4" name="Date Placeholder 3"/>
          <p:cNvSpPr>
            <a:spLocks noGrp="1"/>
          </p:cNvSpPr>
          <p:nvPr>
            <p:ph type="dt" sz="half" idx="10"/>
          </p:nvPr>
        </p:nvSpPr>
        <p:spPr/>
        <p:txBody>
          <a:bodyPr/>
          <a:lstStyle/>
          <a:p>
            <a:fld id="{69FED1BB-57DF-C444-85F9-8BEE958FDA50}"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endParaRPr lang="en-US" altLang="zh-CN" smtClean="0"/>
          </a:p>
        </p:txBody>
      </p:sp>
      <p:sp>
        <p:nvSpPr>
          <p:cNvPr id="4" name="Date Placeholder 3"/>
          <p:cNvSpPr>
            <a:spLocks noGrp="1"/>
          </p:cNvSpPr>
          <p:nvPr>
            <p:ph type="dt" sz="half" idx="10"/>
          </p:nvPr>
        </p:nvSpPr>
        <p:spPr/>
        <p:txBody>
          <a:bodyPr/>
          <a:lstStyle/>
          <a:p>
            <a:fld id="{97B3D06D-C41A-1246-9E7A-EAEEE2F156C2}"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5" name="Date Placeholder 4"/>
          <p:cNvSpPr>
            <a:spLocks noGrp="1"/>
          </p:cNvSpPr>
          <p:nvPr>
            <p:ph type="dt" sz="half" idx="10"/>
          </p:nvPr>
        </p:nvSpPr>
        <p:spPr/>
        <p:txBody>
          <a:bodyPr/>
          <a:lstStyle/>
          <a:p>
            <a:fld id="{C5FA6D4E-7F49-9A42-BAF9-E627D2B4F37A}"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endParaRPr lang="en-US" altLang="zh-CN"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endParaRPr lang="en-US" altLang="zh-CN"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7" name="Date Placeholder 6"/>
          <p:cNvSpPr>
            <a:spLocks noGrp="1"/>
          </p:cNvSpPr>
          <p:nvPr>
            <p:ph type="dt" sz="half" idx="10"/>
          </p:nvPr>
        </p:nvSpPr>
        <p:spPr/>
        <p:txBody>
          <a:bodyPr/>
          <a:lstStyle/>
          <a:p>
            <a:fld id="{9F1DD51C-0114-A84C-BE87-595009C0C161}"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3" name="Date Placeholder 2"/>
          <p:cNvSpPr>
            <a:spLocks noGrp="1"/>
          </p:cNvSpPr>
          <p:nvPr>
            <p:ph type="dt" sz="half" idx="10"/>
          </p:nvPr>
        </p:nvSpPr>
        <p:spPr/>
        <p:txBody>
          <a:bodyPr/>
          <a:lstStyle/>
          <a:p>
            <a:fld id="{5620A80B-F71E-4E49-9BCB-49480A7D96FC}"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68F51-E6BE-B64A-8C08-1FC94D71FD93}"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endParaRPr lang="en-US" altLang="zh-CN" smtClean="0"/>
          </a:p>
        </p:txBody>
      </p:sp>
      <p:sp>
        <p:nvSpPr>
          <p:cNvPr id="5" name="Date Placeholder 4"/>
          <p:cNvSpPr>
            <a:spLocks noGrp="1"/>
          </p:cNvSpPr>
          <p:nvPr>
            <p:ph type="dt" sz="half" idx="10"/>
          </p:nvPr>
        </p:nvSpPr>
        <p:spPr/>
        <p:txBody>
          <a:bodyPr/>
          <a:lstStyle/>
          <a:p>
            <a:fld id="{F2A647BA-3232-354B-B7AD-D88698F7CD96}"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endParaRPr lang="en-US" altLang="zh-CN" smtClean="0"/>
          </a:p>
        </p:txBody>
      </p:sp>
      <p:sp>
        <p:nvSpPr>
          <p:cNvPr id="5" name="Date Placeholder 4"/>
          <p:cNvSpPr>
            <a:spLocks noGrp="1"/>
          </p:cNvSpPr>
          <p:nvPr>
            <p:ph type="dt" sz="half" idx="10"/>
          </p:nvPr>
        </p:nvSpPr>
        <p:spPr/>
        <p:txBody>
          <a:bodyPr/>
          <a:lstStyle/>
          <a:p>
            <a:fld id="{43CDE8DA-58F5-7246-B7DD-19B356C0AFEF}"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66FFF-0ACD-AE4A-ADBB-9C0FD304E2F2}" type="datetime1">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DEEA6-AA80-A647-B12E-B67B40EAF29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4.e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1809"/>
            <a:ext cx="7772400" cy="1470025"/>
          </a:xfrm>
        </p:spPr>
        <p:txBody>
          <a:bodyPr/>
          <a:lstStyle/>
          <a:p>
            <a:r>
              <a:rPr lang="zh-CN" altLang="en-US" dirty="0" smtClean="0"/>
              <a:t>先进气体探测器合作组成立</a:t>
            </a:r>
            <a:endParaRPr lang="en-US" dirty="0"/>
          </a:p>
        </p:txBody>
      </p:sp>
      <p:sp>
        <p:nvSpPr>
          <p:cNvPr id="3" name="Subtitle 2"/>
          <p:cNvSpPr>
            <a:spLocks noGrp="1"/>
          </p:cNvSpPr>
          <p:nvPr>
            <p:ph type="subTitle" idx="1"/>
          </p:nvPr>
        </p:nvSpPr>
        <p:spPr>
          <a:xfrm>
            <a:off x="1371600" y="3451687"/>
            <a:ext cx="6400800" cy="2648015"/>
          </a:xfrm>
        </p:spPr>
        <p:txBody>
          <a:bodyPr>
            <a:normAutofit fontScale="85000" lnSpcReduction="20000"/>
          </a:bodyPr>
          <a:lstStyle/>
          <a:p>
            <a:r>
              <a:rPr lang="zh-CN" altLang="en-US" dirty="0"/>
              <a:t>赵政国</a:t>
            </a:r>
            <a:endParaRPr lang="en-US" altLang="zh-CN" dirty="0" smtClean="0"/>
          </a:p>
          <a:p>
            <a:r>
              <a:rPr lang="zh-CN" altLang="en-US" sz="2400" dirty="0" smtClean="0"/>
              <a:t>核探测与核电子学国家重点实验室</a:t>
            </a:r>
            <a:endParaRPr lang="en-US" altLang="zh-CN" sz="2400" dirty="0" smtClean="0"/>
          </a:p>
          <a:p>
            <a:r>
              <a:rPr lang="zh-CN" altLang="en-US" sz="2400" dirty="0" smtClean="0"/>
              <a:t>中国科学技术大学</a:t>
            </a:r>
            <a:endParaRPr lang="en-US" altLang="zh-CN" sz="2400" dirty="0" smtClean="0"/>
          </a:p>
          <a:p>
            <a:endParaRPr lang="en-US" altLang="zh-CN" sz="2600" dirty="0" smtClean="0"/>
          </a:p>
          <a:p>
            <a:r>
              <a:rPr lang="zh-CN" altLang="en-US" sz="2400" dirty="0" smtClean="0"/>
              <a:t>代表</a:t>
            </a:r>
            <a:endParaRPr lang="en-US" altLang="zh-CN" sz="2400" dirty="0" smtClean="0"/>
          </a:p>
          <a:p>
            <a:r>
              <a:rPr lang="zh-CN" altLang="en-US" sz="2400" dirty="0" smtClean="0"/>
              <a:t>合作组组委会</a:t>
            </a:r>
            <a:endParaRPr lang="en-US" altLang="zh-CN" sz="2400" dirty="0" smtClean="0"/>
          </a:p>
          <a:p>
            <a:endParaRPr lang="en-US" altLang="zh-CN" sz="2400" dirty="0" smtClean="0"/>
          </a:p>
          <a:p>
            <a:r>
              <a:rPr lang="zh-CN" altLang="en-US" sz="2400" dirty="0" smtClean="0"/>
              <a:t>广西南宁，</a:t>
            </a:r>
            <a:r>
              <a:rPr lang="zh-CN" altLang="zh-CN" sz="2400" dirty="0" smtClean="0"/>
              <a:t>2</a:t>
            </a:r>
            <a:r>
              <a:rPr lang="en-US" altLang="zh-CN" sz="2400" smtClean="0"/>
              <a:t>017-11-12</a:t>
            </a:r>
            <a:endParaRPr lang="en-US" sz="2400" dirty="0"/>
          </a:p>
        </p:txBody>
      </p:sp>
      <p:sp>
        <p:nvSpPr>
          <p:cNvPr id="4" name="Slide Number Placeholder 3"/>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单位联系人</a:t>
            </a:r>
            <a:endParaRPr lang="zh-CN" altLang="en-US" dirty="0"/>
          </a:p>
        </p:txBody>
      </p:sp>
      <p:sp>
        <p:nvSpPr>
          <p:cNvPr id="3" name="内容占位符 2"/>
          <p:cNvSpPr>
            <a:spLocks noGrp="1"/>
          </p:cNvSpPr>
          <p:nvPr>
            <p:ph idx="1"/>
          </p:nvPr>
        </p:nvSpPr>
        <p:spPr>
          <a:xfrm>
            <a:off x="457200" y="1332781"/>
            <a:ext cx="8229600" cy="4938623"/>
          </a:xfrm>
        </p:spPr>
        <p:txBody>
          <a:bodyPr>
            <a:normAutofit fontScale="85000" lnSpcReduction="10000"/>
          </a:bodyPr>
          <a:lstStyle/>
          <a:p>
            <a:pPr>
              <a:lnSpc>
                <a:spcPct val="150000"/>
              </a:lnSpc>
              <a:spcBef>
                <a:spcPts val="1200"/>
              </a:spcBef>
            </a:pPr>
            <a:r>
              <a:rPr lang="zh-CN" altLang="en-US" dirty="0" smtClean="0"/>
              <a:t>每个单位任命一位联系人。合作</a:t>
            </a:r>
            <a:r>
              <a:rPr lang="zh-CN" altLang="en-US" dirty="0"/>
              <a:t>组委员会</a:t>
            </a:r>
            <a:r>
              <a:rPr lang="zh-CN" altLang="en-US" dirty="0" smtClean="0"/>
              <a:t>委员可以兼任单位联系人。</a:t>
            </a:r>
            <a:endParaRPr lang="en-US" altLang="zh-CN" dirty="0" smtClean="0"/>
          </a:p>
          <a:p>
            <a:pPr>
              <a:lnSpc>
                <a:spcPct val="150000"/>
              </a:lnSpc>
              <a:spcBef>
                <a:spcPts val="1200"/>
              </a:spcBef>
            </a:pPr>
            <a:r>
              <a:rPr lang="zh-CN" altLang="en-US" dirty="0" smtClean="0"/>
              <a:t>单位联系人是本单位在合作组内的成员，负责提供</a:t>
            </a:r>
            <a:r>
              <a:rPr lang="zh-CN" altLang="en-US" dirty="0"/>
              <a:t>和更新本单位参与合作组的成员</a:t>
            </a:r>
            <a:r>
              <a:rPr lang="zh-CN" altLang="en-US" dirty="0" smtClean="0"/>
              <a:t>名单（成员名单请于</a:t>
            </a:r>
            <a:r>
              <a:rPr lang="en-US" altLang="zh-CN" dirty="0" smtClean="0"/>
              <a:t>11</a:t>
            </a:r>
            <a:r>
              <a:rPr lang="zh-CN" altLang="en-US" dirty="0" smtClean="0"/>
              <a:t>月</a:t>
            </a:r>
            <a:r>
              <a:rPr lang="en-US" altLang="zh-CN" dirty="0" smtClean="0"/>
              <a:t>25</a:t>
            </a:r>
            <a:r>
              <a:rPr lang="zh-CN" altLang="en-US" dirty="0" smtClean="0"/>
              <a:t>日之前发给王丽），收集本单位发表文章、会议报告（每年</a:t>
            </a:r>
            <a:r>
              <a:rPr lang="en-US" altLang="zh-CN" dirty="0" smtClean="0"/>
              <a:t>1</a:t>
            </a:r>
            <a:r>
              <a:rPr lang="zh-CN" altLang="en-US" dirty="0" smtClean="0"/>
              <a:t>月</a:t>
            </a:r>
            <a:r>
              <a:rPr lang="en-US" altLang="zh-CN" dirty="0" smtClean="0"/>
              <a:t>10</a:t>
            </a:r>
            <a:r>
              <a:rPr lang="zh-CN" altLang="en-US" dirty="0" smtClean="0"/>
              <a:t>日之前收集齐上一年的，发给王丽），并</a:t>
            </a:r>
            <a:r>
              <a:rPr lang="zh-CN" altLang="en-US" dirty="0"/>
              <a:t>代表本单位与合作组委员会和工作组进行沟通与</a:t>
            </a:r>
            <a:r>
              <a:rPr lang="zh-CN" altLang="en-US" dirty="0" smtClean="0"/>
              <a:t>交流。</a:t>
            </a:r>
            <a:endParaRPr lang="zh-CN" altLang="en-US" dirty="0" smtClean="0"/>
          </a:p>
          <a:p>
            <a:pPr>
              <a:lnSpc>
                <a:spcPct val="150000"/>
              </a:lnSpc>
              <a:spcBef>
                <a:spcPts val="1200"/>
              </a:spcBef>
            </a:pPr>
            <a:endParaRPr lang="en-US" altLang="zh-CN" dirty="0"/>
          </a:p>
          <a:p>
            <a:pPr>
              <a:lnSpc>
                <a:spcPct val="150000"/>
              </a:lnSpc>
            </a:pPr>
            <a:endParaRPr lang="zh-CN" altLang="en-US" dirty="0"/>
          </a:p>
        </p:txBody>
      </p:sp>
      <p:sp>
        <p:nvSpPr>
          <p:cNvPr id="4" name="灯片编号占位符 3"/>
          <p:cNvSpPr>
            <a:spLocks noGrp="1"/>
          </p:cNvSpPr>
          <p:nvPr>
            <p:ph type="sldNum" sz="quarter" idx="12"/>
          </p:nvPr>
        </p:nvSpPr>
        <p:spPr/>
        <p:txBody>
          <a:bodyPr/>
          <a:lstStyle/>
          <a:p>
            <a:fld id="{E8D328F5-3B40-034C-9CDE-928B18F8B415}" type="slidenum">
              <a:rPr lang="en-US" smtClean="0"/>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60414"/>
            <a:ext cx="8229600" cy="461342"/>
          </a:xfrm>
        </p:spPr>
        <p:txBody>
          <a:bodyPr>
            <a:noAutofit/>
          </a:bodyPr>
          <a:lstStyle/>
          <a:p>
            <a:r>
              <a:rPr lang="zh-CN" altLang="en-US" sz="4000" dirty="0" smtClean="0"/>
              <a:t>合作组运作</a:t>
            </a:r>
            <a:endParaRPr lang="zh-CN" altLang="en-US" sz="4000" dirty="0"/>
          </a:p>
        </p:txBody>
      </p:sp>
      <p:sp>
        <p:nvSpPr>
          <p:cNvPr id="3" name="内容占位符 2"/>
          <p:cNvSpPr>
            <a:spLocks noGrp="1"/>
          </p:cNvSpPr>
          <p:nvPr>
            <p:ph idx="1"/>
          </p:nvPr>
        </p:nvSpPr>
        <p:spPr>
          <a:xfrm>
            <a:off x="457200" y="758281"/>
            <a:ext cx="8647981" cy="6099719"/>
          </a:xfrm>
        </p:spPr>
        <p:txBody>
          <a:bodyPr>
            <a:noAutofit/>
          </a:bodyPr>
          <a:lstStyle/>
          <a:p>
            <a:pPr>
              <a:spcBef>
                <a:spcPts val="600"/>
              </a:spcBef>
            </a:pPr>
            <a:r>
              <a:rPr lang="zh-CN" altLang="en-US" sz="2000" dirty="0"/>
              <a:t>合作组委员会制定总体规划和工作计划</a:t>
            </a:r>
            <a:r>
              <a:rPr lang="zh-CN" altLang="en-US" sz="2000" dirty="0" smtClean="0"/>
              <a:t>，向工作组建议工作任务，并指导</a:t>
            </a:r>
            <a:r>
              <a:rPr lang="zh-CN" altLang="en-US" sz="2000" dirty="0"/>
              <a:t>和督促工作组</a:t>
            </a:r>
            <a:r>
              <a:rPr lang="zh-CN" altLang="en-US" sz="2000" dirty="0" smtClean="0"/>
              <a:t>开展工作，实施计划。合作组委员会举行定期例会。</a:t>
            </a:r>
            <a:endParaRPr lang="en-US" altLang="zh-CN" sz="2000" dirty="0" smtClean="0"/>
          </a:p>
          <a:p>
            <a:pPr lvl="1">
              <a:spcBef>
                <a:spcPts val="600"/>
              </a:spcBef>
            </a:pPr>
            <a:r>
              <a:rPr lang="zh-CN" altLang="en-US" sz="1600" dirty="0" smtClean="0"/>
              <a:t>应</a:t>
            </a:r>
            <a:r>
              <a:rPr lang="zh-CN" altLang="en-US" sz="1600" dirty="0"/>
              <a:t>充分了解各成员单位的重要需求，以便有针对性地开展工作</a:t>
            </a:r>
            <a:r>
              <a:rPr lang="zh-CN" altLang="en-US" sz="1600" dirty="0" smtClean="0"/>
              <a:t>。</a:t>
            </a:r>
            <a:endParaRPr lang="en-US" altLang="zh-CN" sz="1600" dirty="0" smtClean="0"/>
          </a:p>
          <a:p>
            <a:pPr lvl="1">
              <a:spcBef>
                <a:spcPts val="600"/>
              </a:spcBef>
            </a:pPr>
            <a:r>
              <a:rPr lang="zh-CN" altLang="en-US" sz="1600" dirty="0"/>
              <a:t>针对合作组内的普遍需求，尽可能提供某些公共服务。</a:t>
            </a:r>
            <a:endParaRPr lang="en-US" altLang="zh-CN" sz="1600" dirty="0"/>
          </a:p>
          <a:p>
            <a:pPr>
              <a:spcBef>
                <a:spcPts val="600"/>
              </a:spcBef>
            </a:pPr>
            <a:r>
              <a:rPr lang="zh-CN" altLang="en-US" sz="2000" dirty="0" smtClean="0"/>
              <a:t>工作组与合作组成员单位紧密互动， 组织</a:t>
            </a:r>
            <a:r>
              <a:rPr lang="zh-CN" altLang="en-US" sz="2000" dirty="0"/>
              <a:t>开展各项具体工作，</a:t>
            </a:r>
            <a:r>
              <a:rPr lang="zh-CN" altLang="en-US" sz="2000" dirty="0" smtClean="0"/>
              <a:t>并定期向合作</a:t>
            </a:r>
            <a:r>
              <a:rPr lang="zh-CN" altLang="en-US" sz="2000" dirty="0"/>
              <a:t>组</a:t>
            </a:r>
            <a:r>
              <a:rPr lang="zh-CN" altLang="en-US" sz="2000" dirty="0" smtClean="0"/>
              <a:t>委员会汇报。</a:t>
            </a:r>
            <a:endParaRPr lang="en-US" altLang="zh-CN" sz="2000" dirty="0"/>
          </a:p>
          <a:p>
            <a:pPr>
              <a:spcBef>
                <a:spcPts val="600"/>
              </a:spcBef>
            </a:pPr>
            <a:r>
              <a:rPr lang="zh-CN" altLang="en-US" sz="2000" dirty="0" smtClean="0"/>
              <a:t>成员单位</a:t>
            </a:r>
            <a:r>
              <a:rPr lang="zh-CN" altLang="en-US" sz="2000" dirty="0"/>
              <a:t>向</a:t>
            </a:r>
            <a:r>
              <a:rPr lang="zh-CN" altLang="en-US" sz="2000" dirty="0" smtClean="0"/>
              <a:t>工作组提交</a:t>
            </a:r>
            <a:r>
              <a:rPr lang="zh-CN" altLang="en-US" sz="2000" dirty="0"/>
              <a:t>研究课题</a:t>
            </a:r>
            <a:r>
              <a:rPr lang="zh-CN" altLang="en-US" sz="2000" dirty="0" smtClean="0"/>
              <a:t>申请，</a:t>
            </a:r>
            <a:r>
              <a:rPr lang="zh-CN" altLang="en-US" sz="2000" dirty="0"/>
              <a:t>可多家单位联合</a:t>
            </a:r>
            <a:r>
              <a:rPr lang="zh-CN" altLang="en-US" sz="2000" dirty="0" smtClean="0"/>
              <a:t>申请；综合性课题可向多个工作组同时申请。工作组在与各成员单位充分沟通和交流的基础上，向</a:t>
            </a:r>
            <a:r>
              <a:rPr lang="zh-CN" altLang="en-US" sz="2000" dirty="0"/>
              <a:t>合作组</a:t>
            </a:r>
            <a:r>
              <a:rPr lang="zh-CN" altLang="en-US" sz="2000" dirty="0" smtClean="0"/>
              <a:t>委员会建议研究方向和课题</a:t>
            </a:r>
            <a:r>
              <a:rPr lang="zh-CN" altLang="en-US" sz="2000" dirty="0"/>
              <a:t>。经合作组</a:t>
            </a:r>
            <a:r>
              <a:rPr lang="zh-CN" altLang="en-US" sz="2000" dirty="0" smtClean="0"/>
              <a:t>委员会讨论通过，可直接向重点实验室推荐申请开放研究课题；向相关机构推荐申请重点或重大项目。</a:t>
            </a:r>
            <a:endParaRPr lang="en-US" altLang="zh-CN" sz="2000" dirty="0" smtClean="0"/>
          </a:p>
          <a:p>
            <a:pPr>
              <a:spcBef>
                <a:spcPts val="600"/>
              </a:spcBef>
            </a:pPr>
            <a:r>
              <a:rPr lang="zh-CN" altLang="en-US" sz="2000" dirty="0"/>
              <a:t>成员单位可以通过单位联系人直接向合作组委员会提供建议，反映需求。合作组委员会协调合作组内各单位的力量，解决合作组内普遍存在的问题和困难。</a:t>
            </a:r>
            <a:endParaRPr lang="en-US" altLang="zh-CN" sz="2000" dirty="0"/>
          </a:p>
          <a:p>
            <a:pPr>
              <a:spcBef>
                <a:spcPts val="600"/>
              </a:spcBef>
            </a:pPr>
            <a:r>
              <a:rPr lang="zh-CN" altLang="en-US" sz="2000" dirty="0" smtClean="0"/>
              <a:t>每年</a:t>
            </a:r>
            <a:r>
              <a:rPr lang="zh-CN" altLang="en-US" sz="2000" dirty="0"/>
              <a:t>举行一次合作组</a:t>
            </a:r>
            <a:r>
              <a:rPr lang="zh-CN" altLang="en-US" sz="2000" dirty="0" smtClean="0"/>
              <a:t>会议和全国</a:t>
            </a:r>
            <a:r>
              <a:rPr lang="zh-CN" altLang="en-US" sz="2000" dirty="0"/>
              <a:t>先进气体</a:t>
            </a:r>
            <a:r>
              <a:rPr lang="zh-CN" altLang="en-US" sz="2000" dirty="0" smtClean="0"/>
              <a:t>探测器</a:t>
            </a:r>
            <a:r>
              <a:rPr lang="zh-CN" altLang="en-US" sz="2000" dirty="0"/>
              <a:t>学术</a:t>
            </a:r>
            <a:r>
              <a:rPr lang="zh-CN" altLang="en-US" sz="2000" dirty="0" smtClean="0"/>
              <a:t>研讨会议。不定期举行专题研讨会</a:t>
            </a:r>
            <a:r>
              <a:rPr lang="zh-CN" altLang="en-US" sz="2000" dirty="0"/>
              <a:t>、</a:t>
            </a:r>
            <a:r>
              <a:rPr lang="zh-CN" altLang="en-US" sz="2000" dirty="0" smtClean="0"/>
              <a:t>培训班和</a:t>
            </a:r>
            <a:r>
              <a:rPr lang="zh-CN" altLang="en-US" sz="2000" dirty="0"/>
              <a:t>讲习班。</a:t>
            </a:r>
            <a:endParaRPr lang="en-US" altLang="zh-CN" sz="2000" dirty="0"/>
          </a:p>
          <a:p>
            <a:pPr>
              <a:spcBef>
                <a:spcPts val="600"/>
              </a:spcBef>
            </a:pPr>
            <a:r>
              <a:rPr lang="zh-CN" altLang="en-US" sz="2000" dirty="0" smtClean="0"/>
              <a:t>合作组按年度计划向重点实验室和相关机构申请必要的活动经费。</a:t>
            </a:r>
            <a:endParaRPr lang="zh-CN" altLang="en-US" sz="2000" dirty="0"/>
          </a:p>
        </p:txBody>
      </p:sp>
      <p:sp>
        <p:nvSpPr>
          <p:cNvPr id="4" name="灯片编号占位符 3"/>
          <p:cNvSpPr>
            <a:spLocks noGrp="1"/>
          </p:cNvSpPr>
          <p:nvPr>
            <p:ph type="sldNum" sz="quarter" idx="12"/>
          </p:nvPr>
        </p:nvSpPr>
        <p:spPr/>
        <p:txBody>
          <a:bodyPr/>
          <a:lstStyle/>
          <a:p>
            <a:fld id="{E8D328F5-3B40-034C-9CDE-928B18F8B415}" type="slidenum">
              <a:rPr lang="en-US" smtClean="0"/>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近期工作重点</a:t>
            </a:r>
            <a:endParaRPr lang="en-US" dirty="0"/>
          </a:p>
        </p:txBody>
      </p:sp>
      <p:sp>
        <p:nvSpPr>
          <p:cNvPr id="3" name="Content Placeholder 2"/>
          <p:cNvSpPr>
            <a:spLocks noGrp="1"/>
          </p:cNvSpPr>
          <p:nvPr>
            <p:ph idx="1"/>
          </p:nvPr>
        </p:nvSpPr>
        <p:spPr>
          <a:xfrm>
            <a:off x="457199" y="1314822"/>
            <a:ext cx="8521337" cy="5221433"/>
          </a:xfrm>
        </p:spPr>
        <p:txBody>
          <a:bodyPr>
            <a:noAutofit/>
          </a:bodyPr>
          <a:lstStyle/>
          <a:p>
            <a:pPr>
              <a:lnSpc>
                <a:spcPct val="110000"/>
              </a:lnSpc>
              <a:spcBef>
                <a:spcPts val="1200"/>
              </a:spcBef>
            </a:pPr>
            <a:r>
              <a:rPr lang="zh-CN" altLang="en-US" sz="2400" dirty="0" smtClean="0"/>
              <a:t>完成合作组的组建，推动合作组特别是工作组的运行。</a:t>
            </a:r>
            <a:endParaRPr lang="zh-CN" altLang="en-US" sz="2400" dirty="0" smtClean="0"/>
          </a:p>
          <a:p>
            <a:pPr>
              <a:lnSpc>
                <a:spcPct val="110000"/>
              </a:lnSpc>
              <a:spcBef>
                <a:spcPts val="1200"/>
              </a:spcBef>
            </a:pPr>
            <a:r>
              <a:rPr lang="zh-CN" altLang="en-US" sz="2400" dirty="0" smtClean="0"/>
              <a:t>完成有关信息平台的建设</a:t>
            </a:r>
            <a:endParaRPr lang="en-US" altLang="zh-CN" sz="2400" dirty="0" smtClean="0"/>
          </a:p>
          <a:p>
            <a:pPr>
              <a:lnSpc>
                <a:spcPct val="110000"/>
              </a:lnSpc>
              <a:spcBef>
                <a:spcPts val="1200"/>
              </a:spcBef>
            </a:pPr>
            <a:r>
              <a:rPr lang="zh-CN" altLang="en-US" sz="2400" dirty="0" smtClean="0"/>
              <a:t>了解合作组内各单位的重要需求，有针对性地开展工作。</a:t>
            </a:r>
            <a:endParaRPr lang="en-US" altLang="zh-CN" sz="2400" dirty="0" smtClean="0"/>
          </a:p>
          <a:p>
            <a:pPr>
              <a:lnSpc>
                <a:spcPct val="110000"/>
              </a:lnSpc>
              <a:spcBef>
                <a:spcPts val="1200"/>
              </a:spcBef>
            </a:pPr>
            <a:r>
              <a:rPr lang="zh-CN" altLang="en-US" sz="2400" dirty="0" smtClean="0"/>
              <a:t>协调合作组内各单位的研究力量，解决合作组内</a:t>
            </a:r>
            <a:r>
              <a:rPr lang="zh-CN" altLang="en-US" sz="2400" dirty="0"/>
              <a:t>普遍</a:t>
            </a:r>
            <a:r>
              <a:rPr lang="zh-CN" altLang="en-US" sz="2400" dirty="0" smtClean="0"/>
              <a:t>存在的问题和困难，特别是帮助基础较弱的单位解决一些瓶颈问题。</a:t>
            </a:r>
            <a:endParaRPr lang="en-US" altLang="zh-CN" sz="2400" dirty="0" smtClean="0"/>
          </a:p>
          <a:p>
            <a:pPr>
              <a:lnSpc>
                <a:spcPct val="110000"/>
              </a:lnSpc>
              <a:spcBef>
                <a:spcPts val="1200"/>
              </a:spcBef>
            </a:pPr>
            <a:r>
              <a:rPr lang="zh-CN" altLang="en-US" sz="2400" dirty="0" smtClean="0"/>
              <a:t>为工程项目或潜在的重大项目提供支持，促进这些项目的顺利进行。</a:t>
            </a:r>
            <a:endParaRPr lang="en-US" altLang="zh-CN" sz="2400" dirty="0" smtClean="0"/>
          </a:p>
          <a:p>
            <a:pPr>
              <a:lnSpc>
                <a:spcPct val="110000"/>
              </a:lnSpc>
              <a:spcBef>
                <a:spcPts val="1200"/>
              </a:spcBef>
            </a:pPr>
            <a:r>
              <a:rPr lang="zh-CN" altLang="en-US" sz="2400" dirty="0" smtClean="0"/>
              <a:t>成立年度研讨会组委会，帮助承办单位组织先进气体探测器研讨会。</a:t>
            </a:r>
            <a:endParaRPr lang="en-US" altLang="zh-CN" sz="2400" dirty="0" smtClean="0"/>
          </a:p>
          <a:p>
            <a:pPr>
              <a:lnSpc>
                <a:spcPct val="110000"/>
              </a:lnSpc>
              <a:spcBef>
                <a:spcPts val="1200"/>
              </a:spcBef>
            </a:pPr>
            <a:r>
              <a:rPr lang="zh-CN" altLang="en-US" sz="2400" dirty="0" smtClean="0"/>
              <a:t>组织申请国家重点实验室开放课题。</a:t>
            </a:r>
            <a:endParaRPr lang="en-US" sz="2400" dirty="0"/>
          </a:p>
        </p:txBody>
      </p:sp>
      <p:sp>
        <p:nvSpPr>
          <p:cNvPr id="4" name="Slide Number Placeholder 3"/>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4664"/>
            <a:ext cx="8229600" cy="1143000"/>
          </a:xfrm>
        </p:spPr>
        <p:txBody>
          <a:bodyPr>
            <a:normAutofit/>
          </a:bodyPr>
          <a:lstStyle/>
          <a:p>
            <a:r>
              <a:rPr lang="zh-CN" altLang="en-US" dirty="0" smtClean="0"/>
              <a:t>完成提供信息平台</a:t>
            </a:r>
            <a:endParaRPr lang="zh-CN" altLang="en-US" dirty="0"/>
          </a:p>
        </p:txBody>
      </p:sp>
      <p:sp>
        <p:nvSpPr>
          <p:cNvPr id="3" name="内容占位符 2"/>
          <p:cNvSpPr>
            <a:spLocks noGrp="1"/>
          </p:cNvSpPr>
          <p:nvPr>
            <p:ph idx="1"/>
          </p:nvPr>
        </p:nvSpPr>
        <p:spPr>
          <a:xfrm>
            <a:off x="263105" y="904366"/>
            <a:ext cx="8617789" cy="5817109"/>
          </a:xfrm>
        </p:spPr>
        <p:txBody>
          <a:bodyPr>
            <a:normAutofit lnSpcReduction="10000"/>
          </a:bodyPr>
          <a:lstStyle/>
          <a:p>
            <a:pPr>
              <a:lnSpc>
                <a:spcPct val="120000"/>
              </a:lnSpc>
              <a:spcBef>
                <a:spcPts val="1200"/>
              </a:spcBef>
            </a:pPr>
            <a:r>
              <a:rPr lang="zh-CN" altLang="en-US" sz="2800" dirty="0" smtClean="0"/>
              <a:t>邮件列表</a:t>
            </a:r>
            <a:endParaRPr lang="en-US" altLang="zh-CN" sz="2800" dirty="0" smtClean="0"/>
          </a:p>
          <a:p>
            <a:pPr lvl="1">
              <a:lnSpc>
                <a:spcPct val="120000"/>
              </a:lnSpc>
              <a:spcBef>
                <a:spcPts val="600"/>
              </a:spcBef>
            </a:pPr>
            <a:r>
              <a:rPr lang="zh-CN" altLang="en-US" sz="2400" dirty="0" smtClean="0"/>
              <a:t>合作组总体</a:t>
            </a:r>
            <a:endParaRPr lang="en-US" altLang="zh-CN" sz="2400" dirty="0" smtClean="0"/>
          </a:p>
          <a:p>
            <a:pPr lvl="1">
              <a:lnSpc>
                <a:spcPct val="120000"/>
              </a:lnSpc>
              <a:spcBef>
                <a:spcPts val="600"/>
              </a:spcBef>
            </a:pPr>
            <a:r>
              <a:rPr lang="zh-CN" altLang="en-US" sz="2400" dirty="0"/>
              <a:t>合作</a:t>
            </a:r>
            <a:r>
              <a:rPr lang="zh-CN" altLang="en-US" sz="2400" dirty="0" smtClean="0"/>
              <a:t>组委员会</a:t>
            </a:r>
            <a:endParaRPr lang="en-US" altLang="zh-CN" sz="2400" dirty="0" smtClean="0"/>
          </a:p>
          <a:p>
            <a:pPr lvl="1">
              <a:lnSpc>
                <a:spcPct val="120000"/>
              </a:lnSpc>
              <a:spcBef>
                <a:spcPts val="600"/>
              </a:spcBef>
            </a:pPr>
            <a:r>
              <a:rPr lang="zh-CN" altLang="en-US" sz="2400" dirty="0"/>
              <a:t>合作</a:t>
            </a:r>
            <a:r>
              <a:rPr lang="zh-CN" altLang="en-US" sz="2400" dirty="0" smtClean="0"/>
              <a:t>组顾问委员会</a:t>
            </a:r>
            <a:endParaRPr lang="en-US" altLang="zh-CN" sz="2400" dirty="0" smtClean="0"/>
          </a:p>
          <a:p>
            <a:pPr lvl="1">
              <a:lnSpc>
                <a:spcPct val="120000"/>
              </a:lnSpc>
              <a:spcBef>
                <a:spcPts val="600"/>
              </a:spcBef>
            </a:pPr>
            <a:r>
              <a:rPr lang="zh-CN" altLang="en-US" sz="2400" dirty="0" smtClean="0"/>
              <a:t>工作组</a:t>
            </a:r>
            <a:endParaRPr lang="en-US" altLang="zh-CN" sz="2400" dirty="0" smtClean="0"/>
          </a:p>
          <a:p>
            <a:pPr lvl="1">
              <a:lnSpc>
                <a:spcPct val="120000"/>
              </a:lnSpc>
              <a:spcBef>
                <a:spcPts val="600"/>
              </a:spcBef>
            </a:pPr>
            <a:r>
              <a:rPr lang="zh-CN" altLang="en-US" sz="2400" dirty="0" smtClean="0"/>
              <a:t>单位联系人</a:t>
            </a:r>
            <a:endParaRPr lang="en-US" altLang="zh-CN" sz="2400" dirty="0" smtClean="0"/>
          </a:p>
          <a:p>
            <a:pPr>
              <a:lnSpc>
                <a:spcPct val="120000"/>
              </a:lnSpc>
              <a:spcBef>
                <a:spcPts val="1200"/>
              </a:spcBef>
            </a:pPr>
            <a:r>
              <a:rPr lang="zh-CN" altLang="en-US" sz="2800" dirty="0" smtClean="0"/>
              <a:t>网页</a:t>
            </a:r>
            <a:endParaRPr lang="en-US" altLang="zh-CN" sz="2800" dirty="0" smtClean="0"/>
          </a:p>
          <a:p>
            <a:pPr lvl="1">
              <a:lnSpc>
                <a:spcPct val="120000"/>
              </a:lnSpc>
              <a:spcBef>
                <a:spcPts val="1200"/>
              </a:spcBef>
            </a:pPr>
            <a:r>
              <a:rPr lang="zh-CN" altLang="en-US" sz="2400" dirty="0" smtClean="0"/>
              <a:t>挂靠在重点实验室网页下</a:t>
            </a:r>
            <a:endParaRPr lang="en-US" altLang="zh-CN" sz="2400" dirty="0" smtClean="0"/>
          </a:p>
          <a:p>
            <a:pPr lvl="1">
              <a:lnSpc>
                <a:spcPct val="120000"/>
              </a:lnSpc>
              <a:spcBef>
                <a:spcPts val="1200"/>
              </a:spcBef>
            </a:pPr>
            <a:r>
              <a:rPr lang="zh-CN" altLang="en-US" sz="2400" dirty="0" smtClean="0"/>
              <a:t>提供合作组基本信息，展示合作组</a:t>
            </a:r>
            <a:r>
              <a:rPr lang="zh-CN" altLang="en-US" sz="2400" dirty="0"/>
              <a:t>动态</a:t>
            </a:r>
            <a:r>
              <a:rPr lang="zh-CN" altLang="en-US" sz="2400" dirty="0" smtClean="0"/>
              <a:t>（学术活动、科研成果</a:t>
            </a:r>
            <a:r>
              <a:rPr lang="zh-CN" altLang="en-US" sz="2400" dirty="0"/>
              <a:t>、科研进展），</a:t>
            </a:r>
            <a:r>
              <a:rPr lang="zh-CN" altLang="en-US" sz="2400" dirty="0" smtClean="0"/>
              <a:t>收集合作组内各单位发表文章</a:t>
            </a:r>
            <a:r>
              <a:rPr lang="zh-CN" altLang="en-US" sz="2400" dirty="0"/>
              <a:t>等</a:t>
            </a:r>
            <a:r>
              <a:rPr lang="zh-CN" altLang="en-US" sz="2400" dirty="0" smtClean="0"/>
              <a:t>信息（方便引用） </a:t>
            </a:r>
            <a:endParaRPr lang="zh-CN" altLang="en-US" sz="2400" dirty="0"/>
          </a:p>
        </p:txBody>
      </p:sp>
      <p:sp>
        <p:nvSpPr>
          <p:cNvPr id="4" name="灯片编号占位符 3"/>
          <p:cNvSpPr>
            <a:spLocks noGrp="1"/>
          </p:cNvSpPr>
          <p:nvPr>
            <p:ph type="sldNum" sz="quarter" idx="12"/>
          </p:nvPr>
        </p:nvSpPr>
        <p:spPr/>
        <p:txBody>
          <a:bodyPr/>
          <a:lstStyle/>
          <a:p>
            <a:fld id="{E8D328F5-3B40-034C-9CDE-928B18F8B415}"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历史回顾</a:t>
            </a:r>
            <a:endParaRPr lang="en-US" dirty="0"/>
          </a:p>
        </p:txBody>
      </p:sp>
      <p:sp>
        <p:nvSpPr>
          <p:cNvPr id="3" name="Content Placeholder 2"/>
          <p:cNvSpPr>
            <a:spLocks noGrp="1"/>
          </p:cNvSpPr>
          <p:nvPr>
            <p:ph idx="1"/>
          </p:nvPr>
        </p:nvSpPr>
        <p:spPr>
          <a:xfrm>
            <a:off x="457200" y="1288578"/>
            <a:ext cx="8229600" cy="4525963"/>
          </a:xfrm>
        </p:spPr>
        <p:txBody>
          <a:bodyPr>
            <a:normAutofit/>
          </a:bodyPr>
          <a:lstStyle/>
          <a:p>
            <a:r>
              <a:rPr lang="en-US" altLang="zh-CN" sz="2800" dirty="0" smtClean="0"/>
              <a:t>2011</a:t>
            </a:r>
            <a:r>
              <a:rPr lang="zh-CN" altLang="en-US" sz="2800" dirty="0"/>
              <a:t>年重点实验室在</a:t>
            </a:r>
            <a:r>
              <a:rPr lang="zh-CN" altLang="en-US" sz="2800" dirty="0" smtClean="0"/>
              <a:t>科大举行了首届全国微结构气体探测器研讨会。此后这一研讨会成为重点实验室举办的一项重要学术活动，每年举行一次，对促进国内微结构气体探测器以及其他先进气体探测器的发展发挥了重要作用。</a:t>
            </a:r>
            <a:endParaRPr lang="en-US" sz="2800" dirty="0"/>
          </a:p>
        </p:txBody>
      </p:sp>
      <p:pic>
        <p:nvPicPr>
          <p:cNvPr id="4" name="Picture 3" descr="Screen Shot 2017-04-10 at 19.52.52.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20394" y="4019527"/>
            <a:ext cx="3190273" cy="2387624"/>
          </a:xfrm>
          <a:prstGeom prst="rect">
            <a:avLst/>
          </a:prstGeom>
        </p:spPr>
      </p:pic>
      <p:pic>
        <p:nvPicPr>
          <p:cNvPr id="5" name="Picture 4" descr="Screen Shot 2017-04-10 at 19.53.0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0187" y="4019526"/>
            <a:ext cx="3197162" cy="2387624"/>
          </a:xfrm>
          <a:prstGeom prst="rect">
            <a:avLst/>
          </a:prstGeom>
        </p:spPr>
      </p:pic>
      <p:sp>
        <p:nvSpPr>
          <p:cNvPr id="6" name="Slide Number Placeholder 5"/>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007" y="1160835"/>
            <a:ext cx="8229600" cy="4525963"/>
          </a:xfrm>
        </p:spPr>
        <p:txBody>
          <a:bodyPr>
            <a:normAutofit/>
          </a:bodyPr>
          <a:lstStyle/>
          <a:p>
            <a:r>
              <a:rPr lang="zh-CN" altLang="en-US" sz="2800" dirty="0" smtClean="0"/>
              <a:t>从会议规模看，国内从事气体探测器研究的队伍在迅速增长后趋于稳定，但仍有较大的增长空间和潜力。</a:t>
            </a:r>
            <a:endParaRPr lang="en-US" sz="2800" dirty="0"/>
          </a:p>
        </p:txBody>
      </p:sp>
      <p:sp>
        <p:nvSpPr>
          <p:cNvPr id="5" name="Slide Number Placeholder 4"/>
          <p:cNvSpPr>
            <a:spLocks noGrp="1"/>
          </p:cNvSpPr>
          <p:nvPr>
            <p:ph type="sldNum" sz="quarter" idx="12"/>
          </p:nvPr>
        </p:nvSpPr>
        <p:spPr/>
        <p:txBody>
          <a:bodyPr/>
          <a:lstStyle/>
          <a:p>
            <a:fld id="{BD6DEEA6-AA80-A647-B12E-B67B40EAF299}" type="slidenum">
              <a:rPr lang="en-US" smtClean="0"/>
            </a:fld>
            <a:endParaRPr lang="en-US"/>
          </a:p>
        </p:txBody>
      </p:sp>
      <p:graphicFrame>
        <p:nvGraphicFramePr>
          <p:cNvPr id="6" name="表格 5"/>
          <p:cNvGraphicFramePr>
            <a:graphicFrameLocks noGrp="1"/>
          </p:cNvGraphicFramePr>
          <p:nvPr/>
        </p:nvGraphicFramePr>
        <p:xfrm>
          <a:off x="487392" y="2578582"/>
          <a:ext cx="8169215" cy="3777768"/>
        </p:xfrm>
        <a:graphic>
          <a:graphicData uri="http://schemas.openxmlformats.org/drawingml/2006/table">
            <a:tbl>
              <a:tblPr firstRow="1" bandRow="1">
                <a:tableStyleId>{5C22544A-7EE6-4342-B048-85BDC9FD1C3A}</a:tableStyleId>
              </a:tblPr>
              <a:tblGrid>
                <a:gridCol w="2511277"/>
                <a:gridCol w="1849960"/>
                <a:gridCol w="1988275"/>
                <a:gridCol w="1819703"/>
              </a:tblGrid>
              <a:tr h="472221">
                <a:tc>
                  <a:txBody>
                    <a:bodyPr/>
                    <a:lstStyle/>
                    <a:p>
                      <a:pPr>
                        <a:spcBef>
                          <a:spcPts val="600"/>
                        </a:spcBef>
                        <a:spcAft>
                          <a:spcPts val="600"/>
                        </a:spcAft>
                      </a:pPr>
                      <a:endParaRPr lang="zh-CN" altLang="en-US" dirty="0"/>
                    </a:p>
                  </a:txBody>
                  <a:tcPr/>
                </a:tc>
                <a:tc>
                  <a:txBody>
                    <a:bodyPr/>
                    <a:lstStyle/>
                    <a:p>
                      <a:pPr algn="ctr">
                        <a:spcBef>
                          <a:spcPts val="600"/>
                        </a:spcBef>
                        <a:spcAft>
                          <a:spcPts val="600"/>
                        </a:spcAft>
                      </a:pPr>
                      <a:r>
                        <a:rPr lang="zh-CN" altLang="en-US" sz="2000" dirty="0" smtClean="0"/>
                        <a:t>参加人数</a:t>
                      </a:r>
                      <a:endParaRPr lang="zh-CN" altLang="en-US" sz="2000" dirty="0"/>
                    </a:p>
                  </a:txBody>
                  <a:tcPr/>
                </a:tc>
                <a:tc>
                  <a:txBody>
                    <a:bodyPr/>
                    <a:lstStyle/>
                    <a:p>
                      <a:pPr algn="ctr">
                        <a:spcBef>
                          <a:spcPts val="600"/>
                        </a:spcBef>
                        <a:spcAft>
                          <a:spcPts val="600"/>
                        </a:spcAft>
                      </a:pPr>
                      <a:r>
                        <a:rPr lang="zh-CN" altLang="en-US" sz="2000" dirty="0" smtClean="0"/>
                        <a:t>参加单位</a:t>
                      </a:r>
                      <a:endParaRPr lang="zh-CN" altLang="en-US" sz="2000" dirty="0"/>
                    </a:p>
                  </a:txBody>
                  <a:tcPr/>
                </a:tc>
                <a:tc>
                  <a:txBody>
                    <a:bodyPr/>
                    <a:lstStyle/>
                    <a:p>
                      <a:pPr algn="ctr">
                        <a:spcBef>
                          <a:spcPts val="600"/>
                        </a:spcBef>
                        <a:spcAft>
                          <a:spcPts val="600"/>
                        </a:spcAft>
                      </a:pPr>
                      <a:r>
                        <a:rPr lang="zh-CN" altLang="en-US" sz="2000" dirty="0" smtClean="0"/>
                        <a:t>报告数</a:t>
                      </a:r>
                      <a:endParaRPr lang="zh-CN" altLang="en-US" sz="2000" dirty="0"/>
                    </a:p>
                  </a:txBody>
                  <a:tcPr/>
                </a:tc>
              </a:tr>
              <a:tr h="472221">
                <a:tc>
                  <a:txBody>
                    <a:bodyPr/>
                    <a:lstStyle/>
                    <a:p>
                      <a:pPr>
                        <a:spcBef>
                          <a:spcPts val="600"/>
                        </a:spcBef>
                        <a:spcAft>
                          <a:spcPts val="600"/>
                        </a:spcAft>
                      </a:pPr>
                      <a:r>
                        <a:rPr lang="zh-CN" altLang="en-US" sz="2000" dirty="0" smtClean="0"/>
                        <a:t>第一届（中国科大）</a:t>
                      </a:r>
                      <a:endParaRPr lang="zh-CN" altLang="en-US" sz="2000" dirty="0"/>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defRPr/>
                      </a:pPr>
                      <a:r>
                        <a:rPr lang="zh-CN" altLang="en-US" sz="2000" kern="1200" dirty="0" smtClean="0">
                          <a:solidFill>
                            <a:schemeClr val="dk1"/>
                          </a:solidFill>
                          <a:latin typeface="+mn-lt"/>
                          <a:ea typeface="+mn-ea"/>
                          <a:cs typeface="+mn-cs"/>
                        </a:rPr>
                        <a:t>～</a:t>
                      </a:r>
                      <a:r>
                        <a:rPr lang="en-US" altLang="zh-CN" sz="2000" dirty="0" smtClean="0">
                          <a:latin typeface="+mj-lt"/>
                          <a:cs typeface="Times New Roman" panose="02020603050405020304"/>
                        </a:rPr>
                        <a:t>40</a:t>
                      </a:r>
                      <a:endParaRPr lang="zh-CN" altLang="en-US" sz="2000" dirty="0" smtClean="0">
                        <a:latin typeface="+mj-lt"/>
                      </a:endParaRPr>
                    </a:p>
                  </a:txBody>
                  <a:tcPr/>
                </a:tc>
                <a:tc>
                  <a:txBody>
                    <a:bodyPr/>
                    <a:lstStyle/>
                    <a:p>
                      <a:pPr algn="ctr">
                        <a:spcBef>
                          <a:spcPts val="600"/>
                        </a:spcBef>
                        <a:spcAft>
                          <a:spcPts val="600"/>
                        </a:spcAft>
                      </a:pPr>
                      <a:r>
                        <a:rPr lang="en-US" altLang="zh-CN" sz="2000" dirty="0" smtClean="0">
                          <a:latin typeface="+mj-lt"/>
                        </a:rPr>
                        <a:t>6</a:t>
                      </a:r>
                      <a:endParaRPr lang="zh-CN" altLang="en-US" sz="2000" dirty="0">
                        <a:latin typeface="+mj-lt"/>
                      </a:endParaRPr>
                    </a:p>
                  </a:txBody>
                  <a:tcPr/>
                </a:tc>
                <a:tc>
                  <a:txBody>
                    <a:bodyPr/>
                    <a:lstStyle/>
                    <a:p>
                      <a:pPr algn="ctr">
                        <a:spcBef>
                          <a:spcPts val="600"/>
                        </a:spcBef>
                        <a:spcAft>
                          <a:spcPts val="600"/>
                        </a:spcAft>
                      </a:pPr>
                      <a:r>
                        <a:rPr lang="en-US" altLang="zh-CN" sz="2000" dirty="0" smtClean="0">
                          <a:latin typeface="+mj-lt"/>
                        </a:rPr>
                        <a:t>15</a:t>
                      </a:r>
                      <a:endParaRPr lang="zh-CN" altLang="en-US" sz="2000" dirty="0">
                        <a:latin typeface="+mj-lt"/>
                      </a:endParaRPr>
                    </a:p>
                  </a:txBody>
                  <a:tcPr/>
                </a:tc>
              </a:tr>
              <a:tr h="472221">
                <a:tc>
                  <a:txBody>
                    <a:bodyPr/>
                    <a:lstStyle/>
                    <a:p>
                      <a:pPr>
                        <a:spcBef>
                          <a:spcPts val="600"/>
                        </a:spcBef>
                        <a:spcAft>
                          <a:spcPts val="600"/>
                        </a:spcAft>
                      </a:pPr>
                      <a:r>
                        <a:rPr lang="zh-CN" altLang="en-US" sz="2000" dirty="0" smtClean="0"/>
                        <a:t>第二届（高能所）</a:t>
                      </a:r>
                      <a:endParaRPr lang="zh-CN" altLang="en-US" sz="2000" dirty="0"/>
                    </a:p>
                  </a:txBody>
                  <a:tcPr/>
                </a:tc>
                <a:tc>
                  <a:txBody>
                    <a:bodyPr/>
                    <a:lstStyle/>
                    <a:p>
                      <a:pPr algn="ctr">
                        <a:spcBef>
                          <a:spcPts val="600"/>
                        </a:spcBef>
                        <a:spcAft>
                          <a:spcPts val="600"/>
                        </a:spcAft>
                      </a:pPr>
                      <a:r>
                        <a:rPr lang="zh-CN" altLang="en-US" sz="2000" kern="1200" dirty="0" smtClean="0">
                          <a:solidFill>
                            <a:schemeClr val="dk1"/>
                          </a:solidFill>
                          <a:latin typeface="+mn-lt"/>
                          <a:ea typeface="+mn-ea"/>
                          <a:cs typeface="+mn-cs"/>
                        </a:rPr>
                        <a:t>～</a:t>
                      </a:r>
                      <a:r>
                        <a:rPr lang="en-US" altLang="zh-CN" sz="2000" dirty="0" smtClean="0">
                          <a:latin typeface="+mj-lt"/>
                          <a:cs typeface="Times New Roman" panose="02020603050405020304"/>
                        </a:rPr>
                        <a:t>100</a:t>
                      </a:r>
                      <a:endParaRPr lang="zh-CN" altLang="en-US" sz="2000" dirty="0">
                        <a:latin typeface="+mj-lt"/>
                      </a:endParaRPr>
                    </a:p>
                  </a:txBody>
                  <a:tcPr/>
                </a:tc>
                <a:tc>
                  <a:txBody>
                    <a:bodyPr/>
                    <a:lstStyle/>
                    <a:p>
                      <a:pPr algn="ctr">
                        <a:spcBef>
                          <a:spcPts val="600"/>
                        </a:spcBef>
                        <a:spcAft>
                          <a:spcPts val="600"/>
                        </a:spcAft>
                      </a:pPr>
                      <a:r>
                        <a:rPr lang="en-US" altLang="zh-CN" sz="2000" dirty="0" smtClean="0">
                          <a:latin typeface="+mj-lt"/>
                        </a:rPr>
                        <a:t>10</a:t>
                      </a:r>
                      <a:endParaRPr lang="zh-CN" altLang="en-US" sz="2000" dirty="0">
                        <a:latin typeface="+mj-lt"/>
                      </a:endParaRPr>
                    </a:p>
                  </a:txBody>
                  <a:tcPr/>
                </a:tc>
                <a:tc>
                  <a:txBody>
                    <a:bodyPr/>
                    <a:lstStyle/>
                    <a:p>
                      <a:pPr algn="ctr">
                        <a:spcBef>
                          <a:spcPts val="600"/>
                        </a:spcBef>
                        <a:spcAft>
                          <a:spcPts val="600"/>
                        </a:spcAft>
                      </a:pPr>
                      <a:r>
                        <a:rPr lang="en-US" altLang="zh-CN" sz="2000" dirty="0" smtClean="0">
                          <a:latin typeface="+mj-lt"/>
                        </a:rPr>
                        <a:t>24</a:t>
                      </a:r>
                      <a:endParaRPr lang="zh-CN" altLang="en-US" sz="2000" dirty="0">
                        <a:latin typeface="+mj-lt"/>
                      </a:endParaRPr>
                    </a:p>
                  </a:txBody>
                  <a:tcPr/>
                </a:tc>
              </a:tr>
              <a:tr h="472221">
                <a:tc>
                  <a:txBody>
                    <a:bodyPr/>
                    <a:lstStyle/>
                    <a:p>
                      <a:pPr>
                        <a:spcBef>
                          <a:spcPts val="600"/>
                        </a:spcBef>
                        <a:spcAft>
                          <a:spcPts val="600"/>
                        </a:spcAft>
                      </a:pPr>
                      <a:r>
                        <a:rPr lang="zh-CN" altLang="en-US" sz="2000" dirty="0" smtClean="0"/>
                        <a:t>第三届（清华大学）</a:t>
                      </a:r>
                      <a:endParaRPr lang="zh-CN" altLang="en-US" sz="2000" dirty="0"/>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defRPr/>
                      </a:pPr>
                      <a:r>
                        <a:rPr lang="zh-CN" altLang="en-US" sz="2000" kern="1200" dirty="0" smtClean="0">
                          <a:solidFill>
                            <a:schemeClr val="dk1"/>
                          </a:solidFill>
                          <a:latin typeface="+mn-lt"/>
                          <a:ea typeface="+mn-ea"/>
                          <a:cs typeface="+mn-cs"/>
                        </a:rPr>
                        <a:t>～</a:t>
                      </a:r>
                      <a:r>
                        <a:rPr lang="en-US" altLang="zh-CN" sz="2000" dirty="0" smtClean="0">
                          <a:latin typeface="+mj-lt"/>
                          <a:cs typeface="Times New Roman" panose="02020603050405020304"/>
                        </a:rPr>
                        <a:t>80</a:t>
                      </a:r>
                      <a:endParaRPr lang="zh-CN" altLang="en-US" sz="2000" dirty="0" smtClean="0">
                        <a:latin typeface="+mj-lt"/>
                      </a:endParaRPr>
                    </a:p>
                  </a:txBody>
                  <a:tcPr/>
                </a:tc>
                <a:tc>
                  <a:txBody>
                    <a:bodyPr/>
                    <a:lstStyle/>
                    <a:p>
                      <a:pPr algn="ctr">
                        <a:spcBef>
                          <a:spcPts val="600"/>
                        </a:spcBef>
                        <a:spcAft>
                          <a:spcPts val="600"/>
                        </a:spcAft>
                      </a:pPr>
                      <a:r>
                        <a:rPr lang="en-US" altLang="zh-CN" sz="2000" dirty="0" smtClean="0">
                          <a:latin typeface="+mj-lt"/>
                        </a:rPr>
                        <a:t>8</a:t>
                      </a:r>
                      <a:endParaRPr lang="zh-CN" altLang="en-US" sz="2000" dirty="0">
                        <a:latin typeface="+mj-lt"/>
                      </a:endParaRPr>
                    </a:p>
                  </a:txBody>
                  <a:tcPr/>
                </a:tc>
                <a:tc>
                  <a:txBody>
                    <a:bodyPr/>
                    <a:lstStyle/>
                    <a:p>
                      <a:pPr algn="ctr">
                        <a:spcBef>
                          <a:spcPts val="600"/>
                        </a:spcBef>
                        <a:spcAft>
                          <a:spcPts val="600"/>
                        </a:spcAft>
                      </a:pPr>
                      <a:r>
                        <a:rPr lang="en-US" altLang="zh-CN" sz="2000" dirty="0" smtClean="0">
                          <a:latin typeface="+mj-lt"/>
                        </a:rPr>
                        <a:t>26</a:t>
                      </a:r>
                      <a:endParaRPr lang="en-US" altLang="zh-CN" sz="2000" dirty="0" smtClean="0">
                        <a:latin typeface="+mj-lt"/>
                      </a:endParaRPr>
                    </a:p>
                  </a:txBody>
                  <a:tcPr/>
                </a:tc>
              </a:tr>
              <a:tr h="472221">
                <a:tc>
                  <a:txBody>
                    <a:bodyPr/>
                    <a:lstStyle/>
                    <a:p>
                      <a:pPr marL="0" marR="0" indent="0" algn="l" defTabSz="914400" rtl="0" eaLnBrk="1" fontAlgn="auto" latinLnBrk="0" hangingPunct="1">
                        <a:lnSpc>
                          <a:spcPct val="100000"/>
                        </a:lnSpc>
                        <a:spcBef>
                          <a:spcPts val="600"/>
                        </a:spcBef>
                        <a:spcAft>
                          <a:spcPts val="600"/>
                        </a:spcAft>
                        <a:buClrTx/>
                        <a:buSzTx/>
                        <a:buFontTx/>
                        <a:buNone/>
                        <a:defRPr/>
                      </a:pPr>
                      <a:r>
                        <a:rPr lang="zh-CN" altLang="en-US" sz="2000" dirty="0" smtClean="0"/>
                        <a:t>第四届（山东大学）</a:t>
                      </a:r>
                      <a:endParaRPr lang="zh-CN" altLang="en-US" sz="2000" dirty="0" smtClean="0"/>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defRPr/>
                      </a:pPr>
                      <a:r>
                        <a:rPr lang="zh-CN" altLang="en-US" sz="2000" dirty="0" smtClean="0">
                          <a:latin typeface="+mj-lt"/>
                        </a:rPr>
                        <a:t>～</a:t>
                      </a:r>
                      <a:r>
                        <a:rPr lang="zh-CN" altLang="zh-CN" sz="2000" dirty="0" smtClean="0">
                          <a:latin typeface="+mj-lt"/>
                        </a:rPr>
                        <a:t>6</a:t>
                      </a:r>
                      <a:r>
                        <a:rPr lang="en-US" altLang="zh-CN" sz="2000" dirty="0" smtClean="0">
                          <a:latin typeface="+mj-lt"/>
                        </a:rPr>
                        <a:t>5</a:t>
                      </a:r>
                      <a:endParaRPr lang="zh-CN" altLang="en-US" sz="2000" dirty="0" smtClean="0">
                        <a:latin typeface="+mj-lt"/>
                      </a:endParaRPr>
                    </a:p>
                  </a:txBody>
                  <a:tcPr/>
                </a:tc>
                <a:tc>
                  <a:txBody>
                    <a:bodyPr/>
                    <a:lstStyle/>
                    <a:p>
                      <a:pPr algn="ctr">
                        <a:spcBef>
                          <a:spcPts val="600"/>
                        </a:spcBef>
                        <a:spcAft>
                          <a:spcPts val="600"/>
                        </a:spcAft>
                      </a:pPr>
                      <a:r>
                        <a:rPr lang="en-US" altLang="zh-CN" sz="2000" dirty="0" smtClean="0">
                          <a:latin typeface="+mj-lt"/>
                        </a:rPr>
                        <a:t>10</a:t>
                      </a:r>
                      <a:endParaRPr lang="zh-CN" altLang="en-US" sz="2000" dirty="0">
                        <a:latin typeface="+mj-lt"/>
                      </a:endParaRPr>
                    </a:p>
                  </a:txBody>
                  <a:tcPr/>
                </a:tc>
                <a:tc>
                  <a:txBody>
                    <a:bodyPr/>
                    <a:lstStyle/>
                    <a:p>
                      <a:pPr algn="ctr">
                        <a:spcBef>
                          <a:spcPts val="600"/>
                        </a:spcBef>
                        <a:spcAft>
                          <a:spcPts val="600"/>
                        </a:spcAft>
                      </a:pPr>
                      <a:r>
                        <a:rPr lang="en-US" altLang="zh-CN" sz="2000" dirty="0" smtClean="0">
                          <a:latin typeface="+mj-lt"/>
                        </a:rPr>
                        <a:t>26</a:t>
                      </a:r>
                      <a:endParaRPr lang="en-US" altLang="zh-CN" sz="2000" dirty="0" smtClean="0">
                        <a:latin typeface="+mj-lt"/>
                      </a:endParaRPr>
                    </a:p>
                  </a:txBody>
                  <a:tcPr/>
                </a:tc>
              </a:tr>
              <a:tr h="472221">
                <a:tc>
                  <a:txBody>
                    <a:bodyPr/>
                    <a:lstStyle/>
                    <a:p>
                      <a:pPr marL="0" marR="0" indent="0" algn="l" defTabSz="914400" rtl="0" eaLnBrk="1" fontAlgn="auto" latinLnBrk="0" hangingPunct="1">
                        <a:lnSpc>
                          <a:spcPct val="100000"/>
                        </a:lnSpc>
                        <a:spcBef>
                          <a:spcPts val="600"/>
                        </a:spcBef>
                        <a:spcAft>
                          <a:spcPts val="600"/>
                        </a:spcAft>
                        <a:buClrTx/>
                        <a:buSzTx/>
                        <a:buFontTx/>
                        <a:buNone/>
                        <a:defRPr/>
                      </a:pPr>
                      <a:r>
                        <a:rPr lang="zh-CN" altLang="en-US" sz="2000" dirty="0" smtClean="0"/>
                        <a:t>第五届（兰州大学）</a:t>
                      </a:r>
                      <a:endParaRPr lang="zh-CN" altLang="en-US" sz="2000" dirty="0" smtClean="0"/>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defRPr/>
                      </a:pPr>
                      <a:r>
                        <a:rPr lang="zh-CN" altLang="en-US" sz="2000" dirty="0" smtClean="0">
                          <a:latin typeface="+mj-lt"/>
                        </a:rPr>
                        <a:t>～</a:t>
                      </a:r>
                      <a:r>
                        <a:rPr lang="en-US" altLang="zh-CN" sz="2000" dirty="0" smtClean="0">
                          <a:latin typeface="+mj-lt"/>
                        </a:rPr>
                        <a:t>90</a:t>
                      </a:r>
                      <a:endParaRPr lang="zh-CN" altLang="en-US" sz="2000" dirty="0" smtClean="0">
                        <a:latin typeface="+mj-lt"/>
                      </a:endParaRPr>
                    </a:p>
                  </a:txBody>
                  <a:tcPr/>
                </a:tc>
                <a:tc>
                  <a:txBody>
                    <a:bodyPr/>
                    <a:lstStyle/>
                    <a:p>
                      <a:pPr algn="ctr">
                        <a:spcBef>
                          <a:spcPts val="600"/>
                        </a:spcBef>
                        <a:spcAft>
                          <a:spcPts val="600"/>
                        </a:spcAft>
                      </a:pPr>
                      <a:r>
                        <a:rPr lang="en-US" altLang="zh-CN" sz="2000" dirty="0" smtClean="0">
                          <a:latin typeface="+mj-lt"/>
                        </a:rPr>
                        <a:t>11</a:t>
                      </a:r>
                      <a:endParaRPr lang="zh-CN" altLang="en-US" sz="2000" dirty="0">
                        <a:latin typeface="+mj-lt"/>
                      </a:endParaRPr>
                    </a:p>
                  </a:txBody>
                  <a:tcPr/>
                </a:tc>
                <a:tc>
                  <a:txBody>
                    <a:bodyPr/>
                    <a:lstStyle/>
                    <a:p>
                      <a:pPr algn="ctr">
                        <a:spcBef>
                          <a:spcPts val="600"/>
                        </a:spcBef>
                        <a:spcAft>
                          <a:spcPts val="600"/>
                        </a:spcAft>
                      </a:pPr>
                      <a:r>
                        <a:rPr lang="en-US" altLang="zh-CN" sz="2000" dirty="0" smtClean="0">
                          <a:latin typeface="+mj-lt"/>
                        </a:rPr>
                        <a:t>35</a:t>
                      </a:r>
                      <a:endParaRPr lang="en-US" altLang="zh-CN" sz="2000" dirty="0" smtClean="0">
                        <a:latin typeface="+mj-lt"/>
                      </a:endParaRPr>
                    </a:p>
                  </a:txBody>
                  <a:tcPr/>
                </a:tc>
              </a:tr>
              <a:tr h="472221">
                <a:tc>
                  <a:txBody>
                    <a:bodyPr/>
                    <a:lstStyle/>
                    <a:p>
                      <a:pPr marL="0" marR="0" indent="0" algn="l" defTabSz="914400" rtl="0" eaLnBrk="1" fontAlgn="auto" latinLnBrk="0" hangingPunct="1">
                        <a:lnSpc>
                          <a:spcPct val="100000"/>
                        </a:lnSpc>
                        <a:spcBef>
                          <a:spcPts val="600"/>
                        </a:spcBef>
                        <a:spcAft>
                          <a:spcPts val="600"/>
                        </a:spcAft>
                        <a:buClrTx/>
                        <a:buSzTx/>
                        <a:buFontTx/>
                        <a:buNone/>
                        <a:defRPr/>
                      </a:pPr>
                      <a:r>
                        <a:rPr lang="zh-CN" altLang="en-US" sz="2000" dirty="0" smtClean="0"/>
                        <a:t>第六届（国科大）</a:t>
                      </a:r>
                      <a:endParaRPr lang="zh-CN" altLang="en-US" sz="2000" dirty="0" smtClean="0"/>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defRPr/>
                      </a:pPr>
                      <a:r>
                        <a:rPr lang="zh-CN" altLang="en-US" sz="2000" dirty="0" smtClean="0">
                          <a:latin typeface="+mj-lt"/>
                        </a:rPr>
                        <a:t>～</a:t>
                      </a:r>
                      <a:r>
                        <a:rPr lang="en-US" altLang="zh-CN" sz="2000" dirty="0" smtClean="0">
                          <a:latin typeface="+mj-lt"/>
                        </a:rPr>
                        <a:t>90</a:t>
                      </a:r>
                      <a:endParaRPr lang="zh-CN" altLang="en-US" sz="2000" dirty="0" smtClean="0">
                        <a:latin typeface="+mj-lt"/>
                      </a:endParaRPr>
                    </a:p>
                  </a:txBody>
                  <a:tcPr/>
                </a:tc>
                <a:tc>
                  <a:txBody>
                    <a:bodyPr/>
                    <a:lstStyle/>
                    <a:p>
                      <a:pPr algn="ctr">
                        <a:spcBef>
                          <a:spcPts val="600"/>
                        </a:spcBef>
                        <a:spcAft>
                          <a:spcPts val="600"/>
                        </a:spcAft>
                      </a:pPr>
                      <a:r>
                        <a:rPr lang="en-US" altLang="zh-CN" sz="2000" dirty="0" smtClean="0">
                          <a:latin typeface="+mj-lt"/>
                        </a:rPr>
                        <a:t>18</a:t>
                      </a:r>
                      <a:endParaRPr lang="zh-CN" altLang="en-US" sz="2000" dirty="0">
                        <a:latin typeface="+mj-lt"/>
                      </a:endParaRPr>
                    </a:p>
                  </a:txBody>
                  <a:tcPr/>
                </a:tc>
                <a:tc>
                  <a:txBody>
                    <a:bodyPr/>
                    <a:lstStyle/>
                    <a:p>
                      <a:pPr algn="ctr">
                        <a:spcBef>
                          <a:spcPts val="600"/>
                        </a:spcBef>
                        <a:spcAft>
                          <a:spcPts val="600"/>
                        </a:spcAft>
                      </a:pPr>
                      <a:r>
                        <a:rPr lang="en-US" altLang="zh-CN" sz="2000" dirty="0" smtClean="0">
                          <a:latin typeface="+mj-lt"/>
                        </a:rPr>
                        <a:t>34</a:t>
                      </a:r>
                      <a:endParaRPr lang="en-US" altLang="zh-CN" sz="2000" dirty="0" smtClean="0">
                        <a:latin typeface="+mj-lt"/>
                      </a:endParaRPr>
                    </a:p>
                  </a:txBody>
                  <a:tcPr/>
                </a:tc>
              </a:tr>
              <a:tr h="472221">
                <a:tc>
                  <a:txBody>
                    <a:bodyPr/>
                    <a:lstStyle/>
                    <a:p>
                      <a:pPr>
                        <a:spcBef>
                          <a:spcPts val="600"/>
                        </a:spcBef>
                        <a:spcAft>
                          <a:spcPts val="600"/>
                        </a:spcAft>
                      </a:pPr>
                      <a:r>
                        <a:rPr lang="zh-CN" altLang="en-US" sz="2000" dirty="0" smtClean="0"/>
                        <a:t>第七届（广西大学）</a:t>
                      </a:r>
                      <a:endParaRPr lang="zh-CN" altLang="en-US" sz="2000" dirty="0"/>
                    </a:p>
                  </a:txBody>
                  <a:tcPr/>
                </a:tc>
                <a:tc>
                  <a:txBody>
                    <a:bodyPr/>
                    <a:lstStyle/>
                    <a:p>
                      <a:pPr marL="0" marR="0" lvl="0" indent="0" algn="ctr" defTabSz="457200" rtl="0" eaLnBrk="1" fontAlgn="auto" latinLnBrk="0" hangingPunct="1">
                        <a:lnSpc>
                          <a:spcPct val="100000"/>
                        </a:lnSpc>
                        <a:spcBef>
                          <a:spcPts val="600"/>
                        </a:spcBef>
                        <a:spcAft>
                          <a:spcPts val="600"/>
                        </a:spcAft>
                        <a:buClrTx/>
                        <a:buSzTx/>
                        <a:buFontTx/>
                        <a:buNone/>
                        <a:defRPr/>
                      </a:pPr>
                      <a:r>
                        <a:rPr lang="zh-CN" altLang="en-US" sz="2000" kern="1200" dirty="0" smtClean="0">
                          <a:solidFill>
                            <a:schemeClr val="dk1"/>
                          </a:solidFill>
                          <a:latin typeface="+mn-lt"/>
                          <a:ea typeface="+mn-ea"/>
                          <a:cs typeface="+mn-cs"/>
                        </a:rPr>
                        <a:t>～</a:t>
                      </a:r>
                      <a:r>
                        <a:rPr lang="en-US" altLang="zh-CN" sz="2000" smtClean="0">
                          <a:latin typeface="+mj-lt"/>
                          <a:cs typeface="Times New Roman" panose="02020603050405020304"/>
                        </a:rPr>
                        <a:t>150</a:t>
                      </a:r>
                      <a:endParaRPr lang="zh-CN" altLang="en-US" sz="2000" dirty="0" smtClean="0">
                        <a:latin typeface="+mj-lt"/>
                      </a:endParaRPr>
                    </a:p>
                  </a:txBody>
                  <a:tcPr/>
                </a:tc>
                <a:tc>
                  <a:txBody>
                    <a:bodyPr/>
                    <a:lstStyle/>
                    <a:p>
                      <a:pPr algn="ctr">
                        <a:spcBef>
                          <a:spcPts val="600"/>
                        </a:spcBef>
                        <a:spcAft>
                          <a:spcPts val="600"/>
                        </a:spcAft>
                      </a:pPr>
                      <a:r>
                        <a:rPr lang="en-US" altLang="zh-CN" sz="2000" dirty="0" smtClean="0">
                          <a:latin typeface="+mj-lt"/>
                        </a:rPr>
                        <a:t>19</a:t>
                      </a:r>
                      <a:endParaRPr lang="zh-CN" altLang="en-US" sz="2000" dirty="0">
                        <a:latin typeface="+mj-lt"/>
                      </a:endParaRPr>
                    </a:p>
                  </a:txBody>
                  <a:tcPr/>
                </a:tc>
                <a:tc>
                  <a:txBody>
                    <a:bodyPr/>
                    <a:lstStyle/>
                    <a:p>
                      <a:pPr algn="ctr">
                        <a:spcBef>
                          <a:spcPts val="600"/>
                        </a:spcBef>
                        <a:spcAft>
                          <a:spcPts val="600"/>
                        </a:spcAft>
                      </a:pPr>
                      <a:r>
                        <a:rPr lang="en-US" altLang="zh-CN" sz="2000" dirty="0" smtClean="0">
                          <a:latin typeface="+mj-lt"/>
                        </a:rPr>
                        <a:t>2+35</a:t>
                      </a:r>
                      <a:endParaRPr lang="zh-CN" altLang="en-US" sz="2000" dirty="0">
                        <a:latin typeface="+mj-lt"/>
                      </a:endParaRPr>
                    </a:p>
                  </a:txBody>
                  <a:tcPr/>
                </a:tc>
              </a:tr>
            </a:tbl>
          </a:graphicData>
        </a:graphic>
      </p:graphicFrame>
      <p:sp>
        <p:nvSpPr>
          <p:cNvPr id="7" name="文本框 6"/>
          <p:cNvSpPr txBox="1"/>
          <p:nvPr/>
        </p:nvSpPr>
        <p:spPr>
          <a:xfrm>
            <a:off x="3234905" y="370936"/>
            <a:ext cx="2441694" cy="769441"/>
          </a:xfrm>
          <a:prstGeom prst="rect">
            <a:avLst/>
          </a:prstGeom>
          <a:noFill/>
        </p:spPr>
        <p:txBody>
          <a:bodyPr wrap="none" rtlCol="0">
            <a:spAutoFit/>
          </a:bodyPr>
          <a:lstStyle/>
          <a:p>
            <a:r>
              <a:rPr lang="zh-CN" altLang="en-US" sz="4400" dirty="0" smtClean="0">
                <a:latin typeface="+mj-ea"/>
                <a:ea typeface="+mj-ea"/>
              </a:rPr>
              <a:t>队伍发展</a:t>
            </a:r>
            <a:endParaRPr lang="zh-CN" altLang="en-US" sz="4400" dirty="0">
              <a:latin typeface="+mj-ea"/>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1888"/>
            <a:ext cx="8229600" cy="4899023"/>
          </a:xfrm>
        </p:spPr>
        <p:txBody>
          <a:bodyPr>
            <a:normAutofit/>
          </a:bodyPr>
          <a:lstStyle/>
          <a:p>
            <a:r>
              <a:rPr lang="zh-CN" altLang="en-US" dirty="0" smtClean="0"/>
              <a:t>昨天晚上组委会讨论了合作组成立事宜，主要讨论通过了：</a:t>
            </a:r>
            <a:endParaRPr lang="en-US" altLang="zh-CN" dirty="0" smtClean="0"/>
          </a:p>
          <a:p>
            <a:pPr lvl="1"/>
            <a:r>
              <a:rPr lang="zh-CN" altLang="en-US" dirty="0" smtClean="0"/>
              <a:t>合作组章程</a:t>
            </a:r>
            <a:endParaRPr lang="en-US" altLang="zh-CN" dirty="0" smtClean="0"/>
          </a:p>
          <a:p>
            <a:pPr lvl="1"/>
            <a:r>
              <a:rPr lang="zh-CN" altLang="en-US" dirty="0"/>
              <a:t>合作组</a:t>
            </a:r>
            <a:r>
              <a:rPr lang="zh-CN" altLang="en-US" dirty="0" smtClean="0"/>
              <a:t>委员会成员、主任，合作组协调人</a:t>
            </a:r>
            <a:endParaRPr lang="en-US" altLang="zh-CN" dirty="0" smtClean="0"/>
          </a:p>
          <a:p>
            <a:pPr lvl="1"/>
            <a:r>
              <a:rPr lang="zh-CN" altLang="en-US" dirty="0" smtClean="0"/>
              <a:t>工作组设置、工作组召集人</a:t>
            </a:r>
            <a:endParaRPr lang="en-US" altLang="zh-CN" dirty="0" smtClean="0"/>
          </a:p>
          <a:p>
            <a:pPr lvl="1"/>
            <a:r>
              <a:rPr lang="zh-CN" altLang="en-US" dirty="0" smtClean="0"/>
              <a:t>顾问委员会成员</a:t>
            </a:r>
            <a:endParaRPr lang="en-US" altLang="zh-CN" dirty="0" smtClean="0"/>
          </a:p>
          <a:p>
            <a:pPr lvl="1"/>
            <a:r>
              <a:rPr lang="zh-CN" altLang="en-US" dirty="0"/>
              <a:t>合作组基本运作</a:t>
            </a:r>
            <a:r>
              <a:rPr lang="zh-CN" altLang="en-US" dirty="0" smtClean="0"/>
              <a:t>方式</a:t>
            </a:r>
            <a:endParaRPr lang="en-US" altLang="zh-CN" dirty="0" smtClean="0"/>
          </a:p>
          <a:p>
            <a:r>
              <a:rPr lang="zh-CN" altLang="en-US" dirty="0" smtClean="0"/>
              <a:t>先进气体探测器合作组正式成立！</a:t>
            </a:r>
            <a:endParaRPr lang="en-US" altLang="zh-CN" dirty="0" smtClean="0"/>
          </a:p>
        </p:txBody>
      </p:sp>
      <p:sp>
        <p:nvSpPr>
          <p:cNvPr id="4" name="灯片编号占位符 3"/>
          <p:cNvSpPr>
            <a:spLocks noGrp="1"/>
          </p:cNvSpPr>
          <p:nvPr>
            <p:ph type="sldNum" sz="quarter" idx="12"/>
          </p:nvPr>
        </p:nvSpPr>
        <p:spPr/>
        <p:txBody>
          <a:bodyPr/>
          <a:lstStyle/>
          <a:p>
            <a:fld id="{E8D328F5-3B40-034C-9CDE-928B18F8B415}" type="slidenum">
              <a:rPr lang="en-US" smtClean="0"/>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214"/>
            <a:ext cx="8229600" cy="945305"/>
          </a:xfrm>
        </p:spPr>
        <p:txBody>
          <a:bodyPr/>
          <a:lstStyle/>
          <a:p>
            <a:r>
              <a:rPr lang="zh-CN" altLang="en-US" dirty="0" smtClean="0"/>
              <a:t>先进气体探测器合作组</a:t>
            </a:r>
            <a:endParaRPr lang="en-US" dirty="0"/>
          </a:p>
        </p:txBody>
      </p:sp>
      <p:sp>
        <p:nvSpPr>
          <p:cNvPr id="3" name="Content Placeholder 2"/>
          <p:cNvSpPr>
            <a:spLocks noGrp="1"/>
          </p:cNvSpPr>
          <p:nvPr>
            <p:ph idx="1"/>
          </p:nvPr>
        </p:nvSpPr>
        <p:spPr>
          <a:xfrm>
            <a:off x="457200" y="1203786"/>
            <a:ext cx="8229600" cy="5296605"/>
          </a:xfrm>
        </p:spPr>
        <p:txBody>
          <a:bodyPr>
            <a:normAutofit fontScale="92500" lnSpcReduction="10000"/>
          </a:bodyPr>
          <a:lstStyle/>
          <a:p>
            <a:pPr lvl="0">
              <a:lnSpc>
                <a:spcPct val="120000"/>
              </a:lnSpc>
              <a:spcBef>
                <a:spcPts val="1200"/>
              </a:spcBef>
            </a:pPr>
            <a:r>
              <a:rPr lang="zh-CN" altLang="en-US" b="1" dirty="0">
                <a:solidFill>
                  <a:srgbClr val="000000"/>
                </a:solidFill>
              </a:rPr>
              <a:t>定位：依托于核探测与核电子学国家重点实验室，致力于</a:t>
            </a:r>
            <a:r>
              <a:rPr lang="zh-CN" altLang="en-US" b="1" dirty="0" smtClean="0">
                <a:solidFill>
                  <a:srgbClr val="000000"/>
                </a:solidFill>
              </a:rPr>
              <a:t>促进先进</a:t>
            </a:r>
            <a:r>
              <a:rPr lang="zh-CN" altLang="en-US" b="1" dirty="0">
                <a:solidFill>
                  <a:srgbClr val="000000"/>
                </a:solidFill>
              </a:rPr>
              <a:t>气体探测器技术发展的开放型合作组织。</a:t>
            </a:r>
            <a:endParaRPr lang="en-US" altLang="zh-CN" b="1" dirty="0">
              <a:solidFill>
                <a:srgbClr val="000000"/>
              </a:solidFill>
            </a:endParaRPr>
          </a:p>
          <a:p>
            <a:pPr>
              <a:lnSpc>
                <a:spcPct val="120000"/>
              </a:lnSpc>
              <a:spcBef>
                <a:spcPts val="1200"/>
              </a:spcBef>
            </a:pPr>
            <a:r>
              <a:rPr lang="zh-CN" altLang="en-US" b="1" dirty="0">
                <a:solidFill>
                  <a:srgbClr val="000000"/>
                </a:solidFill>
              </a:rPr>
              <a:t>宗旨：推动先进气体探测器及其读出电子学</a:t>
            </a:r>
            <a:r>
              <a:rPr lang="zh-CN" altLang="en-US" b="1" dirty="0" smtClean="0">
                <a:solidFill>
                  <a:srgbClr val="000000"/>
                </a:solidFill>
              </a:rPr>
              <a:t>技术持续发展</a:t>
            </a:r>
            <a:r>
              <a:rPr lang="zh-CN" altLang="en-US" b="1" dirty="0">
                <a:solidFill>
                  <a:srgbClr val="000000"/>
                </a:solidFill>
              </a:rPr>
              <a:t>，</a:t>
            </a:r>
            <a:r>
              <a:rPr lang="zh-CN" altLang="en-US" b="1" dirty="0" smtClean="0">
                <a:solidFill>
                  <a:srgbClr val="000000"/>
                </a:solidFill>
              </a:rPr>
              <a:t>推动相关技术在基础和其他领域</a:t>
            </a:r>
            <a:r>
              <a:rPr lang="zh-CN" altLang="en-US" b="1" dirty="0">
                <a:solidFill>
                  <a:srgbClr val="000000"/>
                </a:solidFill>
              </a:rPr>
              <a:t>中的应用，促进先进气体探测器领域的国际合作与交流</a:t>
            </a:r>
            <a:r>
              <a:rPr lang="zh-CN" altLang="en-US" b="1" dirty="0" smtClean="0">
                <a:solidFill>
                  <a:srgbClr val="000000"/>
                </a:solidFill>
              </a:rPr>
              <a:t>。</a:t>
            </a:r>
            <a:endParaRPr lang="en-US" altLang="zh-CN" b="1" dirty="0" smtClean="0">
              <a:solidFill>
                <a:srgbClr val="000000"/>
              </a:solidFill>
            </a:endParaRPr>
          </a:p>
          <a:p>
            <a:pPr>
              <a:lnSpc>
                <a:spcPct val="120000"/>
              </a:lnSpc>
              <a:spcBef>
                <a:spcPts val="1200"/>
              </a:spcBef>
            </a:pPr>
            <a:r>
              <a:rPr lang="zh-CN" altLang="en-US" b="1" dirty="0">
                <a:solidFill>
                  <a:srgbClr val="000000"/>
                </a:solidFill>
              </a:rPr>
              <a:t>目标：实现国内先进气体探测器技术整体研发和应用水平的提高</a:t>
            </a:r>
            <a:r>
              <a:rPr lang="zh-CN" altLang="en-US" b="1" dirty="0" smtClean="0">
                <a:solidFill>
                  <a:srgbClr val="000000"/>
                </a:solidFill>
              </a:rPr>
              <a:t>。</a:t>
            </a:r>
            <a:endParaRPr lang="en-US" altLang="zh-CN" b="1" dirty="0">
              <a:solidFill>
                <a:srgbClr val="000000"/>
              </a:solidFill>
            </a:endParaRPr>
          </a:p>
        </p:txBody>
      </p:sp>
      <p:sp>
        <p:nvSpPr>
          <p:cNvPr id="4" name="Slide Number Placeholder 3"/>
          <p:cNvSpPr>
            <a:spLocks noGrp="1"/>
          </p:cNvSpPr>
          <p:nvPr>
            <p:ph type="sldNum" sz="quarter" idx="12"/>
          </p:nvPr>
        </p:nvSpPr>
        <p:spPr/>
        <p:txBody>
          <a:bodyPr/>
          <a:lstStyle/>
          <a:p>
            <a:fld id="{BD6DEEA6-AA80-A647-B12E-B67B40EAF299}" type="slidenum">
              <a:rPr lang="en-US" smtClean="0"/>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合作组基本构架</a:t>
            </a:r>
            <a:endParaRPr lang="zh-CN" altLang="en-US" dirty="0"/>
          </a:p>
        </p:txBody>
      </p:sp>
      <p:sp>
        <p:nvSpPr>
          <p:cNvPr id="5" name="文本框 4"/>
          <p:cNvSpPr txBox="1"/>
          <p:nvPr/>
        </p:nvSpPr>
        <p:spPr>
          <a:xfrm>
            <a:off x="939678" y="5601128"/>
            <a:ext cx="7264643" cy="646331"/>
          </a:xfrm>
          <a:prstGeom prst="rect">
            <a:avLst/>
          </a:prstGeom>
          <a:noFill/>
        </p:spPr>
        <p:txBody>
          <a:bodyPr wrap="square" rtlCol="0">
            <a:spAutoFit/>
          </a:bodyPr>
          <a:lstStyle/>
          <a:p>
            <a:r>
              <a:rPr lang="zh-CN" altLang="en-US" smtClean="0"/>
              <a:t>合作组设立秘书一职，现由重点实验室秘书兼任，在合作组委员会领导下处理合作组的</a:t>
            </a:r>
            <a:r>
              <a:rPr lang="zh-CN" altLang="en-US"/>
              <a:t>文秘</a:t>
            </a:r>
            <a:r>
              <a:rPr lang="zh-CN" altLang="en-US" smtClean="0"/>
              <a:t>工作。</a:t>
            </a:r>
            <a:endParaRPr lang="zh-CN" altLang="en-US"/>
          </a:p>
        </p:txBody>
      </p:sp>
      <p:pic>
        <p:nvPicPr>
          <p:cNvPr id="8" name="图片 7"/>
          <p:cNvPicPr>
            <a:picLocks noChangeAspect="1"/>
          </p:cNvPicPr>
          <p:nvPr/>
        </p:nvPicPr>
        <p:blipFill>
          <a:blip r:embed="rId1"/>
          <a:stretch>
            <a:fillRect/>
          </a:stretch>
        </p:blipFill>
        <p:spPr>
          <a:xfrm>
            <a:off x="820020" y="1605740"/>
            <a:ext cx="7276637" cy="3836054"/>
          </a:xfrm>
          <a:prstGeom prst="rect">
            <a:avLst/>
          </a:prstGeom>
        </p:spPr>
      </p:pic>
      <p:sp>
        <p:nvSpPr>
          <p:cNvPr id="9" name="灯片编号占位符 8"/>
          <p:cNvSpPr>
            <a:spLocks noGrp="1"/>
          </p:cNvSpPr>
          <p:nvPr>
            <p:ph type="sldNum" sz="quarter" idx="12"/>
          </p:nvPr>
        </p:nvSpPr>
        <p:spPr/>
        <p:txBody>
          <a:bodyPr/>
          <a:lstStyle/>
          <a:p>
            <a:fld id="{E8D328F5-3B40-034C-9CDE-928B18F8B415}" type="slidenum">
              <a:rPr lang="en-US" smtClean="0"/>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6028"/>
          </a:xfrm>
        </p:spPr>
        <p:txBody>
          <a:bodyPr/>
          <a:lstStyle/>
          <a:p>
            <a:r>
              <a:rPr lang="zh-CN" altLang="en-US" dirty="0" smtClean="0"/>
              <a:t>合作组委员会</a:t>
            </a:r>
            <a:endParaRPr lang="en-US" dirty="0"/>
          </a:p>
        </p:txBody>
      </p:sp>
      <p:sp>
        <p:nvSpPr>
          <p:cNvPr id="3" name="Content Placeholder 2"/>
          <p:cNvSpPr>
            <a:spLocks noGrp="1"/>
          </p:cNvSpPr>
          <p:nvPr>
            <p:ph idx="1"/>
          </p:nvPr>
        </p:nvSpPr>
        <p:spPr>
          <a:xfrm>
            <a:off x="776867" y="1391650"/>
            <a:ext cx="7541943" cy="3923766"/>
          </a:xfrm>
        </p:spPr>
        <p:txBody>
          <a:bodyPr>
            <a:noAutofit/>
          </a:bodyPr>
          <a:lstStyle/>
          <a:p>
            <a:r>
              <a:rPr lang="zh-CN" altLang="en-US" sz="2400" dirty="0" smtClean="0"/>
              <a:t>高能所：欧阳群、朱科军</a:t>
            </a:r>
            <a:endParaRPr lang="en-US" altLang="zh-CN" sz="2400" dirty="0" smtClean="0"/>
          </a:p>
          <a:p>
            <a:r>
              <a:rPr lang="zh-CN" altLang="en-US" sz="2400" dirty="0" smtClean="0"/>
              <a:t>科大：赵政国（主任）、刘树彬</a:t>
            </a:r>
            <a:r>
              <a:rPr lang="zh-CN" altLang="en-US" sz="2400" smtClean="0"/>
              <a:t>、刘建北（协调人）</a:t>
            </a:r>
            <a:endParaRPr lang="en-US" altLang="zh-CN" sz="2400" dirty="0" smtClean="0"/>
          </a:p>
          <a:p>
            <a:r>
              <a:rPr lang="zh-CN" altLang="en-US" sz="2400" dirty="0" smtClean="0"/>
              <a:t>北大：班勇</a:t>
            </a:r>
            <a:endParaRPr lang="en-US" altLang="zh-CN" sz="2400" dirty="0" smtClean="0"/>
          </a:p>
          <a:p>
            <a:r>
              <a:rPr lang="zh-CN" altLang="en-US" sz="2400" dirty="0" smtClean="0"/>
              <a:t>清华：李玉兰</a:t>
            </a:r>
            <a:endParaRPr lang="en-US" altLang="zh-CN" sz="2400" dirty="0" smtClean="0"/>
          </a:p>
          <a:p>
            <a:r>
              <a:rPr lang="zh-CN" altLang="en-US" sz="2400" dirty="0" smtClean="0"/>
              <a:t>国科大：郑阳恒</a:t>
            </a:r>
            <a:endParaRPr lang="en-US" altLang="zh-CN" sz="2400" dirty="0" smtClean="0"/>
          </a:p>
          <a:p>
            <a:r>
              <a:rPr lang="zh-CN" altLang="en-US" sz="2400" dirty="0" smtClean="0"/>
              <a:t>山大：祝成光</a:t>
            </a:r>
            <a:endParaRPr lang="en-US" altLang="zh-CN" sz="2400" dirty="0" smtClean="0"/>
          </a:p>
          <a:p>
            <a:r>
              <a:rPr lang="zh-CN" altLang="en-US" sz="2400" dirty="0" smtClean="0"/>
              <a:t>兰大：胡</a:t>
            </a:r>
            <a:r>
              <a:rPr lang="zh-CN" altLang="en-US" sz="2400" smtClean="0"/>
              <a:t>碧涛</a:t>
            </a:r>
            <a:endParaRPr lang="en-US" altLang="zh-CN" sz="2400" dirty="0" smtClean="0"/>
          </a:p>
          <a:p>
            <a:r>
              <a:rPr lang="zh-CN" altLang="en-US" sz="2400" dirty="0" smtClean="0"/>
              <a:t>原子能院：李笑梅</a:t>
            </a:r>
            <a:endParaRPr lang="en-US" altLang="zh-CN" sz="2400" dirty="0" smtClean="0"/>
          </a:p>
          <a:p>
            <a:r>
              <a:rPr lang="zh-CN" altLang="en-US" sz="2400" dirty="0" smtClean="0"/>
              <a:t>近物所：段</a:t>
            </a:r>
            <a:r>
              <a:rPr lang="zh-CN" altLang="en-US" sz="2400" smtClean="0"/>
              <a:t>利敏</a:t>
            </a:r>
            <a:endParaRPr lang="en-US" altLang="zh-CN" sz="2400" dirty="0" smtClean="0"/>
          </a:p>
          <a:p>
            <a:endParaRPr lang="en-US" sz="2400" dirty="0"/>
          </a:p>
        </p:txBody>
      </p:sp>
      <p:graphicFrame>
        <p:nvGraphicFramePr>
          <p:cNvPr id="4" name="Object 3"/>
          <p:cNvGraphicFramePr>
            <a:graphicFrameLocks noChangeAspect="1"/>
          </p:cNvGraphicFramePr>
          <p:nvPr/>
        </p:nvGraphicFramePr>
        <p:xfrm>
          <a:off x="5207000" y="2933700"/>
          <a:ext cx="114300" cy="165100"/>
        </p:xfrm>
        <a:graphic>
          <a:graphicData uri="http://schemas.openxmlformats.org/presentationml/2006/ole">
            <mc:AlternateContent xmlns:mc="http://schemas.openxmlformats.org/markup-compatibility/2006">
              <mc:Choice xmlns:v="urn:schemas-microsoft-com:vml" Requires="v">
                <p:oleObj spid="_x0000_s1041" name="Equation" r:id="rId1" imgW="109855" imgH="164465" progId="Equation.DSMT4">
                  <p:embed/>
                </p:oleObj>
              </mc:Choice>
              <mc:Fallback>
                <p:oleObj name="Equation" r:id="rId1" imgW="109855" imgH="164465" progId="Equation.DSMT4">
                  <p:embed/>
                  <p:pic>
                    <p:nvPicPr>
                      <p:cNvPr id="0" name="图片 1040"/>
                      <p:cNvPicPr/>
                      <p:nvPr/>
                    </p:nvPicPr>
                    <p:blipFill>
                      <a:blip r:embed="rId2"/>
                      <a:stretch>
                        <a:fillRect/>
                      </a:stretch>
                    </p:blipFill>
                    <p:spPr>
                      <a:xfrm>
                        <a:off x="5207000" y="2933700"/>
                        <a:ext cx="114300" cy="165100"/>
                      </a:xfrm>
                      <a:prstGeom prst="rect">
                        <a:avLst/>
                      </a:prstGeom>
                    </p:spPr>
                  </p:pic>
                </p:oleObj>
              </mc:Fallback>
            </mc:AlternateContent>
          </a:graphicData>
        </a:graphic>
      </p:graphicFrame>
      <p:sp>
        <p:nvSpPr>
          <p:cNvPr id="6" name="文本框 5"/>
          <p:cNvSpPr txBox="1"/>
          <p:nvPr/>
        </p:nvSpPr>
        <p:spPr>
          <a:xfrm>
            <a:off x="981307" y="5710019"/>
            <a:ext cx="7239584" cy="646331"/>
          </a:xfrm>
          <a:prstGeom prst="rect">
            <a:avLst/>
          </a:prstGeom>
          <a:noFill/>
        </p:spPr>
        <p:txBody>
          <a:bodyPr wrap="square" rtlCol="0">
            <a:spAutoFit/>
          </a:bodyPr>
          <a:lstStyle/>
          <a:p>
            <a:r>
              <a:rPr lang="zh-CN" altLang="en-US" b="1" dirty="0" smtClean="0"/>
              <a:t>考虑到赵老师事务繁忙，经合作组委员会讨论，指定刘建北为合作组协调人，协助主任处理日常事务。</a:t>
            </a:r>
            <a:endParaRPr lang="zh-CN" altLang="en-US" b="1" dirty="0"/>
          </a:p>
        </p:txBody>
      </p:sp>
      <p:sp>
        <p:nvSpPr>
          <p:cNvPr id="7" name="灯片编号占位符 6"/>
          <p:cNvSpPr>
            <a:spLocks noGrp="1"/>
          </p:cNvSpPr>
          <p:nvPr>
            <p:ph type="sldNum" sz="quarter" idx="12"/>
          </p:nvPr>
        </p:nvSpPr>
        <p:spPr/>
        <p:txBody>
          <a:bodyPr/>
          <a:lstStyle/>
          <a:p>
            <a:fld id="{E8D328F5-3B40-034C-9CDE-928B18F8B415}" type="slidenum">
              <a:rPr lang="en-US" smtClean="0"/>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84208"/>
          </a:xfrm>
        </p:spPr>
        <p:txBody>
          <a:bodyPr/>
          <a:lstStyle/>
          <a:p>
            <a:r>
              <a:rPr lang="zh-CN" altLang="en-US" dirty="0" smtClean="0"/>
              <a:t>顾问委员会</a:t>
            </a:r>
            <a:endParaRPr lang="zh-CN" altLang="en-US" dirty="0"/>
          </a:p>
        </p:txBody>
      </p:sp>
      <p:sp>
        <p:nvSpPr>
          <p:cNvPr id="3" name="内容占位符 2"/>
          <p:cNvSpPr>
            <a:spLocks noGrp="1"/>
          </p:cNvSpPr>
          <p:nvPr>
            <p:ph idx="1"/>
          </p:nvPr>
        </p:nvSpPr>
        <p:spPr>
          <a:xfrm>
            <a:off x="457199" y="1158846"/>
            <a:ext cx="8367623" cy="5500746"/>
          </a:xfrm>
        </p:spPr>
        <p:txBody>
          <a:bodyPr>
            <a:noAutofit/>
          </a:bodyPr>
          <a:lstStyle/>
          <a:p>
            <a:pPr>
              <a:lnSpc>
                <a:spcPct val="120000"/>
              </a:lnSpc>
              <a:spcBef>
                <a:spcPts val="1200"/>
              </a:spcBef>
            </a:pPr>
            <a:r>
              <a:rPr lang="zh-CN" altLang="en-US" sz="2800" dirty="0"/>
              <a:t>由</a:t>
            </a:r>
            <a:r>
              <a:rPr lang="en-US" altLang="zh-CN" sz="2800" dirty="0" smtClean="0"/>
              <a:t>15</a:t>
            </a:r>
            <a:r>
              <a:rPr lang="zh-CN" altLang="en-US" sz="2800" dirty="0" smtClean="0"/>
              <a:t>人组成</a:t>
            </a:r>
            <a:r>
              <a:rPr lang="zh-CN" altLang="en-US" sz="2800" dirty="0" smtClean="0">
                <a:sym typeface="Wingdings" panose="05000000000000000000" pitchFamily="2" charset="2"/>
              </a:rPr>
              <a:t>：（</a:t>
            </a:r>
            <a:r>
              <a:rPr lang="zh-CN" altLang="en-US" sz="2400" dirty="0"/>
              <a:t>按姓氏笔画</a:t>
            </a:r>
            <a:r>
              <a:rPr lang="zh-CN" altLang="en-US" sz="2400" dirty="0" smtClean="0"/>
              <a:t>排序</a:t>
            </a:r>
            <a:r>
              <a:rPr lang="zh-CN" altLang="en-US" sz="2800" dirty="0" smtClean="0"/>
              <a:t>）</a:t>
            </a:r>
            <a:endParaRPr lang="en-US" altLang="zh-CN" sz="2800" dirty="0"/>
          </a:p>
          <a:p>
            <a:pPr marL="400050" lvl="1" indent="0">
              <a:lnSpc>
                <a:spcPct val="120000"/>
              </a:lnSpc>
              <a:spcBef>
                <a:spcPts val="600"/>
              </a:spcBef>
              <a:buNone/>
            </a:pPr>
            <a:r>
              <a:rPr lang="zh-CN" altLang="en-US" dirty="0" smtClean="0"/>
              <a:t>叶</a:t>
            </a:r>
            <a:r>
              <a:rPr lang="zh-CN" altLang="en-US" dirty="0"/>
              <a:t>沿林</a:t>
            </a:r>
            <a:r>
              <a:rPr lang="zh-CN" altLang="en-US" dirty="0" smtClean="0"/>
              <a:t>、</a:t>
            </a:r>
            <a:r>
              <a:rPr lang="zh-CN" altLang="en-US" dirty="0"/>
              <a:t>安琪</a:t>
            </a:r>
            <a:r>
              <a:rPr lang="zh-CN" altLang="en-US" dirty="0" smtClean="0"/>
              <a:t>、</a:t>
            </a:r>
            <a:r>
              <a:rPr lang="zh-CN" altLang="en-US" dirty="0"/>
              <a:t>吕军光</a:t>
            </a:r>
            <a:r>
              <a:rPr lang="zh-CN" altLang="en-US" dirty="0" smtClean="0"/>
              <a:t>、</a:t>
            </a:r>
            <a:r>
              <a:rPr lang="zh-CN" altLang="en-US" dirty="0"/>
              <a:t>许咨宗</a:t>
            </a:r>
            <a:r>
              <a:rPr lang="zh-CN" altLang="en-US" dirty="0" smtClean="0"/>
              <a:t>、李金、</a:t>
            </a:r>
            <a:r>
              <a:rPr lang="zh-CN" altLang="en-US" dirty="0"/>
              <a:t>李澄、</a:t>
            </a:r>
            <a:r>
              <a:rPr lang="zh-CN" altLang="en-US" dirty="0" smtClean="0"/>
              <a:t>苏弘、汪晓莲、</a:t>
            </a:r>
            <a:r>
              <a:rPr lang="zh-CN" altLang="en-US" dirty="0"/>
              <a:t>陈元柏、</a:t>
            </a:r>
            <a:r>
              <a:rPr lang="zh-CN" altLang="en-US" dirty="0" smtClean="0"/>
              <a:t>邵贝贝</a:t>
            </a:r>
            <a:r>
              <a:rPr lang="zh-CN" altLang="en-US" dirty="0"/>
              <a:t>、周书华</a:t>
            </a:r>
            <a:r>
              <a:rPr lang="zh-CN" altLang="en-US" dirty="0" smtClean="0"/>
              <a:t>、郑志鹏 、</a:t>
            </a:r>
            <a:r>
              <a:rPr lang="zh-CN" altLang="en-US" dirty="0"/>
              <a:t>谢一冈、</a:t>
            </a:r>
            <a:r>
              <a:rPr lang="zh-CN" altLang="en-US" dirty="0" smtClean="0"/>
              <a:t>盛华</a:t>
            </a:r>
            <a:r>
              <a:rPr lang="zh-CN" altLang="en-US" dirty="0"/>
              <a:t>义</a:t>
            </a:r>
            <a:r>
              <a:rPr lang="zh-CN" altLang="en-US" dirty="0" smtClean="0"/>
              <a:t>、靳根明</a:t>
            </a:r>
            <a:endParaRPr lang="en-US" altLang="zh-CN" dirty="0" smtClean="0"/>
          </a:p>
          <a:p>
            <a:pPr>
              <a:lnSpc>
                <a:spcPct val="120000"/>
              </a:lnSpc>
              <a:spcBef>
                <a:spcPts val="1200"/>
              </a:spcBef>
            </a:pPr>
            <a:r>
              <a:rPr lang="zh-CN" altLang="en-US" sz="2800" dirty="0" smtClean="0"/>
              <a:t>欢迎顾问委员会成员参加年度研讨会，并主持会议</a:t>
            </a:r>
            <a:endParaRPr lang="en-US" altLang="zh-CN" sz="2800" dirty="0" smtClean="0"/>
          </a:p>
          <a:p>
            <a:pPr>
              <a:lnSpc>
                <a:spcPct val="120000"/>
              </a:lnSpc>
              <a:spcBef>
                <a:spcPts val="1200"/>
              </a:spcBef>
            </a:pPr>
            <a:r>
              <a:rPr lang="zh-CN" altLang="en-US" sz="2800" dirty="0" smtClean="0"/>
              <a:t>同时邀请</a:t>
            </a:r>
            <a:r>
              <a:rPr lang="zh-CN" altLang="en-US" sz="2800" dirty="0"/>
              <a:t>顾问委员会</a:t>
            </a:r>
            <a:r>
              <a:rPr lang="zh-CN" altLang="en-US" sz="2800" dirty="0" smtClean="0"/>
              <a:t>成员列席合作组委员会会议，并提供咨询和建议。</a:t>
            </a:r>
            <a:endParaRPr lang="en-US" altLang="zh-CN" sz="2800" dirty="0" smtClean="0"/>
          </a:p>
          <a:p>
            <a:pPr>
              <a:lnSpc>
                <a:spcPct val="120000"/>
              </a:lnSpc>
              <a:spcBef>
                <a:spcPts val="1200"/>
              </a:spcBef>
            </a:pPr>
            <a:r>
              <a:rPr lang="zh-CN" altLang="en-US" sz="2800" dirty="0"/>
              <a:t>重点</a:t>
            </a:r>
            <a:r>
              <a:rPr lang="zh-CN" altLang="en-US" sz="2800" dirty="0" smtClean="0"/>
              <a:t>实验室</a:t>
            </a:r>
            <a:r>
              <a:rPr lang="zh-CN" altLang="en-US" sz="2800" dirty="0"/>
              <a:t>负责</a:t>
            </a:r>
            <a:r>
              <a:rPr lang="zh-CN" altLang="en-US" sz="2800" dirty="0" smtClean="0"/>
              <a:t>顾问委员会成员参加以上会议的差旅费</a:t>
            </a:r>
            <a:r>
              <a:rPr lang="zh-CN" altLang="en-US" sz="2800" dirty="0"/>
              <a:t>。</a:t>
            </a:r>
            <a:endParaRPr lang="zh-CN" altLang="en-US" sz="2800" dirty="0"/>
          </a:p>
        </p:txBody>
      </p:sp>
      <p:sp>
        <p:nvSpPr>
          <p:cNvPr id="4" name="灯片编号占位符 3"/>
          <p:cNvSpPr>
            <a:spLocks noGrp="1"/>
          </p:cNvSpPr>
          <p:nvPr>
            <p:ph type="sldNum" sz="quarter" idx="12"/>
          </p:nvPr>
        </p:nvSpPr>
        <p:spPr/>
        <p:txBody>
          <a:bodyPr/>
          <a:lstStyle/>
          <a:p>
            <a:fld id="{E8D328F5-3B40-034C-9CDE-928B18F8B415}" type="slidenum">
              <a:rPr lang="en-US" smtClean="0"/>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77994"/>
            <a:ext cx="8229600" cy="699235"/>
          </a:xfrm>
        </p:spPr>
        <p:txBody>
          <a:bodyPr>
            <a:noAutofit/>
          </a:bodyPr>
          <a:lstStyle/>
          <a:p>
            <a:r>
              <a:rPr lang="zh-CN" altLang="en-US" dirty="0" smtClean="0"/>
              <a:t>工作组设置、召集人</a:t>
            </a:r>
            <a:endParaRPr lang="zh-CN" altLang="en-US" dirty="0"/>
          </a:p>
        </p:txBody>
      </p:sp>
      <p:sp>
        <p:nvSpPr>
          <p:cNvPr id="3" name="内容占位符 2"/>
          <p:cNvSpPr>
            <a:spLocks noGrp="1"/>
          </p:cNvSpPr>
          <p:nvPr>
            <p:ph idx="1"/>
          </p:nvPr>
        </p:nvSpPr>
        <p:spPr>
          <a:xfrm>
            <a:off x="516673" y="931755"/>
            <a:ext cx="8344829" cy="4811253"/>
          </a:xfrm>
        </p:spPr>
        <p:txBody>
          <a:bodyPr>
            <a:normAutofit fontScale="92500" lnSpcReduction="10000"/>
          </a:bodyPr>
          <a:lstStyle/>
          <a:p>
            <a:pPr>
              <a:lnSpc>
                <a:spcPct val="120000"/>
              </a:lnSpc>
            </a:pPr>
            <a:r>
              <a:rPr lang="zh-CN" altLang="en-US" sz="2800" dirty="0" smtClean="0"/>
              <a:t>探测器物理组</a:t>
            </a:r>
            <a:endParaRPr lang="en-US" altLang="zh-CN" dirty="0" smtClean="0"/>
          </a:p>
          <a:p>
            <a:pPr lvl="1">
              <a:lnSpc>
                <a:spcPct val="120000"/>
              </a:lnSpc>
            </a:pPr>
            <a:r>
              <a:rPr lang="zh-CN" altLang="en-US" sz="2200" dirty="0" smtClean="0"/>
              <a:t>刘倩（国科大）、周详（武大）</a:t>
            </a:r>
            <a:endParaRPr lang="en-US" altLang="zh-CN" sz="2200" dirty="0" smtClean="0"/>
          </a:p>
          <a:p>
            <a:pPr>
              <a:lnSpc>
                <a:spcPct val="120000"/>
              </a:lnSpc>
            </a:pPr>
            <a:r>
              <a:rPr lang="zh-CN" altLang="en-US" sz="2800" dirty="0" smtClean="0"/>
              <a:t>探测器研制组</a:t>
            </a:r>
            <a:endParaRPr lang="en-US" altLang="zh-CN" sz="2800" dirty="0" smtClean="0"/>
          </a:p>
          <a:p>
            <a:pPr lvl="1">
              <a:lnSpc>
                <a:spcPct val="120000"/>
              </a:lnSpc>
              <a:tabLst>
                <a:tab pos="1880870" algn="l"/>
                <a:tab pos="3947795" algn="l"/>
              </a:tabLst>
            </a:pPr>
            <a:r>
              <a:rPr lang="zh-CN" altLang="en-US" sz="2200" dirty="0" smtClean="0"/>
              <a:t>周意（</a:t>
            </a:r>
            <a:r>
              <a:rPr lang="zh-CN" altLang="en-US" sz="2200" dirty="0"/>
              <a:t>科大</a:t>
            </a:r>
            <a:r>
              <a:rPr lang="zh-CN" altLang="en-US" sz="2200" dirty="0" smtClean="0"/>
              <a:t>）、李笑梅（原子能院）、祝成光（山大）</a:t>
            </a:r>
            <a:endParaRPr lang="en-US" altLang="zh-CN" sz="2200" dirty="0" smtClean="0"/>
          </a:p>
          <a:p>
            <a:pPr>
              <a:lnSpc>
                <a:spcPct val="120000"/>
              </a:lnSpc>
            </a:pPr>
            <a:r>
              <a:rPr lang="zh-CN" altLang="en-US" sz="2800" dirty="0" smtClean="0"/>
              <a:t>读出电子学组</a:t>
            </a:r>
            <a:endParaRPr lang="en-US" altLang="zh-CN" sz="2800" dirty="0" smtClean="0"/>
          </a:p>
          <a:p>
            <a:pPr lvl="1">
              <a:lnSpc>
                <a:spcPct val="120000"/>
              </a:lnSpc>
            </a:pPr>
            <a:r>
              <a:rPr lang="zh-CN" altLang="en-US" sz="2200" dirty="0"/>
              <a:t>邓智（清华</a:t>
            </a:r>
            <a:r>
              <a:rPr lang="zh-CN" altLang="en-US" sz="2200" dirty="0" smtClean="0"/>
              <a:t>）、封常青（科大）、李怀申（</a:t>
            </a:r>
            <a:r>
              <a:rPr lang="zh-CN" altLang="en-US" sz="2200" dirty="0"/>
              <a:t>高能</a:t>
            </a:r>
            <a:r>
              <a:rPr lang="zh-CN" altLang="en-US" sz="2200" dirty="0" smtClean="0"/>
              <a:t>所）</a:t>
            </a:r>
            <a:endParaRPr lang="en-US" altLang="zh-CN" sz="2200" dirty="0" smtClean="0"/>
          </a:p>
          <a:p>
            <a:pPr>
              <a:lnSpc>
                <a:spcPct val="120000"/>
              </a:lnSpc>
            </a:pPr>
            <a:r>
              <a:rPr lang="zh-CN" altLang="en-US" sz="2800" dirty="0" smtClean="0"/>
              <a:t>应用组</a:t>
            </a:r>
            <a:endParaRPr lang="en-US" altLang="zh-CN" sz="2800" dirty="0"/>
          </a:p>
          <a:p>
            <a:pPr lvl="1">
              <a:lnSpc>
                <a:spcPct val="120000"/>
              </a:lnSpc>
            </a:pPr>
            <a:r>
              <a:rPr lang="zh-CN" altLang="en-US" sz="2200" dirty="0" smtClean="0"/>
              <a:t>孙志嘉（东莞</a:t>
            </a:r>
            <a:r>
              <a:rPr lang="en-US" altLang="zh-CN" sz="2200" dirty="0" smtClean="0"/>
              <a:t>CSNS</a:t>
            </a:r>
            <a:r>
              <a:rPr lang="zh-CN" altLang="en-US" sz="2200" dirty="0" smtClean="0"/>
              <a:t>）、韩柯（上交大）、孙向明（华中师大）</a:t>
            </a:r>
            <a:endParaRPr lang="en-US" altLang="zh-CN" sz="2200" dirty="0" smtClean="0"/>
          </a:p>
          <a:p>
            <a:pPr>
              <a:lnSpc>
                <a:spcPct val="120000"/>
              </a:lnSpc>
            </a:pPr>
            <a:r>
              <a:rPr lang="zh-CN" altLang="en-US" sz="2800" dirty="0" smtClean="0"/>
              <a:t>平台组</a:t>
            </a:r>
            <a:endParaRPr lang="en-US" altLang="zh-CN" sz="2800" dirty="0" smtClean="0"/>
          </a:p>
          <a:p>
            <a:pPr lvl="1">
              <a:lnSpc>
                <a:spcPct val="120000"/>
              </a:lnSpc>
            </a:pPr>
            <a:r>
              <a:rPr lang="zh-CN" altLang="en-US" sz="2200" dirty="0" smtClean="0"/>
              <a:t>杨贺润（近物所）</a:t>
            </a:r>
            <a:r>
              <a:rPr lang="zh-CN" altLang="en-US" sz="2200" dirty="0"/>
              <a:t>、谢宇广（</a:t>
            </a:r>
            <a:r>
              <a:rPr lang="zh-CN" altLang="en-US" sz="2200" dirty="0" smtClean="0"/>
              <a:t>高能所）</a:t>
            </a:r>
            <a:endParaRPr lang="en-US" altLang="zh-CN" sz="2200" dirty="0" smtClean="0"/>
          </a:p>
        </p:txBody>
      </p:sp>
      <p:sp>
        <p:nvSpPr>
          <p:cNvPr id="4" name="矩形 3"/>
          <p:cNvSpPr/>
          <p:nvPr/>
        </p:nvSpPr>
        <p:spPr>
          <a:xfrm>
            <a:off x="791735" y="5892581"/>
            <a:ext cx="7794916" cy="646331"/>
          </a:xfrm>
          <a:prstGeom prst="rect">
            <a:avLst/>
          </a:prstGeom>
        </p:spPr>
        <p:txBody>
          <a:bodyPr wrap="square">
            <a:spAutoFit/>
          </a:bodyPr>
          <a:lstStyle/>
          <a:p>
            <a:r>
              <a:rPr lang="zh-CN" altLang="en-US" b="1" dirty="0" smtClean="0"/>
              <a:t>注：每个</a:t>
            </a:r>
            <a:r>
              <a:rPr lang="zh-CN" altLang="en-US" b="1" dirty="0"/>
              <a:t>工作组设置</a:t>
            </a:r>
            <a:r>
              <a:rPr lang="en-US" altLang="zh-CN" b="1" dirty="0"/>
              <a:t>2-3</a:t>
            </a:r>
            <a:r>
              <a:rPr lang="zh-CN" altLang="en-US" b="1" dirty="0"/>
              <a:t>名召集人</a:t>
            </a:r>
            <a:r>
              <a:rPr lang="zh-CN" altLang="en-US" b="1" dirty="0" smtClean="0"/>
              <a:t>，轮流负责。其中至少</a:t>
            </a:r>
            <a:r>
              <a:rPr lang="zh-CN" altLang="en-US" b="1" dirty="0"/>
              <a:t>要有一名非国家重点实验室的人员担任</a:t>
            </a:r>
            <a:r>
              <a:rPr lang="zh-CN" altLang="en-US" b="1" dirty="0" smtClean="0"/>
              <a:t>召集人，合作</a:t>
            </a:r>
            <a:r>
              <a:rPr lang="zh-CN" altLang="en-US" b="1" dirty="0"/>
              <a:t>组委员会委员可以兼任工作组</a:t>
            </a:r>
            <a:r>
              <a:rPr lang="zh-CN" altLang="en-US" b="1" dirty="0" smtClean="0"/>
              <a:t>召集人。</a:t>
            </a:r>
            <a:endParaRPr lang="zh-CN" altLang="en-US" b="1" dirty="0"/>
          </a:p>
        </p:txBody>
      </p:sp>
      <p:sp>
        <p:nvSpPr>
          <p:cNvPr id="5" name="灯片编号占位符 4"/>
          <p:cNvSpPr>
            <a:spLocks noGrp="1"/>
          </p:cNvSpPr>
          <p:nvPr>
            <p:ph type="sldNum" sz="quarter" idx="12"/>
          </p:nvPr>
        </p:nvSpPr>
        <p:spPr/>
        <p:txBody>
          <a:bodyPr/>
          <a:lstStyle/>
          <a:p>
            <a:fld id="{E8D328F5-3B40-034C-9CDE-928B18F8B415}" type="slidenum">
              <a:rPr lang="en-US" smtClean="0"/>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2031</Words>
  <Application>WPS 演示</Application>
  <PresentationFormat>全屏显示(4:3)</PresentationFormat>
  <Paragraphs>203</Paragraphs>
  <Slides>13</Slides>
  <Notes>1</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3" baseType="lpstr">
      <vt:lpstr>Arial</vt:lpstr>
      <vt:lpstr>宋体</vt:lpstr>
      <vt:lpstr>Wingdings</vt:lpstr>
      <vt:lpstr>Arial</vt:lpstr>
      <vt:lpstr>Times New Roman</vt:lpstr>
      <vt:lpstr>Calibri</vt:lpstr>
      <vt:lpstr>微软雅黑</vt:lpstr>
      <vt:lpstr>Arial Unicode MS</vt:lpstr>
      <vt:lpstr>Office Theme</vt:lpstr>
      <vt:lpstr>Equation.DSMT4</vt:lpstr>
      <vt:lpstr>先进气体探测器合作组成立</vt:lpstr>
      <vt:lpstr>历史回顾</vt:lpstr>
      <vt:lpstr>PowerPoint 演示文稿</vt:lpstr>
      <vt:lpstr>PowerPoint 演示文稿</vt:lpstr>
      <vt:lpstr>先进气体探测器合作组</vt:lpstr>
      <vt:lpstr>合作组基本构架</vt:lpstr>
      <vt:lpstr>合作组委员会</vt:lpstr>
      <vt:lpstr>顾问委员会</vt:lpstr>
      <vt:lpstr>工作组设置、召集人</vt:lpstr>
      <vt:lpstr>单位联系人</vt:lpstr>
      <vt:lpstr>合作组运作</vt:lpstr>
      <vt:lpstr>近期工作重点</vt:lpstr>
      <vt:lpstr>完成提供信息平台</vt:lpstr>
    </vt:vector>
  </TitlesOfParts>
  <Company>USTC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先进气体探测器合作组</dc:title>
  <dc:creator>Jianbei Liu</dc:creator>
  <cp:lastModifiedBy>Administrator</cp:lastModifiedBy>
  <cp:revision>83</cp:revision>
  <dcterms:created xsi:type="dcterms:W3CDTF">2017-04-10T10:42:00Z</dcterms:created>
  <dcterms:modified xsi:type="dcterms:W3CDTF">2017-11-12T01:28:17Z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