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D8"/>
    <a:srgbClr val="000000"/>
    <a:srgbClr val="FFC000"/>
    <a:srgbClr val="FF9D9D"/>
    <a:srgbClr val="7B7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9171-A331-4549-B956-963320F87325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816F-F0EF-42B7-ABF5-C0C3D30D1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88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816F-F0EF-42B7-ABF5-C0C3D30D10E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B28F-5921-4FBB-951F-ABD916F93DD0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1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397-2F34-4EB8-9401-57E2688F7E91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1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C653-B6E7-4F55-BDC2-084D6FB76A70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4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FDB2-AC75-4490-97D3-3C594AB6984B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4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D7F3-2739-461A-AB17-5FF9632E4B96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3D34-09D6-44E8-B93E-0C8F7A31E0AB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1BAF-9D3B-4B64-90CA-31D132B45D24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97C-7C27-4D6A-B25A-8D9253A470F2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3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E442-EA47-4440-BBAC-D9871DBB7DE6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1BB1-AC17-417C-A496-3497E5672860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2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2F76-D26A-40C4-AEDE-C68B5AFF5012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2802-043E-4DC3-B5A9-45192D18CB76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25CF-2FF1-40B5-9356-0FE1FBDD3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13736"/>
            <a:ext cx="6858000" cy="1715728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基于</a:t>
            </a:r>
            <a:r>
              <a:rPr lang="en-US" altLang="zh-CN" sz="3200" dirty="0" err="1" smtClean="0"/>
              <a:t>MicroMegas</a:t>
            </a:r>
            <a:r>
              <a:rPr lang="zh-CN" altLang="en-US" sz="3200" dirty="0" smtClean="0"/>
              <a:t>的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3200" dirty="0" smtClean="0"/>
              <a:t>CSNS</a:t>
            </a:r>
            <a:r>
              <a:rPr lang="zh-CN" altLang="en-US" sz="3200" dirty="0" smtClean="0"/>
              <a:t>白光中子源束流监测器</a:t>
            </a:r>
            <a:r>
              <a:rPr lang="zh-CN" altLang="en-US" sz="3200" dirty="0" smtClean="0"/>
              <a:t>研制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66558"/>
            <a:ext cx="6858000" cy="178566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齐斌斌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 张志永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 樊瑞睿</a:t>
            </a:r>
            <a:r>
              <a:rPr lang="en-US" altLang="zh-CN" baseline="30000" dirty="0" smtClean="0"/>
              <a:t>2  </a:t>
            </a:r>
            <a:r>
              <a:rPr lang="zh-CN" altLang="en-US" dirty="0" smtClean="0"/>
              <a:t>朱丹阳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altLang="zh-CN" baseline="30000" dirty="0" smtClean="0"/>
          </a:p>
          <a:p>
            <a:r>
              <a:rPr lang="en-US" altLang="zh-CN" baseline="30000" dirty="0" smtClean="0"/>
              <a:t>1</a:t>
            </a:r>
            <a:r>
              <a:rPr lang="zh-CN" altLang="en-US" dirty="0" smtClean="0"/>
              <a:t>核探测与核电子学国家重点实验室</a:t>
            </a:r>
            <a:r>
              <a:rPr lang="en-US" altLang="zh-CN" dirty="0" smtClean="0"/>
              <a:t>,</a:t>
            </a:r>
            <a:r>
              <a:rPr lang="zh-CN" altLang="en-US" dirty="0" smtClean="0"/>
              <a:t>中国科学技术大学</a:t>
            </a:r>
            <a:endParaRPr lang="en-US" altLang="zh-CN" dirty="0" smtClean="0"/>
          </a:p>
          <a:p>
            <a:r>
              <a:rPr lang="en-US" altLang="zh-CN" baseline="30000" dirty="0" smtClean="0"/>
              <a:t>2</a:t>
            </a:r>
            <a:r>
              <a:rPr lang="zh-CN" altLang="en-US" dirty="0" smtClean="0"/>
              <a:t>中国散裂中子源，中国科学院高能物理研究所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637430" y="6488668"/>
            <a:ext cx="386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第七届全国先进气体探测器研讨会，广西南宁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2572"/>
          </a:xfrm>
        </p:spPr>
        <p:txBody>
          <a:bodyPr/>
          <a:lstStyle/>
          <a:p>
            <a:r>
              <a:rPr lang="zh-CN" altLang="en-US" dirty="0" smtClean="0"/>
              <a:t>白光中子束流测试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1C55-2D52-43A6-9829-B512A161B6EF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96" y="5738143"/>
            <a:ext cx="4862936" cy="50456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05908" y="3439057"/>
            <a:ext cx="1985866" cy="1935921"/>
            <a:chOff x="628650" y="3038697"/>
            <a:chExt cx="1484732" cy="13348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8" t="16710" r="32830" b="17546"/>
            <a:stretch/>
          </p:blipFill>
          <p:spPr>
            <a:xfrm>
              <a:off x="628650" y="3038697"/>
              <a:ext cx="1484732" cy="133489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82699" y="3991388"/>
              <a:ext cx="1028322" cy="21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aseline="30000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B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中子转换层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67006" y="1495580"/>
            <a:ext cx="7448344" cy="1640239"/>
            <a:chOff x="1011693" y="1429854"/>
            <a:chExt cx="7448344" cy="164023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1693" y="1429854"/>
              <a:ext cx="7448344" cy="1640239"/>
              <a:chOff x="492200" y="1237905"/>
              <a:chExt cx="7113577" cy="150235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36" b="23408"/>
              <a:stretch/>
            </p:blipFill>
            <p:spPr>
              <a:xfrm>
                <a:off x="492200" y="1237905"/>
                <a:ext cx="5837176" cy="1502359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6457949" y="1568169"/>
                <a:ext cx="1147828" cy="453916"/>
                <a:chOff x="6668217" y="1521661"/>
                <a:chExt cx="1147828" cy="453916"/>
              </a:xfrm>
            </p:grpSpPr>
            <p:sp>
              <p:nvSpPr>
                <p:cNvPr id="14" name="下箭头 13"/>
                <p:cNvSpPr/>
                <p:nvPr/>
              </p:nvSpPr>
              <p:spPr>
                <a:xfrm rot="5400000">
                  <a:off x="7140701" y="1339064"/>
                  <a:ext cx="164029" cy="1108997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6668217" y="1521661"/>
                  <a:ext cx="1147828" cy="197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" dirty="0" smtClean="0">
                      <a:solidFill>
                        <a:srgbClr val="FF0000"/>
                      </a:solidFill>
                    </a:rPr>
                    <a:t>白光中子</a:t>
                  </a:r>
                  <a:r>
                    <a:rPr lang="zh-CN" altLang="en-US" sz="800" dirty="0">
                      <a:solidFill>
                        <a:srgbClr val="FF0000"/>
                      </a:solidFill>
                    </a:rPr>
                    <a:t>束流</a:t>
                  </a:r>
                  <a:r>
                    <a:rPr lang="zh-CN" altLang="en-US" sz="800" dirty="0" smtClean="0">
                      <a:solidFill>
                        <a:srgbClr val="FF0000"/>
                      </a:solidFill>
                    </a:rPr>
                    <a:t>入射方向</a:t>
                  </a:r>
                  <a:endParaRPr lang="zh-CN" altLang="en-US" sz="11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8" name="椭圆 17"/>
            <p:cNvSpPr/>
            <p:nvPr/>
          </p:nvSpPr>
          <p:spPr>
            <a:xfrm>
              <a:off x="3942272" y="1441926"/>
              <a:ext cx="1406105" cy="122110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箭头连接符 19"/>
          <p:cNvCxnSpPr>
            <a:stCxn id="25" idx="0"/>
            <a:endCxn id="18" idx="5"/>
          </p:cNvCxnSpPr>
          <p:nvPr/>
        </p:nvCxnSpPr>
        <p:spPr>
          <a:xfrm flipH="1" flipV="1">
            <a:off x="5197771" y="2549927"/>
            <a:ext cx="247083" cy="8830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70" r="3679" b="2788"/>
          <a:stretch/>
        </p:blipFill>
        <p:spPr>
          <a:xfrm>
            <a:off x="3551356" y="3432947"/>
            <a:ext cx="3786996" cy="22265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00206" y="5255165"/>
            <a:ext cx="141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MicroMegas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2728" y="5146411"/>
            <a:ext cx="140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AGET</a:t>
            </a:r>
            <a:r>
              <a:rPr lang="zh-CN" altLang="en-US" sz="1600" dirty="0" smtClean="0">
                <a:solidFill>
                  <a:srgbClr val="FF0000"/>
                </a:solidFill>
              </a:rPr>
              <a:t>电子学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561"/>
          </a:xfrm>
        </p:spPr>
        <p:txBody>
          <a:bodyPr/>
          <a:lstStyle/>
          <a:p>
            <a:r>
              <a:rPr lang="zh-CN" altLang="en-US" dirty="0" smtClean="0"/>
              <a:t>中子束流测试初步结果（一）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7F27-E538-4AC8-9B5A-648452CD0FCD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09158" y="3542804"/>
            <a:ext cx="4152117" cy="2561202"/>
            <a:chOff x="295254" y="3521985"/>
            <a:chExt cx="4152117" cy="282327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254" y="3521985"/>
              <a:ext cx="4152117" cy="282327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264354" y="3684638"/>
              <a:ext cx="2132256" cy="40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探测器响应条数</a:t>
              </a:r>
              <a:r>
                <a:rPr lang="en-US" altLang="zh-CN" dirty="0" smtClean="0"/>
                <a:t>hits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22770" y="3670271"/>
              <a:ext cx="965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neutron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620567" y="4254413"/>
              <a:ext cx="81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-flash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 flipV="1">
              <a:off x="1016715" y="3765502"/>
              <a:ext cx="242017" cy="8943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3220888" y="4544285"/>
              <a:ext cx="219189" cy="15891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5344481" y="974143"/>
            <a:ext cx="284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镀锗</a:t>
            </a:r>
            <a:r>
              <a:rPr lang="en-US" altLang="zh-CN" sz="1600" dirty="0" smtClean="0"/>
              <a:t>Top</a:t>
            </a:r>
            <a:r>
              <a:rPr lang="zh-CN" altLang="en-US" sz="1600" dirty="0" smtClean="0"/>
              <a:t>探测器，</a:t>
            </a:r>
            <a:r>
              <a:rPr lang="en-US" altLang="zh-CN" sz="1600" dirty="0" smtClean="0"/>
              <a:t>0.1μm </a:t>
            </a:r>
            <a:r>
              <a:rPr lang="en-US" altLang="zh-CN" sz="1600" baseline="30000" dirty="0" smtClean="0"/>
              <a:t>10</a:t>
            </a:r>
            <a:r>
              <a:rPr lang="en-US" altLang="zh-CN" sz="1600" dirty="0" smtClean="0"/>
              <a:t>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束斑直径</a:t>
            </a:r>
            <a:r>
              <a:rPr lang="en-US" altLang="zh-CN" sz="1600" dirty="0" smtClean="0"/>
              <a:t>φ=6cm</a:t>
            </a:r>
            <a:endParaRPr lang="zh-CN" altLang="en-US" sz="1600" dirty="0"/>
          </a:p>
        </p:txBody>
      </p:sp>
      <p:grpSp>
        <p:nvGrpSpPr>
          <p:cNvPr id="50" name="组合 49"/>
          <p:cNvGrpSpPr/>
          <p:nvPr/>
        </p:nvGrpSpPr>
        <p:grpSpPr>
          <a:xfrm>
            <a:off x="5344481" y="1478490"/>
            <a:ext cx="2522677" cy="2526099"/>
            <a:chOff x="5381094" y="608273"/>
            <a:chExt cx="2522677" cy="252609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094" y="845478"/>
              <a:ext cx="2522677" cy="2288894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7054408" y="608273"/>
              <a:ext cx="788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重心法</a:t>
              </a:r>
              <a:endParaRPr lang="zh-CN" altLang="en-US" sz="14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48291" y="3898068"/>
            <a:ext cx="2734159" cy="2542382"/>
            <a:chOff x="5344481" y="3165309"/>
            <a:chExt cx="2734159" cy="25423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4481" y="3371577"/>
              <a:ext cx="2634953" cy="2336114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7259130" y="3165309"/>
              <a:ext cx="819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TPC</a:t>
              </a:r>
              <a:r>
                <a:rPr lang="zh-CN" altLang="en-US" sz="1400" dirty="0" smtClean="0"/>
                <a:t>定时</a:t>
              </a:r>
              <a:endParaRPr lang="zh-CN" altLang="en-US" sz="1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1003" y="1266531"/>
            <a:ext cx="4344410" cy="2198534"/>
            <a:chOff x="293455" y="1266531"/>
            <a:chExt cx="4344410" cy="21985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455" y="1266531"/>
              <a:ext cx="4344410" cy="2198534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787835" y="1458011"/>
              <a:ext cx="3392441" cy="1084087"/>
              <a:chOff x="787835" y="1492822"/>
              <a:chExt cx="3392441" cy="1084087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87835" y="1513302"/>
                <a:ext cx="2265176" cy="1063607"/>
                <a:chOff x="974785" y="1387394"/>
                <a:chExt cx="2605782" cy="1278169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1337095" y="1529906"/>
                  <a:ext cx="516777" cy="443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aseline="30000" dirty="0" smtClean="0">
                      <a:solidFill>
                        <a:srgbClr val="FF0000"/>
                      </a:solidFill>
                    </a:rPr>
                    <a:t>7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Li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1332783" y="2041750"/>
                  <a:ext cx="2846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α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2585630" y="2002001"/>
                  <a:ext cx="994937" cy="443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altLang="zh-CN" dirty="0" smtClean="0">
                      <a:solidFill>
                        <a:srgbClr val="FF0000"/>
                      </a:solidFill>
                    </a:rPr>
                    <a:t>γ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-flash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2" name="直接箭头连接符 51"/>
                <p:cNvCxnSpPr>
                  <a:stCxn id="40" idx="1"/>
                </p:cNvCxnSpPr>
                <p:nvPr/>
              </p:nvCxnSpPr>
              <p:spPr>
                <a:xfrm flipH="1" flipV="1">
                  <a:off x="974785" y="1387394"/>
                  <a:ext cx="362310" cy="36443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箭头连接符 52"/>
                <p:cNvCxnSpPr/>
                <p:nvPr/>
              </p:nvCxnSpPr>
              <p:spPr>
                <a:xfrm flipH="1">
                  <a:off x="2542103" y="2411082"/>
                  <a:ext cx="328200" cy="25448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箭头连接符 53"/>
                <p:cNvCxnSpPr>
                  <a:stCxn id="41" idx="1"/>
                </p:cNvCxnSpPr>
                <p:nvPr/>
              </p:nvCxnSpPr>
              <p:spPr>
                <a:xfrm flipH="1">
                  <a:off x="1043796" y="2226416"/>
                  <a:ext cx="288987" cy="261717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文本框 38"/>
              <p:cNvSpPr txBox="1"/>
              <p:nvPr/>
            </p:nvSpPr>
            <p:spPr>
              <a:xfrm>
                <a:off x="3480251" y="1492822"/>
                <a:ext cx="700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能谱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9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D88F-D4A2-487D-B82A-8840E3AAA374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8"/>
          </a:xfrm>
        </p:spPr>
        <p:txBody>
          <a:bodyPr/>
          <a:lstStyle/>
          <a:p>
            <a:r>
              <a:rPr lang="zh-CN" altLang="en-US" dirty="0"/>
              <a:t>中子束流测试初步</a:t>
            </a:r>
            <a:r>
              <a:rPr lang="zh-CN" altLang="en-US" dirty="0" smtClean="0"/>
              <a:t>结果（二）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830183" y="4221105"/>
            <a:ext cx="4056746" cy="2121598"/>
            <a:chOff x="163856" y="3945590"/>
            <a:chExt cx="4056746" cy="21215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07" y="3972886"/>
              <a:ext cx="2010915" cy="175705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2922" y="3945590"/>
              <a:ext cx="2008602" cy="175358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63856" y="5790189"/>
              <a:ext cx="40567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1μm </a:t>
              </a:r>
              <a:r>
                <a:rPr lang="en-US" altLang="zh-CN" sz="1200" baseline="30000" dirty="0" smtClean="0"/>
                <a:t>10</a:t>
              </a:r>
              <a:r>
                <a:rPr lang="en-US" altLang="zh-CN" sz="1200" dirty="0" smtClean="0"/>
                <a:t>B</a:t>
              </a:r>
              <a:r>
                <a:rPr lang="zh-CN" altLang="en-US" sz="1200" dirty="0" smtClean="0"/>
                <a:t>测得中子束斑</a:t>
              </a:r>
              <a:r>
                <a:rPr lang="en-US" altLang="zh-CN" sz="1200" dirty="0" smtClean="0"/>
                <a:t>(60mm)</a:t>
              </a:r>
              <a:r>
                <a:rPr lang="zh-CN" altLang="en-US" sz="1200" dirty="0" smtClean="0"/>
                <a:t>，左边重心法，右边</a:t>
              </a:r>
              <a:r>
                <a:rPr lang="en-US" altLang="zh-CN" sz="1200" dirty="0" smtClean="0"/>
                <a:t>TPC</a:t>
              </a:r>
              <a:r>
                <a:rPr lang="zh-CN" altLang="en-US" sz="1200" dirty="0"/>
                <a:t>算法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52380" y="1231706"/>
            <a:ext cx="3680707" cy="2655998"/>
            <a:chOff x="4617596" y="1325070"/>
            <a:chExt cx="3680707" cy="265599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7596" y="1325070"/>
              <a:ext cx="3680707" cy="2655998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5753803" y="1588671"/>
              <a:ext cx="241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</a:rPr>
                <a:t>能谱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CN" sz="1400" dirty="0">
                  <a:solidFill>
                    <a:srgbClr val="FF0000"/>
                  </a:solidFill>
                </a:rPr>
                <a:t>1μm </a:t>
              </a:r>
              <a:r>
                <a:rPr lang="en-US" altLang="zh-CN" sz="1400" baseline="30000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B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，</a:t>
              </a:r>
              <a:r>
                <a:rPr lang="el-GR" altLang="zh-CN" sz="1400" dirty="0">
                  <a:solidFill>
                    <a:srgbClr val="FF0000"/>
                  </a:solidFill>
                </a:rPr>
                <a:t>Φ</a:t>
              </a:r>
              <a:r>
                <a:rPr lang="en-US" altLang="zh-CN" sz="1400" dirty="0">
                  <a:solidFill>
                    <a:srgbClr val="FF0000"/>
                  </a:solidFill>
                </a:rPr>
                <a:t>=30mm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准直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)</a:t>
              </a:r>
            </a:p>
            <a:p>
              <a:r>
                <a:rPr lang="zh-CN" altLang="en-US" sz="1400" dirty="0" smtClean="0">
                  <a:solidFill>
                    <a:srgbClr val="FF0000"/>
                  </a:solidFill>
                </a:rPr>
                <a:t>无法区分中子和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γ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光子信号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72953" y="4221105"/>
            <a:ext cx="2169994" cy="1844599"/>
            <a:chOff x="5310671" y="4065433"/>
            <a:chExt cx="2562945" cy="218841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0671" y="4065433"/>
              <a:ext cx="2562945" cy="2188417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447601" y="5393240"/>
              <a:ext cx="2235397" cy="36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</a:rPr>
                <a:t>束斑（</a:t>
              </a:r>
              <a:r>
                <a:rPr lang="el-GR" altLang="zh-CN" sz="1400" dirty="0">
                  <a:solidFill>
                    <a:srgbClr val="FF0000"/>
                  </a:solidFill>
                </a:rPr>
                <a:t> Φ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=30mm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准直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 </a:t>
              </a:r>
              <a:r>
                <a:rPr lang="zh-CN" altLang="en-US" sz="1400" dirty="0" smtClean="0">
                  <a:solidFill>
                    <a:srgbClr val="FF0000"/>
                  </a:solidFill>
                </a:rPr>
                <a:t>）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6997" y="1433426"/>
            <a:ext cx="3445383" cy="2682478"/>
            <a:chOff x="906997" y="1433426"/>
            <a:chExt cx="3445383" cy="2682478"/>
          </a:xfrm>
        </p:grpSpPr>
        <p:grpSp>
          <p:nvGrpSpPr>
            <p:cNvPr id="31" name="组合 30"/>
            <p:cNvGrpSpPr/>
            <p:nvPr/>
          </p:nvGrpSpPr>
          <p:grpSpPr>
            <a:xfrm>
              <a:off x="906997" y="1433426"/>
              <a:ext cx="3445383" cy="2682478"/>
              <a:chOff x="480231" y="1284615"/>
              <a:chExt cx="3445383" cy="268247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231" y="1284615"/>
                <a:ext cx="3149397" cy="2454278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2346857" y="1515773"/>
                <a:ext cx="449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Li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23615" y="2196925"/>
                <a:ext cx="247462" cy="30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α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接箭头连接符 25"/>
              <p:cNvCxnSpPr>
                <a:stCxn id="23" idx="1"/>
              </p:cNvCxnSpPr>
              <p:nvPr/>
            </p:nvCxnSpPr>
            <p:spPr>
              <a:xfrm flipH="1" flipV="1">
                <a:off x="1951630" y="1515773"/>
                <a:ext cx="395227" cy="18466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>
                <a:stCxn id="24" idx="1"/>
              </p:cNvCxnSpPr>
              <p:nvPr/>
            </p:nvCxnSpPr>
            <p:spPr>
              <a:xfrm flipH="1">
                <a:off x="2672402" y="2350592"/>
                <a:ext cx="251213" cy="21778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480231" y="3690094"/>
                <a:ext cx="3445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/>
                  <a:t>1μm </a:t>
                </a:r>
                <a:r>
                  <a:rPr lang="zh-CN" altLang="en-US" sz="1200" dirty="0" smtClean="0"/>
                  <a:t>和</a:t>
                </a:r>
                <a:r>
                  <a:rPr lang="en-US" altLang="zh-CN" sz="1200" dirty="0" smtClean="0"/>
                  <a:t>0.1μm </a:t>
                </a:r>
                <a:r>
                  <a:rPr lang="en-US" altLang="zh-CN" sz="1200" baseline="30000" dirty="0" smtClean="0"/>
                  <a:t>10</a:t>
                </a:r>
                <a:r>
                  <a:rPr lang="en-US" altLang="zh-CN" sz="1200" dirty="0" smtClean="0"/>
                  <a:t>B</a:t>
                </a:r>
                <a:r>
                  <a:rPr lang="zh-CN" altLang="en-US" sz="1200" dirty="0" smtClean="0"/>
                  <a:t>转换层测得的中子反应末态能谱</a:t>
                </a:r>
                <a:endParaRPr lang="zh-CN" altLang="en-US" sz="1200" dirty="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71610" y="1362523"/>
                <a:ext cx="883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0.1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μm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964121" y="3239401"/>
              <a:ext cx="665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dirty="0">
                  <a:solidFill>
                    <a:srgbClr val="9D9DD8"/>
                  </a:solidFill>
                </a:rPr>
                <a:t>1 μ</a:t>
              </a:r>
              <a:r>
                <a:rPr lang="en-US" altLang="zh-CN" dirty="0">
                  <a:solidFill>
                    <a:srgbClr val="9D9DD8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1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946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D1E2-ECC5-4AD8-9EE2-5AEB69411F8E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8650" y="1199073"/>
            <a:ext cx="7083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根据白光中子源束流检测器的要求，利用科大自研的热压膜技术设计与制作了具有二维读出的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探测器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ym typeface="Wingdings" panose="05000000000000000000" pitchFamily="2" charset="2"/>
              </a:rPr>
              <a:t></a:t>
            </a:r>
            <a:r>
              <a:rPr lang="zh-CN" altLang="en-US" dirty="0" smtClean="0"/>
              <a:t>条中心间距</a:t>
            </a:r>
            <a:r>
              <a:rPr lang="en-US" altLang="zh-CN" dirty="0" smtClean="0"/>
              <a:t>1.5mm</a:t>
            </a:r>
            <a:r>
              <a:rPr lang="zh-CN" altLang="en-US" dirty="0" smtClean="0"/>
              <a:t>，两维各</a:t>
            </a:r>
            <a:r>
              <a:rPr lang="en-US" altLang="zh-CN" dirty="0" smtClean="0"/>
              <a:t>64</a:t>
            </a:r>
            <a:r>
              <a:rPr lang="zh-CN" altLang="en-US" dirty="0" smtClean="0"/>
              <a:t>根条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ym typeface="Wingdings" panose="05000000000000000000" pitchFamily="2" charset="2"/>
              </a:rPr>
              <a:t></a:t>
            </a:r>
            <a:r>
              <a:rPr lang="zh-CN" altLang="en-US" dirty="0" smtClean="0"/>
              <a:t>镀锗探测器增益最高能达到</a:t>
            </a:r>
            <a:r>
              <a:rPr lang="en-US" altLang="zh-CN" dirty="0" smtClean="0"/>
              <a:t>2x10</a:t>
            </a:r>
            <a:r>
              <a:rPr lang="en-US" altLang="zh-CN" baseline="30000" dirty="0" smtClean="0"/>
              <a:t>4</a:t>
            </a:r>
            <a:r>
              <a:rPr lang="zh-CN" altLang="en-US" dirty="0" smtClean="0"/>
              <a:t>，增益均匀性好于</a:t>
            </a:r>
            <a:r>
              <a:rPr lang="en-US" altLang="zh-CN" dirty="0" smtClean="0"/>
              <a:t>10%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利用镅铍中子源验证了探测器能够正常测量中子，并优化探测器的位置重建算法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在白光中子源束流线上测试探测器，成功探测到中子信号，并且重建出束斑的形状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115050" y="5356110"/>
            <a:ext cx="195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谢谢！</a:t>
            </a:r>
            <a:endParaRPr lang="zh-CN" altLang="en-US" sz="5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2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95799"/>
            <a:ext cx="761712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CSNS</a:t>
            </a:r>
            <a:r>
              <a:rPr lang="zh-CN" altLang="en-US" sz="2000" dirty="0" smtClean="0"/>
              <a:t>反角白光中子源简介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基于</a:t>
            </a:r>
            <a:r>
              <a:rPr lang="en-US" altLang="zh-CN" sz="2000" dirty="0" err="1" smtClean="0"/>
              <a:t>MicroMegas</a:t>
            </a:r>
            <a:r>
              <a:rPr lang="zh-CN" altLang="en-US" sz="2000" dirty="0" smtClean="0"/>
              <a:t>的中子束流监测器设计与制作</a:t>
            </a: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基本性能测试（</a:t>
            </a:r>
            <a:r>
              <a:rPr lang="en-US" altLang="zh-CN" sz="2000" dirty="0" smtClean="0"/>
              <a:t>Fe55 X-ray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342900" lvl="1" indent="0">
              <a:lnSpc>
                <a:spcPct val="150000"/>
              </a:lnSpc>
              <a:buNone/>
            </a:pPr>
            <a:r>
              <a:rPr lang="en-US" altLang="zh-CN" sz="1700" dirty="0" smtClean="0">
                <a:sym typeface="Wingdings" panose="05000000000000000000" pitchFamily="2" charset="2"/>
              </a:rPr>
              <a:t></a:t>
            </a:r>
            <a:r>
              <a:rPr lang="zh-CN" altLang="en-US" sz="1700" dirty="0" smtClean="0"/>
              <a:t>电子通过率、增益、均匀性</a:t>
            </a:r>
            <a:endParaRPr lang="en-US" altLang="zh-CN" sz="17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中子测试</a:t>
            </a:r>
            <a:endParaRPr lang="en-US" altLang="zh-CN" sz="2000" dirty="0" smtClean="0"/>
          </a:p>
          <a:p>
            <a:pPr marL="342900" lvl="1" indent="0">
              <a:lnSpc>
                <a:spcPct val="150000"/>
              </a:lnSpc>
              <a:buNone/>
            </a:pPr>
            <a:r>
              <a:rPr lang="en-US" altLang="zh-CN" sz="1600" dirty="0" smtClean="0">
                <a:sym typeface="Wingdings" panose="05000000000000000000" pitchFamily="2" charset="2"/>
              </a:rPr>
              <a:t></a:t>
            </a:r>
            <a:r>
              <a:rPr lang="zh-CN" altLang="en-US" sz="1600" dirty="0" smtClean="0"/>
              <a:t>镅铍中子源测试</a:t>
            </a:r>
            <a:endParaRPr lang="en-US" altLang="zh-CN" sz="1600" dirty="0" smtClean="0"/>
          </a:p>
          <a:p>
            <a:pPr marL="342900" lvl="1" indent="0">
              <a:lnSpc>
                <a:spcPct val="150000"/>
              </a:lnSpc>
              <a:buNone/>
            </a:pPr>
            <a:r>
              <a:rPr lang="en-US" altLang="zh-CN" sz="1600" dirty="0" smtClean="0">
                <a:sym typeface="Wingdings" panose="05000000000000000000" pitchFamily="2" charset="2"/>
              </a:rPr>
              <a:t></a:t>
            </a:r>
            <a:r>
              <a:rPr lang="zh-CN" altLang="en-US" sz="1600" dirty="0" smtClean="0"/>
              <a:t>白光中子束流测试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总结</a:t>
            </a:r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D797-EEA3-465E-A6DB-7F2F3B6691B4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反角白光中子源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6254-B290-458E-9105-F43BBA9DAA95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41157" y="1849504"/>
            <a:ext cx="4917440" cy="2174015"/>
            <a:chOff x="327421" y="1544040"/>
            <a:chExt cx="5262880" cy="2357472"/>
          </a:xfrm>
        </p:grpSpPr>
        <p:pic>
          <p:nvPicPr>
            <p:cNvPr id="5" name="图片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21" y="1544040"/>
              <a:ext cx="5262880" cy="1988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827782" y="3532180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Calibri" panose="020F0502020204030204" pitchFamily="34" charset="0"/>
                  <a:cs typeface="Times New Roman" panose="02020603050405020304" pitchFamily="18" charset="0"/>
                </a:rPr>
                <a:t>白光中子源束线布局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413877" y="45579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白光中子源设计在中国散裂中子源靶站反向角度通道上，其中中子未经慢化可以达到较高的能量和通量。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241971" y="1580295"/>
            <a:ext cx="3519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白光中子源能量：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能量宽度：</a:t>
            </a:r>
            <a:r>
              <a:rPr lang="en-US" altLang="zh-CN" dirty="0" smtClean="0"/>
              <a:t>1eV-100MeV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( 1eV-1MeV )</a:t>
            </a:r>
            <a:r>
              <a:rPr lang="zh-CN" altLang="en-US" dirty="0" smtClean="0"/>
              <a:t>比例：</a:t>
            </a:r>
            <a:r>
              <a:rPr lang="en-US" altLang="zh-CN" dirty="0" smtClean="0"/>
              <a:t>53.57%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( 1MeV-20MeV )</a:t>
            </a:r>
            <a:r>
              <a:rPr lang="zh-CN" altLang="en-US" dirty="0" smtClean="0"/>
              <a:t>比例：</a:t>
            </a:r>
            <a:r>
              <a:rPr lang="en-US" altLang="zh-CN" dirty="0" smtClean="0"/>
              <a:t>40.52%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( 20MeV-100MeV )</a:t>
            </a:r>
            <a:r>
              <a:rPr lang="zh-CN" altLang="en-US" dirty="0" smtClean="0"/>
              <a:t>比例：</a:t>
            </a:r>
            <a:r>
              <a:rPr lang="en-US" altLang="zh-CN" dirty="0" smtClean="0"/>
              <a:t>4.36%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zh-CN" altLang="en-US" dirty="0" smtClean="0"/>
              <a:t>束斑尺寸：</a:t>
            </a:r>
            <a:r>
              <a:rPr lang="en-US" altLang="zh-CN" dirty="0" smtClean="0"/>
              <a:t>φ=60mm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71" y="3682928"/>
            <a:ext cx="3352830" cy="217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524432" y="5928178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白光中子源粒子种类及能量范围（模拟）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15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2957"/>
          </a:xfrm>
        </p:spPr>
        <p:txBody>
          <a:bodyPr>
            <a:noAutofit/>
          </a:bodyPr>
          <a:lstStyle/>
          <a:p>
            <a:r>
              <a:rPr lang="en-US" altLang="zh-CN" dirty="0" err="1" smtClean="0"/>
              <a:t>MicroMegas</a:t>
            </a:r>
            <a:r>
              <a:rPr lang="zh-CN" altLang="en-US" dirty="0" smtClean="0"/>
              <a:t>中子束流检测探测器的设计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FA4B-5A42-4B4D-BA4C-CDD5DBC7787C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23292" y="3959853"/>
            <a:ext cx="2214221" cy="2520963"/>
            <a:chOff x="1130670" y="3390307"/>
            <a:chExt cx="2214221" cy="252096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670" y="3390307"/>
              <a:ext cx="2214221" cy="223094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420774" y="5603493"/>
              <a:ext cx="1634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二维读出电极结构</a:t>
              </a:r>
              <a:endParaRPr lang="zh-CN" altLang="en-US" sz="1400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090937" y="1674339"/>
            <a:ext cx="44080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背靠背双雪崩探测器设计</a:t>
            </a:r>
            <a:endParaRPr lang="en-US" altLang="zh-CN" sz="1600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灵敏区域为 </a:t>
            </a:r>
            <a:r>
              <a:rPr lang="en-US" altLang="zh-CN" sz="1600" dirty="0" smtClean="0"/>
              <a:t>9x9 cm</a:t>
            </a:r>
            <a:r>
              <a:rPr lang="en-US" altLang="zh-CN" sz="1600" baseline="30000" dirty="0" smtClean="0"/>
              <a:t>2</a:t>
            </a:r>
            <a:endParaRPr lang="en-US" altLang="zh-CN" sz="1600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二维读出方式</a:t>
            </a:r>
            <a:endParaRPr lang="en-US" altLang="zh-CN" sz="1600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条中心间距</a:t>
            </a:r>
            <a:r>
              <a:rPr lang="en-US" altLang="zh-CN" sz="1600" dirty="0" smtClean="0"/>
              <a:t>1.5mm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两</a:t>
            </a:r>
            <a:r>
              <a:rPr lang="zh-CN" altLang="en-US" sz="1600" dirty="0" smtClean="0"/>
              <a:t>维各</a:t>
            </a:r>
            <a:r>
              <a:rPr lang="en-US" altLang="zh-CN" sz="1600" dirty="0" smtClean="0"/>
              <a:t>64</a:t>
            </a:r>
            <a:r>
              <a:rPr lang="zh-CN" altLang="en-US" sz="1600" dirty="0" smtClean="0"/>
              <a:t>根条</a:t>
            </a:r>
            <a:endParaRPr lang="en-US" altLang="zh-CN" sz="1600" dirty="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采用</a:t>
            </a:r>
            <a:r>
              <a:rPr lang="en-US" altLang="zh-CN" sz="1600" dirty="0" smtClean="0"/>
              <a:t>AGET ASIC</a:t>
            </a:r>
            <a:r>
              <a:rPr lang="zh-CN" altLang="en-US" sz="1600" dirty="0" smtClean="0"/>
              <a:t>读出</a:t>
            </a:r>
            <a:endParaRPr lang="en-US" altLang="zh-CN" sz="1600" dirty="0" smtClean="0"/>
          </a:p>
          <a:p>
            <a:pPr lvl="1">
              <a:lnSpc>
                <a:spcPct val="130000"/>
              </a:lnSpc>
            </a:pPr>
            <a:r>
              <a:rPr lang="en-US" altLang="zh-CN" sz="1600" dirty="0" smtClean="0">
                <a:sym typeface="Wingdings" panose="05000000000000000000" pitchFamily="2" charset="2"/>
              </a:rPr>
              <a:t></a:t>
            </a:r>
            <a:r>
              <a:rPr lang="zh-CN" altLang="en-US" sz="1600" dirty="0" smtClean="0">
                <a:sym typeface="Wingdings" panose="05000000000000000000" pitchFamily="2" charset="2"/>
              </a:rPr>
              <a:t>通道数：</a:t>
            </a:r>
            <a:r>
              <a:rPr lang="en-US" altLang="zh-CN" sz="1600" dirty="0" smtClean="0">
                <a:sym typeface="Wingdings" panose="05000000000000000000" pitchFamily="2" charset="2"/>
              </a:rPr>
              <a:t>64</a:t>
            </a:r>
            <a:endParaRPr lang="en-US" altLang="zh-CN" sz="1600" dirty="0" smtClean="0"/>
          </a:p>
          <a:p>
            <a:pPr lvl="1">
              <a:lnSpc>
                <a:spcPct val="130000"/>
              </a:lnSpc>
            </a:pPr>
            <a:r>
              <a:rPr lang="en-US" altLang="zh-CN" sz="1600" dirty="0" smtClean="0">
                <a:sym typeface="Wingdings" panose="05000000000000000000" pitchFamily="2" charset="2"/>
              </a:rPr>
              <a:t></a:t>
            </a:r>
            <a:r>
              <a:rPr lang="zh-CN" altLang="en-US" sz="1600" dirty="0" smtClean="0"/>
              <a:t>动态范围</a:t>
            </a:r>
            <a:r>
              <a:rPr lang="en-US" altLang="zh-CN" sz="1600" dirty="0" smtClean="0"/>
              <a:t>:120fC/240fC/1pC/10pC(+/-)</a:t>
            </a:r>
          </a:p>
          <a:p>
            <a:pPr lvl="1">
              <a:lnSpc>
                <a:spcPct val="130000"/>
              </a:lnSpc>
            </a:pPr>
            <a:r>
              <a:rPr lang="en-US" altLang="zh-CN" sz="1600" dirty="0" smtClean="0">
                <a:sym typeface="Wingdings" panose="05000000000000000000" pitchFamily="2" charset="2"/>
              </a:rPr>
              <a:t></a:t>
            </a:r>
            <a:r>
              <a:rPr lang="zh-CN" altLang="en-US" sz="1600" dirty="0" smtClean="0">
                <a:sym typeface="Wingdings" panose="05000000000000000000" pitchFamily="2" charset="2"/>
              </a:rPr>
              <a:t>达峰时间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50ns-1μs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采用</a:t>
            </a:r>
            <a:r>
              <a:rPr lang="en-US" altLang="zh-CN" sz="1600" baseline="30000" dirty="0" smtClean="0"/>
              <a:t>6</a:t>
            </a:r>
            <a:r>
              <a:rPr lang="en-US" altLang="zh-CN" sz="1600" dirty="0" smtClean="0"/>
              <a:t>Li</a:t>
            </a:r>
            <a:r>
              <a:rPr lang="zh-CN" altLang="en-US" sz="1600" dirty="0"/>
              <a:t>或</a:t>
            </a:r>
            <a:r>
              <a:rPr lang="en-US" altLang="zh-CN" sz="1600" baseline="30000" dirty="0" smtClean="0"/>
              <a:t>10</a:t>
            </a:r>
            <a:r>
              <a:rPr lang="en-US" altLang="zh-CN" sz="1600" dirty="0" smtClean="0"/>
              <a:t>B</a:t>
            </a:r>
            <a:r>
              <a:rPr lang="zh-CN" altLang="en-US" sz="1600" dirty="0" smtClean="0"/>
              <a:t>膜作为转换层 </a:t>
            </a:r>
            <a:r>
              <a:rPr lang="en-US" altLang="zh-CN" sz="1600" dirty="0" smtClean="0"/>
              <a:t>- </a:t>
            </a:r>
            <a:r>
              <a:rPr lang="zh-CN" altLang="en-US" sz="1600" dirty="0" smtClean="0"/>
              <a:t>漂移电极</a:t>
            </a:r>
            <a:endParaRPr lang="en-US" altLang="zh-CN" sz="16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360514" y="1706286"/>
            <a:ext cx="3730423" cy="2205238"/>
            <a:chOff x="360514" y="1706286"/>
            <a:chExt cx="3730423" cy="2205238"/>
          </a:xfrm>
        </p:grpSpPr>
        <p:sp>
          <p:nvSpPr>
            <p:cNvPr id="8" name="文本框 7"/>
            <p:cNvSpPr txBox="1"/>
            <p:nvPr/>
          </p:nvSpPr>
          <p:spPr>
            <a:xfrm>
              <a:off x="360514" y="3388304"/>
              <a:ext cx="3730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 err="1" smtClean="0"/>
                <a:t>MicroMegas</a:t>
              </a:r>
              <a:r>
                <a:rPr lang="zh-CN" altLang="en-US" sz="1400" dirty="0" smtClean="0"/>
                <a:t>探测器，采用中科大自主研发的热压膜技术制作</a:t>
              </a:r>
              <a:endParaRPr lang="zh-CN" altLang="en-US" sz="1400" dirty="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4632" y="1706286"/>
              <a:ext cx="3153650" cy="1614658"/>
              <a:chOff x="654632" y="1706286"/>
              <a:chExt cx="3153650" cy="161465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632" y="1706286"/>
                <a:ext cx="3153650" cy="1614658"/>
              </a:xfrm>
              <a:prstGeom prst="rect">
                <a:avLst/>
              </a:prstGeom>
            </p:spPr>
          </p:pic>
          <p:sp>
            <p:nvSpPr>
              <p:cNvPr id="26" name="下箭头 25"/>
              <p:cNvSpPr/>
              <p:nvPr/>
            </p:nvSpPr>
            <p:spPr>
              <a:xfrm>
                <a:off x="977573" y="2384129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下箭头 26"/>
              <p:cNvSpPr/>
              <p:nvPr/>
            </p:nvSpPr>
            <p:spPr>
              <a:xfrm>
                <a:off x="1306121" y="2384129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下箭头 27"/>
              <p:cNvSpPr/>
              <p:nvPr/>
            </p:nvSpPr>
            <p:spPr>
              <a:xfrm>
                <a:off x="1681486" y="2384129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下箭头 28"/>
              <p:cNvSpPr/>
              <p:nvPr/>
            </p:nvSpPr>
            <p:spPr>
              <a:xfrm>
                <a:off x="2010034" y="2384129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下箭头 29"/>
              <p:cNvSpPr/>
              <p:nvPr/>
            </p:nvSpPr>
            <p:spPr>
              <a:xfrm>
                <a:off x="2392927" y="2379225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下箭头 30"/>
              <p:cNvSpPr/>
              <p:nvPr/>
            </p:nvSpPr>
            <p:spPr>
              <a:xfrm>
                <a:off x="2721475" y="2379225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下箭头 31"/>
              <p:cNvSpPr/>
              <p:nvPr/>
            </p:nvSpPr>
            <p:spPr>
              <a:xfrm>
                <a:off x="3096840" y="2379225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下箭头 32"/>
              <p:cNvSpPr/>
              <p:nvPr/>
            </p:nvSpPr>
            <p:spPr>
              <a:xfrm>
                <a:off x="3425388" y="2379225"/>
                <a:ext cx="45719" cy="276045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31936" y="2344338"/>
            <a:ext cx="53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PCB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937" y="5061785"/>
            <a:ext cx="270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目的：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</a:rPr>
              <a:t>测量中子束流通量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</a:rPr>
              <a:t>束斑形状大小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</a:rPr>
              <a:t>中子飞行时间（能量）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457"/>
          </a:xfrm>
        </p:spPr>
        <p:txBody>
          <a:bodyPr/>
          <a:lstStyle/>
          <a:p>
            <a:r>
              <a:rPr lang="en-US" altLang="zh-CN" dirty="0" err="1" smtClean="0"/>
              <a:t>MicroMegas</a:t>
            </a:r>
            <a:r>
              <a:rPr lang="zh-CN" altLang="en-US" dirty="0" smtClean="0"/>
              <a:t>中子束流检测探测器的</a:t>
            </a:r>
            <a:r>
              <a:rPr lang="zh-CN" altLang="en-US" dirty="0"/>
              <a:t>制作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00E3-5D07-4937-A737-423C49607F6B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80699" y="1489526"/>
            <a:ext cx="3561905" cy="2430352"/>
            <a:chOff x="716146" y="1584837"/>
            <a:chExt cx="3983943" cy="2643632"/>
          </a:xfrm>
        </p:grpSpPr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46" y="1614384"/>
              <a:ext cx="1864804" cy="217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566" y="1584837"/>
              <a:ext cx="1910523" cy="220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1010864" y="3893683"/>
              <a:ext cx="3401886" cy="33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 smtClean="0"/>
                <a:t>MicroMegas</a:t>
              </a:r>
              <a:r>
                <a:rPr lang="zh-CN" altLang="en-US" sz="1400" dirty="0" smtClean="0"/>
                <a:t>探测器雪崩气隙及漂移区</a:t>
              </a:r>
              <a:endParaRPr lang="zh-CN" altLang="en-US" sz="1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3493" y="1489526"/>
            <a:ext cx="3090494" cy="4723312"/>
            <a:chOff x="5279919" y="1215583"/>
            <a:chExt cx="3090494" cy="472331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" t="1111" r="19233" b="2732"/>
            <a:stretch/>
          </p:blipFill>
          <p:spPr>
            <a:xfrm rot="5400000">
              <a:off x="4672238" y="1823264"/>
              <a:ext cx="4305856" cy="309049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995359" y="5600341"/>
              <a:ext cx="1871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/>
                <a:t>MicroMegas</a:t>
              </a:r>
              <a:r>
                <a:rPr lang="zh-CN" altLang="en-US" sz="1600" dirty="0" smtClean="0"/>
                <a:t>探测器</a:t>
              </a:r>
              <a:endParaRPr lang="zh-CN" altLang="en-US" sz="16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17619" y="3964318"/>
            <a:ext cx="2502192" cy="2320276"/>
            <a:chOff x="1156567" y="4095629"/>
            <a:chExt cx="2502192" cy="2320276"/>
          </a:xfrm>
        </p:grpSpPr>
        <p:sp>
          <p:nvSpPr>
            <p:cNvPr id="15" name="文本框 14"/>
            <p:cNvSpPr txBox="1"/>
            <p:nvPr/>
          </p:nvSpPr>
          <p:spPr>
            <a:xfrm>
              <a:off x="1844708" y="6108128"/>
              <a:ext cx="1125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AGET</a:t>
              </a:r>
              <a:r>
                <a:rPr lang="zh-CN" altLang="en-US" sz="1400" dirty="0" smtClean="0"/>
                <a:t>电子学</a:t>
              </a:r>
              <a:endParaRPr lang="en-US" altLang="zh-CN" sz="1400" dirty="0" smtClean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t="5304" r="56981" b="23920"/>
            <a:stretch/>
          </p:blipFill>
          <p:spPr>
            <a:xfrm rot="5400000">
              <a:off x="1414494" y="3837702"/>
              <a:ext cx="1986337" cy="250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基本性能测试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D21E-22DC-40B1-8670-7225FC7D6279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21531" y="1413690"/>
            <a:ext cx="94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电子通过率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06851" y="4996084"/>
            <a:ext cx="609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采用</a:t>
            </a:r>
            <a:r>
              <a:rPr lang="en-US" altLang="zh-CN" baseline="30000" dirty="0" smtClean="0"/>
              <a:t>55</a:t>
            </a:r>
            <a:r>
              <a:rPr lang="en-US" altLang="zh-CN" dirty="0" smtClean="0"/>
              <a:t>Fe X-ray </a:t>
            </a:r>
            <a:r>
              <a:rPr lang="zh-CN" altLang="en-US" dirty="0" smtClean="0"/>
              <a:t>测试（</a:t>
            </a:r>
            <a:r>
              <a:rPr lang="en-US" altLang="zh-CN" dirty="0" smtClean="0"/>
              <a:t>5.9keV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01</a:t>
            </a:r>
            <a:r>
              <a:rPr lang="zh-CN" altLang="en-US" dirty="0" smtClean="0"/>
              <a:t>探测器：镀锗</a:t>
            </a:r>
            <a:r>
              <a:rPr lang="en-US" altLang="zh-CN" dirty="0" smtClean="0"/>
              <a:t>-</a:t>
            </a:r>
            <a:r>
              <a:rPr lang="zh-CN" altLang="en-US" dirty="0" smtClean="0"/>
              <a:t>阻性层，厚度</a:t>
            </a:r>
            <a:r>
              <a:rPr lang="en-US" altLang="zh-CN" dirty="0" smtClean="0"/>
              <a:t>800 nm</a:t>
            </a:r>
            <a:r>
              <a:rPr lang="zh-CN" altLang="en-US" dirty="0" smtClean="0"/>
              <a:t>，</a:t>
            </a:r>
            <a:r>
              <a:rPr lang="en-US" altLang="zh-CN" dirty="0"/>
              <a:t>5~10MΩ/□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03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04</a:t>
            </a:r>
            <a:r>
              <a:rPr lang="zh-CN" altLang="en-US" dirty="0" smtClean="0"/>
              <a:t>探测器：无阻性层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130145" y="1413690"/>
            <a:ext cx="50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增益</a:t>
            </a:r>
            <a:endParaRPr lang="zh-CN" altLang="en-US" sz="12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62920"/>
              </p:ext>
            </p:extLst>
          </p:nvPr>
        </p:nvGraphicFramePr>
        <p:xfrm>
          <a:off x="3891488" y="1372528"/>
          <a:ext cx="4936062" cy="377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1488" y="1372528"/>
                        <a:ext cx="4936062" cy="377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1730"/>
              </p:ext>
            </p:extLst>
          </p:nvPr>
        </p:nvGraphicFramePr>
        <p:xfrm>
          <a:off x="-83643" y="1372528"/>
          <a:ext cx="4936063" cy="377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83643" y="1372528"/>
                        <a:ext cx="4936063" cy="377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753"/>
          </a:xfrm>
        </p:spPr>
        <p:txBody>
          <a:bodyPr/>
          <a:lstStyle/>
          <a:p>
            <a:r>
              <a:rPr lang="zh-CN" altLang="en-US" dirty="0" smtClean="0"/>
              <a:t>均匀性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D201-857F-4F62-8C2B-2141F5425930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56938" y="1344545"/>
            <a:ext cx="6929712" cy="4959349"/>
            <a:chOff x="727409" y="1397002"/>
            <a:chExt cx="6929712" cy="4959349"/>
          </a:xfrm>
        </p:grpSpPr>
        <p:grpSp>
          <p:nvGrpSpPr>
            <p:cNvPr id="25" name="组合 24"/>
            <p:cNvGrpSpPr/>
            <p:nvPr/>
          </p:nvGrpSpPr>
          <p:grpSpPr>
            <a:xfrm>
              <a:off x="5529726" y="1401021"/>
              <a:ext cx="2127395" cy="4955330"/>
              <a:chOff x="587347" y="1397002"/>
              <a:chExt cx="2127395" cy="495533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587349" y="1397002"/>
                <a:ext cx="2016000" cy="2385332"/>
                <a:chOff x="801179" y="1500907"/>
                <a:chExt cx="2016000" cy="2385332"/>
              </a:xfrm>
            </p:grpSpPr>
            <p:pic>
              <p:nvPicPr>
                <p:cNvPr id="23" name="图片 22"/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01179" y="1500907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24" name="文本框 23"/>
                <p:cNvSpPr txBox="1"/>
                <p:nvPr/>
              </p:nvSpPr>
              <p:spPr>
                <a:xfrm>
                  <a:off x="916174" y="3516907"/>
                  <a:ext cx="17981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03_Ge_Top,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9.0</a:t>
                  </a:r>
                  <a:r>
                    <a:rPr lang="en-US" altLang="zh-CN" dirty="0">
                      <a:solidFill>
                        <a:srgbClr val="FF0000"/>
                      </a:solidFill>
                    </a:rPr>
                    <a:t>%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587347" y="3967000"/>
                <a:ext cx="2127395" cy="2385332"/>
                <a:chOff x="801179" y="4010861"/>
                <a:chExt cx="2127395" cy="2385332"/>
              </a:xfrm>
            </p:grpSpPr>
            <p:pic>
              <p:nvPicPr>
                <p:cNvPr id="21" name="图片 20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1179" y="4010861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813790" y="6026861"/>
                  <a:ext cx="21147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03_Ge_Bottom,</a:t>
                  </a:r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7.0</a:t>
                  </a:r>
                  <a:r>
                    <a:rPr lang="en-US" altLang="zh-CN" dirty="0">
                      <a:solidFill>
                        <a:srgbClr val="FF0000"/>
                      </a:solidFill>
                    </a:rPr>
                    <a:t>%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727409" y="1397002"/>
              <a:ext cx="2029807" cy="4959349"/>
              <a:chOff x="3020537" y="1397002"/>
              <a:chExt cx="2029807" cy="49593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020537" y="1397002"/>
                <a:ext cx="2016000" cy="2385332"/>
                <a:chOff x="3479026" y="1440863"/>
                <a:chExt cx="2016000" cy="2385332"/>
              </a:xfrm>
            </p:grpSpPr>
            <p:pic>
              <p:nvPicPr>
                <p:cNvPr id="19" name="图片 18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9026" y="1440863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20" name="文本框 19"/>
                <p:cNvSpPr txBox="1"/>
                <p:nvPr/>
              </p:nvSpPr>
              <p:spPr>
                <a:xfrm>
                  <a:off x="3742131" y="3456863"/>
                  <a:ext cx="1489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01_Top,10.5</a:t>
                  </a:r>
                  <a:r>
                    <a:rPr lang="en-US" altLang="zh-CN" dirty="0">
                      <a:solidFill>
                        <a:prstClr val="black"/>
                      </a:solidFill>
                    </a:rPr>
                    <a:t>%</a:t>
                  </a: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3020537" y="3967000"/>
                <a:ext cx="2029807" cy="2389351"/>
                <a:chOff x="3479026" y="4010861"/>
                <a:chExt cx="2029807" cy="2389351"/>
              </a:xfrm>
            </p:grpSpPr>
            <p:pic>
              <p:nvPicPr>
                <p:cNvPr id="17" name="图片 16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79026" y="4010861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18" name="文本框 17"/>
                <p:cNvSpPr txBox="1"/>
                <p:nvPr/>
              </p:nvSpPr>
              <p:spPr>
                <a:xfrm>
                  <a:off x="3635166" y="6030880"/>
                  <a:ext cx="1873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01_Bottom,11.3</a:t>
                  </a:r>
                  <a:r>
                    <a:rPr lang="en-US" altLang="zh-CN" dirty="0">
                      <a:solidFill>
                        <a:prstClr val="black"/>
                      </a:solidFill>
                    </a:rPr>
                    <a:t>%</a:t>
                  </a: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3164424" y="1401021"/>
              <a:ext cx="2016000" cy="4955330"/>
              <a:chOff x="5453724" y="1397002"/>
              <a:chExt cx="2016000" cy="495533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453724" y="1397002"/>
                <a:ext cx="2016000" cy="2385332"/>
                <a:chOff x="6156872" y="1440863"/>
                <a:chExt cx="2016000" cy="2385332"/>
              </a:xfrm>
            </p:grpSpPr>
            <p:pic>
              <p:nvPicPr>
                <p:cNvPr id="15" name="图片 14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6872" y="1440863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16" name="文本框 15"/>
                <p:cNvSpPr txBox="1"/>
                <p:nvPr/>
              </p:nvSpPr>
              <p:spPr>
                <a:xfrm>
                  <a:off x="6419978" y="3456863"/>
                  <a:ext cx="1489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02_Top,13.2</a:t>
                  </a:r>
                  <a:r>
                    <a:rPr lang="en-US" altLang="zh-CN" dirty="0">
                      <a:solidFill>
                        <a:prstClr val="black"/>
                      </a:solidFill>
                    </a:rPr>
                    <a:t>%</a:t>
                  </a: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5453724" y="3967000"/>
                <a:ext cx="2016000" cy="2385332"/>
                <a:chOff x="6156872" y="4010861"/>
                <a:chExt cx="2016000" cy="2385332"/>
              </a:xfrm>
            </p:grpSpPr>
            <p:pic>
              <p:nvPicPr>
                <p:cNvPr id="13" name="图片 1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6872" y="4010861"/>
                  <a:ext cx="2016000" cy="2016000"/>
                </a:xfrm>
                <a:prstGeom prst="rect">
                  <a:avLst/>
                </a:prstGeom>
              </p:spPr>
            </p:pic>
            <p:sp>
              <p:nvSpPr>
                <p:cNvPr id="14" name="文本框 13"/>
                <p:cNvSpPr txBox="1"/>
                <p:nvPr/>
              </p:nvSpPr>
              <p:spPr>
                <a:xfrm>
                  <a:off x="6228038" y="6026861"/>
                  <a:ext cx="1873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prstClr val="black"/>
                      </a:solidFill>
                    </a:rPr>
                    <a:t>02_Bottom,21.6</a:t>
                  </a:r>
                  <a:r>
                    <a:rPr lang="en-US" altLang="zh-CN" dirty="0">
                      <a:solidFill>
                        <a:prstClr val="black"/>
                      </a:solidFill>
                    </a:rPr>
                    <a:t>%</a:t>
                  </a:r>
                  <a:endParaRPr lang="zh-CN" alt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文本框 27"/>
          <p:cNvSpPr txBox="1"/>
          <p:nvPr/>
        </p:nvSpPr>
        <p:spPr>
          <a:xfrm>
            <a:off x="5359255" y="722116"/>
            <a:ext cx="26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03</a:t>
            </a:r>
            <a:r>
              <a:rPr lang="zh-CN" altLang="en-US" sz="1600" dirty="0" smtClean="0"/>
              <a:t>探测器通过改进热压工艺，双面增益均匀性好于</a:t>
            </a:r>
            <a:r>
              <a:rPr lang="en-US" altLang="zh-CN" sz="1600" dirty="0" smtClean="0"/>
              <a:t>10%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7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9440"/>
          </a:xfrm>
        </p:spPr>
        <p:txBody>
          <a:bodyPr/>
          <a:lstStyle/>
          <a:p>
            <a:r>
              <a:rPr lang="zh-CN" altLang="en-US" dirty="0" smtClean="0"/>
              <a:t>镅铍中子源测试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14F2-9383-4386-AD6F-0AF72AC42BCE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8</a:t>
            </a:fld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66548" y="1507659"/>
            <a:ext cx="3857625" cy="2888542"/>
            <a:chOff x="1987108" y="1621546"/>
            <a:chExt cx="3857625" cy="2888542"/>
          </a:xfrm>
        </p:grpSpPr>
        <p:sp>
          <p:nvSpPr>
            <p:cNvPr id="6" name="矩形 10"/>
            <p:cNvSpPr>
              <a:spLocks noChangeArrowheads="1"/>
            </p:cNvSpPr>
            <p:nvPr/>
          </p:nvSpPr>
          <p:spPr bwMode="auto">
            <a:xfrm>
              <a:off x="2205038" y="2159000"/>
              <a:ext cx="3027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aseline="30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241</a:t>
              </a:r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Am-Be neutron source 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7" name="组合 47"/>
            <p:cNvGrpSpPr>
              <a:grpSpLocks/>
            </p:cNvGrpSpPr>
            <p:nvPr/>
          </p:nvGrpSpPr>
          <p:grpSpPr bwMode="auto">
            <a:xfrm>
              <a:off x="2276476" y="3803650"/>
              <a:ext cx="2740025" cy="706438"/>
              <a:chOff x="568225" y="2660576"/>
              <a:chExt cx="2980968" cy="847425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68225" y="2660576"/>
                <a:ext cx="110534" cy="681748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194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424842" y="2666290"/>
                <a:ext cx="108808" cy="681748"/>
              </a:xfrm>
              <a:prstGeom prst="rect">
                <a:avLst/>
              </a:prstGeom>
              <a:pattFill prst="pct6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1194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582042" y="3115710"/>
                <a:ext cx="2967151" cy="0"/>
              </a:xfrm>
              <a:prstGeom prst="line">
                <a:avLst/>
              </a:prstGeom>
              <a:ln w="28575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82042" y="2713897"/>
                <a:ext cx="2967151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568225" y="3342324"/>
                <a:ext cx="2965425" cy="165677"/>
              </a:xfrm>
              <a:prstGeom prst="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470" tIns="29235" rIns="58470" bIns="29235" anchor="ctr"/>
              <a:lstStyle/>
              <a:p>
                <a:pPr algn="ctr" eaLnBrk="1" hangingPunct="1">
                  <a:defRPr/>
                </a:pPr>
                <a:endParaRPr lang="zh-CN" altLang="en-US" sz="1194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725539" y="3295546"/>
                <a:ext cx="2642684" cy="48542"/>
                <a:chOff x="2461456" y="5132611"/>
                <a:chExt cx="4418564" cy="107128"/>
              </a:xfrm>
              <a:pattFill prst="pct90">
                <a:fgClr>
                  <a:schemeClr val="accent4"/>
                </a:fgClr>
                <a:bgClr>
                  <a:schemeClr val="bg1"/>
                </a:bgClr>
              </a:pattFill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2461456" y="5132614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3028950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596444" y="5132613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4163938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4731432" y="5132612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5298926" y="5132611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5863339" y="5134590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430833" y="5134589"/>
                  <a:ext cx="449187" cy="105149"/>
                </a:xfrm>
                <a:prstGeom prst="rect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194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994818" y="2725323"/>
                <a:ext cx="2105330" cy="0"/>
              </a:xfrm>
              <a:prstGeom prst="line">
                <a:avLst/>
              </a:prstGeom>
              <a:ln w="31750" cmpd="sng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40"/>
              <p:cNvSpPr txBox="1">
                <a:spLocks noChangeArrowheads="1"/>
              </p:cNvSpPr>
              <p:nvPr/>
            </p:nvSpPr>
            <p:spPr bwMode="auto">
              <a:xfrm>
                <a:off x="1593430" y="2710295"/>
                <a:ext cx="1841768" cy="369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rgbClr val="C00000"/>
                    </a:solidFill>
                  </a:rPr>
                  <a:t>Neutron convertor </a:t>
                </a:r>
                <a:endParaRPr lang="zh-CN" altLang="en-US"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557588" y="2587625"/>
              <a:ext cx="222250" cy="4079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594101" y="2943225"/>
              <a:ext cx="123825" cy="460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33675" y="3490913"/>
              <a:ext cx="1868488" cy="203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733675" y="3270250"/>
              <a:ext cx="1868488" cy="203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733676" y="3048000"/>
              <a:ext cx="1870075" cy="203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9" name="文本框 55"/>
            <p:cNvSpPr txBox="1">
              <a:spLocks noChangeArrowheads="1"/>
            </p:cNvSpPr>
            <p:nvPr/>
          </p:nvSpPr>
          <p:spPr bwMode="auto">
            <a:xfrm>
              <a:off x="3097214" y="3182938"/>
              <a:ext cx="1411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聚乙烯板</a:t>
              </a:r>
            </a:p>
          </p:txBody>
        </p:sp>
        <p:sp>
          <p:nvSpPr>
            <p:cNvPr id="30" name="文本框 61"/>
            <p:cNvSpPr txBox="1">
              <a:spLocks noChangeArrowheads="1"/>
            </p:cNvSpPr>
            <p:nvPr/>
          </p:nvSpPr>
          <p:spPr bwMode="auto">
            <a:xfrm>
              <a:off x="1987108" y="1621546"/>
              <a:ext cx="3857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实验设置</a:t>
              </a: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zh-CN" altLang="en-US" sz="18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物理学院中子实验室</a:t>
              </a: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）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38758" y="4907647"/>
            <a:ext cx="295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采用</a:t>
            </a:r>
            <a:r>
              <a:rPr lang="en-US" altLang="zh-CN" dirty="0" smtClean="0"/>
              <a:t>6Li</a:t>
            </a:r>
            <a:r>
              <a:rPr lang="zh-CN" altLang="en-US" dirty="0" smtClean="0"/>
              <a:t>作为中子转换层，贴在漂移电极下层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5125683" y="1230846"/>
            <a:ext cx="2466246" cy="2228765"/>
            <a:chOff x="5589240" y="1206544"/>
            <a:chExt cx="3133121" cy="2852777"/>
          </a:xfrm>
        </p:grpSpPr>
        <p:sp>
          <p:nvSpPr>
            <p:cNvPr id="34" name="文本框 33"/>
            <p:cNvSpPr txBox="1"/>
            <p:nvPr/>
          </p:nvSpPr>
          <p:spPr>
            <a:xfrm>
              <a:off x="6234764" y="3665372"/>
              <a:ext cx="2487597" cy="39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圆</a:t>
              </a:r>
              <a:r>
                <a:rPr lang="zh-CN" altLang="en-US" sz="1400" dirty="0" smtClean="0"/>
                <a:t>内镀</a:t>
              </a:r>
              <a:r>
                <a:rPr lang="en-US" altLang="zh-CN" sz="1400" baseline="30000" dirty="0" smtClean="0"/>
                <a:t>6</a:t>
              </a:r>
              <a:r>
                <a:rPr lang="en-US" altLang="zh-CN" sz="1400" dirty="0" smtClean="0"/>
                <a:t>Li</a:t>
              </a:r>
              <a:r>
                <a:rPr lang="zh-CN" altLang="en-US" sz="1400" dirty="0" smtClean="0"/>
                <a:t>，尺寸</a:t>
              </a:r>
              <a:r>
                <a:rPr lang="en-US" altLang="zh-CN" sz="1400" dirty="0" smtClean="0"/>
                <a:t>φ=6cm</a:t>
              </a:r>
              <a:endParaRPr lang="zh-CN" altLang="en-US" sz="1400" dirty="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589240" y="1206544"/>
              <a:ext cx="2513781" cy="2458829"/>
              <a:chOff x="7039154" y="4552312"/>
              <a:chExt cx="1557547" cy="1605096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39154" y="4552312"/>
                <a:ext cx="1557547" cy="1600026"/>
              </a:xfrm>
              <a:prstGeom prst="rect">
                <a:avLst/>
              </a:prstGeom>
            </p:spPr>
          </p:pic>
          <p:sp>
            <p:nvSpPr>
              <p:cNvPr id="37" name="椭圆 36"/>
              <p:cNvSpPr/>
              <p:nvPr/>
            </p:nvSpPr>
            <p:spPr>
              <a:xfrm>
                <a:off x="7470477" y="4942935"/>
                <a:ext cx="715992" cy="7219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箭头连接符 37"/>
              <p:cNvCxnSpPr>
                <a:stCxn id="34" idx="0"/>
                <a:endCxn id="37" idx="4"/>
              </p:cNvCxnSpPr>
              <p:nvPr/>
            </p:nvCxnSpPr>
            <p:spPr>
              <a:xfrm flipH="1" flipV="1">
                <a:off x="7828473" y="5664875"/>
                <a:ext cx="381311" cy="49253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组合 54"/>
          <p:cNvGrpSpPr/>
          <p:nvPr/>
        </p:nvGrpSpPr>
        <p:grpSpPr>
          <a:xfrm>
            <a:off x="4106868" y="3488858"/>
            <a:ext cx="3602617" cy="2923459"/>
            <a:chOff x="4570854" y="3691481"/>
            <a:chExt cx="3137755" cy="266877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0854" y="3691481"/>
              <a:ext cx="3137755" cy="2170985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5039065" y="3783674"/>
              <a:ext cx="1688631" cy="28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 smtClean="0"/>
                <a:t>sumADC</a:t>
              </a:r>
              <a:r>
                <a:rPr lang="en-US" altLang="zh-CN" sz="1400" dirty="0" smtClean="0"/>
                <a:t>(energy) </a:t>
              </a:r>
              <a:r>
                <a:rPr lang="en-US" altLang="zh-CN" sz="1400" dirty="0" err="1" smtClean="0"/>
                <a:t>vs</a:t>
              </a:r>
              <a:r>
                <a:rPr lang="en-US" altLang="zh-CN" sz="1400" dirty="0" smtClean="0"/>
                <a:t> hits</a:t>
              </a:r>
              <a:endParaRPr lang="zh-CN" altLang="en-US" sz="1400" dirty="0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6383" y="5915029"/>
              <a:ext cx="2709840" cy="445228"/>
            </a:xfrm>
            <a:prstGeom prst="rect">
              <a:avLst/>
            </a:prstGeom>
          </p:spPr>
        </p:pic>
        <p:cxnSp>
          <p:nvCxnSpPr>
            <p:cNvPr id="52" name="直接箭头连接符 51"/>
            <p:cNvCxnSpPr/>
            <p:nvPr/>
          </p:nvCxnSpPr>
          <p:spPr>
            <a:xfrm flipH="1" flipV="1">
              <a:off x="5421466" y="4894045"/>
              <a:ext cx="418617" cy="110131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V="1">
              <a:off x="6294647" y="5074037"/>
              <a:ext cx="70519" cy="92132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5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0044"/>
          </a:xfrm>
        </p:spPr>
        <p:txBody>
          <a:bodyPr/>
          <a:lstStyle/>
          <a:p>
            <a:r>
              <a:rPr lang="zh-CN" altLang="en-US" dirty="0" smtClean="0"/>
              <a:t>镅铍中子源测试</a:t>
            </a:r>
            <a:r>
              <a:rPr lang="en-US" altLang="zh-CN" dirty="0" smtClean="0"/>
              <a:t>-</a:t>
            </a:r>
            <a:r>
              <a:rPr lang="zh-CN" altLang="en-US" dirty="0" smtClean="0"/>
              <a:t>中子俘获位置重建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2012-DE01-4E7B-81CA-D10AE1F6979E}" type="datetime1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25CF-2FF1-40B5-9356-0FE1FBDD3B1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416438" y="4602025"/>
            <a:ext cx="539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左</a:t>
            </a:r>
            <a:r>
              <a:rPr lang="zh-CN" altLang="en-US" dirty="0"/>
              <a:t>上</a:t>
            </a:r>
            <a:r>
              <a:rPr lang="zh-CN" altLang="en-US" dirty="0" smtClean="0"/>
              <a:t>边为重心法重建中子</a:t>
            </a:r>
            <a:r>
              <a:rPr lang="zh-CN" altLang="en-US" dirty="0"/>
              <a:t>俘获</a:t>
            </a:r>
            <a:r>
              <a:rPr lang="zh-CN" altLang="en-US" dirty="0" smtClean="0"/>
              <a:t>位置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左下</a:t>
            </a:r>
            <a:r>
              <a:rPr lang="zh-CN" altLang="en-US" dirty="0" smtClean="0"/>
              <a:t>边为利用</a:t>
            </a:r>
            <a:r>
              <a:rPr lang="en-US" altLang="zh-CN" dirty="0" smtClean="0"/>
              <a:t>TPC</a:t>
            </a:r>
            <a:r>
              <a:rPr lang="zh-CN" altLang="en-US" dirty="0" smtClean="0"/>
              <a:t>原理重建中子俘获位置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右边为两种算法重建位置半径统计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TPC</a:t>
            </a:r>
            <a:r>
              <a:rPr lang="zh-CN" altLang="en-US" dirty="0" smtClean="0"/>
              <a:t>时间算法界限更清晰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541795" y="3725929"/>
            <a:ext cx="2659683" cy="2703971"/>
            <a:chOff x="5042257" y="1599797"/>
            <a:chExt cx="2659683" cy="2703971"/>
          </a:xfrm>
        </p:grpSpPr>
        <p:sp>
          <p:nvSpPr>
            <p:cNvPr id="9" name="文本框 8"/>
            <p:cNvSpPr txBox="1"/>
            <p:nvPr/>
          </p:nvSpPr>
          <p:spPr>
            <a:xfrm>
              <a:off x="5702908" y="1599797"/>
              <a:ext cx="1338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TPC</a:t>
              </a:r>
              <a:r>
                <a:rPr lang="zh-CN" altLang="en-US" sz="1200" dirty="0" smtClean="0"/>
                <a:t>原理重建位置</a:t>
              </a:r>
              <a:endParaRPr lang="zh-CN" altLang="en-US" sz="1200" dirty="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2257" y="1863306"/>
              <a:ext cx="2659683" cy="2440462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61214" y="972767"/>
            <a:ext cx="2640264" cy="2714367"/>
            <a:chOff x="1409838" y="1586307"/>
            <a:chExt cx="2640264" cy="2714367"/>
          </a:xfrm>
        </p:grpSpPr>
        <p:sp>
          <p:nvSpPr>
            <p:cNvPr id="8" name="文本框 7"/>
            <p:cNvSpPr txBox="1"/>
            <p:nvPr/>
          </p:nvSpPr>
          <p:spPr>
            <a:xfrm>
              <a:off x="2224793" y="1586307"/>
              <a:ext cx="1315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重心法重建位置</a:t>
              </a:r>
              <a:endParaRPr lang="zh-CN" altLang="en-US" sz="1200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838" y="1863306"/>
              <a:ext cx="2640264" cy="243736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337344" y="1538901"/>
            <a:ext cx="4862784" cy="3054513"/>
            <a:chOff x="3570257" y="1269942"/>
            <a:chExt cx="4862784" cy="305451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0257" y="1269942"/>
              <a:ext cx="4862784" cy="305451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753405" y="1613139"/>
              <a:ext cx="1466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7B7BCA"/>
                  </a:solidFill>
                </a:rPr>
                <a:t>重心法</a:t>
              </a:r>
              <a:endParaRPr lang="en-US" altLang="zh-CN" dirty="0" smtClean="0">
                <a:solidFill>
                  <a:srgbClr val="7B7BCA"/>
                </a:solidFill>
              </a:endParaRPr>
            </a:p>
            <a:p>
              <a:r>
                <a:rPr lang="en-US" altLang="zh-CN" dirty="0" smtClean="0">
                  <a:solidFill>
                    <a:srgbClr val="FF9D9D"/>
                  </a:solidFill>
                </a:rPr>
                <a:t>TPC</a:t>
              </a:r>
              <a:r>
                <a:rPr lang="zh-CN" altLang="en-US" dirty="0" smtClean="0">
                  <a:solidFill>
                    <a:srgbClr val="FF9D9D"/>
                  </a:solidFill>
                </a:rPr>
                <a:t>时间算法</a:t>
              </a:r>
              <a:endParaRPr lang="zh-CN" altLang="en-US" dirty="0">
                <a:solidFill>
                  <a:srgbClr val="FF9D9D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587510" y="1180401"/>
            <a:ext cx="389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02_Bottom</a:t>
            </a:r>
            <a:r>
              <a:rPr lang="zh-CN" altLang="en-US" dirty="0" smtClean="0"/>
              <a:t>探测器测试结果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761</Words>
  <Application>Microsoft Office PowerPoint</Application>
  <PresentationFormat>全屏显示(4:3)</PresentationFormat>
  <Paragraphs>152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Graph</vt:lpstr>
      <vt:lpstr>基于MicroMegas的 CSNS白光中子源束流监测器研制</vt:lpstr>
      <vt:lpstr>内容提要</vt:lpstr>
      <vt:lpstr>CSNS反角白光中子源</vt:lpstr>
      <vt:lpstr>MicroMegas中子束流检测探测器的设计</vt:lpstr>
      <vt:lpstr>MicroMegas中子束流检测探测器的制作</vt:lpstr>
      <vt:lpstr>基本性能测试</vt:lpstr>
      <vt:lpstr>均匀性</vt:lpstr>
      <vt:lpstr>镅铍中子源测试</vt:lpstr>
      <vt:lpstr>镅铍中子源测试-中子俘获位置重建</vt:lpstr>
      <vt:lpstr>白光中子束流测试</vt:lpstr>
      <vt:lpstr>中子束流测试初步结果（一）</vt:lpstr>
      <vt:lpstr>中子束流测试初步结果（二）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基于MicroMegas的 CSNS反角白光中子源束流监测探测器</dc:title>
  <dc:creator>齐斌斌</dc:creator>
  <cp:lastModifiedBy>齐斌斌</cp:lastModifiedBy>
  <cp:revision>68</cp:revision>
  <dcterms:created xsi:type="dcterms:W3CDTF">2017-11-09T10:40:20Z</dcterms:created>
  <dcterms:modified xsi:type="dcterms:W3CDTF">2017-11-12T05:07:09Z</dcterms:modified>
</cp:coreProperties>
</file>