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8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9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0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media/image71.JPG" ContentType="image/jpeg"/>
  <Override PartName="/ppt/media/image72.JPG" ContentType="image/jpeg"/>
  <Override PartName="/ppt/media/image76.JPG" ContentType="image/jpeg"/>
  <Override PartName="/ppt/media/image77.JPG" ContentType="image/jpeg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24" r:id="rId2"/>
    <p:sldMasterId id="2147483778" r:id="rId3"/>
    <p:sldMasterId id="2147483816" r:id="rId4"/>
    <p:sldMasterId id="2147483902" r:id="rId5"/>
    <p:sldMasterId id="2147484037" r:id="rId6"/>
    <p:sldMasterId id="2147484110" r:id="rId7"/>
    <p:sldMasterId id="2147484122" r:id="rId8"/>
    <p:sldMasterId id="2147484134" r:id="rId9"/>
    <p:sldMasterId id="2147484147" r:id="rId10"/>
    <p:sldMasterId id="2147484159" r:id="rId11"/>
    <p:sldMasterId id="2147484171" r:id="rId12"/>
    <p:sldMasterId id="2147484183" r:id="rId13"/>
    <p:sldMasterId id="2147484207" r:id="rId14"/>
    <p:sldMasterId id="2147484219" r:id="rId15"/>
    <p:sldMasterId id="2147484231" r:id="rId16"/>
    <p:sldMasterId id="2147484243" r:id="rId17"/>
    <p:sldMasterId id="2147484267" r:id="rId18"/>
    <p:sldMasterId id="2147484279" r:id="rId19"/>
    <p:sldMasterId id="2147484291" r:id="rId20"/>
    <p:sldMasterId id="2147484303" r:id="rId21"/>
    <p:sldMasterId id="2147484309" r:id="rId22"/>
  </p:sldMasterIdLst>
  <p:notesMasterIdLst>
    <p:notesMasterId r:id="rId75"/>
  </p:notesMasterIdLst>
  <p:sldIdLst>
    <p:sldId id="270" r:id="rId23"/>
    <p:sldId id="745" r:id="rId24"/>
    <p:sldId id="839" r:id="rId25"/>
    <p:sldId id="747" r:id="rId26"/>
    <p:sldId id="786" r:id="rId27"/>
    <p:sldId id="787" r:id="rId28"/>
    <p:sldId id="788" r:id="rId29"/>
    <p:sldId id="789" r:id="rId30"/>
    <p:sldId id="790" r:id="rId31"/>
    <p:sldId id="791" r:id="rId32"/>
    <p:sldId id="792" r:id="rId33"/>
    <p:sldId id="828" r:id="rId34"/>
    <p:sldId id="827" r:id="rId35"/>
    <p:sldId id="810" r:id="rId36"/>
    <p:sldId id="793" r:id="rId37"/>
    <p:sldId id="794" r:id="rId38"/>
    <p:sldId id="795" r:id="rId39"/>
    <p:sldId id="796" r:id="rId40"/>
    <p:sldId id="798" r:id="rId41"/>
    <p:sldId id="808" r:id="rId42"/>
    <p:sldId id="815" r:id="rId43"/>
    <p:sldId id="816" r:id="rId44"/>
    <p:sldId id="813" r:id="rId45"/>
    <p:sldId id="811" r:id="rId46"/>
    <p:sldId id="830" r:id="rId47"/>
    <p:sldId id="856" r:id="rId48"/>
    <p:sldId id="821" r:id="rId49"/>
    <p:sldId id="820" r:id="rId50"/>
    <p:sldId id="837" r:id="rId51"/>
    <p:sldId id="835" r:id="rId52"/>
    <p:sldId id="836" r:id="rId53"/>
    <p:sldId id="831" r:id="rId54"/>
    <p:sldId id="832" r:id="rId55"/>
    <p:sldId id="833" r:id="rId56"/>
    <p:sldId id="844" r:id="rId57"/>
    <p:sldId id="845" r:id="rId58"/>
    <p:sldId id="849" r:id="rId59"/>
    <p:sldId id="855" r:id="rId60"/>
    <p:sldId id="850" r:id="rId61"/>
    <p:sldId id="851" r:id="rId62"/>
    <p:sldId id="852" r:id="rId63"/>
    <p:sldId id="853" r:id="rId64"/>
    <p:sldId id="854" r:id="rId65"/>
    <p:sldId id="847" r:id="rId66"/>
    <p:sldId id="842" r:id="rId67"/>
    <p:sldId id="843" r:id="rId68"/>
    <p:sldId id="814" r:id="rId69"/>
    <p:sldId id="825" r:id="rId70"/>
    <p:sldId id="823" r:id="rId71"/>
    <p:sldId id="818" r:id="rId72"/>
    <p:sldId id="846" r:id="rId73"/>
    <p:sldId id="824" r:id="rId7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7F27"/>
    <a:srgbClr val="0000FF"/>
    <a:srgbClr val="9900CC"/>
    <a:srgbClr val="66A2D8"/>
    <a:srgbClr val="94BEE4"/>
    <a:srgbClr val="199CFF"/>
    <a:srgbClr val="159B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0458" autoAdjust="0"/>
  </p:normalViewPr>
  <p:slideViewPr>
    <p:cSldViewPr>
      <p:cViewPr varScale="1">
        <p:scale>
          <a:sx n="75" d="100"/>
          <a:sy n="75" d="100"/>
        </p:scale>
        <p:origin x="159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1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4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74" Type="http://schemas.openxmlformats.org/officeDocument/2006/relationships/slide" Target="slides/slide52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ou\Desktop\Chou_driveC\misc\China\CEPC\Other%20meetings\CEPC%20Light%20Source%20workshop_2017%2012\collider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ou\AppData\Local\Temp\Temp1_files.zip\files\parameters-phot-injecto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ou\AppData\Local\Temp\Temp1_files.zip\files\parameters-phot-injecto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u="none" baseline="0"/>
              <a:t>Colliders We Built</a:t>
            </a:r>
            <a:endParaRPr lang="en-US" sz="2000" b="1" u="non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A49-482D-80C6-B4D811CF5D8D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A49-482D-80C6-B4D811CF5D8D}"/>
              </c:ext>
            </c:extLst>
          </c:dPt>
          <c:cat>
            <c:strRef>
              <c:f>Sheet1!$A$1:$A$5</c:f>
              <c:strCache>
                <c:ptCount val="5"/>
                <c:pt idx="0">
                  <c:v>ee</c:v>
                </c:pt>
                <c:pt idx="1">
                  <c:v>pp/AA</c:v>
                </c:pt>
                <c:pt idx="2">
                  <c:v>ep</c:v>
                </c:pt>
                <c:pt idx="3">
                  <c:v>mumu</c:v>
                </c:pt>
                <c:pt idx="4">
                  <c:v>gg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20</c:v>
                </c:pt>
                <c:pt idx="1">
                  <c:v>5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49-482D-80C6-B4D811CF5D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874656"/>
        <c:axId val="206798632"/>
      </c:barChart>
      <c:catAx>
        <c:axId val="20587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798632"/>
        <c:crosses val="autoZero"/>
        <c:auto val="0"/>
        <c:lblAlgn val="ctr"/>
        <c:lblOffset val="100"/>
        <c:noMultiLvlLbl val="0"/>
      </c:catAx>
      <c:valAx>
        <c:axId val="206798632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87465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63538341491096"/>
          <c:y val="4.3363912524370142E-2"/>
          <c:w val="0.82123840769903766"/>
          <c:h val="0.8416746864975212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'[parameters-phot-injector.xlsx]withphotoinjector'!$K$2:$K$6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'[parameters-phot-injector.xlsx]withphotoinjector'!$V$2:$V$6</c:f>
              <c:numCache>
                <c:formatCode>0.00E+00</c:formatCode>
                <c:ptCount val="5"/>
                <c:pt idx="0">
                  <c:v>1.6E+28</c:v>
                </c:pt>
                <c:pt idx="1">
                  <c:v>1.1999999999999999E+28</c:v>
                </c:pt>
                <c:pt idx="2">
                  <c:v>5.7E+27</c:v>
                </c:pt>
                <c:pt idx="3">
                  <c:v>2.3000000000000001E+27</c:v>
                </c:pt>
                <c:pt idx="4">
                  <c:v>4.2999999999999998E+26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5CD-458C-A92A-6F170DA62F5E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'[parameters-phot-injector.xlsx]withphotoinjector'!$K$2:$K$6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'[parameters-phot-injector.xlsx]withphotoinjector'!$U$2:$U$6</c:f>
              <c:numCache>
                <c:formatCode>0.00E+00</c:formatCode>
                <c:ptCount val="5"/>
                <c:pt idx="0">
                  <c:v>5.2000000000000002E+27</c:v>
                </c:pt>
                <c:pt idx="1">
                  <c:v>4.0000000000000001E+27</c:v>
                </c:pt>
                <c:pt idx="2">
                  <c:v>2.3000000000000001E+27</c:v>
                </c:pt>
                <c:pt idx="3">
                  <c:v>1.0999999999999999E+27</c:v>
                </c:pt>
                <c:pt idx="4">
                  <c:v>2.3000000000000001E+26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5CD-458C-A92A-6F170DA62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52619392"/>
        <c:axId val="-1952604704"/>
      </c:scatterChart>
      <c:valAx>
        <c:axId val="-1952619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electron beam size (micor m)</a:t>
                </a:r>
                <a:endParaRPr lang="ja-JP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52604704"/>
        <c:crosses val="autoZero"/>
        <c:crossBetween val="midCat"/>
      </c:valAx>
      <c:valAx>
        <c:axId val="-1952604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526193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'[parameters-phot-injector.xlsx]withphotoinjector'!$E$8:$E$12</c:f>
              <c:numCache>
                <c:formatCode>0.00</c:formatCode>
                <c:ptCount val="5"/>
                <c:pt idx="0">
                  <c:v>0.02</c:v>
                </c:pt>
                <c:pt idx="1">
                  <c:v>0.06</c:v>
                </c:pt>
                <c:pt idx="2">
                  <c:v>0.08</c:v>
                </c:pt>
                <c:pt idx="3">
                  <c:v>0.1</c:v>
                </c:pt>
                <c:pt idx="4">
                  <c:v>0.2</c:v>
                </c:pt>
              </c:numCache>
            </c:numRef>
          </c:xVal>
          <c:yVal>
            <c:numRef>
              <c:f>'[parameters-phot-injector.xlsx]withphotoinjector'!$V$8:$V$12</c:f>
              <c:numCache>
                <c:formatCode>0.00E+00</c:formatCode>
                <c:ptCount val="5"/>
                <c:pt idx="0">
                  <c:v>1.1999999999999999E+28</c:v>
                </c:pt>
                <c:pt idx="1">
                  <c:v>5.9000000000000004E+27</c:v>
                </c:pt>
                <c:pt idx="2">
                  <c:v>4.3000000000000001E+27</c:v>
                </c:pt>
                <c:pt idx="3">
                  <c:v>3.2999999999999998E+27</c:v>
                </c:pt>
                <c:pt idx="4">
                  <c:v>1.3E+27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AA1-4D5F-BFC0-B281864CCEBC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'[parameters-phot-injector.xlsx]withphotoinjector'!$E$8:$E$12</c:f>
              <c:numCache>
                <c:formatCode>0.00</c:formatCode>
                <c:ptCount val="5"/>
                <c:pt idx="0">
                  <c:v>0.02</c:v>
                </c:pt>
                <c:pt idx="1">
                  <c:v>0.06</c:v>
                </c:pt>
                <c:pt idx="2">
                  <c:v>0.08</c:v>
                </c:pt>
                <c:pt idx="3">
                  <c:v>0.1</c:v>
                </c:pt>
                <c:pt idx="4">
                  <c:v>0.2</c:v>
                </c:pt>
              </c:numCache>
            </c:numRef>
          </c:xVal>
          <c:yVal>
            <c:numRef>
              <c:f>'[parameters-phot-injector.xlsx]withphotoinjector'!$U$8:$U$12</c:f>
              <c:numCache>
                <c:formatCode>0.00E+00</c:formatCode>
                <c:ptCount val="5"/>
                <c:pt idx="0">
                  <c:v>4.0000000000000001E+27</c:v>
                </c:pt>
                <c:pt idx="1">
                  <c:v>1.9499999999999999E+27</c:v>
                </c:pt>
                <c:pt idx="2">
                  <c:v>1.4E+27</c:v>
                </c:pt>
                <c:pt idx="3">
                  <c:v>1.0999999999999999E+27</c:v>
                </c:pt>
                <c:pt idx="4">
                  <c:v>4.2000000000000002E+26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AA1-4D5F-BFC0-B281864CCE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52607424"/>
        <c:axId val="-1952613952"/>
      </c:scatterChart>
      <c:valAx>
        <c:axId val="-19526074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angle offset (rad)</a:t>
                </a:r>
              </a:p>
              <a:p>
                <a:pPr>
                  <a:defRPr lang="ja-JP"/>
                </a:pPr>
                <a:r>
                  <a:rPr lang="en-US" altLang="ja-JP"/>
                  <a:t>(for</a:t>
                </a:r>
                <a:r>
                  <a:rPr lang="en-US" altLang="ja-JP" baseline="0"/>
                  <a:t> ex. 0.1 means 1 cm offset at the magnet surface placed 10cm from the IP)</a:t>
                </a:r>
                <a:endParaRPr lang="ja-JP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52613952"/>
        <c:crosses val="autoZero"/>
        <c:crossBetween val="midCat"/>
      </c:valAx>
      <c:valAx>
        <c:axId val="-1952613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526074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82432738697931"/>
          <c:y val="3.6578562704171605E-2"/>
          <c:w val="0.77803593682657857"/>
          <c:h val="0.77085079934086898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'[parameters-phot-injector.xlsx]withphotoinjector'!$E$8:$E$12</c:f>
              <c:numCache>
                <c:formatCode>0.00</c:formatCode>
                <c:ptCount val="5"/>
                <c:pt idx="0">
                  <c:v>0.02</c:v>
                </c:pt>
                <c:pt idx="1">
                  <c:v>0.06</c:v>
                </c:pt>
                <c:pt idx="2">
                  <c:v>0.08</c:v>
                </c:pt>
                <c:pt idx="3">
                  <c:v>0.1</c:v>
                </c:pt>
                <c:pt idx="4">
                  <c:v>0.2</c:v>
                </c:pt>
              </c:numCache>
            </c:numRef>
          </c:xVal>
          <c:yVal>
            <c:numRef>
              <c:f>'[parameters-phot-injector.xlsx]withphotoinjector'!$V$8:$V$12</c:f>
              <c:numCache>
                <c:formatCode>0.00E+00</c:formatCode>
                <c:ptCount val="5"/>
                <c:pt idx="0">
                  <c:v>1.1999999999999999E+28</c:v>
                </c:pt>
                <c:pt idx="1">
                  <c:v>5.9000000000000004E+27</c:v>
                </c:pt>
                <c:pt idx="2">
                  <c:v>4.3000000000000001E+27</c:v>
                </c:pt>
                <c:pt idx="3">
                  <c:v>3.2999999999999998E+27</c:v>
                </c:pt>
                <c:pt idx="4">
                  <c:v>1.3E+27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AA1-4D5F-BFC0-B281864CCEBC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'[parameters-phot-injector.xlsx]withphotoinjector'!$E$8:$E$12</c:f>
              <c:numCache>
                <c:formatCode>0.00</c:formatCode>
                <c:ptCount val="5"/>
                <c:pt idx="0">
                  <c:v>0.02</c:v>
                </c:pt>
                <c:pt idx="1">
                  <c:v>0.06</c:v>
                </c:pt>
                <c:pt idx="2">
                  <c:v>0.08</c:v>
                </c:pt>
                <c:pt idx="3">
                  <c:v>0.1</c:v>
                </c:pt>
                <c:pt idx="4">
                  <c:v>0.2</c:v>
                </c:pt>
              </c:numCache>
            </c:numRef>
          </c:xVal>
          <c:yVal>
            <c:numRef>
              <c:f>'[parameters-phot-injector.xlsx]withphotoinjector'!$U$8:$U$12</c:f>
              <c:numCache>
                <c:formatCode>0.00E+00</c:formatCode>
                <c:ptCount val="5"/>
                <c:pt idx="0">
                  <c:v>4.0000000000000001E+27</c:v>
                </c:pt>
                <c:pt idx="1">
                  <c:v>1.9499999999999999E+27</c:v>
                </c:pt>
                <c:pt idx="2">
                  <c:v>1.4E+27</c:v>
                </c:pt>
                <c:pt idx="3">
                  <c:v>1.0999999999999999E+27</c:v>
                </c:pt>
                <c:pt idx="4">
                  <c:v>4.2000000000000002E+26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AA1-4D5F-BFC0-B281864CCE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6640104"/>
        <c:axId val="366640496"/>
      </c:scatterChart>
      <c:valAx>
        <c:axId val="366640104"/>
        <c:scaling>
          <c:orientation val="minMax"/>
          <c:max val="0.2"/>
        </c:scaling>
        <c:delete val="0"/>
        <c:axPos val="b"/>
        <c:majorGridlines>
          <c:spPr>
            <a:ln w="19050" cap="flat" cmpd="sng" algn="ctr">
              <a:solidFill>
                <a:srgbClr val="CCECFF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Crossing angle (rad)</a:t>
                </a:r>
              </a:p>
              <a:p>
                <a:pPr>
                  <a:defRPr lang="ja-JP"/>
                </a:pPr>
                <a:r>
                  <a:rPr lang="en-US" altLang="ja-JP" sz="1200" b="1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(for</a:t>
                </a:r>
                <a:r>
                  <a:rPr lang="en-US" altLang="ja-JP" sz="1200" b="1" baseline="0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ex. 0.1  rad means 1 cm offset at the magnet surface placed 10cm from the IP)</a:t>
                </a:r>
                <a:endParaRPr lang="ja-JP" altLang="en-US" sz="12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66640496"/>
        <c:crosses val="autoZero"/>
        <c:crossBetween val="midCat"/>
      </c:valAx>
      <c:valAx>
        <c:axId val="366640496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rgbClr val="CCECFF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Luminosity (cm</a:t>
                </a:r>
                <a:r>
                  <a:rPr lang="en-US" altLang="zh-CN" sz="16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16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en-US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5.1767682943730563E-3"/>
              <c:y val="0.213956032638547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66640104"/>
        <c:crosses val="autoZero"/>
        <c:crossBetween val="midCat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F9E7F85-B32A-4CA9-9320-15D31B12426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1006F3D-0C12-4BB2-9B33-E700C28ED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08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06F3D-0C12-4BB2-9B33-E700C28ED4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86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006F3D-0C12-4BB2-9B33-E700C28ED4E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203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006F3D-0C12-4BB2-9B33-E700C28ED4E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95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49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006F3D-0C12-4BB2-9B33-E700C28ED4E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649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73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9000" y="6399213"/>
            <a:ext cx="539750" cy="360362"/>
          </a:xfrm>
        </p:spPr>
        <p:txBody>
          <a:bodyPr/>
          <a:lstStyle>
            <a:lvl1pPr>
              <a:defRPr sz="1600" b="1" smtClean="0"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fld id="{343DB52B-2979-4C12-8AFC-58670236D6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7266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9000" y="6399213"/>
            <a:ext cx="539750" cy="360362"/>
          </a:xfrm>
        </p:spPr>
        <p:txBody>
          <a:bodyPr/>
          <a:lstStyle>
            <a:lvl1pPr>
              <a:defRPr sz="1600" b="1" smtClean="0"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fld id="{81F3BED8-EF7A-4622-A4BB-99CF6E538E7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2070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52A73-E357-49C0-911B-85F268C421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4788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571DB-2550-40A5-A143-B91E30701E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563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F42B3-D6C5-411B-9B72-794488405F5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0878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1B550-BE79-401E-BE51-21A4A324BD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6953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/>
              <a:pPr/>
              <a:t>‹#›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728682" y="1156475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de-DE" sz="2800" b="1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>
              <a:spcBef>
                <a:spcPct val="20000"/>
              </a:spcBef>
              <a:buClr>
                <a:srgbClr val="005B82"/>
              </a:buClr>
              <a:buSzPct val="80000"/>
              <a:buFontTx/>
            </a:pPr>
            <a:r>
              <a:rPr lang="de-DE" dirty="0"/>
              <a:t>Platzhalter Titel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742129" y="1916832"/>
            <a:ext cx="7488832" cy="4209331"/>
          </a:xfrm>
          <a:prstGeom prst="rect">
            <a:avLst/>
          </a:prstGeom>
        </p:spPr>
        <p:txBody>
          <a:bodyPr lIns="0" tIns="0"/>
          <a:lstStyle>
            <a:lvl1pPr marL="0" indent="0">
              <a:spcAft>
                <a:spcPts val="500"/>
              </a:spcAft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-3429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itchFamily="2" charset="2"/>
              <a:buChar char="§"/>
              <a:defRPr lang="de-DE" sz="20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00" y="151200"/>
            <a:ext cx="1440000" cy="46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0137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2609AC2-5B17-47DD-B741-C41AA0808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844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2F055C8D-32DF-4753-AAC1-C2A2F444E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566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5053C7F-0C76-4DCF-A731-256D6834A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88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56766F7-63E7-4CB6-B6FA-41910A954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327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W. Chou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CEPC for LS Workshop, 12/7/2017, IHEP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720366E-2116-44D9-8A35-FBFE9D39F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635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W. Chou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CEPC for LS Workshop, 12/7/2017, IHEP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A5EA8D0-4C67-4E36-ACFE-93D7B94E8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501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W. Chou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CEPC for LS Workshop, 12/7/2017, IHEP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068C4D1-8192-49F0-96D5-AA6EBD225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646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4C40761-E6F1-4811-B564-0E244BBAB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500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C461890-FB63-4563-90A7-4BC98AC86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48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57178E4-3600-493E-B3DF-C918805B5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068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C74372F-623F-48C0-BBD0-372F037E75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710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160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88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5"/>
          <p:cNvGrpSpPr>
            <a:grpSpLocks/>
          </p:cNvGrpSpPr>
          <p:nvPr/>
        </p:nvGrpSpPr>
        <p:grpSpPr bwMode="auto">
          <a:xfrm>
            <a:off x="4" y="68273"/>
            <a:ext cx="8678863" cy="6713537"/>
            <a:chOff x="0" y="43"/>
            <a:chExt cx="5467" cy="4229"/>
          </a:xfrm>
        </p:grpSpPr>
        <p:sp>
          <p:nvSpPr>
            <p:cNvPr id="5" name="Rectangle 217"/>
            <p:cNvSpPr>
              <a:spLocks noChangeArrowheads="1"/>
            </p:cNvSpPr>
            <p:nvPr userDrawn="1"/>
          </p:nvSpPr>
          <p:spPr bwMode="auto">
            <a:xfrm>
              <a:off x="692" y="494"/>
              <a:ext cx="4775" cy="9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210" fontAlgn="base">
                <a:spcBef>
                  <a:spcPct val="0"/>
                </a:spcBef>
                <a:spcAft>
                  <a:spcPct val="0"/>
                </a:spcAft>
              </a:pPr>
              <a:endParaRPr lang="en-US" sz="1700" dirty="0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grpSp>
          <p:nvGrpSpPr>
            <p:cNvPr id="3" name="Group 324"/>
            <p:cNvGrpSpPr>
              <a:grpSpLocks/>
            </p:cNvGrpSpPr>
            <p:nvPr userDrawn="1"/>
          </p:nvGrpSpPr>
          <p:grpSpPr bwMode="auto">
            <a:xfrm>
              <a:off x="0" y="43"/>
              <a:ext cx="624" cy="4229"/>
              <a:chOff x="0" y="43"/>
              <a:chExt cx="624" cy="4229"/>
            </a:xfrm>
          </p:grpSpPr>
          <p:sp>
            <p:nvSpPr>
              <p:cNvPr id="7" name="Line 224"/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" name="Line 225"/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" name="Line 226"/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" name="Line 227"/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Line 228"/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" name="Line 229"/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Line 230"/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4" name="Line 231"/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5" name="Line 232"/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6" name="Line 233"/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7" name="Line 234"/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8" name="Line 235"/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9" name="Line 236"/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0" name="Line 237"/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1" name="Line 238"/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2" name="Line 239"/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3" name="Line 240"/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4" name="Line 241"/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5" name="Line 242"/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6" name="Line 243"/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7" name="Line 244"/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8" name="Line 245"/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9" name="Line 246"/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0" name="Line 247"/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1" name="Line 248"/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2" name="Line 249"/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3" name="Line 250"/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4" name="Line 251"/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5" name="Line 252"/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6" name="Line 253"/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7" name="Line 254"/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8" name="Line 255"/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9" name="Line 256"/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0" name="Line 257"/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1" name="Line 258"/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2" name="Line 259"/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3" name="Line 260"/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4" name="Line 261"/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5" name="Line 262"/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6" name="Line 263"/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7" name="Line 264"/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8" name="Line 265"/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9" name="Line 266"/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0" name="Line 267"/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1" name="Line 268"/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2" name="Line 269"/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3" name="Line 270"/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4" name="Line 271"/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5" name="Line 272"/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6" name="Line 273"/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7" name="Line 274"/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8" name="Line 275"/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9" name="Line 276"/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0" name="Line 277"/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1" name="Line 278"/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2" name="Line 279"/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3" name="Line 280"/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4" name="Line 281"/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5" name="Line 282"/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6" name="Line 283"/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7" name="Line 284"/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8" name="Line 285"/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9" name="Line 286"/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0" name="Line 287"/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1" name="Line 288"/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2" name="Line 289"/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3" name="Line 290"/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4" name="Line 291"/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5" name="Line 292"/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6" name="Line 293"/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7" name="Line 294"/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8" name="Line 295"/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9" name="Line 296"/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0" name="Line 297"/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1" name="Line 298"/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2" name="Line 299"/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3" name="Line 300"/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4" name="Line 301"/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5" name="Line 302"/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6" name="Line 303"/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7" name="Line 304"/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8" name="Line 305"/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9" name="Line 306"/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0" name="Line 307"/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1" name="Line 308"/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2" name="Line 309"/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3" name="Line 310"/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4" name="Line 311"/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5" name="Line 312"/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6" name="Line 313"/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7" name="Line 314"/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8" name="Line 315"/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9" name="Line 316"/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0" name="Line 317"/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1" name="Line 318"/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2" name="Line 319"/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" name="Line 320"/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" name="Line 321"/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105" name="Rectangle 220"/>
          <p:cNvSpPr>
            <a:spLocks noChangeArrowheads="1"/>
          </p:cNvSpPr>
          <p:nvPr/>
        </p:nvSpPr>
        <p:spPr bwMode="auto">
          <a:xfrm>
            <a:off x="3124206" y="2438400"/>
            <a:ext cx="5662613" cy="777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algn="ctr" defTabSz="914210" fontAlgn="base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3366"/>
              </a:solidFill>
            </a:endParaRPr>
          </a:p>
        </p:txBody>
      </p:sp>
      <p:sp>
        <p:nvSpPr>
          <p:cNvPr id="106" name="Rectangle 219"/>
          <p:cNvSpPr>
            <a:spLocks noChangeArrowheads="1"/>
          </p:cNvSpPr>
          <p:nvPr/>
        </p:nvSpPr>
        <p:spPr bwMode="auto">
          <a:xfrm>
            <a:off x="990604" y="533402"/>
            <a:ext cx="5662613" cy="777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algn="ctr" defTabSz="914210" fontAlgn="base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003366"/>
              </a:solidFill>
            </a:endParaRPr>
          </a:p>
        </p:txBody>
      </p:sp>
      <p:sp>
        <p:nvSpPr>
          <p:cNvPr id="3175" name="Rectangle 103"/>
          <p:cNvSpPr>
            <a:spLocks noGrp="1" noChangeArrowheads="1"/>
          </p:cNvSpPr>
          <p:nvPr>
            <p:ph type="ctrTitle"/>
          </p:nvPr>
        </p:nvSpPr>
        <p:spPr>
          <a:xfrm>
            <a:off x="1219200" y="762000"/>
            <a:ext cx="7380288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93" name="Rectangle 221"/>
          <p:cNvSpPr>
            <a:spLocks noGrp="1" noChangeArrowheads="1"/>
          </p:cNvSpPr>
          <p:nvPr>
            <p:ph type="subTitle" idx="1"/>
          </p:nvPr>
        </p:nvSpPr>
        <p:spPr>
          <a:xfrm>
            <a:off x="1566869" y="2693995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7" name="Rectangle 105"/>
          <p:cNvSpPr>
            <a:spLocks noGrp="1" noChangeArrowheads="1"/>
          </p:cNvSpPr>
          <p:nvPr>
            <p:ph type="dt" sz="half" idx="10"/>
          </p:nvPr>
        </p:nvSpPr>
        <p:spPr>
          <a:xfrm>
            <a:off x="1387481" y="6357938"/>
            <a:ext cx="13557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108" name="Rectangle 106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357938"/>
            <a:ext cx="510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CEPC for LS Workshop, 12/7/2017, IHEP</a:t>
            </a:r>
          </a:p>
        </p:txBody>
      </p:sp>
      <p:sp>
        <p:nvSpPr>
          <p:cNvPr id="109" name="Rectangle 10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2" y="6400800"/>
            <a:ext cx="838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DB2C9-0C31-449B-B24A-BB0E6CD47132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43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 autoUpdateAnimBg="0"/>
      <p:bldP spid="106" grpId="0" animBg="1" autoUpdateAnimBg="0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252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554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47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117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668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299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58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62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148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00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CEPC for LS Workshop, 12/7/2017, IHEP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30F56-F100-4F86-B447-EF61D5B65C02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892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694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610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352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649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5343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067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783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197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7017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53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CEPC for LS Workshop, 12/7/2017, IHEP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440F5-2FC7-499D-9809-3B66F5B56130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3630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893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912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73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714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81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9839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296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7137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721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21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31" y="2214572"/>
            <a:ext cx="3902075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4103" y="2214572"/>
            <a:ext cx="3903663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CEPC for LS Workshop, 12/7/2017, IHEP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5F702-4931-4FDB-9C3D-EC015A5CEA6E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33716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6444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6908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034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136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513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7235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6655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141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23243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45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CEPC for LS Workshop, 12/7/2017, IHEP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2E036-452D-40B1-8AF7-1A023394F84E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3580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1702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937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118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3827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034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6800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268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6241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3679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13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CEPC for LS Workshop, 12/7/2017, IHEP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71199-DD8C-4648-B3F1-614F001431E5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6999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581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908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9870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281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1373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6490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8672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087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8494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0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CEPC for LS Workshop, 12/7/2017, IHEP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85DE8-DE14-4502-8754-9B732DB3BA4C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1514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4925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3787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7610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729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W. Chou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CEPC for LS Workshop, 12/7/2017, IHEP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D3212-3852-4E9C-873D-943C38BA0F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775730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W. Chou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CEPC for LS Workshop, 12/7/2017, IHEP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D3212-3852-4E9C-873D-943C38BA0F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621881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W. Chou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CEPC for LS Workshop, 12/7/2017, IHEP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D3212-3852-4E9C-873D-943C38BA0F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349652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W. Chou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CEPC for LS Workshop, 12/7/2017, IHEP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D3212-3852-4E9C-873D-943C38BA0F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51948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W. Chou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CEPC for LS Workshop, 12/7/2017, IHEP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D3212-3852-4E9C-873D-943C38BA0F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02258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W. Chou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CEPC for LS Workshop, 12/7/2017, IHEP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D3212-3852-4E9C-873D-943C38BA0F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7659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CEPC for LS Workshop, 12/7/2017, IHEP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DF6B2-4591-495B-BC5C-9A35DDC2DF6A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44950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W. Chou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CEPC for LS Workshop, 12/7/2017, IHEP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D3212-3852-4E9C-873D-943C38BA0F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96741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W. Chou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CEPC for LS Workshop, 12/7/2017, IHEP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D3212-3852-4E9C-873D-943C38BA0F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979723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W. Chou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CEPC for LS Workshop, 12/7/2017, IHEP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D3212-3852-4E9C-873D-943C38BA0F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309376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W. Chou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CEPC for LS Workshop, 12/7/2017, IHEP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D3212-3852-4E9C-873D-943C38BA0F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801648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W. Chou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CEPC for LS Workshop, 12/7/2017, IHEP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D3212-3852-4E9C-873D-943C38BA0F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129429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FFF-18BF-4FFF-AE83-49EA443DD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5863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FFF-18BF-4FFF-AE83-49EA443DD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5797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FFF-18BF-4FFF-AE83-49EA443DD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7718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FFF-18BF-4FFF-AE83-49EA443DD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0320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FFF-18BF-4FFF-AE83-49EA443DD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9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CEPC for LS Workshop, 12/7/2017, IHEP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EDAB7-806D-43BF-8B7D-4614997221F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0787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FFF-18BF-4FFF-AE83-49EA443DD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3661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FFF-18BF-4FFF-AE83-49EA443DD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4577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FFF-18BF-4FFF-AE83-49EA443DD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6929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FFF-18BF-4FFF-AE83-49EA443DD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286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FFF-18BF-4FFF-AE83-49EA443DD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2411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FFF-18BF-4FFF-AE83-49EA443DD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1100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21405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80922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93589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155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CEPC for LS Workshop, 12/7/2017, IHEP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B4FFD-CE2F-4122-AB4D-C6AF0056D361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5308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94414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99403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831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4376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72446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94368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84883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C521-FC05-455D-908D-1679281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2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C521-FC05-455D-908D-1679281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20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C521-FC05-455D-908D-1679281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46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230" y="762000"/>
            <a:ext cx="2022475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625" y="762000"/>
            <a:ext cx="59182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CEPC for LS Workshop, 12/7/2017, IHEP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7D906-5202-4C99-B649-3269924CD899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6046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C521-FC05-455D-908D-1679281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46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C521-FC05-455D-908D-1679281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96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C521-FC05-455D-908D-1679281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8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C521-FC05-455D-908D-1679281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3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C521-FC05-455D-908D-1679281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72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C521-FC05-455D-908D-1679281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C521-FC05-455D-908D-1679281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14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C521-FC05-455D-908D-1679281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4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CEPC for LS Workshop, 12/7/2017, IHEP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W. Chou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166671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47205" y="1075765"/>
            <a:ext cx="8846705" cy="4849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bk object 17"/>
          <p:cNvSpPr/>
          <p:nvPr/>
        </p:nvSpPr>
        <p:spPr>
          <a:xfrm>
            <a:off x="2407226" y="3130647"/>
            <a:ext cx="87168" cy="84044"/>
          </a:xfrm>
          <a:custGeom>
            <a:avLst/>
            <a:gdLst/>
            <a:ahLst/>
            <a:cxnLst/>
            <a:rect l="l" t="t" r="r" b="b"/>
            <a:pathLst>
              <a:path w="95885" h="95250">
                <a:moveTo>
                  <a:pt x="47628" y="0"/>
                </a:moveTo>
                <a:lnTo>
                  <a:pt x="29706" y="3486"/>
                </a:lnTo>
                <a:lnTo>
                  <a:pt x="13954" y="13944"/>
                </a:lnTo>
                <a:lnTo>
                  <a:pt x="3488" y="29696"/>
                </a:lnTo>
                <a:lnTo>
                  <a:pt x="0" y="47618"/>
                </a:lnTo>
                <a:lnTo>
                  <a:pt x="3488" y="65540"/>
                </a:lnTo>
                <a:lnTo>
                  <a:pt x="13954" y="81292"/>
                </a:lnTo>
                <a:lnTo>
                  <a:pt x="29706" y="91758"/>
                </a:lnTo>
                <a:lnTo>
                  <a:pt x="47628" y="95246"/>
                </a:lnTo>
                <a:lnTo>
                  <a:pt x="65549" y="91758"/>
                </a:lnTo>
                <a:lnTo>
                  <a:pt x="81302" y="81292"/>
                </a:lnTo>
                <a:lnTo>
                  <a:pt x="91767" y="65540"/>
                </a:lnTo>
                <a:lnTo>
                  <a:pt x="95256" y="47618"/>
                </a:lnTo>
                <a:lnTo>
                  <a:pt x="91767" y="29696"/>
                </a:lnTo>
                <a:lnTo>
                  <a:pt x="81302" y="13944"/>
                </a:lnTo>
                <a:lnTo>
                  <a:pt x="65549" y="3486"/>
                </a:lnTo>
                <a:lnTo>
                  <a:pt x="47628" y="0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bk object 18"/>
          <p:cNvSpPr/>
          <p:nvPr/>
        </p:nvSpPr>
        <p:spPr>
          <a:xfrm>
            <a:off x="2407225" y="3130642"/>
            <a:ext cx="87168" cy="84604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81303" y="13951"/>
                </a:moveTo>
                <a:lnTo>
                  <a:pt x="91766" y="29707"/>
                </a:lnTo>
                <a:lnTo>
                  <a:pt x="95254" y="47627"/>
                </a:lnTo>
                <a:lnTo>
                  <a:pt x="91766" y="65547"/>
                </a:lnTo>
                <a:lnTo>
                  <a:pt x="81303" y="81303"/>
                </a:lnTo>
                <a:lnTo>
                  <a:pt x="65547" y="91766"/>
                </a:lnTo>
                <a:lnTo>
                  <a:pt x="47627" y="95254"/>
                </a:lnTo>
                <a:lnTo>
                  <a:pt x="29707" y="91766"/>
                </a:lnTo>
                <a:lnTo>
                  <a:pt x="13951" y="81303"/>
                </a:lnTo>
                <a:lnTo>
                  <a:pt x="3487" y="65547"/>
                </a:lnTo>
                <a:lnTo>
                  <a:pt x="0" y="47627"/>
                </a:lnTo>
                <a:lnTo>
                  <a:pt x="3487" y="29707"/>
                </a:lnTo>
                <a:lnTo>
                  <a:pt x="13951" y="13951"/>
                </a:lnTo>
                <a:lnTo>
                  <a:pt x="29707" y="3487"/>
                </a:lnTo>
                <a:lnTo>
                  <a:pt x="47627" y="0"/>
                </a:lnTo>
                <a:lnTo>
                  <a:pt x="65547" y="3487"/>
                </a:lnTo>
                <a:lnTo>
                  <a:pt x="81303" y="13951"/>
                </a:lnTo>
              </a:path>
            </a:pathLst>
          </a:custGeom>
          <a:ln w="47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1610" y="329172"/>
            <a:ext cx="7700778" cy="285143"/>
          </a:xfrm>
        </p:spPr>
        <p:txBody>
          <a:bodyPr lIns="0" tIns="0" rIns="0" bIns="0"/>
          <a:lstStyle>
            <a:lvl1pPr>
              <a:defRPr sz="1853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CEPC for LS Workshop, 12/7/2017, IHEP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W. Chou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841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762000"/>
            <a:ext cx="73787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9626" y="2214572"/>
            <a:ext cx="7958138" cy="1863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626" y="4230688"/>
            <a:ext cx="7958138" cy="1865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CEPC for LS Workshop, 12/7/2017, IHEP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84FD7-47BD-40BA-A756-85F4A2B2E16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4917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1610" y="329172"/>
            <a:ext cx="7700778" cy="285143"/>
          </a:xfrm>
        </p:spPr>
        <p:txBody>
          <a:bodyPr lIns="0" tIns="0" rIns="0" bIns="0"/>
          <a:lstStyle>
            <a:lvl1pPr>
              <a:defRPr sz="1853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CEPC for LS Workshop, 12/7/2017, IHEP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W. Chou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70260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33004" y="193638"/>
            <a:ext cx="8877993" cy="64761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1610" y="329172"/>
            <a:ext cx="7700778" cy="285143"/>
          </a:xfrm>
        </p:spPr>
        <p:txBody>
          <a:bodyPr lIns="0" tIns="0" rIns="0" bIns="0"/>
          <a:lstStyle>
            <a:lvl1pPr>
              <a:defRPr sz="1853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CEPC for LS Workshop, 12/7/2017, IHEP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W. Chou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56563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CEPC for LS Workshop, 12/7/2017, IHEP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W. Chou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529258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43533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9513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14800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95360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0912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05536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93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59632" y="3861048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836202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03179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94380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30534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20190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gg collider meeting, 8/23/2017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W. Chou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08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338933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17136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955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53344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8809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29424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58771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59823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938596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938596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55914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43243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2800" b="1">
                <a:solidFill>
                  <a:schemeClr val="accent6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434" name="Picture 17" descr="RHUL-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349" y="124886"/>
            <a:ext cx="1400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011" y="124886"/>
            <a:ext cx="1649458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3713572" cy="89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6059"/>
            <a:ext cx="1402194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647503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169952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938908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48326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61041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519807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219266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89585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66115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241071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679675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0"/>
            <a:ext cx="1943100" cy="659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0"/>
            <a:ext cx="5676900" cy="659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371645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908050"/>
            <a:ext cx="38100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29050"/>
            <a:ext cx="38100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747666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9595269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847847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77724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3" y="3829050"/>
            <a:ext cx="77724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68166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0569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211847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1245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276600"/>
            <a:ext cx="7989887" cy="255727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1222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6C862-CD6E-4C31-8A29-FC3CE1D30A1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6672" y="6400800"/>
            <a:ext cx="4126528" cy="314326"/>
          </a:xfrm>
          <a:prstGeom prst="rect">
            <a:avLst/>
          </a:prstGeom>
        </p:spPr>
        <p:txBody>
          <a:bodyPr/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CEPC for LS Workshop, 12/7/2017, IHEP</a:t>
            </a:r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188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0AE26D-8464-4046-B24B-A27805965E1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6672" y="6400800"/>
            <a:ext cx="4126528" cy="314326"/>
          </a:xfrm>
          <a:prstGeom prst="rect">
            <a:avLst/>
          </a:prstGeom>
        </p:spPr>
        <p:txBody>
          <a:bodyPr/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CEPC for LS Workshop, 12/7/2017, IHEP</a:t>
            </a:r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5788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824A-A800-42EF-91EB-E57D53D1A1B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80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W. Chou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6523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W. Chou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CEPC for LS Workshop, 12/7/2017, IHEP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26240-AB1E-48A6-87CA-B890345659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669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W. Chou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CEPC for LS Workshop, 12/7/2017, IHEP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1AFEF-4A09-4412-9093-98833BC7CF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50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333399"/>
                </a:solidFill>
              </a:rPr>
              <a:t>CEPC for LS Workshop, 12/7/2017, IHEP</a:t>
            </a:r>
          </a:p>
        </p:txBody>
      </p:sp>
    </p:spTree>
    <p:extLst>
      <p:ext uri="{BB962C8B-B14F-4D97-AF65-F5344CB8AC3E}">
        <p14:creationId xmlns:p14="http://schemas.microsoft.com/office/powerpoint/2010/main" val="35414641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333399"/>
                </a:solidFill>
              </a:rPr>
              <a:t>CEPC for LS Workshop, 12/7/2017, IHEP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6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333399"/>
                </a:solidFill>
              </a:rPr>
              <a:t>CEPC for LS Workshop, 12/7/2017, IHEP</a:t>
            </a:r>
          </a:p>
        </p:txBody>
      </p:sp>
    </p:spTree>
    <p:extLst>
      <p:ext uri="{BB962C8B-B14F-4D97-AF65-F5344CB8AC3E}">
        <p14:creationId xmlns:p14="http://schemas.microsoft.com/office/powerpoint/2010/main" val="26403906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333399"/>
                </a:solidFill>
              </a:rPr>
              <a:t>CEPC for LS Workshop, 12/7/2017, IHEP</a:t>
            </a:r>
          </a:p>
        </p:txBody>
      </p:sp>
    </p:spTree>
    <p:extLst>
      <p:ext uri="{BB962C8B-B14F-4D97-AF65-F5344CB8AC3E}">
        <p14:creationId xmlns:p14="http://schemas.microsoft.com/office/powerpoint/2010/main" val="22796270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333399"/>
                </a:solidFill>
              </a:rPr>
              <a:t>CEPC for LS Workshop, 12/7/2017, IHEP</a:t>
            </a:r>
          </a:p>
        </p:txBody>
      </p:sp>
    </p:spTree>
    <p:extLst>
      <p:ext uri="{BB962C8B-B14F-4D97-AF65-F5344CB8AC3E}">
        <p14:creationId xmlns:p14="http://schemas.microsoft.com/office/powerpoint/2010/main" val="2120528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333399"/>
                </a:solidFill>
              </a:rPr>
              <a:t>CEPC for LS Workshop, 12/7/2017, IHEP</a:t>
            </a:r>
          </a:p>
        </p:txBody>
      </p:sp>
    </p:spTree>
    <p:extLst>
      <p:ext uri="{BB962C8B-B14F-4D97-AF65-F5344CB8AC3E}">
        <p14:creationId xmlns:p14="http://schemas.microsoft.com/office/powerpoint/2010/main" val="29346643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333399"/>
                </a:solidFill>
              </a:rPr>
              <a:t>CEPC for LS Workshop, 12/7/2017, IHEP</a:t>
            </a:r>
          </a:p>
        </p:txBody>
      </p:sp>
    </p:spTree>
    <p:extLst>
      <p:ext uri="{BB962C8B-B14F-4D97-AF65-F5344CB8AC3E}">
        <p14:creationId xmlns:p14="http://schemas.microsoft.com/office/powerpoint/2010/main" val="30332525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333399"/>
                </a:solidFill>
              </a:rPr>
              <a:t>CEPC for LS Workshop, 12/7/2017, IHEP</a:t>
            </a:r>
          </a:p>
        </p:txBody>
      </p:sp>
    </p:spTree>
    <p:extLst>
      <p:ext uri="{BB962C8B-B14F-4D97-AF65-F5344CB8AC3E}">
        <p14:creationId xmlns:p14="http://schemas.microsoft.com/office/powerpoint/2010/main" val="37341815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333399"/>
                </a:solidFill>
              </a:rPr>
              <a:t>CEPC for LS Workshop, 12/7/2017, IHEP</a:t>
            </a:r>
          </a:p>
        </p:txBody>
      </p:sp>
    </p:spTree>
    <p:extLst>
      <p:ext uri="{BB962C8B-B14F-4D97-AF65-F5344CB8AC3E}">
        <p14:creationId xmlns:p14="http://schemas.microsoft.com/office/powerpoint/2010/main" val="23617210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333399"/>
                </a:solidFill>
              </a:rPr>
              <a:t>CEPC for LS Workshop, 12/7/2017, IHEP</a:t>
            </a:r>
          </a:p>
        </p:txBody>
      </p:sp>
    </p:spTree>
    <p:extLst>
      <p:ext uri="{BB962C8B-B14F-4D97-AF65-F5344CB8AC3E}">
        <p14:creationId xmlns:p14="http://schemas.microsoft.com/office/powerpoint/2010/main" val="400603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8440"/>
            <a:ext cx="2057400" cy="5927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8440"/>
            <a:ext cx="6019800" cy="5927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333399"/>
                </a:solidFill>
              </a:rPr>
              <a:t>CEPC for LS Workshop, 12/7/2017, IHEP</a:t>
            </a:r>
          </a:p>
        </p:txBody>
      </p:sp>
    </p:spTree>
    <p:extLst>
      <p:ext uri="{BB962C8B-B14F-4D97-AF65-F5344CB8AC3E}">
        <p14:creationId xmlns:p14="http://schemas.microsoft.com/office/powerpoint/2010/main" val="41620272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437"/>
            <a:ext cx="7391400" cy="487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333399"/>
                </a:solidFill>
              </a:rPr>
              <a:t>CEPC for LS Workshop, 12/7/2017, IHEP</a:t>
            </a:r>
          </a:p>
        </p:txBody>
      </p:sp>
    </p:spTree>
    <p:extLst>
      <p:ext uri="{BB962C8B-B14F-4D97-AF65-F5344CB8AC3E}">
        <p14:creationId xmlns:p14="http://schemas.microsoft.com/office/powerpoint/2010/main" val="14249246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rgbClr val="333399"/>
                </a:solidFill>
              </a:rPr>
              <a:t>CEPC for LS Workshop, 12/7/2017, IHEP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151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52476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59514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82822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64002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0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45213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996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914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0907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07199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04788"/>
            <a:ext cx="2286000" cy="59721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04788"/>
            <a:ext cx="6705600" cy="59721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6491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984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512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587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530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547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1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427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629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31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465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286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430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0" y="849313"/>
            <a:ext cx="9144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49489"/>
          </a:xfrm>
        </p:spPr>
        <p:txBody>
          <a:bodyPr>
            <a:normAutofit/>
          </a:bodyPr>
          <a:lstStyle>
            <a:lvl1pPr algn="ctr">
              <a:defRPr sz="32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37" y="1061156"/>
            <a:ext cx="8969551" cy="5115807"/>
          </a:xfrm>
        </p:spPr>
        <p:txBody>
          <a:bodyPr/>
          <a:lstStyle>
            <a:lvl1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09000" y="6399213"/>
            <a:ext cx="539750" cy="360362"/>
          </a:xfrm>
        </p:spPr>
        <p:txBody>
          <a:bodyPr/>
          <a:lstStyle>
            <a:lvl1pPr>
              <a:defRPr sz="1600" b="1" smtClean="0"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fld id="{C0D43385-EE99-4546-85BA-F42DA67CB6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4511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4BD4C-51DD-42E3-AA66-2870FE092D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46221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62AD8-B4EC-4408-AC62-EEBE3679E4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1930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CD86E-E403-4665-B75B-AEA9410CCD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23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theme" Target="../theme/theme21.xml"/><Relationship Id="rId5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image" Target="../media/image6.jpeg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fld id="{1007C682-FAB1-4A06-AAB0-74CCA460221E}" type="slidenum">
              <a:rPr lang="en-US"/>
              <a:pPr defTabSz="9144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0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5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hf hdr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3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</p:sldLayoutIdLst>
  <p:hf hdr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4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5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9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W. Chou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CEPC for LS Workshop, 12/7/2017, IHEP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D3212-3852-4E9C-873D-943C38BA0F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059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52" r:id="rId9"/>
    <p:sldLayoutId id="2147484253" r:id="rId10"/>
    <p:sldLayoutId id="2147484254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W. Chou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7DFFF-18BF-4FFF-AE83-49EA443DD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8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51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0" r:id="rId1"/>
    <p:sldLayoutId id="2147484281" r:id="rId2"/>
    <p:sldLayoutId id="2147484282" r:id="rId3"/>
    <p:sldLayoutId id="2147484283" r:id="rId4"/>
    <p:sldLayoutId id="2147484284" r:id="rId5"/>
    <p:sldLayoutId id="2147484285" r:id="rId6"/>
    <p:sldLayoutId id="2147484286" r:id="rId7"/>
    <p:sldLayoutId id="2147484287" r:id="rId8"/>
    <p:sldLayoutId id="2147484288" r:id="rId9"/>
    <p:sldLayoutId id="2147484289" r:id="rId10"/>
    <p:sldLayoutId id="2147484290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9626" y="2214572"/>
            <a:ext cx="7958138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9627" y="6373813"/>
            <a:ext cx="1628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defTabSz="9142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>
                <a:solidFill>
                  <a:srgbClr val="800000"/>
                </a:solidFill>
              </a:rPr>
              <a:t>W. Chou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376988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algn="ctr" defTabSz="9142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800000"/>
                </a:solidFill>
              </a:rPr>
              <a:t>CEPC for LS Workshop, 12/7/2017, IHEP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376988"/>
            <a:ext cx="1316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defTabSz="914210" fontAlgn="base">
              <a:spcBef>
                <a:spcPct val="0"/>
              </a:spcBef>
              <a:spcAft>
                <a:spcPct val="0"/>
              </a:spcAft>
              <a:defRPr/>
            </a:pPr>
            <a:fld id="{6BDFCD85-98F9-4566-9B29-FF644B9211A0}" type="slidenum">
              <a:rPr lang="en-US">
                <a:solidFill>
                  <a:srgbClr val="800000"/>
                </a:solidFill>
              </a:rPr>
              <a:pPr defTabSz="9142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1" y="762000"/>
            <a:ext cx="73787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3" name="Group 226"/>
          <p:cNvGrpSpPr>
            <a:grpSpLocks/>
          </p:cNvGrpSpPr>
          <p:nvPr userDrawn="1"/>
        </p:nvGrpSpPr>
        <p:grpSpPr bwMode="auto">
          <a:xfrm>
            <a:off x="0" y="0"/>
            <a:ext cx="8915400" cy="6713538"/>
            <a:chOff x="0" y="43"/>
            <a:chExt cx="5616" cy="4229"/>
          </a:xfrm>
        </p:grpSpPr>
        <p:grpSp>
          <p:nvGrpSpPr>
            <p:cNvPr id="4" name="Group 227"/>
            <p:cNvGrpSpPr>
              <a:grpSpLocks/>
            </p:cNvGrpSpPr>
            <p:nvPr userDrawn="1"/>
          </p:nvGrpSpPr>
          <p:grpSpPr bwMode="auto">
            <a:xfrm>
              <a:off x="0" y="43"/>
              <a:ext cx="408" cy="4229"/>
              <a:chOff x="0" y="43"/>
              <a:chExt cx="5760" cy="4229"/>
            </a:xfrm>
          </p:grpSpPr>
          <p:sp>
            <p:nvSpPr>
              <p:cNvPr id="1038" name="Line 228"/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9" name="Line 229"/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0" name="Line 230"/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1" name="Line 231"/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2" name="Line 232"/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3" name="Line 233"/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4" name="Line 234"/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5" name="Line 235"/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6" name="Line 236"/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7" name="Line 237"/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8" name="Line 238"/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9" name="Line 239"/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0" name="Line 240"/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1" name="Line 241"/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2" name="Line 242"/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3" name="Line 243"/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4" name="Line 244"/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5" name="Line 245"/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6" name="Line 246"/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7" name="Line 247"/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8" name="Line 248"/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9" name="Line 249"/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0" name="Line 250"/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1" name="Line 251"/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2" name="Line 252"/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3" name="Line 253"/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4" name="Line 254"/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5" name="Line 255"/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6" name="Line 256"/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7" name="Line 257"/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8" name="Line 258"/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9" name="Line 259"/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0" name="Line 260"/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1" name="Line 261"/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2" name="Line 262"/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3" name="Line 263"/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4" name="Line 264"/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5" name="Line 265"/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6" name="Line 266"/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7" name="Line 267"/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8" name="Line 268"/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9" name="Line 269"/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0" name="Line 270"/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1" name="Line 271"/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2" name="Line 272"/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3" name="Line 273"/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4" name="Line 274"/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5" name="Line 275"/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6" name="Line 276"/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7" name="Line 277"/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8" name="Line 278"/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9" name="Line 279"/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0" name="Line 280"/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1" name="Line 281"/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2" name="Line 282"/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3" name="Line 283"/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4" name="Line 284"/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5" name="Line 285"/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6" name="Line 286"/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7" name="Line 287"/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8" name="Line 288"/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9" name="Line 289"/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0" name="Line 290"/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1" name="Line 291"/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2" name="Line 292"/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3" name="Line 293"/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4" name="Line 294"/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5" name="Line 295"/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6" name="Line 296"/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7" name="Line 297"/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8" name="Line 298"/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9" name="Line 299"/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0" name="Line 300"/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1" name="Line 301"/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2" name="Line 302"/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3" name="Line 303"/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4" name="Line 304"/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5" name="Line 305"/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6" name="Line 306"/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7" name="Line 307"/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8" name="Line 308"/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9" name="Line 309"/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0" name="Line 310"/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1" name="Line 311"/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2" name="Line 312"/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3" name="Line 313"/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4" name="Line 314"/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5" name="Line 315"/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6" name="Line 316"/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7" name="Line 317"/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8" name="Line 318"/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9" name="Line 319"/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0" name="Line 320"/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1" name="Line 321"/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2" name="Line 322"/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3" name="Line 323"/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4" name="Line 324"/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5" name="Line 325"/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5" name="Group 326"/>
            <p:cNvGrpSpPr>
              <a:grpSpLocks/>
            </p:cNvGrpSpPr>
            <p:nvPr userDrawn="1"/>
          </p:nvGrpSpPr>
          <p:grpSpPr bwMode="auto">
            <a:xfrm>
              <a:off x="400" y="205"/>
              <a:ext cx="5216" cy="1123"/>
              <a:chOff x="400" y="205"/>
              <a:chExt cx="5216" cy="1123"/>
            </a:xfrm>
          </p:grpSpPr>
          <p:sp>
            <p:nvSpPr>
              <p:cNvPr id="1034" name="Rectangle 327"/>
              <p:cNvSpPr>
                <a:spLocks noChangeArrowheads="1"/>
              </p:cNvSpPr>
              <p:nvPr userDrawn="1"/>
            </p:nvSpPr>
            <p:spPr bwMode="auto">
              <a:xfrm>
                <a:off x="557" y="205"/>
                <a:ext cx="313" cy="914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5" name="Rectangle 328"/>
              <p:cNvSpPr>
                <a:spLocks noChangeArrowheads="1"/>
              </p:cNvSpPr>
              <p:nvPr userDrawn="1"/>
            </p:nvSpPr>
            <p:spPr bwMode="auto">
              <a:xfrm>
                <a:off x="400" y="288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6" name="Rectangle 329"/>
              <p:cNvSpPr>
                <a:spLocks noChangeArrowheads="1"/>
              </p:cNvSpPr>
              <p:nvPr userDrawn="1"/>
            </p:nvSpPr>
            <p:spPr bwMode="auto">
              <a:xfrm>
                <a:off x="4599" y="1115"/>
                <a:ext cx="929" cy="21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7" name="Rectangle 330"/>
              <p:cNvSpPr>
                <a:spLocks noChangeArrowheads="1"/>
              </p:cNvSpPr>
              <p:nvPr userDrawn="1"/>
            </p:nvSpPr>
            <p:spPr bwMode="auto">
              <a:xfrm>
                <a:off x="2049" y="1211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1421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178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106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210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316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421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085625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428454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1771283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228388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685493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142598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599704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2C521-FC05-455D-908D-1679281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28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1610" y="329172"/>
            <a:ext cx="7700778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CEPC for LS Workshop, 12/7/2017, IHEP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W. Chou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24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</p:sldLayoutIdLst>
  <p:hf hd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2017/12/6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53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67946" y="644404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联系方式：洪智勇，</a:t>
            </a:r>
            <a:r>
              <a:rPr lang="en-US" altLang="zh-CN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zhiyong</a:t>
            </a:r>
            <a:r>
              <a:rPr lang="en-US" altLang="zh-CN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.</a:t>
            </a:r>
            <a:r>
              <a:rPr lang="en-US" altLang="zh-CN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hong@sjtu</a:t>
            </a:r>
            <a:r>
              <a:rPr lang="en-US" altLang="zh-CN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.</a:t>
            </a:r>
            <a:r>
              <a:rPr lang="en-US" altLang="zh-CN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edu</a:t>
            </a:r>
            <a:r>
              <a:rPr lang="en-US" altLang="zh-CN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.</a:t>
            </a:r>
            <a:r>
              <a:rPr lang="en-US" altLang="zh-CN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cn</a:t>
            </a:r>
            <a:endParaRPr lang="zh-CN" altLang="en-US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1276" y="6438523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2014</a:t>
            </a:r>
            <a:r>
              <a:rPr lang="zh-CN" altLang="en-US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年</a:t>
            </a:r>
            <a:r>
              <a:rPr lang="en-US" altLang="zh-CN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7</a:t>
            </a:r>
            <a:r>
              <a:rPr lang="zh-CN" altLang="en-US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月</a:t>
            </a:r>
            <a:r>
              <a:rPr lang="en-US" altLang="zh-CN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21</a:t>
            </a:r>
            <a:r>
              <a:rPr lang="zh-CN" altLang="en-US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日高能物理所汇报</a:t>
            </a:r>
          </a:p>
        </p:txBody>
      </p:sp>
      <p:pic>
        <p:nvPicPr>
          <p:cNvPr id="6" name="Picture 13" descr="学术报告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6804252" y="166688"/>
            <a:ext cx="2016125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接连接符 6"/>
          <p:cNvCxnSpPr/>
          <p:nvPr userDrawn="1"/>
        </p:nvCxnSpPr>
        <p:spPr bwMode="auto">
          <a:xfrm>
            <a:off x="0" y="765175"/>
            <a:ext cx="9144000" cy="0"/>
          </a:xfrm>
          <a:prstGeom prst="line">
            <a:avLst/>
          </a:prstGeom>
          <a:ln>
            <a:gradFill>
              <a:gsLst>
                <a:gs pos="0">
                  <a:srgbClr val="00B0F0"/>
                </a:gs>
                <a:gs pos="41000">
                  <a:schemeClr val="accent1">
                    <a:tint val="44500"/>
                    <a:satMod val="160000"/>
                  </a:schemeClr>
                </a:gs>
                <a:gs pos="100000">
                  <a:srgbClr val="C00000"/>
                </a:gs>
              </a:gsLst>
              <a:lin ang="0" scaled="0"/>
            </a:gradFill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 userDrawn="1"/>
        </p:nvSpPr>
        <p:spPr>
          <a:xfrm>
            <a:off x="515888" y="68445"/>
            <a:ext cx="3048000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黑体" pitchFamily="49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黑体" pitchFamily="49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黑体" pitchFamily="49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黑体" pitchFamily="49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黑体" pitchFamily="49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黑体" pitchFamily="49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黑体" pitchFamily="49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黑体" pitchFamily="49" charset="-122"/>
                <a:cs typeface="+mn-cs"/>
              </a:defRPr>
            </a:lvl9pPr>
          </a:lstStyle>
          <a:p>
            <a:pPr algn="l">
              <a:defRPr/>
            </a:pPr>
            <a:r>
              <a:rPr lang="zh-CN" altLang="en-US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华文彩云" pitchFamily="2" charset="-122"/>
                <a:ea typeface="华文彩云" pitchFamily="2" charset="-122"/>
              </a:rPr>
              <a:t>上海超导</a:t>
            </a:r>
            <a:endParaRPr lang="en-US" altLang="zh-CN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B0F0"/>
              </a:solidFill>
              <a:latin typeface="华文彩云" pitchFamily="2" charset="-122"/>
              <a:ea typeface="华文彩云" pitchFamily="2" charset="-122"/>
            </a:endParaRPr>
          </a:p>
          <a:p>
            <a:pPr algn="l">
              <a:defRPr/>
            </a:pPr>
            <a:r>
              <a:rPr lang="en-US" altLang="zh-CN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华文彩云" pitchFamily="2" charset="-122"/>
                <a:ea typeface="华文彩云" pitchFamily="2" charset="-122"/>
              </a:rPr>
              <a:t>Shanghai Superconductor</a:t>
            </a:r>
          </a:p>
        </p:txBody>
      </p:sp>
      <p:pic>
        <p:nvPicPr>
          <p:cNvPr id="9" name="图片 8" descr="E:\Dropbox\File_Dropbox\logo\图片2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r="69189" b="9505"/>
          <a:stretch>
            <a:fillRect/>
          </a:stretch>
        </p:blipFill>
        <p:spPr bwMode="auto">
          <a:xfrm>
            <a:off x="109216" y="44624"/>
            <a:ext cx="502344" cy="64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45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Tw Cen MT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Tw Cen MT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Tw Cen MT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Tw Cen MT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Tw Cen MT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Tw Cen MT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Tw Cen MT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00CC"/>
          </a:solidFill>
          <a:latin typeface="Tw Cen MT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sz="2400" b="1">
          <a:solidFill>
            <a:srgbClr val="0000C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CC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0000CC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CC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00CC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CC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CC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CC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CC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052736"/>
            <a:ext cx="7772400" cy="554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664" y="354918"/>
            <a:ext cx="665948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0" y="6639922"/>
            <a:ext cx="9142012" cy="230832"/>
          </a:xfrm>
          <a:prstGeom prst="rect">
            <a:avLst/>
          </a:prstGeom>
          <a:solidFill>
            <a:srgbClr val="002147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28600" indent="-228600" algn="just" eaLnBrk="0" hangingPunct="0">
              <a:spcBef>
                <a:spcPct val="50000"/>
              </a:spcBef>
              <a:buFont typeface="Arial" pitchFamily="34" charset="0"/>
              <a:buNone/>
              <a:defRPr/>
            </a:pP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          3 Feb 2016, A. Seryi, JAI</a:t>
            </a:r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	</a:t>
            </a: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                         </a:t>
            </a:r>
            <a:fld id="{8271069F-2A6D-4553-9E5B-4AD62DD3B5D5}" type="slidenum">
              <a:rPr lang="en-GB" sz="900" smtClean="0">
                <a:solidFill>
                  <a:srgbClr val="22228B"/>
                </a:solidFill>
                <a:latin typeface="Arial" pitchFamily="34" charset="0"/>
              </a:rPr>
              <a:pPr marL="228600" indent="-228600" algn="just" eaLnBrk="0" hangingPunct="0">
                <a:spcBef>
                  <a:spcPct val="50000"/>
                </a:spcBef>
                <a:buFont typeface="Arial" pitchFamily="34" charset="0"/>
                <a:buNone/>
                <a:defRPr/>
              </a:pPr>
              <a:t>‹#›</a:t>
            </a:fld>
            <a:endParaRPr lang="en-GB" sz="900" dirty="0">
              <a:solidFill>
                <a:srgbClr val="22228B"/>
              </a:solidFill>
              <a:latin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1B3665"/>
              </a:clrFrom>
              <a:clrTo>
                <a:srgbClr val="1B366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" y="6640982"/>
            <a:ext cx="360238" cy="22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58" y="6641507"/>
            <a:ext cx="700796" cy="21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654553"/>
            <a:ext cx="688086" cy="1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://personal.rhul.ac.uk/usjd/135/RHUL%20logo%20CMYK%2075x22mm%20300dpi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6126" y="6643533"/>
            <a:ext cx="792088" cy="21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29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6">
              <a:lumMod val="75000"/>
            </a:schemeClr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000099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33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80008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5068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80AE26D-8464-4046-B24B-A27805965E15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6672" y="6400800"/>
            <a:ext cx="4126528" cy="314326"/>
          </a:xfrm>
          <a:prstGeom prst="rect">
            <a:avLst/>
          </a:prstGeom>
        </p:spPr>
        <p:txBody>
          <a:bodyPr/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CEPC for LS Workshop, 12/7/2017, IHEP</a:t>
            </a:r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0" y="6421437"/>
            <a:ext cx="858838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130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8437"/>
            <a:ext cx="73914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6230"/>
            <a:ext cx="91440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333399"/>
                </a:solidFill>
                <a:latin typeface="Comic Sans MS" pitchFamily="66" charset="0"/>
              </a:rPr>
              <a:t>CEPC for LS Workshop, 12/7/2017, IHEP</a:t>
            </a:r>
            <a:endParaRPr lang="en-US" altLang="en-US" dirty="0">
              <a:solidFill>
                <a:srgbClr val="333399"/>
              </a:solidFill>
              <a:latin typeface="Comic Sans MS" pitchFamily="66" charset="0"/>
            </a:endParaRPr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8324857" y="120654"/>
            <a:ext cx="8258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A50021"/>
                </a:solidFill>
                <a:latin typeface="Arial" pitchFamily="34" charset="0"/>
              </a:rPr>
              <a:t>Byer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A50021"/>
                </a:solidFill>
                <a:latin typeface="Arial" pitchFamily="34" charset="0"/>
              </a:rPr>
              <a:t>Group</a:t>
            </a:r>
          </a:p>
        </p:txBody>
      </p:sp>
      <p:sp>
        <p:nvSpPr>
          <p:cNvPr id="1030" name="Line 11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22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  <p:sldLayoutId id="2147484050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628900" y="6381750"/>
            <a:ext cx="649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0" i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ICFA Mini-Workshop on Future γγ Collider (gg2017</a:t>
            </a:r>
            <a:r>
              <a:rPr lang="zh-CN" altLang="en-US" b="0" i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)</a:t>
            </a:r>
            <a:endParaRPr lang="en-US" altLang="en-US"/>
          </a:p>
        </p:txBody>
      </p:sp>
      <p:pic>
        <p:nvPicPr>
          <p:cNvPr id="4099" name="Picture 4" descr="F:\刘神\中核\补充PPT\PPT 模板\VI-补充PPT修改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3276600"/>
            <a:ext cx="66913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图片 17" descr="logo横式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19304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矩形 24"/>
          <p:cNvSpPr>
            <a:spLocks noChangeArrowheads="1"/>
          </p:cNvSpPr>
          <p:nvPr/>
        </p:nvSpPr>
        <p:spPr bwMode="auto">
          <a:xfrm>
            <a:off x="2286000" y="909638"/>
            <a:ext cx="6858000" cy="46037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 sz="2400" b="1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algn="l" eaLnBrk="0" hangingPunct="0">
              <a:defRPr sz="2400" b="1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2pPr>
            <a:lvl3pPr marL="1143000" indent="-228600" algn="l" eaLnBrk="0" hangingPunct="0">
              <a:defRPr sz="2400" b="1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3pPr>
            <a:lvl4pPr marL="1600200" indent="-228600" algn="l" eaLnBrk="0" hangingPunct="0">
              <a:defRPr sz="2400" b="1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4pPr>
            <a:lvl5pPr marL="2057400" indent="-228600" algn="l" eaLnBrk="0" hangingPunct="0">
              <a:defRPr sz="2400" b="1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9pPr>
          </a:lstStyle>
          <a:p>
            <a:pPr eaLnBrk="1" hangingPunct="1"/>
            <a:endParaRPr lang="zh-CN" altLang="en-US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0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204788"/>
            <a:ext cx="91440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135438" y="6453188"/>
            <a:ext cx="4918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 sz="2400" b="1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algn="l" eaLnBrk="0" hangingPunct="0">
              <a:defRPr sz="2400" b="1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2pPr>
            <a:lvl3pPr algn="l" eaLnBrk="0" hangingPunct="0">
              <a:defRPr sz="2400" b="1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3pPr>
            <a:lvl4pPr algn="l" eaLnBrk="0" hangingPunct="0">
              <a:defRPr sz="2400" b="1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4pPr>
            <a:lvl5pPr algn="l" eaLnBrk="0" hangingPunct="0">
              <a:defRPr sz="2400" b="1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9pPr>
          </a:lstStyle>
          <a:p>
            <a:pPr algn="ctr" eaLnBrk="1" hangingPunct="1"/>
            <a:r>
              <a:rPr lang="en-US" altLang="en-US" sz="1800" b="0" 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ICFA Mini-Workshop on Future γγ Collider (gg2017</a:t>
            </a:r>
            <a:r>
              <a:rPr lang="zh-CN" altLang="en-US" sz="1800" b="0" 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)</a:t>
            </a:r>
            <a:endParaRPr lang="en-US" altLang="en-US" sz="1800" i="1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13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charset="2"/>
        <a:buChar char="v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charset="2"/>
        <a:buChar char="§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charset="2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charset="2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CN" b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CN" b="0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zh-CN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ea typeface="微软雅黑" pitchFamily="34" charset="-122"/>
              </a:defRPr>
            </a:lvl1pPr>
          </a:lstStyle>
          <a:p>
            <a:pPr>
              <a:defRPr/>
            </a:pPr>
            <a:fld id="{B2303DFF-5C30-4B2A-A1AE-6037C379C910}" type="slidenum">
              <a:rPr lang="zh-CN" altLang="en-US" b="0">
                <a:latin typeface="Book Antiqua" pitchFamily="18" charset="0"/>
              </a:rPr>
              <a:pPr>
                <a:defRPr/>
              </a:pPr>
              <a:t>‹#›</a:t>
            </a:fld>
            <a:endParaRPr lang="zh-CN" altLang="en-US" b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558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0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9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chart" Target="../charts/chart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6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2.bin"/><Relationship Id="rId4" Type="http://schemas.openxmlformats.org/officeDocument/2006/relationships/chart" Target="../charts/char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2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0.emf"/><Relationship Id="rId4" Type="http://schemas.openxmlformats.org/officeDocument/2006/relationships/package" Target="../embeddings/Microsoft_Word_Document2.docx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2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2.emf"/><Relationship Id="rId4" Type="http://schemas.openxmlformats.org/officeDocument/2006/relationships/package" Target="../embeddings/Microsoft_Word_Document3.docx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44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23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5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3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10" Type="http://schemas.openxmlformats.org/officeDocument/2006/relationships/image" Target="../media/image70.wmf"/><Relationship Id="rId4" Type="http://schemas.openxmlformats.org/officeDocument/2006/relationships/image" Target="../media/image66.wmf"/><Relationship Id="rId9" Type="http://schemas.openxmlformats.org/officeDocument/2006/relationships/oleObject" Target="../embeddings/oleObject8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3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10" Type="http://schemas.openxmlformats.org/officeDocument/2006/relationships/image" Target="../media/image75.wmf"/><Relationship Id="rId4" Type="http://schemas.openxmlformats.org/officeDocument/2006/relationships/image" Target="../media/image73.wmf"/><Relationship Id="rId9" Type="http://schemas.openxmlformats.org/officeDocument/2006/relationships/oleObject" Target="../embeddings/oleObject11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3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0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762000"/>
            <a:ext cx="7620000" cy="15240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800" b="1" dirty="0">
                <a:solidFill>
                  <a:schemeClr val="tx1"/>
                </a:solidFill>
                <a:latin typeface="Tahoma" pitchFamily="34" charset="0"/>
                <a:sym typeface="Symbol" panose="05050102010706020507" pitchFamily="18" charset="2"/>
              </a:rPr>
              <a:t>Proposal for Construction of the World’s First </a:t>
            </a:r>
            <a:r>
              <a:rPr lang="en-US" sz="2800" b="1" dirty="0">
                <a:solidFill>
                  <a:schemeClr val="tx1"/>
                </a:solidFill>
                <a:latin typeface="Tahoma" pitchFamily="34" charset="0"/>
              </a:rPr>
              <a:t> Collider and Application as a Multi-Beam User Facility</a:t>
            </a:r>
            <a:endParaRPr lang="en-US" sz="2800" b="1" i="1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581400"/>
            <a:ext cx="7848600" cy="28194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Tahoma" pitchFamily="34" charset="0"/>
              </a:rPr>
              <a:t>Weiren Chou</a:t>
            </a:r>
          </a:p>
          <a:p>
            <a:pPr eaLnBrk="1" hangingPunct="1"/>
            <a:r>
              <a:rPr lang="en-US" sz="2400" dirty="0">
                <a:latin typeface="Tahoma" pitchFamily="34" charset="0"/>
              </a:rPr>
              <a:t>For the </a:t>
            </a:r>
            <a:r>
              <a:rPr lang="en-US" sz="2400" dirty="0">
                <a:latin typeface="Tahoma" pitchFamily="34" charset="0"/>
                <a:sym typeface="Symbol" panose="05050102010706020507" pitchFamily="18" charset="2"/>
              </a:rPr>
              <a:t></a:t>
            </a:r>
            <a:r>
              <a:rPr lang="en-US" sz="2400" dirty="0">
                <a:latin typeface="Tahoma" pitchFamily="34" charset="0"/>
              </a:rPr>
              <a:t> Collider Study Group</a:t>
            </a:r>
          </a:p>
          <a:p>
            <a:pPr eaLnBrk="1" hangingPunct="1"/>
            <a:endParaRPr lang="en-US" sz="2000" dirty="0">
              <a:latin typeface="Tahoma" pitchFamily="34" charset="0"/>
            </a:endParaRPr>
          </a:p>
          <a:p>
            <a:pPr eaLnBrk="1" hangingPunct="1"/>
            <a:endParaRPr lang="en-US" sz="1800" dirty="0">
              <a:latin typeface="Tahoma" pitchFamily="34" charset="0"/>
            </a:endParaRPr>
          </a:p>
          <a:p>
            <a:pPr eaLnBrk="1" hangingPunct="1"/>
            <a:r>
              <a:rPr lang="en-US" sz="1800" dirty="0">
                <a:latin typeface="Tahoma" pitchFamily="34" charset="0"/>
              </a:rPr>
              <a:t>Presentation at the CEPC for Light Source Workshop</a:t>
            </a:r>
          </a:p>
          <a:p>
            <a:pPr eaLnBrk="1" hangingPunct="1"/>
            <a:r>
              <a:rPr lang="en-US" sz="1800" dirty="0">
                <a:latin typeface="Tahoma" pitchFamily="34" charset="0"/>
              </a:rPr>
              <a:t>December 7, 2017, IHEP</a:t>
            </a:r>
          </a:p>
        </p:txBody>
      </p:sp>
    </p:spTree>
    <p:extLst>
      <p:ext uri="{BB962C8B-B14F-4D97-AF65-F5344CB8AC3E}">
        <p14:creationId xmlns:p14="http://schemas.microsoft.com/office/powerpoint/2010/main" val="1680366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W. Chou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CEPC for LS Workshop, 12/7/2017, IHEP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859101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2012: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Higgs boson was discovered at the LHC.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Because of its low mass (125 GeV), everybody thinks he or she can build a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Higgs factory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including:</a:t>
            </a: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Linear collider</a:t>
            </a: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Circular collider</a:t>
            </a: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Muon collider</a:t>
            </a: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Photon collider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These four options were presented to the ICFA workshop HF2012 at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Fermilab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a summary report was published.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304800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Why the Renewed Interest? (2)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066800"/>
            <a:ext cx="80772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No. 2 – the discovery of a low mass Higgs boson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056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W. Chou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CEPC for LS Workshop, 12/7/2017, IHEP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782901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2017: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proposed by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Telnov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 the 2017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collider workshop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Immediately received positive feedback from theorists, experimentalists, accelerator physicists and laser scientists.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would open up a whole new world for building a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collider in the near future as we have a number of electron machines working or worked in hundreds MeV, several GeV to tens GeV energy range.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04800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Why the Renewed Interest? (3)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066800"/>
            <a:ext cx="80772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No. 3 – 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making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case for a low energy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collider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78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96" y="856282"/>
            <a:ext cx="8555261" cy="60017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0450" y="116733"/>
            <a:ext cx="337549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 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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b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(V.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Telnov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539539-A544-440B-B1CC-A90544C71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W. Chou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6BC67-683A-4F51-B3FB-CFE2E9151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921F3-7ED9-44AE-8A4A-A121C7E1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7DFFF-18BF-4FFF-AE83-49EA443DDE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43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8" y="0"/>
            <a:ext cx="889760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195" y="184826"/>
            <a:ext cx="337549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 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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(M. Velasco)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58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0"/>
            <a:ext cx="5791200" cy="61044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60960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Drebot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et. al, PRAB 20, 043402 (2017)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CB1F16-3BDF-4E78-BB14-DFBBF70D8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9E12B3-2972-42F8-A7DB-F560EE55B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70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6106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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Collider Principle</a:t>
            </a:r>
          </a:p>
        </p:txBody>
      </p:sp>
      <p:pic>
        <p:nvPicPr>
          <p:cNvPr id="15155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2200"/>
            <a:ext cx="756387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600" y="1066800"/>
            <a:ext cx="7239000" cy="12003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Two steps: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Inverse Compton Scattering (ICS)  high energy 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 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H (bb, cc,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, ,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e+e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-)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W. Chou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CEPC for LS Workshop, 12/7/2017, IHEP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055C8D-32DF-4753-AAC1-C2A2F444E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406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7" y="1676400"/>
            <a:ext cx="3667125" cy="206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76400" y="1143000"/>
            <a:ext cx="23622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 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cross section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737" y="1752458"/>
            <a:ext cx="4132073" cy="29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7" y="5189183"/>
            <a:ext cx="5715003" cy="8306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W. Chou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CEPC for LS Workshop, 12/7/2017, IHEP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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Collider as a Higgs Factory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57800" y="1066800"/>
            <a:ext cx="3429000" cy="646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Dependence of photon spectrum on polarization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200" y="3974068"/>
            <a:ext cx="3586162" cy="646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Comparable to 240 GeV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e+e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-  Z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but only need 160 GeV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437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45820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Various Proposals for Photon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Collider</a:t>
            </a:r>
          </a:p>
        </p:txBody>
      </p:sp>
      <p:pic>
        <p:nvPicPr>
          <p:cNvPr id="15155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68438"/>
            <a:ext cx="365760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8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0958"/>
            <a:ext cx="3962400" cy="251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737225" y="990600"/>
            <a:ext cx="2133600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rmAutofit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CLIC-based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19200" y="4010025"/>
            <a:ext cx="2133600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rmAutofit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SAPPHiRE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791200" y="4010025"/>
            <a:ext cx="2133600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rmAutofit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X band-based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93" y="1313451"/>
            <a:ext cx="3402013" cy="2496549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219200" y="990600"/>
            <a:ext cx="2133600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rmAutofit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HFiTT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055C8D-32DF-4753-AAC1-C2A2F444E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923" y="4581828"/>
            <a:ext cx="4044477" cy="166657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D1DCFF-D179-42C0-AFF0-C83A8047C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W. Chou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C84570-D3BB-47DD-9C41-C0025FAD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CEPC for LS Workshop, 12/7/2017, IHEP</a:t>
            </a:r>
          </a:p>
        </p:txBody>
      </p:sp>
    </p:spTree>
    <p:extLst>
      <p:ext uri="{BB962C8B-B14F-4D97-AF65-F5344CB8AC3E}">
        <p14:creationId xmlns:p14="http://schemas.microsoft.com/office/powerpoint/2010/main" val="81155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343025" y="990600"/>
            <a:ext cx="5486400" cy="5486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>
            <a:endCxn id="26" idx="2"/>
          </p:cNvCxnSpPr>
          <p:nvPr/>
        </p:nvCxnSpPr>
        <p:spPr>
          <a:xfrm>
            <a:off x="1676400" y="1295400"/>
            <a:ext cx="525630" cy="549412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781425" y="914400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 rot="19055536">
            <a:off x="5686425" y="5638800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 rot="18976450">
            <a:off x="1844560" y="1713546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 rot="2518862">
            <a:off x="5686425" y="1720679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 rot="16200000">
            <a:off x="6524625" y="3657600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781425" y="6400800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 rot="16200000">
            <a:off x="1038225" y="3657601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 rot="2633526">
            <a:off x="1901289" y="5633556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Arrow Connector 32"/>
          <p:cNvCxnSpPr>
            <a:stCxn id="129" idx="2"/>
          </p:cNvCxnSpPr>
          <p:nvPr/>
        </p:nvCxnSpPr>
        <p:spPr>
          <a:xfrm flipH="1" flipV="1">
            <a:off x="1466463" y="4343401"/>
            <a:ext cx="30275" cy="13524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809750" y="5200650"/>
            <a:ext cx="152400" cy="152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Lightning Bolt 44"/>
          <p:cNvSpPr/>
          <p:nvPr/>
        </p:nvSpPr>
        <p:spPr>
          <a:xfrm flipH="1">
            <a:off x="7162800" y="2590800"/>
            <a:ext cx="304800" cy="381000"/>
          </a:xfrm>
          <a:prstGeom prst="lightningBol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8672367" flipH="1" flipV="1">
            <a:off x="7082923" y="2078676"/>
            <a:ext cx="279184" cy="490849"/>
          </a:xfrm>
          <a:prstGeom prst="lightningBol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428749" y="4157246"/>
            <a:ext cx="552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‒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</a:t>
            </a:r>
            <a:endParaRPr kumimoji="0" lang="en-US" sz="1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6705600" y="1981200"/>
            <a:ext cx="228600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705600" y="16002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‒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(80 GeV)</a:t>
            </a:r>
            <a:endParaRPr kumimoji="0" lang="en-US" sz="18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7086600" y="3048000"/>
            <a:ext cx="76200" cy="304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010400" y="30581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‒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(80 GeV)</a:t>
            </a:r>
            <a:endParaRPr kumimoji="0" lang="en-US" sz="1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15200" y="2133600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Fiber Laser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(0.351 </a:t>
            </a:r>
            <a:r>
              <a:rPr kumimoji="0" lang="el-GR" sz="1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μ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m, 5 J, 3 kHz)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267200" y="723900"/>
            <a:ext cx="37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(650 MHz, 8  sets, 0.5 GV /set)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724025" y="56504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915025" y="1371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647825" y="14478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991225" y="56388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09625" y="35168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905625" y="3505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857625" y="65648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266825" y="209490"/>
            <a:ext cx="675322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CEPC as a 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γγ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Higgs Factory </a:t>
            </a:r>
          </a:p>
        </p:txBody>
      </p:sp>
      <p:cxnSp>
        <p:nvCxnSpPr>
          <p:cNvPr id="115" name="Straight Connector 114"/>
          <p:cNvCxnSpPr/>
          <p:nvPr/>
        </p:nvCxnSpPr>
        <p:spPr>
          <a:xfrm flipV="1">
            <a:off x="5638800" y="1371600"/>
            <a:ext cx="762000" cy="76200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6324600" y="3733800"/>
            <a:ext cx="1143000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Arc 120"/>
          <p:cNvSpPr/>
          <p:nvPr/>
        </p:nvSpPr>
        <p:spPr>
          <a:xfrm rot="20097905">
            <a:off x="5924326" y="1902976"/>
            <a:ext cx="1096476" cy="1592890"/>
          </a:xfrm>
          <a:prstGeom prst="arc">
            <a:avLst>
              <a:gd name="adj1" fmla="val 16200000"/>
              <a:gd name="adj2" fmla="val 540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Explosion 1 121"/>
          <p:cNvSpPr/>
          <p:nvPr/>
        </p:nvSpPr>
        <p:spPr>
          <a:xfrm>
            <a:off x="6848475" y="2390775"/>
            <a:ext cx="304800" cy="304800"/>
          </a:xfrm>
          <a:prstGeom prst="irregularSeal1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334000" y="2362200"/>
            <a:ext cx="1447800" cy="6771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γγ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collision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(125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GeV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6781800" y="4876800"/>
            <a:ext cx="19812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= 80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ρ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= 6000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U = 0.6 GeV/turn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I = 48 mA x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P(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rf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) = 58 MW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3" name="Straight Connector 132"/>
          <p:cNvCxnSpPr/>
          <p:nvPr/>
        </p:nvCxnSpPr>
        <p:spPr>
          <a:xfrm flipV="1">
            <a:off x="1752600" y="5334000"/>
            <a:ext cx="762000" cy="76200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57225" y="3733800"/>
            <a:ext cx="1095375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981700" y="5638800"/>
            <a:ext cx="384764" cy="437263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152400" y="685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10,000 Higgs/year</a:t>
            </a:r>
          </a:p>
        </p:txBody>
      </p:sp>
      <p:sp>
        <p:nvSpPr>
          <p:cNvPr id="97" name="Rectangle 96"/>
          <p:cNvSpPr/>
          <p:nvPr/>
        </p:nvSpPr>
        <p:spPr>
          <a:xfrm rot="20447138">
            <a:off x="1786162" y="4291178"/>
            <a:ext cx="1704339" cy="31680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 rot="20447138">
            <a:off x="1761771" y="4302439"/>
            <a:ext cx="17575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 GeV Booster</a:t>
            </a:r>
          </a:p>
        </p:txBody>
      </p:sp>
      <p:sp>
        <p:nvSpPr>
          <p:cNvPr id="129" name="Arc 128"/>
          <p:cNvSpPr/>
          <p:nvPr/>
        </p:nvSpPr>
        <p:spPr>
          <a:xfrm rot="10457950">
            <a:off x="1495230" y="4143570"/>
            <a:ext cx="609600" cy="609600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Arc 133"/>
          <p:cNvSpPr/>
          <p:nvPr/>
        </p:nvSpPr>
        <p:spPr>
          <a:xfrm rot="13806018">
            <a:off x="1721226" y="4724572"/>
            <a:ext cx="681766" cy="609600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809749" y="4995446"/>
            <a:ext cx="552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‒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</a:t>
            </a:r>
            <a:endParaRPr kumimoji="0" lang="en-US" sz="1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9DA83-8D98-4C03-8673-E29241357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F6745-DE60-4CAA-A094-7BB55B1BF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9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W. Chou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CEPC for LS Workshop, 12/7/2017, IHEP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304800"/>
            <a:ext cx="8839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Machine Candidates for a Low Energy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 panose="05050102010706020507" pitchFamily="18" charset="2"/>
              </a:rPr>
              <a:t>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Collider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143000" y="1367140"/>
          <a:ext cx="668724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3249">
                  <a:extLst>
                    <a:ext uri="{9D8B030D-6E8A-4147-A177-3AD203B41FA5}">
                      <a16:colId xmlns:a16="http://schemas.microsoft.com/office/drawing/2014/main" val="295112984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704509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05709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E0 (GeV)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ym typeface="Symbol" panose="05050102010706020507" pitchFamily="18" charset="2"/>
                        </a:rPr>
                        <a:t> (m)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  <a:r>
                        <a:rPr lang="en-US" dirty="0">
                          <a:sym typeface="Symbol" panose="05050102010706020507" pitchFamily="18" charset="2"/>
                        </a:rPr>
                        <a:t></a:t>
                      </a:r>
                      <a:r>
                        <a:rPr lang="en-US" baseline="0" dirty="0"/>
                        <a:t> (GeV, </a:t>
                      </a:r>
                      <a:r>
                        <a:rPr lang="en-US" baseline="0" dirty="0" err="1"/>
                        <a:t>c.m</a:t>
                      </a:r>
                      <a:r>
                        <a:rPr lang="en-US" baseline="0" dirty="0"/>
                        <a:t>.)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141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26 (HERA e-ring)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29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 (Euro XFEL)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953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 (</a:t>
                      </a:r>
                      <a:r>
                        <a:rPr lang="en-US" dirty="0" err="1"/>
                        <a:t>Jlab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179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 (KEKB, Spring-8, Sakura)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2538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 (ESRF,</a:t>
                      </a:r>
                      <a:r>
                        <a:rPr lang="en-US" baseline="0" dirty="0"/>
                        <a:t> HEPS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701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664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W. Chou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CEPC for LS Workshop, 12/7/2017, IHEP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Acknowledgement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914400"/>
            <a:ext cx="84582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IHEP:</a:t>
            </a:r>
            <a:endParaRPr lang="en-US" sz="2000" kern="0" dirty="0">
              <a:solidFill>
                <a:sysClr val="windowText" lastClr="000000"/>
              </a:solidFill>
            </a:endParaRPr>
          </a:p>
          <a:p>
            <a:pPr lvl="2"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Zhang Chuang, Huang </a:t>
            </a:r>
            <a:r>
              <a:rPr lang="en-US" kern="0" dirty="0" err="1">
                <a:solidFill>
                  <a:sysClr val="windowText" lastClr="000000"/>
                </a:solidFill>
              </a:rPr>
              <a:t>Yongsheng</a:t>
            </a:r>
            <a:r>
              <a:rPr lang="en-US" kern="0" dirty="0">
                <a:solidFill>
                  <a:sysClr val="windowText" lastClr="000000"/>
                </a:solidFill>
              </a:rPr>
              <a:t>, Zhang </a:t>
            </a:r>
            <a:r>
              <a:rPr lang="en-US" kern="0" dirty="0" err="1">
                <a:solidFill>
                  <a:sysClr val="windowText" lastClr="000000"/>
                </a:solidFill>
              </a:rPr>
              <a:t>Chunlei</a:t>
            </a:r>
            <a:r>
              <a:rPr lang="en-US" kern="0" dirty="0">
                <a:solidFill>
                  <a:sysClr val="windowText" lastClr="000000"/>
                </a:solidFill>
              </a:rPr>
              <a:t>, </a:t>
            </a:r>
            <a:r>
              <a:rPr lang="en-US" kern="0" dirty="0" err="1">
                <a:solidFill>
                  <a:sysClr val="windowText" lastClr="000000"/>
                </a:solidFill>
              </a:rPr>
              <a:t>Lv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Junguang</a:t>
            </a:r>
            <a:r>
              <a:rPr lang="en-US" kern="0" dirty="0">
                <a:solidFill>
                  <a:sysClr val="windowText" lastClr="000000"/>
                </a:solidFill>
              </a:rPr>
              <a:t>, An </a:t>
            </a:r>
            <a:r>
              <a:rPr lang="en-US" kern="0" dirty="0" err="1">
                <a:solidFill>
                  <a:sysClr val="windowText" lastClr="000000"/>
                </a:solidFill>
              </a:rPr>
              <a:t>Guangpeng</a:t>
            </a:r>
            <a:r>
              <a:rPr lang="en-US" kern="0" dirty="0">
                <a:solidFill>
                  <a:sysClr val="windowText" lastClr="000000"/>
                </a:solidFill>
              </a:rPr>
              <a:t>, Chi </a:t>
            </a:r>
            <a:r>
              <a:rPr lang="en-US" kern="0" dirty="0" err="1">
                <a:solidFill>
                  <a:sysClr val="windowText" lastClr="000000"/>
                </a:solidFill>
              </a:rPr>
              <a:t>Yunlong</a:t>
            </a:r>
            <a:r>
              <a:rPr lang="en-US" kern="0" dirty="0">
                <a:solidFill>
                  <a:sysClr val="windowText" lastClr="000000"/>
                </a:solidFill>
              </a:rPr>
              <a:t>, Pei </a:t>
            </a:r>
            <a:r>
              <a:rPr lang="en-US" kern="0" dirty="0" err="1">
                <a:solidFill>
                  <a:sysClr val="windowText" lastClr="000000"/>
                </a:solidFill>
              </a:rPr>
              <a:t>Shilun</a:t>
            </a:r>
            <a:r>
              <a:rPr lang="en-US" kern="0" dirty="0">
                <a:solidFill>
                  <a:sysClr val="windowText" lastClr="000000"/>
                </a:solidFill>
              </a:rPr>
              <a:t>, Pei </a:t>
            </a:r>
            <a:r>
              <a:rPr lang="en-US" kern="0" dirty="0" err="1">
                <a:solidFill>
                  <a:sysClr val="windowText" lastClr="000000"/>
                </a:solidFill>
              </a:rPr>
              <a:t>Guoxi</a:t>
            </a:r>
            <a:r>
              <a:rPr lang="en-US" kern="0" dirty="0">
                <a:solidFill>
                  <a:sysClr val="windowText" lastClr="000000"/>
                </a:solidFill>
              </a:rPr>
              <a:t>, Zhang </a:t>
            </a:r>
            <a:r>
              <a:rPr lang="en-US" kern="0" dirty="0" err="1">
                <a:solidFill>
                  <a:sysClr val="windowText" lastClr="000000"/>
                </a:solidFill>
              </a:rPr>
              <a:t>Jingru</a:t>
            </a:r>
            <a:r>
              <a:rPr lang="en-US" kern="0" dirty="0">
                <a:solidFill>
                  <a:sysClr val="windowText" lastClr="000000"/>
                </a:solidFill>
              </a:rPr>
              <a:t>, Li </a:t>
            </a:r>
            <a:r>
              <a:rPr lang="en-US" kern="0" dirty="0" err="1">
                <a:solidFill>
                  <a:sysClr val="windowText" lastClr="000000"/>
                </a:solidFill>
              </a:rPr>
              <a:t>Jingyi</a:t>
            </a:r>
            <a:r>
              <a:rPr lang="en-US" kern="0" dirty="0">
                <a:solidFill>
                  <a:sysClr val="windowText" lastClr="000000"/>
                </a:solidFill>
              </a:rPr>
              <a:t>, Liu </a:t>
            </a:r>
            <a:r>
              <a:rPr lang="en-US" kern="0" dirty="0" err="1">
                <a:solidFill>
                  <a:sysClr val="windowText" lastClr="000000"/>
                </a:solidFill>
              </a:rPr>
              <a:t>Weibin</a:t>
            </a:r>
            <a:r>
              <a:rPr lang="en-US" kern="0" dirty="0">
                <a:solidFill>
                  <a:sysClr val="windowText" lastClr="000000"/>
                </a:solidFill>
              </a:rPr>
              <a:t>, Chen Yuan</a:t>
            </a:r>
            <a:endParaRPr lang="en-US" sz="2000" kern="0" dirty="0">
              <a:solidFill>
                <a:sysClr val="windowText" lastClr="00000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Tsinghua U.</a:t>
            </a:r>
          </a:p>
          <a:p>
            <a:pPr lvl="0"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	</a:t>
            </a:r>
            <a:r>
              <a:rPr lang="en-US" kern="0" dirty="0">
                <a:solidFill>
                  <a:sysClr val="windowText" lastClr="000000"/>
                </a:solidFill>
              </a:rPr>
              <a:t>Lu Wei, Du </a:t>
            </a:r>
            <a:r>
              <a:rPr lang="en-US" kern="0" dirty="0" err="1">
                <a:solidFill>
                  <a:sysClr val="windowText" lastClr="000000"/>
                </a:solidFill>
              </a:rPr>
              <a:t>Yingchao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Beihang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U.</a:t>
            </a:r>
          </a:p>
          <a:p>
            <a:pPr lvl="0"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	</a:t>
            </a:r>
            <a:r>
              <a:rPr lang="en-US" kern="0" dirty="0">
                <a:solidFill>
                  <a:sysClr val="windowText" lastClr="000000"/>
                </a:solidFill>
              </a:rPr>
              <a:t>Shen </a:t>
            </a:r>
            <a:r>
              <a:rPr lang="en-US" kern="0" dirty="0" err="1">
                <a:solidFill>
                  <a:sysClr val="windowText" lastClr="000000"/>
                </a:solidFill>
              </a:rPr>
              <a:t>Chengping</a:t>
            </a:r>
            <a:r>
              <a:rPr lang="en-US" kern="0" dirty="0">
                <a:solidFill>
                  <a:sysClr val="windowText" lastClr="000000"/>
                </a:solidFill>
              </a:rPr>
              <a:t>, Sun </a:t>
            </a:r>
            <a:r>
              <a:rPr lang="en-US" kern="0" dirty="0" err="1">
                <a:solidFill>
                  <a:sysClr val="windowText" lastClr="000000"/>
                </a:solidFill>
              </a:rPr>
              <a:t>Baohua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Japan</a:t>
            </a:r>
          </a:p>
          <a:p>
            <a:pPr lvl="0"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	</a:t>
            </a:r>
            <a:r>
              <a:rPr lang="en-US" kern="0" dirty="0">
                <a:solidFill>
                  <a:sysClr val="windowText" lastClr="000000"/>
                </a:solidFill>
              </a:rPr>
              <a:t>T. Takahashi, K. </a:t>
            </a:r>
            <a:r>
              <a:rPr lang="en-US" kern="0" dirty="0" err="1">
                <a:solidFill>
                  <a:sysClr val="windowText" lastClr="000000"/>
                </a:solidFill>
              </a:rPr>
              <a:t>Yokoya</a:t>
            </a:r>
            <a:r>
              <a:rPr lang="en-US" kern="0" dirty="0">
                <a:solidFill>
                  <a:sysClr val="windowText" lastClr="000000"/>
                </a:solidFill>
              </a:rPr>
              <a:t>, K. Homma</a:t>
            </a:r>
            <a:endParaRPr lang="en-US" sz="2000" kern="0" dirty="0">
              <a:solidFill>
                <a:sysClr val="windowText" lastClr="00000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Italy</a:t>
            </a:r>
          </a:p>
          <a:p>
            <a:pPr lvl="0"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	</a:t>
            </a:r>
            <a:r>
              <a:rPr lang="en-US" dirty="0"/>
              <a:t>Luca Serafini</a:t>
            </a:r>
            <a:r>
              <a:rPr lang="en-US" sz="2000" dirty="0"/>
              <a:t>, </a:t>
            </a:r>
            <a:r>
              <a:rPr lang="en-US" dirty="0"/>
              <a:t>Vittoria Petrillo</a:t>
            </a:r>
            <a:r>
              <a:rPr lang="en-US" sz="2000" dirty="0"/>
              <a:t>, </a:t>
            </a:r>
            <a:r>
              <a:rPr lang="en-US" dirty="0"/>
              <a:t>Massimo </a:t>
            </a:r>
            <a:r>
              <a:rPr lang="en-US" dirty="0" err="1"/>
              <a:t>Ferrario</a:t>
            </a:r>
            <a:r>
              <a:rPr lang="en-US" sz="2000" dirty="0"/>
              <a:t> </a:t>
            </a:r>
            <a:endParaRPr lang="en-US" sz="2000" kern="0" dirty="0">
              <a:solidFill>
                <a:sysClr val="windowText" lastClr="00000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France</a:t>
            </a:r>
          </a:p>
          <a:p>
            <a:pPr lvl="0"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	</a:t>
            </a:r>
            <a:r>
              <a:rPr lang="en-US" kern="0" dirty="0">
                <a:solidFill>
                  <a:sysClr val="windowText" lastClr="000000"/>
                </a:solidFill>
              </a:rPr>
              <a:t>Amplitude Technology</a:t>
            </a:r>
            <a:endParaRPr lang="en-US" sz="2000" kern="0" dirty="0">
              <a:solidFill>
                <a:sysClr val="windowText" lastClr="00000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USA</a:t>
            </a:r>
          </a:p>
          <a:p>
            <a:pPr lvl="0"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	</a:t>
            </a:r>
            <a:r>
              <a:rPr lang="en-US" kern="0" dirty="0">
                <a:solidFill>
                  <a:sysClr val="windowText" lastClr="000000"/>
                </a:solidFill>
              </a:rPr>
              <a:t>Chris </a:t>
            </a:r>
            <a:r>
              <a:rPr lang="en-US" kern="0" dirty="0" err="1">
                <a:solidFill>
                  <a:sysClr val="windowText" lastClr="000000"/>
                </a:solidFill>
              </a:rPr>
              <a:t>Barty</a:t>
            </a:r>
            <a:r>
              <a:rPr lang="en-US" kern="0" dirty="0">
                <a:solidFill>
                  <a:sysClr val="windowText" lastClr="000000"/>
                </a:solidFill>
              </a:rPr>
              <a:t>, Bob Byer, </a:t>
            </a:r>
            <a:r>
              <a:rPr lang="en-US" dirty="0" err="1"/>
              <a:t>Almantas</a:t>
            </a:r>
            <a:r>
              <a:rPr lang="en-US" dirty="0"/>
              <a:t> </a:t>
            </a:r>
            <a:r>
              <a:rPr lang="en-US" dirty="0" err="1"/>
              <a:t>Galvanauskas</a:t>
            </a:r>
            <a:r>
              <a:rPr lang="en-US" dirty="0"/>
              <a:t>, Russell Wilcox , </a:t>
            </a:r>
            <a:r>
              <a:rPr lang="en-US" dirty="0" err="1"/>
              <a:t>Mayda</a:t>
            </a:r>
            <a:r>
              <a:rPr lang="en-US" dirty="0"/>
              <a:t> Velasco 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Russia</a:t>
            </a:r>
          </a:p>
          <a:p>
            <a:pPr lvl="0"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	</a:t>
            </a:r>
            <a:r>
              <a:rPr lang="en-US" kern="0" dirty="0">
                <a:solidFill>
                  <a:sysClr val="windowText" lastClr="000000"/>
                </a:solidFill>
              </a:rPr>
              <a:t>V. </a:t>
            </a:r>
            <a:r>
              <a:rPr lang="en-US" kern="0" dirty="0" err="1">
                <a:solidFill>
                  <a:sysClr val="windowText" lastClr="000000"/>
                </a:solidFill>
              </a:rPr>
              <a:t>Telnov</a:t>
            </a:r>
            <a:endParaRPr lang="en-US" sz="2000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05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W. Chou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CEPC for LS Workshop, 12/7/2017, IHEP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304800"/>
            <a:ext cx="8839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Machine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Candidtes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in China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843990"/>
              </p:ext>
            </p:extLst>
          </p:nvPr>
        </p:nvGraphicFramePr>
        <p:xfrm>
          <a:off x="1237551" y="1143000"/>
          <a:ext cx="6687249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951129842"/>
                    </a:ext>
                  </a:extLst>
                </a:gridCol>
                <a:gridCol w="2429225">
                  <a:extLst>
                    <a:ext uri="{9D8B030D-6E8A-4147-A177-3AD203B41FA5}">
                      <a16:colId xmlns:a16="http://schemas.microsoft.com/office/drawing/2014/main" val="3070450964"/>
                    </a:ext>
                  </a:extLst>
                </a:gridCol>
                <a:gridCol w="2429224">
                  <a:extLst>
                    <a:ext uri="{9D8B030D-6E8A-4147-A177-3AD203B41FA5}">
                      <a16:colId xmlns:a16="http://schemas.microsoft.com/office/drawing/2014/main" val="4005709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Institution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Machine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nergy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141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IHEP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BEPC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</a:rPr>
                        <a:t>linac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0.18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– 2.7 GeV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29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HEPS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rgbClr val="FF0000"/>
                          </a:solidFill>
                        </a:rPr>
                        <a:t>linac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300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819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HEPS 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6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027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Tsinghua</a:t>
                      </a:r>
                      <a:r>
                        <a:rPr lang="en-US" baseline="0" dirty="0"/>
                        <a:t> U.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TTX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  <a:r>
                        <a:rPr lang="en-US" baseline="0" dirty="0"/>
                        <a:t> MeV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953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XGLS</a:t>
                      </a:r>
                      <a:r>
                        <a:rPr lang="en-US" baseline="0" dirty="0"/>
                        <a:t> photoinjector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130</a:t>
                      </a:r>
                      <a:r>
                        <a:rPr lang="en-US" baseline="0" dirty="0"/>
                        <a:t> MeV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179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XGLS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rgbClr val="FF0000"/>
                          </a:solidFill>
                        </a:rPr>
                        <a:t>linac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400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MeV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2538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USTC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Hefei</a:t>
                      </a:r>
                      <a:r>
                        <a:rPr lang="en-US" baseline="0" dirty="0"/>
                        <a:t> Light Source </a:t>
                      </a:r>
                      <a:r>
                        <a:rPr lang="en-US" baseline="0" dirty="0" err="1"/>
                        <a:t>linac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800</a:t>
                      </a:r>
                      <a:r>
                        <a:rPr lang="en-US" baseline="0" dirty="0"/>
                        <a:t> MeV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701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Shanghai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SSRF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linac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015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SSRF 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110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SXFEL </a:t>
                      </a:r>
                      <a:r>
                        <a:rPr lang="en-US" dirty="0" err="1"/>
                        <a:t>linac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 – 1.3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093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HXFEL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linac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8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3446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00200" y="58674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(red: under construction or approved for construction)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CDAB8E-712C-4645-ACCF-6D8CB71BE038}"/>
              </a:ext>
            </a:extLst>
          </p:cNvPr>
          <p:cNvSpPr/>
          <p:nvPr/>
        </p:nvSpPr>
        <p:spPr>
          <a:xfrm>
            <a:off x="1066800" y="1524000"/>
            <a:ext cx="7086600" cy="381000"/>
          </a:xfrm>
          <a:prstGeom prst="rect">
            <a:avLst/>
          </a:prstGeom>
          <a:noFill/>
          <a:ln w="76200">
            <a:solidFill>
              <a:srgbClr val="0B7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0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1" b="1"/>
          <a:stretch/>
        </p:blipFill>
        <p:spPr>
          <a:xfrm>
            <a:off x="819170" y="1085861"/>
            <a:ext cx="7696180" cy="57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BEPC Ring,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Linac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 and Hall #10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447800" y="1752600"/>
            <a:ext cx="609600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66800" y="15240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81200" y="150489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752600" y="1524000"/>
            <a:ext cx="0" cy="45720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804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325"/>
            <a:ext cx="9144000" cy="4915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Hall #10 – Present Layout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W. Chou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CEPC for LS Workshop, 12/7/2017, IHEP</a:t>
            </a:r>
          </a:p>
        </p:txBody>
      </p:sp>
    </p:spTree>
    <p:extLst>
      <p:ext uri="{BB962C8B-B14F-4D97-AF65-F5344CB8AC3E}">
        <p14:creationId xmlns:p14="http://schemas.microsoft.com/office/powerpoint/2010/main" val="2530499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1960" y="1147346"/>
            <a:ext cx="8244840" cy="3352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8686800" y="4500146"/>
            <a:ext cx="0" cy="452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34340" y="4800600"/>
            <a:ext cx="82524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14800" y="48006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35m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686800" y="1147346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686800" y="4500146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839200" y="1147346"/>
            <a:ext cx="0" cy="33528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534400" y="2485192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34340" y="1943100"/>
            <a:ext cx="50291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8600" y="1143000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8600" y="1943100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04800" y="1143000"/>
            <a:ext cx="0" cy="8001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-152400" y="13335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3.8m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" y="12573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e- pulses from BEPC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Linac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 MeV, 2x2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50 Hz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762000" y="1943100"/>
            <a:ext cx="6477000" cy="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676400" y="2628900"/>
            <a:ext cx="0" cy="609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924800" y="2628900"/>
            <a:ext cx="0" cy="609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/>
          <p:nvPr/>
        </p:nvSpPr>
        <p:spPr>
          <a:xfrm>
            <a:off x="6553200" y="1943099"/>
            <a:ext cx="1371600" cy="1371601"/>
          </a:xfrm>
          <a:prstGeom prst="arc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Arc 31"/>
          <p:cNvSpPr/>
          <p:nvPr/>
        </p:nvSpPr>
        <p:spPr>
          <a:xfrm rot="5400000">
            <a:off x="6553201" y="2552699"/>
            <a:ext cx="1371600" cy="1371601"/>
          </a:xfrm>
          <a:prstGeom prst="arc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Arc 32"/>
          <p:cNvSpPr/>
          <p:nvPr/>
        </p:nvSpPr>
        <p:spPr>
          <a:xfrm>
            <a:off x="304800" y="1943100"/>
            <a:ext cx="1371600" cy="1371601"/>
          </a:xfrm>
          <a:prstGeom prst="arc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Arc 34"/>
          <p:cNvSpPr/>
          <p:nvPr/>
        </p:nvSpPr>
        <p:spPr>
          <a:xfrm rot="10800000">
            <a:off x="1676400" y="2552699"/>
            <a:ext cx="1371600" cy="1371601"/>
          </a:xfrm>
          <a:prstGeom prst="arc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0" name="Straight Arrow Connector 39"/>
          <p:cNvCxnSpPr>
            <a:cxnSpLocks/>
          </p:cNvCxnSpPr>
          <p:nvPr/>
        </p:nvCxnSpPr>
        <p:spPr>
          <a:xfrm flipV="1">
            <a:off x="990600" y="2143966"/>
            <a:ext cx="484934" cy="484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0" y="2176046"/>
            <a:ext cx="1295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B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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0.6 T-m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362200" y="3924300"/>
            <a:ext cx="1828799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cxnSpLocks/>
          </p:cNvCxnSpPr>
          <p:nvPr/>
        </p:nvCxnSpPr>
        <p:spPr>
          <a:xfrm flipH="1">
            <a:off x="5562600" y="3924299"/>
            <a:ext cx="1676400" cy="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xplosion 1 121"/>
          <p:cNvSpPr/>
          <p:nvPr/>
        </p:nvSpPr>
        <p:spPr>
          <a:xfrm>
            <a:off x="4724400" y="3771900"/>
            <a:ext cx="304800" cy="304800"/>
          </a:xfrm>
          <a:prstGeom prst="irregularSeal1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flipH="1">
            <a:off x="4191000" y="3467100"/>
            <a:ext cx="304800" cy="381000"/>
          </a:xfrm>
          <a:prstGeom prst="lightningBol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201955" flipH="1">
            <a:off x="5260142" y="3456887"/>
            <a:ext cx="304800" cy="381000"/>
          </a:xfrm>
          <a:prstGeom prst="lightningBol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4190999" y="3924300"/>
            <a:ext cx="457201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5105400" y="3924300"/>
            <a:ext cx="457199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191000" y="4117657"/>
            <a:ext cx="1447800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γγ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collision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(1 MeV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c.m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.)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38600" y="2913102"/>
            <a:ext cx="1676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el-GR" sz="1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μ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m, 2 J, 1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ps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 50 Hz)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185158" y="3739448"/>
            <a:ext cx="548641" cy="3048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08020" y="3700046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FFS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943600" y="3751116"/>
            <a:ext cx="533400" cy="3048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989320" y="37338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FFS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4190999" y="1790700"/>
            <a:ext cx="457201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828800" y="2705100"/>
            <a:ext cx="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343400" y="3585746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γ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029200" y="3585746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γ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191000" y="1490246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828800" y="2671346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733800" y="36195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562600" y="36195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04800" y="253425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How to b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uild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 a 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Collider in Hall #10 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W. Chou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CEPC for LS Workshop, 12/7/2017, IHEP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7" name="Straight Connector 66"/>
          <p:cNvCxnSpPr>
            <a:cxnSpLocks/>
          </p:cNvCxnSpPr>
          <p:nvPr/>
        </p:nvCxnSpPr>
        <p:spPr>
          <a:xfrm flipH="1" flipV="1">
            <a:off x="444500" y="4495800"/>
            <a:ext cx="127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8077200" y="26670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8077200" y="2667000"/>
            <a:ext cx="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227E59F-F993-4CD4-AE2F-2DD33B191868}"/>
              </a:ext>
            </a:extLst>
          </p:cNvPr>
          <p:cNvSpPr txBox="1"/>
          <p:nvPr/>
        </p:nvSpPr>
        <p:spPr>
          <a:xfrm>
            <a:off x="457200" y="5257800"/>
            <a:ext cx="82296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Two unique experiments: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sym typeface="Symbol" panose="05050102010706020507" pitchFamily="18" charset="2"/>
              </a:rPr>
              <a:t>   </a:t>
            </a:r>
            <a:r>
              <a:rPr lang="en-US" dirty="0">
                <a:solidFill>
                  <a:srgbClr val="0000FF"/>
                </a:solidFill>
              </a:rPr>
              <a:t>scattering: predicted (Halpern) but never observed in the laboratory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sym typeface="Symbol" panose="05050102010706020507" pitchFamily="18" charset="2"/>
              </a:rPr>
              <a:t>  </a:t>
            </a:r>
            <a:r>
              <a:rPr lang="en-US" dirty="0" err="1">
                <a:solidFill>
                  <a:srgbClr val="0000FF"/>
                </a:solidFill>
                <a:sym typeface="Symbol" panose="05050102010706020507" pitchFamily="18" charset="2"/>
              </a:rPr>
              <a:t>e</a:t>
            </a:r>
            <a:r>
              <a:rPr lang="en-US" baseline="30000" dirty="0" err="1">
                <a:solidFill>
                  <a:srgbClr val="0000FF"/>
                </a:solidFill>
                <a:sym typeface="Symbol" panose="05050102010706020507" pitchFamily="18" charset="2"/>
              </a:rPr>
              <a:t>+</a:t>
            </a:r>
            <a:r>
              <a:rPr lang="en-US" dirty="0" err="1">
                <a:solidFill>
                  <a:srgbClr val="0000FF"/>
                </a:solidFill>
                <a:sym typeface="Symbol" panose="05050102010706020507" pitchFamily="18" charset="2"/>
              </a:rPr>
              <a:t>e</a:t>
            </a:r>
            <a:r>
              <a:rPr lang="en-US" baseline="30000" dirty="0">
                <a:solidFill>
                  <a:srgbClr val="0000FF"/>
                </a:solidFill>
                <a:sym typeface="Symbol" panose="05050102010706020507" pitchFamily="18" charset="2"/>
              </a:rPr>
              <a:t></a:t>
            </a:r>
            <a:r>
              <a:rPr lang="en-US" dirty="0">
                <a:solidFill>
                  <a:srgbClr val="0000FF"/>
                </a:solidFill>
              </a:rPr>
              <a:t>: predicted (</a:t>
            </a:r>
            <a:r>
              <a:rPr lang="en-US" dirty="0" err="1">
                <a:solidFill>
                  <a:srgbClr val="0000FF"/>
                </a:solidFill>
              </a:rPr>
              <a:t>Breit</a:t>
            </a:r>
            <a:r>
              <a:rPr lang="en-US" dirty="0">
                <a:solidFill>
                  <a:srgbClr val="0000FF"/>
                </a:solidFill>
              </a:rPr>
              <a:t>-Wheeler) but never observed in the laboratory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EC987B-FCF0-4382-AD80-6F958540F432}"/>
              </a:ext>
            </a:extLst>
          </p:cNvPr>
          <p:cNvSpPr txBox="1"/>
          <p:nvPr/>
        </p:nvSpPr>
        <p:spPr>
          <a:xfrm>
            <a:off x="5105400" y="1524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Arc 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144D40C-8A9B-47C5-BE89-38AAD8169845}"/>
              </a:ext>
            </a:extLst>
          </p:cNvPr>
          <p:cNvSpPr txBox="1"/>
          <p:nvPr/>
        </p:nvSpPr>
        <p:spPr>
          <a:xfrm>
            <a:off x="838200" y="2907268"/>
            <a:ext cx="70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Arc B</a:t>
            </a:r>
          </a:p>
        </p:txBody>
      </p:sp>
    </p:spTree>
    <p:extLst>
      <p:ext uri="{BB962C8B-B14F-4D97-AF65-F5344CB8AC3E}">
        <p14:creationId xmlns:p14="http://schemas.microsoft.com/office/powerpoint/2010/main" val="51859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2" grpId="0" animBg="1"/>
      <p:bldP spid="33" grpId="0" animBg="1"/>
      <p:bldP spid="35" grpId="0" animBg="1"/>
      <p:bldP spid="41" grpId="0"/>
      <p:bldP spid="49" grpId="0" animBg="1"/>
      <p:bldP spid="50" grpId="0" animBg="1"/>
      <p:bldP spid="51" grpId="0" animBg="1"/>
      <p:bldP spid="54" grpId="0" animBg="1"/>
      <p:bldP spid="55" grpId="0"/>
      <p:bldP spid="56" grpId="0" animBg="1"/>
      <p:bldP spid="57" grpId="0"/>
      <p:bldP spid="58" grpId="0" animBg="1"/>
      <p:bldP spid="59" grpId="0"/>
      <p:bldP spid="71" grpId="0"/>
      <p:bldP spid="72" grpId="0"/>
      <p:bldP spid="73" grpId="0"/>
      <p:bldP spid="74" grpId="0"/>
      <p:bldP spid="75" grpId="0"/>
      <p:bldP spid="76" grpId="0"/>
      <p:bldP spid="79" grpId="0"/>
      <p:bldP spid="14" grpId="0" animBg="1"/>
      <p:bldP spid="2" grpId="0"/>
      <p:bldP spid="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644"/>
            <a:ext cx="9144000" cy="6360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2067580"/>
            <a:ext cx="8382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~E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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6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28800" y="2438400"/>
            <a:ext cx="3048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163A5E-ADD0-4E44-963B-739717832ED3}"/>
              </a:ext>
            </a:extLst>
          </p:cNvPr>
          <p:cNvSpPr txBox="1"/>
          <p:nvPr/>
        </p:nvSpPr>
        <p:spPr>
          <a:xfrm>
            <a:off x="4648200" y="1524000"/>
            <a:ext cx="1219200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sym typeface="Symbol" panose="05050102010706020507" pitchFamily="18" charset="2"/>
              </a:rPr>
              <a:t>  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94E49A-1719-4DD8-B8DD-6D2895EB0625}"/>
              </a:ext>
            </a:extLst>
          </p:cNvPr>
          <p:cNvSpPr txBox="1"/>
          <p:nvPr/>
        </p:nvSpPr>
        <p:spPr>
          <a:xfrm>
            <a:off x="3733800" y="3729335"/>
            <a:ext cx="1524000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sym typeface="Symbol" panose="05050102010706020507" pitchFamily="18" charset="2"/>
              </a:rPr>
              <a:t>  </a:t>
            </a:r>
            <a:r>
              <a:rPr lang="en-US" sz="2400" b="1" dirty="0" err="1">
                <a:solidFill>
                  <a:srgbClr val="0000FF"/>
                </a:solidFill>
                <a:sym typeface="Symbol" panose="05050102010706020507" pitchFamily="18" charset="2"/>
              </a:rPr>
              <a:t>e</a:t>
            </a:r>
            <a:r>
              <a:rPr lang="en-US" sz="2400" b="1" baseline="30000" dirty="0" err="1">
                <a:solidFill>
                  <a:srgbClr val="0000FF"/>
                </a:solidFill>
                <a:sym typeface="Symbol" panose="05050102010706020507" pitchFamily="18" charset="2"/>
              </a:rPr>
              <a:t>+</a:t>
            </a:r>
            <a:r>
              <a:rPr lang="en-US" sz="2400" b="1" dirty="0" err="1">
                <a:solidFill>
                  <a:srgbClr val="0000FF"/>
                </a:solidFill>
                <a:sym typeface="Symbol" panose="05050102010706020507" pitchFamily="18" charset="2"/>
              </a:rPr>
              <a:t>e</a:t>
            </a:r>
            <a:r>
              <a:rPr lang="en-US" sz="2400" b="1" baseline="30000" dirty="0">
                <a:solidFill>
                  <a:srgbClr val="0000FF"/>
                </a:solidFill>
                <a:sym typeface="Symbol" panose="05050102010706020507" pitchFamily="18" charset="2"/>
              </a:rPr>
              <a:t></a:t>
            </a:r>
            <a:endParaRPr lang="en-US" sz="2400" b="1" baseline="30000" dirty="0">
              <a:solidFill>
                <a:srgbClr val="0000FF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B4CD6B-5BBA-4EC3-B136-BC8BB36666A9}"/>
              </a:ext>
            </a:extLst>
          </p:cNvPr>
          <p:cNvCxnSpPr/>
          <p:nvPr/>
        </p:nvCxnSpPr>
        <p:spPr>
          <a:xfrm flipH="1">
            <a:off x="3886200" y="1752600"/>
            <a:ext cx="685800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1A8F68-E778-43E8-9773-91D47DAF0CBE}"/>
              </a:ext>
            </a:extLst>
          </p:cNvPr>
          <p:cNvCxnSpPr/>
          <p:nvPr/>
        </p:nvCxnSpPr>
        <p:spPr>
          <a:xfrm flipV="1">
            <a:off x="4572000" y="3276600"/>
            <a:ext cx="457200" cy="381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1BD62EA-7A36-4E52-BA48-351E9B2F468E}"/>
              </a:ext>
            </a:extLst>
          </p:cNvPr>
          <p:cNvSpPr txBox="1"/>
          <p:nvPr/>
        </p:nvSpPr>
        <p:spPr>
          <a:xfrm>
            <a:off x="5943600" y="6248400"/>
            <a:ext cx="29718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Edoardo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Milotti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(LNF-IRIDE)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2E42534-8832-419C-844E-8370A2723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86D6AAC-9E52-4978-8FCB-4B6DBA656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82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1981200"/>
            <a:ext cx="3959086" cy="304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F75AA6-A8D4-42DD-B0CC-C19942872E21}"/>
              </a:ext>
            </a:extLst>
          </p:cNvPr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Photon Spectrum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406FEE-2D5F-4EBC-B82A-EA042CC8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0A69A2-FF63-4EF4-9171-50D6F142B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6639D-A569-4978-BC53-EE9E26F9B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4039EDF-D651-48FE-A9C6-C031E5632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0043" y="1981200"/>
            <a:ext cx="434376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5A8524-C9FC-4FAB-9705-120F562B8B74}"/>
              </a:ext>
            </a:extLst>
          </p:cNvPr>
          <p:cNvSpPr txBox="1"/>
          <p:nvPr/>
        </p:nvSpPr>
        <p:spPr>
          <a:xfrm>
            <a:off x="5715000" y="1307086"/>
            <a:ext cx="2590800" cy="369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Polarized Electron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8EFC40-7CEB-4178-B4C4-23EED15E724D}"/>
              </a:ext>
            </a:extLst>
          </p:cNvPr>
          <p:cNvSpPr txBox="1"/>
          <p:nvPr/>
        </p:nvSpPr>
        <p:spPr>
          <a:xfrm>
            <a:off x="990600" y="1295400"/>
            <a:ext cx="2590800" cy="369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err="1">
                <a:solidFill>
                  <a:srgbClr val="FF0000"/>
                </a:solidFill>
                <a:latin typeface="Calibri"/>
                <a:sym typeface="Symbol"/>
              </a:rPr>
              <a:t>Unp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olarized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Electron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384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2AD64-C419-41A0-8E23-23A541C95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1890C-E5B4-404A-8250-24C919C3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061C2-CA88-4EB2-8822-A5099A895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图片 1" descr="Flux1.png">
            <a:extLst>
              <a:ext uri="{FF2B5EF4-FFF2-40B4-BE49-F238E27FC236}">
                <a16:creationId xmlns:a16="http://schemas.microsoft.com/office/drawing/2014/main" id="{C1BD1413-A0B2-437D-90D1-6AB963C32B58}"/>
              </a:ext>
            </a:extLst>
          </p:cNvPr>
          <p:cNvPicPr/>
          <p:nvPr/>
        </p:nvPicPr>
        <p:blipFill>
          <a:blip r:embed="rId2"/>
          <a:srcRect t="3155" b="3155"/>
          <a:stretch>
            <a:fillRect/>
          </a:stretch>
        </p:blipFill>
        <p:spPr>
          <a:xfrm>
            <a:off x="914400" y="1066801"/>
            <a:ext cx="6400800" cy="4190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ED956-4054-4BF1-A8F5-6C6B1F87E6BA}"/>
              </a:ext>
            </a:extLst>
          </p:cNvPr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Compared to CEPC Photon Spectrum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BAA26B-FAA8-4082-A618-42D4C21F0AC3}"/>
              </a:ext>
            </a:extLst>
          </p:cNvPr>
          <p:cNvSpPr/>
          <p:nvPr/>
        </p:nvSpPr>
        <p:spPr>
          <a:xfrm>
            <a:off x="914400" y="5360313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Figure A4.2: </a:t>
            </a:r>
            <a:r>
              <a:rPr lang="en-GB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 flux of bending magnet, wiggler, undulator and Low K undulator of a γ-ray beam at CEPC</a:t>
            </a:r>
            <a:r>
              <a:rPr lang="en-US" dirty="0"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000" b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356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W. Chou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CEPC for LS Workshop, 12/7/2017, IHEP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グラフ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76225" y="1759533"/>
          <a:ext cx="4191000" cy="3128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グラフ 3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724400" y="1759533"/>
          <a:ext cx="4267200" cy="3421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200 MeV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Linac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 with Photo-injector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9144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(T. Takahashi)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1200" y="2678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0600" y="33644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&gt; 0.9 MeV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3600" y="2362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9800" y="3505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&gt; 0.9 MeV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28800" y="1428690"/>
            <a:ext cx="14478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 vs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(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x)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1447800"/>
            <a:ext cx="14478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 vs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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オブジェクト 2">
            <a:extLst>
              <a:ext uri="{FF2B5EF4-FFF2-40B4-BE49-F238E27FC236}">
                <a16:creationId xmlns:a16="http://schemas.microsoft.com/office/drawing/2014/main" id="{BADA335C-31F8-40C8-8926-D547AE5590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15924"/>
              </p:ext>
            </p:extLst>
          </p:nvPr>
        </p:nvGraphicFramePr>
        <p:xfrm>
          <a:off x="479822" y="5181600"/>
          <a:ext cx="2239566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8" name="Equation" r:id="rId5" imgW="1257120" imgH="203040" progId="Equation.DSMT4">
                  <p:embed/>
                </p:oleObj>
              </mc:Choice>
              <mc:Fallback>
                <p:oleObj name="Equation" r:id="rId5" imgW="1257120" imgH="203040" progId="Equation.DSMT4">
                  <p:embed/>
                  <p:pic>
                    <p:nvPicPr>
                      <p:cNvPr id="3" name="オブジェクト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9822" y="5181600"/>
                        <a:ext cx="2239566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オブジェクト 4">
            <a:extLst>
              <a:ext uri="{FF2B5EF4-FFF2-40B4-BE49-F238E27FC236}">
                <a16:creationId xmlns:a16="http://schemas.microsoft.com/office/drawing/2014/main" id="{865473E0-114D-4B78-983D-CE3ADB7741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050410"/>
              </p:ext>
            </p:extLst>
          </p:nvPr>
        </p:nvGraphicFramePr>
        <p:xfrm>
          <a:off x="457200" y="5554436"/>
          <a:ext cx="2262188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9" name="Equation" r:id="rId7" imgW="1269720" imgH="203040" progId="Equation.DSMT4">
                  <p:embed/>
                </p:oleObj>
              </mc:Choice>
              <mc:Fallback>
                <p:oleObj name="Equation" r:id="rId7" imgW="1269720" imgH="203040" progId="Equation.DSMT4">
                  <p:embed/>
                  <p:pic>
                    <p:nvPicPr>
                      <p:cNvPr id="5" name="オブジェクト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" y="5554436"/>
                        <a:ext cx="2262188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テキスト ボックス 5">
            <a:extLst>
              <a:ext uri="{FF2B5EF4-FFF2-40B4-BE49-F238E27FC236}">
                <a16:creationId xmlns:a16="http://schemas.microsoft.com/office/drawing/2014/main" id="{1DA739CF-80C8-4C66-93C0-A6AE43ED4E24}"/>
              </a:ext>
            </a:extLst>
          </p:cNvPr>
          <p:cNvSpPr txBox="1"/>
          <p:nvPr/>
        </p:nvSpPr>
        <p:spPr>
          <a:xfrm>
            <a:off x="2991531" y="5224075"/>
            <a:ext cx="1502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for 0.9MeV &lt; W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テキスト ボックス 6">
            <a:extLst>
              <a:ext uri="{FF2B5EF4-FFF2-40B4-BE49-F238E27FC236}">
                <a16:creationId xmlns:a16="http://schemas.microsoft.com/office/drawing/2014/main" id="{8040627E-07AA-48C2-9121-E9C25A27DFA8}"/>
              </a:ext>
            </a:extLst>
          </p:cNvPr>
          <p:cNvSpPr txBox="1"/>
          <p:nvPr/>
        </p:nvSpPr>
        <p:spPr>
          <a:xfrm>
            <a:off x="2991531" y="5585476"/>
            <a:ext cx="1278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for all energy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257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1355048"/>
              </p:ext>
            </p:extLst>
          </p:nvPr>
        </p:nvGraphicFramePr>
        <p:xfrm>
          <a:off x="914401" y="990600"/>
          <a:ext cx="7353301" cy="3801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7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2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9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40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050">
                <a:tc gridSpan="2"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Laser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Electron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Wave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 Length(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m)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1.054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Energy(MeV)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200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size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 at focus</a:t>
                      </a:r>
                      <a:r>
                        <a:rPr kumimoji="1" lang="ja-JP" altLang="en-US" sz="1400" baseline="0" dirty="0">
                          <a:solidFill>
                            <a:schemeClr val="tx1"/>
                          </a:solidFill>
                        </a:rPr>
                        <a:t>　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RMS (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m)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bunch charge(</a:t>
                      </a:r>
                      <a:r>
                        <a:rPr kumimoji="1" lang="en-US" altLang="ja-JP" sz="1400" dirty="0" err="1">
                          <a:solidFill>
                            <a:schemeClr val="tx1"/>
                          </a:solidFill>
                        </a:rPr>
                        <a:t>nC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Rayleigh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 Range(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m)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298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size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 at IP (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m)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2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Pulse energy (J)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emittance 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m)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6.39e-3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Pulse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 Length(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m)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aseline="0">
                          <a:solidFill>
                            <a:schemeClr val="tx1"/>
                          </a:solidFill>
                        </a:rPr>
                        <a:t>300 (1 </a:t>
                      </a:r>
                      <a:r>
                        <a:rPr kumimoji="1" lang="en-US" altLang="ja-JP" sz="1400" baseline="0" dirty="0" err="1">
                          <a:solidFill>
                            <a:schemeClr val="tx1"/>
                          </a:solidFill>
                        </a:rPr>
                        <a:t>ps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beta* 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m)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626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Repetition (Hz)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50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bunch length (mm)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0.6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crossing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 angle(</a:t>
                      </a:r>
                      <a:r>
                        <a:rPr kumimoji="1" lang="en-US" altLang="ja-JP" sz="1400" baseline="0" dirty="0" err="1">
                          <a:solidFill>
                            <a:schemeClr val="tx1"/>
                          </a:solidFill>
                        </a:rPr>
                        <a:t>mr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167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Repetition (Hz)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50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IP-CP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 distance(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m)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313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crossing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 angle (</a:t>
                      </a:r>
                      <a:r>
                        <a:rPr kumimoji="1" lang="en-US" altLang="ja-JP" sz="1400" baseline="0" dirty="0" err="1">
                          <a:solidFill>
                            <a:schemeClr val="tx1"/>
                          </a:solidFill>
                        </a:rPr>
                        <a:t>mr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nonlinear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</a:rPr>
                        <a:t> parameter a0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0.45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geometric luminosity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1.6E28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Preliminary Parameters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(T. Takahashi)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8D8126-4C6E-4CF2-9ECF-B0E04E63233E}"/>
              </a:ext>
            </a:extLst>
          </p:cNvPr>
          <p:cNvSpPr txBox="1"/>
          <p:nvPr/>
        </p:nvSpPr>
        <p:spPr>
          <a:xfrm>
            <a:off x="457200" y="4953000"/>
            <a:ext cx="82296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Event rate: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  : L = 1 x 10</a:t>
            </a:r>
            <a:r>
              <a:rPr lang="en-US" baseline="30000" dirty="0">
                <a:sym typeface="Symbol" panose="05050102010706020507" pitchFamily="18" charset="2"/>
              </a:rPr>
              <a:t>27</a:t>
            </a:r>
            <a:r>
              <a:rPr lang="en-US" dirty="0">
                <a:sym typeface="Symbol" panose="05050102010706020507" pitchFamily="18" charset="2"/>
              </a:rPr>
              <a:t>,  = 3 b  several events per hour (40,000 events/ year)</a:t>
            </a:r>
          </a:p>
          <a:p>
            <a:pPr lvl="2"/>
            <a:r>
              <a:rPr lang="en-US" dirty="0">
                <a:sym typeface="Symbol" panose="05050102010706020507" pitchFamily="18" charset="2"/>
              </a:rPr>
              <a:t>(</a:t>
            </a:r>
            <a:r>
              <a:rPr lang="en-US" i="1" dirty="0">
                <a:sym typeface="Symbol" panose="05050102010706020507" pitchFamily="18" charset="2"/>
              </a:rPr>
              <a:t>Comparable to the Higgs rate in CEPC, in which the luminosity is higher by 7 orders of magnitude, but cross section is smaller by 7 orders of magnitude</a:t>
            </a:r>
            <a:r>
              <a:rPr lang="en-US" dirty="0">
                <a:sym typeface="Symbol" panose="05050102010706020507" pitchFamily="18" charset="2"/>
              </a:rPr>
              <a:t>)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  </a:t>
            </a:r>
            <a:r>
              <a:rPr lang="en-US" dirty="0" err="1">
                <a:sym typeface="Symbol" panose="05050102010706020507" pitchFamily="18" charset="2"/>
              </a:rPr>
              <a:t>e</a:t>
            </a:r>
            <a:r>
              <a:rPr lang="en-US" baseline="30000" dirty="0" err="1">
                <a:sym typeface="Symbol" panose="05050102010706020507" pitchFamily="18" charset="2"/>
              </a:rPr>
              <a:t>+</a:t>
            </a:r>
            <a:r>
              <a:rPr lang="en-US" dirty="0" err="1">
                <a:sym typeface="Symbol" panose="05050102010706020507" pitchFamily="18" charset="2"/>
              </a:rPr>
              <a:t>e</a:t>
            </a:r>
            <a:r>
              <a:rPr lang="en-US" baseline="30000" dirty="0">
                <a:sym typeface="Symbol" panose="05050102010706020507" pitchFamily="18" charset="2"/>
              </a:rPr>
              <a:t></a:t>
            </a:r>
            <a:r>
              <a:rPr lang="en-US" dirty="0">
                <a:sym typeface="Symbol" panose="05050102010706020507" pitchFamily="18" charset="2"/>
              </a:rPr>
              <a:t>: L = 1 x 10</a:t>
            </a:r>
            <a:r>
              <a:rPr lang="en-US" baseline="30000" dirty="0">
                <a:sym typeface="Symbol" panose="05050102010706020507" pitchFamily="18" charset="2"/>
              </a:rPr>
              <a:t>27</a:t>
            </a:r>
            <a:r>
              <a:rPr lang="en-US" dirty="0">
                <a:sym typeface="Symbol" panose="05050102010706020507" pitchFamily="18" charset="2"/>
              </a:rPr>
              <a:t>,  = 100 </a:t>
            </a:r>
            <a:r>
              <a:rPr lang="en-US" dirty="0" err="1">
                <a:sym typeface="Symbol" panose="05050102010706020507" pitchFamily="18" charset="2"/>
              </a:rPr>
              <a:t>mb</a:t>
            </a:r>
            <a:r>
              <a:rPr lang="en-US" dirty="0">
                <a:sym typeface="Symbol" panose="05050102010706020507" pitchFamily="18" charset="2"/>
              </a:rPr>
              <a:t>  100 events per second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C48CD-3A06-489B-BA67-4823D5CE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D3212-3852-4E9C-873D-943C38BA0F72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79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E0E66-964C-4E91-BEAC-E54F5E9FF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D3212-3852-4E9C-873D-943C38BA0F72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706A62F-3F0B-4200-AA7E-4AB81C4C2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6" y="0"/>
            <a:ext cx="9150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2A0A70-2BD0-4BD3-AF93-CE1E02067E41}"/>
              </a:ext>
            </a:extLst>
          </p:cNvPr>
          <p:cNvSpPr txBox="1"/>
          <p:nvPr/>
        </p:nvSpPr>
        <p:spPr>
          <a:xfrm>
            <a:off x="7696200" y="133290"/>
            <a:ext cx="1295400" cy="40011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Y. Du</a:t>
            </a:r>
          </a:p>
        </p:txBody>
      </p:sp>
    </p:spTree>
    <p:extLst>
      <p:ext uri="{BB962C8B-B14F-4D97-AF65-F5344CB8AC3E}">
        <p14:creationId xmlns:p14="http://schemas.microsoft.com/office/powerpoint/2010/main" val="3956586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34F7B-A71D-4F42-9988-50C24E1FE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97AA80-9216-4DCE-8538-153FCBF5D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0814E-FD7E-4236-AB88-4EF40A325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C4093EC-117E-4204-AB06-8A9D9CE630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7628693"/>
              </p:ext>
            </p:extLst>
          </p:nvPr>
        </p:nvGraphicFramePr>
        <p:xfrm>
          <a:off x="2286000" y="1066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3">
            <a:extLst>
              <a:ext uri="{FF2B5EF4-FFF2-40B4-BE49-F238E27FC236}">
                <a16:creationId xmlns:a16="http://schemas.microsoft.com/office/drawing/2014/main" id="{441D7096-C55D-4A22-A6A1-27973F6B25BA}"/>
              </a:ext>
            </a:extLst>
          </p:cNvPr>
          <p:cNvSpPr txBox="1"/>
          <p:nvPr/>
        </p:nvSpPr>
        <p:spPr>
          <a:xfrm>
            <a:off x="2899410" y="1371600"/>
            <a:ext cx="502920" cy="29718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0070C0"/>
                </a:solidFill>
              </a:rPr>
              <a:t>20+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385B947-F9FC-44EA-8C90-F85A670C911B}"/>
              </a:ext>
            </a:extLst>
          </p:cNvPr>
          <p:cNvSpPr txBox="1"/>
          <p:nvPr/>
        </p:nvSpPr>
        <p:spPr>
          <a:xfrm>
            <a:off x="3676650" y="2621280"/>
            <a:ext cx="502920" cy="29718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7524DA8-D486-4412-8945-B05187D28D88}"/>
              </a:ext>
            </a:extLst>
          </p:cNvPr>
          <p:cNvSpPr txBox="1"/>
          <p:nvPr/>
        </p:nvSpPr>
        <p:spPr>
          <a:xfrm>
            <a:off x="4469130" y="2964180"/>
            <a:ext cx="502920" cy="29718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EA83F73-5C01-4D2C-9524-E5198009239E}"/>
              </a:ext>
            </a:extLst>
          </p:cNvPr>
          <p:cNvSpPr txBox="1"/>
          <p:nvPr/>
        </p:nvSpPr>
        <p:spPr>
          <a:xfrm>
            <a:off x="5276850" y="3032760"/>
            <a:ext cx="502920" cy="29718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91B1FA5A-8DF7-425D-BBA9-C89F9DF1D0F5}"/>
              </a:ext>
            </a:extLst>
          </p:cNvPr>
          <p:cNvSpPr txBox="1"/>
          <p:nvPr/>
        </p:nvSpPr>
        <p:spPr>
          <a:xfrm>
            <a:off x="6054090" y="3025140"/>
            <a:ext cx="502920" cy="29718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931304-5048-48B3-904A-C2EEBD4EFDF1}"/>
              </a:ext>
            </a:extLst>
          </p:cNvPr>
          <p:cNvSpPr txBox="1"/>
          <p:nvPr/>
        </p:nvSpPr>
        <p:spPr>
          <a:xfrm>
            <a:off x="304800" y="304800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Particle Colliders Built in the Past 50 Years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E34BC3-A03D-43A8-B21D-91698492B8A2}"/>
              </a:ext>
            </a:extLst>
          </p:cNvPr>
          <p:cNvSpPr txBox="1"/>
          <p:nvPr/>
        </p:nvSpPr>
        <p:spPr>
          <a:xfrm>
            <a:off x="457200" y="4159984"/>
            <a:ext cx="845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Starting in mid 1960s, we have built </a:t>
            </a:r>
            <a:r>
              <a:rPr lang="en-US" sz="2000" kern="0" dirty="0">
                <a:solidFill>
                  <a:sysClr val="windowText" lastClr="000000"/>
                </a:solidFill>
              </a:rPr>
              <a:t>more than 20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00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colliders.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We have also built 5 </a:t>
            </a:r>
            <a:r>
              <a:rPr lang="en-US" sz="2000" i="1" kern="0" dirty="0">
                <a:solidFill>
                  <a:sysClr val="windowText" lastClr="000000"/>
                </a:solidFill>
              </a:rPr>
              <a:t>pp</a:t>
            </a:r>
            <a:r>
              <a:rPr lang="en-US" sz="2000" kern="0" dirty="0">
                <a:solidFill>
                  <a:sysClr val="windowText" lastClr="000000"/>
                </a:solidFill>
              </a:rPr>
              <a:t> and </a:t>
            </a:r>
            <a:r>
              <a:rPr lang="en-US" sz="2000" i="1" kern="0" dirty="0">
                <a:solidFill>
                  <a:sysClr val="windowText" lastClr="000000"/>
                </a:solidFill>
              </a:rPr>
              <a:t>ion-ion</a:t>
            </a:r>
            <a:r>
              <a:rPr lang="en-US" sz="2000" kern="0" dirty="0">
                <a:solidFill>
                  <a:sysClr val="windowText" lastClr="000000"/>
                </a:solidFill>
              </a:rPr>
              <a:t> colliders as well as one </a:t>
            </a:r>
            <a:r>
              <a:rPr lang="en-US" sz="2000" i="1" kern="0" dirty="0">
                <a:solidFill>
                  <a:sysClr val="windowText" lastClr="000000"/>
                </a:solidFill>
              </a:rPr>
              <a:t>ep</a:t>
            </a:r>
            <a:r>
              <a:rPr lang="en-US" sz="2000" kern="0" dirty="0">
                <a:solidFill>
                  <a:sysClr val="windowText" lastClr="000000"/>
                </a:solidFill>
              </a:rPr>
              <a:t> collider.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But we never built any muon collider because technically it is very difficult.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We did not built any </a:t>
            </a:r>
            <a:r>
              <a:rPr lang="en-US" sz="2000" kern="0" dirty="0">
                <a:solidFill>
                  <a:sysClr val="windowText" lastClr="000000"/>
                </a:solidFill>
                <a:sym typeface="Symbol" panose="05050102010706020507" pitchFamily="18" charset="2"/>
              </a:rPr>
              <a:t></a:t>
            </a:r>
            <a:r>
              <a:rPr lang="en-US" sz="2000" kern="0" dirty="0">
                <a:solidFill>
                  <a:sysClr val="windowText" lastClr="000000"/>
                </a:solidFill>
              </a:rPr>
              <a:t> collider either (for different reason). But today, it is a right time to do so.</a:t>
            </a:r>
          </a:p>
        </p:txBody>
      </p:sp>
    </p:spTree>
    <p:extLst>
      <p:ext uri="{BB962C8B-B14F-4D97-AF65-F5344CB8AC3E}">
        <p14:creationId xmlns:p14="http://schemas.microsoft.com/office/powerpoint/2010/main" val="2910124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74948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>
                <a:latin typeface="Times New Roman" pitchFamily="18" charset="0"/>
                <a:cs typeface="Times New Roman" pitchFamily="18" charset="0"/>
              </a:rPr>
              <a:t>The last ~200MeV section of the BEPCII </a:t>
            </a:r>
            <a:r>
              <a:rPr lang="en-US" altLang="zh-CN" sz="3600" b="1" dirty="0" err="1">
                <a:latin typeface="Times New Roman" pitchFamily="18" charset="0"/>
                <a:cs typeface="Times New Roman" pitchFamily="18" charset="0"/>
              </a:rPr>
              <a:t>linac</a:t>
            </a:r>
            <a:endParaRPr lang="zh-C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820472" cy="310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944" y="4341368"/>
            <a:ext cx="1800000" cy="2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接箭头连接符 7"/>
          <p:cNvCxnSpPr/>
          <p:nvPr/>
        </p:nvCxnSpPr>
        <p:spPr>
          <a:xfrm flipV="1">
            <a:off x="3923728" y="3356992"/>
            <a:ext cx="1440360" cy="9843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280" y="4341368"/>
            <a:ext cx="1800000" cy="2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直接箭头连接符 11"/>
          <p:cNvCxnSpPr/>
          <p:nvPr/>
        </p:nvCxnSpPr>
        <p:spPr>
          <a:xfrm flipV="1">
            <a:off x="6444208" y="3328439"/>
            <a:ext cx="1440360" cy="9843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07981" y="5248981"/>
            <a:ext cx="1259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No space at this location!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66844" y="5125870"/>
            <a:ext cx="193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E04E2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Possible injection point for the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E04E2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photoinjector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E04E2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beam!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1E04E2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963BD1-9653-4039-8D4F-5241983945C6}"/>
              </a:ext>
            </a:extLst>
          </p:cNvPr>
          <p:cNvSpPr txBox="1"/>
          <p:nvPr/>
        </p:nvSpPr>
        <p:spPr>
          <a:xfrm>
            <a:off x="7696200" y="133290"/>
            <a:ext cx="1295400" cy="40011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prstClr val="black"/>
                </a:solidFill>
              </a:rPr>
              <a:t>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lang="en-US" sz="2000" kern="0" dirty="0">
                <a:solidFill>
                  <a:prstClr val="black"/>
                </a:solidFill>
              </a:rPr>
              <a:t>Pei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6A58FF-301A-43B4-95A4-3CFFE3F0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673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直接连接符 102"/>
          <p:cNvCxnSpPr/>
          <p:nvPr/>
        </p:nvCxnSpPr>
        <p:spPr>
          <a:xfrm flipH="1">
            <a:off x="6640941" y="2852936"/>
            <a:ext cx="235315" cy="7022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/>
          <p:nvPr/>
        </p:nvCxnSpPr>
        <p:spPr>
          <a:xfrm flipH="1">
            <a:off x="7068246" y="2780928"/>
            <a:ext cx="109071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>
            <a:off x="7668344" y="2083042"/>
            <a:ext cx="0" cy="79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/>
          <p:nvPr/>
        </p:nvCxnSpPr>
        <p:spPr>
          <a:xfrm>
            <a:off x="8263165" y="2083042"/>
            <a:ext cx="0" cy="79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 flipH="1">
            <a:off x="7668344" y="2093699"/>
            <a:ext cx="5948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 flipH="1">
            <a:off x="7965754" y="1628800"/>
            <a:ext cx="1" cy="48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179512" y="1268760"/>
            <a:ext cx="5868000" cy="2675329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64" name="TextBox 2063"/>
          <p:cNvSpPr txBox="1"/>
          <p:nvPr/>
        </p:nvSpPr>
        <p:spPr>
          <a:xfrm>
            <a:off x="7861555" y="3645024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Linac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beam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cxnSp>
        <p:nvCxnSpPr>
          <p:cNvPr id="43" name="直接连接符 42"/>
          <p:cNvCxnSpPr/>
          <p:nvPr/>
        </p:nvCxnSpPr>
        <p:spPr>
          <a:xfrm flipH="1">
            <a:off x="856534" y="3531449"/>
            <a:ext cx="688381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>
                <a:latin typeface="Times New Roman" pitchFamily="18" charset="0"/>
                <a:cs typeface="Times New Roman" pitchFamily="18" charset="0"/>
              </a:rPr>
              <a:t>The possible </a:t>
            </a:r>
            <a:r>
              <a:rPr lang="en-US" altLang="zh-CN" sz="3200" b="1" dirty="0" err="1">
                <a:latin typeface="Times New Roman" pitchFamily="18" charset="0"/>
                <a:cs typeface="Times New Roman" pitchFamily="18" charset="0"/>
              </a:rPr>
              <a:t>linac</a:t>
            </a:r>
            <a:r>
              <a:rPr lang="en-US" altLang="zh-CN" sz="3200" b="1" dirty="0">
                <a:latin typeface="Times New Roman" pitchFamily="18" charset="0"/>
                <a:cs typeface="Times New Roman" pitchFamily="18" charset="0"/>
              </a:rPr>
              <a:t> layout #2 for the </a:t>
            </a:r>
            <a:r>
              <a:rPr lang="en-US" altLang="zh-CN" sz="3200" b="1" dirty="0" err="1">
                <a:latin typeface="Times New Roman" pitchFamily="18" charset="0"/>
                <a:cs typeface="Times New Roman" pitchFamily="18" charset="0"/>
              </a:rPr>
              <a:t>gg</a:t>
            </a:r>
            <a:r>
              <a:rPr lang="en-US" altLang="zh-CN" sz="3200" b="1" dirty="0">
                <a:latin typeface="Times New Roman" pitchFamily="18" charset="0"/>
                <a:cs typeface="Times New Roman" pitchFamily="18" charset="0"/>
              </a:rPr>
              <a:t> collider</a:t>
            </a:r>
            <a:endParaRPr lang="zh-C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内容占位符 45"/>
          <p:cNvSpPr>
            <a:spLocks noGrp="1"/>
          </p:cNvSpPr>
          <p:nvPr>
            <p:ph idx="1"/>
          </p:nvPr>
        </p:nvSpPr>
        <p:spPr>
          <a:xfrm>
            <a:off x="457200" y="4365104"/>
            <a:ext cx="8229600" cy="2376264"/>
          </a:xfrm>
        </p:spPr>
        <p:txBody>
          <a:bodyPr>
            <a:normAutofit fontScale="55000" lnSpcReduction="20000"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1 RF gun</a:t>
            </a:r>
          </a:p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1 accelerating structure</a:t>
            </a:r>
          </a:p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1 klystron</a:t>
            </a:r>
          </a:p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2 bending magnets</a:t>
            </a:r>
          </a:p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1 laser system</a:t>
            </a:r>
          </a:p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1 solenoid</a:t>
            </a:r>
          </a:p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New compact triplet to replace the old one</a:t>
            </a:r>
          </a:p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…… 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 flipH="1" flipV="1">
            <a:off x="411617" y="3137746"/>
            <a:ext cx="387302" cy="29125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梯形 25"/>
          <p:cNvSpPr/>
          <p:nvPr/>
        </p:nvSpPr>
        <p:spPr>
          <a:xfrm rot="3517247">
            <a:off x="712937" y="3366823"/>
            <a:ext cx="287194" cy="216024"/>
          </a:xfrm>
          <a:prstGeom prst="trapezoid">
            <a:avLst/>
          </a:prstGeom>
          <a:solidFill>
            <a:srgbClr val="C00000"/>
          </a:solidFill>
          <a:ln>
            <a:noFill/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TextBox 554"/>
          <p:cNvSpPr txBox="1"/>
          <p:nvPr/>
        </p:nvSpPr>
        <p:spPr>
          <a:xfrm rot="1598509">
            <a:off x="641342" y="3405656"/>
            <a:ext cx="4138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AM3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55480" y="3387433"/>
            <a:ext cx="508583" cy="2880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A51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71536" y="3387433"/>
            <a:ext cx="508583" cy="2880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A52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87592" y="3387433"/>
            <a:ext cx="508583" cy="2880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A53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03648" y="3387433"/>
            <a:ext cx="508583" cy="2880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A54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049" name="组合 2048"/>
          <p:cNvGrpSpPr/>
          <p:nvPr/>
        </p:nvGrpSpPr>
        <p:grpSpPr>
          <a:xfrm>
            <a:off x="2479241" y="1268760"/>
            <a:ext cx="508583" cy="554578"/>
            <a:chOff x="2240225" y="1484784"/>
            <a:chExt cx="508583" cy="554578"/>
          </a:xfrm>
        </p:grpSpPr>
        <p:sp>
          <p:nvSpPr>
            <p:cNvPr id="47" name="等腰三角形 46"/>
            <p:cNvSpPr/>
            <p:nvPr/>
          </p:nvSpPr>
          <p:spPr>
            <a:xfrm>
              <a:off x="2240225" y="1535306"/>
              <a:ext cx="508583" cy="504056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TextBox 501"/>
            <p:cNvSpPr txBox="1"/>
            <p:nvPr/>
          </p:nvSpPr>
          <p:spPr>
            <a:xfrm>
              <a:off x="2243541" y="1484784"/>
              <a:ext cx="5052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K16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18" name="直接连接符 17"/>
          <p:cNvCxnSpPr/>
          <p:nvPr/>
        </p:nvCxnSpPr>
        <p:spPr>
          <a:xfrm>
            <a:off x="1835696" y="2523337"/>
            <a:ext cx="0" cy="8640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2430517" y="2523337"/>
            <a:ext cx="0" cy="8640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3025338" y="2523337"/>
            <a:ext cx="0" cy="8640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3620159" y="2523337"/>
            <a:ext cx="0" cy="8640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H="1">
            <a:off x="1835697" y="2533994"/>
            <a:ext cx="5948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H="1">
            <a:off x="3025338" y="2533994"/>
            <a:ext cx="5948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H="1">
            <a:off x="2123728" y="2060848"/>
            <a:ext cx="119901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2133107" y="2060848"/>
            <a:ext cx="0" cy="4624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 flipH="1">
            <a:off x="3322747" y="2069095"/>
            <a:ext cx="1" cy="48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2742582" y="1823338"/>
            <a:ext cx="0" cy="2457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/>
          <p:cNvSpPr/>
          <p:nvPr/>
        </p:nvSpPr>
        <p:spPr>
          <a:xfrm>
            <a:off x="5503577" y="3373284"/>
            <a:ext cx="508583" cy="2880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A47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4919633" y="3387433"/>
            <a:ext cx="508583" cy="2880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A48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4335689" y="3387433"/>
            <a:ext cx="508583" cy="2880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A49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3751745" y="3387433"/>
            <a:ext cx="508583" cy="2880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A50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4827338" y="1268760"/>
            <a:ext cx="508583" cy="554578"/>
            <a:chOff x="2240225" y="1484784"/>
            <a:chExt cx="508583" cy="554578"/>
          </a:xfrm>
        </p:grpSpPr>
        <p:sp>
          <p:nvSpPr>
            <p:cNvPr id="73" name="等腰三角形 72"/>
            <p:cNvSpPr/>
            <p:nvPr/>
          </p:nvSpPr>
          <p:spPr>
            <a:xfrm>
              <a:off x="2240225" y="1535306"/>
              <a:ext cx="508583" cy="504056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TextBox 501"/>
            <p:cNvSpPr txBox="1"/>
            <p:nvPr/>
          </p:nvSpPr>
          <p:spPr>
            <a:xfrm>
              <a:off x="2243541" y="1484784"/>
              <a:ext cx="5052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K15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75" name="直接连接符 74"/>
          <p:cNvCxnSpPr/>
          <p:nvPr/>
        </p:nvCxnSpPr>
        <p:spPr>
          <a:xfrm>
            <a:off x="4183793" y="2523337"/>
            <a:ext cx="0" cy="8640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>
            <a:off x="4778614" y="2523337"/>
            <a:ext cx="0" cy="8640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>
            <a:off x="5373435" y="2523337"/>
            <a:ext cx="0" cy="8640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/>
          <p:nvPr/>
        </p:nvCxnSpPr>
        <p:spPr>
          <a:xfrm>
            <a:off x="5968256" y="2523337"/>
            <a:ext cx="0" cy="8640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 flipH="1">
            <a:off x="4183794" y="2533994"/>
            <a:ext cx="5948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 flipH="1">
            <a:off x="5373435" y="2533994"/>
            <a:ext cx="5948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4471825" y="2060848"/>
            <a:ext cx="119901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>
            <a:off x="4481204" y="2060848"/>
            <a:ext cx="0" cy="4624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 flipH="1">
            <a:off x="5670844" y="2069095"/>
            <a:ext cx="1" cy="48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>
            <a:off x="5090679" y="1823338"/>
            <a:ext cx="0" cy="2457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组合 85"/>
          <p:cNvGrpSpPr/>
          <p:nvPr/>
        </p:nvGrpSpPr>
        <p:grpSpPr>
          <a:xfrm>
            <a:off x="6097984" y="3459441"/>
            <a:ext cx="346224" cy="144016"/>
            <a:chOff x="2267744" y="4149080"/>
            <a:chExt cx="346224" cy="144016"/>
          </a:xfrm>
        </p:grpSpPr>
        <p:sp>
          <p:nvSpPr>
            <p:cNvPr id="87" name="矩形 86"/>
            <p:cNvSpPr/>
            <p:nvPr/>
          </p:nvSpPr>
          <p:spPr>
            <a:xfrm>
              <a:off x="2267744" y="4149080"/>
              <a:ext cx="54000" cy="144016"/>
            </a:xfrm>
            <a:prstGeom prst="rect">
              <a:avLst/>
            </a:prstGeom>
            <a:solidFill>
              <a:srgbClr val="1010FC"/>
            </a:solidFill>
            <a:ln>
              <a:solidFill>
                <a:srgbClr val="1010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2386856" y="4149080"/>
              <a:ext cx="108000" cy="144016"/>
            </a:xfrm>
            <a:prstGeom prst="rect">
              <a:avLst/>
            </a:prstGeom>
            <a:solidFill>
              <a:srgbClr val="1010FC"/>
            </a:solidFill>
            <a:ln>
              <a:solidFill>
                <a:srgbClr val="1010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2559968" y="4149080"/>
              <a:ext cx="54000" cy="144016"/>
            </a:xfrm>
            <a:prstGeom prst="rect">
              <a:avLst/>
            </a:prstGeom>
            <a:solidFill>
              <a:srgbClr val="1010FC"/>
            </a:solidFill>
            <a:ln>
              <a:solidFill>
                <a:srgbClr val="1010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1" name="梯形 90"/>
          <p:cNvSpPr/>
          <p:nvPr/>
        </p:nvSpPr>
        <p:spPr>
          <a:xfrm rot="10954442">
            <a:off x="6800380" y="2643252"/>
            <a:ext cx="287194" cy="216024"/>
          </a:xfrm>
          <a:prstGeom prst="trapezoid">
            <a:avLst/>
          </a:prstGeom>
          <a:solidFill>
            <a:srgbClr val="C00000"/>
          </a:solidFill>
          <a:ln>
            <a:noFill/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6871729" y="3373284"/>
            <a:ext cx="508583" cy="2880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A46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063" name="直接箭头连接符 2062"/>
          <p:cNvCxnSpPr/>
          <p:nvPr/>
        </p:nvCxnSpPr>
        <p:spPr>
          <a:xfrm flipH="1">
            <a:off x="7740354" y="3688192"/>
            <a:ext cx="104400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矩形 98"/>
          <p:cNvSpPr/>
          <p:nvPr/>
        </p:nvSpPr>
        <p:spPr>
          <a:xfrm>
            <a:off x="8172400" y="2636912"/>
            <a:ext cx="788927" cy="28803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RF GUN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7231769" y="2636912"/>
            <a:ext cx="508583" cy="2880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8" name="组合 117"/>
          <p:cNvGrpSpPr/>
          <p:nvPr/>
        </p:nvGrpSpPr>
        <p:grpSpPr>
          <a:xfrm>
            <a:off x="7711463" y="1268760"/>
            <a:ext cx="508583" cy="554578"/>
            <a:chOff x="2240225" y="1484784"/>
            <a:chExt cx="508583" cy="554578"/>
          </a:xfrm>
        </p:grpSpPr>
        <p:sp>
          <p:nvSpPr>
            <p:cNvPr id="119" name="等腰三角形 118"/>
            <p:cNvSpPr/>
            <p:nvPr/>
          </p:nvSpPr>
          <p:spPr>
            <a:xfrm>
              <a:off x="2240225" y="1535306"/>
              <a:ext cx="508583" cy="504056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" name="TextBox 501"/>
            <p:cNvSpPr txBox="1"/>
            <p:nvPr/>
          </p:nvSpPr>
          <p:spPr>
            <a:xfrm>
              <a:off x="2346078" y="1484784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K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1355659" y="3944089"/>
            <a:ext cx="3515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E04E2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The last ~200 section of BEPCII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E04E2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linac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E04E2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1E04E2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6826752" y="3318749"/>
            <a:ext cx="2209743" cy="625340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7068246" y="3933056"/>
            <a:ext cx="1726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E04E2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The existing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E04E2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linac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1E04E2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98" name="TextBox 554"/>
          <p:cNvSpPr txBox="1"/>
          <p:nvPr/>
        </p:nvSpPr>
        <p:spPr>
          <a:xfrm rot="20007242">
            <a:off x="6785786" y="2636912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B1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9" name="梯形 108"/>
          <p:cNvSpPr/>
          <p:nvPr/>
        </p:nvSpPr>
        <p:spPr>
          <a:xfrm rot="21312351">
            <a:off x="6448914" y="3417376"/>
            <a:ext cx="287194" cy="216024"/>
          </a:xfrm>
          <a:prstGeom prst="trapezoid">
            <a:avLst/>
          </a:prstGeom>
          <a:solidFill>
            <a:srgbClr val="C00000"/>
          </a:solidFill>
          <a:ln>
            <a:noFill/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3" name="TextBox 554"/>
          <p:cNvSpPr txBox="1"/>
          <p:nvPr/>
        </p:nvSpPr>
        <p:spPr>
          <a:xfrm rot="19799717">
            <a:off x="6444208" y="3414192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B2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7464005" y="2999246"/>
            <a:ext cx="14787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Photoinjector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beam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cxnSp>
        <p:nvCxnSpPr>
          <p:cNvPr id="116" name="直接箭头连接符 115"/>
          <p:cNvCxnSpPr/>
          <p:nvPr/>
        </p:nvCxnSpPr>
        <p:spPr>
          <a:xfrm rot="3077876" flipH="1">
            <a:off x="7610546" y="2452271"/>
            <a:ext cx="933942" cy="11649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BDA8692D-29CE-4D5C-8116-268B624CF106}"/>
              </a:ext>
            </a:extLst>
          </p:cNvPr>
          <p:cNvSpPr txBox="1"/>
          <p:nvPr/>
        </p:nvSpPr>
        <p:spPr>
          <a:xfrm>
            <a:off x="7696200" y="133290"/>
            <a:ext cx="1295400" cy="40011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prstClr val="black"/>
                </a:solidFill>
              </a:rPr>
              <a:t>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lang="en-US" sz="2000" kern="0" dirty="0">
                <a:solidFill>
                  <a:prstClr val="black"/>
                </a:solidFill>
              </a:rPr>
              <a:t>Pei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A255B-AFC4-41B4-B2C9-8738EEB8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323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8328" t="15705" r="21672" b="10125"/>
          <a:stretch/>
        </p:blipFill>
        <p:spPr>
          <a:xfrm>
            <a:off x="1274990" y="995960"/>
            <a:ext cx="6480000" cy="429127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0000" y="463215"/>
            <a:ext cx="152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Arc 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945980" y="828000"/>
            <a:ext cx="0" cy="2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537600" y="826819"/>
            <a:ext cx="0" cy="2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2952000" y="970819"/>
            <a:ext cx="3574800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596940" y="943094"/>
            <a:ext cx="1438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kumimoji="0" lang="en-US" altLang="zh-CN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=1.0m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72945" y="977429"/>
            <a:ext cx="1438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kumimoji="0" lang="en-US" altLang="zh-CN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=0.1m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271696" y="468000"/>
            <a:ext cx="143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=0.384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p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ymbol" panose="05050102010706020507" pitchFamily="18" charset="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735484" y="469016"/>
            <a:ext cx="143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=1.384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p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ymbol" panose="05050102010706020507" pitchFamily="18" charset="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656900" y="4196895"/>
            <a:ext cx="148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0.0 m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ymbol" panose="05050102010706020507" pitchFamily="18" charset="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914182" y="150088"/>
            <a:ext cx="143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2400" b="1" i="1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p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ymbol" panose="05050102010706020507" pitchFamily="18" charset="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571698" y="5400000"/>
          <a:ext cx="8172000" cy="1113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2" name="文档" r:id="rId4" imgW="6640871" imgH="905510" progId="Word.Document.12">
                  <p:embed/>
                </p:oleObj>
              </mc:Choice>
              <mc:Fallback>
                <p:oleObj name="文档" r:id="rId4" imgW="6640871" imgH="905510" progId="Word.Document.12">
                  <p:embed/>
                  <p:pic>
                    <p:nvPicPr>
                      <p:cNvPr id="5" name="对象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1698" y="5400000"/>
                        <a:ext cx="8172000" cy="1113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3938444" y="504474"/>
            <a:ext cx="1438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2000" b="1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p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379216-5420-4160-B2E1-0EA1530F9A0E}"/>
              </a:ext>
            </a:extLst>
          </p:cNvPr>
          <p:cNvSpPr txBox="1"/>
          <p:nvPr/>
        </p:nvSpPr>
        <p:spPr>
          <a:xfrm>
            <a:off x="7696200" y="133290"/>
            <a:ext cx="12954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C. Zhang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0A92C92-3844-444D-95D4-D1D5294BE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5C20C6-5145-451F-83B0-BAF667A1B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61E9D31-01CB-497A-83B1-7ADD8D965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C521-FC05-455D-908D-167928189FCE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6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10164" t="15705" r="21639" b="10065"/>
          <a:stretch/>
        </p:blipFill>
        <p:spPr>
          <a:xfrm>
            <a:off x="1108800" y="970818"/>
            <a:ext cx="6909133" cy="4392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0000" y="463215"/>
            <a:ext cx="152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Arc B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945980" y="828000"/>
            <a:ext cx="0" cy="2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516000" y="810000"/>
            <a:ext cx="0" cy="2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2952000" y="940839"/>
            <a:ext cx="3574800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596940" y="943094"/>
            <a:ext cx="1438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kumimoji="0" lang="en-US" altLang="zh-CN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=1.0m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42147" y="963141"/>
            <a:ext cx="1438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kumimoji="0" lang="en-US" altLang="zh-CN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=0.1m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271696" y="468000"/>
            <a:ext cx="143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=0.384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p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ymbol" panose="05050102010706020507" pitchFamily="18" charset="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735484" y="469016"/>
            <a:ext cx="143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=1.384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p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ymbol" panose="05050102010706020507" pitchFamily="18" charset="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656900" y="4166915"/>
            <a:ext cx="148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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0.0 m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ymbol" panose="05050102010706020507" pitchFamily="18" charset="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03590" y="92665"/>
            <a:ext cx="143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2400" b="1" i="1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=2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p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ymbol" panose="05050102010706020507" pitchFamily="18" charset="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/>
          </p:nvPr>
        </p:nvGraphicFramePr>
        <p:xfrm>
          <a:off x="571698" y="5400000"/>
          <a:ext cx="8172000" cy="1113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6" name="文档" r:id="rId4" imgW="6640871" imgH="905510" progId="Word.Document.12">
                  <p:embed/>
                </p:oleObj>
              </mc:Choice>
              <mc:Fallback>
                <p:oleObj name="文档" r:id="rId4" imgW="6640871" imgH="905510" progId="Word.Document.12">
                  <p:embed/>
                  <p:pic>
                    <p:nvPicPr>
                      <p:cNvPr id="7" name="对象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1698" y="5400000"/>
                        <a:ext cx="8172000" cy="1113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4038660" y="492335"/>
            <a:ext cx="1438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2000" b="1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p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ECBF66-192B-4615-803E-00F121E200BD}"/>
              </a:ext>
            </a:extLst>
          </p:cNvPr>
          <p:cNvSpPr txBox="1"/>
          <p:nvPr/>
        </p:nvSpPr>
        <p:spPr>
          <a:xfrm>
            <a:off x="7696200" y="133290"/>
            <a:ext cx="12954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C. Zhang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E7705-4970-467D-A193-358F46C20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6407E1-7B43-4D2B-8F3D-6188BA57E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B1848-87C6-4BA2-81C6-2FDF0C1D7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C521-FC05-455D-908D-167928189FCE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9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70278" y="6495487"/>
            <a:ext cx="93569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ts val="7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2" b="0" i="0" u="none" strike="noStrike" kern="1200" cap="none" spc="0" normalizeH="0" baseline="0" noProof="0" dirty="0">
                <a:ln>
                  <a:noFill/>
                </a:ln>
                <a:solidFill>
                  <a:srgbClr val="E9E4D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80</a:t>
            </a:r>
            <a:endParaRPr kumimoji="0" sz="66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5400" y="1277468"/>
            <a:ext cx="6858000" cy="52084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18466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87824E-EA0C-4CD7-A640-5DF9860FE3A8}"/>
              </a:ext>
            </a:extLst>
          </p:cNvPr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Laser Reference – HAPLS (ELI-E23)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632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B9B796-9620-4F99-AC66-F2CBF323E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47685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2372A6-F188-4D4E-8BF3-5A4183EFE1A6}"/>
              </a:ext>
            </a:extLst>
          </p:cNvPr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Laser Reference – </a:t>
            </a:r>
            <a:r>
              <a:rPr lang="en-US" sz="3200" b="1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CSU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247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673C36-3464-42E2-8272-84CB8D0A9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66800"/>
            <a:ext cx="7165273" cy="52324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FE4920-68CF-4135-83FF-AE5C85877E35}"/>
              </a:ext>
            </a:extLst>
          </p:cNvPr>
          <p:cNvSpPr txBox="1"/>
          <p:nvPr/>
        </p:nvSpPr>
        <p:spPr>
          <a:xfrm>
            <a:off x="152400" y="304800"/>
            <a:ext cx="8839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Laser Reference – Amplitude Technology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286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70278" y="6495487"/>
            <a:ext cx="93569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ts val="7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2" b="0" i="0" u="none" strike="noStrike" kern="1200" cap="none" spc="0" normalizeH="0" baseline="0" noProof="0" dirty="0">
                <a:ln>
                  <a:noFill/>
                </a:ln>
                <a:solidFill>
                  <a:srgbClr val="E9E4D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80</a:t>
            </a:r>
            <a:endParaRPr kumimoji="0" sz="66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18466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r="49200" b="17480"/>
          <a:stretch/>
        </p:blipFill>
        <p:spPr>
          <a:xfrm>
            <a:off x="1167289" y="4496324"/>
            <a:ext cx="4506555" cy="172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900" y="1154438"/>
            <a:ext cx="6480000" cy="31618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1149" y="4496324"/>
            <a:ext cx="2629564" cy="1728000"/>
          </a:xfrm>
          <a:prstGeom prst="rect">
            <a:avLst/>
          </a:prstGeom>
          <a:noFill/>
          <a:ln w="25400">
            <a:solidFill>
              <a:srgbClr val="CCFFCC"/>
            </a:solidFill>
          </a:ln>
        </p:spPr>
      </p:pic>
      <p:sp>
        <p:nvSpPr>
          <p:cNvPr id="13" name="矩形 12"/>
          <p:cNvSpPr/>
          <p:nvPr/>
        </p:nvSpPr>
        <p:spPr>
          <a:xfrm>
            <a:off x="6449033" y="4848052"/>
            <a:ext cx="201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2.0 T vs. 1.95T @ 3mm</a:t>
            </a:r>
            <a:endParaRPr lang="zh-CN" altLang="en-US" sz="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C14B17-E58D-4BE9-9408-0540BF2F9324}"/>
              </a:ext>
            </a:extLst>
          </p:cNvPr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16-piece PMQ Design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(</a:t>
            </a:r>
            <a:r>
              <a:rPr lang="en-US" sz="2000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Y. Chen, Y. Huang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)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1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8596" y="5357826"/>
            <a:ext cx="8229600" cy="1168561"/>
          </a:xfrm>
        </p:spPr>
        <p:txBody>
          <a:bodyPr/>
          <a:lstStyle/>
          <a:p>
            <a:pPr algn="ctr"/>
            <a:r>
              <a:rPr lang="en-US" altLang="zh-CN" dirty="0"/>
              <a:t>1.996T  VS   1.952T, </a:t>
            </a:r>
          </a:p>
          <a:p>
            <a:pPr algn="ctr"/>
            <a:r>
              <a:rPr lang="en-US" altLang="zh-CN" dirty="0"/>
              <a:t>665T/m  VS    650T/m  </a:t>
            </a:r>
            <a:endParaRPr lang="zh-CN" altLang="en-US" dirty="0"/>
          </a:p>
        </p:txBody>
      </p:sp>
      <p:pic>
        <p:nvPicPr>
          <p:cNvPr id="4" name="图片 3" descr="永磁四极磁场分布6-无孔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57232"/>
            <a:ext cx="4716016" cy="4500500"/>
          </a:xfrm>
          <a:prstGeom prst="rect">
            <a:avLst/>
          </a:prstGeom>
        </p:spPr>
      </p:pic>
      <p:pic>
        <p:nvPicPr>
          <p:cNvPr id="5" name="图片 4" descr="永磁四极磁场分布6-20mm孔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355976" y="857232"/>
            <a:ext cx="4788024" cy="4608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4150DD-44B0-4021-B68D-4409F26F1B5F}"/>
              </a:ext>
            </a:extLst>
          </p:cNvPr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PMQ Field Distribution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(Y. Chen, Y. Huang)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346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83" y="806400"/>
            <a:ext cx="5644883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Rot="1" noChangeArrowheads="1"/>
          </p:cNvSpPr>
          <p:nvPr/>
        </p:nvSpPr>
        <p:spPr>
          <a:xfrm>
            <a:off x="5352587" y="1113428"/>
            <a:ext cx="3541622" cy="200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altLang="zh-CN" sz="2400" b="1" dirty="0">
                <a:latin typeface="Times New Roman" panose="02020603050405020304" pitchFamily="18" charset="0"/>
                <a:sym typeface="Symbol" panose="05050102010706020507" pitchFamily="18" charset="2"/>
              </a:rPr>
              <a:t>  Detector dimension </a:t>
            </a:r>
          </a:p>
          <a:p>
            <a:pPr lvl="1">
              <a:lnSpc>
                <a:spcPct val="135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Length =76cm</a:t>
            </a:r>
          </a:p>
          <a:p>
            <a:pPr lvl="1">
              <a:lnSpc>
                <a:spcPct val="135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Inner diameter = 40cm</a:t>
            </a:r>
          </a:p>
          <a:p>
            <a:pPr lvl="1">
              <a:lnSpc>
                <a:spcPct val="135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Thickness = 6cm</a:t>
            </a:r>
          </a:p>
        </p:txBody>
      </p:sp>
      <p:sp>
        <p:nvSpPr>
          <p:cNvPr id="10" name="Rectangle 3"/>
          <p:cNvSpPr txBox="1">
            <a:spLocks noRot="1" noChangeArrowheads="1"/>
          </p:cNvSpPr>
          <p:nvPr/>
        </p:nvSpPr>
        <p:spPr>
          <a:xfrm>
            <a:off x="478180" y="4350690"/>
            <a:ext cx="3416187" cy="1737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altLang="zh-CN" sz="2400" b="1" dirty="0">
                <a:latin typeface="Times New Roman" panose="02020603050405020304" pitchFamily="18" charset="0"/>
                <a:sym typeface="Symbol" panose="05050102010706020507" pitchFamily="18" charset="2"/>
              </a:rPr>
              <a:t>  PS detector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Attached in front and inner side of the crystal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Thickness = 1cm .</a:t>
            </a:r>
          </a:p>
        </p:txBody>
      </p:sp>
      <p:sp>
        <p:nvSpPr>
          <p:cNvPr id="11" name="Rectangle 3"/>
          <p:cNvSpPr txBox="1">
            <a:spLocks noRot="1" noChangeArrowheads="1"/>
          </p:cNvSpPr>
          <p:nvPr/>
        </p:nvSpPr>
        <p:spPr>
          <a:xfrm>
            <a:off x="5824459" y="4059603"/>
            <a:ext cx="3069750" cy="2028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altLang="zh-CN" sz="2400" b="1" dirty="0">
                <a:latin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altLang="zh-CN" sz="2400" b="1" dirty="0" err="1">
                <a:latin typeface="Times New Roman" panose="02020603050405020304" pitchFamily="18" charset="0"/>
                <a:sym typeface="Symbol" panose="05050102010706020507" pitchFamily="18" charset="2"/>
              </a:rPr>
              <a:t>CsI</a:t>
            </a:r>
            <a:r>
              <a:rPr lang="en-US" altLang="zh-CN" sz="2400" b="1" dirty="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sym typeface="Symbol" panose="05050102010706020507" pitchFamily="18" charset="2"/>
              </a:rPr>
              <a:t>cristal</a:t>
            </a:r>
            <a:endParaRPr lang="en-US" altLang="zh-CN" sz="2400" b="1" dirty="0"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lvl="1" algn="just">
              <a:lnSpc>
                <a:spcPct val="135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46 Lines, </a:t>
            </a:r>
          </a:p>
          <a:p>
            <a:pPr lvl="1" algn="just">
              <a:lnSpc>
                <a:spcPct val="135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23 crystals per line</a:t>
            </a:r>
          </a:p>
          <a:p>
            <a:pPr lvl="1" algn="just">
              <a:lnSpc>
                <a:spcPct val="135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966 crystals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EEA74C-1571-4948-9EF3-F23916DB3F36}"/>
              </a:ext>
            </a:extLst>
          </p:cNvPr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Detector Design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(Y. Huang, C. Zhang, J. Lu)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81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5597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304800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ICFA Mini-Workshop on </a:t>
            </a:r>
            <a:r>
              <a:rPr lang="en-US" sz="2800" b="1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</a:t>
            </a:r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Collider </a:t>
            </a:r>
            <a:r>
              <a:rPr lang="en-US" sz="20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(April 2017, TU)</a:t>
            </a:r>
            <a:endParaRPr lang="en-US" sz="2800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9733" y="5602792"/>
            <a:ext cx="8341867" cy="1219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Autofit/>
          </a:bodyPr>
          <a:lstStyle/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~100 </a:t>
            </a:r>
            <a:r>
              <a:rPr lang="en-US" sz="2400" kern="0" dirty="0">
                <a:latin typeface="Tahoma" pitchFamily="34" charset="0"/>
                <a:cs typeface="Tahoma" pitchFamily="34" charset="0"/>
              </a:rPr>
              <a:t>participants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 from 9 countries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latin typeface="Tahoma" pitchFamily="34" charset="0"/>
                <a:cs typeface="Tahoma" pitchFamily="34" charset="0"/>
              </a:rPr>
              <a:t>A joint stage of several scientific communities: HEP (</a:t>
            </a:r>
            <a:r>
              <a:rPr lang="en-US" sz="2400" kern="0" dirty="0">
                <a:latin typeface="Tahoma" pitchFamily="34" charset="0"/>
                <a:cs typeface="Tahoma" pitchFamily="34" charset="0"/>
                <a:sym typeface="Symbol" panose="05050102010706020507" pitchFamily="18" charset="2"/>
              </a:rPr>
              <a:t>)</a:t>
            </a:r>
            <a:r>
              <a:rPr lang="en-US" sz="2400" kern="0" dirty="0">
                <a:latin typeface="Tahoma" pitchFamily="34" charset="0"/>
                <a:cs typeface="Tahoma" pitchFamily="34" charset="0"/>
              </a:rPr>
              <a:t> + NP (</a:t>
            </a:r>
            <a:r>
              <a:rPr lang="en-US" sz="2400" kern="0" dirty="0">
                <a:latin typeface="Tahoma" pitchFamily="34" charset="0"/>
                <a:cs typeface="Tahoma" pitchFamily="34" charset="0"/>
                <a:sym typeface="Symbol" panose="05050102010706020507" pitchFamily="18" charset="2"/>
              </a:rPr>
              <a:t>-ray) </a:t>
            </a:r>
            <a:r>
              <a:rPr lang="en-US" sz="2400" kern="0" dirty="0">
                <a:latin typeface="Tahoma" pitchFamily="34" charset="0"/>
                <a:cs typeface="Tahoma" pitchFamily="34" charset="0"/>
              </a:rPr>
              <a:t>+ accelerator + laser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A0EF2-1242-41F9-B5B9-0D5787C0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705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Rot="1" noChangeArrowheads="1"/>
          </p:cNvSpPr>
          <p:nvPr/>
        </p:nvSpPr>
        <p:spPr>
          <a:xfrm>
            <a:off x="727362" y="4665242"/>
            <a:ext cx="8149009" cy="1697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buBlip>
                <a:blip r:embed="rId2"/>
              </a:buBlip>
            </a:pP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altLang="zh-CN" sz="2000" b="1" dirty="0">
                <a:latin typeface="Times New Roman" panose="02020603050405020304" pitchFamily="18" charset="0"/>
                <a:sym typeface="Symbol" panose="05050102010706020507" pitchFamily="18" charset="2"/>
              </a:rPr>
              <a:t>Detection simulations  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design, resolution, efficiency, background 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buBlip>
                <a:blip r:embed="rId2"/>
              </a:buBlip>
            </a:pP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altLang="zh-CN" sz="2000" b="1" dirty="0">
                <a:latin typeface="Times New Roman" panose="02020603050405020304" pitchFamily="18" charset="0"/>
                <a:sym typeface="Symbol" panose="05050102010706020507" pitchFamily="18" charset="2"/>
              </a:rPr>
              <a:t>Physics simulation   </a:t>
            </a:r>
            <a:r>
              <a:rPr lang="en-US" altLang="zh-CN" sz="18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γγ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zh-CN" sz="18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γγ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altLang="zh-CN" sz="18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γγ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zh-CN" sz="18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zh-CN" sz="1800" b="1" baseline="30000" dirty="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en-US" altLang="zh-CN" sz="18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zh-CN" sz="1800" b="1" baseline="30000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altLang="zh-CN" sz="18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γe</a:t>
            </a:r>
            <a:r>
              <a:rPr lang="en-US" altLang="zh-CN" sz="1800" b="1" baseline="30000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 </a:t>
            </a:r>
            <a:r>
              <a:rPr lang="en-US" altLang="zh-CN" sz="18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γe</a:t>
            </a:r>
            <a:r>
              <a:rPr lang="en-US" altLang="zh-CN" sz="1800" b="1" baseline="30000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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buBlip>
                <a:blip r:embed="rId2"/>
              </a:buBlip>
            </a:pP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altLang="zh-CN" sz="2000" b="1" dirty="0">
                <a:latin typeface="Times New Roman" panose="02020603050405020304" pitchFamily="18" charset="0"/>
                <a:sym typeface="Symbol" panose="05050102010706020507" pitchFamily="18" charset="2"/>
              </a:rPr>
              <a:t>Shielding design and simulation  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beam 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Scattering, collimation design</a:t>
            </a:r>
          </a:p>
          <a:p>
            <a:pPr marL="457200" lvl="1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The study gets under way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1123418"/>
            <a:ext cx="6538175" cy="34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40043F-A0FA-4737-8A1B-9A48117E4FDC}"/>
              </a:ext>
            </a:extLst>
          </p:cNvPr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Detector </a:t>
            </a:r>
            <a:r>
              <a:rPr lang="en-US" sz="3200" b="1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Simulation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(</a:t>
            </a:r>
            <a:r>
              <a:rPr lang="en-US" sz="2000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T. Takahashi, B. Sun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)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64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/>
          <p:cNvGraphicFramePr>
            <a:graphicFrameLocks noChangeAspect="1"/>
          </p:cNvGraphicFramePr>
          <p:nvPr>
            <p:extLst/>
          </p:nvPr>
        </p:nvGraphicFramePr>
        <p:xfrm>
          <a:off x="2475397" y="1404000"/>
          <a:ext cx="1371861" cy="431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Equation" r:id="rId3" imgW="520560" imgH="164880" progId="Equation.DSMT4">
                  <p:embed/>
                </p:oleObj>
              </mc:Choice>
              <mc:Fallback>
                <p:oleObj name="Equation" r:id="rId3" imgW="520560" imgH="164880" progId="Equation.DSMT4">
                  <p:embed/>
                  <p:pic>
                    <p:nvPicPr>
                      <p:cNvPr id="4" name="オブジェクト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75397" y="1404000"/>
                        <a:ext cx="1371861" cy="431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/>
          </p:nvPr>
        </p:nvGraphicFramePr>
        <p:xfrm>
          <a:off x="4092585" y="1332000"/>
          <a:ext cx="2369344" cy="579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Equation" r:id="rId5" imgW="927000" imgH="228600" progId="Equation.DSMT4">
                  <p:embed/>
                </p:oleObj>
              </mc:Choice>
              <mc:Fallback>
                <p:oleObj name="Equation" r:id="rId5" imgW="927000" imgH="228600" progId="Equation.DSMT4">
                  <p:embed/>
                  <p:pic>
                    <p:nvPicPr>
                      <p:cNvPr id="5" name="オブジェクト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92585" y="1332000"/>
                        <a:ext cx="2369344" cy="579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8" name="Picture 2" descr="x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2160000"/>
            <a:ext cx="3964095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rz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00" y="2160000"/>
            <a:ext cx="4425755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750875" y="5701728"/>
            <a:ext cx="5312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1"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1" lang="en-US" altLang="ja-JP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ack to back photons 0.0019 events/s  </a:t>
            </a:r>
            <a:endParaRPr kumimoji="1" lang="ja-JP" alt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6D53F9-57DA-496A-B6AB-3C67BB8921F0}"/>
              </a:ext>
            </a:extLst>
          </p:cNvPr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Detector </a:t>
            </a:r>
            <a:r>
              <a:rPr lang="en-US" sz="3200" b="1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Simulation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(</a:t>
            </a:r>
            <a:r>
              <a:rPr lang="en-US" sz="2000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T. Takahashi, B. Sun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)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6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/>
          <p:cNvGraphicFramePr>
            <a:graphicFrameLocks noChangeAspect="1"/>
          </p:cNvGraphicFramePr>
          <p:nvPr>
            <p:extLst/>
          </p:nvPr>
        </p:nvGraphicFramePr>
        <p:xfrm>
          <a:off x="2556339" y="1309290"/>
          <a:ext cx="2369344" cy="579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" name="Equation" r:id="rId3" imgW="927000" imgH="228600" progId="Equation.DSMT4">
                  <p:embed/>
                </p:oleObj>
              </mc:Choice>
              <mc:Fallback>
                <p:oleObj name="Equation" r:id="rId3" imgW="927000" imgH="228600" progId="Equation.DSMT4">
                  <p:embed/>
                  <p:pic>
                    <p:nvPicPr>
                      <p:cNvPr id="5" name="オブジェクト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56339" y="1309290"/>
                        <a:ext cx="2369344" cy="579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1137560" y="5867291"/>
            <a:ext cx="6870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1" lang="en-US" altLang="ja-JP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1"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 momentum e</a:t>
            </a:r>
            <a:r>
              <a:rPr kumimoji="1" lang="en-US" altLang="zh-CN" sz="2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1"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kumimoji="1" lang="en-US" altLang="zh-CN" sz="2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1"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not back to back 64 events/s </a:t>
            </a:r>
            <a:endParaRPr kumimoji="1" lang="ja-JP" alt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78" y="2139424"/>
            <a:ext cx="3536658" cy="3600000"/>
          </a:xfrm>
          <a:prstGeom prst="rect">
            <a:avLst/>
          </a:prstGeom>
        </p:spPr>
      </p:pic>
      <p:pic>
        <p:nvPicPr>
          <p:cNvPr id="10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39" y="2146541"/>
            <a:ext cx="4549454" cy="3600000"/>
          </a:xfrm>
          <a:prstGeom prst="rect">
            <a:avLst/>
          </a:prstGeom>
        </p:spPr>
      </p:pic>
      <p:graphicFrame>
        <p:nvGraphicFramePr>
          <p:cNvPr id="11" name="オブジェクト 3"/>
          <p:cNvGraphicFramePr>
            <a:graphicFrameLocks noChangeAspect="1"/>
          </p:cNvGraphicFramePr>
          <p:nvPr>
            <p:extLst/>
          </p:nvPr>
        </p:nvGraphicFramePr>
        <p:xfrm>
          <a:off x="864339" y="1309290"/>
          <a:ext cx="1706166" cy="597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Equation" r:id="rId7" imgW="647640" imgH="228600" progId="Equation.DSMT4">
                  <p:embed/>
                </p:oleObj>
              </mc:Choice>
              <mc:Fallback>
                <p:oleObj name="Equation" r:id="rId7" imgW="647640" imgH="228600" progId="Equation.DSMT4">
                  <p:embed/>
                  <p:pic>
                    <p:nvPicPr>
                      <p:cNvPr id="11" name="オブジェクト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64339" y="1309290"/>
                        <a:ext cx="1706166" cy="597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右矢印 6"/>
          <p:cNvSpPr/>
          <p:nvPr/>
        </p:nvSpPr>
        <p:spPr>
          <a:xfrm>
            <a:off x="5040339" y="1433586"/>
            <a:ext cx="620486" cy="398859"/>
          </a:xfrm>
          <a:prstGeom prst="rightArrow">
            <a:avLst/>
          </a:prstGeom>
          <a:solidFill>
            <a:srgbClr val="FFFF99"/>
          </a:solidFill>
          <a:ln w="317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graphicFrame>
        <p:nvGraphicFramePr>
          <p:cNvPr id="13" name="オブジェクト 8"/>
          <p:cNvGraphicFramePr>
            <a:graphicFrameLocks noChangeAspect="1"/>
          </p:cNvGraphicFramePr>
          <p:nvPr>
            <p:extLst/>
          </p:nvPr>
        </p:nvGraphicFramePr>
        <p:xfrm>
          <a:off x="5780412" y="1309290"/>
          <a:ext cx="2576513" cy="63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Equation" r:id="rId9" imgW="977760" imgH="241200" progId="Equation.DSMT4">
                  <p:embed/>
                </p:oleObj>
              </mc:Choice>
              <mc:Fallback>
                <p:oleObj name="Equation" r:id="rId9" imgW="977760" imgH="241200" progId="Equation.DSMT4">
                  <p:embed/>
                  <p:pic>
                    <p:nvPicPr>
                      <p:cNvPr id="13" name="オブジェクト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80412" y="1309290"/>
                        <a:ext cx="2576513" cy="63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850C04D-2CA9-4348-9BC2-3AB493F6E8D3}"/>
              </a:ext>
            </a:extLst>
          </p:cNvPr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Detector </a:t>
            </a:r>
            <a:r>
              <a:rPr lang="en-US" sz="3200" b="1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Simulation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(</a:t>
            </a:r>
            <a:r>
              <a:rPr lang="en-US" sz="2000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T. Takahashi, B. Sun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)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06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2323632" y="5824053"/>
            <a:ext cx="4206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1" lang="en-US" altLang="ja-JP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1"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ack to back e</a:t>
            </a:r>
            <a:r>
              <a:rPr kumimoji="1" lang="en-US" altLang="zh-CN" sz="2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1"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kumimoji="1" lang="en-US" altLang="zh-CN" sz="2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1"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0.5 events/s</a:t>
            </a:r>
            <a:endParaRPr kumimoji="1" lang="ja-JP" alt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オブジェクト 3"/>
          <p:cNvGraphicFramePr>
            <a:graphicFrameLocks noChangeAspect="1"/>
          </p:cNvGraphicFramePr>
          <p:nvPr>
            <p:extLst/>
          </p:nvPr>
        </p:nvGraphicFramePr>
        <p:xfrm>
          <a:off x="2134065" y="1364760"/>
          <a:ext cx="2040731" cy="531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3" name="Equation" r:id="rId3" imgW="774360" imgH="203040" progId="Equation.DSMT4">
                  <p:embed/>
                </p:oleObj>
              </mc:Choice>
              <mc:Fallback>
                <p:oleObj name="Equation" r:id="rId3" imgW="774360" imgH="203040" progId="Equation.DSMT4">
                  <p:embed/>
                  <p:pic>
                    <p:nvPicPr>
                      <p:cNvPr id="10" name="オブジェクト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4065" y="1364760"/>
                        <a:ext cx="2040731" cy="531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12" y="2127711"/>
            <a:ext cx="3259306" cy="3600000"/>
          </a:xfrm>
          <a:prstGeom prst="rect">
            <a:avLst/>
          </a:prstGeom>
        </p:spPr>
      </p:pic>
      <p:pic>
        <p:nvPicPr>
          <p:cNvPr id="13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21" y="2127711"/>
            <a:ext cx="4710539" cy="3600000"/>
          </a:xfrm>
          <a:prstGeom prst="rect">
            <a:avLst/>
          </a:prstGeom>
        </p:spPr>
      </p:pic>
      <p:graphicFrame>
        <p:nvGraphicFramePr>
          <p:cNvPr id="3" name="对象 2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4" name="公式" r:id="rId7" imgW="114120" imgH="215640" progId="Equation.3">
                  <p:embed/>
                </p:oleObj>
              </mc:Choice>
              <mc:Fallback>
                <p:oleObj name="公式" r:id="rId7" imgW="114120" imgH="215640" progId="Equation.3">
                  <p:embed/>
                  <p:pic>
                    <p:nvPicPr>
                      <p:cNvPr id="3" name="对象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>
            <p:extLst/>
          </p:nvPr>
        </p:nvGraphicFramePr>
        <p:xfrm>
          <a:off x="4514850" y="1339431"/>
          <a:ext cx="2323632" cy="560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5" name="公式" r:id="rId9" imgW="952087" imgH="228501" progId="Equation.3">
                  <p:embed/>
                </p:oleObj>
              </mc:Choice>
              <mc:Fallback>
                <p:oleObj name="公式" r:id="rId9" imgW="952087" imgH="228501" progId="Equation.3">
                  <p:embed/>
                  <p:pic>
                    <p:nvPicPr>
                      <p:cNvPr id="15" name="对象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1339431"/>
                        <a:ext cx="2323632" cy="5604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DBDA2C9-B309-4C80-9023-EFDED99B63B4}"/>
              </a:ext>
            </a:extLst>
          </p:cNvPr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Detector </a:t>
            </a:r>
            <a:r>
              <a:rPr lang="en-US" sz="3200" b="1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Simulation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(</a:t>
            </a:r>
            <a:r>
              <a:rPr lang="en-US" sz="2000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T. Takahashi, B. Sun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)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4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C42321-DC88-4C47-995F-059B11ED3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for LS Workshop, 12/7/2017, IHEP</a:t>
            </a: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0EDE8-08F5-4392-AEC8-ACEB7DC73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44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B2CE0-D6DB-4E75-AD28-BDF0507F4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11" y="1134023"/>
            <a:ext cx="6538989" cy="5571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E697F5-9975-45DF-95D8-54A0AEE78C9F}"/>
              </a:ext>
            </a:extLst>
          </p:cNvPr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GEANT4 Simulation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(</a:t>
            </a:r>
            <a:r>
              <a:rPr lang="en-US" sz="2000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K. Homma et al.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)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B67339-A837-4DA9-84D3-20E885469D8A}"/>
              </a:ext>
            </a:extLst>
          </p:cNvPr>
          <p:cNvSpPr txBox="1"/>
          <p:nvPr/>
        </p:nvSpPr>
        <p:spPr>
          <a:xfrm>
            <a:off x="304800" y="2357735"/>
            <a:ext cx="1219200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sym typeface="Symbol" panose="05050102010706020507" pitchFamily="18" charset="2"/>
              </a:rPr>
              <a:t>  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D8F934-F9F2-46CE-A746-8DB74BED04C0}"/>
              </a:ext>
            </a:extLst>
          </p:cNvPr>
          <p:cNvSpPr txBox="1"/>
          <p:nvPr/>
        </p:nvSpPr>
        <p:spPr>
          <a:xfrm>
            <a:off x="228599" y="4872335"/>
            <a:ext cx="1843011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sym typeface="Symbol" panose="05050102010706020507" pitchFamily="18" charset="2"/>
              </a:rPr>
              <a:t>e</a:t>
            </a:r>
            <a:r>
              <a:rPr lang="en-US" sz="2400" b="1" baseline="30000" dirty="0" err="1">
                <a:solidFill>
                  <a:srgbClr val="0000FF"/>
                </a:solidFill>
                <a:sym typeface="Symbol" panose="05050102010706020507" pitchFamily="18" charset="2"/>
              </a:rPr>
              <a:t></a:t>
            </a:r>
            <a:r>
              <a:rPr lang="en-US" sz="2400" b="1" dirty="0" err="1">
                <a:solidFill>
                  <a:srgbClr val="0000FF"/>
                </a:solidFill>
                <a:sym typeface="Symbol" panose="05050102010706020507" pitchFamily="18" charset="2"/>
              </a:rPr>
              <a:t>e</a:t>
            </a:r>
            <a:r>
              <a:rPr lang="en-US" sz="2400" b="1" baseline="30000" dirty="0">
                <a:solidFill>
                  <a:srgbClr val="0000FF"/>
                </a:solidFill>
                <a:sym typeface="Symbol" panose="05050102010706020507" pitchFamily="18" charset="2"/>
              </a:rPr>
              <a:t></a:t>
            </a:r>
            <a:r>
              <a:rPr lang="en-US" sz="2400" b="1" dirty="0">
                <a:solidFill>
                  <a:srgbClr val="0000FF"/>
                </a:solidFill>
                <a:sym typeface="Symbol" panose="05050102010706020507" pitchFamily="18" charset="2"/>
              </a:rPr>
              <a:t>  </a:t>
            </a:r>
            <a:r>
              <a:rPr lang="en-US" sz="2400" b="1" dirty="0" err="1">
                <a:solidFill>
                  <a:srgbClr val="0000FF"/>
                </a:solidFill>
                <a:sym typeface="Symbol" panose="05050102010706020507" pitchFamily="18" charset="2"/>
              </a:rPr>
              <a:t>e</a:t>
            </a:r>
            <a:r>
              <a:rPr lang="en-US" sz="2400" b="1" baseline="30000" dirty="0" err="1">
                <a:solidFill>
                  <a:srgbClr val="0000FF"/>
                </a:solidFill>
                <a:sym typeface="Symbol" panose="05050102010706020507" pitchFamily="18" charset="2"/>
              </a:rPr>
              <a:t></a:t>
            </a:r>
            <a:r>
              <a:rPr lang="en-US" sz="2400" b="1" dirty="0" err="1">
                <a:solidFill>
                  <a:srgbClr val="0000FF"/>
                </a:solidFill>
                <a:sym typeface="Symbol" panose="05050102010706020507" pitchFamily="18" charset="2"/>
              </a:rPr>
              <a:t>e</a:t>
            </a:r>
            <a:r>
              <a:rPr lang="en-US" sz="2400" b="1" baseline="30000" dirty="0">
                <a:solidFill>
                  <a:srgbClr val="0000FF"/>
                </a:solidFill>
                <a:sym typeface="Symbol" panose="05050102010706020507" pitchFamily="18" charset="2"/>
              </a:rPr>
              <a:t></a:t>
            </a:r>
            <a:endParaRPr lang="en-US" sz="2400" b="1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768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807071" y="1516107"/>
            <a:ext cx="7808641" cy="1096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The distance between FFS quad to IP is chosen as 10 cm for study. 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Needs to be optimized together with crossing angle and FFS design.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02" y="2841670"/>
            <a:ext cx="7665149" cy="2925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FBE2EC-F491-4082-BE1D-92C40E0EBE31}"/>
              </a:ext>
            </a:extLst>
          </p:cNvPr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Interaction Region – CP and IP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13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グラフ 3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27281" y="1527718"/>
          <a:ext cx="7359804" cy="4612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2893" y="412480"/>
            <a:ext cx="7886700" cy="973021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Luminosity vs. crossing angle</a:t>
            </a:r>
            <a:endParaRPr lang="zh-CN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2096429" y="3833981"/>
            <a:ext cx="1514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&gt; 0.9 MeV</a:t>
            </a:r>
          </a:p>
        </p:txBody>
      </p:sp>
      <p:sp>
        <p:nvSpPr>
          <p:cNvPr id="8" name="TextBox 12"/>
          <p:cNvSpPr txBox="1"/>
          <p:nvPr/>
        </p:nvSpPr>
        <p:spPr>
          <a:xfrm>
            <a:off x="2954143" y="233457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7012262" y="1685165"/>
            <a:ext cx="0" cy="3564000"/>
          </a:xfrm>
          <a:prstGeom prst="line">
            <a:avLst/>
          </a:prstGeom>
          <a:ln w="317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762282" y="181647"/>
            <a:ext cx="2135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24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ahoma" pitchFamily="34" charset="0"/>
                <a:sym typeface="Symbol"/>
              </a:rPr>
              <a:t>(T. Takahashi)</a:t>
            </a:r>
            <a:endParaRPr lang="en-US" altLang="zh-CN" sz="3600" b="1" kern="0" dirty="0">
              <a:solidFill>
                <a:srgbClr val="006600"/>
              </a:solidFill>
              <a:latin typeface="Times New Roman" panose="02020603050405020304" pitchFamily="18" charset="0"/>
              <a:cs typeface="Tahoma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029" y="2034027"/>
            <a:ext cx="1951702" cy="1800000"/>
          </a:xfrm>
          <a:prstGeom prst="rect">
            <a:avLst/>
          </a:prstGeom>
          <a:ln w="19050">
            <a:solidFill>
              <a:srgbClr val="FFCC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915643" y="2703911"/>
            <a:ext cx="914400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167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mrad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10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1960" y="1147346"/>
            <a:ext cx="8244840" cy="3352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686800" y="4500146"/>
            <a:ext cx="0" cy="1062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34340" y="5528846"/>
            <a:ext cx="82524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14800" y="5528846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35m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686800" y="1147346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686800" y="4500146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839200" y="1147346"/>
            <a:ext cx="0" cy="33528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534400" y="2485192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34340" y="1943100"/>
            <a:ext cx="50291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8600" y="1143000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8600" y="1943100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04800" y="1143000"/>
            <a:ext cx="0" cy="8001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-152400" y="13335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3.8m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" y="12573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e- pulses from BEPC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Linac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 MeV, 2x2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50 Hz</a:t>
            </a:r>
          </a:p>
        </p:txBody>
      </p:sp>
      <p:cxnSp>
        <p:nvCxnSpPr>
          <p:cNvPr id="7" name="Straight Connector 6"/>
          <p:cNvCxnSpPr>
            <a:cxnSpLocks/>
            <a:endCxn id="21" idx="0"/>
          </p:cNvCxnSpPr>
          <p:nvPr/>
        </p:nvCxnSpPr>
        <p:spPr>
          <a:xfrm flipV="1">
            <a:off x="762000" y="1943100"/>
            <a:ext cx="6477000" cy="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553200" y="1943100"/>
            <a:ext cx="1371600" cy="1371600"/>
          </a:xfrm>
          <a:prstGeom prst="ellipse">
            <a:avLst/>
          </a:prstGeom>
          <a:noFill/>
          <a:ln w="31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676400" y="2628900"/>
            <a:ext cx="0" cy="609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924800" y="2628900"/>
            <a:ext cx="0" cy="609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/>
          <p:nvPr/>
        </p:nvSpPr>
        <p:spPr>
          <a:xfrm>
            <a:off x="6553200" y="1943099"/>
            <a:ext cx="1371600" cy="1371601"/>
          </a:xfrm>
          <a:prstGeom prst="arc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Arc 31"/>
          <p:cNvSpPr/>
          <p:nvPr/>
        </p:nvSpPr>
        <p:spPr>
          <a:xfrm rot="5400000">
            <a:off x="6553201" y="2552699"/>
            <a:ext cx="1371600" cy="1371601"/>
          </a:xfrm>
          <a:prstGeom prst="arc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Arc 32"/>
          <p:cNvSpPr/>
          <p:nvPr/>
        </p:nvSpPr>
        <p:spPr>
          <a:xfrm>
            <a:off x="304800" y="1943100"/>
            <a:ext cx="1371600" cy="1371601"/>
          </a:xfrm>
          <a:prstGeom prst="arc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Arc 34"/>
          <p:cNvSpPr/>
          <p:nvPr/>
        </p:nvSpPr>
        <p:spPr>
          <a:xfrm rot="10800000">
            <a:off x="1676400" y="2552699"/>
            <a:ext cx="1371600" cy="1371601"/>
          </a:xfrm>
          <a:prstGeom prst="arc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553200" y="2552700"/>
            <a:ext cx="1371600" cy="1371600"/>
          </a:xfrm>
          <a:prstGeom prst="ellipse">
            <a:avLst/>
          </a:prstGeom>
          <a:noFill/>
          <a:ln w="31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04800" y="1943100"/>
            <a:ext cx="1371600" cy="1371600"/>
          </a:xfrm>
          <a:prstGeom prst="ellipse">
            <a:avLst/>
          </a:prstGeom>
          <a:noFill/>
          <a:ln w="31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676400" y="2552700"/>
            <a:ext cx="1371600" cy="1371600"/>
          </a:xfrm>
          <a:prstGeom prst="ellipse">
            <a:avLst/>
          </a:prstGeom>
          <a:noFill/>
          <a:ln w="31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0" name="Straight Arrow Connector 39"/>
          <p:cNvCxnSpPr>
            <a:endCxn id="37" idx="7"/>
          </p:cNvCxnSpPr>
          <p:nvPr/>
        </p:nvCxnSpPr>
        <p:spPr>
          <a:xfrm flipV="1">
            <a:off x="990600" y="2143966"/>
            <a:ext cx="484934" cy="484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0" y="2176046"/>
            <a:ext cx="1295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B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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0.6 T-m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362200" y="3924300"/>
            <a:ext cx="1828799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cxnSpLocks/>
            <a:stCxn id="64" idx="0"/>
          </p:cNvCxnSpPr>
          <p:nvPr/>
        </p:nvCxnSpPr>
        <p:spPr>
          <a:xfrm flipH="1">
            <a:off x="5562600" y="3924299"/>
            <a:ext cx="1676400" cy="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xplosion 1 121"/>
          <p:cNvSpPr/>
          <p:nvPr/>
        </p:nvSpPr>
        <p:spPr>
          <a:xfrm>
            <a:off x="4724400" y="3771900"/>
            <a:ext cx="304800" cy="304800"/>
          </a:xfrm>
          <a:prstGeom prst="irregularSeal1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flipH="1">
            <a:off x="4191000" y="3467100"/>
            <a:ext cx="304800" cy="381000"/>
          </a:xfrm>
          <a:prstGeom prst="lightningBol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201955" flipH="1">
            <a:off x="5260142" y="3456887"/>
            <a:ext cx="304800" cy="381000"/>
          </a:xfrm>
          <a:prstGeom prst="lightningBol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4190999" y="3924300"/>
            <a:ext cx="457201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5105400" y="3924300"/>
            <a:ext cx="457199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191000" y="4117657"/>
            <a:ext cx="1447800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γγ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collision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(1 MeV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c.m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.)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38600" y="2913102"/>
            <a:ext cx="1676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el-GR" sz="1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μ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m, 2 J, 1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ps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 50 Hz)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185158" y="3739448"/>
            <a:ext cx="548641" cy="3048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08020" y="37338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FFS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943600" y="3751116"/>
            <a:ext cx="533400" cy="3048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989320" y="3745766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FFS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4190999" y="1790700"/>
            <a:ext cx="457201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828800" y="2705100"/>
            <a:ext cx="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343400" y="3585746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γ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029200" y="3585746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γ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191000" y="14859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828800" y="2671346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733800" y="36195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562600" y="36195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04800" y="253425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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Collider </a:t>
            </a:r>
            <a:r>
              <a:rPr lang="en-US" sz="32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as a Multi-Beam User Facility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W. Chou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CEPC for LS Workshop, 12/7/2017, IHEP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Arc 63"/>
          <p:cNvSpPr/>
          <p:nvPr/>
        </p:nvSpPr>
        <p:spPr>
          <a:xfrm>
            <a:off x="6553200" y="3924299"/>
            <a:ext cx="1371600" cy="1371601"/>
          </a:xfrm>
          <a:prstGeom prst="arc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Arc 65"/>
          <p:cNvSpPr/>
          <p:nvPr/>
        </p:nvSpPr>
        <p:spPr>
          <a:xfrm rot="16200000">
            <a:off x="1676400" y="3930650"/>
            <a:ext cx="1371600" cy="1371601"/>
          </a:xfrm>
          <a:prstGeom prst="arc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444500" y="4495800"/>
            <a:ext cx="0" cy="1062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066800" y="5648236"/>
            <a:ext cx="1219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200 MeV, 20 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high brightness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e- beam station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077200" y="26670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8077200" y="2667000"/>
            <a:ext cx="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295400" y="4614446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924800" y="46482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9F67BC-9AEF-458B-99F0-555663D76381}"/>
              </a:ext>
            </a:extLst>
          </p:cNvPr>
          <p:cNvSpPr txBox="1"/>
          <p:nvPr/>
        </p:nvSpPr>
        <p:spPr>
          <a:xfrm>
            <a:off x="7315200" y="5661843"/>
            <a:ext cx="1219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200 MeV, 20 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high brightness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e- beam station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3C0F3AC-3699-4098-B187-055E1993B9A9}"/>
              </a:ext>
            </a:extLst>
          </p:cNvPr>
          <p:cNvSpPr txBox="1"/>
          <p:nvPr/>
        </p:nvSpPr>
        <p:spPr>
          <a:xfrm>
            <a:off x="2819400" y="4800600"/>
            <a:ext cx="12192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High power high rep rate laser station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E520E10-5F6B-462A-8FB3-F11F53DB1716}"/>
              </a:ext>
            </a:extLst>
          </p:cNvPr>
          <p:cNvSpPr txBox="1"/>
          <p:nvPr/>
        </p:nvSpPr>
        <p:spPr>
          <a:xfrm>
            <a:off x="5867400" y="4800600"/>
            <a:ext cx="12192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High power high rep rate laser station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5E0FB9D-982A-4414-8D76-76786BD790FA}"/>
              </a:ext>
            </a:extLst>
          </p:cNvPr>
          <p:cNvCxnSpPr>
            <a:cxnSpLocks/>
          </p:cNvCxnSpPr>
          <p:nvPr/>
        </p:nvCxnSpPr>
        <p:spPr>
          <a:xfrm>
            <a:off x="5684520" y="4013201"/>
            <a:ext cx="624840" cy="76634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410188E-DA0F-40AA-BBB9-3BC88247BF72}"/>
              </a:ext>
            </a:extLst>
          </p:cNvPr>
          <p:cNvCxnSpPr>
            <a:cxnSpLocks/>
          </p:cNvCxnSpPr>
          <p:nvPr/>
        </p:nvCxnSpPr>
        <p:spPr>
          <a:xfrm flipH="1">
            <a:off x="3581400" y="4044248"/>
            <a:ext cx="464819" cy="75635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1DEB6457-82C7-4488-9EC3-C8DA8FBCDB0C}"/>
              </a:ext>
            </a:extLst>
          </p:cNvPr>
          <p:cNvCxnSpPr>
            <a:stCxn id="66" idx="0"/>
            <a:endCxn id="78" idx="0"/>
          </p:cNvCxnSpPr>
          <p:nvPr/>
        </p:nvCxnSpPr>
        <p:spPr>
          <a:xfrm>
            <a:off x="1676399" y="4616451"/>
            <a:ext cx="1" cy="10317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A446902-FAAC-48DF-A8AA-6070E62BC4F7}"/>
              </a:ext>
            </a:extLst>
          </p:cNvPr>
          <p:cNvCxnSpPr/>
          <p:nvPr/>
        </p:nvCxnSpPr>
        <p:spPr>
          <a:xfrm>
            <a:off x="7924800" y="4610101"/>
            <a:ext cx="1" cy="10317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5936A8FD-DA2A-4196-B1A3-2A50D8FBDE84}"/>
              </a:ext>
            </a:extLst>
          </p:cNvPr>
          <p:cNvSpPr txBox="1"/>
          <p:nvPr/>
        </p:nvSpPr>
        <p:spPr>
          <a:xfrm>
            <a:off x="76200" y="3695701"/>
            <a:ext cx="10668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H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igh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 intensity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-ray station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C5F37B2-D8AC-4B5A-8F77-65BB7C1A58AF}"/>
              </a:ext>
            </a:extLst>
          </p:cNvPr>
          <p:cNvCxnSpPr>
            <a:cxnSpLocks/>
            <a:endCxn id="94" idx="3"/>
          </p:cNvCxnSpPr>
          <p:nvPr/>
        </p:nvCxnSpPr>
        <p:spPr>
          <a:xfrm flipH="1" flipV="1">
            <a:off x="1143000" y="3926534"/>
            <a:ext cx="761999" cy="411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0DB6F498-CCFA-4E28-A27D-65D80026DC8C}"/>
              </a:ext>
            </a:extLst>
          </p:cNvPr>
          <p:cNvSpPr txBox="1"/>
          <p:nvPr/>
        </p:nvSpPr>
        <p:spPr>
          <a:xfrm>
            <a:off x="8063346" y="3680846"/>
            <a:ext cx="1059181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H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igh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 intensity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-ray station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ADD0A73D-42F7-4863-B2CE-1106D0D447BE}"/>
              </a:ext>
            </a:extLst>
          </p:cNvPr>
          <p:cNvCxnSpPr>
            <a:cxnSpLocks/>
          </p:cNvCxnSpPr>
          <p:nvPr/>
        </p:nvCxnSpPr>
        <p:spPr>
          <a:xfrm flipV="1">
            <a:off x="7620000" y="3927228"/>
            <a:ext cx="457200" cy="599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63C59E6B-3BD2-4E4F-8741-1F22843B5DCB}"/>
              </a:ext>
            </a:extLst>
          </p:cNvPr>
          <p:cNvSpPr txBox="1"/>
          <p:nvPr/>
        </p:nvSpPr>
        <p:spPr>
          <a:xfrm>
            <a:off x="1295400" y="3623846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γ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5CAA376-0D3A-4800-B3AD-E3550591DF74}"/>
              </a:ext>
            </a:extLst>
          </p:cNvPr>
          <p:cNvSpPr txBox="1"/>
          <p:nvPr/>
        </p:nvSpPr>
        <p:spPr>
          <a:xfrm>
            <a:off x="7696200" y="3623846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γ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58810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6" grpId="0" animBg="1"/>
      <p:bldP spid="78" grpId="0" animBg="1"/>
      <p:bldP spid="82" grpId="0"/>
      <p:bldP spid="84" grpId="0"/>
      <p:bldP spid="85" grpId="0" animBg="1"/>
      <p:bldP spid="87" grpId="0" animBg="1"/>
      <p:bldP spid="88" grpId="0" animBg="1"/>
      <p:bldP spid="94" grpId="0" animBg="1"/>
      <p:bldP spid="98" grpId="0" animBg="1"/>
      <p:bldP spid="77" grpId="0"/>
      <p:bldP spid="8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BCD166-348E-4101-A874-48BA4D3E1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463378-297F-4645-AADB-6C17CE470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903E6-9D41-4777-8DE8-228E8CC0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D2AB78-2A4C-48D3-97ED-1A1F2C6762FA}"/>
              </a:ext>
            </a:extLst>
          </p:cNvPr>
          <p:cNvSpPr txBox="1"/>
          <p:nvPr/>
        </p:nvSpPr>
        <p:spPr>
          <a:xfrm>
            <a:off x="647700" y="1066800"/>
            <a:ext cx="7772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u="sng" dirty="0"/>
              <a:t>高重复频率强激光实验站：</a:t>
            </a:r>
            <a:endParaRPr lang="en-US" altLang="zh-CN" b="1" u="sng" dirty="0"/>
          </a:p>
          <a:p>
            <a:pPr lvl="1"/>
            <a:r>
              <a:rPr lang="zh-CN" altLang="en-US" dirty="0"/>
              <a:t>这个激光器</a:t>
            </a:r>
            <a:r>
              <a:rPr lang="en-US" altLang="zh-CN" dirty="0"/>
              <a:t>2J</a:t>
            </a:r>
            <a:r>
              <a:rPr lang="zh-CN" altLang="en-US" dirty="0"/>
              <a:t>，</a:t>
            </a:r>
            <a:r>
              <a:rPr lang="en-US" altLang="zh-CN" dirty="0"/>
              <a:t>1ps</a:t>
            </a:r>
            <a:r>
              <a:rPr lang="zh-CN" altLang="en-US" dirty="0"/>
              <a:t>，</a:t>
            </a:r>
            <a:r>
              <a:rPr lang="en-US" altLang="zh-CN" dirty="0"/>
              <a:t>50Hz</a:t>
            </a:r>
            <a:r>
              <a:rPr lang="zh-CN" altLang="en-US" dirty="0"/>
              <a:t>，如果激光聚焦条件为</a:t>
            </a:r>
            <a:r>
              <a:rPr lang="en-US" altLang="zh-CN" dirty="0"/>
              <a:t>4</a:t>
            </a:r>
            <a:r>
              <a:rPr lang="zh-CN" altLang="en-US" dirty="0"/>
              <a:t>微米（直径），局部功率密度可以达到</a:t>
            </a:r>
            <a:r>
              <a:rPr lang="en-US" altLang="zh-CN" dirty="0"/>
              <a:t>10</a:t>
            </a:r>
            <a:r>
              <a:rPr lang="zh-CN" altLang="en-US" dirty="0"/>
              <a:t>的</a:t>
            </a:r>
            <a:r>
              <a:rPr lang="en-US" altLang="zh-CN" dirty="0"/>
              <a:t>19</a:t>
            </a:r>
            <a:r>
              <a:rPr lang="zh-CN" altLang="en-US" dirty="0"/>
              <a:t>次方</a:t>
            </a:r>
            <a:r>
              <a:rPr lang="en-US" altLang="zh-CN" dirty="0"/>
              <a:t>W/cm^2</a:t>
            </a:r>
            <a:r>
              <a:rPr lang="zh-CN" altLang="en-US" dirty="0"/>
              <a:t>，这个强度可以作激光加速电子，激光驱动产生短脉冲强流中子源，也可以产生</a:t>
            </a:r>
            <a:r>
              <a:rPr lang="en-US" altLang="zh-CN" dirty="0"/>
              <a:t>10MeV</a:t>
            </a:r>
            <a:r>
              <a:rPr lang="zh-CN" altLang="en-US" dirty="0"/>
              <a:t>量级的低能质子束，以及研究激光等离子体相互作用，这是目前非常热的研究领域，相关专家：鲁巍、颜学庆（北大重离子所所长）、贺贤土（北大院士）、何民卿（九院九所）、黄永盛（我本人）、沈百飞（上海光机所）、谢柏松（北师大）、余同普（国防科大）等等；</a:t>
            </a:r>
            <a:endParaRPr lang="en-US" altLang="zh-CN" dirty="0"/>
          </a:p>
          <a:p>
            <a:pPr lvl="1"/>
            <a:endParaRPr lang="zh-CN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u="sng" dirty="0"/>
              <a:t>高亮度高重频伽马光源站：</a:t>
            </a:r>
            <a:endParaRPr lang="en-US" altLang="zh-CN" b="1" u="sng" dirty="0"/>
          </a:p>
          <a:p>
            <a:pPr lvl="1"/>
            <a:r>
              <a:rPr lang="zh-CN" altLang="en-US" dirty="0"/>
              <a:t>这里包含了百</a:t>
            </a:r>
            <a:r>
              <a:rPr lang="en-US" altLang="zh-CN" dirty="0" err="1"/>
              <a:t>keV</a:t>
            </a:r>
            <a:r>
              <a:rPr lang="zh-CN" altLang="en-US" dirty="0"/>
              <a:t>到</a:t>
            </a:r>
            <a:r>
              <a:rPr lang="en-US" altLang="zh-CN" dirty="0"/>
              <a:t>MeV</a:t>
            </a:r>
            <a:r>
              <a:rPr lang="zh-CN" altLang="en-US" dirty="0"/>
              <a:t>量级、以及几十</a:t>
            </a:r>
            <a:r>
              <a:rPr lang="en-US" altLang="zh-CN" dirty="0"/>
              <a:t>MeV</a:t>
            </a:r>
            <a:r>
              <a:rPr lang="zh-CN" altLang="en-US" dirty="0"/>
              <a:t>（伽马与电子进一步对撞产生的）的伽马光，可用于核物理核结构，核天体物理，核嬗变等研究，这个也是目前新兴研究领域，激光核物理实验平台，相关专家：王乃彦、张焕乔院士、柳卫平（原子能院副院长）、白春林、张春雷、黄永盛等</a:t>
            </a:r>
            <a:endParaRPr lang="en-US" altLang="zh-CN" dirty="0"/>
          </a:p>
          <a:p>
            <a:pPr lvl="1"/>
            <a:endParaRPr lang="zh-CN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u="sng" dirty="0"/>
              <a:t>200MeV</a:t>
            </a:r>
            <a:r>
              <a:rPr lang="zh-CN" altLang="en-US" b="1" u="sng" dirty="0"/>
              <a:t>中能高亮度电子束实验站：</a:t>
            </a:r>
            <a:endParaRPr lang="en-US" altLang="zh-CN" b="1" u="sng" dirty="0"/>
          </a:p>
          <a:p>
            <a:pPr lvl="1"/>
            <a:r>
              <a:rPr lang="zh-CN" altLang="en-US" dirty="0"/>
              <a:t>吕老师说的凝聚态方面的研究，材料相关应用，束靶相互作用物理，这里需要吕老师帮忙找找。束靶相互作用我可以在问问一些同事。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239980-6503-4A69-84F7-52AC4D2F68CE}"/>
              </a:ext>
            </a:extLst>
          </p:cNvPr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Potential Users in China </a:t>
            </a:r>
            <a:r>
              <a:rPr lang="en-US" sz="2000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(</a:t>
            </a:r>
            <a:r>
              <a:rPr lang="zh-CN" altLang="en-US" sz="2000" dirty="0"/>
              <a:t>黄永盛</a:t>
            </a:r>
            <a:r>
              <a:rPr lang="en-US" sz="2000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)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130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直接连接符 97">
            <a:extLst>
              <a:ext uri="{FF2B5EF4-FFF2-40B4-BE49-F238E27FC236}">
                <a16:creationId xmlns:a16="http://schemas.microsoft.com/office/drawing/2014/main" id="{60B59537-4EB3-4F45-A38F-12D34BA025C9}"/>
              </a:ext>
            </a:extLst>
          </p:cNvPr>
          <p:cNvCxnSpPr/>
          <p:nvPr/>
        </p:nvCxnSpPr>
        <p:spPr>
          <a:xfrm>
            <a:off x="3619500" y="2204864"/>
            <a:ext cx="0" cy="79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>
            <a:extLst>
              <a:ext uri="{FF2B5EF4-FFF2-40B4-BE49-F238E27FC236}">
                <a16:creationId xmlns:a16="http://schemas.microsoft.com/office/drawing/2014/main" id="{D4B073FA-0101-4D17-832E-F1AC271E961F}"/>
              </a:ext>
            </a:extLst>
          </p:cNvPr>
          <p:cNvCxnSpPr/>
          <p:nvPr/>
        </p:nvCxnSpPr>
        <p:spPr>
          <a:xfrm>
            <a:off x="4214320" y="2204864"/>
            <a:ext cx="0" cy="79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>
            <a:extLst>
              <a:ext uri="{FF2B5EF4-FFF2-40B4-BE49-F238E27FC236}">
                <a16:creationId xmlns:a16="http://schemas.microsoft.com/office/drawing/2014/main" id="{CBF72C34-A117-439D-A73E-51172FF0FD06}"/>
              </a:ext>
            </a:extLst>
          </p:cNvPr>
          <p:cNvCxnSpPr/>
          <p:nvPr/>
        </p:nvCxnSpPr>
        <p:spPr>
          <a:xfrm>
            <a:off x="2453284" y="2204864"/>
            <a:ext cx="0" cy="79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>
            <a:extLst>
              <a:ext uri="{FF2B5EF4-FFF2-40B4-BE49-F238E27FC236}">
                <a16:creationId xmlns:a16="http://schemas.microsoft.com/office/drawing/2014/main" id="{28D1D425-DA61-4B96-8853-7AE0285808BA}"/>
              </a:ext>
            </a:extLst>
          </p:cNvPr>
          <p:cNvCxnSpPr/>
          <p:nvPr/>
        </p:nvCxnSpPr>
        <p:spPr>
          <a:xfrm>
            <a:off x="3048000" y="2205544"/>
            <a:ext cx="0" cy="79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2247900" y="5486400"/>
            <a:ext cx="5257800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960" y="1299746"/>
            <a:ext cx="8244840" cy="3352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686800" y="4652546"/>
            <a:ext cx="0" cy="414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34340" y="4652546"/>
            <a:ext cx="0" cy="414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34340" y="4957346"/>
            <a:ext cx="82524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85900" y="500031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35m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686800" y="1299746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686800" y="4652546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839200" y="1299746"/>
            <a:ext cx="0" cy="33528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534400" y="2637592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14m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28600" y="1295400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8600" y="2095500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04800" y="1295400"/>
            <a:ext cx="0" cy="8001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-152400" y="14859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3.8m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19200" y="14097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e- pulses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Calibri"/>
              </a:rPr>
              <a:t>200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MeV, 50 Hz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0" y="2095500"/>
            <a:ext cx="67056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934200" y="2095500"/>
            <a:ext cx="1371600" cy="1371600"/>
          </a:xfrm>
          <a:prstGeom prst="ellipse">
            <a:avLst/>
          </a:prstGeom>
          <a:noFill/>
          <a:ln w="31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8305800" y="2781300"/>
            <a:ext cx="0" cy="609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/>
          <p:nvPr/>
        </p:nvSpPr>
        <p:spPr>
          <a:xfrm>
            <a:off x="6934200" y="2095499"/>
            <a:ext cx="1371600" cy="1371601"/>
          </a:xfrm>
          <a:prstGeom prst="arc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Arc 31"/>
          <p:cNvSpPr/>
          <p:nvPr/>
        </p:nvSpPr>
        <p:spPr>
          <a:xfrm rot="5400000">
            <a:off x="6934200" y="2705099"/>
            <a:ext cx="1371600" cy="1371601"/>
          </a:xfrm>
          <a:prstGeom prst="arc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934200" y="2705100"/>
            <a:ext cx="1371600" cy="1371600"/>
          </a:xfrm>
          <a:prstGeom prst="ellipse">
            <a:avLst/>
          </a:prstGeom>
          <a:noFill/>
          <a:ln w="31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925111" y="4932402"/>
            <a:ext cx="1630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el-GR" sz="1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μ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m, 2 J, 50 Hz)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48000" y="5860252"/>
            <a:ext cx="548641" cy="3048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806442" y="5871920"/>
            <a:ext cx="533400" cy="3048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4190999" y="1844824"/>
            <a:ext cx="457201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229099" y="153281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172200" y="3789402"/>
            <a:ext cx="1447800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γγ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collision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(1 MeV)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247900" y="5593552"/>
            <a:ext cx="5257800" cy="617220"/>
            <a:chOff x="2362200" y="3619500"/>
            <a:chExt cx="5257800" cy="617220"/>
          </a:xfrm>
        </p:grpSpPr>
        <p:cxnSp>
          <p:nvCxnSpPr>
            <p:cNvPr id="44" name="Straight Arrow Connector 43"/>
            <p:cNvCxnSpPr/>
            <p:nvPr/>
          </p:nvCxnSpPr>
          <p:spPr>
            <a:xfrm>
              <a:off x="2362200" y="4076700"/>
              <a:ext cx="1828799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5562599" y="4076700"/>
              <a:ext cx="2057401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组合 28"/>
            <p:cNvGrpSpPr/>
            <p:nvPr/>
          </p:nvGrpSpPr>
          <p:grpSpPr>
            <a:xfrm>
              <a:off x="3208020" y="3619500"/>
              <a:ext cx="3314700" cy="617220"/>
              <a:chOff x="3208020" y="3619500"/>
              <a:chExt cx="3314700" cy="617220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4343400" y="3738146"/>
                <a:ext cx="1219199" cy="338554"/>
                <a:chOff x="4343400" y="3738146"/>
                <a:chExt cx="1219199" cy="338554"/>
              </a:xfrm>
            </p:grpSpPr>
            <p:cxnSp>
              <p:nvCxnSpPr>
                <p:cNvPr id="53" name="Straight Arrow Connector 52"/>
                <p:cNvCxnSpPr/>
                <p:nvPr/>
              </p:nvCxnSpPr>
              <p:spPr>
                <a:xfrm flipH="1">
                  <a:off x="5105400" y="4076700"/>
                  <a:ext cx="457199" cy="0"/>
                </a:xfrm>
                <a:prstGeom prst="straightConnector1">
                  <a:avLst/>
                </a:prstGeom>
                <a:ln w="38100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TextBox 70"/>
                <p:cNvSpPr txBox="1"/>
                <p:nvPr/>
              </p:nvSpPr>
              <p:spPr>
                <a:xfrm>
                  <a:off x="4343400" y="3738146"/>
                  <a:ext cx="3048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l-GR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/>
                    </a:rPr>
                    <a:t>γ</a:t>
                  </a:r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Symbol"/>
                  </a:endParaRPr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3208020" y="3619500"/>
                <a:ext cx="3314700" cy="617220"/>
                <a:chOff x="3208020" y="3619500"/>
                <a:chExt cx="3314700" cy="617220"/>
              </a:xfrm>
            </p:grpSpPr>
            <p:sp>
              <p:nvSpPr>
                <p:cNvPr id="49" name="Explosion 1 121"/>
                <p:cNvSpPr/>
                <p:nvPr/>
              </p:nvSpPr>
              <p:spPr>
                <a:xfrm>
                  <a:off x="4724400" y="3924300"/>
                  <a:ext cx="304800" cy="304800"/>
                </a:xfrm>
                <a:prstGeom prst="irregularSeal1">
                  <a:avLst/>
                </a:prstGeom>
                <a:solidFill>
                  <a:srgbClr val="FFFF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Lightning Bolt 49"/>
                <p:cNvSpPr/>
                <p:nvPr/>
              </p:nvSpPr>
              <p:spPr>
                <a:xfrm flipH="1">
                  <a:off x="4191000" y="3619500"/>
                  <a:ext cx="304800" cy="381000"/>
                </a:xfrm>
                <a:prstGeom prst="lightningBolt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Lightning Bolt 50"/>
                <p:cNvSpPr/>
                <p:nvPr/>
              </p:nvSpPr>
              <p:spPr>
                <a:xfrm rot="17201955" flipH="1">
                  <a:off x="5260142" y="3609287"/>
                  <a:ext cx="304800" cy="381000"/>
                </a:xfrm>
                <a:prstGeom prst="lightningBolt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4190999" y="4076700"/>
                  <a:ext cx="457201" cy="0"/>
                </a:xfrm>
                <a:prstGeom prst="straightConnector1">
                  <a:avLst/>
                </a:prstGeom>
                <a:ln w="38100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TextBox 56"/>
                <p:cNvSpPr txBox="1"/>
                <p:nvPr/>
              </p:nvSpPr>
              <p:spPr>
                <a:xfrm>
                  <a:off x="3208020" y="3886200"/>
                  <a:ext cx="5334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FFS</a:t>
                  </a: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5989320" y="3898166"/>
                  <a:ext cx="5334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FFS</a:t>
                  </a: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5029200" y="3738146"/>
                  <a:ext cx="3048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l-GR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/>
                    </a:rPr>
                    <a:t>γ</a:t>
                  </a:r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Symbol"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3733800" y="3771900"/>
                  <a:ext cx="3810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e-</a:t>
                  </a: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5562600" y="3771900"/>
                  <a:ext cx="3810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e-</a:t>
                  </a:r>
                </a:p>
              </p:txBody>
            </p:sp>
          </p:grpSp>
        </p:grpSp>
      </p:grpSp>
      <p:sp>
        <p:nvSpPr>
          <p:cNvPr id="60" name="TextBox 59"/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Stand-alone 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Collider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cxnSp>
        <p:nvCxnSpPr>
          <p:cNvPr id="43" name="直接箭头连接符 42"/>
          <p:cNvCxnSpPr>
            <a:stCxn id="32" idx="2"/>
          </p:cNvCxnSpPr>
          <p:nvPr/>
        </p:nvCxnSpPr>
        <p:spPr>
          <a:xfrm flipH="1">
            <a:off x="7010400" y="4076700"/>
            <a:ext cx="60960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82" name="组合 81"/>
          <p:cNvGrpSpPr/>
          <p:nvPr/>
        </p:nvGrpSpPr>
        <p:grpSpPr>
          <a:xfrm>
            <a:off x="4343400" y="2095500"/>
            <a:ext cx="2743200" cy="1981201"/>
            <a:chOff x="3200400" y="2095500"/>
            <a:chExt cx="2743200" cy="1981201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4572000" y="2781300"/>
              <a:ext cx="0" cy="6096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组合 80"/>
            <p:cNvGrpSpPr/>
            <p:nvPr/>
          </p:nvGrpSpPr>
          <p:grpSpPr>
            <a:xfrm>
              <a:off x="3200400" y="2095500"/>
              <a:ext cx="2743200" cy="1981201"/>
              <a:chOff x="3200400" y="2095500"/>
              <a:chExt cx="2743200" cy="1981201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 flipV="1">
                <a:off x="3913763" y="2296366"/>
                <a:ext cx="484934" cy="48493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1" name="组合 60"/>
              <p:cNvGrpSpPr/>
              <p:nvPr/>
            </p:nvGrpSpPr>
            <p:grpSpPr>
              <a:xfrm>
                <a:off x="3200400" y="2095500"/>
                <a:ext cx="2743200" cy="1981200"/>
                <a:chOff x="304800" y="2095500"/>
                <a:chExt cx="2743200" cy="1981200"/>
              </a:xfrm>
            </p:grpSpPr>
            <p:sp>
              <p:nvSpPr>
                <p:cNvPr id="33" name="Arc 32"/>
                <p:cNvSpPr/>
                <p:nvPr/>
              </p:nvSpPr>
              <p:spPr>
                <a:xfrm>
                  <a:off x="304800" y="2095500"/>
                  <a:ext cx="1371600" cy="1371601"/>
                </a:xfrm>
                <a:prstGeom prst="arc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Arc 34"/>
                <p:cNvSpPr/>
                <p:nvPr/>
              </p:nvSpPr>
              <p:spPr>
                <a:xfrm rot="10800000">
                  <a:off x="1676400" y="2705099"/>
                  <a:ext cx="1371600" cy="1371601"/>
                </a:xfrm>
                <a:prstGeom prst="arc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956554" y="2806869"/>
                  <a:ext cx="83819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l-G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Symbol" panose="05050102010706020507" pitchFamily="18" charset="2"/>
                    </a:rPr>
                    <a:t></a:t>
                  </a: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= 3 m</a:t>
                  </a: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1844608" y="3238500"/>
                  <a:ext cx="115823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Symbol" panose="05050102010706020507" pitchFamily="18" charset="2"/>
                    </a:rPr>
                    <a:t>B</a:t>
                  </a: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= 2 – 3 </a:t>
                  </a:r>
                  <a:r>
                    <a:rPr kumimoji="0" lang="en-US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kG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70" name="Straight Arrow Connector 69"/>
              <p:cNvCxnSpPr/>
              <p:nvPr/>
            </p:nvCxnSpPr>
            <p:spPr>
              <a:xfrm>
                <a:off x="4751963" y="2857500"/>
                <a:ext cx="0" cy="38100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3"/>
              <p:cNvSpPr txBox="1"/>
              <p:nvPr/>
            </p:nvSpPr>
            <p:spPr>
              <a:xfrm>
                <a:off x="4751963" y="2823746"/>
                <a:ext cx="381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e-</a:t>
                </a:r>
              </a:p>
            </p:txBody>
          </p:sp>
          <p:cxnSp>
            <p:nvCxnSpPr>
              <p:cNvPr id="46" name="直接箭头连接符 45"/>
              <p:cNvCxnSpPr/>
              <p:nvPr/>
            </p:nvCxnSpPr>
            <p:spPr>
              <a:xfrm>
                <a:off x="5257800" y="4076700"/>
                <a:ext cx="399157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TextBox 68"/>
          <p:cNvSpPr txBox="1"/>
          <p:nvPr/>
        </p:nvSpPr>
        <p:spPr>
          <a:xfrm>
            <a:off x="7872432" y="3995545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791200" y="3971371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</a:t>
            </a:r>
          </a:p>
        </p:txBody>
      </p:sp>
      <p:cxnSp>
        <p:nvCxnSpPr>
          <p:cNvPr id="63" name="直接箭头连接符 62"/>
          <p:cNvCxnSpPr/>
          <p:nvPr/>
        </p:nvCxnSpPr>
        <p:spPr>
          <a:xfrm flipH="1" flipV="1">
            <a:off x="5077837" y="1485900"/>
            <a:ext cx="27563" cy="3166646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>
            <a:stCxn id="18" idx="2"/>
          </p:cNvCxnSpPr>
          <p:nvPr/>
        </p:nvCxnSpPr>
        <p:spPr>
          <a:xfrm flipV="1">
            <a:off x="8305800" y="1485900"/>
            <a:ext cx="0" cy="129540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箭头连接符 77"/>
          <p:cNvCxnSpPr/>
          <p:nvPr/>
        </p:nvCxnSpPr>
        <p:spPr>
          <a:xfrm>
            <a:off x="5056763" y="1638300"/>
            <a:ext cx="3249037" cy="0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6559750" y="1313260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14m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85" name="直接箭头连接符 84"/>
          <p:cNvCxnSpPr>
            <a:stCxn id="54" idx="2"/>
          </p:cNvCxnSpPr>
          <p:nvPr/>
        </p:nvCxnSpPr>
        <p:spPr>
          <a:xfrm flipH="1">
            <a:off x="5486400" y="4343400"/>
            <a:ext cx="1409700" cy="9954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7959CAD9-5679-4923-B603-66816D709290}"/>
              </a:ext>
            </a:extLst>
          </p:cNvPr>
          <p:cNvCxnSpPr>
            <a:cxnSpLocks/>
          </p:cNvCxnSpPr>
          <p:nvPr/>
        </p:nvCxnSpPr>
        <p:spPr>
          <a:xfrm flipH="1">
            <a:off x="1383728" y="2986505"/>
            <a:ext cx="36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B6925CA6-B212-4BD9-A831-9CACF002FDF5}"/>
              </a:ext>
            </a:extLst>
          </p:cNvPr>
          <p:cNvCxnSpPr/>
          <p:nvPr/>
        </p:nvCxnSpPr>
        <p:spPr>
          <a:xfrm>
            <a:off x="1741485" y="2224007"/>
            <a:ext cx="0" cy="774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id="{7527D523-9AC8-474C-93D1-F9412F431F2F}"/>
              </a:ext>
            </a:extLst>
          </p:cNvPr>
          <p:cNvCxnSpPr/>
          <p:nvPr/>
        </p:nvCxnSpPr>
        <p:spPr>
          <a:xfrm>
            <a:off x="1381445" y="2204864"/>
            <a:ext cx="0" cy="774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4BB1E4BB-71B5-4EAF-B8F8-E1B2849F29A4}"/>
              </a:ext>
            </a:extLst>
          </p:cNvPr>
          <p:cNvCxnSpPr/>
          <p:nvPr/>
        </p:nvCxnSpPr>
        <p:spPr>
          <a:xfrm flipH="1">
            <a:off x="1563728" y="2996864"/>
            <a:ext cx="1" cy="48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矩形 86">
            <a:extLst>
              <a:ext uri="{FF2B5EF4-FFF2-40B4-BE49-F238E27FC236}">
                <a16:creationId xmlns:a16="http://schemas.microsoft.com/office/drawing/2014/main" id="{6618231F-36C0-46C4-ABC3-15C674057059}"/>
              </a:ext>
            </a:extLst>
          </p:cNvPr>
          <p:cNvSpPr/>
          <p:nvPr/>
        </p:nvSpPr>
        <p:spPr>
          <a:xfrm>
            <a:off x="684866" y="1969200"/>
            <a:ext cx="788927" cy="28803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RF GUN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A27618A7-84F7-4476-A11A-DF6A381BA43B}"/>
              </a:ext>
            </a:extLst>
          </p:cNvPr>
          <p:cNvSpPr/>
          <p:nvPr/>
        </p:nvSpPr>
        <p:spPr>
          <a:xfrm>
            <a:off x="1687153" y="1969200"/>
            <a:ext cx="508583" cy="2880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A0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" name="等腰三角形 89">
            <a:extLst>
              <a:ext uri="{FF2B5EF4-FFF2-40B4-BE49-F238E27FC236}">
                <a16:creationId xmlns:a16="http://schemas.microsoft.com/office/drawing/2014/main" id="{BA21A108-414B-478B-95FB-F0EB08B236A4}"/>
              </a:ext>
            </a:extLst>
          </p:cNvPr>
          <p:cNvSpPr/>
          <p:nvPr/>
        </p:nvSpPr>
        <p:spPr>
          <a:xfrm rot="10800000">
            <a:off x="1309437" y="3428825"/>
            <a:ext cx="508583" cy="504056"/>
          </a:xfrm>
          <a:prstGeom prst="triangle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DA918BE9-5EE2-443C-BAB0-2C0F65340C12}"/>
              </a:ext>
            </a:extLst>
          </p:cNvPr>
          <p:cNvSpPr/>
          <p:nvPr/>
        </p:nvSpPr>
        <p:spPr>
          <a:xfrm>
            <a:off x="4135425" y="1969200"/>
            <a:ext cx="508583" cy="2880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A4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083DB05D-D7EB-4D3C-B12C-6F331038DBDF}"/>
              </a:ext>
            </a:extLst>
          </p:cNvPr>
          <p:cNvSpPr/>
          <p:nvPr/>
        </p:nvSpPr>
        <p:spPr>
          <a:xfrm>
            <a:off x="3551481" y="1969200"/>
            <a:ext cx="508583" cy="2880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A3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FF488411-FDFA-4560-BB85-DA1EB0A71C76}"/>
              </a:ext>
            </a:extLst>
          </p:cNvPr>
          <p:cNvSpPr/>
          <p:nvPr/>
        </p:nvSpPr>
        <p:spPr>
          <a:xfrm>
            <a:off x="2967537" y="1969200"/>
            <a:ext cx="508583" cy="2880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A2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A5B20439-72D4-4929-9E41-6E0B9D5A9D34}"/>
              </a:ext>
            </a:extLst>
          </p:cNvPr>
          <p:cNvSpPr/>
          <p:nvPr/>
        </p:nvSpPr>
        <p:spPr>
          <a:xfrm>
            <a:off x="2383593" y="1969200"/>
            <a:ext cx="508583" cy="2880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A1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00" name="直接连接符 99">
            <a:extLst>
              <a:ext uri="{FF2B5EF4-FFF2-40B4-BE49-F238E27FC236}">
                <a16:creationId xmlns:a16="http://schemas.microsoft.com/office/drawing/2014/main" id="{941D60E1-96E3-4FF2-A5E8-50753459AD22}"/>
              </a:ext>
            </a:extLst>
          </p:cNvPr>
          <p:cNvCxnSpPr/>
          <p:nvPr/>
        </p:nvCxnSpPr>
        <p:spPr>
          <a:xfrm flipH="1">
            <a:off x="2465012" y="2986505"/>
            <a:ext cx="5948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>
            <a:extLst>
              <a:ext uri="{FF2B5EF4-FFF2-40B4-BE49-F238E27FC236}">
                <a16:creationId xmlns:a16="http://schemas.microsoft.com/office/drawing/2014/main" id="{3B814EBE-6747-4177-AF46-0594D2923A20}"/>
              </a:ext>
            </a:extLst>
          </p:cNvPr>
          <p:cNvCxnSpPr/>
          <p:nvPr/>
        </p:nvCxnSpPr>
        <p:spPr>
          <a:xfrm flipH="1">
            <a:off x="3634280" y="2986505"/>
            <a:ext cx="5948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CDC6A96B-75C5-47ED-A71D-80BBCC57740D}"/>
              </a:ext>
            </a:extLst>
          </p:cNvPr>
          <p:cNvCxnSpPr/>
          <p:nvPr/>
        </p:nvCxnSpPr>
        <p:spPr>
          <a:xfrm>
            <a:off x="2762422" y="2966160"/>
            <a:ext cx="0" cy="4624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>
            <a:extLst>
              <a:ext uri="{FF2B5EF4-FFF2-40B4-BE49-F238E27FC236}">
                <a16:creationId xmlns:a16="http://schemas.microsoft.com/office/drawing/2014/main" id="{90E47329-51C5-4887-8D10-6EA7B57669AB}"/>
              </a:ext>
            </a:extLst>
          </p:cNvPr>
          <p:cNvCxnSpPr/>
          <p:nvPr/>
        </p:nvCxnSpPr>
        <p:spPr>
          <a:xfrm flipH="1">
            <a:off x="3931690" y="2976146"/>
            <a:ext cx="1" cy="48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等腰三角形 103">
            <a:extLst>
              <a:ext uri="{FF2B5EF4-FFF2-40B4-BE49-F238E27FC236}">
                <a16:creationId xmlns:a16="http://schemas.microsoft.com/office/drawing/2014/main" id="{E87109E7-6E84-4877-9DDF-6DA356D58DCB}"/>
              </a:ext>
            </a:extLst>
          </p:cNvPr>
          <p:cNvSpPr/>
          <p:nvPr/>
        </p:nvSpPr>
        <p:spPr>
          <a:xfrm rot="10800000">
            <a:off x="2509200" y="3428825"/>
            <a:ext cx="508583" cy="504056"/>
          </a:xfrm>
          <a:prstGeom prst="triangle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5" name="等腰三角形 104">
            <a:extLst>
              <a:ext uri="{FF2B5EF4-FFF2-40B4-BE49-F238E27FC236}">
                <a16:creationId xmlns:a16="http://schemas.microsoft.com/office/drawing/2014/main" id="{06643ECA-E268-4804-B7D0-5950597A092D}"/>
              </a:ext>
            </a:extLst>
          </p:cNvPr>
          <p:cNvSpPr/>
          <p:nvPr/>
        </p:nvSpPr>
        <p:spPr>
          <a:xfrm rot="10800000">
            <a:off x="3677399" y="3428825"/>
            <a:ext cx="508583" cy="504056"/>
          </a:xfrm>
          <a:prstGeom prst="triangle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159FB34-09DB-4232-88F1-F98A9E391841}"/>
              </a:ext>
            </a:extLst>
          </p:cNvPr>
          <p:cNvSpPr txBox="1"/>
          <p:nvPr/>
        </p:nvSpPr>
        <p:spPr>
          <a:xfrm>
            <a:off x="1365046" y="362228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K1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3863D268-B2BA-4CFB-8D28-22F54C705333}"/>
              </a:ext>
            </a:extLst>
          </p:cNvPr>
          <p:cNvSpPr txBox="1"/>
          <p:nvPr/>
        </p:nvSpPr>
        <p:spPr>
          <a:xfrm>
            <a:off x="2548261" y="362228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K2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53F378A9-BB69-4632-A607-17D0FA860DAA}"/>
              </a:ext>
            </a:extLst>
          </p:cNvPr>
          <p:cNvSpPr txBox="1"/>
          <p:nvPr/>
        </p:nvSpPr>
        <p:spPr>
          <a:xfrm>
            <a:off x="3734227" y="362228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K3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D40C2DB-D141-4BB3-BF17-F3D58B6A8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73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4BDED5-EDB8-4BDA-86F7-E33A0A10E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1872D-4E20-4580-BAAB-BA71204F9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78C13-07B2-4B01-B524-83EE0DD0DC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1603"/>
            <a:ext cx="9144000" cy="46547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1EC4EA-7E5F-4D0D-87FD-3D435B173CC8}"/>
              </a:ext>
            </a:extLst>
          </p:cNvPr>
          <p:cNvSpPr txBox="1"/>
          <p:nvPr/>
        </p:nvSpPr>
        <p:spPr>
          <a:xfrm>
            <a:off x="304800" y="304800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Photon 2017 Workshop </a:t>
            </a:r>
            <a:r>
              <a:rPr lang="en-US" sz="20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(May 2017, CERN)</a:t>
            </a:r>
            <a:endParaRPr lang="en-US" sz="2800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1E9F03-6A39-4096-96E1-62FB47194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105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Challenges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079242"/>
            <a:ext cx="8001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 beam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800100" lvl="1" indent="-342900">
              <a:buFont typeface="Symbol" panose="05050102010706020507" pitchFamily="18" charset="2"/>
              <a:buChar char="*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charge (2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800100" lvl="1" indent="-342900">
              <a:buFont typeface="Symbol" panose="05050102010706020507" pitchFamily="18" charset="2"/>
              <a:buChar char="*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emittance (</a:t>
            </a:r>
            <a:r>
              <a:rPr kumimoji="1" lang="en-US" altLang="ja-JP" sz="2000" dirty="0"/>
              <a:t>6 </a:t>
            </a:r>
            <a:r>
              <a:rPr kumimoji="1" lang="en-US" altLang="ja-JP" sz="2000" dirty="0">
                <a:sym typeface="Symbol" panose="05050102010706020507" pitchFamily="18" charset="2"/>
              </a:rPr>
              <a:t>n</a:t>
            </a:r>
            <a:r>
              <a:rPr kumimoji="1" lang="en-US" altLang="ja-JP" sz="2000" dirty="0"/>
              <a:t>m at 200 MeV)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u="sng" dirty="0">
                <a:solidFill>
                  <a:prstClr val="black"/>
                </a:solidFill>
                <a:latin typeface="Calibri"/>
              </a:rPr>
              <a:t>Laser beam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marL="800100" lvl="1" indent="-342900">
              <a:buFont typeface="Symbol" panose="05050102010706020507" pitchFamily="18" charset="2"/>
              <a:buChar char="*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high average power (100 W)</a:t>
            </a:r>
          </a:p>
          <a:p>
            <a:pPr marL="800100" lvl="1" indent="-342900">
              <a:buFont typeface="Symbol" panose="05050102010706020507" pitchFamily="18" charset="2"/>
              <a:buChar char="*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high repetition rate (50 Hz)</a:t>
            </a:r>
          </a:p>
          <a:p>
            <a:pPr marL="800100" lvl="1" indent="-342900">
              <a:buFont typeface="Symbol" panose="05050102010706020507" pitchFamily="18" charset="2"/>
              <a:buChar char="*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high intensity (2 J)</a:t>
            </a:r>
          </a:p>
          <a:p>
            <a:pPr marL="800100" lvl="1" indent="-342900">
              <a:buFont typeface="Symbol" panose="05050102010706020507" pitchFamily="18" charset="2"/>
              <a:buChar char="*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short pulse (1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ps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FFS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800100" lvl="1" indent="-342900">
              <a:buFont typeface="Symbol" panose="05050102010706020507" pitchFamily="18" charset="2"/>
              <a:buChar char="*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mall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size,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gradient PMQ (600 T/m)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u="sng" dirty="0">
                <a:solidFill>
                  <a:prstClr val="black"/>
                </a:solidFill>
                <a:latin typeface="Calibri"/>
              </a:rPr>
              <a:t>Detector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800100" lvl="1" indent="-342900">
              <a:buFont typeface="Symbol" panose="05050102010706020507" pitchFamily="18" charset="2"/>
              <a:buChar char="*"/>
              <a:defRPr/>
            </a:pPr>
            <a:r>
              <a:rPr lang="en-US" sz="2000" dirty="0">
                <a:solidFill>
                  <a:prstClr val="black"/>
                </a:solidFill>
              </a:rPr>
              <a:t>to select </a:t>
            </a:r>
            <a:r>
              <a:rPr lang="en-US" sz="2000" dirty="0">
                <a:solidFill>
                  <a:prstClr val="black"/>
                </a:solidFill>
                <a:sym typeface="Symbol" panose="05050102010706020507" pitchFamily="18" charset="2"/>
              </a:rPr>
              <a:t></a:t>
            </a:r>
            <a:r>
              <a:rPr lang="en-US" sz="2000" dirty="0">
                <a:solidFill>
                  <a:prstClr val="black"/>
                </a:solidFill>
              </a:rPr>
              <a:t> signal from </a:t>
            </a:r>
            <a:r>
              <a:rPr lang="en-US" sz="2000" dirty="0" err="1">
                <a:solidFill>
                  <a:prstClr val="black"/>
                </a:solidFill>
              </a:rPr>
              <a:t>e+e</a:t>
            </a:r>
            <a:r>
              <a:rPr lang="en-US" sz="2000" dirty="0">
                <a:solidFill>
                  <a:prstClr val="black"/>
                </a:solidFill>
              </a:rPr>
              <a:t>- signal</a:t>
            </a:r>
          </a:p>
          <a:p>
            <a:pPr marL="800100" lvl="1" indent="-342900">
              <a:buFont typeface="Symbol" panose="05050102010706020507" pitchFamily="18" charset="2"/>
              <a:buChar char="*"/>
              <a:defRPr/>
            </a:pPr>
            <a:r>
              <a:rPr lang="en-US" sz="2000" dirty="0">
                <a:solidFill>
                  <a:prstClr val="black"/>
                </a:solidFill>
              </a:rPr>
              <a:t>strong background from e</a:t>
            </a:r>
            <a:r>
              <a:rPr lang="en-US" sz="2000" dirty="0">
                <a:solidFill>
                  <a:prstClr val="black"/>
                </a:solidFill>
                <a:sym typeface="Symbol" panose="05050102010706020507" pitchFamily="18" charset="2"/>
              </a:rPr>
              <a:t></a:t>
            </a:r>
            <a:r>
              <a:rPr lang="en-US" sz="2000" dirty="0">
                <a:solidFill>
                  <a:prstClr val="black"/>
                </a:solidFill>
              </a:rPr>
              <a:t> and e-e- collisions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800100" lvl="1" indent="-342900">
              <a:buFont typeface="Symbol" panose="05050102010706020507" pitchFamily="18" charset="2"/>
              <a:buChar char="*"/>
              <a:defRPr/>
            </a:pPr>
            <a:r>
              <a:rPr lang="en-US" sz="2000" dirty="0">
                <a:solidFill>
                  <a:prstClr val="black"/>
                </a:solidFill>
              </a:rPr>
              <a:t>Jitter requirement: &lt;100 fs</a:t>
            </a:r>
          </a:p>
          <a:p>
            <a:pPr marL="800100" lvl="1" indent="-342900">
              <a:buFont typeface="Symbol" panose="05050102010706020507" pitchFamily="18" charset="2"/>
              <a:buChar char="*"/>
              <a:defRPr/>
            </a:pPr>
            <a:r>
              <a:rPr lang="en-US" sz="2000" dirty="0">
                <a:solidFill>
                  <a:prstClr val="black"/>
                </a:solidFill>
              </a:rPr>
              <a:t>between e-beam and laser</a:t>
            </a:r>
          </a:p>
          <a:p>
            <a:pPr marL="800100" lvl="1" indent="-342900">
              <a:buFont typeface="Symbol" panose="05050102010706020507" pitchFamily="18" charset="2"/>
              <a:buChar char="*"/>
              <a:defRPr/>
            </a:pPr>
            <a:r>
              <a:rPr lang="en-US" sz="2000" dirty="0">
                <a:solidFill>
                  <a:prstClr val="black"/>
                </a:solidFill>
              </a:rPr>
              <a:t>between two laser beams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W. Chou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CEPC for LS Workshop, 12/7/2017, IHEP</a:t>
            </a:r>
          </a:p>
        </p:txBody>
      </p:sp>
    </p:spTree>
    <p:extLst>
      <p:ext uri="{BB962C8B-B14F-4D97-AF65-F5344CB8AC3E}">
        <p14:creationId xmlns:p14="http://schemas.microsoft.com/office/powerpoint/2010/main" val="383918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Justifications </a:t>
            </a:r>
            <a:r>
              <a:rPr lang="en-US" sz="3200" b="1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for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 a 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Collider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990600"/>
            <a:ext cx="8001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Several world’s firsts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（</a:t>
            </a:r>
            <a:r>
              <a:rPr lang="zh-CN" altLang="en-US" sz="2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世界第一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）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first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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collider</a:t>
            </a:r>
            <a:endParaRPr lang="en-US" sz="2000" noProof="0" dirty="0">
              <a:solidFill>
                <a:prstClr val="black"/>
              </a:solidFill>
              <a:latin typeface="Calibri"/>
            </a:endParaRP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first lab observation of light-by-light scattering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first lab observation of energy-to-matter transformation</a:t>
            </a:r>
          </a:p>
          <a:p>
            <a:pPr marL="457200" lvl="0" indent="-457200">
              <a:buFont typeface="+mj-lt"/>
              <a:buAutoNum type="arabicPeriod"/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 marL="457200" lvl="0" indent="-457200">
              <a:buFont typeface="+mj-lt"/>
              <a:buAutoNum type="arabicPeriod"/>
              <a:defRPr/>
            </a:pPr>
            <a:r>
              <a:rPr lang="en-US" sz="2000" u="sng" dirty="0">
                <a:solidFill>
                  <a:prstClr val="black"/>
                </a:solidFill>
              </a:rPr>
              <a:t>A multi-beam user facility </a:t>
            </a:r>
            <a:r>
              <a:rPr lang="en-US" sz="2000" dirty="0">
                <a:solidFill>
                  <a:prstClr val="black"/>
                </a:solidFill>
              </a:rPr>
              <a:t>with wide range of applications (HEP, nuclear physics, material science, condensed matter, plasma, laser, nuclear astronomy, structural biology, etc.):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Two laser stations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Two </a:t>
            </a:r>
            <a:r>
              <a:rPr lang="en-US" sz="2000" dirty="0">
                <a:solidFill>
                  <a:prstClr val="black"/>
                </a:solidFill>
                <a:sym typeface="Symbol" panose="05050102010706020507" pitchFamily="18" charset="2"/>
              </a:rPr>
              <a:t></a:t>
            </a:r>
            <a:r>
              <a:rPr lang="en-US" sz="2000" dirty="0">
                <a:solidFill>
                  <a:prstClr val="black"/>
                </a:solidFill>
              </a:rPr>
              <a:t>-ray stations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Two e-beam stations</a:t>
            </a:r>
          </a:p>
          <a:p>
            <a:pPr marL="457200" lvl="0" indent="-457200">
              <a:buFont typeface="+mj-lt"/>
              <a:buAutoNum type="arabicPeriod"/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 marL="457200" lvl="0" indent="-457200">
              <a:buFont typeface="+mj-lt"/>
              <a:buAutoNum type="arabicPeriod"/>
              <a:defRPr/>
            </a:pPr>
            <a:r>
              <a:rPr lang="en-US" sz="2000" u="sng" dirty="0">
                <a:solidFill>
                  <a:prstClr val="black"/>
                </a:solidFill>
              </a:rPr>
              <a:t>Compact size </a:t>
            </a:r>
            <a:r>
              <a:rPr lang="en-US" sz="2000" dirty="0">
                <a:solidFill>
                  <a:prstClr val="black"/>
                </a:solidFill>
              </a:rPr>
              <a:t>(500 m</a:t>
            </a:r>
            <a:r>
              <a:rPr lang="en-US" sz="2000" baseline="30000" dirty="0">
                <a:solidFill>
                  <a:prstClr val="black"/>
                </a:solidFill>
              </a:rPr>
              <a:t>2</a:t>
            </a:r>
            <a:r>
              <a:rPr lang="en-US" sz="2000" dirty="0">
                <a:solidFill>
                  <a:prstClr val="black"/>
                </a:solidFill>
              </a:rPr>
              <a:t>)</a:t>
            </a:r>
          </a:p>
          <a:p>
            <a:pPr marL="457200" lvl="0" indent="-457200">
              <a:buFont typeface="+mj-lt"/>
              <a:buAutoNum type="arabicPeriod"/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 marL="457200" lvl="0" indent="-457200">
              <a:buFont typeface="+mj-lt"/>
              <a:buAutoNum type="arabicPeriod"/>
              <a:defRPr/>
            </a:pPr>
            <a:r>
              <a:rPr lang="en-US" sz="2000" u="sng" dirty="0">
                <a:solidFill>
                  <a:prstClr val="black"/>
                </a:solidFill>
              </a:rPr>
              <a:t>Low cost </a:t>
            </a:r>
            <a:r>
              <a:rPr lang="en-US" sz="2000" dirty="0">
                <a:solidFill>
                  <a:prstClr val="black"/>
                </a:solidFill>
              </a:rPr>
              <a:t>(100M RMB)</a:t>
            </a:r>
          </a:p>
          <a:p>
            <a:pPr marL="457200" lvl="0" indent="-457200">
              <a:buFont typeface="+mj-lt"/>
              <a:buAutoNum type="arabicPeriod"/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 marL="457200" lvl="0" indent="-457200">
              <a:buFont typeface="+mj-lt"/>
              <a:buAutoNum type="arabicPeriod"/>
              <a:defRPr/>
            </a:pPr>
            <a:r>
              <a:rPr lang="en-US" sz="2000" u="sng" dirty="0">
                <a:solidFill>
                  <a:prstClr val="black"/>
                </a:solidFill>
              </a:rPr>
              <a:t>Short construction time</a:t>
            </a:r>
            <a:r>
              <a:rPr lang="en-US" sz="2000" dirty="0">
                <a:solidFill>
                  <a:prstClr val="black"/>
                </a:solidFill>
              </a:rPr>
              <a:t> (3-5 years)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W. Chou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CEPC for LS Workshop, 12/7/2017, IHEP</a:t>
            </a:r>
          </a:p>
        </p:txBody>
      </p:sp>
    </p:spTree>
    <p:extLst>
      <p:ext uri="{BB962C8B-B14F-4D97-AF65-F5344CB8AC3E}">
        <p14:creationId xmlns:p14="http://schemas.microsoft.com/office/powerpoint/2010/main" val="368530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0FFDF0-2B1E-42E7-B5C3-BFBA5A6F4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W. Chou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380CDA-6F5D-48C8-8DC4-084CA3CB8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for LS Workshop, 12/7/2017, IHEP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AF7B2-2FC6-4FD6-9FFB-B0839C16D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1663E-145A-470A-A708-2E8860A89471}"/>
              </a:ext>
            </a:extLst>
          </p:cNvPr>
          <p:cNvSpPr txBox="1"/>
          <p:nvPr/>
        </p:nvSpPr>
        <p:spPr>
          <a:xfrm>
            <a:off x="304800" y="1676400"/>
            <a:ext cx="853440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The fun just began, </a:t>
            </a:r>
          </a:p>
          <a:p>
            <a:pPr algn="ctr"/>
            <a:r>
              <a:rPr lang="en-US" sz="7200" dirty="0"/>
              <a:t>come to join us!</a:t>
            </a:r>
          </a:p>
        </p:txBody>
      </p:sp>
    </p:spTree>
    <p:extLst>
      <p:ext uri="{BB962C8B-B14F-4D97-AF65-F5344CB8AC3E}">
        <p14:creationId xmlns:p14="http://schemas.microsoft.com/office/powerpoint/2010/main" val="2456685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W. Chou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CEPC for LS Workshop, 12/7/2017, IHEP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A Brief History of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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Collider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1066800"/>
            <a:ext cx="80772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1980’s: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BINP proposed this idea for VLEPP, followed by SLAC for SLC.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1990’s: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Various linear collider proposals (NLC, JLC, Tesla, etc.)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 one included a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collider as an add-on.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2000’s: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LC proposals consolidated to the ILC.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2007, GDE released the ILC cost estimate (US$ 6.74 billion plus 24 million person-hours). US quickly pulled the plug; Japan also expressed concern about the high cost.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2008,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Sugawara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(KEK) proposed to build a 90 x 90 GeV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linac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collider as a precursor of the ILC.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in February 2009, ICFA rejected this proposal for three reasons: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physics of 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collider is not as strong as an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e+e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collider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cost saving is not significant enough (US$ 3.52B + 12.5M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psn-hrs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 a big laser R&amp;D program, which ICFA is not prepared to initiate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508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W. Chou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CEPC for LS Workshop, 12/7/2017, IHEP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Why the Renewed Interest? (1)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0668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 are three new developments after the 2009 ICFA decision.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2362200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2010: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the first time the laser community came to the accelerator community and offered help to build future HEP colliders together.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ICFA-ICUIL Joint Task Force was formed, which organized two workshops and published a White Paper.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·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collider is a natural candidate for this collaboration.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676400"/>
            <a:ext cx="80772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No.1 – a new collaboration between ICFA and ICUIL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667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3BED8-EF7A-4622-A4BB-99CF6E538E71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 Antiqua"/>
                <a:ea typeface="微软雅黑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ook Antiqua"/>
              <a:ea typeface="微软雅黑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1" y="0"/>
            <a:ext cx="8990718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4634A-F7F7-41FB-BCFD-0EC590F15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77097-CDAD-4C0A-A605-FCABFF775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CEPC for LS Workshop, 12/7/2017, IHEP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239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45820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ICFA-ICUIL Collaboration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219200" y="1928689"/>
          <a:ext cx="3429000" cy="4548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6" name="Document" r:id="rId3" imgW="5409644" imgH="7175266" progId="Word.Document.12">
                  <p:embed/>
                </p:oleObj>
              </mc:Choice>
              <mc:Fallback>
                <p:oleObj name="Document" r:id="rId3" imgW="5409644" imgH="7175266" progId="Word.Documen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9200" y="1928689"/>
                        <a:ext cx="3429000" cy="4548311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5181600" y="1905000"/>
          <a:ext cx="2971800" cy="4547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7" name="Document" r:id="rId5" imgW="5409644" imgH="8276995" progId="Word.Document.12">
                  <p:embed/>
                </p:oleObj>
              </mc:Choice>
              <mc:Fallback>
                <p:oleObj name="Document" r:id="rId5" imgW="5409644" imgH="8276995" progId="Word.Documen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81600" y="1905000"/>
                        <a:ext cx="2971800" cy="4547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1295400" y="1066800"/>
            <a:ext cx="66294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A Marriage between Steel and Mirror</a:t>
            </a:r>
          </a:p>
        </p:txBody>
      </p:sp>
      <p:sp>
        <p:nvSpPr>
          <p:cNvPr id="14" name="Oval 13"/>
          <p:cNvSpPr/>
          <p:nvPr/>
        </p:nvSpPr>
        <p:spPr>
          <a:xfrm>
            <a:off x="4933950" y="2762250"/>
            <a:ext cx="32766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086350" y="4267200"/>
            <a:ext cx="123825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055C8D-32DF-4753-AAC1-C2A2F444E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93CE6-3729-419B-919D-59FF39A86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W. Chou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1DA73-240A-4B4A-A3AB-9F57E2CD7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CEPC for LS Workshop, 12/7/2017, IHEP</a:t>
            </a:r>
          </a:p>
        </p:txBody>
      </p:sp>
    </p:spTree>
    <p:extLst>
      <p:ext uri="{BB962C8B-B14F-4D97-AF65-F5344CB8AC3E}">
        <p14:creationId xmlns:p14="http://schemas.microsoft.com/office/powerpoint/2010/main" val="913554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aight Edge">
  <a:themeElements>
    <a:clrScheme name="Straight Edge 2">
      <a:dk1>
        <a:srgbClr val="003366"/>
      </a:dk1>
      <a:lt1>
        <a:srgbClr val="FFFFFF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FFFFFF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Straight Ed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默认设计模板">
      <a:majorFont>
        <a:latin typeface="Tw Cen MT"/>
        <a:ea typeface="宋体"/>
        <a:cs typeface=""/>
      </a:majorFont>
      <a:minorFont>
        <a:latin typeface="Tw Cen MT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JAI">
  <a:themeElements>
    <a:clrScheme name="JA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JA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CB999A"/>
      </a:accent1>
      <a:accent2>
        <a:srgbClr val="4FB0E1"/>
      </a:accent2>
      <a:accent3>
        <a:srgbClr val="FFFFFF"/>
      </a:accent3>
      <a:accent4>
        <a:srgbClr val="000000"/>
      </a:accent4>
      <a:accent5>
        <a:srgbClr val="E2CACA"/>
      </a:accent5>
      <a:accent6>
        <a:srgbClr val="479FCC"/>
      </a:accent6>
      <a:hlink>
        <a:srgbClr val="1A72D2"/>
      </a:hlink>
      <a:folHlink>
        <a:srgbClr val="AAC856"/>
      </a:folHlink>
    </a:clrScheme>
    <a:fontScheme name="2_Default Design">
      <a:majorFont>
        <a:latin typeface="SimHei"/>
        <a:ea typeface="SimHei"/>
        <a:cs typeface=""/>
      </a:majorFont>
      <a:minorFont>
        <a:latin typeface="Franklin Gothic Book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00FFFF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en-US" sz="24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panose="020B0604020202020204" pitchFamily="34" charset="0"/>
            <a:ea typeface="SimHei" panose="02010609060101010101" pitchFamily="49" charset="-122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00FFFF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en-US" sz="24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panose="020B0604020202020204" pitchFamily="34" charset="0"/>
            <a:ea typeface="SimHei" panose="02010609060101010101" pitchFamily="49" charset="-122"/>
            <a:cs typeface="Times New Roman" panose="02020603050405020304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220D8D"/>
        </a:dk2>
        <a:lt2>
          <a:srgbClr val="C0C0C0"/>
        </a:lt2>
        <a:accent1>
          <a:srgbClr val="E18744"/>
        </a:accent1>
        <a:accent2>
          <a:srgbClr val="4FB0E1"/>
        </a:accent2>
        <a:accent3>
          <a:srgbClr val="FFFFFF"/>
        </a:accent3>
        <a:accent4>
          <a:srgbClr val="000000"/>
        </a:accent4>
        <a:accent5>
          <a:srgbClr val="EEC3B0"/>
        </a:accent5>
        <a:accent6>
          <a:srgbClr val="479FCC"/>
        </a:accent6>
        <a:hlink>
          <a:srgbClr val="1A72D2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B999A"/>
        </a:accent1>
        <a:accent2>
          <a:srgbClr val="4FB0E1"/>
        </a:accent2>
        <a:accent3>
          <a:srgbClr val="FFFFFF"/>
        </a:accent3>
        <a:accent4>
          <a:srgbClr val="000000"/>
        </a:accent4>
        <a:accent5>
          <a:srgbClr val="E2CACA"/>
        </a:accent5>
        <a:accent6>
          <a:srgbClr val="479FCC"/>
        </a:accent6>
        <a:hlink>
          <a:srgbClr val="1A72D2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865DE3"/>
        </a:accent1>
        <a:accent2>
          <a:srgbClr val="4FB0E1"/>
        </a:accent2>
        <a:accent3>
          <a:srgbClr val="FFFFFF"/>
        </a:accent3>
        <a:accent4>
          <a:srgbClr val="000000"/>
        </a:accent4>
        <a:accent5>
          <a:srgbClr val="C3B6EF"/>
        </a:accent5>
        <a:accent6>
          <a:srgbClr val="479FCC"/>
        </a:accent6>
        <a:hlink>
          <a:srgbClr val="1A72D2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RZ">
      <a:majorFont>
        <a:latin typeface="Book Antiqua"/>
        <a:ea typeface="微软雅黑"/>
        <a:cs typeface=""/>
      </a:majorFont>
      <a:minorFont>
        <a:latin typeface="Book Antiqua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5880</TotalTime>
  <Words>3107</Words>
  <Application>Microsoft Office PowerPoint</Application>
  <PresentationFormat>On-screen Show (4:3)</PresentationFormat>
  <Paragraphs>587</Paragraphs>
  <Slides>52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22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52</vt:i4>
      </vt:variant>
    </vt:vector>
  </HeadingPairs>
  <TitlesOfParts>
    <vt:vector size="98" baseType="lpstr">
      <vt:lpstr>微软雅黑</vt:lpstr>
      <vt:lpstr>MS Mincho</vt:lpstr>
      <vt:lpstr>ＭＳ Ｐゴシック</vt:lpstr>
      <vt:lpstr>SimHei</vt:lpstr>
      <vt:lpstr>SimHei</vt:lpstr>
      <vt:lpstr>宋体</vt:lpstr>
      <vt:lpstr>华文彩云</vt:lpstr>
      <vt:lpstr>Wingdings</vt:lpstr>
      <vt:lpstr>Arial</vt:lpstr>
      <vt:lpstr>Book Antiqua</vt:lpstr>
      <vt:lpstr>Calibri</vt:lpstr>
      <vt:lpstr>Calibri Light</vt:lpstr>
      <vt:lpstr>Comic Sans MS</vt:lpstr>
      <vt:lpstr>Franklin Gothic Book</vt:lpstr>
      <vt:lpstr>Symbol</vt:lpstr>
      <vt:lpstr>Tahoma</vt:lpstr>
      <vt:lpstr>Times</vt:lpstr>
      <vt:lpstr>Times New Roman</vt:lpstr>
      <vt:lpstr>Tw Cen MT</vt:lpstr>
      <vt:lpstr>Wingdings 2</vt:lpstr>
      <vt:lpstr>Office Theme</vt:lpstr>
      <vt:lpstr>Straight Edge</vt:lpstr>
      <vt:lpstr>1_默认设计模板</vt:lpstr>
      <vt:lpstr>7_JAI</vt:lpstr>
      <vt:lpstr>Blank</vt:lpstr>
      <vt:lpstr>1_Default Design</vt:lpstr>
      <vt:lpstr>4_Default Design</vt:lpstr>
      <vt:lpstr>1_Office Theme</vt:lpstr>
      <vt:lpstr>2_Office 主题</vt:lpstr>
      <vt:lpstr>27_Office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Office テーマ</vt:lpstr>
      <vt:lpstr>8_Office Theme</vt:lpstr>
      <vt:lpstr>Office 主题</vt:lpstr>
      <vt:lpstr>1_Office 主题</vt:lpstr>
      <vt:lpstr>9_Office Theme</vt:lpstr>
      <vt:lpstr>3_Office 主题</vt:lpstr>
      <vt:lpstr>Equation</vt:lpstr>
      <vt:lpstr>Document</vt:lpstr>
      <vt:lpstr>文档</vt:lpstr>
      <vt:lpstr>公式</vt:lpstr>
      <vt:lpstr>Proposal for Construction of the World’s First  Collider and Application as a Multi-Beam User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last ~200MeV section of the BEPCII linac</vt:lpstr>
      <vt:lpstr>The possible linac layout #2 for the gg collider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Luminosity vs. crossing angle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Weiren Chou x5489 10950N</dc:creator>
  <cp:lastModifiedBy>Weiren Chou</cp:lastModifiedBy>
  <cp:revision>744</cp:revision>
  <cp:lastPrinted>2017-01-24T15:01:24Z</cp:lastPrinted>
  <dcterms:created xsi:type="dcterms:W3CDTF">2006-08-16T00:00:00Z</dcterms:created>
  <dcterms:modified xsi:type="dcterms:W3CDTF">2017-12-06T10:32:04Z</dcterms:modified>
</cp:coreProperties>
</file>