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7" r:id="rId2"/>
    <p:sldId id="259" r:id="rId3"/>
    <p:sldId id="447" r:id="rId4"/>
    <p:sldId id="403" r:id="rId5"/>
    <p:sldId id="261" r:id="rId6"/>
    <p:sldId id="406" r:id="rId7"/>
    <p:sldId id="265" r:id="rId8"/>
    <p:sldId id="269" r:id="rId9"/>
    <p:sldId id="273" r:id="rId10"/>
    <p:sldId id="275" r:id="rId11"/>
    <p:sldId id="277" r:id="rId12"/>
    <p:sldId id="279" r:id="rId13"/>
    <p:sldId id="283" r:id="rId14"/>
    <p:sldId id="285" r:id="rId15"/>
    <p:sldId id="287" r:id="rId16"/>
    <p:sldId id="289" r:id="rId17"/>
    <p:sldId id="291" r:id="rId18"/>
    <p:sldId id="293" r:id="rId19"/>
    <p:sldId id="295" r:id="rId20"/>
    <p:sldId id="297" r:id="rId21"/>
    <p:sldId id="299" r:id="rId22"/>
    <p:sldId id="301" r:id="rId23"/>
    <p:sldId id="303" r:id="rId24"/>
    <p:sldId id="309" r:id="rId25"/>
    <p:sldId id="313" r:id="rId26"/>
    <p:sldId id="315" r:id="rId27"/>
    <p:sldId id="317" r:id="rId28"/>
    <p:sldId id="319" r:id="rId29"/>
    <p:sldId id="321" r:id="rId30"/>
    <p:sldId id="323" r:id="rId31"/>
    <p:sldId id="325" r:id="rId32"/>
    <p:sldId id="409" r:id="rId33"/>
    <p:sldId id="407" r:id="rId34"/>
    <p:sldId id="408" r:id="rId35"/>
    <p:sldId id="414" r:id="rId36"/>
    <p:sldId id="412" r:id="rId37"/>
    <p:sldId id="411" r:id="rId38"/>
    <p:sldId id="410" r:id="rId39"/>
    <p:sldId id="413" r:id="rId40"/>
    <p:sldId id="327" r:id="rId41"/>
    <p:sldId id="329" r:id="rId42"/>
    <p:sldId id="425" r:id="rId43"/>
    <p:sldId id="427" r:id="rId44"/>
    <p:sldId id="442" r:id="rId45"/>
    <p:sldId id="444" r:id="rId46"/>
    <p:sldId id="446" r:id="rId47"/>
    <p:sldId id="429" r:id="rId48"/>
    <p:sldId id="335" r:id="rId49"/>
    <p:sldId id="337" r:id="rId50"/>
    <p:sldId id="343" r:id="rId51"/>
    <p:sldId id="345" r:id="rId52"/>
    <p:sldId id="367" r:id="rId53"/>
    <p:sldId id="416" r:id="rId54"/>
    <p:sldId id="419" r:id="rId55"/>
    <p:sldId id="424" r:id="rId56"/>
    <p:sldId id="369" r:id="rId57"/>
    <p:sldId id="383" r:id="rId58"/>
    <p:sldId id="385" r:id="rId59"/>
    <p:sldId id="433" r:id="rId60"/>
    <p:sldId id="435" r:id="rId61"/>
    <p:sldId id="437" r:id="rId62"/>
    <p:sldId id="439" r:id="rId63"/>
    <p:sldId id="421" r:id="rId64"/>
    <p:sldId id="422" r:id="rId65"/>
    <p:sldId id="423" r:id="rId66"/>
    <p:sldId id="431" r:id="rId67"/>
    <p:sldId id="395" r:id="rId68"/>
    <p:sldId id="401" r:id="rId6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0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00F574-15DA-4DA9-829F-2C91E290B3CD}" type="datetimeFigureOut">
              <a:rPr lang="zh-CN" altLang="en-US" smtClean="0"/>
              <a:t>2017-12-5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10F83F-3551-422F-9F12-9F92771A91E2}" type="slidenum">
              <a:rPr lang="zh-CN" altLang="en-US" smtClean="0"/>
              <a:t>‹#›</a:t>
            </a:fld>
            <a:endParaRPr lang="zh-CN" altLang="en-US"/>
          </a:p>
        </p:txBody>
      </p:sp>
    </p:spTree>
    <p:extLst>
      <p:ext uri="{BB962C8B-B14F-4D97-AF65-F5344CB8AC3E}">
        <p14:creationId xmlns:p14="http://schemas.microsoft.com/office/powerpoint/2010/main" val="1283330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C8849B6-5B5E-4499-9992-F89583F2FFD1}" type="slidenum">
              <a:rPr lang="zh-CN" altLang="en-US" smtClean="0"/>
              <a:pPr/>
              <a:t>60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C8849B6-5B5E-4499-9992-F89583F2FFD1}" type="slidenum">
              <a:rPr lang="zh-CN" altLang="en-US" smtClean="0"/>
              <a:pPr/>
              <a:t>62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D676562-518A-45A1-B5FB-471B21EFAA92}" type="datetimeFigureOut">
              <a:rPr lang="zh-CN" altLang="en-US" smtClean="0"/>
              <a:t>2017-12-5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721A19-133E-47E1-88A6-AFE787D2311E}" type="slidenum">
              <a:rPr lang="zh-CN" altLang="en-US" smtClean="0"/>
              <a:t>‹#›</a:t>
            </a:fld>
            <a:endParaRPr lang="zh-CN" altLang="en-US"/>
          </a:p>
        </p:txBody>
      </p:sp>
    </p:spTree>
    <p:extLst>
      <p:ext uri="{BB962C8B-B14F-4D97-AF65-F5344CB8AC3E}">
        <p14:creationId xmlns:p14="http://schemas.microsoft.com/office/powerpoint/2010/main" val="87092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D676562-518A-45A1-B5FB-471B21EFAA92}" type="datetimeFigureOut">
              <a:rPr lang="zh-CN" altLang="en-US" smtClean="0"/>
              <a:t>2017-12-5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721A19-133E-47E1-88A6-AFE787D2311E}" type="slidenum">
              <a:rPr lang="zh-CN" altLang="en-US" smtClean="0"/>
              <a:t>‹#›</a:t>
            </a:fld>
            <a:endParaRPr lang="zh-CN" altLang="en-US"/>
          </a:p>
        </p:txBody>
      </p:sp>
    </p:spTree>
    <p:extLst>
      <p:ext uri="{BB962C8B-B14F-4D97-AF65-F5344CB8AC3E}">
        <p14:creationId xmlns:p14="http://schemas.microsoft.com/office/powerpoint/2010/main" val="20381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D676562-518A-45A1-B5FB-471B21EFAA92}" type="datetimeFigureOut">
              <a:rPr lang="zh-CN" altLang="en-US" smtClean="0"/>
              <a:t>2017-12-5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721A19-133E-47E1-88A6-AFE787D2311E}" type="slidenum">
              <a:rPr lang="zh-CN" altLang="en-US" smtClean="0"/>
              <a:t>‹#›</a:t>
            </a:fld>
            <a:endParaRPr lang="zh-CN" altLang="en-US"/>
          </a:p>
        </p:txBody>
      </p:sp>
    </p:spTree>
    <p:extLst>
      <p:ext uri="{BB962C8B-B14F-4D97-AF65-F5344CB8AC3E}">
        <p14:creationId xmlns:p14="http://schemas.microsoft.com/office/powerpoint/2010/main" val="1369491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endParaRPr lang="zh-CN" altLang="en-US"/>
          </a:p>
        </p:txBody>
      </p:sp>
      <p:sp>
        <p:nvSpPr>
          <p:cNvPr id="4" name="日期占位符 3"/>
          <p:cNvSpPr>
            <a:spLocks noGrp="1"/>
          </p:cNvSpPr>
          <p:nvPr>
            <p:ph type="dt" sz="half" idx="10"/>
          </p:nvPr>
        </p:nvSpPr>
        <p:spPr>
          <a:xfrm>
            <a:off x="457200" y="6245225"/>
            <a:ext cx="2133600" cy="476250"/>
          </a:xfrm>
        </p:spPr>
        <p:txBody>
          <a:bodyPr/>
          <a:lstStyle>
            <a:lvl1pPr>
              <a:defRPr/>
            </a:lvl1pPr>
          </a:lstStyle>
          <a:p>
            <a:endParaRPr lang="zh-CN" altLang="zh-CN"/>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endParaRPr lang="zh-CN" altLang="zh-CN"/>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fld id="{E5790CF1-717B-4E2B-9AE6-62C16E5EA484}" type="slidenum">
              <a:rPr lang="zh-CN" altLang="zh-CN"/>
              <a:pPr/>
              <a:t>‹#›</a:t>
            </a:fld>
            <a:endParaRPr lang="zh-CN" altLang="zh-CN"/>
          </a:p>
        </p:txBody>
      </p:sp>
    </p:spTree>
    <p:extLst>
      <p:ext uri="{BB962C8B-B14F-4D97-AF65-F5344CB8AC3E}">
        <p14:creationId xmlns:p14="http://schemas.microsoft.com/office/powerpoint/2010/main" val="217846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D676562-518A-45A1-B5FB-471B21EFAA92}" type="datetimeFigureOut">
              <a:rPr lang="zh-CN" altLang="en-US" smtClean="0"/>
              <a:t>2017-12-5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721A19-133E-47E1-88A6-AFE787D2311E}" type="slidenum">
              <a:rPr lang="zh-CN" altLang="en-US" smtClean="0"/>
              <a:t>‹#›</a:t>
            </a:fld>
            <a:endParaRPr lang="zh-CN" altLang="en-US"/>
          </a:p>
        </p:txBody>
      </p:sp>
    </p:spTree>
    <p:extLst>
      <p:ext uri="{BB962C8B-B14F-4D97-AF65-F5344CB8AC3E}">
        <p14:creationId xmlns:p14="http://schemas.microsoft.com/office/powerpoint/2010/main" val="31714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D676562-518A-45A1-B5FB-471B21EFAA92}" type="datetimeFigureOut">
              <a:rPr lang="zh-CN" altLang="en-US" smtClean="0"/>
              <a:t>2017-12-5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721A19-133E-47E1-88A6-AFE787D2311E}" type="slidenum">
              <a:rPr lang="zh-CN" altLang="en-US" smtClean="0"/>
              <a:t>‹#›</a:t>
            </a:fld>
            <a:endParaRPr lang="zh-CN" altLang="en-US"/>
          </a:p>
        </p:txBody>
      </p:sp>
    </p:spTree>
    <p:extLst>
      <p:ext uri="{BB962C8B-B14F-4D97-AF65-F5344CB8AC3E}">
        <p14:creationId xmlns:p14="http://schemas.microsoft.com/office/powerpoint/2010/main" val="2795754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D676562-518A-45A1-B5FB-471B21EFAA92}" type="datetimeFigureOut">
              <a:rPr lang="zh-CN" altLang="en-US" smtClean="0"/>
              <a:t>2017-12-5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721A19-133E-47E1-88A6-AFE787D2311E}" type="slidenum">
              <a:rPr lang="zh-CN" altLang="en-US" smtClean="0"/>
              <a:t>‹#›</a:t>
            </a:fld>
            <a:endParaRPr lang="zh-CN" altLang="en-US"/>
          </a:p>
        </p:txBody>
      </p:sp>
    </p:spTree>
    <p:extLst>
      <p:ext uri="{BB962C8B-B14F-4D97-AF65-F5344CB8AC3E}">
        <p14:creationId xmlns:p14="http://schemas.microsoft.com/office/powerpoint/2010/main" val="3530998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D676562-518A-45A1-B5FB-471B21EFAA92}" type="datetimeFigureOut">
              <a:rPr lang="zh-CN" altLang="en-US" smtClean="0"/>
              <a:t>2017-12-5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7721A19-133E-47E1-88A6-AFE787D2311E}" type="slidenum">
              <a:rPr lang="zh-CN" altLang="en-US" smtClean="0"/>
              <a:t>‹#›</a:t>
            </a:fld>
            <a:endParaRPr lang="zh-CN" altLang="en-US"/>
          </a:p>
        </p:txBody>
      </p:sp>
    </p:spTree>
    <p:extLst>
      <p:ext uri="{BB962C8B-B14F-4D97-AF65-F5344CB8AC3E}">
        <p14:creationId xmlns:p14="http://schemas.microsoft.com/office/powerpoint/2010/main" val="104769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D676562-518A-45A1-B5FB-471B21EFAA92}" type="datetimeFigureOut">
              <a:rPr lang="zh-CN" altLang="en-US" smtClean="0"/>
              <a:t>2017-12-5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7721A19-133E-47E1-88A6-AFE787D2311E}" type="slidenum">
              <a:rPr lang="zh-CN" altLang="en-US" smtClean="0"/>
              <a:t>‹#›</a:t>
            </a:fld>
            <a:endParaRPr lang="zh-CN" altLang="en-US"/>
          </a:p>
        </p:txBody>
      </p:sp>
    </p:spTree>
    <p:extLst>
      <p:ext uri="{BB962C8B-B14F-4D97-AF65-F5344CB8AC3E}">
        <p14:creationId xmlns:p14="http://schemas.microsoft.com/office/powerpoint/2010/main" val="2901886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D676562-518A-45A1-B5FB-471B21EFAA92}" type="datetimeFigureOut">
              <a:rPr lang="zh-CN" altLang="en-US" smtClean="0"/>
              <a:t>2017-12-5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7721A19-133E-47E1-88A6-AFE787D2311E}" type="slidenum">
              <a:rPr lang="zh-CN" altLang="en-US" smtClean="0"/>
              <a:t>‹#›</a:t>
            </a:fld>
            <a:endParaRPr lang="zh-CN" altLang="en-US"/>
          </a:p>
        </p:txBody>
      </p:sp>
    </p:spTree>
    <p:extLst>
      <p:ext uri="{BB962C8B-B14F-4D97-AF65-F5344CB8AC3E}">
        <p14:creationId xmlns:p14="http://schemas.microsoft.com/office/powerpoint/2010/main" val="77901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D676562-518A-45A1-B5FB-471B21EFAA92}" type="datetimeFigureOut">
              <a:rPr lang="zh-CN" altLang="en-US" smtClean="0"/>
              <a:t>2017-12-5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721A19-133E-47E1-88A6-AFE787D2311E}" type="slidenum">
              <a:rPr lang="zh-CN" altLang="en-US" smtClean="0"/>
              <a:t>‹#›</a:t>
            </a:fld>
            <a:endParaRPr lang="zh-CN" altLang="en-US"/>
          </a:p>
        </p:txBody>
      </p:sp>
    </p:spTree>
    <p:extLst>
      <p:ext uri="{BB962C8B-B14F-4D97-AF65-F5344CB8AC3E}">
        <p14:creationId xmlns:p14="http://schemas.microsoft.com/office/powerpoint/2010/main" val="267532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D676562-518A-45A1-B5FB-471B21EFAA92}" type="datetimeFigureOut">
              <a:rPr lang="zh-CN" altLang="en-US" smtClean="0"/>
              <a:t>2017-12-5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721A19-133E-47E1-88A6-AFE787D2311E}" type="slidenum">
              <a:rPr lang="zh-CN" altLang="en-US" smtClean="0"/>
              <a:t>‹#›</a:t>
            </a:fld>
            <a:endParaRPr lang="zh-CN" altLang="en-US"/>
          </a:p>
        </p:txBody>
      </p:sp>
    </p:spTree>
    <p:extLst>
      <p:ext uri="{BB962C8B-B14F-4D97-AF65-F5344CB8AC3E}">
        <p14:creationId xmlns:p14="http://schemas.microsoft.com/office/powerpoint/2010/main" val="3121421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76562-518A-45A1-B5FB-471B21EFAA92}" type="datetimeFigureOut">
              <a:rPr lang="zh-CN" altLang="en-US" smtClean="0"/>
              <a:t>2017-12-5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21A19-133E-47E1-88A6-AFE787D2311E}" type="slidenum">
              <a:rPr lang="zh-CN" altLang="en-US" smtClean="0"/>
              <a:t>‹#›</a:t>
            </a:fld>
            <a:endParaRPr lang="zh-CN" altLang="en-US"/>
          </a:p>
        </p:txBody>
      </p:sp>
    </p:spTree>
    <p:extLst>
      <p:ext uri="{BB962C8B-B14F-4D97-AF65-F5344CB8AC3E}">
        <p14:creationId xmlns:p14="http://schemas.microsoft.com/office/powerpoint/2010/main" val="3410465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www.extreme-light-infrastructure.eu/ELI-Hungary_zoom_ELI-HU.jpg.php" TargetMode="External"/><Relationship Id="rId3" Type="http://schemas.openxmlformats.org/officeDocument/2006/relationships/image" Target="../media/image2.jpeg"/><Relationship Id="rId7" Type="http://schemas.openxmlformats.org/officeDocument/2006/relationships/hyperlink" Target="http://www.eli-hu.hu/" TargetMode="External"/><Relationship Id="rId2" Type="http://schemas.openxmlformats.org/officeDocument/2006/relationships/hyperlink" Target="http://www.extreme-light-infrastructure.eu/ELI-Czech-Republic_zoom_ELI-CZ.jpg.php" TargetMode="Externa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www.eli-np.ro/" TargetMode="External"/><Relationship Id="rId4" Type="http://schemas.openxmlformats.org/officeDocument/2006/relationships/hyperlink" Target="http://www.eli-beams.eu/" TargetMode="External"/><Relationship Id="rId9"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8680"/>
            <a:ext cx="9144000" cy="7048083"/>
          </a:xfrm>
          <a:prstGeom prst="rect">
            <a:avLst/>
          </a:prstGeom>
          <a:noFill/>
        </p:spPr>
        <p:txBody>
          <a:bodyPr wrap="square" rtlCol="0">
            <a:spAutoFit/>
          </a:bodyPr>
          <a:lstStyle/>
          <a:p>
            <a:pPr algn="ctr"/>
            <a:endParaRPr lang="en-US" altLang="zh-CN" sz="4400" b="1" dirty="0" smtClean="0"/>
          </a:p>
          <a:p>
            <a:pPr algn="ctr"/>
            <a:r>
              <a:rPr lang="zh-CN" altLang="en-US" sz="4400" b="1" dirty="0" smtClean="0"/>
              <a:t>高强度</a:t>
            </a:r>
            <a:r>
              <a:rPr lang="en-US" altLang="zh-CN" sz="4400" b="1" dirty="0"/>
              <a:t>γ</a:t>
            </a:r>
            <a:r>
              <a:rPr lang="zh-CN" altLang="en-US" sz="4400" b="1" dirty="0" smtClean="0"/>
              <a:t>射线用于</a:t>
            </a:r>
            <a:r>
              <a:rPr lang="zh-CN" altLang="en-US" sz="4400" b="1" dirty="0" smtClean="0"/>
              <a:t>核科学研究</a:t>
            </a:r>
            <a:endParaRPr lang="en-US" altLang="zh-CN" sz="4400" b="1" dirty="0" smtClean="0"/>
          </a:p>
          <a:p>
            <a:pPr algn="ctr"/>
            <a:endParaRPr lang="en-US" altLang="zh-CN" sz="4400" b="1" dirty="0"/>
          </a:p>
          <a:p>
            <a:pPr algn="ctr"/>
            <a:r>
              <a:rPr lang="zh-CN" altLang="en-US" sz="4400" b="1" dirty="0" smtClean="0"/>
              <a:t>王乃彦</a:t>
            </a:r>
            <a:endParaRPr lang="en-US" altLang="zh-CN" sz="4400" b="1" dirty="0" smtClean="0"/>
          </a:p>
          <a:p>
            <a:pPr algn="ctr"/>
            <a:endParaRPr lang="en-US" altLang="zh-CN" sz="2800" b="1" dirty="0"/>
          </a:p>
          <a:p>
            <a:pPr algn="ctr"/>
            <a:r>
              <a:rPr lang="zh-CN" altLang="en-US" sz="2800" b="1" dirty="0" smtClean="0"/>
              <a:t>中国原子能科学研究院</a:t>
            </a:r>
            <a:endParaRPr lang="en-US" altLang="zh-CN" sz="2800" b="1" dirty="0" smtClean="0"/>
          </a:p>
          <a:p>
            <a:pPr algn="ctr"/>
            <a:endParaRPr lang="en-US" altLang="zh-CN" sz="4400" b="1" dirty="0"/>
          </a:p>
          <a:p>
            <a:pPr algn="ctr"/>
            <a:r>
              <a:rPr lang="zh-CN" altLang="en-US" sz="4400" b="1" dirty="0" smtClean="0"/>
              <a:t>北京         </a:t>
            </a:r>
            <a:r>
              <a:rPr lang="en-US" altLang="zh-CN" sz="4400" b="1" dirty="0" smtClean="0"/>
              <a:t>2017.12.6.</a:t>
            </a:r>
          </a:p>
          <a:p>
            <a:pPr algn="ctr"/>
            <a:endParaRPr lang="en-US" altLang="zh-CN" sz="4400" b="1" dirty="0"/>
          </a:p>
          <a:p>
            <a:pPr algn="ctr"/>
            <a:endParaRPr lang="en-US" altLang="zh-CN" sz="4400" b="1" dirty="0" smtClean="0"/>
          </a:p>
          <a:p>
            <a:pPr algn="ctr"/>
            <a:endParaRPr lang="zh-CN" altLang="en-US" sz="4400" b="1" dirty="0"/>
          </a:p>
        </p:txBody>
      </p:sp>
    </p:spTree>
    <p:extLst>
      <p:ext uri="{BB962C8B-B14F-4D97-AF65-F5344CB8AC3E}">
        <p14:creationId xmlns:p14="http://schemas.microsoft.com/office/powerpoint/2010/main" val="2779686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extLst>
      <p:ext uri="{BB962C8B-B14F-4D97-AF65-F5344CB8AC3E}">
        <p14:creationId xmlns:p14="http://schemas.microsoft.com/office/powerpoint/2010/main" val="1806548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71480"/>
            <a:ext cx="7786742" cy="7294305"/>
          </a:xfrm>
          <a:prstGeom prst="rect">
            <a:avLst/>
          </a:prstGeom>
          <a:noFill/>
        </p:spPr>
        <p:txBody>
          <a:bodyPr wrap="square" rtlCol="0">
            <a:spAutoFit/>
          </a:bodyPr>
          <a:lstStyle/>
          <a:p>
            <a:endParaRPr lang="en-US" altLang="zh-CN" sz="3600" b="1" dirty="0" smtClean="0"/>
          </a:p>
          <a:p>
            <a:r>
              <a:rPr lang="en-US" altLang="zh-CN" sz="3600" b="1" dirty="0" smtClean="0"/>
              <a:t>LCS -</a:t>
            </a:r>
            <a:r>
              <a:rPr lang="en-US" altLang="zh-CN" sz="3600" b="1" dirty="0" err="1" smtClean="0"/>
              <a:t>γ射线的特点</a:t>
            </a:r>
            <a:endParaRPr lang="en-US" altLang="zh-CN" sz="3600" b="1" dirty="0" smtClean="0"/>
          </a:p>
          <a:p>
            <a:r>
              <a:rPr lang="en-US" altLang="zh-CN" sz="3600" b="1" dirty="0" smtClean="0"/>
              <a:t>      </a:t>
            </a:r>
          </a:p>
          <a:p>
            <a:r>
              <a:rPr lang="en-US" altLang="zh-CN" sz="3600" b="1" dirty="0" smtClean="0"/>
              <a:t>         E</a:t>
            </a:r>
            <a:r>
              <a:rPr lang="en-US" altLang="zh-CN" sz="3600" b="1" baseline="-25000" dirty="0" smtClean="0"/>
              <a:t>s</a:t>
            </a:r>
            <a:r>
              <a:rPr lang="en-US" altLang="zh-CN" sz="3600" b="1" dirty="0" smtClean="0"/>
              <a:t>  ~ 4γ</a:t>
            </a:r>
            <a:r>
              <a:rPr lang="en-US" altLang="zh-CN" sz="3600" b="1" baseline="30000" dirty="0" smtClean="0"/>
              <a:t>2</a:t>
            </a:r>
            <a:r>
              <a:rPr lang="en-US" altLang="zh-CN" sz="3600" b="1" dirty="0" smtClean="0"/>
              <a:t> </a:t>
            </a:r>
            <a:r>
              <a:rPr lang="en-US" altLang="zh-CN" sz="3600" b="1" dirty="0" err="1" smtClean="0"/>
              <a:t>hν</a:t>
            </a:r>
            <a:r>
              <a:rPr lang="en-US" altLang="zh-CN" sz="3600" b="1" dirty="0" smtClean="0"/>
              <a:t>    γ = </a:t>
            </a:r>
            <a:r>
              <a:rPr lang="en-US" altLang="zh-CN" sz="3600" b="1" dirty="0" err="1" smtClean="0"/>
              <a:t>Ee</a:t>
            </a:r>
            <a:r>
              <a:rPr lang="en-US" altLang="zh-CN" sz="3600" b="1" dirty="0" smtClean="0"/>
              <a:t> /mc</a:t>
            </a:r>
            <a:r>
              <a:rPr lang="en-US" altLang="zh-CN" sz="3600" b="1" baseline="30000" dirty="0" smtClean="0"/>
              <a:t>2</a:t>
            </a:r>
          </a:p>
          <a:p>
            <a:endParaRPr lang="en-US" altLang="zh-CN" sz="3600" b="1" baseline="30000" dirty="0" smtClean="0"/>
          </a:p>
          <a:p>
            <a:r>
              <a:rPr lang="en-US" altLang="zh-CN" sz="6000" b="1" baseline="30000" dirty="0" smtClean="0"/>
              <a:t>          θ</a:t>
            </a:r>
            <a:r>
              <a:rPr lang="en-US" altLang="zh-CN" sz="6000" b="1" dirty="0" smtClean="0"/>
              <a:t> </a:t>
            </a:r>
            <a:r>
              <a:rPr lang="en-US" altLang="zh-CN" sz="6000" b="1" baseline="30000" dirty="0" smtClean="0"/>
              <a:t>= 1/γ</a:t>
            </a:r>
            <a:r>
              <a:rPr lang="en-US" altLang="zh-CN" sz="6000" b="1" dirty="0" smtClean="0"/>
              <a:t> </a:t>
            </a:r>
          </a:p>
          <a:p>
            <a:r>
              <a:rPr lang="en-US" altLang="zh-CN" sz="3600" b="1" dirty="0" smtClean="0"/>
              <a:t>    </a:t>
            </a:r>
            <a:r>
              <a:rPr lang="zh-CN" altLang="en-US" sz="3600" b="1" dirty="0" smtClean="0"/>
              <a:t>和核相互作用后</a:t>
            </a:r>
            <a:r>
              <a:rPr lang="en-US" altLang="zh-CN" sz="3600" b="1" dirty="0" smtClean="0"/>
              <a:t>,  (</a:t>
            </a:r>
            <a:r>
              <a:rPr lang="en-US" altLang="zh-CN" sz="3600" b="1" dirty="0" err="1" smtClean="0"/>
              <a:t>γn</a:t>
            </a:r>
            <a:r>
              <a:rPr lang="en-US" altLang="zh-CN" sz="3600" b="1" dirty="0" smtClean="0"/>
              <a:t>)</a:t>
            </a:r>
            <a:r>
              <a:rPr lang="en-US" altLang="zh-CN" sz="3600" b="1" dirty="0" err="1" smtClean="0"/>
              <a:t>反应</a:t>
            </a:r>
            <a:r>
              <a:rPr lang="en-US" altLang="zh-CN" sz="3600" b="1" dirty="0" smtClean="0"/>
              <a:t>     </a:t>
            </a:r>
            <a:endParaRPr lang="en-US" altLang="zh-CN" sz="3600" b="1" dirty="0" smtClean="0">
              <a:solidFill>
                <a:srgbClr val="FF0000"/>
              </a:solidFill>
            </a:endParaRPr>
          </a:p>
          <a:p>
            <a:endParaRPr lang="en-US" altLang="zh-CN" sz="3600" b="1" dirty="0" smtClean="0">
              <a:solidFill>
                <a:srgbClr val="FF0000"/>
              </a:solidFill>
            </a:endParaRPr>
          </a:p>
          <a:p>
            <a:r>
              <a:rPr lang="en-US" altLang="zh-CN" sz="3600" b="1" dirty="0" smtClean="0">
                <a:solidFill>
                  <a:srgbClr val="FF0000"/>
                </a:solidFill>
              </a:rPr>
              <a:t>     </a:t>
            </a:r>
            <a:r>
              <a:rPr lang="en-US" altLang="zh-CN" sz="3600" b="1" dirty="0" err="1" smtClean="0">
                <a:solidFill>
                  <a:srgbClr val="FF0000"/>
                </a:solidFill>
              </a:rPr>
              <a:t>还放出一个中子</a:t>
            </a:r>
            <a:r>
              <a:rPr lang="en-US" altLang="zh-CN" sz="3600" b="1" dirty="0" smtClean="0">
                <a:solidFill>
                  <a:srgbClr val="FF0000"/>
                </a:solidFill>
              </a:rPr>
              <a:t> ,</a:t>
            </a:r>
            <a:r>
              <a:rPr lang="en-US" altLang="zh-CN" sz="3600" b="1" dirty="0" err="1" smtClean="0">
                <a:solidFill>
                  <a:srgbClr val="FF0000"/>
                </a:solidFill>
              </a:rPr>
              <a:t>可以再用于嬗变</a:t>
            </a:r>
            <a:r>
              <a:rPr lang="en-US" altLang="zh-CN" sz="3600" b="1" dirty="0" smtClean="0">
                <a:solidFill>
                  <a:srgbClr val="FF0000"/>
                </a:solidFill>
              </a:rPr>
              <a:t>                   </a:t>
            </a:r>
          </a:p>
          <a:p>
            <a:endParaRPr lang="en-US" altLang="zh-CN" sz="3600" b="1" dirty="0" smtClean="0"/>
          </a:p>
          <a:p>
            <a:endParaRPr lang="en-US" altLang="zh-CN" sz="3600" b="1" baseline="30000" dirty="0" smtClean="0"/>
          </a:p>
          <a:p>
            <a:r>
              <a:rPr lang="en-US" altLang="zh-CN" sz="3600" b="1" baseline="30000" dirty="0" smtClean="0"/>
              <a:t>            </a:t>
            </a:r>
          </a:p>
          <a:p>
            <a:endParaRPr lang="en-US" altLang="zh-CN" sz="3600" b="1" baseline="30000" dirty="0" smtClean="0"/>
          </a:p>
          <a:p>
            <a:r>
              <a:rPr lang="en-US" altLang="zh-CN" sz="3600" b="1" baseline="30000" dirty="0" smtClean="0"/>
              <a:t>         </a:t>
            </a:r>
            <a:endParaRPr lang="zh-CN" altLang="en-US" sz="3600" b="1" baseline="30000" dirty="0"/>
          </a:p>
        </p:txBody>
      </p:sp>
    </p:spTree>
    <p:extLst>
      <p:ext uri="{BB962C8B-B14F-4D97-AF65-F5344CB8AC3E}">
        <p14:creationId xmlns:p14="http://schemas.microsoft.com/office/powerpoint/2010/main" val="1323986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57166"/>
            <a:ext cx="9144000" cy="6822380"/>
          </a:xfrm>
          <a:prstGeom prst="rect">
            <a:avLst/>
          </a:prstGeom>
          <a:noFill/>
        </p:spPr>
        <p:txBody>
          <a:bodyPr wrap="square" rtlCol="0">
            <a:spAutoFit/>
          </a:bodyPr>
          <a:lstStyle/>
          <a:p>
            <a:r>
              <a:rPr lang="en-US" altLang="zh-CN" sz="3200" b="1" dirty="0" smtClean="0"/>
              <a:t>      ELI-</a:t>
            </a:r>
            <a:r>
              <a:rPr lang="en-US" altLang="zh-CN" sz="3200" b="1" dirty="0" err="1" smtClean="0"/>
              <a:t>Np</a:t>
            </a:r>
            <a:r>
              <a:rPr lang="en-US" altLang="zh-CN" sz="3200" b="1" dirty="0" smtClean="0"/>
              <a:t> </a:t>
            </a:r>
            <a:r>
              <a:rPr lang="zh-CN" altLang="en-US" sz="3200" b="1" dirty="0" smtClean="0"/>
              <a:t>包</a:t>
            </a:r>
            <a:r>
              <a:rPr lang="en-US" altLang="zh-CN" sz="3200" b="1" dirty="0" err="1" smtClean="0"/>
              <a:t>含两个组成部分;一个是非常高強度的激光系统</a:t>
            </a:r>
            <a:r>
              <a:rPr lang="en-US" altLang="zh-CN" sz="3200" b="1" dirty="0" smtClean="0"/>
              <a:t>(10-30PW)</a:t>
            </a:r>
            <a:r>
              <a:rPr lang="en-US" altLang="zh-CN" sz="3200" b="1" dirty="0" err="1" smtClean="0"/>
              <a:t>和</a:t>
            </a:r>
            <a:r>
              <a:rPr lang="en-US" altLang="zh-CN" sz="3200" b="1" dirty="0" err="1" smtClean="0">
                <a:solidFill>
                  <a:srgbClr val="FF0000"/>
                </a:solidFill>
              </a:rPr>
              <a:t>一个非常高亮度的强γ射线</a:t>
            </a:r>
            <a:r>
              <a:rPr lang="en-US" altLang="zh-CN" sz="3200" b="1" dirty="0" smtClean="0">
                <a:solidFill>
                  <a:srgbClr val="FF0000"/>
                </a:solidFill>
              </a:rPr>
              <a:t>; </a:t>
            </a:r>
          </a:p>
          <a:p>
            <a:r>
              <a:rPr lang="en-US" altLang="zh-CN" sz="3200" b="1" dirty="0" smtClean="0">
                <a:solidFill>
                  <a:srgbClr val="FF0000"/>
                </a:solidFill>
              </a:rPr>
              <a:t>E </a:t>
            </a:r>
            <a:r>
              <a:rPr lang="en-US" altLang="zh-CN" sz="3200" b="1" baseline="-25000" dirty="0" smtClean="0">
                <a:solidFill>
                  <a:srgbClr val="FF0000"/>
                </a:solidFill>
              </a:rPr>
              <a:t>γ</a:t>
            </a:r>
            <a:r>
              <a:rPr lang="en-US" altLang="zh-CN" sz="3200" b="1" dirty="0" smtClean="0">
                <a:solidFill>
                  <a:srgbClr val="FF0000"/>
                </a:solidFill>
              </a:rPr>
              <a:t> =19MeV, 带宽为0.1%和10</a:t>
            </a:r>
            <a:r>
              <a:rPr lang="en-US" altLang="zh-CN" sz="3200" b="1" baseline="30000" dirty="0" smtClean="0">
                <a:solidFill>
                  <a:srgbClr val="FF0000"/>
                </a:solidFill>
              </a:rPr>
              <a:t>13</a:t>
            </a:r>
            <a:r>
              <a:rPr lang="en-US" altLang="zh-CN" sz="3200" b="1" dirty="0" smtClean="0">
                <a:solidFill>
                  <a:srgbClr val="FF0000"/>
                </a:solidFill>
              </a:rPr>
              <a:t> γ/s.在2020年后采用超导能量可回收的LINAC,以达到更高的γ强度10</a:t>
            </a:r>
            <a:r>
              <a:rPr lang="en-US" altLang="zh-CN" sz="3200" b="1" baseline="30000" dirty="0" smtClean="0">
                <a:solidFill>
                  <a:srgbClr val="FF0000"/>
                </a:solidFill>
              </a:rPr>
              <a:t>15</a:t>
            </a:r>
            <a:r>
              <a:rPr lang="en-US" altLang="zh-CN" sz="3200" b="1" dirty="0" smtClean="0">
                <a:solidFill>
                  <a:srgbClr val="FF0000"/>
                </a:solidFill>
              </a:rPr>
              <a:t> γ/</a:t>
            </a:r>
            <a:r>
              <a:rPr lang="en-US" altLang="zh-CN" sz="3200" b="1" dirty="0" err="1" smtClean="0">
                <a:solidFill>
                  <a:srgbClr val="FF0000"/>
                </a:solidFill>
              </a:rPr>
              <a:t>s和改进带宽</a:t>
            </a:r>
            <a:r>
              <a:rPr lang="en-US" altLang="zh-CN" sz="3200" b="1" dirty="0" smtClean="0"/>
              <a:t>.</a:t>
            </a:r>
          </a:p>
          <a:p>
            <a:endParaRPr lang="en-US" altLang="zh-CN" sz="3200" b="1" dirty="0" smtClean="0"/>
          </a:p>
          <a:p>
            <a:r>
              <a:rPr lang="en-US" altLang="zh-CN" sz="3200" b="1" dirty="0" smtClean="0"/>
              <a:t>      </a:t>
            </a:r>
            <a:r>
              <a:rPr lang="en-US" altLang="zh-CN" sz="3200" b="1" dirty="0" err="1" smtClean="0">
                <a:solidFill>
                  <a:srgbClr val="FF0000"/>
                </a:solidFill>
              </a:rPr>
              <a:t>它复蓋很广的科学研究内容;如核物理,天体物理,强场物理以及在核材料,放射性废物处理,材料科学和生命科学方面的应用</a:t>
            </a:r>
            <a:endParaRPr lang="en-US" altLang="zh-CN" sz="3200" b="1" dirty="0" smtClean="0">
              <a:solidFill>
                <a:srgbClr val="FF0000"/>
              </a:solidFill>
            </a:endParaRPr>
          </a:p>
          <a:p>
            <a:endParaRPr lang="en-US" altLang="zh-CN" sz="3200" b="1" dirty="0" smtClean="0"/>
          </a:p>
          <a:p>
            <a:r>
              <a:rPr lang="en-US" altLang="zh-CN" sz="3200" b="1" dirty="0" smtClean="0"/>
              <a:t>      ELI-</a:t>
            </a:r>
            <a:r>
              <a:rPr lang="en-US" altLang="zh-CN" sz="3200" b="1" dirty="0" err="1" smtClean="0"/>
              <a:t>NP是基于激光的核物理</a:t>
            </a:r>
            <a:r>
              <a:rPr lang="en-US" altLang="zh-CN" sz="3200" b="1" dirty="0" smtClean="0"/>
              <a:t>(Laser- based Nuclear Physics).</a:t>
            </a:r>
            <a:r>
              <a:rPr lang="en-US" altLang="zh-CN" sz="3200" b="1" dirty="0" err="1" smtClean="0"/>
              <a:t>将建在.Bucherest附近的Magurele</a:t>
            </a:r>
            <a:r>
              <a:rPr lang="en-US" altLang="zh-CN" sz="3200" b="1" dirty="0" smtClean="0"/>
              <a:t> .</a:t>
            </a:r>
            <a:r>
              <a:rPr lang="en-US" altLang="zh-CN" sz="3200" b="1" dirty="0" err="1" smtClean="0"/>
              <a:t>将集中</a:t>
            </a:r>
            <a:endParaRPr lang="en-US" altLang="zh-CN" sz="3200" b="1" dirty="0" smtClean="0"/>
          </a:p>
          <a:p>
            <a:r>
              <a:rPr lang="en-US" altLang="zh-CN" sz="3200" b="1" baseline="30000" dirty="0" smtClean="0"/>
              <a:t>           </a:t>
            </a:r>
            <a:endParaRPr lang="en-US" altLang="zh-CN" sz="3200" b="1" dirty="0" smtClean="0"/>
          </a:p>
          <a:p>
            <a:r>
              <a:rPr lang="en-US" altLang="zh-CN" sz="3200" b="1" baseline="30000" dirty="0" smtClean="0"/>
              <a:t>        </a:t>
            </a:r>
            <a:endParaRPr lang="zh-CN" altLang="en-US" sz="3200" b="1" baseline="30000" dirty="0"/>
          </a:p>
        </p:txBody>
      </p:sp>
    </p:spTree>
    <p:extLst>
      <p:ext uri="{BB962C8B-B14F-4D97-AF65-F5344CB8AC3E}">
        <p14:creationId xmlns:p14="http://schemas.microsoft.com/office/powerpoint/2010/main" val="2087397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572560" cy="6842899"/>
          </a:xfrm>
          <a:prstGeom prst="rect">
            <a:avLst/>
          </a:prstGeom>
          <a:noFill/>
        </p:spPr>
        <p:txBody>
          <a:bodyPr wrap="square" rtlCol="0">
            <a:spAutoFit/>
          </a:bodyPr>
          <a:lstStyle/>
          <a:p>
            <a:r>
              <a:rPr lang="zh-CN" altLang="en-US" sz="2800" b="1" dirty="0" smtClean="0"/>
              <a:t>研究激光核物理</a:t>
            </a:r>
            <a:r>
              <a:rPr lang="en-US" altLang="zh-CN" sz="2800" b="1" dirty="0" smtClean="0"/>
              <a:t>,</a:t>
            </a:r>
            <a:r>
              <a:rPr lang="en-US" altLang="zh-CN" sz="2800" b="1" dirty="0" err="1" smtClean="0"/>
              <a:t>同时也研究原子物理</a:t>
            </a:r>
            <a:r>
              <a:rPr lang="en-US" altLang="zh-CN" sz="2800" b="1" dirty="0" smtClean="0"/>
              <a:t>. ELI-</a:t>
            </a:r>
            <a:r>
              <a:rPr lang="en-US" altLang="zh-CN" sz="2800" b="1" dirty="0" err="1" smtClean="0"/>
              <a:t>NP将产生比较高能量和亮度的辐射和粒子,以研究一些核的基本过程</a:t>
            </a:r>
            <a:r>
              <a:rPr lang="en-US" altLang="zh-CN" sz="2800" b="1" dirty="0" smtClean="0"/>
              <a:t>.</a:t>
            </a:r>
          </a:p>
          <a:p>
            <a:r>
              <a:rPr lang="en-US" altLang="zh-CN" sz="2800" b="1" dirty="0" smtClean="0"/>
              <a:t>       ELI-</a:t>
            </a:r>
            <a:r>
              <a:rPr lang="en-US" altLang="zh-CN" sz="2800" b="1" dirty="0" err="1" smtClean="0"/>
              <a:t>NP有两个主要的设备</a:t>
            </a:r>
            <a:r>
              <a:rPr lang="en-US" altLang="zh-CN" sz="2800" b="1" dirty="0" smtClean="0"/>
              <a:t>;</a:t>
            </a:r>
          </a:p>
          <a:p>
            <a:r>
              <a:rPr lang="en-US" altLang="zh-CN" sz="2800" b="1" dirty="0" smtClean="0"/>
              <a:t>        1.两朿Apollon型激光,每朿有10PW,相干性地叠加以产生10</a:t>
            </a:r>
            <a:r>
              <a:rPr lang="en-US" altLang="zh-CN" sz="2800" b="1" baseline="30000" dirty="0" smtClean="0"/>
              <a:t>23</a:t>
            </a:r>
            <a:r>
              <a:rPr lang="en-US" altLang="zh-CN" sz="2800" b="1" dirty="0" smtClean="0"/>
              <a:t>-10</a:t>
            </a:r>
            <a:r>
              <a:rPr lang="en-US" altLang="zh-CN" sz="2800" b="1" baseline="30000" dirty="0" smtClean="0"/>
              <a:t>24 </a:t>
            </a:r>
            <a:r>
              <a:rPr lang="en-US" altLang="zh-CN" sz="2800" b="1" dirty="0" smtClean="0"/>
              <a:t> W/cm</a:t>
            </a:r>
            <a:r>
              <a:rPr lang="en-US" altLang="zh-CN" sz="2800" b="1" baseline="30000" dirty="0" smtClean="0"/>
              <a:t>2 </a:t>
            </a:r>
            <a:r>
              <a:rPr lang="en-US" altLang="zh-CN" sz="2800" b="1" dirty="0" smtClean="0"/>
              <a:t> 的功率密度,相应电场为2X10</a:t>
            </a:r>
            <a:r>
              <a:rPr lang="en-US" altLang="zh-CN" sz="2800" b="1" baseline="30000" dirty="0" smtClean="0"/>
              <a:t>13</a:t>
            </a:r>
            <a:r>
              <a:rPr lang="en-US" altLang="zh-CN" sz="2800" b="1" dirty="0" smtClean="0"/>
              <a:t> </a:t>
            </a:r>
          </a:p>
          <a:p>
            <a:r>
              <a:rPr lang="en-US" altLang="zh-CN" sz="2800" b="1" dirty="0" smtClean="0"/>
              <a:t>V/cm.</a:t>
            </a:r>
          </a:p>
          <a:p>
            <a:r>
              <a:rPr lang="en-US" altLang="zh-CN" sz="2800" b="1" dirty="0" smtClean="0">
                <a:solidFill>
                  <a:srgbClr val="FF0000"/>
                </a:solidFill>
              </a:rPr>
              <a:t>         2. </a:t>
            </a:r>
            <a:r>
              <a:rPr lang="en-US" altLang="zh-CN" sz="2800" b="1" dirty="0" err="1" smtClean="0">
                <a:solidFill>
                  <a:srgbClr val="FF0000"/>
                </a:solidFill>
              </a:rPr>
              <a:t>一个非常高亮度,准单能的高能γ</a:t>
            </a:r>
            <a:r>
              <a:rPr lang="zh-CN" altLang="en-US" sz="2800" b="1" dirty="0" smtClean="0">
                <a:solidFill>
                  <a:srgbClr val="FF0000"/>
                </a:solidFill>
              </a:rPr>
              <a:t>射线</a:t>
            </a:r>
            <a:r>
              <a:rPr lang="en-US" altLang="zh-CN" sz="2800" b="1" dirty="0" smtClean="0"/>
              <a:t>.</a:t>
            </a:r>
          </a:p>
          <a:p>
            <a:endParaRPr lang="en-US" altLang="zh-CN" sz="2800" b="1" dirty="0" smtClean="0"/>
          </a:p>
          <a:p>
            <a:r>
              <a:rPr lang="en-US" altLang="zh-CN" sz="2800" b="1" dirty="0" smtClean="0"/>
              <a:t>        </a:t>
            </a:r>
            <a:r>
              <a:rPr lang="en-US" altLang="zh-CN" sz="2800" b="1" dirty="0" err="1" smtClean="0"/>
              <a:t>开展具有高分辨率的比较高激发能态的研究</a:t>
            </a:r>
            <a:r>
              <a:rPr lang="en-US" altLang="zh-CN" sz="2800" b="1" dirty="0" smtClean="0"/>
              <a:t>.</a:t>
            </a:r>
          </a:p>
          <a:p>
            <a:r>
              <a:rPr lang="en-US" altLang="zh-CN" sz="2800" b="1" dirty="0" smtClean="0"/>
              <a:t>        </a:t>
            </a:r>
            <a:r>
              <a:rPr lang="en-US" altLang="zh-CN" sz="2800" b="1" dirty="0" err="1" smtClean="0"/>
              <a:t>从真空中催化电子对的产生</a:t>
            </a:r>
            <a:r>
              <a:rPr lang="en-US" altLang="zh-CN" sz="2800" b="1" dirty="0" smtClean="0"/>
              <a:t>.</a:t>
            </a:r>
          </a:p>
          <a:p>
            <a:r>
              <a:rPr lang="en-US" altLang="zh-CN" sz="2800" b="1" dirty="0" smtClean="0"/>
              <a:t>              </a:t>
            </a:r>
            <a:r>
              <a:rPr lang="en-US" altLang="zh-CN" sz="2800" b="1" dirty="0" err="1" smtClean="0"/>
              <a:t>研究在高场强下的QED过程</a:t>
            </a:r>
            <a:r>
              <a:rPr lang="en-US" altLang="zh-CN" sz="2800" b="1" dirty="0" smtClean="0"/>
              <a:t>.</a:t>
            </a:r>
            <a:r>
              <a:rPr lang="zh-CN" altLang="en-US" sz="2800" b="1" dirty="0" smtClean="0"/>
              <a:t>当</a:t>
            </a:r>
            <a:r>
              <a:rPr lang="en-US" altLang="zh-CN" sz="2800" b="1" dirty="0" smtClean="0"/>
              <a:t>γ</a:t>
            </a:r>
            <a:r>
              <a:rPr lang="zh-CN" altLang="en-US" sz="2800" b="1" dirty="0" smtClean="0"/>
              <a:t>射线和高亮度的高能电子束射入由两个激光的聚焦区</a:t>
            </a:r>
            <a:r>
              <a:rPr lang="en-US" altLang="zh-CN" sz="2800" b="1" dirty="0" smtClean="0"/>
              <a:t>,</a:t>
            </a:r>
            <a:r>
              <a:rPr lang="en-US" altLang="zh-CN" sz="2800" b="1" dirty="0" err="1" smtClean="0"/>
              <a:t>由非微拢QED计算,告示人们可以观察到催化的正负电子对</a:t>
            </a:r>
            <a:r>
              <a:rPr lang="en-US" altLang="zh-CN" sz="2800" b="1" dirty="0" smtClean="0"/>
              <a:t>.</a:t>
            </a:r>
          </a:p>
          <a:p>
            <a:r>
              <a:rPr lang="en-US" altLang="zh-CN" sz="2800" b="1" dirty="0" smtClean="0"/>
              <a:t>             </a:t>
            </a:r>
          </a:p>
          <a:p>
            <a:endParaRPr lang="zh-CN" altLang="en-US" sz="2800" b="1" baseline="30000" dirty="0"/>
          </a:p>
        </p:txBody>
      </p:sp>
    </p:spTree>
    <p:extLst>
      <p:ext uri="{BB962C8B-B14F-4D97-AF65-F5344CB8AC3E}">
        <p14:creationId xmlns:p14="http://schemas.microsoft.com/office/powerpoint/2010/main" val="3835627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48" y="857232"/>
            <a:ext cx="7643866" cy="5016758"/>
          </a:xfrm>
          <a:prstGeom prst="rect">
            <a:avLst/>
          </a:prstGeom>
          <a:noFill/>
        </p:spPr>
        <p:txBody>
          <a:bodyPr wrap="square" rtlCol="0">
            <a:spAutoFit/>
          </a:bodyPr>
          <a:lstStyle/>
          <a:p>
            <a:r>
              <a:rPr lang="el-GR" altLang="zh-CN" sz="3200" b="1" dirty="0" smtClean="0">
                <a:solidFill>
                  <a:srgbClr val="FF0000"/>
                </a:solidFill>
              </a:rPr>
              <a:t>Θ</a:t>
            </a:r>
            <a:r>
              <a:rPr lang="en-US" altLang="zh-CN" sz="3200" b="1" dirty="0" smtClean="0">
                <a:solidFill>
                  <a:srgbClr val="FF0000"/>
                </a:solidFill>
              </a:rPr>
              <a:t> ~ !/γ  </a:t>
            </a:r>
            <a:r>
              <a:rPr lang="en-US" altLang="zh-CN" sz="3200" b="1" dirty="0" err="1" smtClean="0">
                <a:solidFill>
                  <a:srgbClr val="FF0000"/>
                </a:solidFill>
              </a:rPr>
              <a:t>发散角很小</a:t>
            </a:r>
            <a:r>
              <a:rPr lang="en-US" altLang="zh-CN" sz="3200" b="1" dirty="0" smtClean="0">
                <a:solidFill>
                  <a:srgbClr val="FF0000"/>
                </a:solidFill>
              </a:rPr>
              <a:t>   </a:t>
            </a:r>
            <a:r>
              <a:rPr lang="en-US" altLang="zh-CN" sz="3200" b="1" dirty="0" err="1" smtClean="0">
                <a:solidFill>
                  <a:srgbClr val="FF0000"/>
                </a:solidFill>
              </a:rPr>
              <a:t>和轫致辐射相比</a:t>
            </a:r>
            <a:endParaRPr lang="en-US" altLang="zh-CN" sz="3200" b="1" dirty="0" smtClean="0">
              <a:solidFill>
                <a:srgbClr val="FF0000"/>
              </a:solidFill>
            </a:endParaRPr>
          </a:p>
          <a:p>
            <a:endParaRPr lang="en-US" altLang="zh-CN" sz="3200" b="1" dirty="0" smtClean="0">
              <a:solidFill>
                <a:srgbClr val="FF0000"/>
              </a:solidFill>
            </a:endParaRPr>
          </a:p>
          <a:p>
            <a:r>
              <a:rPr lang="zh-CN" altLang="en-US" sz="3200" b="1" dirty="0" smtClean="0">
                <a:solidFill>
                  <a:srgbClr val="FF0000"/>
                </a:solidFill>
              </a:rPr>
              <a:t>能谱分布比轫</a:t>
            </a:r>
            <a:r>
              <a:rPr lang="en-US" altLang="zh-CN" sz="3200" b="1" dirty="0" err="1" smtClean="0">
                <a:solidFill>
                  <a:srgbClr val="FF0000"/>
                </a:solidFill>
              </a:rPr>
              <a:t>致辐射好,</a:t>
            </a:r>
            <a:r>
              <a:rPr lang="en-US" altLang="zh-CN" sz="3200" b="1" dirty="0" err="1" smtClean="0"/>
              <a:t>但也有一定能谱宽度,对核物理实验研究,还需要加准直器才能获得准单能</a:t>
            </a:r>
            <a:endParaRPr lang="en-US" altLang="zh-CN" sz="3200" b="1" dirty="0" smtClean="0"/>
          </a:p>
          <a:p>
            <a:endParaRPr lang="en-US" altLang="zh-CN" sz="3200" b="1" dirty="0" smtClean="0"/>
          </a:p>
          <a:p>
            <a:r>
              <a:rPr lang="zh-CN" altLang="en-US" sz="3200" b="1" dirty="0" smtClean="0"/>
              <a:t>对嬗变应用</a:t>
            </a:r>
            <a:r>
              <a:rPr lang="en-US" altLang="zh-CN" sz="3200" b="1" dirty="0" smtClean="0"/>
              <a:t>,由于巨共振峯很宽,半宽度有几个MeV,所以对单能性要求不高,但要求的激光平均功率很高,这种激光器目前还做不出来,必须研制超级的激光儲存腔</a:t>
            </a:r>
            <a:endParaRPr lang="zh-CN" altLang="en-US" sz="3200" b="1" dirty="0"/>
          </a:p>
        </p:txBody>
      </p:sp>
    </p:spTree>
    <p:extLst>
      <p:ext uri="{BB962C8B-B14F-4D97-AF65-F5344CB8AC3E}">
        <p14:creationId xmlns:p14="http://schemas.microsoft.com/office/powerpoint/2010/main" val="1482228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643998" cy="4278094"/>
          </a:xfrm>
          <a:prstGeom prst="rect">
            <a:avLst/>
          </a:prstGeom>
          <a:noFill/>
        </p:spPr>
        <p:txBody>
          <a:bodyPr wrap="square" rtlCol="0">
            <a:spAutoFit/>
          </a:bodyPr>
          <a:lstStyle/>
          <a:p>
            <a:r>
              <a:rPr lang="en-US" altLang="zh-CN" sz="4000" b="1" dirty="0" smtClean="0"/>
              <a:t>2. </a:t>
            </a:r>
            <a:r>
              <a:rPr lang="en-US" altLang="zh-CN" sz="4000" b="1" dirty="0" err="1" smtClean="0"/>
              <a:t>高能量的单能高亮度的</a:t>
            </a:r>
            <a:r>
              <a:rPr lang="en-US" altLang="zh-CN" sz="4000" b="1" dirty="0" smtClean="0"/>
              <a:t> </a:t>
            </a:r>
            <a:r>
              <a:rPr lang="en-US" altLang="zh-CN" sz="4000" b="1" dirty="0" err="1" smtClean="0"/>
              <a:t>γ射线在核物理发展中的意义</a:t>
            </a:r>
            <a:endParaRPr lang="en-US" altLang="zh-CN" sz="4000" b="1" dirty="0" smtClean="0"/>
          </a:p>
          <a:p>
            <a:r>
              <a:rPr lang="en-US" altLang="zh-CN" sz="3200" b="1" dirty="0" smtClean="0"/>
              <a:t> </a:t>
            </a:r>
          </a:p>
          <a:p>
            <a:r>
              <a:rPr lang="en-US" altLang="zh-CN" sz="3200" b="1" dirty="0" smtClean="0"/>
              <a:t>    2.1 </a:t>
            </a:r>
            <a:r>
              <a:rPr lang="zh-CN" altLang="en-US" sz="3200" b="1" dirty="0" smtClean="0"/>
              <a:t>光核反应的研究需要有一个单能的亮度高   </a:t>
            </a:r>
            <a:endParaRPr lang="en-US" altLang="zh-CN" sz="3200" b="1" dirty="0" smtClean="0"/>
          </a:p>
          <a:p>
            <a:endParaRPr lang="en-US" altLang="zh-CN" sz="3200" b="1" dirty="0" smtClean="0"/>
          </a:p>
          <a:p>
            <a:r>
              <a:rPr lang="en-US" altLang="zh-CN" sz="3200" b="1" dirty="0" smtClean="0"/>
              <a:t>         </a:t>
            </a:r>
            <a:r>
              <a:rPr lang="zh-CN" altLang="en-US" sz="3200" b="1" dirty="0" smtClean="0"/>
              <a:t>的</a:t>
            </a:r>
            <a:r>
              <a:rPr lang="en-US" altLang="zh-CN" sz="3200" b="1" dirty="0" smtClean="0"/>
              <a:t>γ</a:t>
            </a:r>
            <a:r>
              <a:rPr lang="zh-CN" altLang="en-US" sz="3200" b="1" dirty="0" smtClean="0"/>
              <a:t>射线源</a:t>
            </a:r>
            <a:endParaRPr lang="en-US" altLang="zh-CN" sz="3200" b="1" dirty="0" smtClean="0"/>
          </a:p>
          <a:p>
            <a:r>
              <a:rPr lang="en-US" altLang="zh-CN" sz="3200" b="1" dirty="0" smtClean="0"/>
              <a:t>           </a:t>
            </a:r>
            <a:endParaRPr lang="zh-CN" altLang="en-US" sz="3200" dirty="0" smtClean="0"/>
          </a:p>
          <a:p>
            <a:endParaRPr lang="zh-CN" altLang="en-US" sz="3200" b="1" dirty="0" smtClean="0"/>
          </a:p>
        </p:txBody>
      </p:sp>
    </p:spTree>
    <p:extLst>
      <p:ext uri="{BB962C8B-B14F-4D97-AF65-F5344CB8AC3E}">
        <p14:creationId xmlns:p14="http://schemas.microsoft.com/office/powerpoint/2010/main" val="1352298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0" y="0"/>
            <a:ext cx="885828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0050" algn="l" defTabSz="914400" rtl="0" eaLnBrk="1" fontAlgn="base" latinLnBrk="0" hangingPunct="1">
              <a:lnSpc>
                <a:spcPct val="100000"/>
              </a:lnSpc>
              <a:spcBef>
                <a:spcPct val="0"/>
              </a:spcBef>
              <a:spcAft>
                <a:spcPct val="0"/>
              </a:spcAft>
              <a:buClrTx/>
              <a:buSzTx/>
              <a:buFontTx/>
              <a:buNone/>
              <a:tabLst/>
            </a:pPr>
            <a:endPar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r>
              <a:rPr kumimoji="0" 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光核作用是一种有阀能的反应，</a:t>
            </a:r>
            <a:r>
              <a:rPr kumimoji="0" lang="en-US" alt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err="1" smtClean="0">
                <a:ln>
                  <a:noFill/>
                </a:ln>
                <a:solidFill>
                  <a:srgbClr val="FF0000"/>
                </a:solidFill>
                <a:effectLst/>
                <a:latin typeface="Times New Roman" pitchFamily="18" charset="0"/>
                <a:ea typeface="宋体" pitchFamily="2" charset="-122"/>
                <a:cs typeface="Times New Roman" pitchFamily="18" charset="0"/>
              </a:rPr>
              <a:t>γ,n</a:t>
            </a:r>
            <a:r>
              <a:rPr kumimoji="0" lang="en-US" alt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r>
              <a:rPr kumimoji="0" lang="zh-CN" altLang="en-US"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和</a:t>
            </a:r>
            <a:r>
              <a:rPr kumimoji="0" lang="en-US" alt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err="1" smtClean="0">
                <a:ln>
                  <a:noFill/>
                </a:ln>
                <a:solidFill>
                  <a:srgbClr val="FF0000"/>
                </a:solidFill>
                <a:effectLst/>
                <a:latin typeface="Times New Roman" pitchFamily="18" charset="0"/>
                <a:ea typeface="宋体" pitchFamily="2" charset="-122"/>
                <a:cs typeface="Times New Roman" pitchFamily="18" charset="0"/>
              </a:rPr>
              <a:t>γ,p</a:t>
            </a:r>
            <a:r>
              <a:rPr kumimoji="0" lang="en-US" alt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r>
              <a:rPr kumimoji="0" lang="zh-CN" altLang="en-US"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反应的阀能就是靶</a:t>
            </a:r>
            <a:endParaRPr kumimoji="0" lang="en-US" alt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endParaRPr lang="en-US" altLang="zh-CN" sz="2400" b="1" dirty="0" smtClean="0">
              <a:solidFill>
                <a:srgbClr val="FF0000"/>
              </a:solidFill>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核中的最后一个中子和质子的结合能，通过</a:t>
            </a:r>
            <a:r>
              <a:rPr kumimoji="0" lang="en-US" alt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err="1" smtClean="0">
                <a:ln>
                  <a:noFill/>
                </a:ln>
                <a:solidFill>
                  <a:srgbClr val="FF0000"/>
                </a:solidFill>
                <a:effectLst/>
                <a:latin typeface="Times New Roman" pitchFamily="18" charset="0"/>
                <a:ea typeface="宋体" pitchFamily="2" charset="-122"/>
                <a:cs typeface="Times New Roman" pitchFamily="18" charset="0"/>
              </a:rPr>
              <a:t>γ,n</a:t>
            </a:r>
            <a:r>
              <a:rPr kumimoji="0" lang="en-US" alt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r>
              <a:rPr kumimoji="0" lang="zh-CN" altLang="en-US"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反应阀值的测</a:t>
            </a:r>
            <a:endParaRPr kumimoji="0" lang="en-US" alt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endParaRPr lang="en-US" altLang="zh-CN" sz="2400" b="1" dirty="0" smtClean="0">
              <a:solidFill>
                <a:srgbClr val="FF0000"/>
              </a:solidFill>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量可以精确地获得最后一个中子的结合能的数据</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endParaRPr lang="en-US" altLang="zh-CN" sz="2400" b="1" dirty="0" smtClean="0">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4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已经测量了近百种稳定核素的</a:t>
            </a:r>
            <a:r>
              <a:rPr kumimoji="0" lang="en-US" altLang="zh-CN" sz="24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err="1" smtClean="0">
                <a:ln>
                  <a:noFill/>
                </a:ln>
                <a:solidFill>
                  <a:schemeClr val="tx2"/>
                </a:solidFill>
                <a:effectLst/>
                <a:latin typeface="Times New Roman" pitchFamily="18" charset="0"/>
                <a:ea typeface="宋体" pitchFamily="2" charset="-122"/>
                <a:cs typeface="Times New Roman" pitchFamily="18" charset="0"/>
              </a:rPr>
              <a:t>γ,n</a:t>
            </a:r>
            <a:r>
              <a:rPr kumimoji="0" lang="en-US" altLang="zh-CN" sz="24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a:t>
            </a:r>
            <a:r>
              <a:rPr kumimoji="0" lang="zh-CN" altLang="en-US" sz="24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反应的阀能，其中大部</a:t>
            </a:r>
            <a:endParaRPr kumimoji="0" lang="en-US" altLang="zh-CN" sz="24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endParaRPr lang="en-US" altLang="zh-CN" sz="2400" b="1" dirty="0" smtClean="0">
              <a:solidFill>
                <a:schemeClr val="tx2"/>
              </a:solidFill>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分分布在</a:t>
            </a:r>
            <a:r>
              <a:rPr kumimoji="0" lang="en-US" altLang="zh-CN" sz="24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4—10</a:t>
            </a:r>
            <a:r>
              <a:rPr kumimoji="0" lang="zh-CN" altLang="en-US" sz="24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几</a:t>
            </a:r>
            <a:r>
              <a:rPr kumimoji="0" lang="en-US" altLang="zh-CN" sz="2400" b="1" i="0" u="none" strike="noStrike" cap="none" normalizeH="0" baseline="0" dirty="0" err="1" smtClean="0">
                <a:ln>
                  <a:noFill/>
                </a:ln>
                <a:solidFill>
                  <a:schemeClr val="tx2"/>
                </a:solidFill>
                <a:effectLst/>
                <a:latin typeface="Times New Roman" pitchFamily="18" charset="0"/>
                <a:ea typeface="宋体" pitchFamily="2" charset="-122"/>
                <a:cs typeface="Times New Roman" pitchFamily="18" charset="0"/>
              </a:rPr>
              <a:t>Mev</a:t>
            </a:r>
            <a:r>
              <a:rPr kumimoji="0" lang="zh-CN" altLang="en-US" sz="24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之间，</a:t>
            </a:r>
            <a:endParaRPr kumimoji="0" lang="en-US" altLang="zh-CN" sz="24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endPar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r>
              <a:rPr lang="en-US" altLang="zh-CN" sz="2400" b="1" dirty="0" smtClean="0">
                <a:latin typeface="Times New Roman" pitchFamily="18" charset="0"/>
                <a:ea typeface="宋体" pitchFamily="2" charset="-122"/>
                <a:cs typeface="Times New Roman" pitchFamily="18" charset="0"/>
              </a:rPr>
              <a:t>    </a:t>
            </a:r>
            <a:r>
              <a:rPr lang="en-US" altLang="zh-CN" sz="2400" b="1" dirty="0" smtClean="0">
                <a:solidFill>
                  <a:srgbClr val="FF0000"/>
                </a:solidFill>
                <a:latin typeface="Times New Roman" pitchFamily="18" charset="0"/>
                <a:ea typeface="宋体" pitchFamily="2" charset="-122"/>
                <a:cs typeface="Times New Roman" pitchFamily="18" charset="0"/>
              </a:rPr>
              <a:t> </a:t>
            </a:r>
            <a:r>
              <a:rPr kumimoji="0" lang="zh-CN" altLang="en-US"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而且当靶核的中子数等于</a:t>
            </a:r>
            <a:r>
              <a:rPr kumimoji="0" lang="en-US" alt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9</a:t>
            </a:r>
            <a:r>
              <a:rPr kumimoji="0" lang="zh-CN" altLang="en-US"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21</a:t>
            </a:r>
            <a:r>
              <a:rPr kumimoji="0" lang="zh-CN" altLang="en-US"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29</a:t>
            </a:r>
            <a:r>
              <a:rPr kumimoji="0" lang="zh-CN" altLang="en-US"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51</a:t>
            </a:r>
            <a:r>
              <a:rPr kumimoji="0" lang="zh-CN" altLang="en-US"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83</a:t>
            </a:r>
            <a:r>
              <a:rPr kumimoji="0" lang="zh-CN" altLang="en-US"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127</a:t>
            </a:r>
            <a:r>
              <a:rPr kumimoji="0" lang="zh-CN" altLang="en-US"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时，阀</a:t>
            </a:r>
            <a:endParaRPr kumimoji="0" lang="en-US" alt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endParaRPr lang="en-US" altLang="zh-CN" sz="2400" b="1" dirty="0" smtClean="0">
              <a:solidFill>
                <a:srgbClr val="FF0000"/>
              </a:solidFill>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能突然变小，这是中子数等于</a:t>
            </a:r>
            <a:r>
              <a:rPr lang="en-US" altLang="zh-CN" sz="2400" b="1" dirty="0" smtClean="0">
                <a:solidFill>
                  <a:srgbClr val="FF0000"/>
                </a:solidFill>
                <a:latin typeface="Times New Roman" pitchFamily="18" charset="0"/>
                <a:ea typeface="宋体" pitchFamily="2" charset="-122"/>
                <a:cs typeface="Times New Roman" pitchFamily="18" charset="0"/>
              </a:rPr>
              <a:t> </a:t>
            </a:r>
            <a:r>
              <a:rPr kumimoji="0" lang="en-US" alt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8</a:t>
            </a:r>
            <a:r>
              <a:rPr kumimoji="0" lang="zh-CN" altLang="en-US"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20</a:t>
            </a:r>
            <a:r>
              <a:rPr kumimoji="0" lang="zh-CN" altLang="en-US"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28</a:t>
            </a:r>
            <a:r>
              <a:rPr kumimoji="0" lang="zh-CN" altLang="en-US"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50</a:t>
            </a:r>
            <a:r>
              <a:rPr kumimoji="0" lang="zh-CN" altLang="en-US"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82</a:t>
            </a:r>
            <a:r>
              <a:rPr kumimoji="0" lang="zh-CN" altLang="en-US"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126</a:t>
            </a:r>
            <a:r>
              <a:rPr kumimoji="0" lang="zh-CN" altLang="en-US"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是原</a:t>
            </a:r>
            <a:endParaRPr kumimoji="0" lang="en-US" alt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endParaRPr lang="en-US" altLang="zh-CN" sz="2400" b="1" dirty="0" smtClean="0">
              <a:solidFill>
                <a:srgbClr val="FF0000"/>
              </a:solidFill>
              <a:latin typeface="Times New Roman" pitchFamily="18" charset="0"/>
              <a:ea typeface="宋体" pitchFamily="2" charset="-122"/>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子核“幻数”的又一证明</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1409037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0" y="-285776"/>
            <a:ext cx="91440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628650" algn="l"/>
              </a:tabLst>
            </a:pPr>
            <a:endPar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tab pos="628650" algn="l"/>
              </a:tabLst>
            </a:pPr>
            <a:endParaRPr lang="en-US" altLang="zh-CN" sz="1600" b="1" dirty="0" smtClean="0">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628650" algn="l"/>
              </a:tabLst>
            </a:pPr>
            <a:r>
              <a:rPr lang="en-US" altLang="zh-CN" sz="1600" b="1" dirty="0" smtClean="0">
                <a:latin typeface="Times New Roman" pitchFamily="18" charset="0"/>
                <a:ea typeface="宋体" pitchFamily="2" charset="-122"/>
                <a:cs typeface="Times New Roman" pitchFamily="18" charset="0"/>
              </a:rPr>
              <a:t>       </a:t>
            </a:r>
            <a:r>
              <a:rPr kumimoji="0" lang="en-US" altLang="zh-CN" sz="2400" b="1" i="0" u="none" strike="noStrike" cap="none" normalizeH="0" dirty="0" smtClean="0">
                <a:ln>
                  <a:noFill/>
                </a:ln>
                <a:solidFill>
                  <a:schemeClr val="tx1"/>
                </a:solidFill>
                <a:effectLst/>
                <a:latin typeface="Times New Roman" pitchFamily="18" charset="0"/>
                <a:ea typeface="宋体" pitchFamily="2" charset="-122"/>
                <a:cs typeface="Times New Roman" pitchFamily="18" charset="0"/>
              </a:rPr>
              <a:t> </a:t>
            </a:r>
            <a:r>
              <a:rPr kumimoji="0" 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实现光核反应的两种途径</a:t>
            </a:r>
            <a:endParaRPr kumimoji="0" lang="zh-CN" sz="2400" b="0"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tabLst>
                <a:tab pos="628650" algn="l"/>
              </a:tabLst>
            </a:pP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628650" algn="l"/>
              </a:tabLst>
            </a:pPr>
            <a:r>
              <a:rPr lang="en-US" altLang="zh-CN" sz="2400" b="1" dirty="0" smtClean="0">
                <a:latin typeface="Times New Roman" pitchFamily="18" charset="0"/>
                <a:ea typeface="宋体" pitchFamily="2" charset="-122"/>
                <a:cs typeface="Times New Roman" pitchFamily="18" charset="0"/>
              </a:rPr>
              <a:t>         (1) </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利用天然放射源的</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γ</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射线</a:t>
            </a: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r>
              <a:rPr lang="en-US" altLang="zh-CN" sz="2400" b="1" dirty="0" smtClean="0">
                <a:latin typeface="Times New Roman" pitchFamily="18" charset="0"/>
                <a:ea typeface="宋体" pitchFamily="2" charset="-122"/>
                <a:cs typeface="Times New Roman" pitchFamily="18" charset="0"/>
              </a:rPr>
              <a:t>                 </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如用</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ThC</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的</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γ</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射线，其能量为</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2.62Mev.</a:t>
            </a: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endPar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r>
              <a:rPr lang="en-US" altLang="zh-CN" sz="2400" b="1" dirty="0" smtClean="0">
                <a:latin typeface="Times New Roman" pitchFamily="18" charset="0"/>
                <a:ea typeface="宋体" pitchFamily="2" charset="-122"/>
                <a:cs typeface="Times New Roman" pitchFamily="18" charset="0"/>
              </a:rPr>
              <a:t>                </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有两种原子核的中子结合能特别小，它们是</a:t>
            </a:r>
            <a:r>
              <a:rPr kumimoji="0" lang="en-US" altLang="zh-CN" sz="2400" b="1"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2</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H和</a:t>
            </a:r>
            <a:r>
              <a:rPr kumimoji="0" lang="en-US" altLang="zh-CN" sz="2400" b="1"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9</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Be</a:t>
            </a: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endParaRPr lang="en-US" altLang="zh-CN" sz="2400" b="1" dirty="0" smtClean="0">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2400" b="1"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2</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H(</a:t>
            </a:r>
            <a:r>
              <a:rPr kumimoji="0" lang="en-US" altLang="zh-CN" sz="24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γ,n</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400" b="1"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1</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H           Q =</a:t>
            </a:r>
            <a:r>
              <a:rPr lang="en-US" altLang="zh-CN" sz="2400" b="1" dirty="0" smtClean="0">
                <a:latin typeface="Times New Roman" pitchFamily="18" charset="0"/>
                <a:ea typeface="宋体" pitchFamily="2" charset="-122"/>
                <a:cs typeface="Times New Roman" pitchFamily="18" charset="0"/>
              </a:rPr>
              <a:t> -2.226MeV</a:t>
            </a: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r>
              <a:rPr lang="en-US" altLang="zh-CN" sz="2400" b="1" dirty="0" smtClean="0">
                <a:latin typeface="Times New Roman" pitchFamily="18" charset="0"/>
                <a:ea typeface="宋体" pitchFamily="2" charset="-122"/>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r>
              <a:rPr lang="en-US" altLang="zh-CN" sz="2400" b="1" dirty="0" smtClean="0">
                <a:latin typeface="Times New Roman" pitchFamily="18" charset="0"/>
                <a:ea typeface="宋体" pitchFamily="2" charset="-122"/>
                <a:cs typeface="Times New Roman" pitchFamily="18" charset="0"/>
              </a:rPr>
              <a:t>                             </a:t>
            </a:r>
            <a:r>
              <a:rPr lang="en-US" altLang="zh-CN" sz="2400" b="1" baseline="30000" dirty="0" smtClean="0">
                <a:latin typeface="Times New Roman" pitchFamily="18" charset="0"/>
                <a:ea typeface="宋体" pitchFamily="2" charset="-122"/>
                <a:cs typeface="Times New Roman" pitchFamily="18" charset="0"/>
              </a:rPr>
              <a:t>9</a:t>
            </a:r>
            <a:r>
              <a:rPr lang="en-US" altLang="zh-CN" sz="2400" b="1" dirty="0" smtClean="0">
                <a:latin typeface="Times New Roman" pitchFamily="18" charset="0"/>
                <a:ea typeface="宋体" pitchFamily="2" charset="-122"/>
                <a:cs typeface="Times New Roman" pitchFamily="18" charset="0"/>
              </a:rPr>
              <a:t>Be(</a:t>
            </a:r>
            <a:r>
              <a:rPr lang="en-US" altLang="zh-CN" sz="2400" b="1" dirty="0" err="1" smtClean="0">
                <a:latin typeface="Times New Roman" pitchFamily="18" charset="0"/>
                <a:ea typeface="宋体" pitchFamily="2" charset="-122"/>
                <a:cs typeface="Times New Roman" pitchFamily="18" charset="0"/>
              </a:rPr>
              <a:t>γ,n</a:t>
            </a:r>
            <a:r>
              <a:rPr lang="en-US" altLang="zh-CN" sz="2400" b="1" dirty="0" smtClean="0">
                <a:latin typeface="Times New Roman" pitchFamily="18" charset="0"/>
                <a:ea typeface="宋体" pitchFamily="2" charset="-122"/>
                <a:cs typeface="Times New Roman" pitchFamily="18" charset="0"/>
              </a:rPr>
              <a:t>)</a:t>
            </a:r>
            <a:r>
              <a:rPr lang="en-US" altLang="zh-CN" sz="2400" b="1" baseline="30000" dirty="0" smtClean="0">
                <a:latin typeface="Times New Roman" pitchFamily="18" charset="0"/>
                <a:ea typeface="宋体" pitchFamily="2" charset="-122"/>
                <a:cs typeface="Times New Roman" pitchFamily="18" charset="0"/>
              </a:rPr>
              <a:t>8</a:t>
            </a:r>
            <a:r>
              <a:rPr lang="en-US" altLang="zh-CN" sz="2400" b="1" dirty="0" smtClean="0">
                <a:latin typeface="Times New Roman" pitchFamily="18" charset="0"/>
                <a:ea typeface="宋体" pitchFamily="2" charset="-122"/>
                <a:cs typeface="Times New Roman" pitchFamily="18" charset="0"/>
              </a:rPr>
              <a:t>Be       Q =-1.16MeV</a:t>
            </a: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r>
              <a:rPr lang="en-US" altLang="zh-CN" sz="2400" b="1" dirty="0" smtClean="0">
                <a:latin typeface="Times New Roman" pitchFamily="18" charset="0"/>
                <a:ea typeface="宋体" pitchFamily="2" charset="-122"/>
                <a:cs typeface="Times New Roman" pitchFamily="18" charset="0"/>
              </a:rPr>
              <a:t>         </a:t>
            </a:r>
            <a:endPar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r>
              <a:rPr lang="en-US" altLang="zh-CN" sz="2400" b="1" dirty="0" smtClean="0">
                <a:latin typeface="Times New Roman" pitchFamily="18" charset="0"/>
                <a:ea typeface="宋体" pitchFamily="2" charset="-122"/>
                <a:cs typeface="Times New Roman" pitchFamily="18" charset="0"/>
              </a:rPr>
              <a:t>               </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400" b="0" i="0" u="none" strike="noStrike" cap="none" normalizeH="0" baseline="0" dirty="0" smtClean="0">
                <a:ln>
                  <a:noFill/>
                </a:ln>
                <a:solidFill>
                  <a:schemeClr val="tx1"/>
                </a:solidFill>
                <a:effectLst/>
                <a:latin typeface="Arial" pitchFamily="34" charset="0"/>
                <a:ea typeface="宋体" pitchFamily="2" charset="-122"/>
              </a:rPr>
              <a:t> </a:t>
            </a:r>
          </a:p>
        </p:txBody>
      </p:sp>
      <p:sp>
        <p:nvSpPr>
          <p:cNvPr id="6553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655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矩形 7"/>
          <p:cNvSpPr/>
          <p:nvPr/>
        </p:nvSpPr>
        <p:spPr>
          <a:xfrm>
            <a:off x="214282" y="4357694"/>
            <a:ext cx="8643998" cy="2308324"/>
          </a:xfrm>
          <a:prstGeom prst="rect">
            <a:avLst/>
          </a:prstGeom>
        </p:spPr>
        <p:txBody>
          <a:bodyPr wrap="square">
            <a:spAutoFit/>
          </a:bodyPr>
          <a:lstStyle/>
          <a:p>
            <a:pPr indent="407988" fontAlgn="base">
              <a:spcBef>
                <a:spcPct val="0"/>
              </a:spcBef>
              <a:spcAft>
                <a:spcPct val="0"/>
              </a:spcAft>
            </a:pPr>
            <a:endParaRPr lang="en-US" altLang="zh-CN" sz="2400" b="1" dirty="0" smtClean="0"/>
          </a:p>
          <a:p>
            <a:pPr indent="407988" fontAlgn="base">
              <a:spcBef>
                <a:spcPct val="0"/>
              </a:spcBef>
              <a:spcAft>
                <a:spcPct val="0"/>
              </a:spcAft>
            </a:pPr>
            <a:r>
              <a:rPr lang="zh-CN" altLang="en-US" sz="2400" b="1" dirty="0" smtClean="0"/>
              <a:t>对这两种原子核可以用</a:t>
            </a:r>
            <a:r>
              <a:rPr lang="en-US" sz="2400" b="1" dirty="0" err="1" smtClean="0"/>
              <a:t>ThC</a:t>
            </a:r>
            <a:r>
              <a:rPr lang="en-US" sz="2400" b="1" dirty="0" smtClean="0"/>
              <a:t>”</a:t>
            </a:r>
            <a:r>
              <a:rPr lang="en-US" altLang="zh-CN" sz="2400" b="1" dirty="0">
                <a:latin typeface="Times New Roman" pitchFamily="18" charset="0"/>
                <a:ea typeface="宋体" pitchFamily="2" charset="-122"/>
                <a:cs typeface="Times New Roman" pitchFamily="18" charset="0"/>
              </a:rPr>
              <a:t> γ</a:t>
            </a:r>
            <a:r>
              <a:rPr lang="zh-CN" altLang="en-US" sz="2400" b="1" dirty="0" smtClean="0"/>
              <a:t>源来研究</a:t>
            </a:r>
            <a:endParaRPr lang="zh-CN" altLang="en-US" sz="2400" dirty="0" smtClean="0"/>
          </a:p>
          <a:p>
            <a:pPr lvl="0" indent="407988" fontAlgn="base">
              <a:spcBef>
                <a:spcPct val="0"/>
              </a:spcBef>
              <a:spcAft>
                <a:spcPct val="0"/>
              </a:spcAft>
            </a:pPr>
            <a:endParaRPr lang="zh-CN" altLang="en-US" sz="2400" dirty="0" smtClean="0">
              <a:solidFill>
                <a:prstClr val="white"/>
              </a:solidFill>
              <a:latin typeface="Arial" pitchFamily="34" charset="0"/>
              <a:ea typeface="宋体" pitchFamily="2" charset="-122"/>
            </a:endParaRPr>
          </a:p>
          <a:p>
            <a:pPr lvl="0" indent="407988" eaLnBrk="0" fontAlgn="base" hangingPunct="0">
              <a:spcBef>
                <a:spcPct val="0"/>
              </a:spcBef>
              <a:spcAft>
                <a:spcPct val="0"/>
              </a:spcAft>
            </a:pPr>
            <a:r>
              <a:rPr lang="zh-CN" altLang="en-US" sz="2400" b="1" dirty="0" smtClean="0">
                <a:solidFill>
                  <a:prstClr val="white"/>
                </a:solidFill>
                <a:latin typeface="Times New Roman" pitchFamily="18" charset="0"/>
                <a:ea typeface="宋体" pitchFamily="2" charset="-122"/>
                <a:cs typeface="Times New Roman" pitchFamily="18" charset="0"/>
              </a:rPr>
              <a:t>对于其它原子核，需要利用核反应，有下面几种利用核反应</a:t>
            </a:r>
            <a:endParaRPr lang="en-US" altLang="zh-CN" sz="2400" b="1" dirty="0" smtClean="0">
              <a:solidFill>
                <a:prstClr val="white"/>
              </a:solidFill>
              <a:latin typeface="Times New Roman" pitchFamily="18" charset="0"/>
              <a:ea typeface="宋体" pitchFamily="2" charset="-122"/>
              <a:cs typeface="Times New Roman" pitchFamily="18" charset="0"/>
            </a:endParaRPr>
          </a:p>
          <a:p>
            <a:pPr lvl="0" indent="407988" eaLnBrk="0" fontAlgn="base" hangingPunct="0">
              <a:spcBef>
                <a:spcPct val="0"/>
              </a:spcBef>
              <a:spcAft>
                <a:spcPct val="0"/>
              </a:spcAft>
            </a:pPr>
            <a:endParaRPr lang="en-US" altLang="zh-CN" sz="2400" b="1" dirty="0" smtClean="0">
              <a:solidFill>
                <a:prstClr val="white"/>
              </a:solidFill>
              <a:latin typeface="Times New Roman" pitchFamily="18" charset="0"/>
              <a:ea typeface="宋体" pitchFamily="2" charset="-122"/>
              <a:cs typeface="Times New Roman" pitchFamily="18" charset="0"/>
            </a:endParaRPr>
          </a:p>
          <a:p>
            <a:pPr lvl="0" indent="407988" eaLnBrk="0" fontAlgn="base" hangingPunct="0">
              <a:spcBef>
                <a:spcPct val="0"/>
              </a:spcBef>
              <a:spcAft>
                <a:spcPct val="0"/>
              </a:spcAft>
            </a:pPr>
            <a:r>
              <a:rPr lang="zh-CN" altLang="en-US" sz="2400" b="1" dirty="0" smtClean="0">
                <a:solidFill>
                  <a:prstClr val="white"/>
                </a:solidFill>
                <a:latin typeface="Times New Roman" pitchFamily="18" charset="0"/>
                <a:ea typeface="宋体" pitchFamily="2" charset="-122"/>
                <a:cs typeface="Times New Roman" pitchFamily="18" charset="0"/>
              </a:rPr>
              <a:t>的方法产生单能的</a:t>
            </a:r>
            <a:r>
              <a:rPr lang="en-US" altLang="zh-CN" sz="2400" b="1" dirty="0" smtClean="0">
                <a:solidFill>
                  <a:prstClr val="white"/>
                </a:solidFill>
                <a:latin typeface="Times New Roman" pitchFamily="18" charset="0"/>
                <a:ea typeface="宋体" pitchFamily="2" charset="-122"/>
                <a:cs typeface="Times New Roman" pitchFamily="18" charset="0"/>
              </a:rPr>
              <a:t>γ</a:t>
            </a:r>
            <a:r>
              <a:rPr lang="zh-CN" altLang="en-US" sz="2400" b="1" dirty="0" smtClean="0">
                <a:solidFill>
                  <a:prstClr val="white"/>
                </a:solidFill>
                <a:latin typeface="Times New Roman" pitchFamily="18" charset="0"/>
                <a:ea typeface="宋体" pitchFamily="2" charset="-122"/>
                <a:cs typeface="Times New Roman" pitchFamily="18" charset="0"/>
              </a:rPr>
              <a:t>射线</a:t>
            </a:r>
            <a:endParaRPr lang="zh-CN" altLang="en-US" sz="2400" dirty="0" smtClean="0">
              <a:solidFill>
                <a:prstClr val="white"/>
              </a:solidFill>
              <a:latin typeface="Arial" pitchFamily="34" charset="0"/>
              <a:ea typeface="宋体" pitchFamily="2" charset="-122"/>
            </a:endParaRPr>
          </a:p>
        </p:txBody>
      </p:sp>
    </p:spTree>
    <p:extLst>
      <p:ext uri="{BB962C8B-B14F-4D97-AF65-F5344CB8AC3E}">
        <p14:creationId xmlns:p14="http://schemas.microsoft.com/office/powerpoint/2010/main" val="3483982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30049" name="Object 1"/>
          <p:cNvGraphicFramePr>
            <a:graphicFrameLocks noChangeAspect="1"/>
          </p:cNvGraphicFramePr>
          <p:nvPr/>
        </p:nvGraphicFramePr>
        <p:xfrm>
          <a:off x="1857356" y="357166"/>
          <a:ext cx="4500594" cy="1462090"/>
        </p:xfrm>
        <a:graphic>
          <a:graphicData uri="http://schemas.openxmlformats.org/presentationml/2006/ole">
            <mc:AlternateContent xmlns:mc="http://schemas.openxmlformats.org/markup-compatibility/2006">
              <mc:Choice xmlns:v="urn:schemas-microsoft-com:vml" Requires="v">
                <p:oleObj spid="_x0000_s1051" name="公式" r:id="rId3" imgW="2171700" imgH="787400" progId="Equation.3">
                  <p:embed/>
                </p:oleObj>
              </mc:Choice>
              <mc:Fallback>
                <p:oleObj name="公式" r:id="rId3" imgW="2171700" imgH="787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56" y="357166"/>
                        <a:ext cx="4500594" cy="14620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0051" name="Rectangle 3"/>
          <p:cNvSpPr>
            <a:spLocks noChangeArrowheads="1"/>
          </p:cNvSpPr>
          <p:nvPr/>
        </p:nvSpPr>
        <p:spPr bwMode="auto">
          <a:xfrm>
            <a:off x="500034" y="2000240"/>
            <a:ext cx="807249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7988" algn="l" defTabSz="914400" rtl="0" eaLnBrk="1" fontAlgn="base" latinLnBrk="0" hangingPunct="1">
              <a:lnSpc>
                <a:spcPct val="100000"/>
              </a:lnSpc>
              <a:spcBef>
                <a:spcPct val="0"/>
              </a:spcBef>
              <a:spcAft>
                <a:spcPct val="0"/>
              </a:spcAft>
              <a:buClrTx/>
              <a:buSzTx/>
              <a:buFontTx/>
              <a:buNone/>
              <a:tabLst/>
            </a:pPr>
            <a:r>
              <a:rPr kumimoji="0" lang="zh-CN"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⑵ </a:t>
            </a: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有关光核反应的大量工作要靠加速器产生韧致辐射来完成，</a:t>
            </a:r>
            <a:r>
              <a:rPr kumimoji="0" 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韧致辐射具有连续谱，其最大能量等于加速电子的动能，其强度大约与其能量成反比，显然，韧致辐射引起的光核反应是不同能量</a:t>
            </a:r>
            <a:r>
              <a:rPr kumimoji="0" lang="zh-CN" alt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γ</a:t>
            </a:r>
            <a:r>
              <a:rPr kumimoji="0" 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光子所引起的积分效应。为了区分一定能量的</a:t>
            </a:r>
            <a:r>
              <a:rPr kumimoji="0" lang="zh-CN" alt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γ</a:t>
            </a:r>
            <a:r>
              <a:rPr kumimoji="0" 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光子所引起的效应，可以通过改变韧致谱的最大能量来进行，但这种方法很难得到好的能量分辨，并且实验结果的数据处理也很复杂</a:t>
            </a: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zh-CN" sz="2800" b="0" i="0" u="none" strike="noStrike" cap="none" normalizeH="0" baseline="0" dirty="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874806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428596" y="285728"/>
            <a:ext cx="8358246"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为了获得较满意的实验结果，曾经提出过另一种实验方法。</a:t>
            </a:r>
            <a:r>
              <a:rPr kumimoji="0" lang="zh-CN" altLang="en-US"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即利用正电子在飞行中湮灭来产生可变能量的单能</a:t>
            </a:r>
            <a:r>
              <a:rPr kumimoji="0" lang="en-US" alt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γ</a:t>
            </a:r>
            <a:r>
              <a:rPr kumimoji="0" lang="zh-CN" altLang="en-US"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射线</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。其原理如下：被加速的能量大约在</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10Mev</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的电子束打在</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2.5mm</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厚的钨靶上，在靶中产生</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γ</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韧致辐射，所产生的</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γ</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辐射又在靶中产生正电子，将正电子聚焦，并用后加速器加速至一定能量，其能量由后加速器控制在</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8—28Mev</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之间可变，</a:t>
            </a:r>
            <a:r>
              <a:rPr kumimoji="0" lang="zh-CN" altLang="en-US" sz="2800" b="1" i="0" u="none" strike="noStrike" cap="none" normalizeH="0" baseline="0" dirty="0" smtClean="0">
                <a:ln>
                  <a:noFill/>
                </a:ln>
                <a:solidFill>
                  <a:srgbClr val="0070C0"/>
                </a:solidFill>
                <a:effectLst/>
                <a:latin typeface="Times New Roman" pitchFamily="18" charset="0"/>
                <a:ea typeface="宋体" pitchFamily="2" charset="-122"/>
                <a:cs typeface="Times New Roman" pitchFamily="18" charset="0"/>
              </a:rPr>
              <a:t>后加速后的正电子经过磁分析器，被聚焦到</a:t>
            </a:r>
            <a:r>
              <a:rPr kumimoji="0" lang="en-US" altLang="zh-CN" sz="2800" b="1" i="0" u="none" strike="noStrike" cap="none" normalizeH="0" baseline="0" dirty="0" smtClean="0">
                <a:ln>
                  <a:noFill/>
                </a:ln>
                <a:solidFill>
                  <a:srgbClr val="0070C0"/>
                </a:solidFill>
                <a:effectLst/>
                <a:latin typeface="Times New Roman" pitchFamily="18" charset="0"/>
                <a:ea typeface="宋体" pitchFamily="2" charset="-122"/>
                <a:cs typeface="Times New Roman" pitchFamily="18" charset="0"/>
              </a:rPr>
              <a:t>1.5mm</a:t>
            </a:r>
            <a:r>
              <a:rPr kumimoji="0" lang="zh-CN" altLang="en-US" sz="2800" b="1" i="0" u="none" strike="noStrike" cap="none" normalizeH="0" baseline="0" dirty="0" smtClean="0">
                <a:ln>
                  <a:noFill/>
                </a:ln>
                <a:solidFill>
                  <a:srgbClr val="0070C0"/>
                </a:solidFill>
                <a:effectLst/>
                <a:latin typeface="Times New Roman" pitchFamily="18" charset="0"/>
                <a:ea typeface="宋体" pitchFamily="2" charset="-122"/>
                <a:cs typeface="Times New Roman" pitchFamily="18" charset="0"/>
              </a:rPr>
              <a:t>厚的</a:t>
            </a:r>
            <a:r>
              <a:rPr kumimoji="0" lang="en-US" altLang="zh-CN" sz="2800" b="1" i="0" u="none" strike="noStrike" cap="none" normalizeH="0" baseline="0" dirty="0" err="1" smtClean="0">
                <a:ln>
                  <a:noFill/>
                </a:ln>
                <a:solidFill>
                  <a:srgbClr val="0070C0"/>
                </a:solidFill>
                <a:effectLst/>
                <a:latin typeface="Times New Roman" pitchFamily="18" charset="0"/>
                <a:ea typeface="宋体" pitchFamily="2" charset="-122"/>
                <a:cs typeface="Times New Roman" pitchFamily="18" charset="0"/>
              </a:rPr>
              <a:t>LiH</a:t>
            </a:r>
            <a:r>
              <a:rPr kumimoji="0" lang="zh-CN" altLang="en-US" sz="2800" b="1" i="0" u="none" strike="noStrike" cap="none" normalizeH="0" baseline="0" dirty="0" smtClean="0">
                <a:ln>
                  <a:noFill/>
                </a:ln>
                <a:solidFill>
                  <a:srgbClr val="0070C0"/>
                </a:solidFill>
                <a:effectLst/>
                <a:latin typeface="Times New Roman" pitchFamily="18" charset="0"/>
                <a:ea typeface="宋体" pitchFamily="2" charset="-122"/>
                <a:cs typeface="Times New Roman" pitchFamily="18" charset="0"/>
              </a:rPr>
              <a:t>靶上，一部分正电子将在飞行中经过</a:t>
            </a:r>
            <a:r>
              <a:rPr kumimoji="0" lang="en-US" altLang="zh-CN" sz="2800" b="1" i="0" u="none" strike="noStrike" cap="none" normalizeH="0" baseline="0" dirty="0" err="1" smtClean="0">
                <a:ln>
                  <a:noFill/>
                </a:ln>
                <a:solidFill>
                  <a:srgbClr val="0070C0"/>
                </a:solidFill>
                <a:effectLst/>
                <a:latin typeface="Times New Roman" pitchFamily="18" charset="0"/>
                <a:ea typeface="宋体" pitchFamily="2" charset="-122"/>
                <a:cs typeface="Times New Roman" pitchFamily="18" charset="0"/>
              </a:rPr>
              <a:t>LiH</a:t>
            </a:r>
            <a:r>
              <a:rPr kumimoji="0" lang="zh-CN" altLang="en-US" sz="2800" b="1" i="0" u="none" strike="noStrike" cap="none" normalizeH="0" baseline="0" dirty="0" smtClean="0">
                <a:ln>
                  <a:noFill/>
                </a:ln>
                <a:solidFill>
                  <a:srgbClr val="0070C0"/>
                </a:solidFill>
                <a:effectLst/>
                <a:latin typeface="Times New Roman" pitchFamily="18" charset="0"/>
                <a:ea typeface="宋体" pitchFamily="2" charset="-122"/>
                <a:cs typeface="Times New Roman" pitchFamily="18" charset="0"/>
              </a:rPr>
              <a:t>靶湮灭的正电子用磁铁偏离开</a:t>
            </a:r>
            <a:r>
              <a:rPr kumimoji="0" lang="en-US" altLang="zh-CN" sz="2800" b="1" i="0" u="none" strike="noStrike" cap="none" normalizeH="0" baseline="0" dirty="0" smtClean="0">
                <a:ln>
                  <a:noFill/>
                </a:ln>
                <a:solidFill>
                  <a:srgbClr val="0070C0"/>
                </a:solidFill>
                <a:effectLst/>
                <a:latin typeface="Times New Roman" pitchFamily="18" charset="0"/>
                <a:ea typeface="宋体" pitchFamily="2" charset="-122"/>
                <a:cs typeface="Times New Roman" pitchFamily="18" charset="0"/>
              </a:rPr>
              <a:t>γ</a:t>
            </a:r>
            <a:r>
              <a:rPr kumimoji="0" lang="zh-CN" altLang="en-US" sz="2800" b="1" i="0" u="none" strike="noStrike" cap="none" normalizeH="0" baseline="0" dirty="0" smtClean="0">
                <a:ln>
                  <a:noFill/>
                </a:ln>
                <a:solidFill>
                  <a:srgbClr val="0070C0"/>
                </a:solidFill>
                <a:effectLst/>
                <a:latin typeface="Times New Roman" pitchFamily="18" charset="0"/>
                <a:ea typeface="宋体" pitchFamily="2" charset="-122"/>
                <a:cs typeface="Times New Roman" pitchFamily="18" charset="0"/>
              </a:rPr>
              <a:t>射线束，由于正电子束的能量可调，因而所产生的单能</a:t>
            </a:r>
            <a:r>
              <a:rPr kumimoji="0" lang="en-US" altLang="zh-CN" sz="2800" b="1" i="0" u="none" strike="noStrike" cap="none" normalizeH="0" baseline="0" dirty="0" smtClean="0">
                <a:ln>
                  <a:noFill/>
                </a:ln>
                <a:solidFill>
                  <a:srgbClr val="0070C0"/>
                </a:solidFill>
                <a:effectLst/>
                <a:latin typeface="Times New Roman" pitchFamily="18" charset="0"/>
                <a:ea typeface="宋体" pitchFamily="2" charset="-122"/>
                <a:cs typeface="Times New Roman" pitchFamily="18" charset="0"/>
              </a:rPr>
              <a:t>γ</a:t>
            </a:r>
            <a:r>
              <a:rPr kumimoji="0" lang="zh-CN" altLang="en-US" sz="2800" b="1" i="0" u="none" strike="noStrike" cap="none" normalizeH="0" baseline="0" dirty="0" smtClean="0">
                <a:ln>
                  <a:noFill/>
                </a:ln>
                <a:solidFill>
                  <a:srgbClr val="0070C0"/>
                </a:solidFill>
                <a:effectLst/>
                <a:latin typeface="Times New Roman" pitchFamily="18" charset="0"/>
                <a:ea typeface="宋体" pitchFamily="2" charset="-122"/>
                <a:cs typeface="Times New Roman" pitchFamily="18" charset="0"/>
              </a:rPr>
              <a:t>射线的能量是可变的，实验中应扣</a:t>
            </a:r>
            <a:r>
              <a:rPr lang="zh-CN" altLang="en-US" sz="2800" b="1" dirty="0" smtClean="0">
                <a:solidFill>
                  <a:srgbClr val="0070C0"/>
                </a:solidFill>
              </a:rPr>
              <a:t>除正电子在轻材料靶中所产生的韧致辐射</a:t>
            </a:r>
            <a:r>
              <a:rPr lang="en-US" altLang="zh-CN" sz="2800" b="1" dirty="0" smtClean="0">
                <a:solidFill>
                  <a:srgbClr val="0070C0"/>
                </a:solidFill>
              </a:rPr>
              <a:t>γ</a:t>
            </a:r>
            <a:r>
              <a:rPr lang="zh-CN" altLang="en-US" sz="2800" b="1" dirty="0" smtClean="0">
                <a:solidFill>
                  <a:srgbClr val="0070C0"/>
                </a:solidFill>
              </a:rPr>
              <a:t>射线的贡献，（</a:t>
            </a:r>
            <a:r>
              <a:rPr lang="zh-CN" altLang="en-US" sz="2800" b="1" dirty="0" smtClean="0"/>
              <a:t>采用</a:t>
            </a:r>
            <a:r>
              <a:rPr lang="en-US" sz="2800" b="1" dirty="0" err="1" smtClean="0"/>
              <a:t>LiH</a:t>
            </a:r>
            <a:r>
              <a:rPr lang="zh-CN" altLang="en-US" sz="2800" b="1" dirty="0" smtClean="0"/>
              <a:t>轻靶就是为了减小韧致辐射所造成的本底），</a:t>
            </a:r>
            <a:r>
              <a:rPr lang="en-US" altLang="zh-CN" sz="2800" b="1" dirty="0" smtClean="0"/>
              <a:t>γ</a:t>
            </a:r>
            <a:r>
              <a:rPr lang="zh-CN" altLang="en-US" sz="2800" b="1" dirty="0" smtClean="0"/>
              <a:t>束强度可达</a:t>
            </a:r>
            <a:r>
              <a:rPr lang="en-US" sz="2800" b="1" dirty="0" smtClean="0"/>
              <a:t> 10</a:t>
            </a:r>
            <a:r>
              <a:rPr lang="en-US" sz="2800" b="1" baseline="30000" dirty="0" smtClean="0"/>
              <a:t>6 </a:t>
            </a:r>
            <a:r>
              <a:rPr lang="en-US" sz="2800" b="1" dirty="0" smtClean="0"/>
              <a:t>  /</a:t>
            </a:r>
            <a:r>
              <a:rPr lang="en-US" sz="2800" b="1" dirty="0" err="1" smtClean="0"/>
              <a:t>sMeV</a:t>
            </a:r>
            <a:r>
              <a:rPr lang="zh-CN" altLang="en-US" sz="2800" b="1" dirty="0" smtClean="0"/>
              <a:t>。</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995219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0"/>
            <a:ext cx="8572560" cy="4524315"/>
          </a:xfrm>
          <a:prstGeom prst="rect">
            <a:avLst/>
          </a:prstGeom>
          <a:noFill/>
        </p:spPr>
        <p:txBody>
          <a:bodyPr wrap="square" rtlCol="0">
            <a:spAutoFit/>
          </a:bodyPr>
          <a:lstStyle/>
          <a:p>
            <a:pPr algn="ctr"/>
            <a:endParaRPr lang="en-US" altLang="zh-CN" sz="3200" b="1" dirty="0" smtClean="0"/>
          </a:p>
          <a:p>
            <a:pPr algn="ctr"/>
            <a:r>
              <a:rPr lang="zh-CN" altLang="en-US" sz="3200" b="1" dirty="0" smtClean="0"/>
              <a:t>内容提要</a:t>
            </a:r>
            <a:endParaRPr lang="en-US" altLang="zh-CN" sz="3200" b="1" dirty="0" smtClean="0"/>
          </a:p>
          <a:p>
            <a:endParaRPr lang="en-US" altLang="zh-CN" sz="3200" b="1" dirty="0" smtClean="0"/>
          </a:p>
          <a:p>
            <a:r>
              <a:rPr lang="en-US" altLang="zh-CN" sz="3200" b="1" dirty="0" smtClean="0"/>
              <a:t>1. </a:t>
            </a:r>
            <a:r>
              <a:rPr lang="en-US" altLang="zh-CN" sz="3200" b="1" dirty="0" err="1" smtClean="0"/>
              <a:t>高强度</a:t>
            </a:r>
            <a:r>
              <a:rPr lang="en-US" altLang="zh-CN" sz="3200" b="1" dirty="0" err="1" smtClean="0"/>
              <a:t>γ射线的产生</a:t>
            </a:r>
            <a:r>
              <a:rPr lang="en-US" altLang="zh-CN" sz="3200" b="1" dirty="0" smtClean="0"/>
              <a:t>;</a:t>
            </a:r>
          </a:p>
          <a:p>
            <a:r>
              <a:rPr lang="en-US" altLang="zh-CN" sz="3200" b="1" dirty="0" smtClean="0"/>
              <a:t>2. </a:t>
            </a:r>
            <a:r>
              <a:rPr lang="en-US" altLang="zh-CN" sz="3200" b="1" dirty="0" err="1" smtClean="0"/>
              <a:t>高能量的准单能高强度的</a:t>
            </a:r>
            <a:r>
              <a:rPr lang="en-US" altLang="zh-CN" sz="3200" b="1" dirty="0" smtClean="0"/>
              <a:t> </a:t>
            </a:r>
            <a:r>
              <a:rPr lang="en-US" altLang="zh-CN" sz="3200" b="1" dirty="0" err="1" smtClean="0"/>
              <a:t>γ射线在核物理发</a:t>
            </a:r>
            <a:endParaRPr lang="en-US" altLang="zh-CN" sz="3200" b="1" dirty="0" smtClean="0"/>
          </a:p>
          <a:p>
            <a:pPr algn="ctr"/>
            <a:r>
              <a:rPr lang="en-US" altLang="zh-CN" sz="3200" b="1" dirty="0" err="1" smtClean="0"/>
              <a:t>展中的意义</a:t>
            </a:r>
            <a:endParaRPr lang="zh-CN" altLang="en-US" sz="3200" b="1" dirty="0" smtClean="0"/>
          </a:p>
          <a:p>
            <a:r>
              <a:rPr lang="en-US" altLang="zh-CN" sz="3200" b="1" dirty="0" smtClean="0"/>
              <a:t>3. </a:t>
            </a:r>
            <a:r>
              <a:rPr lang="en-US" altLang="zh-CN" sz="3200" b="1" dirty="0" err="1" smtClean="0"/>
              <a:t>在核能发展中嬗变研究的重要意义</a:t>
            </a:r>
            <a:r>
              <a:rPr lang="en-US" altLang="zh-CN" sz="3200" b="1" dirty="0" smtClean="0"/>
              <a:t>;</a:t>
            </a:r>
          </a:p>
          <a:p>
            <a:r>
              <a:rPr lang="en-US" altLang="zh-CN" sz="3200" b="1" dirty="0" smtClean="0"/>
              <a:t>4. </a:t>
            </a:r>
            <a:r>
              <a:rPr lang="zh-CN" altLang="en-US" sz="3200" b="1" dirty="0"/>
              <a:t>高强度的</a:t>
            </a:r>
            <a:r>
              <a:rPr lang="en-US" altLang="zh-CN" sz="3200" b="1" dirty="0"/>
              <a:t>γ</a:t>
            </a:r>
            <a:r>
              <a:rPr lang="zh-CN" altLang="en-US" sz="3200" b="1" dirty="0"/>
              <a:t>射线朿在嬗变研究中的重要作用</a:t>
            </a:r>
            <a:endParaRPr lang="en-US" altLang="zh-CN" sz="3200" b="1" dirty="0" smtClean="0"/>
          </a:p>
          <a:p>
            <a:r>
              <a:rPr lang="en-US" altLang="zh-CN" sz="3200" b="1" dirty="0" smtClean="0"/>
              <a:t>5. </a:t>
            </a:r>
            <a:r>
              <a:rPr lang="en-US" altLang="zh-CN" sz="3200" b="1" dirty="0" err="1" smtClean="0"/>
              <a:t>小结</a:t>
            </a:r>
            <a:endParaRPr lang="en-US" altLang="zh-CN" sz="3200" b="1" dirty="0" smtClean="0"/>
          </a:p>
        </p:txBody>
      </p:sp>
    </p:spTree>
    <p:extLst>
      <p:ext uri="{BB962C8B-B14F-4D97-AF65-F5344CB8AC3E}">
        <p14:creationId xmlns:p14="http://schemas.microsoft.com/office/powerpoint/2010/main" val="1222784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596" y="357166"/>
            <a:ext cx="8501122" cy="7561044"/>
          </a:xfrm>
          <a:prstGeom prst="rect">
            <a:avLst/>
          </a:prstGeom>
          <a:noFill/>
        </p:spPr>
        <p:txBody>
          <a:bodyPr wrap="square" rtlCol="0">
            <a:spAutoFit/>
          </a:bodyPr>
          <a:lstStyle/>
          <a:p>
            <a:r>
              <a:rPr lang="zh-CN" altLang="en-US" sz="2800" b="1" dirty="0" smtClean="0"/>
              <a:t>“标记”光子束方法，用高流强的电子束在薄靶（重</a:t>
            </a:r>
            <a:endParaRPr lang="en-US" altLang="zh-CN" sz="2800" b="1" dirty="0" smtClean="0"/>
          </a:p>
          <a:p>
            <a:endParaRPr lang="en-US" altLang="zh-CN" sz="2800" b="1" dirty="0" smtClean="0"/>
          </a:p>
          <a:p>
            <a:r>
              <a:rPr lang="zh-CN" altLang="en-US" sz="2800" b="1" dirty="0" smtClean="0"/>
              <a:t>靶）中产生韧致辐射，分析并记录电子能量，已标记</a:t>
            </a:r>
            <a:endParaRPr lang="en-US" altLang="zh-CN" sz="2800" b="1" dirty="0" smtClean="0"/>
          </a:p>
          <a:p>
            <a:endParaRPr lang="en-US" altLang="zh-CN" sz="2800" b="1" dirty="0" smtClean="0"/>
          </a:p>
          <a:p>
            <a:r>
              <a:rPr lang="zh-CN" altLang="en-US" sz="2800" b="1" dirty="0" smtClean="0"/>
              <a:t>在运动学相应发射的具有确定能量与强度的</a:t>
            </a:r>
            <a:r>
              <a:rPr lang="en-US" altLang="zh-CN" sz="2800" b="1" dirty="0" smtClean="0"/>
              <a:t>γ</a:t>
            </a:r>
            <a:r>
              <a:rPr lang="zh-CN" altLang="en-US" sz="2800" b="1" dirty="0" smtClean="0"/>
              <a:t>光子。</a:t>
            </a:r>
            <a:endParaRPr lang="en-US" altLang="zh-CN" sz="2800" b="1" dirty="0" smtClean="0"/>
          </a:p>
          <a:p>
            <a:endParaRPr lang="en-US" altLang="zh-CN" sz="2800" b="1" dirty="0" smtClean="0"/>
          </a:p>
          <a:p>
            <a:r>
              <a:rPr lang="zh-CN" altLang="en-US" sz="2800" b="1" dirty="0" smtClean="0"/>
              <a:t>一般</a:t>
            </a:r>
            <a:r>
              <a:rPr lang="en-US" altLang="zh-CN" sz="2800" b="1" dirty="0" smtClean="0"/>
              <a:t>γ</a:t>
            </a:r>
            <a:r>
              <a:rPr lang="zh-CN" altLang="en-US" sz="2800" b="1" dirty="0" smtClean="0"/>
              <a:t>束强度可达 </a:t>
            </a:r>
            <a:r>
              <a:rPr lang="en-US" altLang="zh-CN" sz="2800" b="1" dirty="0" smtClean="0"/>
              <a:t>10</a:t>
            </a:r>
            <a:r>
              <a:rPr lang="en-US" altLang="zh-CN" sz="2800" b="1" baseline="30000" dirty="0" smtClean="0"/>
              <a:t>5</a:t>
            </a:r>
            <a:r>
              <a:rPr lang="en-US" altLang="zh-CN" sz="2800" b="1" dirty="0" smtClean="0"/>
              <a:t>—10</a:t>
            </a:r>
            <a:r>
              <a:rPr lang="en-US" altLang="zh-CN" sz="2800" b="1" baseline="30000" dirty="0" smtClean="0"/>
              <a:t>7</a:t>
            </a:r>
            <a:r>
              <a:rPr lang="en-US" altLang="zh-CN" sz="2800" b="1" dirty="0" smtClean="0"/>
              <a:t> /</a:t>
            </a:r>
            <a:r>
              <a:rPr lang="en-US" altLang="zh-CN" sz="2800" b="1" dirty="0" err="1" smtClean="0"/>
              <a:t>s.MeV</a:t>
            </a:r>
            <a:r>
              <a:rPr lang="en-US" altLang="zh-CN" sz="2800" b="1" dirty="0" smtClean="0"/>
              <a:t> </a:t>
            </a:r>
          </a:p>
          <a:p>
            <a:pPr lvl="0"/>
            <a:endParaRPr lang="en-US" altLang="zh-CN" sz="2800" b="1" dirty="0" smtClean="0">
              <a:solidFill>
                <a:srgbClr val="FF0000"/>
              </a:solidFill>
              <a:latin typeface="Times New Roman" pitchFamily="18" charset="0"/>
              <a:ea typeface="宋体" pitchFamily="2" charset="-122"/>
              <a:cs typeface="Times New Roman" pitchFamily="18" charset="0"/>
            </a:endParaRPr>
          </a:p>
          <a:p>
            <a:pPr lvl="0"/>
            <a:r>
              <a:rPr lang="zh-CN" altLang="en-US" sz="2800" b="1" dirty="0" smtClean="0">
                <a:solidFill>
                  <a:srgbClr val="FF0000"/>
                </a:solidFill>
                <a:latin typeface="Times New Roman" pitchFamily="18" charset="0"/>
                <a:ea typeface="宋体" pitchFamily="2" charset="-122"/>
                <a:cs typeface="Times New Roman" pitchFamily="18" charset="0"/>
              </a:rPr>
              <a:t>和单能的中子束相比，获得单能的</a:t>
            </a:r>
            <a:r>
              <a:rPr lang="zh-CN" altLang="zh-CN" sz="2800" b="1" dirty="0" smtClean="0">
                <a:solidFill>
                  <a:srgbClr val="FF0000"/>
                </a:solidFill>
                <a:latin typeface="Times New Roman" pitchFamily="18" charset="0"/>
                <a:ea typeface="宋体" pitchFamily="2" charset="-122"/>
                <a:cs typeface="Times New Roman" pitchFamily="18" charset="0"/>
              </a:rPr>
              <a:t>γ</a:t>
            </a:r>
            <a:r>
              <a:rPr lang="zh-CN" altLang="en-US" sz="2800" b="1" dirty="0" smtClean="0">
                <a:solidFill>
                  <a:srgbClr val="FF0000"/>
                </a:solidFill>
                <a:latin typeface="Times New Roman" pitchFamily="18" charset="0"/>
                <a:ea typeface="宋体" pitchFamily="2" charset="-122"/>
                <a:cs typeface="Times New Roman" pitchFamily="18" charset="0"/>
              </a:rPr>
              <a:t>束的困难在于中</a:t>
            </a:r>
            <a:endParaRPr lang="en-US" altLang="zh-CN" sz="2800" b="1" dirty="0" smtClean="0">
              <a:solidFill>
                <a:srgbClr val="FF0000"/>
              </a:solidFill>
              <a:latin typeface="Times New Roman" pitchFamily="18" charset="0"/>
              <a:ea typeface="宋体" pitchFamily="2" charset="-122"/>
              <a:cs typeface="Times New Roman" pitchFamily="18" charset="0"/>
            </a:endParaRPr>
          </a:p>
          <a:p>
            <a:pPr lvl="0"/>
            <a:endParaRPr lang="en-US" altLang="zh-CN" sz="2800" b="1" dirty="0" smtClean="0">
              <a:solidFill>
                <a:srgbClr val="FF0000"/>
              </a:solidFill>
              <a:latin typeface="Times New Roman" pitchFamily="18" charset="0"/>
              <a:ea typeface="宋体" pitchFamily="2" charset="-122"/>
              <a:cs typeface="Times New Roman" pitchFamily="18" charset="0"/>
            </a:endParaRPr>
          </a:p>
          <a:p>
            <a:pPr lvl="0"/>
            <a:r>
              <a:rPr lang="zh-CN" altLang="en-US" sz="2800" b="1" dirty="0" smtClean="0">
                <a:solidFill>
                  <a:srgbClr val="FF0000"/>
                </a:solidFill>
                <a:latin typeface="Times New Roman" pitchFamily="18" charset="0"/>
                <a:ea typeface="宋体" pitchFamily="2" charset="-122"/>
                <a:cs typeface="Times New Roman" pitchFamily="18" charset="0"/>
              </a:rPr>
              <a:t>子的不同能量可以用飞行时间法来进行选择，而不同</a:t>
            </a:r>
            <a:endParaRPr lang="en-US" altLang="zh-CN" sz="2800" b="1" dirty="0" smtClean="0">
              <a:solidFill>
                <a:srgbClr val="FF0000"/>
              </a:solidFill>
              <a:latin typeface="Times New Roman" pitchFamily="18" charset="0"/>
              <a:ea typeface="宋体" pitchFamily="2" charset="-122"/>
              <a:cs typeface="Times New Roman" pitchFamily="18" charset="0"/>
            </a:endParaRPr>
          </a:p>
          <a:p>
            <a:pPr lvl="0"/>
            <a:endParaRPr lang="en-US" altLang="zh-CN" sz="2800" b="1" dirty="0" smtClean="0">
              <a:solidFill>
                <a:srgbClr val="FF0000"/>
              </a:solidFill>
              <a:latin typeface="Times New Roman" pitchFamily="18" charset="0"/>
              <a:ea typeface="宋体" pitchFamily="2" charset="-122"/>
              <a:cs typeface="Times New Roman" pitchFamily="18" charset="0"/>
            </a:endParaRPr>
          </a:p>
          <a:p>
            <a:pPr lvl="0"/>
            <a:r>
              <a:rPr lang="zh-CN" altLang="en-US" sz="2800" b="1" dirty="0" smtClean="0">
                <a:solidFill>
                  <a:srgbClr val="FF0000"/>
                </a:solidFill>
                <a:latin typeface="Times New Roman" pitchFamily="18" charset="0"/>
                <a:ea typeface="宋体" pitchFamily="2" charset="-122"/>
                <a:cs typeface="Times New Roman" pitchFamily="18" charset="0"/>
              </a:rPr>
              <a:t>能量的</a:t>
            </a:r>
            <a:r>
              <a:rPr lang="zh-CN" altLang="zh-CN" sz="2800" b="1" dirty="0" smtClean="0">
                <a:solidFill>
                  <a:srgbClr val="FF0000"/>
                </a:solidFill>
                <a:latin typeface="Times New Roman" pitchFamily="18" charset="0"/>
                <a:ea typeface="宋体" pitchFamily="2" charset="-122"/>
                <a:cs typeface="Times New Roman" pitchFamily="18" charset="0"/>
              </a:rPr>
              <a:t>γ</a:t>
            </a:r>
            <a:r>
              <a:rPr lang="zh-CN" altLang="en-US" sz="2800" b="1" dirty="0" smtClean="0">
                <a:solidFill>
                  <a:srgbClr val="FF0000"/>
                </a:solidFill>
                <a:latin typeface="Times New Roman" pitchFamily="18" charset="0"/>
                <a:ea typeface="宋体" pitchFamily="2" charset="-122"/>
                <a:cs typeface="Times New Roman" pitchFamily="18" charset="0"/>
              </a:rPr>
              <a:t>射线，飞行速度都是光速。</a:t>
            </a:r>
            <a:endParaRPr lang="zh-CN" altLang="en-US" sz="3200" dirty="0" smtClean="0">
              <a:solidFill>
                <a:srgbClr val="FF0000"/>
              </a:solidFill>
              <a:latin typeface="Arial" pitchFamily="34" charset="0"/>
              <a:ea typeface="宋体" pitchFamily="2" charset="-122"/>
            </a:endParaRPr>
          </a:p>
          <a:p>
            <a:r>
              <a:rPr lang="en-US" altLang="zh-CN" sz="2800" b="1" dirty="0" smtClean="0"/>
              <a:t>   </a:t>
            </a:r>
          </a:p>
          <a:p>
            <a:endParaRPr lang="en-US" altLang="zh-CN" sz="2800" b="1" dirty="0" smtClean="0"/>
          </a:p>
          <a:p>
            <a:endParaRPr lang="en-US" altLang="zh-CN" sz="2800" b="1" dirty="0" smtClean="0"/>
          </a:p>
          <a:p>
            <a:endParaRPr lang="en-US" altLang="zh-CN" sz="2800" b="1" baseline="30000" dirty="0" smtClean="0"/>
          </a:p>
          <a:p>
            <a:endParaRPr lang="zh-CN" altLang="en-US" sz="2800" baseline="30000" dirty="0"/>
          </a:p>
        </p:txBody>
      </p:sp>
    </p:spTree>
    <p:extLst>
      <p:ext uri="{BB962C8B-B14F-4D97-AF65-F5344CB8AC3E}">
        <p14:creationId xmlns:p14="http://schemas.microsoft.com/office/powerpoint/2010/main" val="2507938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8" name="Rectangle 8"/>
          <p:cNvSpPr>
            <a:spLocks noChangeArrowheads="1"/>
          </p:cNvSpPr>
          <p:nvPr/>
        </p:nvSpPr>
        <p:spPr bwMode="auto">
          <a:xfrm>
            <a:off x="0" y="0"/>
            <a:ext cx="91440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7988" algn="l" defTabSz="914400" rtl="0" eaLnBrk="1" fontAlgn="base" latinLnBrk="0" hangingPunct="1">
              <a:lnSpc>
                <a:spcPct val="100000"/>
              </a:lnSpc>
              <a:spcBef>
                <a:spcPct val="0"/>
              </a:spcBef>
              <a:spcAft>
                <a:spcPct val="0"/>
              </a:spcAft>
              <a:buClrTx/>
              <a:buSzTx/>
              <a:buFontTx/>
              <a:buChar char="•"/>
              <a:tabLst>
                <a:tab pos="628650" algn="l"/>
              </a:tabLst>
            </a:pPr>
            <a:endPar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1" fontAlgn="base" latinLnBrk="0" hangingPunct="1">
              <a:lnSpc>
                <a:spcPct val="100000"/>
              </a:lnSpc>
              <a:spcBef>
                <a:spcPct val="0"/>
              </a:spcBef>
              <a:spcAft>
                <a:spcPct val="0"/>
              </a:spcAft>
              <a:buClrTx/>
              <a:buSzTx/>
              <a:buFontTx/>
              <a:buChar char="•"/>
              <a:tabLst>
                <a:tab pos="628650" algn="l"/>
              </a:tabLst>
            </a:pPr>
            <a:endParaRPr lang="en-US" altLang="zh-CN" sz="1600" b="1" dirty="0" smtClean="0">
              <a:latin typeface="Times New Roman" pitchFamily="18" charset="0"/>
              <a:ea typeface="宋体" pitchFamily="2" charset="-122"/>
              <a:cs typeface="Times New Roman" pitchFamily="18" charset="0"/>
            </a:endParaRPr>
          </a:p>
          <a:p>
            <a:pPr marL="0" marR="0" lvl="0" indent="407988" algn="l" defTabSz="914400" rtl="0" eaLnBrk="1" fontAlgn="base" latinLnBrk="0" hangingPunct="1">
              <a:lnSpc>
                <a:spcPct val="100000"/>
              </a:lnSpc>
              <a:spcBef>
                <a:spcPct val="0"/>
              </a:spcBef>
              <a:spcAft>
                <a:spcPct val="0"/>
              </a:spcAft>
              <a:buClrTx/>
              <a:buSzTx/>
              <a:tabLst>
                <a:tab pos="628650" algn="l"/>
              </a:tabLst>
            </a:pPr>
            <a:r>
              <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lang="en-US" altLang="zh-CN" sz="2800" b="1" dirty="0" smtClean="0">
                <a:latin typeface="Times New Roman" pitchFamily="18" charset="0"/>
                <a:ea typeface="宋体" pitchFamily="2" charset="-122"/>
                <a:cs typeface="Times New Roman" pitchFamily="18" charset="0"/>
              </a:rPr>
              <a:t> 2.2  </a:t>
            </a: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实现光核反应的巨共振</a:t>
            </a:r>
            <a:endParaRPr kumimoji="0" lang="zh-CN" sz="2800" b="0" i="0" u="none" strike="noStrike" cap="none" normalizeH="0" baseline="0" dirty="0" smtClean="0">
              <a:ln>
                <a:noFill/>
              </a:ln>
              <a:solidFill>
                <a:schemeClr val="tx1"/>
              </a:solidFill>
              <a:effectLst/>
              <a:latin typeface="Arial" pitchFamily="34" charset="0"/>
              <a:ea typeface="宋体" pitchFamily="2" charset="-122"/>
            </a:endParaRPr>
          </a:p>
          <a:p>
            <a:pPr marL="0" marR="0" lvl="0" indent="407988" algn="l" defTabSz="914400" rtl="0" eaLnBrk="0" fontAlgn="base" latinLnBrk="0" hangingPunct="0">
              <a:lnSpc>
                <a:spcPct val="100000"/>
              </a:lnSpc>
              <a:spcBef>
                <a:spcPct val="0"/>
              </a:spcBef>
              <a:spcAft>
                <a:spcPct val="0"/>
              </a:spcAft>
              <a:buClrTx/>
              <a:buSzTx/>
              <a:buFontTx/>
              <a:buNone/>
              <a:tabLst>
                <a:tab pos="628650" algn="l"/>
              </a:tabLst>
            </a:pP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lvl="0" indent="407988" eaLnBrk="0" fontAlgn="base" hangingPunct="0">
              <a:spcBef>
                <a:spcPct val="0"/>
              </a:spcBef>
              <a:spcAft>
                <a:spcPct val="0"/>
              </a:spcAft>
              <a:tabLst>
                <a:tab pos="628650" algn="l"/>
              </a:tabLst>
            </a:pP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0" lang="zh-CN"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γ</a:t>
            </a: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射线的</a:t>
            </a:r>
            <a:r>
              <a:rPr kumimoji="0" lang="zh-CN" altLang="en-US"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能</a:t>
            </a: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量可变，</a:t>
            </a:r>
            <a:r>
              <a:rPr lang="zh-CN" altLang="en-US" sz="2800" b="1" dirty="0" smtClean="0">
                <a:latin typeface="Times New Roman" pitchFamily="18" charset="0"/>
                <a:ea typeface="宋体" pitchFamily="2" charset="-122"/>
                <a:cs typeface="Times New Roman" pitchFamily="18" charset="0"/>
              </a:rPr>
              <a:t>使得</a:t>
            </a: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实验研究光核反应的激发函数</a:t>
            </a:r>
            <a:r>
              <a:rPr lang="en-US" altLang="zh-CN" sz="2800" b="1" dirty="0" smtClean="0">
                <a:latin typeface="Times New Roman" pitchFamily="18" charset="0"/>
                <a:ea typeface="宋体" pitchFamily="2" charset="-122"/>
                <a:cs typeface="Times New Roman" pitchFamily="18" charset="0"/>
              </a:rPr>
              <a:t>    </a:t>
            </a:r>
          </a:p>
          <a:p>
            <a:pPr lvl="0" indent="407988" eaLnBrk="0" fontAlgn="base" hangingPunct="0">
              <a:spcBef>
                <a:spcPct val="0"/>
              </a:spcBef>
              <a:spcAft>
                <a:spcPct val="0"/>
              </a:spcAft>
              <a:tabLst>
                <a:tab pos="628650" algn="l"/>
              </a:tabLst>
            </a:pP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成为可能，有关</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28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γ,n</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800" b="1"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γ,p</a:t>
            </a: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lang="zh-CN" altLang="en-US" sz="2800" b="1" dirty="0" smtClean="0"/>
              <a:t>等反应的实验结果表明，激  </a:t>
            </a:r>
            <a:endParaRPr lang="en-US" altLang="zh-CN" sz="2800" b="1" dirty="0" smtClean="0"/>
          </a:p>
          <a:p>
            <a:pPr lvl="0" indent="407988" eaLnBrk="0" fontAlgn="base" hangingPunct="0">
              <a:spcBef>
                <a:spcPct val="0"/>
              </a:spcBef>
              <a:spcAft>
                <a:spcPct val="0"/>
              </a:spcAft>
              <a:tabLst>
                <a:tab pos="628650" algn="l"/>
              </a:tabLst>
            </a:pPr>
            <a:r>
              <a:rPr lang="zh-CN" altLang="en-US" sz="2800" b="1" dirty="0" smtClean="0"/>
              <a:t>发函数呈现出宽度为几</a:t>
            </a:r>
            <a:r>
              <a:rPr lang="en-US" sz="2800" b="1" dirty="0" err="1" smtClean="0"/>
              <a:t>Mev</a:t>
            </a:r>
            <a:r>
              <a:rPr lang="zh-CN" altLang="en-US" sz="2800" b="1" dirty="0" smtClean="0"/>
              <a:t>的共振率，这现象称为光核</a:t>
            </a:r>
            <a:endParaRPr lang="en-US" altLang="zh-CN" sz="2800" b="1" dirty="0" smtClean="0"/>
          </a:p>
          <a:p>
            <a:pPr lvl="0" indent="407988" eaLnBrk="0" fontAlgn="base" hangingPunct="0">
              <a:spcBef>
                <a:spcPct val="0"/>
              </a:spcBef>
              <a:spcAft>
                <a:spcPct val="0"/>
              </a:spcAft>
              <a:tabLst>
                <a:tab pos="628650" algn="l"/>
              </a:tabLst>
            </a:pPr>
            <a:r>
              <a:rPr lang="zh-CN" altLang="en-US" sz="2800" b="1" dirty="0" smtClean="0"/>
              <a:t>反 应的巨共振。</a:t>
            </a:r>
            <a:endParaRPr lang="en-US" altLang="zh-CN" sz="2800" b="1" dirty="0" smtClean="0"/>
          </a:p>
          <a:p>
            <a:pPr lvl="0" indent="407988" eaLnBrk="0" fontAlgn="base" hangingPunct="0">
              <a:spcBef>
                <a:spcPct val="0"/>
              </a:spcBef>
              <a:spcAft>
                <a:spcPct val="0"/>
              </a:spcAft>
              <a:tabLst>
                <a:tab pos="628650" algn="l"/>
              </a:tabLst>
            </a:pPr>
            <a:endParaRPr lang="en-US" altLang="zh-CN" sz="2800" b="1" dirty="0" smtClean="0"/>
          </a:p>
          <a:p>
            <a:pPr lvl="0" indent="407988" eaLnBrk="0" fontAlgn="base" hangingPunct="0">
              <a:spcBef>
                <a:spcPct val="0"/>
              </a:spcBef>
              <a:spcAft>
                <a:spcPct val="0"/>
              </a:spcAft>
              <a:tabLst>
                <a:tab pos="628650" algn="l"/>
              </a:tabLst>
            </a:pPr>
            <a:r>
              <a:rPr lang="en-US" altLang="zh-CN" sz="2800" b="1" dirty="0" smtClean="0"/>
              <a:t>    </a:t>
            </a:r>
          </a:p>
          <a:p>
            <a:pPr lvl="0" indent="407988" eaLnBrk="0" fontAlgn="base" hangingPunct="0">
              <a:spcBef>
                <a:spcPct val="0"/>
              </a:spcBef>
              <a:spcAft>
                <a:spcPct val="0"/>
              </a:spcAft>
              <a:tabLst>
                <a:tab pos="628650" algn="l"/>
              </a:tabLst>
            </a:pPr>
            <a:endParaRPr lang="en-US" altLang="zh-CN" sz="2800" b="1" dirty="0" smtClean="0"/>
          </a:p>
          <a:p>
            <a:pPr lvl="0" indent="407988" eaLnBrk="0" fontAlgn="base" hangingPunct="0">
              <a:spcBef>
                <a:spcPct val="0"/>
              </a:spcBef>
              <a:spcAft>
                <a:spcPct val="0"/>
              </a:spcAft>
              <a:tabLst>
                <a:tab pos="628650" algn="l"/>
              </a:tabLst>
            </a:pPr>
            <a:endParaRPr lang="en-US" altLang="zh-CN" sz="2800" b="1" dirty="0" smtClean="0"/>
          </a:p>
          <a:p>
            <a:pPr lvl="0" indent="407988" eaLnBrk="0" fontAlgn="base" hangingPunct="0">
              <a:spcBef>
                <a:spcPct val="0"/>
              </a:spcBef>
              <a:spcAft>
                <a:spcPct val="0"/>
              </a:spcAft>
              <a:tabLst>
                <a:tab pos="628650" algn="l"/>
              </a:tabLst>
            </a:pPr>
            <a:endParaRPr kumimoji="0" lang="en-US" altLang="zh-CN" sz="2800" b="1" i="0" u="none" strike="noStrike" cap="none" normalizeH="0" baseline="0" dirty="0" smtClean="0">
              <a:ln>
                <a:noFill/>
              </a:ln>
              <a:solidFill>
                <a:schemeClr val="tx1"/>
              </a:solidFill>
              <a:effectLst/>
              <a:latin typeface="Arial" pitchFamily="34" charset="0"/>
              <a:ea typeface="宋体" pitchFamily="2" charset="-122"/>
            </a:endParaRPr>
          </a:p>
          <a:p>
            <a:pPr lvl="0" indent="407988" eaLnBrk="0" fontAlgn="base" hangingPunct="0">
              <a:spcBef>
                <a:spcPct val="0"/>
              </a:spcBef>
              <a:spcAft>
                <a:spcPct val="0"/>
              </a:spcAft>
              <a:tabLst>
                <a:tab pos="628650" algn="l"/>
              </a:tabLst>
            </a:pPr>
            <a:r>
              <a:rPr lang="en-US" altLang="zh-CN" sz="2800" b="1" dirty="0" smtClean="0">
                <a:latin typeface="Arial" pitchFamily="34" charset="0"/>
                <a:ea typeface="宋体" pitchFamily="2" charset="-122"/>
              </a:rPr>
              <a:t>     </a:t>
            </a:r>
            <a:endParaRPr kumimoji="0" lang="zh-CN" sz="2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5" name="矩形 14"/>
          <p:cNvSpPr/>
          <p:nvPr/>
        </p:nvSpPr>
        <p:spPr>
          <a:xfrm>
            <a:off x="1142976" y="3786190"/>
            <a:ext cx="7429552" cy="1815882"/>
          </a:xfrm>
          <a:prstGeom prst="rect">
            <a:avLst/>
          </a:prstGeom>
        </p:spPr>
        <p:txBody>
          <a:bodyPr wrap="square">
            <a:spAutoFit/>
          </a:bodyPr>
          <a:lstStyle/>
          <a:p>
            <a:pPr lvl="0" fontAlgn="base">
              <a:spcBef>
                <a:spcPct val="0"/>
              </a:spcBef>
              <a:spcAft>
                <a:spcPct val="0"/>
              </a:spcAft>
            </a:pPr>
            <a:r>
              <a:rPr lang="en-US" altLang="zh-CN" sz="2800" b="1" dirty="0" smtClean="0">
                <a:latin typeface="Times New Roman" pitchFamily="18" charset="0"/>
                <a:ea typeface="宋体" pitchFamily="2" charset="-122"/>
                <a:cs typeface="Times New Roman" pitchFamily="18" charset="0"/>
              </a:rPr>
              <a:t>(1)</a:t>
            </a:r>
            <a:r>
              <a:rPr lang="zh-CN" altLang="en-US" sz="2800" b="1" dirty="0" smtClean="0">
                <a:latin typeface="Times New Roman" pitchFamily="18" charset="0"/>
                <a:ea typeface="宋体" pitchFamily="2" charset="-122"/>
                <a:cs typeface="Times New Roman" pitchFamily="18" charset="0"/>
              </a:rPr>
              <a:t>（</a:t>
            </a:r>
            <a:r>
              <a:rPr lang="zh-CN" altLang="zh-CN" sz="2800" b="1" dirty="0" smtClean="0">
                <a:latin typeface="Times New Roman" pitchFamily="18" charset="0"/>
                <a:ea typeface="宋体" pitchFamily="2" charset="-122"/>
                <a:cs typeface="Times New Roman" pitchFamily="18" charset="0"/>
              </a:rPr>
              <a:t>γ</a:t>
            </a:r>
            <a:r>
              <a:rPr lang="en-US" altLang="zh-CN" sz="2800" b="1" dirty="0" smtClean="0">
                <a:latin typeface="Times New Roman" pitchFamily="18" charset="0"/>
                <a:ea typeface="宋体" pitchFamily="2" charset="-122"/>
                <a:cs typeface="Times New Roman" pitchFamily="18" charset="0"/>
              </a:rPr>
              <a:t>, n</a:t>
            </a:r>
            <a:r>
              <a:rPr lang="zh-CN" altLang="en-US" sz="2800" b="1" dirty="0" smtClean="0">
                <a:latin typeface="Times New Roman" pitchFamily="18" charset="0"/>
                <a:ea typeface="宋体" pitchFamily="2" charset="-122"/>
                <a:cs typeface="Times New Roman" pitchFamily="18" charset="0"/>
              </a:rPr>
              <a:t>）反应截面的最大值随质量的增加而</a:t>
            </a:r>
            <a:endParaRPr lang="en-US" altLang="zh-CN" sz="2800" b="1" dirty="0" smtClean="0">
              <a:latin typeface="Times New Roman" pitchFamily="18" charset="0"/>
              <a:ea typeface="宋体" pitchFamily="2" charset="-122"/>
              <a:cs typeface="Times New Roman" pitchFamily="18" charset="0"/>
            </a:endParaRPr>
          </a:p>
          <a:p>
            <a:pPr lvl="0" fontAlgn="base">
              <a:spcBef>
                <a:spcPct val="0"/>
              </a:spcBef>
              <a:spcAft>
                <a:spcPct val="0"/>
              </a:spcAft>
            </a:pPr>
            <a:endParaRPr lang="en-US" altLang="zh-CN" sz="2800" b="1" dirty="0" smtClean="0">
              <a:latin typeface="Times New Roman" pitchFamily="18" charset="0"/>
              <a:ea typeface="宋体" pitchFamily="2" charset="-122"/>
              <a:cs typeface="Times New Roman" pitchFamily="18" charset="0"/>
            </a:endParaRPr>
          </a:p>
          <a:p>
            <a:pPr lvl="0" fontAlgn="base">
              <a:spcBef>
                <a:spcPct val="0"/>
              </a:spcBef>
              <a:spcAft>
                <a:spcPct val="0"/>
              </a:spcAft>
            </a:pPr>
            <a:r>
              <a:rPr lang="zh-CN" altLang="en-US" sz="2800" b="1" dirty="0" smtClean="0">
                <a:latin typeface="Times New Roman" pitchFamily="18" charset="0"/>
                <a:ea typeface="宋体" pitchFamily="2" charset="-122"/>
                <a:cs typeface="Times New Roman" pitchFamily="18" charset="0"/>
              </a:rPr>
              <a:t>增长</a:t>
            </a:r>
            <a:endParaRPr lang="en-US" altLang="zh-CN" sz="2800" b="1" dirty="0" smtClean="0">
              <a:latin typeface="Times New Roman" pitchFamily="18" charset="0"/>
              <a:ea typeface="宋体" pitchFamily="2" charset="-122"/>
              <a:cs typeface="Times New Roman" pitchFamily="18" charset="0"/>
            </a:endParaRPr>
          </a:p>
          <a:p>
            <a:pPr lvl="0" fontAlgn="base">
              <a:spcBef>
                <a:spcPct val="0"/>
              </a:spcBef>
              <a:spcAft>
                <a:spcPct val="0"/>
              </a:spcAft>
            </a:pPr>
            <a:endParaRPr lang="zh-CN" altLang="en-US" sz="2800" dirty="0" smtClean="0">
              <a:latin typeface="Arial" pitchFamily="34" charset="0"/>
              <a:ea typeface="宋体" pitchFamily="2" charset="-122"/>
            </a:endParaRPr>
          </a:p>
        </p:txBody>
      </p:sp>
      <p:sp>
        <p:nvSpPr>
          <p:cNvPr id="17" name="矩形 16"/>
          <p:cNvSpPr/>
          <p:nvPr/>
        </p:nvSpPr>
        <p:spPr>
          <a:xfrm>
            <a:off x="285720" y="3143248"/>
            <a:ext cx="7215238" cy="523220"/>
          </a:xfrm>
          <a:prstGeom prst="rect">
            <a:avLst/>
          </a:prstGeom>
        </p:spPr>
        <p:txBody>
          <a:bodyPr wrap="square">
            <a:spAutoFit/>
          </a:bodyPr>
          <a:lstStyle/>
          <a:p>
            <a:pPr lvl="0" indent="407988" fontAlgn="base">
              <a:spcBef>
                <a:spcPct val="0"/>
              </a:spcBef>
              <a:spcAft>
                <a:spcPct val="0"/>
              </a:spcAft>
            </a:pPr>
            <a:r>
              <a:rPr lang="zh-CN" altLang="en-US" sz="2800" b="1" dirty="0" smtClean="0">
                <a:latin typeface="Times New Roman" pitchFamily="18" charset="0"/>
                <a:ea typeface="宋体" pitchFamily="2" charset="-122"/>
                <a:cs typeface="Times New Roman" pitchFamily="18" charset="0"/>
              </a:rPr>
              <a:t>它具有下面两个特征：</a:t>
            </a:r>
            <a:endParaRPr lang="zh-CN" altLang="en-US" sz="2800" dirty="0" smtClean="0">
              <a:latin typeface="Arial" pitchFamily="34" charset="0"/>
              <a:ea typeface="宋体" pitchFamily="2" charset="-122"/>
            </a:endParaRPr>
          </a:p>
        </p:txBody>
      </p:sp>
      <p:sp>
        <p:nvSpPr>
          <p:cNvPr id="7" name="矩形 6"/>
          <p:cNvSpPr/>
          <p:nvPr/>
        </p:nvSpPr>
        <p:spPr>
          <a:xfrm>
            <a:off x="1142976" y="4929198"/>
            <a:ext cx="7429552" cy="1384995"/>
          </a:xfrm>
          <a:prstGeom prst="rect">
            <a:avLst/>
          </a:prstGeom>
        </p:spPr>
        <p:txBody>
          <a:bodyPr wrap="square">
            <a:spAutoFit/>
          </a:bodyPr>
          <a:lstStyle/>
          <a:p>
            <a:pPr lvl="0" indent="407988" fontAlgn="base">
              <a:spcBef>
                <a:spcPct val="0"/>
              </a:spcBef>
              <a:spcAft>
                <a:spcPct val="0"/>
              </a:spcAft>
            </a:pPr>
            <a:r>
              <a:rPr lang="en-US" altLang="zh-CN" sz="2800" b="1" dirty="0" smtClean="0">
                <a:latin typeface="Times New Roman" pitchFamily="18" charset="0"/>
                <a:ea typeface="宋体" pitchFamily="2" charset="-122"/>
                <a:cs typeface="Times New Roman" pitchFamily="18" charset="0"/>
              </a:rPr>
              <a:t>                                AL                 Bi</a:t>
            </a:r>
            <a:endParaRPr lang="en-US" altLang="zh-CN" sz="2800" dirty="0" smtClean="0">
              <a:latin typeface="Arial" pitchFamily="34" charset="0"/>
              <a:ea typeface="宋体" pitchFamily="2" charset="-122"/>
            </a:endParaRPr>
          </a:p>
          <a:p>
            <a:pPr lvl="0" indent="407988" eaLnBrk="0" fontAlgn="base" hangingPunct="0">
              <a:spcBef>
                <a:spcPct val="0"/>
              </a:spcBef>
              <a:spcAft>
                <a:spcPct val="0"/>
              </a:spcAft>
            </a:pPr>
            <a:r>
              <a:rPr lang="en-US" altLang="zh-CN" sz="2800" b="1" dirty="0" smtClean="0">
                <a:latin typeface="Times New Roman" pitchFamily="18" charset="0"/>
                <a:ea typeface="宋体" pitchFamily="2" charset="-122"/>
                <a:cs typeface="Times New Roman" pitchFamily="18" charset="0"/>
              </a:rPr>
              <a:t>             </a:t>
            </a:r>
          </a:p>
          <a:p>
            <a:pPr lvl="0" indent="407988" eaLnBrk="0" fontAlgn="base" hangingPunct="0">
              <a:spcBef>
                <a:spcPct val="0"/>
              </a:spcBef>
              <a:spcAft>
                <a:spcPct val="0"/>
              </a:spcAft>
            </a:pPr>
            <a:r>
              <a:rPr lang="en-US" altLang="zh-CN" sz="2800" b="1" dirty="0" smtClean="0">
                <a:latin typeface="Times New Roman" pitchFamily="18" charset="0"/>
                <a:ea typeface="宋体" pitchFamily="2" charset="-122"/>
                <a:cs typeface="Times New Roman" pitchFamily="18" charset="0"/>
              </a:rPr>
              <a:t> </a:t>
            </a:r>
            <a:r>
              <a:rPr lang="en-US" altLang="zh-CN" sz="2800" b="1" dirty="0" err="1" smtClean="0">
                <a:latin typeface="Times New Roman" pitchFamily="18" charset="0"/>
                <a:ea typeface="宋体" pitchFamily="2" charset="-122"/>
                <a:cs typeface="Times New Roman" pitchFamily="18" charset="0"/>
              </a:rPr>
              <a:t>σ</a:t>
            </a:r>
            <a:r>
              <a:rPr lang="en-US" altLang="zh-CN" sz="2800" b="1" baseline="-30000" dirty="0" err="1" smtClean="0">
                <a:latin typeface="Times New Roman" pitchFamily="18" charset="0"/>
                <a:ea typeface="宋体" pitchFamily="2" charset="-122"/>
                <a:cs typeface="Times New Roman" pitchFamily="18" charset="0"/>
              </a:rPr>
              <a:t>max</a:t>
            </a:r>
            <a:r>
              <a:rPr lang="en-US" altLang="zh-CN" sz="2800" b="1" dirty="0" smtClean="0">
                <a:latin typeface="Times New Roman" pitchFamily="18" charset="0"/>
                <a:ea typeface="宋体" pitchFamily="2" charset="-122"/>
                <a:cs typeface="Times New Roman" pitchFamily="18" charset="0"/>
              </a:rPr>
              <a:t>(</a:t>
            </a:r>
            <a:r>
              <a:rPr lang="en-US" altLang="zh-CN" sz="2800" b="1" dirty="0" err="1" smtClean="0">
                <a:latin typeface="Times New Roman" pitchFamily="18" charset="0"/>
                <a:ea typeface="宋体" pitchFamily="2" charset="-122"/>
                <a:cs typeface="Times New Roman" pitchFamily="18" charset="0"/>
              </a:rPr>
              <a:t>γ,n</a:t>
            </a:r>
            <a:r>
              <a:rPr lang="en-US" altLang="zh-CN" sz="2800" b="1" dirty="0" smtClean="0">
                <a:latin typeface="Times New Roman" pitchFamily="18" charset="0"/>
                <a:ea typeface="宋体" pitchFamily="2" charset="-122"/>
                <a:cs typeface="Times New Roman" pitchFamily="18" charset="0"/>
              </a:rPr>
              <a:t>)          ~10</a:t>
            </a:r>
            <a:r>
              <a:rPr lang="en-US" altLang="zh-CN" sz="2800" b="1" baseline="30000" dirty="0" smtClean="0">
                <a:latin typeface="Times New Roman" pitchFamily="18" charset="0"/>
                <a:ea typeface="宋体" pitchFamily="2" charset="-122"/>
                <a:cs typeface="Times New Roman" pitchFamily="18" charset="0"/>
              </a:rPr>
              <a:t>-26</a:t>
            </a:r>
            <a:r>
              <a:rPr lang="en-US" altLang="zh-CN" sz="2800" b="1" dirty="0" smtClean="0">
                <a:latin typeface="Times New Roman" pitchFamily="18" charset="0"/>
                <a:ea typeface="宋体" pitchFamily="2" charset="-122"/>
                <a:cs typeface="Times New Roman" pitchFamily="18" charset="0"/>
              </a:rPr>
              <a:t>cm</a:t>
            </a:r>
            <a:r>
              <a:rPr lang="en-US" altLang="zh-CN" sz="2800" b="1" baseline="30000" dirty="0" smtClean="0">
                <a:latin typeface="Times New Roman" pitchFamily="18" charset="0"/>
                <a:ea typeface="宋体" pitchFamily="2" charset="-122"/>
                <a:cs typeface="Times New Roman" pitchFamily="18" charset="0"/>
              </a:rPr>
              <a:t>2</a:t>
            </a:r>
            <a:r>
              <a:rPr lang="en-US" altLang="zh-CN" sz="2800" b="1" dirty="0" smtClean="0">
                <a:latin typeface="Times New Roman" pitchFamily="18" charset="0"/>
                <a:ea typeface="宋体" pitchFamily="2" charset="-122"/>
                <a:cs typeface="Times New Roman" pitchFamily="18" charset="0"/>
              </a:rPr>
              <a:t>      ~10</a:t>
            </a:r>
            <a:r>
              <a:rPr lang="en-US" altLang="zh-CN" sz="2800" b="1" baseline="30000" dirty="0" smtClean="0">
                <a:latin typeface="Times New Roman" pitchFamily="18" charset="0"/>
                <a:ea typeface="宋体" pitchFamily="2" charset="-122"/>
                <a:cs typeface="Times New Roman" pitchFamily="18" charset="0"/>
              </a:rPr>
              <a:t>-24</a:t>
            </a:r>
            <a:r>
              <a:rPr lang="en-US" altLang="zh-CN" sz="2800" b="1" dirty="0" smtClean="0">
                <a:latin typeface="Times New Roman" pitchFamily="18" charset="0"/>
                <a:ea typeface="宋体" pitchFamily="2" charset="-122"/>
                <a:cs typeface="Times New Roman" pitchFamily="18" charset="0"/>
              </a:rPr>
              <a:t>cm</a:t>
            </a:r>
            <a:r>
              <a:rPr lang="en-US" altLang="zh-CN" sz="2800" b="1" baseline="30000" dirty="0" smtClean="0">
                <a:latin typeface="Times New Roman" pitchFamily="18" charset="0"/>
                <a:ea typeface="宋体" pitchFamily="2" charset="-122"/>
                <a:cs typeface="Times New Roman" pitchFamily="18" charset="0"/>
              </a:rPr>
              <a:t>2</a:t>
            </a:r>
            <a:r>
              <a:rPr lang="en-US" altLang="zh-CN" sz="2800" b="1" dirty="0" smtClean="0">
                <a:latin typeface="Times New Roman" pitchFamily="18" charset="0"/>
                <a:ea typeface="宋体" pitchFamily="2" charset="-122"/>
                <a:cs typeface="Times New Roman" pitchFamily="18" charset="0"/>
              </a:rPr>
              <a:t> </a:t>
            </a:r>
            <a:endParaRPr lang="zh-CN" altLang="en-US" sz="2800" dirty="0"/>
          </a:p>
        </p:txBody>
      </p:sp>
    </p:spTree>
    <p:extLst>
      <p:ext uri="{BB962C8B-B14F-4D97-AF65-F5344CB8AC3E}">
        <p14:creationId xmlns:p14="http://schemas.microsoft.com/office/powerpoint/2010/main" val="1910472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1"/>
          <p:cNvSpPr>
            <a:spLocks noChangeArrowheads="1"/>
          </p:cNvSpPr>
          <p:nvPr/>
        </p:nvSpPr>
        <p:spPr bwMode="auto">
          <a:xfrm>
            <a:off x="0" y="785794"/>
            <a:ext cx="9144000" cy="28212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7988"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2800" b="1" i="0" u="none" strike="noStrike" cap="none" normalizeH="0" dirty="0" smtClean="0">
                <a:ln>
                  <a:noFill/>
                </a:ln>
                <a:solidFill>
                  <a:schemeClr val="tx1"/>
                </a:solidFill>
                <a:effectLst/>
                <a:latin typeface="Times New Roman" pitchFamily="18" charset="0"/>
                <a:ea typeface="宋体" pitchFamily="2" charset="-122"/>
                <a:cs typeface="Times New Roman" pitchFamily="18" charset="0"/>
              </a:rPr>
              <a:t> </a:t>
            </a:r>
          </a:p>
          <a:p>
            <a:pPr marL="0" marR="0" lvl="0" indent="407988" algn="l" defTabSz="914400" rtl="0" eaLnBrk="0" fontAlgn="base" latinLnBrk="0" hangingPunct="0">
              <a:lnSpc>
                <a:spcPct val="100000"/>
              </a:lnSpc>
              <a:spcBef>
                <a:spcPct val="0"/>
              </a:spcBef>
              <a:spcAft>
                <a:spcPct val="0"/>
              </a:spcAft>
              <a:buClrTx/>
              <a:buSzTx/>
              <a:buFontTx/>
              <a:buNone/>
              <a:tabLst/>
            </a:pPr>
            <a:endParaRPr lang="en-US" altLang="zh-CN" sz="2800" b="1" baseline="30000" dirty="0" smtClean="0">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pPr>
            <a:endParaRPr kumimoji="0" lang="en-US" altLang="zh-CN" sz="2800" b="1" i="0" u="none" strike="noStrike" cap="none" normalizeH="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pPr>
            <a:endParaRPr lang="en-US" altLang="zh-CN" sz="2800" b="1" baseline="30000" dirty="0" smtClean="0">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pPr>
            <a:r>
              <a:rPr kumimoji="0" lang="en-US" altLang="zh-CN" sz="2800" b="1"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   </a:t>
            </a:r>
          </a:p>
          <a:p>
            <a:pPr marL="0" marR="0" lvl="0" indent="407988" algn="l" defTabSz="914400" rtl="0" eaLnBrk="0" fontAlgn="base" latinLnBrk="0" hangingPunct="0">
              <a:lnSpc>
                <a:spcPct val="100000"/>
              </a:lnSpc>
              <a:spcBef>
                <a:spcPct val="0"/>
              </a:spcBef>
              <a:spcAft>
                <a:spcPct val="0"/>
              </a:spcAft>
              <a:buClrTx/>
              <a:buSzTx/>
              <a:buFontTx/>
              <a:buNone/>
              <a:tabLst/>
            </a:pPr>
            <a:endParaRPr lang="en-US" altLang="zh-CN" sz="2800" b="1" baseline="30000" dirty="0" smtClean="0">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pPr>
            <a:endParaRPr kumimoji="0" lang="en-US" altLang="zh-CN" sz="2800" b="1"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pPr>
            <a:endParaRPr kumimoji="0" lang="en-US" altLang="zh-CN" sz="2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6" name="矩形 5"/>
          <p:cNvSpPr/>
          <p:nvPr/>
        </p:nvSpPr>
        <p:spPr>
          <a:xfrm>
            <a:off x="428596" y="642918"/>
            <a:ext cx="8358246" cy="8135560"/>
          </a:xfrm>
          <a:prstGeom prst="rect">
            <a:avLst/>
          </a:prstGeom>
        </p:spPr>
        <p:txBody>
          <a:bodyPr wrap="square">
            <a:spAutoFit/>
          </a:bodyPr>
          <a:lstStyle/>
          <a:p>
            <a:pPr lvl="0" indent="407988" fontAlgn="base">
              <a:spcBef>
                <a:spcPct val="0"/>
              </a:spcBef>
              <a:spcAft>
                <a:spcPct val="0"/>
              </a:spcAft>
            </a:pPr>
            <a:r>
              <a:rPr lang="zh-CN" altLang="zh-CN" sz="2800" b="1" dirty="0" smtClean="0">
                <a:latin typeface="Times New Roman" pitchFamily="18" charset="0"/>
                <a:ea typeface="宋体" pitchFamily="2" charset="-122"/>
                <a:cs typeface="Times New Roman" pitchFamily="18" charset="0"/>
              </a:rPr>
              <a:t>⑵ </a:t>
            </a:r>
            <a:r>
              <a:rPr lang="zh-CN" altLang="en-US" sz="2800" b="1" dirty="0" smtClean="0">
                <a:latin typeface="Times New Roman" pitchFamily="18" charset="0"/>
                <a:ea typeface="宋体" pitchFamily="2" charset="-122"/>
                <a:cs typeface="Times New Roman" pitchFamily="18" charset="0"/>
              </a:rPr>
              <a:t>共振峰的能量</a:t>
            </a:r>
            <a:endParaRPr lang="en-US" altLang="zh-CN" sz="2800" b="1" dirty="0" smtClean="0">
              <a:latin typeface="Times New Roman" pitchFamily="18" charset="0"/>
              <a:ea typeface="宋体" pitchFamily="2" charset="-122"/>
              <a:cs typeface="Times New Roman" pitchFamily="18" charset="0"/>
            </a:endParaRPr>
          </a:p>
          <a:p>
            <a:pPr lvl="0" indent="407988" fontAlgn="base">
              <a:spcBef>
                <a:spcPct val="0"/>
              </a:spcBef>
              <a:spcAft>
                <a:spcPct val="0"/>
              </a:spcAft>
            </a:pPr>
            <a:r>
              <a:rPr lang="en-US" altLang="zh-CN" sz="2800" b="1" dirty="0" smtClean="0">
                <a:latin typeface="Times New Roman" pitchFamily="18" charset="0"/>
                <a:ea typeface="宋体" pitchFamily="2" charset="-122"/>
                <a:cs typeface="Times New Roman" pitchFamily="18" charset="0"/>
              </a:rPr>
              <a:t>       </a:t>
            </a:r>
          </a:p>
          <a:p>
            <a:pPr lvl="0" indent="407988" fontAlgn="base">
              <a:spcBef>
                <a:spcPct val="0"/>
              </a:spcBef>
              <a:spcAft>
                <a:spcPct val="0"/>
              </a:spcAft>
            </a:pPr>
            <a:r>
              <a:rPr lang="en-US" altLang="zh-CN" sz="4400" b="1" dirty="0" smtClean="0">
                <a:latin typeface="Times New Roman" pitchFamily="18" charset="0"/>
                <a:ea typeface="宋体" pitchFamily="2" charset="-122"/>
                <a:cs typeface="Times New Roman" pitchFamily="18" charset="0"/>
              </a:rPr>
              <a:t>              </a:t>
            </a:r>
            <a:r>
              <a:rPr lang="en-US" altLang="zh-CN" sz="4400" b="1" dirty="0" err="1" smtClean="0">
                <a:latin typeface="Times New Roman" pitchFamily="18" charset="0"/>
                <a:ea typeface="宋体" pitchFamily="2" charset="-122"/>
                <a:cs typeface="Times New Roman" pitchFamily="18" charset="0"/>
              </a:rPr>
              <a:t>E</a:t>
            </a:r>
            <a:r>
              <a:rPr lang="en-US" altLang="zh-CN" sz="4400" b="1" baseline="-25000" dirty="0" err="1" smtClean="0">
                <a:latin typeface="Times New Roman" pitchFamily="18" charset="0"/>
                <a:ea typeface="宋体" pitchFamily="2" charset="-122"/>
                <a:cs typeface="Times New Roman" pitchFamily="18" charset="0"/>
              </a:rPr>
              <a:t>res</a:t>
            </a:r>
            <a:r>
              <a:rPr lang="en-US" altLang="zh-CN" sz="4400" b="1" dirty="0" smtClean="0">
                <a:latin typeface="Times New Roman" pitchFamily="18" charset="0"/>
                <a:ea typeface="宋体" pitchFamily="2" charset="-122"/>
                <a:cs typeface="Times New Roman" pitchFamily="18" charset="0"/>
              </a:rPr>
              <a:t> ~ 1/A</a:t>
            </a:r>
            <a:r>
              <a:rPr lang="en-US" altLang="zh-CN" sz="4400" b="1" baseline="30000" dirty="0" smtClean="0">
                <a:latin typeface="Times New Roman" pitchFamily="18" charset="0"/>
                <a:ea typeface="宋体" pitchFamily="2" charset="-122"/>
                <a:cs typeface="Times New Roman" pitchFamily="18" charset="0"/>
              </a:rPr>
              <a:t>0.19</a:t>
            </a:r>
            <a:r>
              <a:rPr lang="en-US" altLang="zh-CN" sz="4400" b="1" dirty="0" smtClean="0">
                <a:latin typeface="Times New Roman" pitchFamily="18" charset="0"/>
                <a:ea typeface="宋体" pitchFamily="2" charset="-122"/>
                <a:cs typeface="Times New Roman" pitchFamily="18" charset="0"/>
              </a:rPr>
              <a:t> </a:t>
            </a:r>
          </a:p>
          <a:p>
            <a:pPr lvl="0" indent="407988" fontAlgn="base">
              <a:spcBef>
                <a:spcPct val="0"/>
              </a:spcBef>
              <a:spcAft>
                <a:spcPct val="0"/>
              </a:spcAft>
            </a:pPr>
            <a:endParaRPr lang="en-US" altLang="zh-CN" sz="4400" b="1" baseline="30000" dirty="0" smtClean="0">
              <a:latin typeface="Times New Roman" pitchFamily="18" charset="0"/>
              <a:ea typeface="宋体" pitchFamily="2" charset="-122"/>
              <a:cs typeface="Times New Roman" pitchFamily="18" charset="0"/>
            </a:endParaRPr>
          </a:p>
          <a:p>
            <a:pPr lvl="0" indent="407988" fontAlgn="base">
              <a:spcBef>
                <a:spcPct val="0"/>
              </a:spcBef>
              <a:spcAft>
                <a:spcPct val="0"/>
              </a:spcAft>
            </a:pPr>
            <a:r>
              <a:rPr lang="en-US" altLang="zh-CN" sz="4400" b="1" baseline="30000" dirty="0" smtClean="0">
                <a:latin typeface="Times New Roman" pitchFamily="18" charset="0"/>
                <a:ea typeface="宋体" pitchFamily="2" charset="-122"/>
                <a:cs typeface="Times New Roman" pitchFamily="18" charset="0"/>
              </a:rPr>
              <a:t>        </a:t>
            </a:r>
            <a:r>
              <a:rPr lang="en-US" altLang="zh-CN" sz="4400" b="1" baseline="30000" dirty="0" err="1" smtClean="0">
                <a:latin typeface="Times New Roman" pitchFamily="18" charset="0"/>
                <a:ea typeface="宋体" pitchFamily="2" charset="-122"/>
                <a:cs typeface="Times New Roman" pitchFamily="18" charset="0"/>
              </a:rPr>
              <a:t>E</a:t>
            </a:r>
            <a:r>
              <a:rPr lang="en-US" altLang="zh-CN" sz="4400" b="1" baseline="-25000" dirty="0" err="1" smtClean="0">
                <a:latin typeface="Times New Roman" pitchFamily="18" charset="0"/>
                <a:ea typeface="宋体" pitchFamily="2" charset="-122"/>
                <a:cs typeface="Times New Roman" pitchFamily="18" charset="0"/>
              </a:rPr>
              <a:t>res</a:t>
            </a:r>
            <a:r>
              <a:rPr lang="en-US" altLang="zh-CN" sz="4400" b="1" baseline="30000" dirty="0" smtClean="0">
                <a:latin typeface="Times New Roman" pitchFamily="18" charset="0"/>
                <a:ea typeface="宋体" pitchFamily="2" charset="-122"/>
                <a:cs typeface="Times New Roman" pitchFamily="18" charset="0"/>
              </a:rPr>
              <a:t> </a:t>
            </a:r>
            <a:r>
              <a:rPr lang="zh-CN" altLang="en-US" sz="4400" b="1" baseline="30000" dirty="0" smtClean="0">
                <a:latin typeface="Times New Roman" pitchFamily="18" charset="0"/>
                <a:ea typeface="宋体" pitchFamily="2" charset="-122"/>
                <a:cs typeface="Times New Roman" pitchFamily="18" charset="0"/>
              </a:rPr>
              <a:t>在</a:t>
            </a:r>
            <a:r>
              <a:rPr lang="en-US" altLang="zh-CN" sz="4400" b="1" baseline="30000" dirty="0" smtClean="0">
                <a:latin typeface="Times New Roman" pitchFamily="18" charset="0"/>
                <a:ea typeface="宋体" pitchFamily="2" charset="-122"/>
                <a:cs typeface="Times New Roman" pitchFamily="18" charset="0"/>
              </a:rPr>
              <a:t>13Mev到28MeV之间</a:t>
            </a:r>
            <a:r>
              <a:rPr lang="en-US" altLang="zh-CN" sz="4400" b="1" dirty="0" smtClean="0">
                <a:latin typeface="Times New Roman" pitchFamily="18" charset="0"/>
                <a:ea typeface="宋体" pitchFamily="2" charset="-122"/>
                <a:cs typeface="Times New Roman" pitchFamily="18" charset="0"/>
              </a:rPr>
              <a:t> </a:t>
            </a:r>
          </a:p>
          <a:p>
            <a:pPr lvl="0" indent="407988" fontAlgn="base">
              <a:spcBef>
                <a:spcPct val="0"/>
              </a:spcBef>
              <a:spcAft>
                <a:spcPct val="0"/>
              </a:spcAft>
            </a:pPr>
            <a:endParaRPr lang="en-US" altLang="zh-CN" sz="4400" b="1" dirty="0" smtClean="0">
              <a:latin typeface="Times New Roman" pitchFamily="18" charset="0"/>
              <a:ea typeface="宋体" pitchFamily="2" charset="-122"/>
              <a:cs typeface="Times New Roman" pitchFamily="18" charset="0"/>
            </a:endParaRPr>
          </a:p>
          <a:p>
            <a:pPr lvl="0" indent="407988" fontAlgn="base">
              <a:spcBef>
                <a:spcPct val="0"/>
              </a:spcBef>
              <a:spcAft>
                <a:spcPct val="0"/>
              </a:spcAft>
            </a:pPr>
            <a:r>
              <a:rPr lang="en-US" altLang="zh-CN" sz="4400" b="1" dirty="0" smtClean="0">
                <a:latin typeface="Times New Roman" pitchFamily="18" charset="0"/>
                <a:ea typeface="宋体" pitchFamily="2" charset="-122"/>
                <a:cs typeface="Times New Roman" pitchFamily="18" charset="0"/>
              </a:rPr>
              <a:t>  </a:t>
            </a:r>
          </a:p>
          <a:p>
            <a:pPr lvl="0" indent="407988" fontAlgn="base">
              <a:spcBef>
                <a:spcPct val="0"/>
              </a:spcBef>
              <a:spcAft>
                <a:spcPct val="0"/>
              </a:spcAft>
            </a:pPr>
            <a:endParaRPr lang="en-US" altLang="zh-CN" sz="4400" b="1" baseline="30000" dirty="0" smtClean="0">
              <a:latin typeface="Times New Roman" pitchFamily="18" charset="0"/>
              <a:ea typeface="宋体" pitchFamily="2" charset="-122"/>
              <a:cs typeface="Times New Roman" pitchFamily="18" charset="0"/>
            </a:endParaRPr>
          </a:p>
          <a:p>
            <a:pPr lvl="0" indent="407988" fontAlgn="base">
              <a:spcBef>
                <a:spcPct val="0"/>
              </a:spcBef>
              <a:spcAft>
                <a:spcPct val="0"/>
              </a:spcAft>
            </a:pPr>
            <a:endParaRPr lang="en-US" altLang="zh-CN" sz="4400" b="1" dirty="0" smtClean="0">
              <a:latin typeface="Times New Roman" pitchFamily="18" charset="0"/>
              <a:ea typeface="宋体" pitchFamily="2" charset="-122"/>
              <a:cs typeface="Times New Roman" pitchFamily="18" charset="0"/>
            </a:endParaRPr>
          </a:p>
          <a:p>
            <a:pPr lvl="0" indent="407988" fontAlgn="base">
              <a:spcBef>
                <a:spcPct val="0"/>
              </a:spcBef>
              <a:spcAft>
                <a:spcPct val="0"/>
              </a:spcAft>
            </a:pPr>
            <a:endParaRPr lang="en-US" altLang="zh-CN" sz="4400" b="1" baseline="30000" dirty="0" smtClean="0">
              <a:latin typeface="Times New Roman" pitchFamily="18" charset="0"/>
              <a:ea typeface="宋体" pitchFamily="2" charset="-122"/>
              <a:cs typeface="Times New Roman" pitchFamily="18" charset="0"/>
            </a:endParaRPr>
          </a:p>
          <a:p>
            <a:pPr lvl="0" indent="407988" fontAlgn="base">
              <a:spcBef>
                <a:spcPct val="0"/>
              </a:spcBef>
              <a:spcAft>
                <a:spcPct val="0"/>
              </a:spcAft>
            </a:pPr>
            <a:r>
              <a:rPr lang="en-US" altLang="zh-CN" sz="4400" b="1" baseline="30000" dirty="0" smtClean="0">
                <a:latin typeface="Times New Roman" pitchFamily="18" charset="0"/>
                <a:ea typeface="宋体" pitchFamily="2" charset="-122"/>
                <a:cs typeface="Times New Roman" pitchFamily="18" charset="0"/>
              </a:rPr>
              <a:t>  </a:t>
            </a:r>
          </a:p>
          <a:p>
            <a:pPr lvl="0" indent="407988" fontAlgn="base">
              <a:spcBef>
                <a:spcPct val="0"/>
              </a:spcBef>
              <a:spcAft>
                <a:spcPct val="0"/>
              </a:spcAft>
            </a:pPr>
            <a:endParaRPr lang="en-US" altLang="zh-CN" sz="4400" b="1" baseline="30000" dirty="0" smtClean="0">
              <a:latin typeface="Times New Roman" pitchFamily="18" charset="0"/>
              <a:ea typeface="宋体" pitchFamily="2" charset="-122"/>
              <a:cs typeface="Times New Roman" pitchFamily="18" charset="0"/>
            </a:endParaRPr>
          </a:p>
          <a:p>
            <a:pPr lvl="0" indent="407988" fontAlgn="base">
              <a:spcBef>
                <a:spcPct val="0"/>
              </a:spcBef>
              <a:spcAft>
                <a:spcPct val="0"/>
              </a:spcAft>
            </a:pPr>
            <a:r>
              <a:rPr lang="en-US" altLang="zh-CN" sz="4400" b="1" dirty="0" smtClean="0">
                <a:latin typeface="Times New Roman" pitchFamily="18" charset="0"/>
                <a:ea typeface="宋体" pitchFamily="2" charset="-122"/>
                <a:cs typeface="Times New Roman" pitchFamily="18" charset="0"/>
              </a:rPr>
              <a:t> </a:t>
            </a:r>
            <a:endParaRPr lang="en-US" altLang="zh-CN" sz="4400" b="1" baseline="30000" dirty="0" smtClean="0">
              <a:latin typeface="Times New Roman" pitchFamily="18" charset="0"/>
              <a:ea typeface="宋体" pitchFamily="2" charset="-122"/>
              <a:cs typeface="Times New Roman" pitchFamily="18" charset="0"/>
            </a:endParaRPr>
          </a:p>
          <a:p>
            <a:pPr lvl="0" indent="407988" fontAlgn="base">
              <a:spcBef>
                <a:spcPct val="0"/>
              </a:spcBef>
              <a:spcAft>
                <a:spcPct val="0"/>
              </a:spcAft>
            </a:pPr>
            <a:endParaRPr lang="en-US" altLang="zh-CN" sz="2800" b="1" dirty="0" smtClean="0">
              <a:latin typeface="Times New Roman" pitchFamily="18" charset="0"/>
              <a:ea typeface="宋体" pitchFamily="2" charset="-122"/>
              <a:cs typeface="Times New Roman" pitchFamily="18" charset="0"/>
            </a:endParaRPr>
          </a:p>
          <a:p>
            <a:pPr lvl="0" indent="407988" fontAlgn="base">
              <a:spcBef>
                <a:spcPct val="0"/>
              </a:spcBef>
              <a:spcAft>
                <a:spcPct val="0"/>
              </a:spcAft>
            </a:pPr>
            <a:r>
              <a:rPr lang="en-US" altLang="zh-CN" sz="2800" b="1" dirty="0" smtClean="0">
                <a:latin typeface="Times New Roman" pitchFamily="18" charset="0"/>
                <a:ea typeface="宋体" pitchFamily="2" charset="-122"/>
                <a:cs typeface="Times New Roman" pitchFamily="18" charset="0"/>
              </a:rPr>
              <a:t>                 </a:t>
            </a:r>
            <a:r>
              <a:rPr lang="zh-CN" altLang="en-US" sz="2800" b="1" dirty="0" smtClean="0">
                <a:latin typeface="Times New Roman" pitchFamily="18" charset="0"/>
                <a:ea typeface="宋体" pitchFamily="2" charset="-122"/>
                <a:cs typeface="Times New Roman" pitchFamily="18" charset="0"/>
              </a:rPr>
              <a:t>    </a:t>
            </a:r>
            <a:endParaRPr lang="zh-CN" altLang="en-US" sz="2800" dirty="0" smtClean="0">
              <a:latin typeface="Arial" pitchFamily="34" charset="0"/>
              <a:ea typeface="宋体" pitchFamily="2" charset="-122"/>
            </a:endParaRPr>
          </a:p>
        </p:txBody>
      </p:sp>
      <p:sp>
        <p:nvSpPr>
          <p:cNvPr id="1341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41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34153" name="Rectangle 9"/>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100" b="0" i="0" u="none" strike="noStrike" cap="none" normalizeH="0" baseline="0" smtClean="0">
                <a:ln>
                  <a:noFill/>
                </a:ln>
                <a:solidFill>
                  <a:schemeClr val="tx1"/>
                </a:solidFill>
                <a:effectLst/>
                <a:latin typeface="Arial" pitchFamily="34" charset="0"/>
                <a:ea typeface="宋体" pitchFamily="2" charset="-122"/>
              </a:rPr>
              <a:t> </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4" name="矩形 13"/>
          <p:cNvSpPr/>
          <p:nvPr/>
        </p:nvSpPr>
        <p:spPr>
          <a:xfrm>
            <a:off x="4247808" y="3244334"/>
            <a:ext cx="242374" cy="369332"/>
          </a:xfrm>
          <a:prstGeom prst="rect">
            <a:avLst/>
          </a:prstGeom>
        </p:spPr>
        <p:txBody>
          <a:bodyPr wrap="none">
            <a:spAutoFit/>
          </a:bodyPr>
          <a:lstStyle/>
          <a:p>
            <a:r>
              <a:rPr lang="en-US" altLang="zh-CN" b="1" dirty="0" smtClean="0">
                <a:latin typeface="Times New Roman" pitchFamily="18" charset="0"/>
                <a:ea typeface="宋体" pitchFamily="2" charset="-122"/>
                <a:cs typeface="Times New Roman" pitchFamily="18" charset="0"/>
              </a:rPr>
              <a:t> </a:t>
            </a:r>
            <a:endParaRPr lang="zh-CN" altLang="en-US" dirty="0"/>
          </a:p>
        </p:txBody>
      </p:sp>
    </p:spTree>
    <p:extLst>
      <p:ext uri="{BB962C8B-B14F-4D97-AF65-F5344CB8AC3E}">
        <p14:creationId xmlns:p14="http://schemas.microsoft.com/office/powerpoint/2010/main" val="1485287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
          <p:cNvSpPr>
            <a:spLocks noChangeArrowheads="1"/>
          </p:cNvSpPr>
          <p:nvPr/>
        </p:nvSpPr>
        <p:spPr bwMode="auto">
          <a:xfrm>
            <a:off x="0" y="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7988" algn="l" defTabSz="914400" rtl="0" eaLnBrk="1" fontAlgn="base" latinLnBrk="0" hangingPunct="1">
              <a:lnSpc>
                <a:spcPct val="100000"/>
              </a:lnSpc>
              <a:spcBef>
                <a:spcPct val="0"/>
              </a:spcBef>
              <a:spcAft>
                <a:spcPct val="0"/>
              </a:spcAft>
              <a:buClrTx/>
              <a:buSzTx/>
              <a:buFontTx/>
              <a:buChar char="•"/>
              <a:tabLst>
                <a:tab pos="673100" algn="l"/>
              </a:tabLst>
            </a:pP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R="0" lvl="0" algn="l" defTabSz="914400" rtl="0" eaLnBrk="1" fontAlgn="base" latinLnBrk="0" hangingPunct="1">
              <a:lnSpc>
                <a:spcPct val="100000"/>
              </a:lnSpc>
              <a:spcBef>
                <a:spcPct val="0"/>
              </a:spcBef>
              <a:spcAft>
                <a:spcPct val="0"/>
              </a:spcAft>
              <a:buClrTx/>
              <a:buSzTx/>
              <a:tabLst>
                <a:tab pos="673100" algn="l"/>
              </a:tabLst>
            </a:pPr>
            <a:r>
              <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巨共振的解析</a:t>
            </a:r>
            <a:endParaRPr kumimoji="0" lang="zh-CN" sz="2800" b="0" i="0" u="none" strike="noStrike" cap="none" normalizeH="0" baseline="0" dirty="0" smtClean="0">
              <a:ln>
                <a:noFill/>
              </a:ln>
              <a:solidFill>
                <a:schemeClr val="tx1"/>
              </a:solidFill>
              <a:effectLst/>
              <a:latin typeface="Arial" pitchFamily="34" charset="0"/>
              <a:ea typeface="宋体" pitchFamily="2" charset="-122"/>
            </a:endParaRPr>
          </a:p>
          <a:p>
            <a:pPr marL="0" marR="0" lvl="0" indent="407988" algn="l" defTabSz="914400" rtl="0" eaLnBrk="0" fontAlgn="base" latinLnBrk="0" hangingPunct="0">
              <a:lnSpc>
                <a:spcPct val="100000"/>
              </a:lnSpc>
              <a:spcBef>
                <a:spcPct val="0"/>
              </a:spcBef>
              <a:spcAft>
                <a:spcPct val="0"/>
              </a:spcAft>
              <a:buClrTx/>
              <a:buSzTx/>
              <a:buFontTx/>
              <a:buNone/>
              <a:tabLst>
                <a:tab pos="673100" algn="l"/>
              </a:tabLst>
            </a:pPr>
            <a:endParaRPr lang="en-US" altLang="zh-CN" sz="2800" b="1" dirty="0" smtClean="0">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tab pos="673100" algn="l"/>
              </a:tabLst>
            </a:pP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巨共振现象可以用集团偶极振动吸收模型来解析。</a:t>
            </a:r>
            <a:endParaRPr kumimoji="0" lang="zh-CN" sz="2800" b="0" i="0" u="none" strike="noStrike" cap="none" normalizeH="0" baseline="0" dirty="0" smtClean="0">
              <a:ln>
                <a:noFill/>
              </a:ln>
              <a:solidFill>
                <a:schemeClr val="tx1"/>
              </a:solidFill>
              <a:effectLst/>
              <a:latin typeface="Arial" pitchFamily="34" charset="0"/>
              <a:ea typeface="宋体" pitchFamily="2" charset="-122"/>
            </a:endParaRPr>
          </a:p>
          <a:p>
            <a:pPr marL="0" marR="0" lvl="0" indent="407988" algn="l" defTabSz="914400" rtl="0" eaLnBrk="0" fontAlgn="base" latinLnBrk="0" hangingPunct="0">
              <a:lnSpc>
                <a:spcPct val="100000"/>
              </a:lnSpc>
              <a:spcBef>
                <a:spcPct val="0"/>
              </a:spcBef>
              <a:spcAft>
                <a:spcPct val="0"/>
              </a:spcAft>
              <a:buClrTx/>
              <a:buSzTx/>
              <a:buFontTx/>
              <a:buNone/>
              <a:tabLst>
                <a:tab pos="673100" algn="l"/>
              </a:tabLst>
            </a:pP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tab pos="673100" algn="l"/>
              </a:tabLst>
            </a:pP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把核中所有的中子和质子看作是可以相互渗透和不可</a:t>
            </a: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tab pos="673100" algn="l"/>
              </a:tabLst>
            </a:pP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tab pos="673100" algn="l"/>
              </a:tabLst>
            </a:pP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压缩的液体，在入射</a:t>
            </a:r>
            <a:r>
              <a:rPr kumimoji="0" lang="zh-CN"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γ</a:t>
            </a: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光场的作用下，所有的质子向核</a:t>
            </a: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tab pos="673100" algn="l"/>
              </a:tabLst>
            </a:pPr>
            <a:endParaRPr lang="en-US" altLang="zh-CN" sz="2800" b="1" dirty="0" smtClean="0">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tab pos="673100" algn="l"/>
              </a:tabLst>
            </a:pP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的某一边运动，而中子向另一方向运动，结果使质子</a:t>
            </a: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tab pos="673100" algn="l"/>
              </a:tabLst>
            </a:pPr>
            <a:endParaRPr lang="en-US" altLang="zh-CN" sz="2800" b="1" dirty="0" smtClean="0">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tab pos="673100" algn="l"/>
              </a:tabLst>
            </a:pP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的质心和中子的质心分离，但核的质心保持不变。</a:t>
            </a:r>
            <a:endParaRPr kumimoji="0" lang="zh-CN" sz="2800" b="0" i="0" u="none" strike="noStrike" cap="none" normalizeH="0" baseline="0" dirty="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443846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cstate="print"/>
          <a:srcRect/>
          <a:stretch>
            <a:fillRect/>
          </a:stretch>
        </p:blipFill>
        <p:spPr bwMode="auto">
          <a:xfrm>
            <a:off x="571472" y="1285860"/>
            <a:ext cx="8001056" cy="5214974"/>
          </a:xfrm>
          <a:prstGeom prst="rect">
            <a:avLst/>
          </a:prstGeom>
          <a:noFill/>
          <a:ln w="9525">
            <a:noFill/>
            <a:miter lim="800000"/>
            <a:headEnd/>
            <a:tailEnd/>
          </a:ln>
          <a:effectLst/>
        </p:spPr>
      </p:pic>
      <p:sp>
        <p:nvSpPr>
          <p:cNvPr id="3" name="TextBox 2"/>
          <p:cNvSpPr txBox="1"/>
          <p:nvPr/>
        </p:nvSpPr>
        <p:spPr>
          <a:xfrm>
            <a:off x="357158" y="428604"/>
            <a:ext cx="8143932" cy="523220"/>
          </a:xfrm>
          <a:prstGeom prst="rect">
            <a:avLst/>
          </a:prstGeom>
          <a:noFill/>
        </p:spPr>
        <p:txBody>
          <a:bodyPr wrap="square" rtlCol="0">
            <a:spAutoFit/>
          </a:bodyPr>
          <a:lstStyle/>
          <a:p>
            <a:r>
              <a:rPr lang="zh-CN" altLang="en-US" sz="2800" b="1" dirty="0" smtClean="0"/>
              <a:t>光核反应激发函数</a:t>
            </a:r>
            <a:r>
              <a:rPr lang="en-US" altLang="zh-CN" sz="2800" b="1" dirty="0" smtClean="0"/>
              <a:t>σ </a:t>
            </a:r>
            <a:r>
              <a:rPr lang="en-US" altLang="zh-CN" sz="2800" b="1" baseline="-25000" dirty="0" smtClean="0"/>
              <a:t>γ</a:t>
            </a:r>
            <a:r>
              <a:rPr lang="en-US" altLang="zh-CN" sz="2800" b="1" dirty="0" smtClean="0"/>
              <a:t>(E)和 </a:t>
            </a:r>
            <a:r>
              <a:rPr lang="en-US" altLang="zh-CN" sz="2800" b="1" dirty="0" err="1" smtClean="0"/>
              <a:t>核形变参量的关系</a:t>
            </a:r>
            <a:endParaRPr lang="zh-CN" altLang="en-US" sz="2800" b="1" dirty="0"/>
          </a:p>
        </p:txBody>
      </p:sp>
    </p:spTree>
    <p:extLst>
      <p:ext uri="{BB962C8B-B14F-4D97-AF65-F5344CB8AC3E}">
        <p14:creationId xmlns:p14="http://schemas.microsoft.com/office/powerpoint/2010/main" val="674602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ChangeArrowheads="1"/>
          </p:cNvSpPr>
          <p:nvPr/>
        </p:nvSpPr>
        <p:spPr bwMode="auto">
          <a:xfrm>
            <a:off x="0" y="357166"/>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7988" algn="l" defTabSz="914400" rtl="0" eaLnBrk="1" fontAlgn="base" latinLnBrk="0" hangingPunct="1">
              <a:lnSpc>
                <a:spcPct val="100000"/>
              </a:lnSpc>
              <a:spcBef>
                <a:spcPct val="0"/>
              </a:spcBef>
              <a:spcAft>
                <a:spcPct val="0"/>
              </a:spcAft>
              <a:buClrTx/>
              <a:buSzTx/>
              <a:buFontTx/>
              <a:buNone/>
              <a:tabLst>
                <a:tab pos="1092200" algn="l"/>
              </a:tabLst>
            </a:pPr>
            <a:r>
              <a:rPr kumimoji="0" 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根据理论预言，光核反应的激发函数的分布情况是和原子核的形变参量有关，</a:t>
            </a:r>
            <a:r>
              <a:rPr kumimoji="0" 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对于具有四极形变的原子核，应该出现两个共振峰，它具有如下特点</a:t>
            </a:r>
            <a:r>
              <a:rPr kumimoji="0" lang="en-US" alt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endParaRPr kumimoji="0" lang="zh-CN" sz="2800" b="0" i="0" u="none" strike="noStrike" cap="none" normalizeH="0" baseline="0" dirty="0" smtClean="0">
              <a:ln>
                <a:noFill/>
              </a:ln>
              <a:solidFill>
                <a:srgbClr val="FF0000"/>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tabLst>
                <a:tab pos="1092200" algn="l"/>
              </a:tabLst>
            </a:pPr>
            <a:r>
              <a:rPr kumimoji="0" lang="en-US" alt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tab pos="1092200" algn="l"/>
              </a:tabLst>
            </a:pPr>
            <a:r>
              <a:rPr lang="en-US" altLang="zh-CN" sz="2800" b="1" dirty="0" smtClean="0">
                <a:solidFill>
                  <a:schemeClr val="tx2"/>
                </a:solidFill>
                <a:latin typeface="Times New Roman" pitchFamily="18" charset="0"/>
                <a:ea typeface="宋体" pitchFamily="2" charset="-122"/>
                <a:cs typeface="Times New Roman" pitchFamily="18" charset="0"/>
              </a:rPr>
              <a:t>        </a:t>
            </a:r>
            <a:r>
              <a:rPr kumimoji="0" lang="zh-CN" sz="28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两个峰间的距离正比于形变参量</a:t>
            </a:r>
            <a:r>
              <a:rPr kumimoji="0" lang="zh-CN" altLang="zh-CN" sz="28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β</a:t>
            </a:r>
            <a:endParaRPr kumimoji="0" lang="zh-CN" altLang="zh-CN" sz="2800" b="0" i="0" u="none" strike="noStrike" cap="none" normalizeH="0" baseline="0" dirty="0" smtClean="0">
              <a:ln>
                <a:noFill/>
              </a:ln>
              <a:solidFill>
                <a:schemeClr val="tx2"/>
              </a:solidFill>
              <a:effectLst/>
              <a:latin typeface="Arial" pitchFamily="34" charset="0"/>
              <a:ea typeface="宋体" pitchFamily="2" charset="-122"/>
            </a:endParaRPr>
          </a:p>
          <a:p>
            <a:pPr marL="0" marR="0" lvl="0" indent="0" algn="l" defTabSz="914400" rtl="0" eaLnBrk="0" fontAlgn="base" latinLnBrk="0" hangingPunct="0">
              <a:lnSpc>
                <a:spcPct val="100000"/>
              </a:lnSpc>
              <a:spcBef>
                <a:spcPct val="0"/>
              </a:spcBef>
              <a:spcAft>
                <a:spcPct val="0"/>
              </a:spcAft>
              <a:buClrTx/>
              <a:buSzTx/>
              <a:tabLst>
                <a:tab pos="1092200" algn="l"/>
              </a:tabLst>
            </a:pPr>
            <a:r>
              <a:rPr kumimoji="0" lang="en-US" altLang="zh-CN" sz="2800" b="1" i="0" u="none" strike="noStrike" cap="none" normalizeH="0" dirty="0" smtClean="0">
                <a:ln>
                  <a:noFill/>
                </a:ln>
                <a:solidFill>
                  <a:schemeClr val="tx2"/>
                </a:solidFill>
                <a:effectLst/>
                <a:latin typeface="Times New Roman" pitchFamily="18" charset="0"/>
                <a:ea typeface="宋体" pitchFamily="2" charset="-122"/>
                <a:cs typeface="Times New Roman" pitchFamily="18" charset="0"/>
              </a:rPr>
              <a:t>   </a:t>
            </a:r>
            <a:r>
              <a:rPr kumimoji="0" lang="en-US" altLang="zh-CN" sz="28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     </a:t>
            </a:r>
            <a:r>
              <a:rPr kumimoji="0" lang="zh-CN" sz="28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两个峰下面的面积总</a:t>
            </a:r>
            <a:r>
              <a:rPr kumimoji="0" lang="zh-CN" altLang="en-US" sz="28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是</a:t>
            </a:r>
            <a:r>
              <a:rPr kumimoji="0" lang="zh-CN" sz="28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a:t>
            </a:r>
            <a:r>
              <a:rPr kumimoji="0" lang="en-US" altLang="zh-CN" sz="28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2:1</a:t>
            </a:r>
            <a:endParaRPr kumimoji="0" lang="zh-CN" sz="2800" b="0" i="0" u="none" strike="noStrike" cap="none" normalizeH="0" baseline="0" dirty="0" smtClean="0">
              <a:ln>
                <a:noFill/>
              </a:ln>
              <a:solidFill>
                <a:schemeClr val="tx2"/>
              </a:solidFill>
              <a:effectLst/>
              <a:latin typeface="Arial" pitchFamily="34" charset="0"/>
              <a:ea typeface="宋体" pitchFamily="2" charset="-122"/>
            </a:endParaRPr>
          </a:p>
        </p:txBody>
      </p:sp>
      <p:sp>
        <p:nvSpPr>
          <p:cNvPr id="229379" name="Rectangle 3"/>
          <p:cNvSpPr>
            <a:spLocks noChangeArrowheads="1"/>
          </p:cNvSpPr>
          <p:nvPr/>
        </p:nvSpPr>
        <p:spPr bwMode="auto">
          <a:xfrm>
            <a:off x="0" y="2928934"/>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7988" algn="l" defTabSz="914400" rtl="0" eaLnBrk="1" fontAlgn="base" latinLnBrk="0" hangingPunct="1">
              <a:lnSpc>
                <a:spcPct val="100000"/>
              </a:lnSpc>
              <a:spcBef>
                <a:spcPct val="0"/>
              </a:spcBef>
              <a:spcAft>
                <a:spcPct val="0"/>
              </a:spcAft>
              <a:buClrTx/>
              <a:buSzTx/>
              <a:tabLst>
                <a:tab pos="1092200" algn="l"/>
              </a:tabLst>
            </a:pPr>
            <a:r>
              <a:rPr kumimoji="0" lang="en-US" altLang="zh-CN" sz="28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   </a:t>
            </a:r>
            <a:r>
              <a:rPr kumimoji="0" lang="zh-CN" sz="28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对于长椭球形核，高能峰大于低能峰</a:t>
            </a:r>
            <a:endParaRPr kumimoji="0" lang="zh-CN" sz="2800" b="0" i="0" u="none" strike="noStrike" cap="none" normalizeH="0" baseline="0" dirty="0" smtClean="0">
              <a:ln>
                <a:noFill/>
              </a:ln>
              <a:solidFill>
                <a:schemeClr val="tx2"/>
              </a:solidFill>
              <a:effectLst/>
              <a:latin typeface="Arial" pitchFamily="34" charset="0"/>
              <a:ea typeface="宋体" pitchFamily="2" charset="-122"/>
            </a:endParaRPr>
          </a:p>
          <a:p>
            <a:pPr marL="0" marR="0" lvl="0" indent="407988" algn="l" defTabSz="914400" rtl="0" eaLnBrk="0" fontAlgn="base" latinLnBrk="0" hangingPunct="0">
              <a:lnSpc>
                <a:spcPct val="100000"/>
              </a:lnSpc>
              <a:spcBef>
                <a:spcPct val="0"/>
              </a:spcBef>
              <a:spcAft>
                <a:spcPct val="0"/>
              </a:spcAft>
              <a:buClrTx/>
              <a:buSzTx/>
              <a:tabLst>
                <a:tab pos="1092200" algn="l"/>
              </a:tabLst>
            </a:pPr>
            <a:r>
              <a:rPr kumimoji="0" lang="en-US" altLang="zh-CN" sz="28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   </a:t>
            </a:r>
            <a:r>
              <a:rPr kumimoji="0" lang="zh-CN" sz="2800" b="1" i="0" u="none" strike="noStrike" cap="none" normalizeH="0" baseline="0" dirty="0" smtClean="0">
                <a:ln>
                  <a:noFill/>
                </a:ln>
                <a:solidFill>
                  <a:schemeClr val="tx2"/>
                </a:solidFill>
                <a:effectLst/>
                <a:latin typeface="Times New Roman" pitchFamily="18" charset="0"/>
                <a:ea typeface="宋体" pitchFamily="2" charset="-122"/>
                <a:cs typeface="Times New Roman" pitchFamily="18" charset="0"/>
              </a:rPr>
              <a:t>对于扁椭球形核，低能峰大于高能峰</a:t>
            </a:r>
            <a:endParaRPr kumimoji="0" lang="zh-CN" sz="2800" b="0" i="0" u="none" strike="noStrike" cap="none" normalizeH="0" baseline="0" dirty="0" smtClean="0">
              <a:ln>
                <a:noFill/>
              </a:ln>
              <a:solidFill>
                <a:schemeClr val="tx2"/>
              </a:solidFill>
              <a:effectLst/>
              <a:latin typeface="Arial" pitchFamily="34" charset="0"/>
              <a:ea typeface="宋体" pitchFamily="2" charset="-122"/>
            </a:endParaRPr>
          </a:p>
          <a:p>
            <a:pPr marL="0" marR="0" lvl="0" indent="407988" algn="l" defTabSz="914400" rtl="0" eaLnBrk="0" fontAlgn="base" latinLnBrk="0" hangingPunct="0">
              <a:lnSpc>
                <a:spcPct val="100000"/>
              </a:lnSpc>
              <a:spcBef>
                <a:spcPct val="0"/>
              </a:spcBef>
              <a:spcAft>
                <a:spcPct val="0"/>
              </a:spcAft>
              <a:buClrTx/>
              <a:buSzTx/>
              <a:buFontTx/>
              <a:buNone/>
              <a:tabLst>
                <a:tab pos="1092200" algn="l"/>
              </a:tabLst>
            </a:pP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tab pos="1092200" algn="l"/>
              </a:tabLst>
            </a:pPr>
            <a:r>
              <a:rPr kumimoji="0" 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因此通过测量光核反应巨共振的激发函数，可以获得</a:t>
            </a:r>
            <a:endParaRPr kumimoji="0" lang="en-US" alt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tab pos="1092200" algn="l"/>
              </a:tabLst>
            </a:pPr>
            <a:endParaRPr lang="en-US" altLang="zh-CN" sz="2800" b="1" dirty="0" smtClean="0">
              <a:solidFill>
                <a:srgbClr val="FF0000"/>
              </a:solidFill>
              <a:latin typeface="Times New Roman" pitchFamily="18" charset="0"/>
              <a:ea typeface="宋体" pitchFamily="2" charset="-122"/>
              <a:cs typeface="Times New Roman" pitchFamily="18" charset="0"/>
            </a:endParaRPr>
          </a:p>
          <a:p>
            <a:pPr marL="0" marR="0" lvl="0" indent="407988" algn="l" defTabSz="914400" rtl="0" eaLnBrk="0" fontAlgn="base" latinLnBrk="0" hangingPunct="0">
              <a:lnSpc>
                <a:spcPct val="100000"/>
              </a:lnSpc>
              <a:spcBef>
                <a:spcPct val="0"/>
              </a:spcBef>
              <a:spcAft>
                <a:spcPct val="0"/>
              </a:spcAft>
              <a:buClrTx/>
              <a:buSzTx/>
              <a:buFontTx/>
              <a:buNone/>
              <a:tabLst>
                <a:tab pos="1092200" algn="l"/>
              </a:tabLst>
            </a:pPr>
            <a:r>
              <a:rPr kumimoji="0" 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原子核形变的信息。</a:t>
            </a:r>
            <a:endParaRPr kumimoji="0" lang="zh-CN" sz="2800" b="0" i="0" u="none" strike="noStrike" cap="none" normalizeH="0" baseline="0" dirty="0" smtClean="0">
              <a:ln>
                <a:noFill/>
              </a:ln>
              <a:solidFill>
                <a:srgbClr val="FF0000"/>
              </a:solidFill>
              <a:effectLst/>
              <a:latin typeface="Arial" pitchFamily="34" charset="0"/>
              <a:ea typeface="宋体" pitchFamily="2" charset="-122"/>
            </a:endParaRPr>
          </a:p>
        </p:txBody>
      </p:sp>
    </p:spTree>
    <p:extLst>
      <p:ext uri="{BB962C8B-B14F-4D97-AF65-F5344CB8AC3E}">
        <p14:creationId xmlns:p14="http://schemas.microsoft.com/office/powerpoint/2010/main" val="1016540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1625" y="214290"/>
            <a:ext cx="8540750" cy="1428760"/>
          </a:xfrm>
          <a:noFill/>
        </p:spPr>
        <p:txBody>
          <a:bodyPr>
            <a:normAutofit/>
          </a:bodyPr>
          <a:lstStyle/>
          <a:p>
            <a:pPr eaLnBrk="1" hangingPunct="1"/>
            <a:r>
              <a:rPr lang="en-US" altLang="zh-CN" dirty="0" smtClean="0"/>
              <a:t>giant resonance of nuclei</a:t>
            </a:r>
          </a:p>
        </p:txBody>
      </p:sp>
      <p:sp>
        <p:nvSpPr>
          <p:cNvPr id="17411" name="Rectangle 3"/>
          <p:cNvSpPr>
            <a:spLocks noGrp="1" noChangeArrowheads="1"/>
          </p:cNvSpPr>
          <p:nvPr>
            <p:ph idx="1"/>
          </p:nvPr>
        </p:nvSpPr>
        <p:spPr>
          <a:noFill/>
        </p:spPr>
        <p:txBody>
          <a:bodyPr/>
          <a:lstStyle/>
          <a:p>
            <a:pPr eaLnBrk="1" hangingPunct="1"/>
            <a:r>
              <a:rPr lang="en-US" altLang="zh-CN" sz="4000" smtClean="0"/>
              <a:t>The giant resonance is the collective phenomena of a nucleus with many nucleons , By absorbing energy , protons and neutrons oscillate in the opposite directions. Each other so as to keep the center of mass to remain at rest</a:t>
            </a:r>
          </a:p>
        </p:txBody>
      </p:sp>
    </p:spTree>
    <p:extLst>
      <p:ext uri="{BB962C8B-B14F-4D97-AF65-F5344CB8AC3E}">
        <p14:creationId xmlns:p14="http://schemas.microsoft.com/office/powerpoint/2010/main" val="2574391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642918"/>
            <a:ext cx="8229600" cy="1143008"/>
          </a:xfrm>
          <a:noFill/>
        </p:spPr>
        <p:txBody>
          <a:bodyPr/>
          <a:lstStyle/>
          <a:p>
            <a:pPr eaLnBrk="1" hangingPunct="1"/>
            <a:r>
              <a:rPr lang="en-US" altLang="zh-CN" dirty="0" smtClean="0"/>
              <a:t>Giant Dipole Resonance</a:t>
            </a:r>
          </a:p>
        </p:txBody>
      </p:sp>
      <p:pic>
        <p:nvPicPr>
          <p:cNvPr id="18435" name="Picture 3"/>
          <p:cNvPicPr>
            <a:picLocks noGrp="1" noChangeAspect="1" noChangeArrowheads="1"/>
          </p:cNvPicPr>
          <p:nvPr>
            <p:ph idx="1"/>
          </p:nvPr>
        </p:nvPicPr>
        <p:blipFill>
          <a:blip r:embed="rId2"/>
          <a:stretch>
            <a:fillRect/>
          </a:stretch>
        </p:blipFill>
        <p:spPr>
          <a:xfrm>
            <a:off x="857224" y="1928802"/>
            <a:ext cx="7500990" cy="2802596"/>
          </a:xfrm>
          <a:noFill/>
        </p:spPr>
      </p:pic>
    </p:spTree>
    <p:extLst>
      <p:ext uri="{BB962C8B-B14F-4D97-AF65-F5344CB8AC3E}">
        <p14:creationId xmlns:p14="http://schemas.microsoft.com/office/powerpoint/2010/main" val="1629351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lstStyle/>
          <a:p>
            <a:pPr eaLnBrk="1" hangingPunct="1"/>
            <a:r>
              <a:rPr lang="en-US" altLang="zh-CN" smtClean="0"/>
              <a:t>Giant Dipole Resonance</a:t>
            </a:r>
          </a:p>
        </p:txBody>
      </p:sp>
      <p:sp>
        <p:nvSpPr>
          <p:cNvPr id="19459" name="Rectangle 3"/>
          <p:cNvSpPr>
            <a:spLocks noGrp="1" noChangeArrowheads="1"/>
          </p:cNvSpPr>
          <p:nvPr>
            <p:ph idx="1"/>
          </p:nvPr>
        </p:nvSpPr>
        <p:spPr>
          <a:noFill/>
        </p:spPr>
        <p:txBody>
          <a:bodyPr/>
          <a:lstStyle/>
          <a:p>
            <a:pPr eaLnBrk="1" hangingPunct="1"/>
            <a:r>
              <a:rPr lang="en-US" altLang="zh-CN" smtClean="0"/>
              <a:t>The giant resonance is the collective oscillation  and the  resonance occurs when the frequency of the absorbed photon is equal to the eigen frequency of the oscillation of the nucleus.</a:t>
            </a:r>
          </a:p>
          <a:p>
            <a:pPr eaLnBrk="1" hangingPunct="1"/>
            <a:r>
              <a:rPr lang="en-US" altLang="zh-CN" smtClean="0"/>
              <a:t>The lifetime of the oscillation is very short (~ 10</a:t>
            </a:r>
            <a:r>
              <a:rPr lang="en-US" altLang="zh-CN" baseline="30000" smtClean="0"/>
              <a:t>-21</a:t>
            </a:r>
            <a:r>
              <a:rPr lang="en-US" altLang="zh-CN" smtClean="0"/>
              <a:t>s ) and this is the reason for the very wide resonance width</a:t>
            </a:r>
          </a:p>
          <a:p>
            <a:pPr eaLnBrk="1" hangingPunct="1"/>
            <a:endParaRPr lang="en-US" altLang="zh-CN" smtClean="0"/>
          </a:p>
        </p:txBody>
      </p:sp>
    </p:spTree>
    <p:extLst>
      <p:ext uri="{BB962C8B-B14F-4D97-AF65-F5344CB8AC3E}">
        <p14:creationId xmlns:p14="http://schemas.microsoft.com/office/powerpoint/2010/main" val="3388936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normAutofit fontScale="90000"/>
          </a:bodyPr>
          <a:lstStyle/>
          <a:p>
            <a:pPr eaLnBrk="1" hangingPunct="1"/>
            <a:r>
              <a:rPr lang="en-US" altLang="zh-CN" sz="3600" smtClean="0"/>
              <a:t>The cross section of the giant resonance of pb-208 induced by  the absorption of γ photon with energy E</a:t>
            </a:r>
            <a:r>
              <a:rPr lang="en-US" altLang="zh-CN" sz="3600" baseline="-25000" smtClean="0"/>
              <a:t>x</a:t>
            </a:r>
          </a:p>
        </p:txBody>
      </p:sp>
      <p:sp>
        <p:nvSpPr>
          <p:cNvPr id="20483" name="Rectangle 3"/>
          <p:cNvSpPr>
            <a:spLocks noGrp="1" noChangeArrowheads="1"/>
          </p:cNvSpPr>
          <p:nvPr>
            <p:ph idx="1"/>
          </p:nvPr>
        </p:nvSpPr>
        <p:spPr>
          <a:xfrm>
            <a:off x="457200" y="2133600"/>
            <a:ext cx="8229600" cy="4103688"/>
          </a:xfrm>
        </p:spPr>
        <p:txBody>
          <a:bodyPr/>
          <a:lstStyle/>
          <a:p>
            <a:pPr eaLnBrk="1" hangingPunct="1"/>
            <a:endParaRPr lang="zh-CN" altLang="en-US" smtClean="0"/>
          </a:p>
        </p:txBody>
      </p:sp>
      <p:sp>
        <p:nvSpPr>
          <p:cNvPr id="20484" name="Text Box 4"/>
          <p:cNvSpPr txBox="1">
            <a:spLocks noChangeArrowheads="1"/>
          </p:cNvSpPr>
          <p:nvPr/>
        </p:nvSpPr>
        <p:spPr bwMode="auto">
          <a:xfrm>
            <a:off x="2824163" y="2205038"/>
            <a:ext cx="184150" cy="457200"/>
          </a:xfrm>
          <a:prstGeom prst="rect">
            <a:avLst/>
          </a:prstGeom>
          <a:noFill/>
          <a:ln w="9525" algn="ctr">
            <a:noFill/>
            <a:miter lim="800000"/>
            <a:headEnd/>
            <a:tailEnd/>
          </a:ln>
        </p:spPr>
        <p:txBody>
          <a:bodyPr wrap="none">
            <a:spAutoFit/>
          </a:bodyPr>
          <a:lstStyle/>
          <a:p>
            <a:pPr>
              <a:spcBef>
                <a:spcPct val="0"/>
              </a:spcBef>
            </a:pPr>
            <a:endParaRPr lang="zh-CN" altLang="en-US" sz="2400">
              <a:latin typeface="Times New Roman" pitchFamily="18" charset="0"/>
              <a:cs typeface="Times New Roman" pitchFamily="18" charset="0"/>
            </a:endParaRPr>
          </a:p>
        </p:txBody>
      </p:sp>
      <p:pic>
        <p:nvPicPr>
          <p:cNvPr id="20485" name="Picture 5"/>
          <p:cNvPicPr>
            <a:picLocks noChangeAspect="1" noChangeArrowheads="1"/>
          </p:cNvPicPr>
          <p:nvPr/>
        </p:nvPicPr>
        <p:blipFill>
          <a:blip r:embed="rId2"/>
          <a:srcRect/>
          <a:stretch>
            <a:fillRect/>
          </a:stretch>
        </p:blipFill>
        <p:spPr bwMode="auto">
          <a:xfrm>
            <a:off x="539750" y="2060575"/>
            <a:ext cx="8135938" cy="4392613"/>
          </a:xfrm>
          <a:prstGeom prst="rect">
            <a:avLst/>
          </a:prstGeom>
          <a:noFill/>
          <a:ln w="9525" algn="ctr">
            <a:noFill/>
            <a:miter lim="800000"/>
            <a:headEnd/>
            <a:tailEnd/>
          </a:ln>
        </p:spPr>
      </p:pic>
    </p:spTree>
    <p:extLst>
      <p:ext uri="{BB962C8B-B14F-4D97-AF65-F5344CB8AC3E}">
        <p14:creationId xmlns:p14="http://schemas.microsoft.com/office/powerpoint/2010/main" val="3084058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268760"/>
            <a:ext cx="8064896" cy="984885"/>
          </a:xfrm>
          <a:prstGeom prst="rect">
            <a:avLst/>
          </a:prstGeom>
          <a:noFill/>
        </p:spPr>
        <p:txBody>
          <a:bodyPr wrap="square" rtlCol="0">
            <a:spAutoFit/>
          </a:bodyPr>
          <a:lstStyle/>
          <a:p>
            <a:r>
              <a:rPr lang="en-US" altLang="zh-CN" b="1" dirty="0" smtClean="0"/>
              <a:t>   </a:t>
            </a:r>
            <a:endParaRPr lang="en-US" altLang="zh-CN" b="1" dirty="0"/>
          </a:p>
          <a:p>
            <a:r>
              <a:rPr lang="en-US" altLang="zh-CN" sz="4000" b="1" dirty="0" smtClean="0"/>
              <a:t>      1</a:t>
            </a:r>
            <a:r>
              <a:rPr lang="en-US" altLang="zh-CN" sz="4000" b="1" dirty="0"/>
              <a:t>. </a:t>
            </a:r>
            <a:r>
              <a:rPr lang="en-US" altLang="zh-CN" sz="4000" b="1" dirty="0" err="1"/>
              <a:t>高强度γ射线的产生</a:t>
            </a:r>
            <a:endParaRPr lang="zh-CN" altLang="en-US" sz="4000" dirty="0"/>
          </a:p>
        </p:txBody>
      </p:sp>
    </p:spTree>
    <p:extLst>
      <p:ext uri="{BB962C8B-B14F-4D97-AF65-F5344CB8AC3E}">
        <p14:creationId xmlns:p14="http://schemas.microsoft.com/office/powerpoint/2010/main" val="1663354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227013" y="763588"/>
            <a:ext cx="8397875" cy="1754326"/>
          </a:xfrm>
          <a:prstGeom prst="rect">
            <a:avLst/>
          </a:prstGeom>
          <a:noFill/>
          <a:ln w="9525">
            <a:noFill/>
            <a:miter lim="800000"/>
            <a:headEnd/>
            <a:tailEnd/>
          </a:ln>
        </p:spPr>
        <p:txBody>
          <a:bodyPr>
            <a:spAutoFit/>
          </a:bodyPr>
          <a:lstStyle/>
          <a:p>
            <a:r>
              <a:rPr lang="en-US" altLang="zh-CN" sz="3600" dirty="0" smtClean="0">
                <a:solidFill>
                  <a:srgbClr val="FF0000"/>
                </a:solidFill>
              </a:rPr>
              <a:t>     It </a:t>
            </a:r>
            <a:r>
              <a:rPr lang="en-US" altLang="zh-CN" sz="3600" dirty="0">
                <a:solidFill>
                  <a:srgbClr val="FF0000"/>
                </a:solidFill>
              </a:rPr>
              <a:t>is very importance to have a photon source with high intensity and </a:t>
            </a:r>
            <a:r>
              <a:rPr lang="en-US" altLang="zh-CN" sz="3600" dirty="0" err="1" smtClean="0">
                <a:solidFill>
                  <a:srgbClr val="FF0000"/>
                </a:solidFill>
              </a:rPr>
              <a:t>monoenergitic</a:t>
            </a:r>
            <a:r>
              <a:rPr lang="en-US" altLang="zh-CN" sz="3600" dirty="0" smtClean="0">
                <a:solidFill>
                  <a:srgbClr val="FF0000"/>
                </a:solidFill>
              </a:rPr>
              <a:t> </a:t>
            </a:r>
            <a:r>
              <a:rPr lang="en-US" altLang="zh-CN" sz="3600" dirty="0">
                <a:solidFill>
                  <a:srgbClr val="FF0000"/>
                </a:solidFill>
              </a:rPr>
              <a:t>photon</a:t>
            </a:r>
            <a:endParaRPr lang="zh-CN" altLang="en-US" sz="3600" dirty="0">
              <a:solidFill>
                <a:srgbClr val="FF0000"/>
              </a:solidFill>
            </a:endParaRPr>
          </a:p>
        </p:txBody>
      </p:sp>
    </p:spTree>
    <p:extLst>
      <p:ext uri="{BB962C8B-B14F-4D97-AF65-F5344CB8AC3E}">
        <p14:creationId xmlns:p14="http://schemas.microsoft.com/office/powerpoint/2010/main" val="120588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1"/>
          <p:cNvSpPr>
            <a:spLocks noChangeArrowheads="1"/>
          </p:cNvSpPr>
          <p:nvPr/>
        </p:nvSpPr>
        <p:spPr bwMode="auto">
          <a:xfrm>
            <a:off x="0" y="-142900"/>
            <a:ext cx="9144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AutoNum type="alphaLcPeriod"/>
              <a:tabLst>
                <a:tab pos="939800" algn="l"/>
              </a:tabLst>
            </a:pPr>
            <a:endParaRPr kumimoji="0" lang="en-US" altLang="zh-CN" sz="2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457200" marR="0" lvl="1" indent="0" algn="l" defTabSz="914400" rtl="0" eaLnBrk="1" fontAlgn="base" latinLnBrk="0" hangingPunct="1">
              <a:lnSpc>
                <a:spcPct val="100000"/>
              </a:lnSpc>
              <a:spcBef>
                <a:spcPct val="0"/>
              </a:spcBef>
              <a:spcAft>
                <a:spcPct val="0"/>
              </a:spcAft>
              <a:buClrTx/>
              <a:buSzTx/>
              <a:buFontTx/>
              <a:buAutoNum type="alphaLcPeriod"/>
              <a:tabLst>
                <a:tab pos="939800" algn="l"/>
              </a:tabLst>
            </a:pPr>
            <a:r>
              <a:rPr kumimoji="0" lang="zh-CN"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巨共振吸收不是光核反应的唯一机制</a:t>
            </a:r>
            <a:endParaRPr kumimoji="0" lang="zh-CN" altLang="en-US" sz="24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39800" algn="l"/>
              </a:tabLst>
            </a:pP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lang="en-US" altLang="zh-CN" sz="2400" b="1" dirty="0" smtClean="0">
                <a:latin typeface="Times New Roman" pitchFamily="18" charset="0"/>
                <a:ea typeface="宋体" pitchFamily="2" charset="-122"/>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939800" algn="l"/>
              </a:tabLst>
            </a:pP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通过测量</a:t>
            </a:r>
            <a:r>
              <a:rPr kumimoji="0" lang="zh-CN" altLang="en-US" sz="2400" b="0" i="0" u="none" strike="noStrike" cap="none" normalizeH="0" baseline="0" dirty="0" smtClean="0">
                <a:ln>
                  <a:noFill/>
                </a:ln>
                <a:solidFill>
                  <a:schemeClr val="tx1"/>
                </a:solidFill>
                <a:effectLst/>
                <a:latin typeface="Arial" pitchFamily="34" charset="0"/>
                <a:ea typeface="宋体" pitchFamily="2" charset="-122"/>
              </a:rPr>
              <a:t> </a:t>
            </a:r>
            <a:r>
              <a:rPr kumimoji="0" lang="en-US" altLang="zh-CN" sz="2400" b="0" i="0" u="none" strike="noStrike" cap="none" normalizeH="0" baseline="0" dirty="0" smtClean="0">
                <a:ln>
                  <a:noFill/>
                </a:ln>
                <a:solidFill>
                  <a:schemeClr val="tx1"/>
                </a:solidFill>
                <a:effectLst/>
                <a:latin typeface="Arial" pitchFamily="34" charset="0"/>
                <a:ea typeface="宋体" pitchFamily="2" charset="-122"/>
              </a:rPr>
              <a:t>(</a:t>
            </a:r>
            <a:r>
              <a:rPr kumimoji="0" lang="en-US" altLang="zh-CN" sz="2400" b="0" i="0" u="none" strike="noStrike" cap="none" normalizeH="0" baseline="0" dirty="0" err="1" smtClean="0">
                <a:ln>
                  <a:noFill/>
                </a:ln>
                <a:solidFill>
                  <a:schemeClr val="tx1"/>
                </a:solidFill>
                <a:effectLst/>
                <a:latin typeface="Arial" pitchFamily="34" charset="0"/>
                <a:ea typeface="宋体" pitchFamily="2" charset="-122"/>
              </a:rPr>
              <a:t>γ,p</a:t>
            </a:r>
            <a:r>
              <a:rPr kumimoji="0" lang="en-US" altLang="zh-CN" sz="2400" b="0" i="0" u="none" strike="noStrike" cap="none" normalizeH="0" baseline="0" dirty="0" smtClean="0">
                <a:ln>
                  <a:noFill/>
                </a:ln>
                <a:solidFill>
                  <a:schemeClr val="tx1"/>
                </a:solidFill>
                <a:effectLst/>
                <a:latin typeface="Arial" pitchFamily="34" charset="0"/>
                <a:ea typeface="宋体" pitchFamily="2" charset="-122"/>
              </a:rPr>
              <a:t>)和(</a:t>
            </a:r>
            <a:r>
              <a:rPr kumimoji="0" lang="en-US" altLang="zh-CN" sz="2400" b="0" i="0" u="none" strike="noStrike" cap="none" normalizeH="0" baseline="0" dirty="0" err="1" smtClean="0">
                <a:ln>
                  <a:noFill/>
                </a:ln>
                <a:solidFill>
                  <a:schemeClr val="tx1"/>
                </a:solidFill>
                <a:effectLst/>
                <a:latin typeface="Arial" pitchFamily="34" charset="0"/>
                <a:ea typeface="宋体" pitchFamily="2" charset="-122"/>
              </a:rPr>
              <a:t>γ,n</a:t>
            </a:r>
            <a:r>
              <a:rPr kumimoji="0" lang="en-US" altLang="zh-CN" sz="2400" b="0" i="0" u="none" strike="noStrike" cap="none" normalizeH="0" baseline="0" dirty="0" smtClean="0">
                <a:ln>
                  <a:noFill/>
                </a:ln>
                <a:solidFill>
                  <a:schemeClr val="tx1"/>
                </a:solidFill>
                <a:effectLst/>
                <a:latin typeface="Arial" pitchFamily="34" charset="0"/>
                <a:ea typeface="宋体" pitchFamily="2" charset="-122"/>
              </a:rPr>
              <a:t>)</a:t>
            </a:r>
            <a:r>
              <a:rPr kumimoji="0" lang="en-US" altLang="zh-CN" sz="2400" b="0" i="0" u="none" strike="noStrike" cap="none" normalizeH="0" baseline="0" dirty="0" err="1" smtClean="0">
                <a:ln>
                  <a:noFill/>
                </a:ln>
                <a:solidFill>
                  <a:schemeClr val="tx1"/>
                </a:solidFill>
                <a:effectLst/>
                <a:latin typeface="Arial" pitchFamily="34" charset="0"/>
                <a:ea typeface="宋体" pitchFamily="2" charset="-122"/>
              </a:rPr>
              <a:t>反应</a:t>
            </a:r>
            <a:r>
              <a:rPr lang="zh-CN" altLang="en-US" sz="2400" b="1" dirty="0" smtClean="0"/>
              <a:t>产额之比</a:t>
            </a:r>
            <a:r>
              <a:rPr lang="en-US" altLang="zh-CN" sz="2400" b="1" dirty="0" smtClean="0"/>
              <a:t>Y(</a:t>
            </a:r>
            <a:r>
              <a:rPr lang="en-US" altLang="zh-CN" sz="2400" b="1" dirty="0" err="1" smtClean="0"/>
              <a:t>γ,p</a:t>
            </a:r>
            <a:r>
              <a:rPr lang="en-US" altLang="zh-CN" sz="2400" b="1" dirty="0" smtClean="0"/>
              <a:t>)/Y(</a:t>
            </a:r>
            <a:r>
              <a:rPr lang="en-US" altLang="zh-CN" sz="2400" b="1" dirty="0" err="1" smtClean="0"/>
              <a:t>γ,n</a:t>
            </a:r>
            <a:r>
              <a:rPr lang="en-US" altLang="zh-CN" sz="2400" b="1" dirty="0" smtClean="0"/>
              <a:t>)</a:t>
            </a:r>
            <a:r>
              <a:rPr lang="zh-CN" altLang="en-US" sz="2400" b="1" dirty="0" smtClean="0"/>
              <a:t>表明比共振吸</a:t>
            </a:r>
            <a:endParaRPr lang="en-US" altLang="zh-CN" sz="2400" b="1" dirty="0" smtClean="0"/>
          </a:p>
          <a:p>
            <a:pPr marL="0" marR="0" lvl="0" indent="0" algn="l" defTabSz="914400" rtl="0" eaLnBrk="0" fontAlgn="base" latinLnBrk="0" hangingPunct="0">
              <a:lnSpc>
                <a:spcPct val="100000"/>
              </a:lnSpc>
              <a:spcBef>
                <a:spcPct val="0"/>
              </a:spcBef>
              <a:spcAft>
                <a:spcPct val="0"/>
              </a:spcAft>
              <a:buClrTx/>
              <a:buSzTx/>
              <a:buFontTx/>
              <a:buNone/>
              <a:tabLst>
                <a:tab pos="939800" algn="l"/>
              </a:tabLst>
            </a:pPr>
            <a:endParaRPr lang="en-US" altLang="zh-CN" sz="2400" b="1" dirty="0" smtClean="0"/>
          </a:p>
          <a:p>
            <a:pPr marL="0" marR="0" lvl="0" indent="0" algn="l" defTabSz="914400" rtl="0" eaLnBrk="0" fontAlgn="base" latinLnBrk="0" hangingPunct="0">
              <a:lnSpc>
                <a:spcPct val="100000"/>
              </a:lnSpc>
              <a:spcBef>
                <a:spcPct val="0"/>
              </a:spcBef>
              <a:spcAft>
                <a:spcPct val="0"/>
              </a:spcAft>
              <a:buClrTx/>
              <a:buSzTx/>
              <a:buFontTx/>
              <a:buNone/>
              <a:tabLst>
                <a:tab pos="939800" algn="l"/>
              </a:tabLst>
            </a:pPr>
            <a:r>
              <a:rPr lang="zh-CN" altLang="en-US" sz="2400" b="1" dirty="0" smtClean="0"/>
              <a:t>收机制所预言的大得多，由于库仑位势的阻挡，从共振吸收后所形</a:t>
            </a:r>
            <a:endParaRPr lang="en-US" altLang="zh-CN" sz="2400" b="1" dirty="0" smtClean="0"/>
          </a:p>
          <a:p>
            <a:pPr marL="0" marR="0" lvl="0" indent="0" algn="l" defTabSz="914400" rtl="0" eaLnBrk="0" fontAlgn="base" latinLnBrk="0" hangingPunct="0">
              <a:lnSpc>
                <a:spcPct val="100000"/>
              </a:lnSpc>
              <a:spcBef>
                <a:spcPct val="0"/>
              </a:spcBef>
              <a:spcAft>
                <a:spcPct val="0"/>
              </a:spcAft>
              <a:buClrTx/>
              <a:buSzTx/>
              <a:buFontTx/>
              <a:buNone/>
              <a:tabLst>
                <a:tab pos="939800" algn="l"/>
              </a:tabLst>
            </a:pPr>
            <a:endParaRPr lang="en-US" altLang="zh-CN" sz="2400" b="1" dirty="0" smtClean="0"/>
          </a:p>
          <a:p>
            <a:pPr marL="0" marR="0" lvl="0" indent="0" algn="l" defTabSz="914400" rtl="0" eaLnBrk="0" fontAlgn="base" latinLnBrk="0" hangingPunct="0">
              <a:lnSpc>
                <a:spcPct val="100000"/>
              </a:lnSpc>
              <a:spcBef>
                <a:spcPct val="0"/>
              </a:spcBef>
              <a:spcAft>
                <a:spcPct val="0"/>
              </a:spcAft>
              <a:buClrTx/>
              <a:buSzTx/>
              <a:buFontTx/>
              <a:buNone/>
              <a:tabLst>
                <a:tab pos="939800" algn="l"/>
              </a:tabLst>
            </a:pPr>
            <a:r>
              <a:rPr lang="zh-CN" altLang="en-US" sz="2400" b="1" dirty="0" smtClean="0"/>
              <a:t>成的激发核，蒸发质子的几率</a:t>
            </a:r>
            <a:r>
              <a:rPr lang="en-US" altLang="zh-CN" sz="2400" b="1" dirty="0" smtClean="0"/>
              <a:t> </a:t>
            </a:r>
            <a:r>
              <a:rPr lang="zh-CN" altLang="en-US" sz="2400" b="1" dirty="0" smtClean="0"/>
              <a:t>比较小因为质子蒸发谱的平均能量比</a:t>
            </a:r>
            <a:endParaRPr lang="en-US" altLang="zh-CN" sz="2400" b="1" dirty="0" smtClean="0"/>
          </a:p>
          <a:p>
            <a:pPr marL="0" marR="0" lvl="0" indent="0" algn="l" defTabSz="914400" rtl="0" eaLnBrk="0" fontAlgn="base" latinLnBrk="0" hangingPunct="0">
              <a:lnSpc>
                <a:spcPct val="100000"/>
              </a:lnSpc>
              <a:spcBef>
                <a:spcPct val="0"/>
              </a:spcBef>
              <a:spcAft>
                <a:spcPct val="0"/>
              </a:spcAft>
              <a:buClrTx/>
              <a:buSzTx/>
              <a:buFontTx/>
              <a:buNone/>
              <a:tabLst>
                <a:tab pos="939800" algn="l"/>
              </a:tabLst>
            </a:pPr>
            <a:endParaRPr lang="en-US" altLang="zh-CN" sz="2400" b="1" dirty="0" smtClean="0"/>
          </a:p>
          <a:p>
            <a:pPr marL="0" marR="0" lvl="0" indent="0" algn="l" defTabSz="914400" rtl="0" eaLnBrk="0" fontAlgn="base" latinLnBrk="0" hangingPunct="0">
              <a:lnSpc>
                <a:spcPct val="100000"/>
              </a:lnSpc>
              <a:spcBef>
                <a:spcPct val="0"/>
              </a:spcBef>
              <a:spcAft>
                <a:spcPct val="0"/>
              </a:spcAft>
              <a:buClrTx/>
              <a:buSzTx/>
              <a:buFontTx/>
              <a:buNone/>
              <a:tabLst>
                <a:tab pos="939800" algn="l"/>
              </a:tabLst>
            </a:pPr>
            <a:r>
              <a:rPr lang="zh-CN" altLang="en-US" sz="2400" b="1" dirty="0" smtClean="0"/>
              <a:t>最大能量小许多，</a:t>
            </a:r>
            <a:r>
              <a:rPr lang="zh-CN" altLang="en-US" sz="2400" b="1" dirty="0" smtClean="0">
                <a:solidFill>
                  <a:srgbClr val="FF0000"/>
                </a:solidFill>
              </a:rPr>
              <a:t>所以按照共振吸收理论计算出的</a:t>
            </a:r>
            <a:r>
              <a:rPr lang="en-US" altLang="zh-CN" sz="2400" b="1" dirty="0" smtClean="0">
                <a:solidFill>
                  <a:srgbClr val="FF0000"/>
                </a:solidFill>
              </a:rPr>
              <a:t>Y(</a:t>
            </a:r>
            <a:r>
              <a:rPr lang="en-US" altLang="zh-CN" sz="2400" b="1" dirty="0" err="1" smtClean="0">
                <a:solidFill>
                  <a:srgbClr val="FF0000"/>
                </a:solidFill>
              </a:rPr>
              <a:t>γ,p</a:t>
            </a:r>
            <a:r>
              <a:rPr lang="en-US" altLang="zh-CN" sz="2400" b="1" dirty="0" smtClean="0">
                <a:solidFill>
                  <a:srgbClr val="FF0000"/>
                </a:solidFill>
              </a:rPr>
              <a:t>)/Y(</a:t>
            </a:r>
            <a:r>
              <a:rPr lang="en-US" altLang="zh-CN" sz="2400" b="1" dirty="0" err="1" smtClean="0">
                <a:solidFill>
                  <a:srgbClr val="FF0000"/>
                </a:solidFill>
              </a:rPr>
              <a:t>γ,n</a:t>
            </a:r>
            <a:r>
              <a:rPr lang="en-US" altLang="zh-CN" sz="2400" b="1" dirty="0" smtClean="0">
                <a:solidFill>
                  <a:srgbClr val="FF0000"/>
                </a:solidFill>
              </a:rPr>
              <a:t>)</a:t>
            </a:r>
            <a:r>
              <a:rPr lang="zh-CN" altLang="en-US" sz="2400" b="1" dirty="0" smtClean="0">
                <a:solidFill>
                  <a:srgbClr val="FF0000"/>
                </a:solidFill>
              </a:rPr>
              <a:t>的值</a:t>
            </a:r>
            <a:endParaRPr lang="en-US" altLang="zh-CN" sz="2400" b="1" dirty="0" smtClean="0">
              <a:solidFill>
                <a:srgbClr val="FF0000"/>
              </a:solidFill>
            </a:endParaRPr>
          </a:p>
          <a:p>
            <a:pPr marL="0" marR="0" lvl="0" indent="0" algn="l" defTabSz="914400" rtl="0" eaLnBrk="0" fontAlgn="base" latinLnBrk="0" hangingPunct="0">
              <a:lnSpc>
                <a:spcPct val="100000"/>
              </a:lnSpc>
              <a:spcBef>
                <a:spcPct val="0"/>
              </a:spcBef>
              <a:spcAft>
                <a:spcPct val="0"/>
              </a:spcAft>
              <a:buClrTx/>
              <a:buSzTx/>
              <a:buFontTx/>
              <a:buNone/>
              <a:tabLst>
                <a:tab pos="939800" algn="l"/>
              </a:tabLst>
            </a:pPr>
            <a:endParaRPr lang="en-US" altLang="zh-CN" sz="2400" b="1" dirty="0" smtClean="0">
              <a:solidFill>
                <a:srgbClr val="FF0000"/>
              </a:solidFill>
            </a:endParaRPr>
          </a:p>
          <a:p>
            <a:pPr marL="0" marR="0" lvl="0" indent="0" algn="l" defTabSz="914400" rtl="0" eaLnBrk="0" fontAlgn="base" latinLnBrk="0" hangingPunct="0">
              <a:lnSpc>
                <a:spcPct val="100000"/>
              </a:lnSpc>
              <a:spcBef>
                <a:spcPct val="0"/>
              </a:spcBef>
              <a:spcAft>
                <a:spcPct val="0"/>
              </a:spcAft>
              <a:buClrTx/>
              <a:buSzTx/>
              <a:buFontTx/>
              <a:buNone/>
              <a:tabLst>
                <a:tab pos="939800" algn="l"/>
              </a:tabLst>
            </a:pPr>
            <a:r>
              <a:rPr lang="zh-CN" altLang="en-US" sz="2400" b="1" dirty="0" smtClean="0">
                <a:solidFill>
                  <a:srgbClr val="FF0000"/>
                </a:solidFill>
              </a:rPr>
              <a:t>很小</a:t>
            </a:r>
            <a:r>
              <a:rPr lang="en-US" altLang="zh-CN" sz="2400" b="1" dirty="0" smtClean="0">
                <a:solidFill>
                  <a:srgbClr val="FF0000"/>
                </a:solidFill>
              </a:rPr>
              <a:t>,</a:t>
            </a:r>
            <a:r>
              <a:rPr lang="zh-CN" altLang="en-US" sz="2400" b="1" dirty="0" smtClean="0">
                <a:solidFill>
                  <a:srgbClr val="FF0000"/>
                </a:solidFill>
              </a:rPr>
              <a:t>但实验</a:t>
            </a:r>
            <a:r>
              <a:rPr lang="en-US" altLang="zh-CN" sz="2400" b="1" dirty="0" smtClean="0">
                <a:solidFill>
                  <a:srgbClr val="FF0000"/>
                </a:solidFill>
              </a:rPr>
              <a:t> </a:t>
            </a:r>
            <a:r>
              <a:rPr lang="zh-CN" altLang="en-US" sz="2400" b="1" dirty="0" smtClean="0">
                <a:solidFill>
                  <a:srgbClr val="FF0000"/>
                </a:solidFill>
              </a:rPr>
              <a:t>测得的</a:t>
            </a:r>
            <a:r>
              <a:rPr lang="en-US" altLang="zh-CN" sz="2400" b="1" dirty="0" smtClean="0">
                <a:solidFill>
                  <a:srgbClr val="FF0000"/>
                </a:solidFill>
              </a:rPr>
              <a:t>Y(</a:t>
            </a:r>
            <a:r>
              <a:rPr lang="en-US" altLang="zh-CN" sz="2400" b="1" dirty="0" err="1" smtClean="0">
                <a:solidFill>
                  <a:srgbClr val="FF0000"/>
                </a:solidFill>
              </a:rPr>
              <a:t>γ,p</a:t>
            </a:r>
            <a:r>
              <a:rPr lang="en-US" altLang="zh-CN" sz="2400" b="1" dirty="0" smtClean="0">
                <a:solidFill>
                  <a:srgbClr val="FF0000"/>
                </a:solidFill>
              </a:rPr>
              <a:t>)/Y(</a:t>
            </a:r>
            <a:r>
              <a:rPr lang="en-US" altLang="zh-CN" sz="2400" b="1" dirty="0" err="1" smtClean="0">
                <a:solidFill>
                  <a:srgbClr val="FF0000"/>
                </a:solidFill>
              </a:rPr>
              <a:t>γ,n</a:t>
            </a:r>
            <a:r>
              <a:rPr lang="en-US" altLang="zh-CN" sz="2400" b="1" dirty="0" smtClean="0">
                <a:solidFill>
                  <a:srgbClr val="FF0000"/>
                </a:solidFill>
              </a:rPr>
              <a:t>)</a:t>
            </a:r>
            <a:r>
              <a:rPr lang="zh-CN" altLang="en-US" sz="2400" b="1" dirty="0" smtClean="0">
                <a:solidFill>
                  <a:srgbClr val="FF0000"/>
                </a:solidFill>
              </a:rPr>
              <a:t>的值却大得多，这可能是由于光核</a:t>
            </a:r>
            <a:endParaRPr lang="en-US" altLang="zh-CN" sz="2400" b="1" dirty="0" smtClean="0">
              <a:solidFill>
                <a:srgbClr val="FF0000"/>
              </a:solidFill>
            </a:endParaRPr>
          </a:p>
          <a:p>
            <a:pPr marL="0" marR="0" lvl="0" indent="0" algn="l" defTabSz="914400" rtl="0" eaLnBrk="0" fontAlgn="base" latinLnBrk="0" hangingPunct="0">
              <a:lnSpc>
                <a:spcPct val="100000"/>
              </a:lnSpc>
              <a:spcBef>
                <a:spcPct val="0"/>
              </a:spcBef>
              <a:spcAft>
                <a:spcPct val="0"/>
              </a:spcAft>
              <a:buClrTx/>
              <a:buSzTx/>
              <a:buFontTx/>
              <a:buNone/>
              <a:tabLst>
                <a:tab pos="939800" algn="l"/>
              </a:tabLst>
            </a:pPr>
            <a:endParaRPr lang="en-US" altLang="zh-CN" sz="2400" b="1" dirty="0" smtClean="0"/>
          </a:p>
          <a:p>
            <a:pPr marL="0" marR="0" lvl="0" indent="0" algn="l" defTabSz="914400" rtl="0" eaLnBrk="0" fontAlgn="base" latinLnBrk="0" hangingPunct="0">
              <a:lnSpc>
                <a:spcPct val="100000"/>
              </a:lnSpc>
              <a:spcBef>
                <a:spcPct val="0"/>
              </a:spcBef>
              <a:spcAft>
                <a:spcPct val="0"/>
              </a:spcAft>
              <a:buClrTx/>
              <a:buSzTx/>
              <a:buFontTx/>
              <a:buNone/>
              <a:tabLst>
                <a:tab pos="939800" algn="l"/>
              </a:tabLst>
            </a:pPr>
            <a:r>
              <a:rPr lang="zh-CN" altLang="en-US" sz="2400" b="1" dirty="0" smtClean="0">
                <a:solidFill>
                  <a:srgbClr val="FF0000"/>
                </a:solidFill>
              </a:rPr>
              <a:t>反应中还存在直接相互作用过程，巨共振吸收并不是唯一的过程。</a:t>
            </a:r>
            <a:endParaRPr kumimoji="0" lang="zh-CN" altLang="en-US" sz="2400" b="0" i="0" u="none" strike="noStrike" cap="none" normalizeH="0" baseline="0" dirty="0" smtClean="0">
              <a:ln>
                <a:noFill/>
              </a:ln>
              <a:solidFill>
                <a:srgbClr val="FF0000"/>
              </a:solidFill>
              <a:effectLst/>
              <a:latin typeface="Arial" pitchFamily="34" charset="0"/>
              <a:ea typeface="宋体" pitchFamily="2" charset="-122"/>
            </a:endParaRPr>
          </a:p>
        </p:txBody>
      </p:sp>
    </p:spTree>
    <p:extLst>
      <p:ext uri="{BB962C8B-B14F-4D97-AF65-F5344CB8AC3E}">
        <p14:creationId xmlns:p14="http://schemas.microsoft.com/office/powerpoint/2010/main" val="36714132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381000"/>
            <a:ext cx="81248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103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428625"/>
            <a:ext cx="8153400"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6913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357188"/>
            <a:ext cx="8096250" cy="614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5460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611560" y="980728"/>
                <a:ext cx="7920880" cy="3539430"/>
              </a:xfrm>
              <a:prstGeom prst="rect">
                <a:avLst/>
              </a:prstGeom>
              <a:noFill/>
            </p:spPr>
            <p:txBody>
              <a:bodyPr wrap="square" rtlCol="0">
                <a:spAutoFit/>
              </a:bodyPr>
              <a:lstStyle/>
              <a:p>
                <a:r>
                  <a:rPr lang="en-US" altLang="zh-CN" sz="2800" b="1" dirty="0" smtClean="0"/>
                  <a:t>       </a:t>
                </a:r>
                <a:r>
                  <a:rPr lang="zh-CN" altLang="zh-CN" sz="2800" b="1" dirty="0" smtClean="0"/>
                  <a:t>星体</a:t>
                </a:r>
                <a:r>
                  <a:rPr lang="zh-CN" altLang="zh-CN" sz="2800" b="1" dirty="0"/>
                  <a:t>内核的合成是在星球内通过核反应产生化学元素的过程。人们相信，重于铁的大部分核都是通过二种中子捕获过程而合成的。即称为慢（</a:t>
                </a:r>
                <a:r>
                  <a:rPr lang="en-US" altLang="zh-CN" sz="2800" b="1" dirty="0"/>
                  <a:t>s</a:t>
                </a:r>
                <a:r>
                  <a:rPr lang="zh-CN" altLang="zh-CN" sz="2800" b="1" dirty="0"/>
                  <a:t>）和快（</a:t>
                </a:r>
                <a:r>
                  <a:rPr lang="en-US" altLang="zh-CN" sz="2800" b="1" dirty="0"/>
                  <a:t>r</a:t>
                </a:r>
                <a:r>
                  <a:rPr lang="zh-CN" altLang="zh-CN" sz="2800" b="1" dirty="0"/>
                  <a:t>）的</a:t>
                </a:r>
                <a:r>
                  <a:rPr lang="zh-CN" altLang="zh-CN" sz="2800" b="1" dirty="0" smtClean="0"/>
                  <a:t>过程</a:t>
                </a:r>
                <a:r>
                  <a:rPr lang="en-US" altLang="zh-CN" sz="2800" b="1" dirty="0" smtClean="0"/>
                  <a:t>. </a:t>
                </a:r>
                <a:r>
                  <a:rPr lang="zh-CN" altLang="zh-CN" sz="2800" b="1" dirty="0"/>
                  <a:t>然而在</a:t>
                </a:r>
                <a14:m>
                  <m:oMath xmlns:m="http://schemas.openxmlformats.org/officeDocument/2006/math">
                    <m:r>
                      <a:rPr lang="en-US" altLang="zh-CN" sz="2800" b="1" i="1">
                        <a:latin typeface="Cambria Math"/>
                      </a:rPr>
                      <m:t>𝛃</m:t>
                    </m:r>
                  </m:oMath>
                </a14:m>
                <a:r>
                  <a:rPr lang="zh-CN" altLang="zh-CN" sz="2800" b="1" dirty="0"/>
                  <a:t>稳定线丰质子一边，在</a:t>
                </a:r>
                <a:r>
                  <a:rPr lang="en-US" altLang="zh-CN" sz="2800" b="1" baseline="30000" dirty="0"/>
                  <a:t>79</a:t>
                </a:r>
                <a:r>
                  <a:rPr lang="en-US" altLang="zh-CN" sz="2800" b="1" dirty="0"/>
                  <a:t>Se</a:t>
                </a:r>
                <a:r>
                  <a:rPr lang="zh-CN" altLang="zh-CN" sz="2800" b="1" dirty="0"/>
                  <a:t>和</a:t>
                </a:r>
                <a:r>
                  <a:rPr lang="en-US" altLang="zh-CN" sz="2800" b="1" baseline="30000" dirty="0"/>
                  <a:t>209</a:t>
                </a:r>
                <a:r>
                  <a:rPr lang="en-US" altLang="zh-CN" sz="2800" b="1" dirty="0"/>
                  <a:t>Bi</a:t>
                </a:r>
                <a:r>
                  <a:rPr lang="zh-CN" altLang="zh-CN" sz="2800" b="1" dirty="0"/>
                  <a:t>之间存在着</a:t>
                </a:r>
                <a:r>
                  <a:rPr lang="en-US" altLang="zh-CN" sz="2800" b="1" dirty="0"/>
                  <a:t>35</a:t>
                </a:r>
                <a:r>
                  <a:rPr lang="zh-CN" altLang="zh-CN" sz="2800" b="1" dirty="0"/>
                  <a:t>个核，它们是不能通过</a:t>
                </a:r>
                <a:r>
                  <a:rPr lang="en-US" altLang="zh-CN" sz="2800" b="1" dirty="0"/>
                  <a:t>s</a:t>
                </a:r>
                <a:r>
                  <a:rPr lang="zh-CN" altLang="zh-CN" sz="2800" b="1" dirty="0"/>
                  <a:t>和</a:t>
                </a:r>
                <a:r>
                  <a:rPr lang="en-US" altLang="zh-CN" sz="2800" b="1" dirty="0"/>
                  <a:t>r</a:t>
                </a:r>
                <a:r>
                  <a:rPr lang="zh-CN" altLang="zh-CN" sz="2800" b="1" dirty="0"/>
                  <a:t>的过程来合成的。这些核称为</a:t>
                </a:r>
                <a:r>
                  <a:rPr lang="en-US" altLang="zh-CN" sz="2800" b="1" dirty="0"/>
                  <a:t>p</a:t>
                </a:r>
                <a:r>
                  <a:rPr lang="zh-CN" altLang="zh-CN" sz="2800" b="1" dirty="0"/>
                  <a:t>核。</a:t>
                </a:r>
                <a:r>
                  <a:rPr lang="en-US" altLang="zh-CN" sz="2800" b="1" dirty="0"/>
                  <a:t>P</a:t>
                </a:r>
                <a:r>
                  <a:rPr lang="zh-CN" altLang="zh-CN" sz="2800" b="1" dirty="0"/>
                  <a:t>核的一个产生机制是在种子核上通过一系列的光裂解反应（γ</a:t>
                </a:r>
                <a:r>
                  <a:rPr lang="en-US" altLang="zh-CN" sz="2800" b="1" dirty="0"/>
                  <a:t>,n</a:t>
                </a:r>
                <a:r>
                  <a:rPr lang="zh-CN" altLang="zh-CN" sz="2800" b="1" dirty="0"/>
                  <a:t>）</a:t>
                </a:r>
                <a:r>
                  <a:rPr lang="en-US" altLang="zh-CN" sz="2800" b="1" dirty="0"/>
                  <a:t>,(</a:t>
                </a:r>
                <a:r>
                  <a:rPr lang="zh-CN" altLang="zh-CN" sz="2800" b="1" dirty="0"/>
                  <a:t>γ</a:t>
                </a:r>
                <a:r>
                  <a:rPr lang="en-US" altLang="zh-CN" sz="2800" b="1" dirty="0"/>
                  <a:t>,P),</a:t>
                </a:r>
                <a:r>
                  <a:rPr lang="zh-CN" altLang="zh-CN" sz="2800" b="1" dirty="0"/>
                  <a:t>和</a:t>
                </a:r>
                <a:r>
                  <a:rPr lang="en-US" altLang="zh-CN" sz="2800" b="1" dirty="0"/>
                  <a:t>(</a:t>
                </a:r>
                <a:r>
                  <a:rPr lang="zh-CN" altLang="zh-CN" sz="2800" b="1" dirty="0"/>
                  <a:t>γ</a:t>
                </a:r>
                <a:r>
                  <a:rPr lang="en-US" altLang="zh-CN" sz="2800" b="1" dirty="0"/>
                  <a:t>,</a:t>
                </a:r>
                <a:r>
                  <a:rPr lang="zh-CN" altLang="zh-CN" sz="2800" b="1" dirty="0"/>
                  <a:t>α</a:t>
                </a:r>
                <a:r>
                  <a:rPr lang="en-US" altLang="zh-CN" sz="2800" b="1" dirty="0"/>
                  <a:t>)</a:t>
                </a:r>
                <a:r>
                  <a:rPr lang="zh-CN" altLang="zh-CN" sz="2800" b="1" dirty="0"/>
                  <a:t>反应而产生</a:t>
                </a:r>
                <a:r>
                  <a:rPr lang="en-US" altLang="zh-CN" sz="2800" b="1" dirty="0"/>
                  <a:t>.</a:t>
                </a:r>
                <a:endParaRPr lang="zh-CN" alt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611560" y="980728"/>
                <a:ext cx="7920880" cy="3539430"/>
              </a:xfrm>
              <a:prstGeom prst="rect">
                <a:avLst/>
              </a:prstGeom>
              <a:blipFill rotWithShape="1">
                <a:blip r:embed="rId2"/>
                <a:stretch>
                  <a:fillRect l="-1538" t="-2414" r="-4846" b="-431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486841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376238"/>
            <a:ext cx="8172450" cy="610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4170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38" y="260648"/>
            <a:ext cx="8826124"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0097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32"/>
            <a:ext cx="9036496" cy="679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43744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4982"/>
            <a:ext cx="8856984" cy="667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496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9552" y="5733256"/>
            <a:ext cx="8136904" cy="923330"/>
          </a:xfrm>
          <a:prstGeom prst="rect">
            <a:avLst/>
          </a:prstGeom>
        </p:spPr>
        <p:txBody>
          <a:bodyPr wrap="square">
            <a:spAutoFit/>
          </a:bodyPr>
          <a:lstStyle/>
          <a:p>
            <a:r>
              <a:rPr lang="zh-CN" altLang="zh-CN" b="1" dirty="0">
                <a:solidFill>
                  <a:srgbClr val="FF0000"/>
                </a:solidFill>
              </a:rPr>
              <a:t>扭摆器的特征γ能量为</a:t>
            </a:r>
            <a:r>
              <a:rPr lang="en-US" altLang="zh-CN" b="1" dirty="0">
                <a:solidFill>
                  <a:srgbClr val="FF0000"/>
                </a:solidFill>
              </a:rPr>
              <a:t>17.2MeV</a:t>
            </a:r>
            <a:r>
              <a:rPr lang="zh-CN" altLang="zh-CN" b="1" dirty="0">
                <a:solidFill>
                  <a:srgbClr val="FF0000"/>
                </a:solidFill>
              </a:rPr>
              <a:t>，高通量辐射能量可达到</a:t>
            </a:r>
            <a:r>
              <a:rPr lang="en-US" altLang="zh-CN" b="1" dirty="0">
                <a:solidFill>
                  <a:srgbClr val="FF0000"/>
                </a:solidFill>
              </a:rPr>
              <a:t>300MeV</a:t>
            </a:r>
            <a:r>
              <a:rPr lang="zh-CN" altLang="zh-CN" b="1" dirty="0">
                <a:solidFill>
                  <a:srgbClr val="FF0000"/>
                </a:solidFill>
              </a:rPr>
              <a:t>。波荡器产生的γ光能量在高通量情况下也能达到</a:t>
            </a:r>
            <a:r>
              <a:rPr lang="en-US" altLang="zh-CN" b="1" dirty="0">
                <a:solidFill>
                  <a:srgbClr val="FF0000"/>
                </a:solidFill>
              </a:rPr>
              <a:t>20MeV</a:t>
            </a:r>
            <a:r>
              <a:rPr lang="zh-CN" altLang="zh-CN" b="1" dirty="0"/>
              <a:t>。并且，在大于</a:t>
            </a:r>
            <a:r>
              <a:rPr lang="en-US" altLang="zh-CN" b="1" dirty="0"/>
              <a:t>100keV</a:t>
            </a:r>
            <a:r>
              <a:rPr lang="zh-CN" altLang="zh-CN" b="1" dirty="0"/>
              <a:t>能区，未来高能粒子对撞机同步辐射源的亮度和通量都高于第三代同步辐射光源的辐射。</a:t>
            </a:r>
            <a:endParaRPr lang="zh-CN" altLang="en-US" b="1" dirty="0"/>
          </a:p>
        </p:txBody>
      </p:sp>
      <p:pic>
        <p:nvPicPr>
          <p:cNvPr id="4" name="图片 3"/>
          <p:cNvPicPr/>
          <p:nvPr/>
        </p:nvPicPr>
        <p:blipFill>
          <a:blip r:embed="rId2" cstate="print">
            <a:extLst>
              <a:ext uri="{28A0092B-C50C-407E-A947-70E740481C1C}">
                <a14:useLocalDpi xmlns:a14="http://schemas.microsoft.com/office/drawing/2010/main" val="0"/>
              </a:ext>
            </a:extLst>
          </a:blip>
          <a:stretch>
            <a:fillRect/>
          </a:stretch>
        </p:blipFill>
        <p:spPr>
          <a:xfrm>
            <a:off x="631977" y="1340768"/>
            <a:ext cx="7339039" cy="3744416"/>
          </a:xfrm>
          <a:prstGeom prst="rect">
            <a:avLst/>
          </a:prstGeom>
        </p:spPr>
      </p:pic>
      <p:sp>
        <p:nvSpPr>
          <p:cNvPr id="5" name="矩形 4"/>
          <p:cNvSpPr/>
          <p:nvPr/>
        </p:nvSpPr>
        <p:spPr>
          <a:xfrm>
            <a:off x="1331640" y="5085184"/>
            <a:ext cx="6980549" cy="646331"/>
          </a:xfrm>
          <a:prstGeom prst="rect">
            <a:avLst/>
          </a:prstGeom>
        </p:spPr>
        <p:txBody>
          <a:bodyPr wrap="square">
            <a:spAutoFit/>
          </a:bodyPr>
          <a:lstStyle/>
          <a:p>
            <a:r>
              <a:rPr lang="zh-CN" altLang="zh-CN" b="1" dirty="0"/>
              <a:t>未来高能粒子对撞机上弯铁、扭摆器、振荡器和低</a:t>
            </a:r>
            <a:r>
              <a:rPr lang="en-US" altLang="zh-CN" b="1" dirty="0"/>
              <a:t>K</a:t>
            </a:r>
            <a:r>
              <a:rPr lang="zh-CN" altLang="zh-CN" b="1" dirty="0"/>
              <a:t>值的波荡器的</a:t>
            </a:r>
            <a:r>
              <a:rPr lang="zh-CN" altLang="zh-CN" b="1" dirty="0" smtClean="0"/>
              <a:t>亮度</a:t>
            </a:r>
            <a:r>
              <a:rPr lang="en-US" altLang="zh-CN" b="1" dirty="0" smtClean="0"/>
              <a:t>(CEPC-CDR)</a:t>
            </a:r>
            <a:endParaRPr lang="zh-CN" altLang="zh-CN" b="1" dirty="0"/>
          </a:p>
        </p:txBody>
      </p:sp>
      <p:sp>
        <p:nvSpPr>
          <p:cNvPr id="2" name="TextBox 1"/>
          <p:cNvSpPr txBox="1"/>
          <p:nvPr/>
        </p:nvSpPr>
        <p:spPr>
          <a:xfrm>
            <a:off x="251520" y="404664"/>
            <a:ext cx="8640960" cy="830997"/>
          </a:xfrm>
          <a:prstGeom prst="rect">
            <a:avLst/>
          </a:prstGeom>
          <a:noFill/>
        </p:spPr>
        <p:txBody>
          <a:bodyPr wrap="square" rtlCol="0">
            <a:spAutoFit/>
          </a:bodyPr>
          <a:lstStyle/>
          <a:p>
            <a:r>
              <a:rPr lang="en-US" altLang="zh-CN" sz="2400" dirty="0"/>
              <a:t>High-energy and high-brightness Synchrotron radiation calculation of CEPC</a:t>
            </a:r>
            <a:endParaRPr lang="zh-CN" altLang="en-US" sz="2400" dirty="0"/>
          </a:p>
        </p:txBody>
      </p:sp>
    </p:spTree>
    <p:extLst>
      <p:ext uri="{BB962C8B-B14F-4D97-AF65-F5344CB8AC3E}">
        <p14:creationId xmlns:p14="http://schemas.microsoft.com/office/powerpoint/2010/main" val="15437618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263525" y="1000108"/>
            <a:ext cx="8470900" cy="5532455"/>
          </a:xfrm>
          <a:prstGeom prst="rect">
            <a:avLst/>
          </a:prstGeom>
          <a:noFill/>
          <a:ln w="9525" algn="ctr">
            <a:noFill/>
            <a:miter lim="800000"/>
            <a:headEnd/>
            <a:tailEnd/>
          </a:ln>
        </p:spPr>
      </p:pic>
      <p:sp>
        <p:nvSpPr>
          <p:cNvPr id="3" name="TextBox 2"/>
          <p:cNvSpPr txBox="1"/>
          <p:nvPr/>
        </p:nvSpPr>
        <p:spPr>
          <a:xfrm>
            <a:off x="357158" y="214290"/>
            <a:ext cx="8643998" cy="707886"/>
          </a:xfrm>
          <a:prstGeom prst="rect">
            <a:avLst/>
          </a:prstGeom>
          <a:noFill/>
        </p:spPr>
        <p:txBody>
          <a:bodyPr wrap="square" rtlCol="0">
            <a:spAutoFit/>
          </a:bodyPr>
          <a:lstStyle/>
          <a:p>
            <a:r>
              <a:rPr lang="en-US" altLang="zh-CN" sz="4000" b="1" dirty="0" smtClean="0"/>
              <a:t>3.在核能发展中嬗变研究的重要意义;</a:t>
            </a:r>
            <a:endParaRPr lang="zh-CN" altLang="en-US" sz="4000" dirty="0"/>
          </a:p>
        </p:txBody>
      </p:sp>
    </p:spTree>
    <p:extLst>
      <p:ext uri="{BB962C8B-B14F-4D97-AF65-F5344CB8AC3E}">
        <p14:creationId xmlns:p14="http://schemas.microsoft.com/office/powerpoint/2010/main" val="1736130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1628775"/>
            <a:ext cx="9144000" cy="4413250"/>
          </a:xfrm>
          <a:prstGeom prst="rect">
            <a:avLst/>
          </a:prstGeom>
          <a:noFill/>
          <a:ln w="9525">
            <a:noFill/>
            <a:miter lim="800000"/>
            <a:headEnd/>
            <a:tailEnd/>
          </a:ln>
        </p:spPr>
        <p:txBody>
          <a:bodyPr>
            <a:spAutoFit/>
          </a:bodyPr>
          <a:lstStyle/>
          <a:p>
            <a:pPr marL="342900" indent="-342900" algn="l"/>
            <a:r>
              <a:rPr lang="en-US" altLang="zh-CN" sz="2400"/>
              <a:t>Year  nuclear power         amount of spent fuel</a:t>
            </a:r>
            <a:r>
              <a:rPr lang="en-US" altLang="zh-CN" sz="3200"/>
              <a:t>    </a:t>
            </a:r>
            <a:r>
              <a:rPr lang="en-US" altLang="zh-CN" sz="2400"/>
              <a:t>amount of I--129</a:t>
            </a:r>
          </a:p>
          <a:p>
            <a:pPr marL="342900" indent="-342900" algn="l"/>
            <a:r>
              <a:rPr lang="en-US" altLang="zh-CN" sz="2400"/>
              <a:t>          capacity (GW)             in the year  (Ton )     in the year   (Kg)</a:t>
            </a:r>
          </a:p>
          <a:p>
            <a:pPr marL="342900" indent="-342900" algn="l"/>
            <a:endParaRPr lang="en-US" altLang="zh-CN" sz="2400"/>
          </a:p>
          <a:p>
            <a:pPr marL="342900" indent="-342900" algn="l">
              <a:buFontTx/>
              <a:buAutoNum type="arabicPlain" startAt="2009"/>
            </a:pPr>
            <a:r>
              <a:rPr lang="en-US" altLang="zh-CN" sz="2400"/>
              <a:t>          9.08                            274.2                          63.6</a:t>
            </a:r>
          </a:p>
          <a:p>
            <a:pPr marL="342900" indent="-342900" algn="l"/>
            <a:endParaRPr lang="en-US" altLang="zh-CN" sz="2400"/>
          </a:p>
          <a:p>
            <a:pPr marL="342900" indent="-342900" algn="l">
              <a:buFontTx/>
              <a:buAutoNum type="arabicPlain" startAt="2020"/>
            </a:pPr>
            <a:r>
              <a:rPr lang="en-US" altLang="zh-CN" sz="2400"/>
              <a:t>           70                               2100                           490</a:t>
            </a:r>
          </a:p>
          <a:p>
            <a:pPr marL="342900" indent="-342900" algn="l"/>
            <a:endParaRPr lang="en-US" altLang="zh-CN" sz="2400"/>
          </a:p>
          <a:p>
            <a:pPr marL="342900" indent="-342900" algn="l"/>
            <a:r>
              <a:rPr lang="en-US" altLang="zh-CN" sz="2400"/>
              <a:t>2035          200                              6000                          1400</a:t>
            </a:r>
          </a:p>
        </p:txBody>
      </p:sp>
      <p:sp>
        <p:nvSpPr>
          <p:cNvPr id="9219" name="Text Box 3"/>
          <p:cNvSpPr txBox="1">
            <a:spLocks noChangeArrowheads="1"/>
          </p:cNvSpPr>
          <p:nvPr/>
        </p:nvSpPr>
        <p:spPr bwMode="auto">
          <a:xfrm>
            <a:off x="179388" y="549275"/>
            <a:ext cx="8964612" cy="579438"/>
          </a:xfrm>
          <a:prstGeom prst="rect">
            <a:avLst/>
          </a:prstGeom>
          <a:noFill/>
          <a:ln w="9525">
            <a:noFill/>
            <a:miter lim="800000"/>
            <a:headEnd/>
            <a:tailEnd/>
          </a:ln>
        </p:spPr>
        <p:txBody>
          <a:bodyPr>
            <a:spAutoFit/>
          </a:bodyPr>
          <a:lstStyle/>
          <a:p>
            <a:pPr algn="l"/>
            <a:r>
              <a:rPr lang="en-US" altLang="zh-CN" sz="3200"/>
              <a:t>Spent Fuel and I-129 product for the year</a:t>
            </a:r>
          </a:p>
        </p:txBody>
      </p:sp>
    </p:spTree>
    <p:extLst>
      <p:ext uri="{BB962C8B-B14F-4D97-AF65-F5344CB8AC3E}">
        <p14:creationId xmlns:p14="http://schemas.microsoft.com/office/powerpoint/2010/main" val="32040429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350"/>
            <a:ext cx="7561263" cy="681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0919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Group 2"/>
          <p:cNvGraphicFramePr>
            <a:graphicFrameLocks noGrp="1"/>
          </p:cNvGraphicFramePr>
          <p:nvPr>
            <p:ph type="tbl" idx="1"/>
          </p:nvPr>
        </p:nvGraphicFramePr>
        <p:xfrm>
          <a:off x="396875" y="765175"/>
          <a:ext cx="8229600" cy="5217161"/>
        </p:xfrm>
        <a:graphic>
          <a:graphicData uri="http://schemas.openxmlformats.org/drawingml/2006/table">
            <a:tbl>
              <a:tblPr/>
              <a:tblGrid>
                <a:gridCol w="2743200"/>
                <a:gridCol w="2741613"/>
                <a:gridCol w="2744787"/>
              </a:tblGrid>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3200" b="1" i="0" u="none" strike="noStrike" cap="none" normalizeH="0" baseline="0" smtClean="0">
                        <a:ln>
                          <a:noFill/>
                        </a:ln>
                        <a:solidFill>
                          <a:srgbClr val="FFFFFF"/>
                        </a:solidFill>
                        <a:effectLst/>
                        <a:latin typeface="Calibri" pitchFamily="34" charset="0"/>
                        <a:ea typeface="宋体" pitchFamily="2"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smtClean="0">
                          <a:ln>
                            <a:noFill/>
                          </a:ln>
                          <a:solidFill>
                            <a:srgbClr val="FFFFFF"/>
                          </a:solidFill>
                          <a:effectLst/>
                          <a:latin typeface="Calibri" pitchFamily="34" charset="0"/>
                          <a:ea typeface="宋体" pitchFamily="2" charset="-122"/>
                        </a:rPr>
                        <a:t>优点</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smtClean="0">
                          <a:ln>
                            <a:noFill/>
                          </a:ln>
                          <a:solidFill>
                            <a:srgbClr val="FFFFFF"/>
                          </a:solidFill>
                          <a:effectLst/>
                          <a:latin typeface="Calibri" pitchFamily="34" charset="0"/>
                          <a:ea typeface="宋体" pitchFamily="2" charset="-122"/>
                        </a:rPr>
                        <a:t>缺点</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2041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smtClean="0">
                          <a:ln>
                            <a:noFill/>
                          </a:ln>
                          <a:solidFill>
                            <a:srgbClr val="000000"/>
                          </a:solidFill>
                          <a:effectLst/>
                          <a:latin typeface="Calibri" pitchFamily="34" charset="0"/>
                          <a:ea typeface="宋体" pitchFamily="2" charset="-122"/>
                        </a:rPr>
                        <a:t>中子嬗变</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smtClean="0">
                          <a:ln>
                            <a:noFill/>
                          </a:ln>
                          <a:solidFill>
                            <a:srgbClr val="000000"/>
                          </a:solidFill>
                          <a:effectLst/>
                          <a:latin typeface="Calibri" pitchFamily="34" charset="0"/>
                          <a:ea typeface="宋体" pitchFamily="2" charset="-122"/>
                        </a:rPr>
                        <a:t>中子源强，反应截面普遍大，嬗变效率高</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smtClean="0">
                          <a:ln>
                            <a:noFill/>
                          </a:ln>
                          <a:solidFill>
                            <a:srgbClr val="000000"/>
                          </a:solidFill>
                          <a:effectLst/>
                          <a:latin typeface="Calibri" pitchFamily="34" charset="0"/>
                          <a:ea typeface="宋体" pitchFamily="2" charset="-122"/>
                        </a:rPr>
                        <a:t>装置造价高（ADS），中子辐照产生新的核废料</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2043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smtClean="0">
                          <a:ln>
                            <a:noFill/>
                          </a:ln>
                          <a:solidFill>
                            <a:srgbClr val="000000"/>
                          </a:solidFill>
                          <a:effectLst/>
                          <a:latin typeface="Calibri" pitchFamily="34" charset="0"/>
                          <a:ea typeface="宋体" pitchFamily="2" charset="-122"/>
                        </a:rPr>
                        <a:t>伽马嬗变</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smtClean="0">
                          <a:ln>
                            <a:noFill/>
                          </a:ln>
                          <a:solidFill>
                            <a:srgbClr val="000000"/>
                          </a:solidFill>
                          <a:effectLst/>
                          <a:latin typeface="Calibri" pitchFamily="34" charset="0"/>
                          <a:ea typeface="宋体" pitchFamily="2" charset="-122"/>
                        </a:rPr>
                        <a:t>造价相对较低，对某些核素可能有优势</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3200" b="1" i="0" u="none" strike="noStrike" cap="none" normalizeH="0" baseline="0" smtClean="0">
                          <a:ln>
                            <a:noFill/>
                          </a:ln>
                          <a:solidFill>
                            <a:srgbClr val="000000"/>
                          </a:solidFill>
                          <a:effectLst/>
                          <a:latin typeface="Calibri" pitchFamily="34" charset="0"/>
                          <a:ea typeface="宋体" pitchFamily="2" charset="-122"/>
                        </a:rPr>
                        <a:t>目前可达到的源强较弱，反应截面较低，嬗变效率低</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25458293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44450"/>
            <a:ext cx="6540500" cy="367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3789363"/>
            <a:ext cx="4249737" cy="3024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65400"/>
            <a:ext cx="41529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3" name="Text Box 5"/>
          <p:cNvSpPr txBox="1">
            <a:spLocks noChangeArrowheads="1"/>
          </p:cNvSpPr>
          <p:nvPr/>
        </p:nvSpPr>
        <p:spPr bwMode="auto">
          <a:xfrm>
            <a:off x="5072063" y="6324600"/>
            <a:ext cx="3605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t>97</a:t>
            </a:r>
            <a:r>
              <a:rPr lang="zh-CN" altLang="en-US">
                <a:sym typeface="Symbol" pitchFamily="18" charset="2"/>
              </a:rPr>
              <a:t>40 mb</a:t>
            </a:r>
          </a:p>
        </p:txBody>
      </p:sp>
    </p:spTree>
    <p:extLst>
      <p:ext uri="{BB962C8B-B14F-4D97-AF65-F5344CB8AC3E}">
        <p14:creationId xmlns:p14="http://schemas.microsoft.com/office/powerpoint/2010/main" val="41613626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8713788"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8"/>
          <p:cNvSpPr txBox="1">
            <a:spLocks noChangeArrowheads="1"/>
          </p:cNvSpPr>
          <p:nvPr/>
        </p:nvSpPr>
        <p:spPr bwMode="auto">
          <a:xfrm>
            <a:off x="395288" y="5013325"/>
            <a:ext cx="8280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spcBef>
                <a:spcPct val="50000"/>
              </a:spcBef>
            </a:pPr>
            <a:r>
              <a:rPr lang="en-US" altLang="zh-CN"/>
              <a:t>High intensity laser pulse produces a hot plasma on the surface of a tantalum foil generating high energy bremsstrahlung. The I-129 in the radioactive target is transformed into I-128 due to a (γ,n ) reaction</a:t>
            </a:r>
          </a:p>
        </p:txBody>
      </p:sp>
    </p:spTree>
    <p:extLst>
      <p:ext uri="{BB962C8B-B14F-4D97-AF65-F5344CB8AC3E}">
        <p14:creationId xmlns:p14="http://schemas.microsoft.com/office/powerpoint/2010/main" val="38315647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684213" y="692150"/>
            <a:ext cx="763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spcBef>
                <a:spcPct val="50000"/>
              </a:spcBef>
            </a:pPr>
            <a:endParaRPr lang="zh-CN" altLang="zh-CN"/>
          </a:p>
        </p:txBody>
      </p:sp>
      <p:pic>
        <p:nvPicPr>
          <p:cNvPr id="2355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0"/>
            <a:ext cx="8207375"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3556" name="Text Box 6"/>
          <p:cNvSpPr txBox="1">
            <a:spLocks noChangeArrowheads="1"/>
          </p:cNvSpPr>
          <p:nvPr/>
        </p:nvSpPr>
        <p:spPr bwMode="auto">
          <a:xfrm>
            <a:off x="611188" y="5013325"/>
            <a:ext cx="792162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algn="ctr"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algn="ctr"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algn="ctr"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algn="ctr"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spcBef>
                <a:spcPct val="50000"/>
              </a:spcBef>
            </a:pPr>
            <a:r>
              <a:rPr lang="en-US" altLang="zh-CN"/>
              <a:t>The relativistic electrons are generated by  ultra-intense laser. These electrons generate Bremsstrahlung γray in the Ta layer. </a:t>
            </a:r>
          </a:p>
          <a:p>
            <a:pPr eaLnBrk="1" hangingPunct="1">
              <a:spcBef>
                <a:spcPct val="50000"/>
              </a:spcBef>
            </a:pPr>
            <a:r>
              <a:rPr lang="en-US" altLang="zh-CN"/>
              <a:t>This ray transmutes Sr-90 into Sr-89 through ( γ,n ) reaction in the Sr-90 target </a:t>
            </a:r>
          </a:p>
        </p:txBody>
      </p:sp>
    </p:spTree>
    <p:extLst>
      <p:ext uri="{BB962C8B-B14F-4D97-AF65-F5344CB8AC3E}">
        <p14:creationId xmlns:p14="http://schemas.microsoft.com/office/powerpoint/2010/main" val="29707012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algn="l"/>
            <a:r>
              <a:rPr lang="zh-CN" altLang="en-US" sz="4000"/>
              <a:t>对于长寿命产物核：中子和伽马嬗变可能各有优缺点</a:t>
            </a:r>
          </a:p>
        </p:txBody>
      </p:sp>
      <p:sp>
        <p:nvSpPr>
          <p:cNvPr id="15363" name="Rectangle 3"/>
          <p:cNvSpPr>
            <a:spLocks noGrp="1" noChangeArrowheads="1"/>
          </p:cNvSpPr>
          <p:nvPr>
            <p:ph type="body" idx="1"/>
          </p:nvPr>
        </p:nvSpPr>
        <p:spPr>
          <a:xfrm>
            <a:off x="457200" y="2101850"/>
            <a:ext cx="8229600" cy="3773488"/>
          </a:xfrm>
        </p:spPr>
        <p:txBody>
          <a:bodyPr/>
          <a:lstStyle/>
          <a:p>
            <a:pPr marL="0" indent="0">
              <a:lnSpc>
                <a:spcPct val="90000"/>
              </a:lnSpc>
              <a:buFontTx/>
              <a:buNone/>
            </a:pPr>
            <a:r>
              <a:rPr lang="zh-CN" altLang="en-US" baseline="30000"/>
              <a:t>129</a:t>
            </a:r>
            <a:r>
              <a:rPr lang="zh-CN" altLang="en-US"/>
              <a:t>I+n </a:t>
            </a:r>
            <a:r>
              <a:rPr lang="zh-CN" altLang="en-US">
                <a:sym typeface="Arial" pitchFamily="34" charset="0"/>
              </a:rPr>
              <a:t>→ </a:t>
            </a:r>
            <a:r>
              <a:rPr lang="zh-CN" altLang="en-US" baseline="30000">
                <a:sym typeface="Arial" pitchFamily="34" charset="0"/>
              </a:rPr>
              <a:t>m130</a:t>
            </a:r>
            <a:r>
              <a:rPr lang="zh-CN" altLang="en-US">
                <a:sym typeface="Arial" pitchFamily="34" charset="0"/>
              </a:rPr>
              <a:t>I → </a:t>
            </a:r>
            <a:r>
              <a:rPr lang="zh-CN" altLang="en-US" baseline="30000">
                <a:sym typeface="Arial" pitchFamily="34" charset="0"/>
              </a:rPr>
              <a:t>130</a:t>
            </a:r>
            <a:r>
              <a:rPr lang="zh-CN" altLang="en-US">
                <a:sym typeface="Arial" pitchFamily="34" charset="0"/>
              </a:rPr>
              <a:t>I → </a:t>
            </a:r>
            <a:r>
              <a:rPr lang="zh-CN" altLang="en-US" baseline="30000">
                <a:sym typeface="Arial" pitchFamily="34" charset="0"/>
              </a:rPr>
              <a:t>130</a:t>
            </a:r>
            <a:r>
              <a:rPr lang="zh-CN" altLang="en-US">
                <a:sym typeface="Arial" pitchFamily="34" charset="0"/>
              </a:rPr>
              <a:t>Xe+</a:t>
            </a:r>
            <a:r>
              <a:rPr lang="zh-CN" altLang="en-US">
                <a:sym typeface="Symbol" pitchFamily="18" charset="2"/>
              </a:rPr>
              <a:t></a:t>
            </a:r>
            <a:r>
              <a:rPr lang="zh-CN" altLang="en-US" baseline="30000">
                <a:sym typeface="Symbol" pitchFamily="18" charset="2"/>
              </a:rPr>
              <a:t>-</a:t>
            </a:r>
            <a:r>
              <a:rPr lang="zh-CN" altLang="en-US">
                <a:sym typeface="Symbol" pitchFamily="18" charset="2"/>
              </a:rPr>
              <a:t>+</a:t>
            </a:r>
            <a:r>
              <a:rPr lang="zh-CN" altLang="en-US" baseline="30000">
                <a:sym typeface="Symbol" pitchFamily="18" charset="2"/>
              </a:rPr>
              <a:t>-</a:t>
            </a:r>
          </a:p>
          <a:p>
            <a:pPr marL="0" indent="0">
              <a:lnSpc>
                <a:spcPct val="90000"/>
              </a:lnSpc>
              <a:buFontTx/>
              <a:buNone/>
            </a:pPr>
            <a:endParaRPr lang="zh-CN" altLang="en-US"/>
          </a:p>
          <a:p>
            <a:pPr marL="0" indent="0">
              <a:lnSpc>
                <a:spcPct val="90000"/>
              </a:lnSpc>
              <a:buFontTx/>
              <a:buNone/>
            </a:pPr>
            <a:endParaRPr lang="zh-CN" altLang="en-US"/>
          </a:p>
          <a:p>
            <a:pPr marL="0" indent="0">
              <a:lnSpc>
                <a:spcPct val="90000"/>
              </a:lnSpc>
              <a:buFontTx/>
              <a:buNone/>
            </a:pPr>
            <a:r>
              <a:rPr lang="zh-CN" altLang="en-US" baseline="30000"/>
              <a:t>129</a:t>
            </a:r>
            <a:r>
              <a:rPr lang="zh-CN" altLang="en-US"/>
              <a:t>I+</a:t>
            </a:r>
            <a:r>
              <a:rPr lang="zh-CN" altLang="en-US">
                <a:sym typeface="Symbol" pitchFamily="18" charset="2"/>
              </a:rPr>
              <a:t></a:t>
            </a:r>
            <a:r>
              <a:rPr lang="zh-CN" altLang="en-US"/>
              <a:t> </a:t>
            </a:r>
            <a:r>
              <a:rPr lang="zh-CN" altLang="en-US">
                <a:sym typeface="Arial" pitchFamily="34" charset="0"/>
              </a:rPr>
              <a:t>→ </a:t>
            </a:r>
            <a:r>
              <a:rPr lang="zh-CN" altLang="en-US" baseline="30000">
                <a:sym typeface="Arial" pitchFamily="34" charset="0"/>
              </a:rPr>
              <a:t>128</a:t>
            </a:r>
            <a:r>
              <a:rPr lang="zh-CN" altLang="en-US">
                <a:sym typeface="Arial" pitchFamily="34" charset="0"/>
              </a:rPr>
              <a:t>I+n</a:t>
            </a:r>
          </a:p>
          <a:p>
            <a:pPr marL="0" indent="0">
              <a:lnSpc>
                <a:spcPct val="90000"/>
              </a:lnSpc>
              <a:buFontTx/>
              <a:buNone/>
            </a:pPr>
            <a:r>
              <a:rPr lang="zh-CN" altLang="en-US" baseline="30000">
                <a:sym typeface="Arial" pitchFamily="34" charset="0"/>
              </a:rPr>
              <a:t>128</a:t>
            </a:r>
            <a:r>
              <a:rPr lang="zh-CN" altLang="en-US">
                <a:sym typeface="Arial" pitchFamily="34" charset="0"/>
              </a:rPr>
              <a:t>I → </a:t>
            </a:r>
            <a:r>
              <a:rPr lang="zh-CN" altLang="en-US" baseline="30000">
                <a:sym typeface="Arial" pitchFamily="34" charset="0"/>
              </a:rPr>
              <a:t>128</a:t>
            </a:r>
            <a:r>
              <a:rPr lang="zh-CN" altLang="en-US">
                <a:sym typeface="Arial" pitchFamily="34" charset="0"/>
              </a:rPr>
              <a:t>Xe+</a:t>
            </a:r>
            <a:r>
              <a:rPr lang="zh-CN" altLang="en-US">
                <a:sym typeface="Symbol" pitchFamily="18" charset="2"/>
              </a:rPr>
              <a:t></a:t>
            </a:r>
            <a:r>
              <a:rPr lang="zh-CN" altLang="en-US" baseline="30000">
                <a:sym typeface="Symbol" pitchFamily="18" charset="2"/>
              </a:rPr>
              <a:t>-</a:t>
            </a:r>
            <a:r>
              <a:rPr lang="zh-CN" altLang="en-US">
                <a:sym typeface="Symbol" pitchFamily="18" charset="2"/>
              </a:rPr>
              <a:t>+</a:t>
            </a:r>
            <a:r>
              <a:rPr lang="zh-CN" altLang="en-US" baseline="30000">
                <a:sym typeface="Symbol" pitchFamily="18" charset="2"/>
              </a:rPr>
              <a:t>-</a:t>
            </a:r>
            <a:r>
              <a:rPr lang="zh-CN" altLang="en-US">
                <a:sym typeface="Symbol" pitchFamily="18" charset="2"/>
              </a:rPr>
              <a:t> (93.1%)</a:t>
            </a:r>
          </a:p>
          <a:p>
            <a:pPr marL="0" indent="0">
              <a:lnSpc>
                <a:spcPct val="90000"/>
              </a:lnSpc>
              <a:buFontTx/>
              <a:buNone/>
            </a:pPr>
            <a:r>
              <a:rPr lang="zh-CN" altLang="en-US" baseline="30000">
                <a:sym typeface="Symbol" pitchFamily="18" charset="2"/>
              </a:rPr>
              <a:t>128</a:t>
            </a:r>
            <a:r>
              <a:rPr lang="zh-CN" altLang="en-US">
                <a:sym typeface="Symbol" pitchFamily="18" charset="2"/>
              </a:rPr>
              <a:t>I </a:t>
            </a:r>
            <a:r>
              <a:rPr lang="zh-CN" altLang="en-US">
                <a:sym typeface="Arial" pitchFamily="34" charset="0"/>
              </a:rPr>
              <a:t>→ </a:t>
            </a:r>
            <a:r>
              <a:rPr lang="zh-CN" altLang="en-US" baseline="30000">
                <a:sym typeface="Arial" pitchFamily="34" charset="0"/>
              </a:rPr>
              <a:t>128</a:t>
            </a:r>
            <a:r>
              <a:rPr lang="zh-CN" altLang="en-US">
                <a:sym typeface="Arial" pitchFamily="34" charset="0"/>
              </a:rPr>
              <a:t>Tc+β</a:t>
            </a:r>
            <a:r>
              <a:rPr lang="zh-CN" altLang="en-US" baseline="30000">
                <a:sym typeface="Arial" pitchFamily="34" charset="0"/>
              </a:rPr>
              <a:t>+</a:t>
            </a:r>
            <a:r>
              <a:rPr lang="zh-CN" altLang="en-US">
                <a:sym typeface="Arial" pitchFamily="34" charset="0"/>
              </a:rPr>
              <a:t>+</a:t>
            </a:r>
            <a:r>
              <a:rPr lang="zh-CN" altLang="en-US">
                <a:sym typeface="Symbol" pitchFamily="18" charset="2"/>
              </a:rPr>
              <a:t> </a:t>
            </a:r>
            <a:r>
              <a:rPr lang="zh-CN" altLang="en-US">
                <a:sym typeface="Arial" pitchFamily="34" charset="0"/>
              </a:rPr>
              <a:t>→ </a:t>
            </a:r>
            <a:r>
              <a:rPr lang="zh-CN" altLang="en-US" baseline="30000">
                <a:sym typeface="Arial" pitchFamily="34" charset="0"/>
              </a:rPr>
              <a:t>128</a:t>
            </a:r>
            <a:r>
              <a:rPr lang="zh-CN" altLang="en-US">
                <a:sym typeface="Arial" pitchFamily="34" charset="0"/>
              </a:rPr>
              <a:t>Xe+2</a:t>
            </a:r>
            <a:r>
              <a:rPr lang="zh-CN" altLang="en-US">
                <a:sym typeface="Symbol" pitchFamily="18" charset="2"/>
              </a:rPr>
              <a:t></a:t>
            </a:r>
            <a:r>
              <a:rPr lang="zh-CN" altLang="en-US" baseline="30000">
                <a:sym typeface="Symbol" pitchFamily="18" charset="2"/>
              </a:rPr>
              <a:t>-</a:t>
            </a:r>
            <a:r>
              <a:rPr lang="zh-CN" altLang="en-US">
                <a:sym typeface="Symbol" pitchFamily="18" charset="2"/>
              </a:rPr>
              <a:t>+2</a:t>
            </a:r>
            <a:r>
              <a:rPr lang="zh-CN" altLang="en-US" baseline="30000">
                <a:sym typeface="Symbol" pitchFamily="18" charset="2"/>
              </a:rPr>
              <a:t>-</a:t>
            </a:r>
          </a:p>
          <a:p>
            <a:pPr marL="0" indent="0">
              <a:lnSpc>
                <a:spcPct val="90000"/>
              </a:lnSpc>
              <a:buFontTx/>
              <a:buNone/>
            </a:pPr>
            <a:r>
              <a:rPr lang="zh-CN" altLang="en-US"/>
              <a:t> </a:t>
            </a:r>
          </a:p>
        </p:txBody>
      </p:sp>
    </p:spTree>
    <p:extLst>
      <p:ext uri="{BB962C8B-B14F-4D97-AF65-F5344CB8AC3E}">
        <p14:creationId xmlns:p14="http://schemas.microsoft.com/office/powerpoint/2010/main" val="12924649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57158" y="260350"/>
            <a:ext cx="8572560" cy="954107"/>
          </a:xfrm>
          <a:prstGeom prst="rect">
            <a:avLst/>
          </a:prstGeom>
          <a:noFill/>
          <a:ln w="9525" algn="ctr">
            <a:noFill/>
            <a:miter lim="800000"/>
            <a:headEnd/>
            <a:tailEnd/>
          </a:ln>
        </p:spPr>
        <p:txBody>
          <a:bodyPr wrap="square">
            <a:spAutoFit/>
          </a:bodyPr>
          <a:lstStyle/>
          <a:p>
            <a:r>
              <a:rPr lang="en-US" altLang="zh-CN" sz="2800" dirty="0">
                <a:latin typeface="Times New Roman" pitchFamily="18" charset="0"/>
                <a:cs typeface="Times New Roman" pitchFamily="18" charset="0"/>
              </a:rPr>
              <a:t>Nuclear Transmutation of I-129 and Cs-137 by (a) neutron capture and (b) γ-ray absorption respectively</a:t>
            </a:r>
          </a:p>
        </p:txBody>
      </p:sp>
      <p:sp>
        <p:nvSpPr>
          <p:cNvPr id="16387" name="Text Box 3"/>
          <p:cNvSpPr txBox="1">
            <a:spLocks noChangeArrowheads="1"/>
          </p:cNvSpPr>
          <p:nvPr/>
        </p:nvSpPr>
        <p:spPr bwMode="auto">
          <a:xfrm>
            <a:off x="611188" y="1268413"/>
            <a:ext cx="8281987" cy="457200"/>
          </a:xfrm>
          <a:prstGeom prst="rect">
            <a:avLst/>
          </a:prstGeom>
          <a:noFill/>
          <a:ln w="9525" algn="ctr">
            <a:noFill/>
            <a:miter lim="800000"/>
            <a:headEnd/>
            <a:tailEnd/>
          </a:ln>
        </p:spPr>
        <p:txBody>
          <a:bodyPr>
            <a:spAutoFit/>
          </a:bodyPr>
          <a:lstStyle/>
          <a:p>
            <a:endParaRPr lang="zh-CN" altLang="en-US" sz="2400">
              <a:latin typeface="Times New Roman" pitchFamily="18" charset="0"/>
              <a:cs typeface="Times New Roman" pitchFamily="18" charset="0"/>
            </a:endParaRPr>
          </a:p>
        </p:txBody>
      </p:sp>
      <p:sp>
        <p:nvSpPr>
          <p:cNvPr id="16388" name="Text Box 4"/>
          <p:cNvSpPr txBox="1">
            <a:spLocks noChangeArrowheads="1"/>
          </p:cNvSpPr>
          <p:nvPr/>
        </p:nvSpPr>
        <p:spPr bwMode="auto">
          <a:xfrm>
            <a:off x="611188" y="2420938"/>
            <a:ext cx="8281987" cy="457200"/>
          </a:xfrm>
          <a:prstGeom prst="rect">
            <a:avLst/>
          </a:prstGeom>
          <a:noFill/>
          <a:ln w="9525" algn="ctr">
            <a:noFill/>
            <a:miter lim="800000"/>
            <a:headEnd/>
            <a:tailEnd/>
          </a:ln>
        </p:spPr>
        <p:txBody>
          <a:bodyPr>
            <a:spAutoFit/>
          </a:bodyPr>
          <a:lstStyle/>
          <a:p>
            <a:endParaRPr lang="zh-CN" altLang="en-US" sz="2400">
              <a:latin typeface="Times New Roman" pitchFamily="18" charset="0"/>
              <a:cs typeface="Times New Roman" pitchFamily="18" charset="0"/>
            </a:endParaRPr>
          </a:p>
        </p:txBody>
      </p:sp>
      <p:pic>
        <p:nvPicPr>
          <p:cNvPr id="16389" name="Picture 5"/>
          <p:cNvPicPr>
            <a:picLocks noChangeAspect="1" noChangeArrowheads="1"/>
          </p:cNvPicPr>
          <p:nvPr/>
        </p:nvPicPr>
        <p:blipFill>
          <a:blip r:embed="rId2"/>
          <a:srcRect/>
          <a:stretch>
            <a:fillRect/>
          </a:stretch>
        </p:blipFill>
        <p:spPr bwMode="auto">
          <a:xfrm>
            <a:off x="0" y="1285860"/>
            <a:ext cx="9144000" cy="5572139"/>
          </a:xfrm>
          <a:prstGeom prst="rect">
            <a:avLst/>
          </a:prstGeom>
          <a:noFill/>
          <a:ln w="9525" algn="ctr">
            <a:noFill/>
            <a:miter lim="800000"/>
            <a:headEnd/>
            <a:tailEnd/>
          </a:ln>
        </p:spPr>
      </p:pic>
    </p:spTree>
    <p:extLst>
      <p:ext uri="{BB962C8B-B14F-4D97-AF65-F5344CB8AC3E}">
        <p14:creationId xmlns:p14="http://schemas.microsoft.com/office/powerpoint/2010/main" val="6564431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336550" y="800100"/>
            <a:ext cx="8215313" cy="3970318"/>
          </a:xfrm>
          <a:prstGeom prst="rect">
            <a:avLst/>
          </a:prstGeom>
          <a:noFill/>
          <a:ln w="9525">
            <a:noFill/>
            <a:miter lim="800000"/>
            <a:headEnd/>
            <a:tailEnd/>
          </a:ln>
        </p:spPr>
        <p:txBody>
          <a:bodyPr>
            <a:spAutoFit/>
          </a:bodyPr>
          <a:lstStyle/>
          <a:p>
            <a:r>
              <a:rPr lang="en-US" altLang="zh-CN" sz="2800" dirty="0" smtClean="0">
                <a:solidFill>
                  <a:srgbClr val="FF0000"/>
                </a:solidFill>
              </a:rPr>
              <a:t>      The </a:t>
            </a:r>
            <a:r>
              <a:rPr lang="en-US" altLang="zh-CN" sz="2800" dirty="0">
                <a:solidFill>
                  <a:srgbClr val="FF0000"/>
                </a:solidFill>
              </a:rPr>
              <a:t>shortage of ADS idea is the transmutation by using neutrons in the sub-critical system, but meanwhile it produces</a:t>
            </a:r>
            <a:r>
              <a:rPr lang="en-US" altLang="zh-CN" sz="2800" dirty="0">
                <a:solidFill>
                  <a:srgbClr val="FF0000"/>
                </a:solidFill>
                <a:latin typeface="Times New Roman" pitchFamily="18" charset="0"/>
                <a:cs typeface="Times New Roman" pitchFamily="18" charset="0"/>
              </a:rPr>
              <a:t> actinides and long- lived fission products ( LLFPs )</a:t>
            </a:r>
            <a:r>
              <a:rPr lang="en-US" altLang="zh-CN" sz="2800" dirty="0">
                <a:solidFill>
                  <a:srgbClr val="FF0000"/>
                </a:solidFill>
              </a:rPr>
              <a:t> </a:t>
            </a:r>
          </a:p>
          <a:p>
            <a:r>
              <a:rPr lang="en-US" altLang="zh-CN" sz="2800" dirty="0" smtClean="0">
                <a:solidFill>
                  <a:schemeClr val="tx2"/>
                </a:solidFill>
              </a:rPr>
              <a:t>      It </a:t>
            </a:r>
            <a:r>
              <a:rPr lang="en-US" altLang="zh-CN" sz="2800" dirty="0">
                <a:solidFill>
                  <a:schemeClr val="tx2"/>
                </a:solidFill>
              </a:rPr>
              <a:t>is more ideal way to produce radiations and neutrons for transmutation by another way without fission.</a:t>
            </a:r>
          </a:p>
          <a:p>
            <a:r>
              <a:rPr lang="en-US" altLang="zh-CN" sz="2800" dirty="0" smtClean="0"/>
              <a:t>      Strong </a:t>
            </a:r>
            <a:r>
              <a:rPr lang="en-US" altLang="zh-CN" sz="2800" dirty="0"/>
              <a:t>radiation and neutron source become very important and very attractive  </a:t>
            </a:r>
            <a:endParaRPr lang="zh-CN" altLang="en-US" sz="2800" dirty="0"/>
          </a:p>
        </p:txBody>
      </p:sp>
    </p:spTree>
    <p:extLst>
      <p:ext uri="{BB962C8B-B14F-4D97-AF65-F5344CB8AC3E}">
        <p14:creationId xmlns:p14="http://schemas.microsoft.com/office/powerpoint/2010/main" val="491102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50825" y="115888"/>
            <a:ext cx="8231188" cy="519112"/>
          </a:xfrm>
          <a:prstGeom prst="rect">
            <a:avLst/>
          </a:prstGeom>
          <a:noFill/>
          <a:ln w="9525">
            <a:noFill/>
            <a:miter lim="800000"/>
            <a:headEnd/>
            <a:tailEnd/>
          </a:ln>
        </p:spPr>
        <p:txBody>
          <a:bodyPr anchor="ctr">
            <a:spAutoFit/>
          </a:bodyPr>
          <a:lstStyle/>
          <a:p>
            <a:pPr algn="justLow"/>
            <a:r>
              <a:rPr lang="en-US" altLang="zh-CN" sz="2800" b="1">
                <a:latin typeface="Georgia" pitchFamily="18" charset="0"/>
              </a:rPr>
              <a:t>ELI-Beamlines Facility </a:t>
            </a:r>
            <a:r>
              <a:rPr lang="zh-CN" altLang="zh-CN"/>
              <a:t>€236 million </a:t>
            </a:r>
            <a:endParaRPr lang="en-US" altLang="zh-CN"/>
          </a:p>
        </p:txBody>
      </p:sp>
      <p:pic>
        <p:nvPicPr>
          <p:cNvPr id="31747" name="Picture 3" descr="ELI-CZ">
            <a:hlinkClick r:id="rId2" tooltip="Click to zoom"/>
          </p:cNvPr>
          <p:cNvPicPr>
            <a:picLocks noChangeAspect="1" noChangeArrowheads="1"/>
          </p:cNvPicPr>
          <p:nvPr/>
        </p:nvPicPr>
        <p:blipFill>
          <a:blip r:embed="rId3"/>
          <a:srcRect/>
          <a:stretch>
            <a:fillRect/>
          </a:stretch>
        </p:blipFill>
        <p:spPr bwMode="auto">
          <a:xfrm>
            <a:off x="323850" y="808038"/>
            <a:ext cx="2663825" cy="1531937"/>
          </a:xfrm>
          <a:prstGeom prst="rect">
            <a:avLst/>
          </a:prstGeom>
          <a:noFill/>
          <a:ln w="9525">
            <a:noFill/>
            <a:miter lim="800000"/>
            <a:headEnd/>
            <a:tailEnd/>
          </a:ln>
        </p:spPr>
      </p:pic>
      <p:sp>
        <p:nvSpPr>
          <p:cNvPr id="31748" name="Rectangle 4"/>
          <p:cNvSpPr>
            <a:spLocks noChangeArrowheads="1"/>
          </p:cNvSpPr>
          <p:nvPr/>
        </p:nvSpPr>
        <p:spPr bwMode="auto">
          <a:xfrm>
            <a:off x="3132138" y="808038"/>
            <a:ext cx="5761037" cy="1465262"/>
          </a:xfrm>
          <a:prstGeom prst="rect">
            <a:avLst/>
          </a:prstGeom>
          <a:noFill/>
          <a:ln w="9525">
            <a:noFill/>
            <a:miter lim="800000"/>
            <a:headEnd/>
            <a:tailEnd/>
          </a:ln>
        </p:spPr>
        <p:txBody>
          <a:bodyPr>
            <a:spAutoFit/>
          </a:bodyPr>
          <a:lstStyle/>
          <a:p>
            <a:pPr algn="l" eaLnBrk="0" hangingPunct="0"/>
            <a:r>
              <a:rPr lang="en-US" altLang="zh-CN" sz="1800">
                <a:solidFill>
                  <a:schemeClr val="tx2"/>
                </a:solidFill>
                <a:latin typeface="Times New Roman" pitchFamily="18" charset="0"/>
                <a:cs typeface="Times New Roman" pitchFamily="18" charset="0"/>
              </a:rPr>
              <a:t>In the </a:t>
            </a:r>
            <a:r>
              <a:rPr lang="en-US" altLang="zh-CN" sz="1800" b="1">
                <a:solidFill>
                  <a:schemeClr val="tx2"/>
                </a:solidFill>
                <a:latin typeface="Times New Roman" pitchFamily="18" charset="0"/>
                <a:cs typeface="Times New Roman" pitchFamily="18" charset="0"/>
              </a:rPr>
              <a:t>Czech Republic</a:t>
            </a:r>
            <a:r>
              <a:rPr lang="en-US" altLang="zh-CN" sz="1800">
                <a:solidFill>
                  <a:schemeClr val="tx2"/>
                </a:solidFill>
                <a:latin typeface="Times New Roman" pitchFamily="18" charset="0"/>
                <a:cs typeface="Times New Roman" pitchFamily="18" charset="0"/>
              </a:rPr>
              <a:t>, Prague, the ELI pillar will focus on providing </a:t>
            </a:r>
            <a:r>
              <a:rPr lang="en-US" altLang="zh-CN" sz="1800">
                <a:solidFill>
                  <a:srgbClr val="FF0000"/>
                </a:solidFill>
                <a:latin typeface="Times New Roman" pitchFamily="18" charset="0"/>
                <a:cs typeface="Times New Roman" pitchFamily="18" charset="0"/>
              </a:rPr>
              <a:t>ultra-short energetic particle (10 GeV) and radiation (up to few MeV)</a:t>
            </a:r>
            <a:r>
              <a:rPr lang="en-US" altLang="zh-CN" sz="1800">
                <a:solidFill>
                  <a:schemeClr val="tx2"/>
                </a:solidFill>
                <a:latin typeface="Times New Roman" pitchFamily="18" charset="0"/>
                <a:cs typeface="Times New Roman" pitchFamily="18" charset="0"/>
              </a:rPr>
              <a:t> beams produced from compact laser plasma accelerators to users.</a:t>
            </a:r>
            <a:br>
              <a:rPr lang="en-US" altLang="zh-CN" sz="1800">
                <a:solidFill>
                  <a:schemeClr val="tx2"/>
                </a:solidFill>
                <a:latin typeface="Times New Roman" pitchFamily="18" charset="0"/>
                <a:cs typeface="Times New Roman" pitchFamily="18" charset="0"/>
              </a:rPr>
            </a:br>
            <a:r>
              <a:rPr lang="en-US" altLang="zh-CN" sz="1800">
                <a:solidFill>
                  <a:schemeClr val="tx2"/>
                </a:solidFill>
                <a:latin typeface="Times New Roman" pitchFamily="18" charset="0"/>
                <a:cs typeface="Times New Roman" pitchFamily="18" charset="0"/>
                <a:hlinkClick r:id="rId4"/>
              </a:rPr>
              <a:t>www.eli-beams.eu</a:t>
            </a:r>
            <a:endParaRPr lang="en-US" altLang="zh-CN" sz="1800">
              <a:solidFill>
                <a:schemeClr val="tx2"/>
              </a:solidFill>
              <a:latin typeface="Times New Roman" pitchFamily="18" charset="0"/>
              <a:cs typeface="Times New Roman" pitchFamily="18" charset="0"/>
            </a:endParaRPr>
          </a:p>
        </p:txBody>
      </p:sp>
      <p:sp>
        <p:nvSpPr>
          <p:cNvPr id="31749" name="Text Box 5"/>
          <p:cNvSpPr txBox="1">
            <a:spLocks noChangeArrowheads="1"/>
          </p:cNvSpPr>
          <p:nvPr/>
        </p:nvSpPr>
        <p:spPr bwMode="auto">
          <a:xfrm>
            <a:off x="3276600" y="3094038"/>
            <a:ext cx="5616575" cy="1465262"/>
          </a:xfrm>
          <a:prstGeom prst="rect">
            <a:avLst/>
          </a:prstGeom>
          <a:noFill/>
          <a:ln w="9525">
            <a:noFill/>
            <a:miter lim="800000"/>
            <a:headEnd/>
            <a:tailEnd/>
          </a:ln>
        </p:spPr>
        <p:txBody>
          <a:bodyPr>
            <a:spAutoFit/>
          </a:bodyPr>
          <a:lstStyle/>
          <a:p>
            <a:pPr algn="l"/>
            <a:r>
              <a:rPr lang="en-US" altLang="zh-CN" sz="1800" dirty="0">
                <a:latin typeface="Times New Roman" pitchFamily="18" charset="0"/>
                <a:cs typeface="Times New Roman" pitchFamily="18" charset="0"/>
              </a:rPr>
              <a:t>In </a:t>
            </a:r>
            <a:r>
              <a:rPr lang="en-US" altLang="zh-CN" sz="1800" b="1" dirty="0">
                <a:latin typeface="Times New Roman" pitchFamily="18" charset="0"/>
                <a:cs typeface="Times New Roman" pitchFamily="18" charset="0"/>
              </a:rPr>
              <a:t>Romania</a:t>
            </a:r>
            <a:r>
              <a:rPr lang="en-US" altLang="zh-CN" sz="1800" dirty="0">
                <a:latin typeface="Times New Roman" pitchFamily="18" charset="0"/>
                <a:cs typeface="Times New Roman" pitchFamily="18" charset="0"/>
              </a:rPr>
              <a:t>, </a:t>
            </a:r>
            <a:r>
              <a:rPr lang="en-US" altLang="zh-CN" sz="1800" dirty="0" err="1">
                <a:latin typeface="Times New Roman" pitchFamily="18" charset="0"/>
                <a:cs typeface="Times New Roman" pitchFamily="18" charset="0"/>
              </a:rPr>
              <a:t>Magurele</a:t>
            </a:r>
            <a:r>
              <a:rPr lang="en-US" altLang="zh-CN" sz="1800" dirty="0">
                <a:latin typeface="Times New Roman" pitchFamily="18" charset="0"/>
                <a:cs typeface="Times New Roman" pitchFamily="18" charset="0"/>
              </a:rPr>
              <a:t>, the ELI pillar will focus on</a:t>
            </a:r>
            <a:r>
              <a:rPr lang="en-US" altLang="zh-CN" sz="1800" dirty="0">
                <a:solidFill>
                  <a:srgbClr val="FF0000"/>
                </a:solidFill>
                <a:latin typeface="Times New Roman" pitchFamily="18" charset="0"/>
                <a:cs typeface="Times New Roman" pitchFamily="18" charset="0"/>
              </a:rPr>
              <a:t> laser-based nuclear physics. </a:t>
            </a:r>
            <a:r>
              <a:rPr lang="en-US" altLang="zh-CN" sz="1800" dirty="0">
                <a:latin typeface="Times New Roman" pitchFamily="18" charset="0"/>
                <a:cs typeface="Times New Roman" pitchFamily="18" charset="0"/>
              </a:rPr>
              <a:t>For this purpose</a:t>
            </a:r>
            <a:r>
              <a:rPr lang="en-US" altLang="zh-CN" sz="1800" dirty="0">
                <a:solidFill>
                  <a:srgbClr val="FFC000"/>
                </a:solidFill>
                <a:latin typeface="Times New Roman" pitchFamily="18" charset="0"/>
                <a:cs typeface="Times New Roman" pitchFamily="18" charset="0"/>
              </a:rPr>
              <a:t>, </a:t>
            </a:r>
            <a:r>
              <a:rPr lang="en-US" altLang="zh-CN" sz="1800" dirty="0">
                <a:solidFill>
                  <a:srgbClr val="FF0000"/>
                </a:solidFill>
                <a:latin typeface="Times New Roman" pitchFamily="18" charset="0"/>
                <a:cs typeface="Times New Roman" pitchFamily="18" charset="0"/>
              </a:rPr>
              <a:t>an intense gamma-ray source </a:t>
            </a:r>
            <a:r>
              <a:rPr lang="en-US" altLang="zh-CN" sz="1800" dirty="0">
                <a:latin typeface="Times New Roman" pitchFamily="18" charset="0"/>
                <a:cs typeface="Times New Roman" pitchFamily="18" charset="0"/>
              </a:rPr>
              <a:t>is </a:t>
            </a:r>
            <a:r>
              <a:rPr lang="en-US" altLang="zh-CN" sz="1800" dirty="0" err="1">
                <a:latin typeface="Times New Roman" pitchFamily="18" charset="0"/>
                <a:cs typeface="Times New Roman" pitchFamily="18" charset="0"/>
              </a:rPr>
              <a:t>forseen</a:t>
            </a:r>
            <a:r>
              <a:rPr lang="en-US" altLang="zh-CN" sz="1800" dirty="0">
                <a:latin typeface="Times New Roman" pitchFamily="18" charset="0"/>
                <a:cs typeface="Times New Roman" pitchFamily="18" charset="0"/>
              </a:rPr>
              <a:t> by </a:t>
            </a:r>
            <a:r>
              <a:rPr lang="en-US" altLang="zh-CN" sz="1800" dirty="0">
                <a:solidFill>
                  <a:srgbClr val="FF0000"/>
                </a:solidFill>
                <a:latin typeface="Times New Roman" pitchFamily="18" charset="0"/>
                <a:cs typeface="Times New Roman" pitchFamily="18" charset="0"/>
              </a:rPr>
              <a:t>coupling a high-energy particle accelerator to a high-power laser.</a:t>
            </a:r>
            <a:r>
              <a:rPr lang="en-US" altLang="zh-CN" sz="1800" dirty="0">
                <a:latin typeface="Times New Roman" pitchFamily="18" charset="0"/>
                <a:cs typeface="Times New Roman" pitchFamily="18" charset="0"/>
              </a:rPr>
              <a:t/>
            </a:r>
            <a:br>
              <a:rPr lang="en-US" altLang="zh-CN" sz="1800" dirty="0">
                <a:latin typeface="Times New Roman" pitchFamily="18" charset="0"/>
                <a:cs typeface="Times New Roman" pitchFamily="18" charset="0"/>
              </a:rPr>
            </a:br>
            <a:r>
              <a:rPr lang="en-US" altLang="zh-CN" sz="1800" dirty="0">
                <a:latin typeface="Times New Roman" pitchFamily="18" charset="0"/>
                <a:cs typeface="Times New Roman" pitchFamily="18" charset="0"/>
                <a:hlinkClick r:id="rId5"/>
              </a:rPr>
              <a:t>www.eli-np.ro</a:t>
            </a:r>
            <a:endParaRPr lang="en-US" altLang="zh-CN" sz="1800" dirty="0">
              <a:latin typeface="Times New Roman" pitchFamily="18" charset="0"/>
              <a:cs typeface="Times New Roman" pitchFamily="18" charset="0"/>
            </a:endParaRPr>
          </a:p>
        </p:txBody>
      </p:sp>
      <p:sp>
        <p:nvSpPr>
          <p:cNvPr id="31750" name="Rectangle 6"/>
          <p:cNvSpPr>
            <a:spLocks noChangeArrowheads="1"/>
          </p:cNvSpPr>
          <p:nvPr/>
        </p:nvSpPr>
        <p:spPr bwMode="auto">
          <a:xfrm>
            <a:off x="323850" y="2492375"/>
            <a:ext cx="6991350" cy="519113"/>
          </a:xfrm>
          <a:prstGeom prst="rect">
            <a:avLst/>
          </a:prstGeom>
          <a:noFill/>
          <a:ln w="9525">
            <a:noFill/>
            <a:miter lim="800000"/>
            <a:headEnd/>
            <a:tailEnd/>
          </a:ln>
        </p:spPr>
        <p:txBody>
          <a:bodyPr wrap="none">
            <a:spAutoFit/>
          </a:bodyPr>
          <a:lstStyle/>
          <a:p>
            <a:pPr algn="l"/>
            <a:r>
              <a:rPr lang="en-US" altLang="zh-CN" sz="2800" b="1">
                <a:latin typeface="Georgia" pitchFamily="18" charset="0"/>
              </a:rPr>
              <a:t>ELI-Nuclear Physics Facility </a:t>
            </a:r>
            <a:r>
              <a:rPr lang="zh-CN" altLang="zh-CN"/>
              <a:t>€356.2 million</a:t>
            </a:r>
            <a:endParaRPr lang="en-US" altLang="zh-CN"/>
          </a:p>
        </p:txBody>
      </p:sp>
      <p:pic>
        <p:nvPicPr>
          <p:cNvPr id="31751" name="Picture 7" descr="1"/>
          <p:cNvPicPr>
            <a:picLocks noChangeAspect="1" noChangeArrowheads="1"/>
          </p:cNvPicPr>
          <p:nvPr/>
        </p:nvPicPr>
        <p:blipFill>
          <a:blip r:embed="rId6"/>
          <a:srcRect/>
          <a:stretch>
            <a:fillRect/>
          </a:stretch>
        </p:blipFill>
        <p:spPr bwMode="auto">
          <a:xfrm>
            <a:off x="395288" y="3165475"/>
            <a:ext cx="2592387" cy="1338263"/>
          </a:xfrm>
          <a:prstGeom prst="rect">
            <a:avLst/>
          </a:prstGeom>
          <a:noFill/>
          <a:ln w="9525">
            <a:noFill/>
            <a:miter lim="800000"/>
            <a:headEnd/>
            <a:tailEnd/>
          </a:ln>
        </p:spPr>
      </p:pic>
      <p:sp>
        <p:nvSpPr>
          <p:cNvPr id="31752" name="Rectangle 8"/>
          <p:cNvSpPr>
            <a:spLocks noChangeArrowheads="1"/>
          </p:cNvSpPr>
          <p:nvPr/>
        </p:nvSpPr>
        <p:spPr bwMode="auto">
          <a:xfrm>
            <a:off x="2843213" y="5254625"/>
            <a:ext cx="6049962" cy="1465263"/>
          </a:xfrm>
          <a:prstGeom prst="rect">
            <a:avLst/>
          </a:prstGeom>
          <a:noFill/>
          <a:ln w="9525">
            <a:noFill/>
            <a:miter lim="800000"/>
            <a:headEnd/>
            <a:tailEnd/>
          </a:ln>
        </p:spPr>
        <p:txBody>
          <a:bodyPr anchor="ctr">
            <a:spAutoFit/>
          </a:bodyPr>
          <a:lstStyle/>
          <a:p>
            <a:pPr algn="justLow"/>
            <a:r>
              <a:rPr lang="zh-CN" altLang="en-US" sz="1800">
                <a:latin typeface="Times New Roman" pitchFamily="18" charset="0"/>
                <a:cs typeface="Times New Roman" pitchFamily="18" charset="0"/>
              </a:rPr>
              <a:t> </a:t>
            </a:r>
            <a:r>
              <a:rPr lang="en-US" altLang="zh-CN" sz="1800">
                <a:latin typeface="Times New Roman" pitchFamily="18" charset="0"/>
                <a:cs typeface="Times New Roman" pitchFamily="18" charset="0"/>
              </a:rPr>
              <a:t>In Hungary, Szeged, the ELI pillar will be dedicated to extremely fast dynamics by taking snap-shots in the attosecond scale (a billionth of a billionth of second) of the electron dynamics in atoms, molecules, plasmas and solids. It will also pursue research in ultrahigh intensity laser. </a:t>
            </a:r>
            <a:r>
              <a:rPr lang="en-US" altLang="zh-CN" sz="1800">
                <a:latin typeface="Times New Roman" pitchFamily="18" charset="0"/>
                <a:cs typeface="Times New Roman" pitchFamily="18" charset="0"/>
                <a:hlinkClick r:id="rId7"/>
              </a:rPr>
              <a:t>www.eli-hu.hu</a:t>
            </a:r>
            <a:endParaRPr lang="en-US" altLang="zh-CN" sz="1800">
              <a:latin typeface="Times New Roman" pitchFamily="18" charset="0"/>
              <a:cs typeface="Times New Roman" pitchFamily="18" charset="0"/>
            </a:endParaRPr>
          </a:p>
        </p:txBody>
      </p:sp>
      <p:pic>
        <p:nvPicPr>
          <p:cNvPr id="31753" name="Picture 9" descr="ELI-HU">
            <a:hlinkClick r:id="rId8" tooltip="Click to zoom"/>
          </p:cNvPr>
          <p:cNvPicPr>
            <a:picLocks noChangeAspect="1" noChangeArrowheads="1"/>
          </p:cNvPicPr>
          <p:nvPr/>
        </p:nvPicPr>
        <p:blipFill>
          <a:blip r:embed="rId9"/>
          <a:srcRect/>
          <a:stretch>
            <a:fillRect/>
          </a:stretch>
        </p:blipFill>
        <p:spPr bwMode="auto">
          <a:xfrm>
            <a:off x="395288" y="5229225"/>
            <a:ext cx="2447925" cy="1223963"/>
          </a:xfrm>
          <a:prstGeom prst="rect">
            <a:avLst/>
          </a:prstGeom>
          <a:noFill/>
          <a:ln w="9525">
            <a:noFill/>
            <a:miter lim="800000"/>
            <a:headEnd/>
            <a:tailEnd/>
          </a:ln>
        </p:spPr>
      </p:pic>
      <p:sp>
        <p:nvSpPr>
          <p:cNvPr id="31754" name="Rectangle 10"/>
          <p:cNvSpPr>
            <a:spLocks noChangeArrowheads="1"/>
          </p:cNvSpPr>
          <p:nvPr/>
        </p:nvSpPr>
        <p:spPr bwMode="auto">
          <a:xfrm>
            <a:off x="395288" y="4652963"/>
            <a:ext cx="4483100" cy="519112"/>
          </a:xfrm>
          <a:prstGeom prst="rect">
            <a:avLst/>
          </a:prstGeom>
          <a:noFill/>
          <a:ln w="9525">
            <a:noFill/>
            <a:miter lim="800000"/>
            <a:headEnd/>
            <a:tailEnd/>
          </a:ln>
        </p:spPr>
        <p:txBody>
          <a:bodyPr wrap="none">
            <a:spAutoFit/>
          </a:bodyPr>
          <a:lstStyle/>
          <a:p>
            <a:pPr algn="l"/>
            <a:r>
              <a:rPr lang="en-US" altLang="zh-CN" sz="2800" b="1">
                <a:latin typeface="Georgia" pitchFamily="18" charset="0"/>
              </a:rPr>
              <a:t>ELI-Attosecond Facility</a:t>
            </a:r>
          </a:p>
        </p:txBody>
      </p:sp>
    </p:spTree>
    <p:extLst>
      <p:ext uri="{BB962C8B-B14F-4D97-AF65-F5344CB8AC3E}">
        <p14:creationId xmlns:p14="http://schemas.microsoft.com/office/powerpoint/2010/main" val="28026402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79388" y="981075"/>
            <a:ext cx="8713787" cy="5943600"/>
          </a:xfrm>
          <a:prstGeom prst="rect">
            <a:avLst/>
          </a:prstGeom>
          <a:noFill/>
          <a:ln w="9525" algn="ctr">
            <a:noFill/>
            <a:miter lim="800000"/>
            <a:headEnd/>
            <a:tailEnd/>
          </a:ln>
        </p:spPr>
        <p:txBody>
          <a:bodyPr>
            <a:spAutoFit/>
          </a:bodyPr>
          <a:lstStyle/>
          <a:p>
            <a:r>
              <a:rPr lang="en-US" altLang="zh-CN" sz="3200" b="1">
                <a:latin typeface="Times New Roman" pitchFamily="18" charset="0"/>
                <a:cs typeface="Times New Roman" pitchFamily="18" charset="0"/>
              </a:rPr>
              <a:t>Thyroid tumours can be developed from the ionising radiation .</a:t>
            </a:r>
          </a:p>
          <a:p>
            <a:pPr algn="l"/>
            <a:r>
              <a:rPr lang="en-US" altLang="zh-CN" sz="3200" b="1">
                <a:latin typeface="Times New Roman" pitchFamily="18" charset="0"/>
                <a:cs typeface="Times New Roman" pitchFamily="18" charset="0"/>
              </a:rPr>
              <a:t>     For the long lived fission products ( mainly I-129 , Cs-135 ,Tc- 99 )  , I-129 is the most radiotoxic .</a:t>
            </a:r>
          </a:p>
          <a:p>
            <a:pPr algn="l"/>
            <a:r>
              <a:rPr lang="en-US" altLang="zh-CN" sz="3200" b="1">
                <a:latin typeface="Times New Roman" pitchFamily="18" charset="0"/>
                <a:cs typeface="Times New Roman" pitchFamily="18" charset="0"/>
              </a:rPr>
              <a:t>     Due to its long half-life, I-129 is one of the primary risk in the disposal of nuclear waste .</a:t>
            </a:r>
          </a:p>
          <a:p>
            <a:pPr algn="l"/>
            <a:r>
              <a:rPr lang="en-US" altLang="zh-CN" sz="3200" b="1">
                <a:latin typeface="Times New Roman" pitchFamily="18" charset="0"/>
                <a:cs typeface="Times New Roman" pitchFamily="18" charset="0"/>
              </a:rPr>
              <a:t>    Two ways can be used for the transmutation of I-129</a:t>
            </a:r>
          </a:p>
          <a:p>
            <a:endParaRPr lang="en-US" altLang="zh-CN" sz="3200" b="1">
              <a:latin typeface="Times New Roman" pitchFamily="18" charset="0"/>
              <a:cs typeface="Times New Roman" pitchFamily="18" charset="0"/>
            </a:endParaRPr>
          </a:p>
        </p:txBody>
      </p:sp>
    </p:spTree>
    <p:extLst>
      <p:ext uri="{BB962C8B-B14F-4D97-AF65-F5344CB8AC3E}">
        <p14:creationId xmlns:p14="http://schemas.microsoft.com/office/powerpoint/2010/main" val="38389299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0" y="188913"/>
            <a:ext cx="9144000" cy="6372225"/>
          </a:xfrm>
          <a:prstGeom prst="rect">
            <a:avLst/>
          </a:prstGeom>
          <a:noFill/>
          <a:ln w="9525" algn="ctr">
            <a:noFill/>
            <a:miter lim="800000"/>
            <a:headEnd/>
            <a:tailEnd/>
          </a:ln>
        </p:spPr>
        <p:txBody>
          <a:bodyPr>
            <a:spAutoFit/>
          </a:bodyPr>
          <a:lstStyle/>
          <a:p>
            <a:pPr>
              <a:spcBef>
                <a:spcPct val="50000"/>
              </a:spcBef>
            </a:pPr>
            <a:r>
              <a:rPr lang="en-US" altLang="zh-CN" sz="4000" dirty="0"/>
              <a:t>( a )           I</a:t>
            </a:r>
            <a:r>
              <a:rPr lang="en-US" altLang="zh-CN" sz="4000" baseline="30000" dirty="0"/>
              <a:t>129 </a:t>
            </a:r>
            <a:r>
              <a:rPr lang="en-US" altLang="zh-CN" sz="4000" dirty="0"/>
              <a:t>+γ-----I</a:t>
            </a:r>
            <a:r>
              <a:rPr lang="en-US" altLang="zh-CN" sz="4000" baseline="30000" dirty="0"/>
              <a:t>128 </a:t>
            </a:r>
            <a:r>
              <a:rPr lang="en-US" altLang="zh-CN" sz="4000" dirty="0"/>
              <a:t> +n</a:t>
            </a:r>
          </a:p>
          <a:p>
            <a:pPr>
              <a:spcBef>
                <a:spcPct val="50000"/>
              </a:spcBef>
            </a:pPr>
            <a:r>
              <a:rPr lang="en-US" altLang="zh-CN" sz="4000" dirty="0"/>
              <a:t>I</a:t>
            </a:r>
            <a:r>
              <a:rPr lang="en-US" altLang="zh-CN" sz="4000" baseline="30000" dirty="0"/>
              <a:t>128</a:t>
            </a:r>
            <a:r>
              <a:rPr lang="en-US" altLang="zh-CN" sz="4000" dirty="0"/>
              <a:t>-----Xe</a:t>
            </a:r>
            <a:r>
              <a:rPr lang="en-US" altLang="zh-CN" sz="4000" baseline="30000" dirty="0"/>
              <a:t>128</a:t>
            </a:r>
            <a:r>
              <a:rPr lang="en-US" altLang="zh-CN" sz="4000" dirty="0"/>
              <a:t> +β     93%</a:t>
            </a:r>
          </a:p>
          <a:p>
            <a:pPr>
              <a:spcBef>
                <a:spcPct val="50000"/>
              </a:spcBef>
            </a:pPr>
            <a:r>
              <a:rPr lang="en-US" altLang="zh-CN" sz="4000" dirty="0"/>
              <a:t>            </a:t>
            </a:r>
            <a:r>
              <a:rPr lang="en-US" altLang="zh-CN" sz="4000" dirty="0" err="1"/>
              <a:t>E</a:t>
            </a:r>
            <a:r>
              <a:rPr lang="en-US" altLang="zh-CN" sz="4000" baseline="-25000" dirty="0" err="1"/>
              <a:t>β</a:t>
            </a:r>
            <a:r>
              <a:rPr lang="en-US" altLang="zh-CN" sz="4000" dirty="0"/>
              <a:t>= 443 </a:t>
            </a:r>
            <a:r>
              <a:rPr lang="en-US" altLang="zh-CN" sz="4000" dirty="0" err="1"/>
              <a:t>KeV</a:t>
            </a:r>
            <a:r>
              <a:rPr lang="en-US" altLang="zh-CN" sz="4000" dirty="0"/>
              <a:t>   </a:t>
            </a:r>
          </a:p>
          <a:p>
            <a:pPr>
              <a:spcBef>
                <a:spcPct val="50000"/>
              </a:spcBef>
            </a:pPr>
            <a:r>
              <a:rPr lang="en-US" altLang="zh-CN" sz="4000" dirty="0"/>
              <a:t>I</a:t>
            </a:r>
            <a:r>
              <a:rPr lang="en-US" altLang="zh-CN" sz="4000" baseline="30000" dirty="0"/>
              <a:t>128 </a:t>
            </a:r>
            <a:r>
              <a:rPr lang="en-US" altLang="zh-CN" sz="4000" dirty="0"/>
              <a:t> + e------Te</a:t>
            </a:r>
            <a:r>
              <a:rPr lang="en-US" altLang="zh-CN" sz="4000" baseline="30000" dirty="0"/>
              <a:t>128   </a:t>
            </a:r>
            <a:r>
              <a:rPr lang="en-US" altLang="zh-CN" sz="4000" dirty="0"/>
              <a:t> </a:t>
            </a:r>
            <a:r>
              <a:rPr lang="en-US" altLang="zh-CN" sz="4000" baseline="30000" dirty="0"/>
              <a:t> </a:t>
            </a:r>
            <a:r>
              <a:rPr lang="en-US" altLang="zh-CN" sz="4000" dirty="0"/>
              <a:t>7 %</a:t>
            </a:r>
            <a:r>
              <a:rPr lang="en-US" altLang="zh-CN" sz="4000" baseline="30000" dirty="0"/>
              <a:t> </a:t>
            </a:r>
          </a:p>
          <a:p>
            <a:pPr>
              <a:spcBef>
                <a:spcPct val="50000"/>
              </a:spcBef>
            </a:pPr>
            <a:r>
              <a:rPr lang="en-US" altLang="zh-CN" sz="4800" dirty="0"/>
              <a:t>τ=</a:t>
            </a:r>
            <a:r>
              <a:rPr lang="en-US" altLang="zh-CN" sz="4000" baseline="30000" dirty="0"/>
              <a:t>  </a:t>
            </a:r>
            <a:r>
              <a:rPr lang="en-US" altLang="zh-CN" sz="4000" dirty="0"/>
              <a:t>25 Min.</a:t>
            </a:r>
            <a:r>
              <a:rPr lang="en-US" altLang="zh-CN" sz="4000" baseline="30000" dirty="0"/>
              <a:t>                                                                                                                                                                                                                                   </a:t>
            </a:r>
            <a:r>
              <a:rPr lang="en-US" altLang="zh-CN" sz="4000" dirty="0"/>
              <a:t>                      </a:t>
            </a:r>
          </a:p>
          <a:p>
            <a:pPr>
              <a:spcBef>
                <a:spcPct val="50000"/>
              </a:spcBef>
            </a:pPr>
            <a:r>
              <a:rPr lang="en-US" altLang="zh-CN" sz="4000" dirty="0"/>
              <a:t>( b )                 I</a:t>
            </a:r>
            <a:r>
              <a:rPr lang="en-US" altLang="zh-CN" sz="4000" baseline="30000" dirty="0"/>
              <a:t>129 </a:t>
            </a:r>
            <a:r>
              <a:rPr lang="en-US" altLang="zh-CN" sz="4000" dirty="0"/>
              <a:t>+n -----I</a:t>
            </a:r>
            <a:r>
              <a:rPr lang="en-US" altLang="zh-CN" sz="4000" baseline="30000" dirty="0"/>
              <a:t>130</a:t>
            </a:r>
          </a:p>
          <a:p>
            <a:pPr>
              <a:spcBef>
                <a:spcPct val="50000"/>
              </a:spcBef>
            </a:pPr>
            <a:r>
              <a:rPr lang="en-US" altLang="zh-CN" sz="4000" dirty="0"/>
              <a:t>      I</a:t>
            </a:r>
            <a:r>
              <a:rPr lang="en-US" altLang="zh-CN" sz="4000" baseline="30000" dirty="0"/>
              <a:t>130</a:t>
            </a:r>
            <a:r>
              <a:rPr lang="en-US" altLang="zh-CN" sz="4000" dirty="0"/>
              <a:t>------Xe</a:t>
            </a:r>
            <a:r>
              <a:rPr lang="en-US" altLang="zh-CN" sz="4000" baseline="30000" dirty="0"/>
              <a:t>130   </a:t>
            </a:r>
            <a:r>
              <a:rPr lang="en-US" altLang="zh-CN" sz="4000" dirty="0"/>
              <a:t>τ= 12h</a:t>
            </a:r>
            <a:endParaRPr lang="en-US" altLang="zh-CN" sz="4000" baseline="30000" dirty="0"/>
          </a:p>
        </p:txBody>
      </p:sp>
    </p:spTree>
    <p:extLst>
      <p:ext uri="{BB962C8B-B14F-4D97-AF65-F5344CB8AC3E}">
        <p14:creationId xmlns:p14="http://schemas.microsoft.com/office/powerpoint/2010/main" val="24047836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a:stretch>
            <a:fillRect/>
          </a:stretch>
        </p:blipFill>
        <p:spPr bwMode="auto">
          <a:xfrm>
            <a:off x="571472" y="1428736"/>
            <a:ext cx="8215370" cy="5072098"/>
          </a:xfrm>
          <a:prstGeom prst="rect">
            <a:avLst/>
          </a:prstGeom>
          <a:noFill/>
          <a:ln w="9525">
            <a:noFill/>
            <a:miter lim="800000"/>
            <a:headEnd/>
            <a:tailEnd/>
          </a:ln>
        </p:spPr>
      </p:pic>
      <p:sp>
        <p:nvSpPr>
          <p:cNvPr id="3" name="TextBox 2"/>
          <p:cNvSpPr txBox="1"/>
          <p:nvPr/>
        </p:nvSpPr>
        <p:spPr>
          <a:xfrm>
            <a:off x="571472" y="357166"/>
            <a:ext cx="8429684" cy="1323439"/>
          </a:xfrm>
          <a:prstGeom prst="rect">
            <a:avLst/>
          </a:prstGeom>
          <a:noFill/>
        </p:spPr>
        <p:txBody>
          <a:bodyPr wrap="square" rtlCol="0">
            <a:spAutoFit/>
          </a:bodyPr>
          <a:lstStyle/>
          <a:p>
            <a:r>
              <a:rPr lang="en-US" altLang="zh-CN" sz="4000" b="1" dirty="0"/>
              <a:t>4</a:t>
            </a:r>
            <a:r>
              <a:rPr lang="en-US" altLang="zh-CN" sz="4000" b="1" dirty="0" smtClean="0"/>
              <a:t>.  </a:t>
            </a:r>
            <a:r>
              <a:rPr lang="zh-CN" altLang="en-US" sz="4000" b="1" dirty="0" smtClean="0"/>
              <a:t>高强度的</a:t>
            </a:r>
            <a:r>
              <a:rPr lang="en-US" altLang="zh-CN" sz="4000" b="1" dirty="0" smtClean="0"/>
              <a:t>γ</a:t>
            </a:r>
            <a:r>
              <a:rPr lang="zh-CN" altLang="en-US" sz="4000" b="1" dirty="0" smtClean="0"/>
              <a:t>射线朿在嬗变研究中</a:t>
            </a:r>
            <a:r>
              <a:rPr lang="zh-CN" altLang="en-US" sz="4000" b="1" dirty="0" smtClean="0"/>
              <a:t>的</a:t>
            </a:r>
            <a:r>
              <a:rPr lang="zh-CN" altLang="en-US" sz="4000" b="1" dirty="0" smtClean="0"/>
              <a:t>重要作用</a:t>
            </a:r>
            <a:endParaRPr lang="zh-CN" altLang="en-US" sz="4000" b="1" dirty="0"/>
          </a:p>
        </p:txBody>
      </p:sp>
    </p:spTree>
    <p:extLst>
      <p:ext uri="{BB962C8B-B14F-4D97-AF65-F5344CB8AC3E}">
        <p14:creationId xmlns:p14="http://schemas.microsoft.com/office/powerpoint/2010/main" val="7537231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60325"/>
            <a:ext cx="8229600" cy="1143000"/>
          </a:xfrm>
        </p:spPr>
        <p:txBody>
          <a:bodyPr/>
          <a:lstStyle/>
          <a:p>
            <a:r>
              <a:rPr lang="zh-CN" altLang="en-US"/>
              <a:t>（</a:t>
            </a:r>
            <a:r>
              <a:rPr lang="zh-CN" altLang="en-US">
                <a:sym typeface="Symbol" pitchFamily="18" charset="2"/>
              </a:rPr>
              <a:t>,n</a:t>
            </a:r>
            <a:r>
              <a:rPr lang="zh-CN" altLang="en-US"/>
              <a:t>）反应的GDR共振</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125538"/>
            <a:ext cx="5043488" cy="540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364300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539750" y="404813"/>
            <a:ext cx="8229600" cy="5903912"/>
          </a:xfrm>
        </p:spPr>
        <p:txBody>
          <a:bodyPr/>
          <a:lstStyle/>
          <a:p>
            <a:r>
              <a:rPr lang="zh-CN" altLang="en-US" b="1" dirty="0"/>
              <a:t>国际上已有少量研究（相对于大量的中子嬗变研究）</a:t>
            </a:r>
          </a:p>
          <a:p>
            <a:r>
              <a:rPr lang="zh-CN" altLang="en-US" b="1" dirty="0"/>
              <a:t>大多利用采用强激光打高Z靶产生的韧致辐射伽马源进行，效率较低</a:t>
            </a:r>
          </a:p>
          <a:p>
            <a:r>
              <a:rPr lang="zh-CN" altLang="en-US" b="1" dirty="0"/>
              <a:t>只看到日本有一个实验采用电子束与激光碰撞的逆康普顿散射伽马源进行</a:t>
            </a:r>
          </a:p>
          <a:p>
            <a:pPr marL="0" indent="0">
              <a:buFontTx/>
              <a:buNone/>
            </a:pPr>
            <a:r>
              <a:rPr lang="zh-CN" altLang="en-US" b="1" dirty="0"/>
              <a:t>   </a:t>
            </a:r>
            <a:r>
              <a:rPr lang="zh-CN" altLang="en-US" b="1" dirty="0">
                <a:sym typeface="Arial" pitchFamily="34" charset="0"/>
              </a:rPr>
              <a:t>→ 得到的结论是对几十公斤的核废料，利用伽马进行嬗变是可行的！</a:t>
            </a:r>
          </a:p>
          <a:p>
            <a:endParaRPr lang="zh-CN" altLang="en-US" dirty="0"/>
          </a:p>
        </p:txBody>
      </p:sp>
    </p:spTree>
    <p:extLst>
      <p:ext uri="{BB962C8B-B14F-4D97-AF65-F5344CB8AC3E}">
        <p14:creationId xmlns:p14="http://schemas.microsoft.com/office/powerpoint/2010/main" val="9747032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031875" y="912813"/>
            <a:ext cx="1525588" cy="6429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p>
            <a:pPr algn="ctr"/>
            <a:r>
              <a:rPr lang="zh-CN" altLang="en-US" sz="3600"/>
              <a:t>133Cs</a:t>
            </a:r>
          </a:p>
        </p:txBody>
      </p:sp>
      <p:sp>
        <p:nvSpPr>
          <p:cNvPr id="18435" name="Text Box 3"/>
          <p:cNvSpPr txBox="1">
            <a:spLocks noChangeArrowheads="1"/>
          </p:cNvSpPr>
          <p:nvPr/>
        </p:nvSpPr>
        <p:spPr bwMode="auto">
          <a:xfrm>
            <a:off x="2844800" y="911225"/>
            <a:ext cx="1524000" cy="641350"/>
          </a:xfrm>
          <a:prstGeom prst="rect">
            <a:avLst/>
          </a:prstGeom>
          <a:solidFill>
            <a:srgbClr val="FFFF00"/>
          </a:solidFill>
          <a:ln>
            <a:noFill/>
          </a:ln>
          <a:effectLst/>
          <a:extLs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spAutoFit/>
          </a:bodyPr>
          <a:lstStyle/>
          <a:p>
            <a:pPr algn="ctr"/>
            <a:r>
              <a:rPr lang="zh-CN" altLang="en-US" sz="3600"/>
              <a:t>134Cs</a:t>
            </a:r>
          </a:p>
        </p:txBody>
      </p:sp>
      <p:sp>
        <p:nvSpPr>
          <p:cNvPr id="18436" name="Text Box 4"/>
          <p:cNvSpPr txBox="1">
            <a:spLocks noChangeArrowheads="1"/>
          </p:cNvSpPr>
          <p:nvPr/>
        </p:nvSpPr>
        <p:spPr bwMode="auto">
          <a:xfrm>
            <a:off x="4718050" y="911225"/>
            <a:ext cx="1524000" cy="641350"/>
          </a:xfrm>
          <a:prstGeom prst="rect">
            <a:avLst/>
          </a:prstGeom>
          <a:solidFill>
            <a:srgbClr val="FFFF00"/>
          </a:solidFill>
          <a:ln>
            <a:noFill/>
          </a:ln>
          <a:effectLst/>
          <a:extLs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spAutoFit/>
          </a:bodyPr>
          <a:lstStyle/>
          <a:p>
            <a:pPr algn="ctr"/>
            <a:r>
              <a:rPr lang="zh-CN" altLang="en-US" sz="3600"/>
              <a:t>135Cs</a:t>
            </a:r>
          </a:p>
        </p:txBody>
      </p:sp>
      <p:sp>
        <p:nvSpPr>
          <p:cNvPr id="18437" name="Text Box 5"/>
          <p:cNvSpPr txBox="1">
            <a:spLocks noChangeArrowheads="1"/>
          </p:cNvSpPr>
          <p:nvPr/>
        </p:nvSpPr>
        <p:spPr bwMode="auto">
          <a:xfrm>
            <a:off x="6661150" y="911225"/>
            <a:ext cx="1524000" cy="641350"/>
          </a:xfrm>
          <a:prstGeom prst="rect">
            <a:avLst/>
          </a:prstGeom>
          <a:solidFill>
            <a:srgbClr val="FFFF00"/>
          </a:solidFill>
          <a:ln>
            <a:noFill/>
          </a:ln>
          <a:effectLst/>
          <a:extLs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spAutoFit/>
          </a:bodyPr>
          <a:lstStyle/>
          <a:p>
            <a:pPr algn="ctr"/>
            <a:r>
              <a:rPr lang="zh-CN" altLang="en-US" sz="3600"/>
              <a:t>136Cs</a:t>
            </a:r>
          </a:p>
        </p:txBody>
      </p:sp>
      <p:sp>
        <p:nvSpPr>
          <p:cNvPr id="18438" name="Text Box 6"/>
          <p:cNvSpPr txBox="1">
            <a:spLocks noChangeArrowheads="1"/>
          </p:cNvSpPr>
          <p:nvPr/>
        </p:nvSpPr>
        <p:spPr bwMode="auto">
          <a:xfrm>
            <a:off x="1214438" y="1835150"/>
            <a:ext cx="11255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a:t>stable</a:t>
            </a:r>
          </a:p>
        </p:txBody>
      </p:sp>
      <p:sp>
        <p:nvSpPr>
          <p:cNvPr id="18439" name="Text Box 7"/>
          <p:cNvSpPr txBox="1">
            <a:spLocks noChangeArrowheads="1"/>
          </p:cNvSpPr>
          <p:nvPr/>
        </p:nvSpPr>
        <p:spPr bwMode="auto">
          <a:xfrm>
            <a:off x="2990850" y="1819275"/>
            <a:ext cx="1127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a:t>2.06 y</a:t>
            </a:r>
          </a:p>
        </p:txBody>
      </p:sp>
      <p:sp>
        <p:nvSpPr>
          <p:cNvPr id="18440" name="Text Box 8"/>
          <p:cNvSpPr txBox="1">
            <a:spLocks noChangeArrowheads="1"/>
          </p:cNvSpPr>
          <p:nvPr/>
        </p:nvSpPr>
        <p:spPr bwMode="auto">
          <a:xfrm>
            <a:off x="4857750" y="1819275"/>
            <a:ext cx="11255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a:t>2.3 My</a:t>
            </a:r>
          </a:p>
        </p:txBody>
      </p:sp>
      <p:sp>
        <p:nvSpPr>
          <p:cNvPr id="18441" name="Text Box 9"/>
          <p:cNvSpPr txBox="1">
            <a:spLocks noChangeArrowheads="1"/>
          </p:cNvSpPr>
          <p:nvPr/>
        </p:nvSpPr>
        <p:spPr bwMode="auto">
          <a:xfrm>
            <a:off x="6865938" y="1747838"/>
            <a:ext cx="11271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a:t>13.16 d</a:t>
            </a:r>
          </a:p>
        </p:txBody>
      </p:sp>
      <p:sp>
        <p:nvSpPr>
          <p:cNvPr id="18442" name="圆角箭头1 101"/>
          <p:cNvSpPr>
            <a:spLocks/>
          </p:cNvSpPr>
          <p:nvPr/>
        </p:nvSpPr>
        <p:spPr bwMode="auto">
          <a:xfrm>
            <a:off x="2484438" y="1052513"/>
            <a:ext cx="431800" cy="360362"/>
          </a:xfrm>
          <a:custGeom>
            <a:avLst/>
            <a:gdLst>
              <a:gd name="T0" fmla="*/ 4710315 w 7544313"/>
              <a:gd name="T1" fmla="*/ 0 h 5784389"/>
              <a:gd name="T2" fmla="*/ 5164538 w 7544313"/>
              <a:gd name="T3" fmla="*/ 188144 h 5784389"/>
              <a:gd name="T4" fmla="*/ 7343753 w 7544313"/>
              <a:gd name="T5" fmla="*/ 2367358 h 5784389"/>
              <a:gd name="T6" fmla="*/ 7428050 w 7544313"/>
              <a:gd name="T7" fmla="*/ 2469120 h 5784389"/>
              <a:gd name="T8" fmla="*/ 7438311 w 7544313"/>
              <a:gd name="T9" fmla="*/ 2487626 h 5784389"/>
              <a:gd name="T10" fmla="*/ 7479289 w 7544313"/>
              <a:gd name="T11" fmla="*/ 2563973 h 5784389"/>
              <a:gd name="T12" fmla="*/ 7544313 w 7544313"/>
              <a:gd name="T13" fmla="*/ 2891210 h 5784389"/>
              <a:gd name="T14" fmla="*/ 7479289 w 7544313"/>
              <a:gd name="T15" fmla="*/ 3218447 h 5784389"/>
              <a:gd name="T16" fmla="*/ 7454433 w 7544313"/>
              <a:gd name="T17" fmla="*/ 3276193 h 5784389"/>
              <a:gd name="T18" fmla="*/ 7421357 w 7544313"/>
              <a:gd name="T19" fmla="*/ 3318247 h 5784389"/>
              <a:gd name="T20" fmla="*/ 7325947 w 7544313"/>
              <a:gd name="T21" fmla="*/ 3417030 h 5784389"/>
              <a:gd name="T22" fmla="*/ 5146732 w 7544313"/>
              <a:gd name="T23" fmla="*/ 5596244 h 5784389"/>
              <a:gd name="T24" fmla="*/ 4238287 w 7544313"/>
              <a:gd name="T25" fmla="*/ 5596244 h 5784389"/>
              <a:gd name="T26" fmla="*/ 4238287 w 7544313"/>
              <a:gd name="T27" fmla="*/ 4687801 h 5784389"/>
              <a:gd name="T28" fmla="*/ 5378425 w 7544313"/>
              <a:gd name="T29" fmla="*/ 3547663 h 5784389"/>
              <a:gd name="T30" fmla="*/ 642367 w 7544313"/>
              <a:gd name="T31" fmla="*/ 3547663 h 5784389"/>
              <a:gd name="T32" fmla="*/ 0 w 7544313"/>
              <a:gd name="T33" fmla="*/ 2905296 h 5784389"/>
              <a:gd name="T34" fmla="*/ 642367 w 7544313"/>
              <a:gd name="T35" fmla="*/ 2262930 h 5784389"/>
              <a:gd name="T36" fmla="*/ 5422435 w 7544313"/>
              <a:gd name="T37" fmla="*/ 2262930 h 5784389"/>
              <a:gd name="T38" fmla="*/ 4256093 w 7544313"/>
              <a:gd name="T39" fmla="*/ 1096587 h 5784389"/>
              <a:gd name="T40" fmla="*/ 4256093 w 7544313"/>
              <a:gd name="T41" fmla="*/ 188144 h 5784389"/>
              <a:gd name="T42" fmla="*/ 4710315 w 7544313"/>
              <a:gd name="T43" fmla="*/ 0 h 5784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accent1"/>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8443" name="圆角箭头1 101"/>
          <p:cNvSpPr>
            <a:spLocks/>
          </p:cNvSpPr>
          <p:nvPr/>
        </p:nvSpPr>
        <p:spPr bwMode="auto">
          <a:xfrm>
            <a:off x="4356100" y="1054100"/>
            <a:ext cx="431800" cy="360363"/>
          </a:xfrm>
          <a:custGeom>
            <a:avLst/>
            <a:gdLst>
              <a:gd name="T0" fmla="*/ 4710315 w 7544313"/>
              <a:gd name="T1" fmla="*/ 0 h 5784389"/>
              <a:gd name="T2" fmla="*/ 5164538 w 7544313"/>
              <a:gd name="T3" fmla="*/ 188144 h 5784389"/>
              <a:gd name="T4" fmla="*/ 7343753 w 7544313"/>
              <a:gd name="T5" fmla="*/ 2367358 h 5784389"/>
              <a:gd name="T6" fmla="*/ 7428050 w 7544313"/>
              <a:gd name="T7" fmla="*/ 2469120 h 5784389"/>
              <a:gd name="T8" fmla="*/ 7438311 w 7544313"/>
              <a:gd name="T9" fmla="*/ 2487626 h 5784389"/>
              <a:gd name="T10" fmla="*/ 7479289 w 7544313"/>
              <a:gd name="T11" fmla="*/ 2563973 h 5784389"/>
              <a:gd name="T12" fmla="*/ 7544313 w 7544313"/>
              <a:gd name="T13" fmla="*/ 2891210 h 5784389"/>
              <a:gd name="T14" fmla="*/ 7479289 w 7544313"/>
              <a:gd name="T15" fmla="*/ 3218447 h 5784389"/>
              <a:gd name="T16" fmla="*/ 7454433 w 7544313"/>
              <a:gd name="T17" fmla="*/ 3276193 h 5784389"/>
              <a:gd name="T18" fmla="*/ 7421357 w 7544313"/>
              <a:gd name="T19" fmla="*/ 3318247 h 5784389"/>
              <a:gd name="T20" fmla="*/ 7325947 w 7544313"/>
              <a:gd name="T21" fmla="*/ 3417030 h 5784389"/>
              <a:gd name="T22" fmla="*/ 5146732 w 7544313"/>
              <a:gd name="T23" fmla="*/ 5596244 h 5784389"/>
              <a:gd name="T24" fmla="*/ 4238287 w 7544313"/>
              <a:gd name="T25" fmla="*/ 5596244 h 5784389"/>
              <a:gd name="T26" fmla="*/ 4238287 w 7544313"/>
              <a:gd name="T27" fmla="*/ 4687801 h 5784389"/>
              <a:gd name="T28" fmla="*/ 5378425 w 7544313"/>
              <a:gd name="T29" fmla="*/ 3547663 h 5784389"/>
              <a:gd name="T30" fmla="*/ 642367 w 7544313"/>
              <a:gd name="T31" fmla="*/ 3547663 h 5784389"/>
              <a:gd name="T32" fmla="*/ 0 w 7544313"/>
              <a:gd name="T33" fmla="*/ 2905296 h 5784389"/>
              <a:gd name="T34" fmla="*/ 642367 w 7544313"/>
              <a:gd name="T35" fmla="*/ 2262930 h 5784389"/>
              <a:gd name="T36" fmla="*/ 5422435 w 7544313"/>
              <a:gd name="T37" fmla="*/ 2262930 h 5784389"/>
              <a:gd name="T38" fmla="*/ 4256093 w 7544313"/>
              <a:gd name="T39" fmla="*/ 1096587 h 5784389"/>
              <a:gd name="T40" fmla="*/ 4256093 w 7544313"/>
              <a:gd name="T41" fmla="*/ 188144 h 5784389"/>
              <a:gd name="T42" fmla="*/ 4710315 w 7544313"/>
              <a:gd name="T43" fmla="*/ 0 h 5784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accent1"/>
          </a:solidFill>
          <a:ln w="9525" cap="flat" cmpd="sng">
            <a:solidFill>
              <a:schemeClr val="tx1"/>
            </a:solidFill>
            <a:bevel/>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8444" name="圆角箭头1 101"/>
          <p:cNvSpPr>
            <a:spLocks/>
          </p:cNvSpPr>
          <p:nvPr/>
        </p:nvSpPr>
        <p:spPr bwMode="auto">
          <a:xfrm>
            <a:off x="6229350" y="1054100"/>
            <a:ext cx="431800" cy="360363"/>
          </a:xfrm>
          <a:custGeom>
            <a:avLst/>
            <a:gdLst>
              <a:gd name="T0" fmla="*/ 4710315 w 7544313"/>
              <a:gd name="T1" fmla="*/ 0 h 5784389"/>
              <a:gd name="T2" fmla="*/ 5164538 w 7544313"/>
              <a:gd name="T3" fmla="*/ 188144 h 5784389"/>
              <a:gd name="T4" fmla="*/ 7343753 w 7544313"/>
              <a:gd name="T5" fmla="*/ 2367358 h 5784389"/>
              <a:gd name="T6" fmla="*/ 7428050 w 7544313"/>
              <a:gd name="T7" fmla="*/ 2469120 h 5784389"/>
              <a:gd name="T8" fmla="*/ 7438311 w 7544313"/>
              <a:gd name="T9" fmla="*/ 2487626 h 5784389"/>
              <a:gd name="T10" fmla="*/ 7479289 w 7544313"/>
              <a:gd name="T11" fmla="*/ 2563973 h 5784389"/>
              <a:gd name="T12" fmla="*/ 7544313 w 7544313"/>
              <a:gd name="T13" fmla="*/ 2891210 h 5784389"/>
              <a:gd name="T14" fmla="*/ 7479289 w 7544313"/>
              <a:gd name="T15" fmla="*/ 3218447 h 5784389"/>
              <a:gd name="T16" fmla="*/ 7454433 w 7544313"/>
              <a:gd name="T17" fmla="*/ 3276193 h 5784389"/>
              <a:gd name="T18" fmla="*/ 7421357 w 7544313"/>
              <a:gd name="T19" fmla="*/ 3318247 h 5784389"/>
              <a:gd name="T20" fmla="*/ 7325947 w 7544313"/>
              <a:gd name="T21" fmla="*/ 3417030 h 5784389"/>
              <a:gd name="T22" fmla="*/ 5146732 w 7544313"/>
              <a:gd name="T23" fmla="*/ 5596244 h 5784389"/>
              <a:gd name="T24" fmla="*/ 4238287 w 7544313"/>
              <a:gd name="T25" fmla="*/ 5596244 h 5784389"/>
              <a:gd name="T26" fmla="*/ 4238287 w 7544313"/>
              <a:gd name="T27" fmla="*/ 4687801 h 5784389"/>
              <a:gd name="T28" fmla="*/ 5378425 w 7544313"/>
              <a:gd name="T29" fmla="*/ 3547663 h 5784389"/>
              <a:gd name="T30" fmla="*/ 642367 w 7544313"/>
              <a:gd name="T31" fmla="*/ 3547663 h 5784389"/>
              <a:gd name="T32" fmla="*/ 0 w 7544313"/>
              <a:gd name="T33" fmla="*/ 2905296 h 5784389"/>
              <a:gd name="T34" fmla="*/ 642367 w 7544313"/>
              <a:gd name="T35" fmla="*/ 2262930 h 5784389"/>
              <a:gd name="T36" fmla="*/ 5422435 w 7544313"/>
              <a:gd name="T37" fmla="*/ 2262930 h 5784389"/>
              <a:gd name="T38" fmla="*/ 4256093 w 7544313"/>
              <a:gd name="T39" fmla="*/ 1096587 h 5784389"/>
              <a:gd name="T40" fmla="*/ 4256093 w 7544313"/>
              <a:gd name="T41" fmla="*/ 188144 h 5784389"/>
              <a:gd name="T42" fmla="*/ 4710315 w 7544313"/>
              <a:gd name="T43" fmla="*/ 0 h 5784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accent1"/>
          </a:solidFill>
          <a:ln w="9525" cap="flat" cmpd="sng">
            <a:solidFill>
              <a:schemeClr val="tx1"/>
            </a:solidFill>
            <a:bevel/>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8445" name="Text Box 13"/>
          <p:cNvSpPr txBox="1">
            <a:spLocks noChangeArrowheads="1"/>
          </p:cNvSpPr>
          <p:nvPr/>
        </p:nvSpPr>
        <p:spPr bwMode="auto">
          <a:xfrm>
            <a:off x="695325" y="2624138"/>
            <a:ext cx="7766050"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a:t>利用中子嬗变时会通过串级中子俘获反应把稳定的133Cs变成135Cs ！</a:t>
            </a:r>
          </a:p>
          <a:p>
            <a:endParaRPr lang="zh-CN" altLang="en-US" sz="3200"/>
          </a:p>
          <a:p>
            <a:r>
              <a:rPr lang="zh-CN" altLang="en-US" sz="3200"/>
              <a:t>而利用伽马嬗变则没有这个问题！</a:t>
            </a:r>
          </a:p>
          <a:p>
            <a:r>
              <a:rPr lang="zh-CN" altLang="en-US" sz="3200"/>
              <a:t>135Cs </a:t>
            </a:r>
            <a:r>
              <a:rPr lang="zh-CN" altLang="en-US" sz="3200">
                <a:sym typeface="Arial" pitchFamily="34" charset="0"/>
              </a:rPr>
              <a:t>→ 134Cs或133Cs</a:t>
            </a:r>
          </a:p>
          <a:p>
            <a:r>
              <a:rPr lang="zh-CN" altLang="en-US" sz="3200">
                <a:sym typeface="Arial" pitchFamily="34" charset="0"/>
              </a:rPr>
              <a:t>133Cs → 132Cs或131Cs （半衰期都很短）</a:t>
            </a:r>
          </a:p>
        </p:txBody>
      </p:sp>
    </p:spTree>
    <p:extLst>
      <p:ext uri="{BB962C8B-B14F-4D97-AF65-F5344CB8AC3E}">
        <p14:creationId xmlns:p14="http://schemas.microsoft.com/office/powerpoint/2010/main" val="6843635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8429684" cy="5693866"/>
          </a:xfrm>
          <a:prstGeom prst="rect">
            <a:avLst/>
          </a:prstGeom>
          <a:noFill/>
        </p:spPr>
        <p:txBody>
          <a:bodyPr wrap="square" rtlCol="0">
            <a:spAutoFit/>
          </a:bodyPr>
          <a:lstStyle/>
          <a:p>
            <a:r>
              <a:rPr lang="en-US" sz="2800" dirty="0" smtClean="0"/>
              <a:t>    </a:t>
            </a:r>
            <a:r>
              <a:rPr lang="zh-CN" altLang="en-US" sz="2800" b="1" dirty="0" smtClean="0"/>
              <a:t>由</a:t>
            </a:r>
            <a:r>
              <a:rPr lang="en-US" altLang="zh-CN" sz="2800" b="1" dirty="0" smtClean="0"/>
              <a:t>γ</a:t>
            </a:r>
            <a:r>
              <a:rPr lang="zh-CN" altLang="en-US" sz="2800" b="1" dirty="0" smtClean="0"/>
              <a:t>光子产生嬗变的同时，也放出了中子，这些中</a:t>
            </a:r>
            <a:endParaRPr lang="en-US" altLang="zh-CN" sz="2800" b="1" dirty="0" smtClean="0"/>
          </a:p>
          <a:p>
            <a:endParaRPr lang="en-US" altLang="zh-CN" sz="2800" b="1" dirty="0" smtClean="0"/>
          </a:p>
          <a:p>
            <a:r>
              <a:rPr lang="zh-CN" altLang="en-US" sz="2800" b="1" dirty="0" smtClean="0"/>
              <a:t>子有高的通量，它可以引起放置在直接靶周围的超铀</a:t>
            </a:r>
            <a:endParaRPr lang="en-US" altLang="zh-CN" sz="2800" b="1" dirty="0" smtClean="0"/>
          </a:p>
          <a:p>
            <a:endParaRPr lang="en-US" altLang="zh-CN" sz="2800" b="1" dirty="0" smtClean="0"/>
          </a:p>
          <a:p>
            <a:r>
              <a:rPr lang="zh-CN" altLang="en-US" sz="2800" b="1" dirty="0" smtClean="0"/>
              <a:t>元素和长寿命的裂变产物的次级反应，碳是另一种直</a:t>
            </a:r>
            <a:endParaRPr lang="en-US" altLang="zh-CN" sz="2800" b="1" dirty="0" smtClean="0"/>
          </a:p>
          <a:p>
            <a:endParaRPr lang="en-US" altLang="zh-CN" sz="2800" b="1" dirty="0" smtClean="0"/>
          </a:p>
          <a:p>
            <a:r>
              <a:rPr lang="zh-CN" altLang="en-US" sz="2800" b="1" dirty="0" smtClean="0"/>
              <a:t>接靶和中子源的候选者，碳通过（</a:t>
            </a:r>
            <a:r>
              <a:rPr lang="en-US" altLang="zh-CN" sz="2800" b="1" dirty="0" smtClean="0"/>
              <a:t>γ</a:t>
            </a:r>
            <a:r>
              <a:rPr lang="zh-CN" altLang="en-US" sz="2800" b="1" dirty="0" smtClean="0"/>
              <a:t>，</a:t>
            </a:r>
            <a:r>
              <a:rPr lang="en-US" sz="2800" b="1" dirty="0" smtClean="0"/>
              <a:t>n</a:t>
            </a:r>
            <a:r>
              <a:rPr lang="zh-CN" altLang="en-US" sz="2800" b="1" dirty="0" smtClean="0"/>
              <a:t>）反应嬗变到</a:t>
            </a:r>
            <a:endParaRPr lang="en-US" altLang="zh-CN" sz="2800" b="1" dirty="0" smtClean="0"/>
          </a:p>
          <a:p>
            <a:endParaRPr lang="en-US" altLang="zh-CN" sz="2800" b="1" dirty="0" smtClean="0"/>
          </a:p>
          <a:p>
            <a:r>
              <a:rPr lang="zh-CN" altLang="en-US" sz="2800" b="1" dirty="0" smtClean="0"/>
              <a:t>稳定的硼，硼衰变为几个</a:t>
            </a:r>
            <a:r>
              <a:rPr lang="en-US" altLang="zh-CN" sz="2800" b="1" dirty="0" smtClean="0"/>
              <a:t>α</a:t>
            </a:r>
            <a:r>
              <a:rPr lang="zh-CN" altLang="en-US" sz="2800" b="1" dirty="0" smtClean="0"/>
              <a:t>粒子和几个质子，通过（</a:t>
            </a:r>
            <a:r>
              <a:rPr lang="en-US" altLang="zh-CN" sz="2800" b="1" dirty="0" smtClean="0"/>
              <a:t>γ</a:t>
            </a:r>
            <a:r>
              <a:rPr lang="zh-CN" altLang="en-US" sz="2800" b="1" dirty="0" smtClean="0"/>
              <a:t>，</a:t>
            </a:r>
            <a:endParaRPr lang="en-US" altLang="zh-CN" sz="2800" b="1" dirty="0" smtClean="0"/>
          </a:p>
          <a:p>
            <a:endParaRPr lang="en-US" sz="2800" b="1" dirty="0" smtClean="0"/>
          </a:p>
          <a:p>
            <a:r>
              <a:rPr lang="en-US" sz="2800" b="1" dirty="0" smtClean="0"/>
              <a:t>n</a:t>
            </a:r>
            <a:r>
              <a:rPr lang="zh-CN" altLang="en-US" sz="2800" b="1" dirty="0" smtClean="0"/>
              <a:t>）反应，存在这样的可能性在碳靶中得到更大的增</a:t>
            </a:r>
            <a:endParaRPr lang="en-US" altLang="zh-CN" sz="2800" b="1" dirty="0" smtClean="0"/>
          </a:p>
          <a:p>
            <a:endParaRPr lang="en-US" altLang="zh-CN" sz="2800" b="1" dirty="0" smtClean="0"/>
          </a:p>
          <a:p>
            <a:r>
              <a:rPr lang="zh-CN" altLang="en-US" sz="2800" b="1" dirty="0" smtClean="0"/>
              <a:t>强的反应率。</a:t>
            </a:r>
            <a:endParaRPr lang="zh-CN" altLang="en-US" sz="2800" b="1" dirty="0"/>
          </a:p>
        </p:txBody>
      </p:sp>
    </p:spTree>
    <p:extLst>
      <p:ext uri="{BB962C8B-B14F-4D97-AF65-F5344CB8AC3E}">
        <p14:creationId xmlns:p14="http://schemas.microsoft.com/office/powerpoint/2010/main" val="25811754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a:stretch>
            <a:fillRect/>
          </a:stretch>
        </p:blipFill>
        <p:spPr bwMode="auto">
          <a:xfrm>
            <a:off x="428596" y="928670"/>
            <a:ext cx="8072494" cy="4286280"/>
          </a:xfrm>
          <a:prstGeom prst="rect">
            <a:avLst/>
          </a:prstGeom>
          <a:noFill/>
          <a:ln w="9525">
            <a:noFill/>
            <a:miter lim="800000"/>
            <a:headEnd/>
            <a:tailEnd/>
          </a:ln>
        </p:spPr>
      </p:pic>
      <p:sp>
        <p:nvSpPr>
          <p:cNvPr id="4" name="TextBox 3"/>
          <p:cNvSpPr txBox="1"/>
          <p:nvPr/>
        </p:nvSpPr>
        <p:spPr>
          <a:xfrm>
            <a:off x="500034" y="357166"/>
            <a:ext cx="6786610" cy="523220"/>
          </a:xfrm>
          <a:prstGeom prst="rect">
            <a:avLst/>
          </a:prstGeom>
          <a:noFill/>
        </p:spPr>
        <p:txBody>
          <a:bodyPr wrap="square" rtlCol="0">
            <a:spAutoFit/>
          </a:bodyPr>
          <a:lstStyle/>
          <a:p>
            <a:r>
              <a:rPr lang="zh-CN" altLang="en-US" sz="2800" b="1" dirty="0" smtClean="0"/>
              <a:t>中子效应的考虑</a:t>
            </a:r>
            <a:endParaRPr lang="zh-CN" altLang="en-US" sz="2800" b="1" dirty="0"/>
          </a:p>
        </p:txBody>
      </p:sp>
      <p:sp>
        <p:nvSpPr>
          <p:cNvPr id="5" name="TextBox 4"/>
          <p:cNvSpPr txBox="1"/>
          <p:nvPr/>
        </p:nvSpPr>
        <p:spPr>
          <a:xfrm>
            <a:off x="500034" y="5500702"/>
            <a:ext cx="8215370" cy="954107"/>
          </a:xfrm>
          <a:prstGeom prst="rect">
            <a:avLst/>
          </a:prstGeom>
          <a:noFill/>
        </p:spPr>
        <p:txBody>
          <a:bodyPr wrap="square" rtlCol="0">
            <a:spAutoFit/>
          </a:bodyPr>
          <a:lstStyle/>
          <a:p>
            <a:r>
              <a:rPr lang="zh-CN" altLang="en-US" sz="2800" b="1" dirty="0" smtClean="0"/>
              <a:t>嬗变过程中对于</a:t>
            </a:r>
            <a:r>
              <a:rPr lang="en-US" altLang="zh-CN" sz="2800" b="1" dirty="0" err="1" smtClean="0"/>
              <a:t>γ射线</a:t>
            </a:r>
            <a:r>
              <a:rPr lang="en-US" altLang="zh-CN" sz="2800" b="1" dirty="0" smtClean="0"/>
              <a:t>(E </a:t>
            </a:r>
            <a:r>
              <a:rPr lang="en-US" altLang="zh-CN" sz="2800" b="1" baseline="-25000" dirty="0" smtClean="0"/>
              <a:t>γ</a:t>
            </a:r>
            <a:r>
              <a:rPr lang="en-US" altLang="zh-CN" sz="2800" b="1" dirty="0" smtClean="0"/>
              <a:t> =20MeV)</a:t>
            </a:r>
            <a:r>
              <a:rPr lang="en-US" altLang="zh-CN" sz="2800" b="1" dirty="0" err="1" smtClean="0"/>
              <a:t>的核能阶及估计的中子谱</a:t>
            </a:r>
            <a:endParaRPr lang="zh-CN" altLang="en-US" sz="2800" b="1" baseline="-25000" dirty="0"/>
          </a:p>
        </p:txBody>
      </p:sp>
    </p:spTree>
    <p:extLst>
      <p:ext uri="{BB962C8B-B14F-4D97-AF65-F5344CB8AC3E}">
        <p14:creationId xmlns:p14="http://schemas.microsoft.com/office/powerpoint/2010/main" val="5721752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a:stretch>
            <a:fillRect/>
          </a:stretch>
        </p:blipFill>
        <p:spPr bwMode="auto">
          <a:xfrm>
            <a:off x="214282" y="0"/>
            <a:ext cx="8643998" cy="5357826"/>
          </a:xfrm>
          <a:prstGeom prst="rect">
            <a:avLst/>
          </a:prstGeom>
          <a:noFill/>
          <a:ln w="9525">
            <a:noFill/>
            <a:miter lim="800000"/>
            <a:headEnd/>
            <a:tailEnd/>
          </a:ln>
        </p:spPr>
      </p:pic>
      <p:sp>
        <p:nvSpPr>
          <p:cNvPr id="3" name="TextBox 2"/>
          <p:cNvSpPr txBox="1"/>
          <p:nvPr/>
        </p:nvSpPr>
        <p:spPr>
          <a:xfrm>
            <a:off x="214282" y="5085184"/>
            <a:ext cx="8318158" cy="523220"/>
          </a:xfrm>
          <a:prstGeom prst="rect">
            <a:avLst/>
          </a:prstGeom>
          <a:noFill/>
        </p:spPr>
        <p:txBody>
          <a:bodyPr wrap="square" rtlCol="0">
            <a:spAutoFit/>
          </a:bodyPr>
          <a:lstStyle/>
          <a:p>
            <a:r>
              <a:rPr lang="zh-CN" altLang="en-US" sz="2800" b="1" dirty="0" smtClean="0"/>
              <a:t>               靶中的反应过程和靶结构的示意图</a:t>
            </a:r>
            <a:endParaRPr lang="zh-CN" altLang="en-US" sz="2800" b="1" dirty="0"/>
          </a:p>
        </p:txBody>
      </p:sp>
    </p:spTree>
    <p:extLst>
      <p:ext uri="{BB962C8B-B14F-4D97-AF65-F5344CB8AC3E}">
        <p14:creationId xmlns:p14="http://schemas.microsoft.com/office/powerpoint/2010/main" val="3339363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928670"/>
            <a:ext cx="8358246" cy="5693866"/>
          </a:xfrm>
          <a:prstGeom prst="rect">
            <a:avLst/>
          </a:prstGeom>
          <a:noFill/>
        </p:spPr>
        <p:txBody>
          <a:bodyPr wrap="square" rtlCol="0">
            <a:spAutoFit/>
          </a:bodyPr>
          <a:lstStyle/>
          <a:p>
            <a:r>
              <a:rPr lang="zh-CN" altLang="en-US" sz="2800" b="1" dirty="0" smtClean="0"/>
              <a:t>     当射到第一靶上的</a:t>
            </a:r>
            <a:r>
              <a:rPr lang="en-US" altLang="zh-CN" sz="2800" b="1" dirty="0" err="1" smtClean="0"/>
              <a:t>γ射线能量超过嬗变反应阈值时,由</a:t>
            </a:r>
            <a:r>
              <a:rPr lang="en-US" altLang="zh-CN" sz="2800" b="1" dirty="0" smtClean="0">
                <a:solidFill>
                  <a:srgbClr val="FF0000"/>
                </a:solidFill>
              </a:rPr>
              <a:t>(</a:t>
            </a:r>
            <a:r>
              <a:rPr lang="en-US" altLang="zh-CN" sz="2800" b="1" dirty="0" err="1" smtClean="0">
                <a:solidFill>
                  <a:srgbClr val="FF0000"/>
                </a:solidFill>
              </a:rPr>
              <a:t>γ,n</a:t>
            </a:r>
            <a:r>
              <a:rPr lang="en-US" altLang="zh-CN" sz="2800" b="1" dirty="0" smtClean="0">
                <a:solidFill>
                  <a:srgbClr val="FF0000"/>
                </a:solidFill>
              </a:rPr>
              <a:t>), (γ,2n), </a:t>
            </a:r>
            <a:r>
              <a:rPr lang="en-US" altLang="zh-CN" sz="2800" b="1" dirty="0" smtClean="0"/>
              <a:t>反应而放出</a:t>
            </a:r>
            <a:r>
              <a:rPr lang="en-US" altLang="zh-CN" sz="2800" b="1" dirty="0" smtClean="0">
                <a:solidFill>
                  <a:srgbClr val="FF0000"/>
                </a:solidFill>
              </a:rPr>
              <a:t>一个或二个中子</a:t>
            </a:r>
            <a:r>
              <a:rPr lang="en-US" altLang="zh-CN" sz="2800" b="1" dirty="0" smtClean="0"/>
              <a:t>,中子可以在第二级靶中产生嬗变,</a:t>
            </a:r>
            <a:r>
              <a:rPr lang="en-US" altLang="zh-CN" sz="2800" b="1" dirty="0" smtClean="0">
                <a:solidFill>
                  <a:srgbClr val="FF0000"/>
                </a:solidFill>
              </a:rPr>
              <a:t>在第二级靶中的核反应,使得中子数得到倍增,第二级靶实际上是含有TRU材料的次临界可裂变的包层,很可能就是一种次临界快堆,3-4MeV的中子就可以产生反应</a:t>
            </a:r>
            <a:r>
              <a:rPr lang="en-US" altLang="zh-CN" sz="2800" b="1" dirty="0" smtClean="0"/>
              <a:t>,,並放出热能.可以导致系统的能量平衡, </a:t>
            </a:r>
            <a:r>
              <a:rPr lang="en-US" altLang="zh-CN" sz="2800" b="1" dirty="0" err="1" smtClean="0"/>
              <a:t>中子数目之高使得人们可以期望得到高的嬗变率</a:t>
            </a:r>
            <a:r>
              <a:rPr lang="en-US" altLang="zh-CN" sz="2800" b="1" dirty="0" smtClean="0"/>
              <a:t>.</a:t>
            </a:r>
          </a:p>
          <a:p>
            <a:r>
              <a:rPr lang="en-US" altLang="zh-CN" sz="2800" b="1" dirty="0" smtClean="0"/>
              <a:t>        </a:t>
            </a:r>
            <a:r>
              <a:rPr lang="en-US" altLang="zh-CN" sz="2800" b="1" dirty="0" err="1" smtClean="0">
                <a:solidFill>
                  <a:srgbClr val="FF0000"/>
                </a:solidFill>
              </a:rPr>
              <a:t>第二级靶的外面是由FP</a:t>
            </a:r>
            <a:r>
              <a:rPr lang="en-US" altLang="zh-CN" sz="2800" b="1" dirty="0" smtClean="0">
                <a:solidFill>
                  <a:srgbClr val="FF0000"/>
                </a:solidFill>
              </a:rPr>
              <a:t>(</a:t>
            </a:r>
            <a:r>
              <a:rPr lang="en-US" altLang="zh-CN" sz="2800" b="1" dirty="0" err="1" smtClean="0">
                <a:solidFill>
                  <a:srgbClr val="FF0000"/>
                </a:solidFill>
              </a:rPr>
              <a:t>如Tc和Cs等</a:t>
            </a:r>
            <a:r>
              <a:rPr lang="en-US" altLang="zh-CN" sz="2800" b="1" dirty="0" smtClean="0">
                <a:solidFill>
                  <a:srgbClr val="FF0000"/>
                </a:solidFill>
              </a:rPr>
              <a:t>)</a:t>
            </a:r>
            <a:r>
              <a:rPr lang="en-US" altLang="zh-CN" sz="2800" b="1" dirty="0" err="1" smtClean="0">
                <a:solidFill>
                  <a:srgbClr val="FF0000"/>
                </a:solidFill>
              </a:rPr>
              <a:t>材料组成的第三级靶,可以作为中子吸收剂</a:t>
            </a:r>
            <a:r>
              <a:rPr lang="en-US" altLang="zh-CN" sz="2800" b="1" dirty="0" smtClean="0">
                <a:solidFill>
                  <a:srgbClr val="FF0000"/>
                </a:solidFill>
              </a:rPr>
              <a:t>.</a:t>
            </a:r>
          </a:p>
          <a:p>
            <a:r>
              <a:rPr lang="en-US" altLang="zh-CN" sz="2800" b="1" dirty="0" smtClean="0"/>
              <a:t>        </a:t>
            </a:r>
            <a:r>
              <a:rPr lang="en-US" altLang="zh-CN" sz="2800" b="1" dirty="0" smtClean="0">
                <a:solidFill>
                  <a:schemeClr val="tx2"/>
                </a:solidFill>
              </a:rPr>
              <a:t>第</a:t>
            </a:r>
            <a:r>
              <a:rPr lang="zh-CN" altLang="en-US" sz="2800" b="1" dirty="0" smtClean="0">
                <a:solidFill>
                  <a:schemeClr val="tx2"/>
                </a:solidFill>
              </a:rPr>
              <a:t>一级靶中</a:t>
            </a:r>
            <a:r>
              <a:rPr lang="en-US" altLang="zh-CN" sz="2800" b="1" dirty="0" smtClean="0">
                <a:solidFill>
                  <a:schemeClr val="tx2"/>
                </a:solidFill>
              </a:rPr>
              <a:t> </a:t>
            </a:r>
            <a:r>
              <a:rPr lang="zh-CN" altLang="en-US" sz="2800" b="1" dirty="0" smtClean="0">
                <a:solidFill>
                  <a:schemeClr val="tx2"/>
                </a:solidFill>
              </a:rPr>
              <a:t>由于电子对效应</a:t>
            </a:r>
            <a:r>
              <a:rPr lang="en-US" altLang="zh-CN" sz="2800" b="1" dirty="0" smtClean="0">
                <a:solidFill>
                  <a:schemeClr val="tx2"/>
                </a:solidFill>
              </a:rPr>
              <a:t>(</a:t>
            </a:r>
            <a:r>
              <a:rPr lang="en-US" altLang="zh-CN" sz="2800" b="1" dirty="0" err="1" smtClean="0">
                <a:solidFill>
                  <a:schemeClr val="tx2"/>
                </a:solidFill>
              </a:rPr>
              <a:t>即由γ</a:t>
            </a:r>
            <a:r>
              <a:rPr lang="zh-CN" altLang="en-US" sz="2800" b="1" dirty="0" smtClean="0">
                <a:solidFill>
                  <a:schemeClr val="tx2"/>
                </a:solidFill>
              </a:rPr>
              <a:t>射线所产生的电子和正电子</a:t>
            </a:r>
            <a:r>
              <a:rPr lang="en-US" altLang="zh-CN" sz="2800" b="1" dirty="0" smtClean="0">
                <a:solidFill>
                  <a:schemeClr val="tx2"/>
                </a:solidFill>
              </a:rPr>
              <a:t>)</a:t>
            </a:r>
            <a:r>
              <a:rPr lang="en-US" altLang="zh-CN" sz="2800" b="1" dirty="0" err="1" smtClean="0">
                <a:solidFill>
                  <a:schemeClr val="tx2"/>
                </a:solidFill>
              </a:rPr>
              <a:t>所加热,热能密度高,可用于制氫</a:t>
            </a:r>
            <a:r>
              <a:rPr lang="en-US" altLang="zh-CN" sz="2800" b="1" dirty="0" smtClean="0"/>
              <a:t>.     </a:t>
            </a:r>
          </a:p>
          <a:p>
            <a:endParaRPr lang="zh-CN" altLang="en-US" sz="2800" b="1" dirty="0"/>
          </a:p>
        </p:txBody>
      </p:sp>
    </p:spTree>
    <p:extLst>
      <p:ext uri="{BB962C8B-B14F-4D97-AF65-F5344CB8AC3E}">
        <p14:creationId xmlns:p14="http://schemas.microsoft.com/office/powerpoint/2010/main" val="727293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0" y="0"/>
            <a:ext cx="8847138" cy="3303588"/>
          </a:xfrm>
          <a:prstGeom prst="rect">
            <a:avLst/>
          </a:prstGeom>
          <a:noFill/>
          <a:ln w="9525">
            <a:noFill/>
            <a:miter lim="800000"/>
            <a:headEnd/>
            <a:tailEnd/>
          </a:ln>
        </p:spPr>
      </p:pic>
      <p:pic>
        <p:nvPicPr>
          <p:cNvPr id="32771" name="Picture 3"/>
          <p:cNvPicPr>
            <a:picLocks noChangeAspect="1" noChangeArrowheads="1"/>
          </p:cNvPicPr>
          <p:nvPr/>
        </p:nvPicPr>
        <p:blipFill>
          <a:blip r:embed="rId3"/>
          <a:srcRect/>
          <a:stretch>
            <a:fillRect/>
          </a:stretch>
        </p:blipFill>
        <p:spPr bwMode="auto">
          <a:xfrm>
            <a:off x="323850" y="3357563"/>
            <a:ext cx="8594725" cy="1493837"/>
          </a:xfrm>
          <a:prstGeom prst="rect">
            <a:avLst/>
          </a:prstGeom>
          <a:noFill/>
          <a:ln w="9525">
            <a:noFill/>
            <a:miter lim="800000"/>
            <a:headEnd/>
            <a:tailEnd/>
          </a:ln>
        </p:spPr>
      </p:pic>
      <p:pic>
        <p:nvPicPr>
          <p:cNvPr id="32772" name="Picture 4" descr="building3"/>
          <p:cNvPicPr>
            <a:picLocks noChangeAspect="1" noChangeArrowheads="1"/>
          </p:cNvPicPr>
          <p:nvPr/>
        </p:nvPicPr>
        <p:blipFill>
          <a:blip r:embed="rId4"/>
          <a:srcRect/>
          <a:stretch>
            <a:fillRect/>
          </a:stretch>
        </p:blipFill>
        <p:spPr bwMode="auto">
          <a:xfrm>
            <a:off x="34925" y="1381125"/>
            <a:ext cx="4643438" cy="3487738"/>
          </a:xfrm>
          <a:prstGeom prst="rect">
            <a:avLst/>
          </a:prstGeom>
          <a:noFill/>
          <a:ln w="9525">
            <a:noFill/>
            <a:miter lim="800000"/>
            <a:headEnd/>
            <a:tailEnd/>
          </a:ln>
        </p:spPr>
      </p:pic>
      <p:grpSp>
        <p:nvGrpSpPr>
          <p:cNvPr id="2" name="Group 5"/>
          <p:cNvGrpSpPr>
            <a:grpSpLocks/>
          </p:cNvGrpSpPr>
          <p:nvPr/>
        </p:nvGrpSpPr>
        <p:grpSpPr bwMode="auto">
          <a:xfrm>
            <a:off x="1979613" y="1989138"/>
            <a:ext cx="7164387" cy="4443412"/>
            <a:chOff x="1247" y="1521"/>
            <a:chExt cx="4513" cy="2799"/>
          </a:xfrm>
        </p:grpSpPr>
        <p:pic>
          <p:nvPicPr>
            <p:cNvPr id="32774" name="Picture 6"/>
            <p:cNvPicPr>
              <a:picLocks noChangeAspect="1" noChangeArrowheads="1"/>
            </p:cNvPicPr>
            <p:nvPr/>
          </p:nvPicPr>
          <p:blipFill>
            <a:blip r:embed="rId5"/>
            <a:srcRect l="8380" t="41586"/>
            <a:stretch>
              <a:fillRect/>
            </a:stretch>
          </p:blipFill>
          <p:spPr bwMode="auto">
            <a:xfrm>
              <a:off x="1247" y="1521"/>
              <a:ext cx="4513" cy="2799"/>
            </a:xfrm>
            <a:prstGeom prst="rect">
              <a:avLst/>
            </a:prstGeom>
            <a:noFill/>
            <a:ln w="9525">
              <a:solidFill>
                <a:schemeClr val="hlink"/>
              </a:solidFill>
              <a:miter lim="800000"/>
              <a:headEnd/>
              <a:tailEnd/>
            </a:ln>
          </p:spPr>
        </p:pic>
        <p:sp>
          <p:nvSpPr>
            <p:cNvPr id="32775" name="Line 7"/>
            <p:cNvSpPr>
              <a:spLocks noChangeShapeType="1"/>
            </p:cNvSpPr>
            <p:nvPr/>
          </p:nvSpPr>
          <p:spPr bwMode="auto">
            <a:xfrm>
              <a:off x="1927" y="2614"/>
              <a:ext cx="1044" cy="0"/>
            </a:xfrm>
            <a:prstGeom prst="line">
              <a:avLst/>
            </a:prstGeom>
            <a:noFill/>
            <a:ln w="38100">
              <a:solidFill>
                <a:srgbClr val="FF0000"/>
              </a:solidFill>
              <a:round/>
              <a:headEnd/>
              <a:tailEnd/>
            </a:ln>
          </p:spPr>
          <p:txBody>
            <a:bodyPr/>
            <a:lstStyle/>
            <a:p>
              <a:endParaRPr lang="zh-CN" altLang="en-US"/>
            </a:p>
          </p:txBody>
        </p:sp>
        <p:sp>
          <p:nvSpPr>
            <p:cNvPr id="32776" name="Line 8"/>
            <p:cNvSpPr>
              <a:spLocks noChangeShapeType="1"/>
            </p:cNvSpPr>
            <p:nvPr/>
          </p:nvSpPr>
          <p:spPr bwMode="auto">
            <a:xfrm>
              <a:off x="2154" y="2750"/>
              <a:ext cx="1044" cy="0"/>
            </a:xfrm>
            <a:prstGeom prst="line">
              <a:avLst/>
            </a:prstGeom>
            <a:noFill/>
            <a:ln w="38100">
              <a:solidFill>
                <a:srgbClr val="FF0000"/>
              </a:solidFill>
              <a:round/>
              <a:headEnd/>
              <a:tailEnd/>
            </a:ln>
          </p:spPr>
          <p:txBody>
            <a:bodyPr/>
            <a:lstStyle/>
            <a:p>
              <a:endParaRPr lang="zh-CN" altLang="en-US"/>
            </a:p>
          </p:txBody>
        </p:sp>
        <p:sp>
          <p:nvSpPr>
            <p:cNvPr id="32777" name="Line 9"/>
            <p:cNvSpPr>
              <a:spLocks noChangeShapeType="1"/>
            </p:cNvSpPr>
            <p:nvPr/>
          </p:nvSpPr>
          <p:spPr bwMode="auto">
            <a:xfrm>
              <a:off x="2199" y="3294"/>
              <a:ext cx="1497" cy="0"/>
            </a:xfrm>
            <a:prstGeom prst="line">
              <a:avLst/>
            </a:prstGeom>
            <a:noFill/>
            <a:ln w="38100">
              <a:solidFill>
                <a:srgbClr val="FF0000"/>
              </a:solidFill>
              <a:round/>
              <a:headEnd/>
              <a:tailEnd/>
            </a:ln>
          </p:spPr>
          <p:txBody>
            <a:bodyPr/>
            <a:lstStyle/>
            <a:p>
              <a:endParaRPr lang="zh-CN" altLang="en-US"/>
            </a:p>
          </p:txBody>
        </p:sp>
        <p:sp>
          <p:nvSpPr>
            <p:cNvPr id="32778" name="Line 10"/>
            <p:cNvSpPr>
              <a:spLocks noChangeShapeType="1"/>
            </p:cNvSpPr>
            <p:nvPr/>
          </p:nvSpPr>
          <p:spPr bwMode="auto">
            <a:xfrm>
              <a:off x="2109" y="4309"/>
              <a:ext cx="1678" cy="11"/>
            </a:xfrm>
            <a:prstGeom prst="line">
              <a:avLst/>
            </a:prstGeom>
            <a:noFill/>
            <a:ln w="38100">
              <a:solidFill>
                <a:srgbClr val="FF0000"/>
              </a:solidFill>
              <a:round/>
              <a:headEnd/>
              <a:tailEnd/>
            </a:ln>
          </p:spPr>
          <p:txBody>
            <a:bodyPr/>
            <a:lstStyle/>
            <a:p>
              <a:endParaRPr lang="zh-CN" altLang="en-US"/>
            </a:p>
          </p:txBody>
        </p:sp>
        <p:sp>
          <p:nvSpPr>
            <p:cNvPr id="32779" name="Line 11"/>
            <p:cNvSpPr>
              <a:spLocks noChangeShapeType="1"/>
            </p:cNvSpPr>
            <p:nvPr/>
          </p:nvSpPr>
          <p:spPr bwMode="auto">
            <a:xfrm>
              <a:off x="2063" y="2750"/>
              <a:ext cx="1044" cy="0"/>
            </a:xfrm>
            <a:prstGeom prst="line">
              <a:avLst/>
            </a:prstGeom>
            <a:noFill/>
            <a:ln w="38100">
              <a:solidFill>
                <a:srgbClr val="FF0000"/>
              </a:solidFill>
              <a:round/>
              <a:headEnd/>
              <a:tailEnd/>
            </a:ln>
          </p:spPr>
          <p:txBody>
            <a:bodyPr/>
            <a:lstStyle/>
            <a:p>
              <a:endParaRPr lang="zh-CN" altLang="en-US"/>
            </a:p>
          </p:txBody>
        </p:sp>
        <p:sp>
          <p:nvSpPr>
            <p:cNvPr id="32780" name="Line 12"/>
            <p:cNvSpPr>
              <a:spLocks noChangeShapeType="1"/>
            </p:cNvSpPr>
            <p:nvPr/>
          </p:nvSpPr>
          <p:spPr bwMode="auto">
            <a:xfrm>
              <a:off x="1973" y="3612"/>
              <a:ext cx="1044" cy="0"/>
            </a:xfrm>
            <a:prstGeom prst="line">
              <a:avLst/>
            </a:prstGeom>
            <a:noFill/>
            <a:ln w="38100">
              <a:solidFill>
                <a:srgbClr val="FF0000"/>
              </a:solidFill>
              <a:round/>
              <a:headEnd/>
              <a:tailEnd/>
            </a:ln>
          </p:spPr>
          <p:txBody>
            <a:bodyPr/>
            <a:lstStyle/>
            <a:p>
              <a:endParaRPr lang="zh-CN" altLang="en-US"/>
            </a:p>
          </p:txBody>
        </p:sp>
        <p:sp>
          <p:nvSpPr>
            <p:cNvPr id="32781" name="Line 13"/>
            <p:cNvSpPr>
              <a:spLocks noChangeShapeType="1"/>
            </p:cNvSpPr>
            <p:nvPr/>
          </p:nvSpPr>
          <p:spPr bwMode="auto">
            <a:xfrm>
              <a:off x="2199" y="3793"/>
              <a:ext cx="2359" cy="0"/>
            </a:xfrm>
            <a:prstGeom prst="line">
              <a:avLst/>
            </a:prstGeom>
            <a:noFill/>
            <a:ln w="38100">
              <a:solidFill>
                <a:srgbClr val="FF0000"/>
              </a:solidFill>
              <a:round/>
              <a:headEnd/>
              <a:tailEnd/>
            </a:ln>
          </p:spPr>
          <p:txBody>
            <a:bodyPr/>
            <a:lstStyle/>
            <a:p>
              <a:endParaRPr lang="zh-CN" altLang="en-US"/>
            </a:p>
          </p:txBody>
        </p:sp>
        <p:sp>
          <p:nvSpPr>
            <p:cNvPr id="32782" name="Line 14"/>
            <p:cNvSpPr>
              <a:spLocks noChangeShapeType="1"/>
            </p:cNvSpPr>
            <p:nvPr/>
          </p:nvSpPr>
          <p:spPr bwMode="auto">
            <a:xfrm>
              <a:off x="1927" y="3113"/>
              <a:ext cx="2042" cy="0"/>
            </a:xfrm>
            <a:prstGeom prst="line">
              <a:avLst/>
            </a:prstGeom>
            <a:noFill/>
            <a:ln w="38100">
              <a:solidFill>
                <a:srgbClr val="FF0000"/>
              </a:solidFill>
              <a:round/>
              <a:headEnd/>
              <a:tailEnd/>
            </a:ln>
          </p:spPr>
          <p:txBody>
            <a:bodyPr/>
            <a:lstStyle/>
            <a:p>
              <a:endParaRPr lang="zh-CN" altLang="en-US"/>
            </a:p>
          </p:txBody>
        </p:sp>
        <p:sp>
          <p:nvSpPr>
            <p:cNvPr id="32783" name="Line 15"/>
            <p:cNvSpPr>
              <a:spLocks noChangeShapeType="1"/>
            </p:cNvSpPr>
            <p:nvPr/>
          </p:nvSpPr>
          <p:spPr bwMode="auto">
            <a:xfrm>
              <a:off x="2018" y="4110"/>
              <a:ext cx="1180" cy="0"/>
            </a:xfrm>
            <a:prstGeom prst="line">
              <a:avLst/>
            </a:prstGeom>
            <a:noFill/>
            <a:ln w="38100">
              <a:solidFill>
                <a:srgbClr val="FF0000"/>
              </a:solidFill>
              <a:round/>
              <a:headEnd/>
              <a:tailEnd/>
            </a:ln>
          </p:spPr>
          <p:txBody>
            <a:bodyPr/>
            <a:lstStyle/>
            <a:p>
              <a:endParaRPr lang="zh-CN" altLang="en-US"/>
            </a:p>
          </p:txBody>
        </p:sp>
      </p:grpSp>
    </p:spTree>
    <p:extLst>
      <p:ext uri="{BB962C8B-B14F-4D97-AF65-F5344CB8AC3E}">
        <p14:creationId xmlns:p14="http://schemas.microsoft.com/office/powerpoint/2010/main" val="265295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3"/>
          <a:srcRect/>
          <a:stretch>
            <a:fillRect/>
          </a:stretch>
        </p:blipFill>
        <p:spPr bwMode="auto">
          <a:xfrm>
            <a:off x="214282" y="214290"/>
            <a:ext cx="8715436" cy="5715040"/>
          </a:xfrm>
          <a:prstGeom prst="rect">
            <a:avLst/>
          </a:prstGeom>
          <a:noFill/>
          <a:ln w="9525">
            <a:noFill/>
            <a:miter lim="800000"/>
            <a:headEnd/>
            <a:tailEnd/>
          </a:ln>
        </p:spPr>
      </p:pic>
      <p:sp>
        <p:nvSpPr>
          <p:cNvPr id="3" name="TextBox 2"/>
          <p:cNvSpPr txBox="1"/>
          <p:nvPr/>
        </p:nvSpPr>
        <p:spPr>
          <a:xfrm>
            <a:off x="285720" y="5929330"/>
            <a:ext cx="8358246" cy="523220"/>
          </a:xfrm>
          <a:prstGeom prst="rect">
            <a:avLst/>
          </a:prstGeom>
          <a:noFill/>
        </p:spPr>
        <p:txBody>
          <a:bodyPr wrap="square" rtlCol="0">
            <a:spAutoFit/>
          </a:bodyPr>
          <a:lstStyle/>
          <a:p>
            <a:r>
              <a:rPr lang="zh-CN" altLang="en-US" sz="2800" b="1" dirty="0" smtClean="0"/>
              <a:t>                               核嬗变系统的示意图   </a:t>
            </a:r>
            <a:endParaRPr lang="zh-CN" altLang="en-US" sz="2800" b="1" dirty="0"/>
          </a:p>
        </p:txBody>
      </p:sp>
    </p:spTree>
    <p:extLst>
      <p:ext uri="{BB962C8B-B14F-4D97-AF65-F5344CB8AC3E}">
        <p14:creationId xmlns:p14="http://schemas.microsoft.com/office/powerpoint/2010/main" val="41623912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a:stretch>
            <a:fillRect/>
          </a:stretch>
        </p:blipFill>
        <p:spPr bwMode="auto">
          <a:xfrm>
            <a:off x="500034" y="0"/>
            <a:ext cx="8358246" cy="5072098"/>
          </a:xfrm>
          <a:prstGeom prst="rect">
            <a:avLst/>
          </a:prstGeom>
          <a:noFill/>
          <a:ln w="9525">
            <a:noFill/>
            <a:miter lim="800000"/>
            <a:headEnd/>
            <a:tailEnd/>
          </a:ln>
        </p:spPr>
      </p:pic>
      <p:sp>
        <p:nvSpPr>
          <p:cNvPr id="3" name="TextBox 2"/>
          <p:cNvSpPr txBox="1"/>
          <p:nvPr/>
        </p:nvSpPr>
        <p:spPr>
          <a:xfrm>
            <a:off x="571472" y="5286388"/>
            <a:ext cx="7643866" cy="523220"/>
          </a:xfrm>
          <a:prstGeom prst="rect">
            <a:avLst/>
          </a:prstGeom>
          <a:noFill/>
        </p:spPr>
        <p:txBody>
          <a:bodyPr wrap="square" rtlCol="0">
            <a:spAutoFit/>
          </a:bodyPr>
          <a:lstStyle/>
          <a:p>
            <a:r>
              <a:rPr lang="zh-CN" altLang="en-US" sz="2800" b="1" dirty="0" smtClean="0"/>
              <a:t>                           嬗变工厂的示意图</a:t>
            </a:r>
            <a:endParaRPr lang="zh-CN" altLang="en-US" sz="2800" b="1" dirty="0"/>
          </a:p>
        </p:txBody>
      </p:sp>
      <p:sp>
        <p:nvSpPr>
          <p:cNvPr id="4" name="TextBox 3"/>
          <p:cNvSpPr txBox="1"/>
          <p:nvPr/>
        </p:nvSpPr>
        <p:spPr>
          <a:xfrm>
            <a:off x="4786314" y="1928802"/>
            <a:ext cx="1214446" cy="923330"/>
          </a:xfrm>
          <a:prstGeom prst="rect">
            <a:avLst/>
          </a:prstGeom>
          <a:noFill/>
        </p:spPr>
        <p:txBody>
          <a:bodyPr wrap="square" rtlCol="0">
            <a:spAutoFit/>
          </a:bodyPr>
          <a:lstStyle/>
          <a:p>
            <a:r>
              <a:rPr lang="zh-CN" altLang="en-US" b="1" dirty="0" smtClean="0">
                <a:solidFill>
                  <a:srgbClr val="FF0000"/>
                </a:solidFill>
              </a:rPr>
              <a:t>超级光子储存腔</a:t>
            </a:r>
            <a:r>
              <a:rPr lang="en-US" altLang="zh-CN" b="1" dirty="0" smtClean="0">
                <a:solidFill>
                  <a:srgbClr val="FF0000"/>
                </a:solidFill>
              </a:rPr>
              <a:t>(CW Laser)</a:t>
            </a:r>
            <a:endParaRPr lang="zh-CN" altLang="en-US" b="1" dirty="0">
              <a:solidFill>
                <a:srgbClr val="FF0000"/>
              </a:solidFill>
            </a:endParaRPr>
          </a:p>
        </p:txBody>
      </p:sp>
      <p:sp>
        <p:nvSpPr>
          <p:cNvPr id="5" name="TextBox 4"/>
          <p:cNvSpPr txBox="1"/>
          <p:nvPr/>
        </p:nvSpPr>
        <p:spPr>
          <a:xfrm>
            <a:off x="500034" y="3071810"/>
            <a:ext cx="1500198" cy="369332"/>
          </a:xfrm>
          <a:prstGeom prst="rect">
            <a:avLst/>
          </a:prstGeom>
          <a:noFill/>
        </p:spPr>
        <p:txBody>
          <a:bodyPr wrap="square" rtlCol="0">
            <a:spAutoFit/>
          </a:bodyPr>
          <a:lstStyle/>
          <a:p>
            <a:r>
              <a:rPr lang="zh-CN" altLang="en-US" b="1" dirty="0" smtClean="0">
                <a:solidFill>
                  <a:srgbClr val="FF0000"/>
                </a:solidFill>
              </a:rPr>
              <a:t>电子储存环</a:t>
            </a:r>
            <a:endParaRPr lang="zh-CN" altLang="en-US" b="1" dirty="0">
              <a:solidFill>
                <a:srgbClr val="FF0000"/>
              </a:solidFill>
            </a:endParaRPr>
          </a:p>
        </p:txBody>
      </p:sp>
      <p:sp>
        <p:nvSpPr>
          <p:cNvPr id="6" name="TextBox 5"/>
          <p:cNvSpPr txBox="1"/>
          <p:nvPr/>
        </p:nvSpPr>
        <p:spPr>
          <a:xfrm>
            <a:off x="2500298" y="2214554"/>
            <a:ext cx="1000132" cy="369332"/>
          </a:xfrm>
          <a:prstGeom prst="rect">
            <a:avLst/>
          </a:prstGeom>
          <a:noFill/>
        </p:spPr>
        <p:txBody>
          <a:bodyPr wrap="square" rtlCol="0">
            <a:spAutoFit/>
          </a:bodyPr>
          <a:lstStyle/>
          <a:p>
            <a:r>
              <a:rPr lang="zh-CN" altLang="en-US" b="1" dirty="0" smtClean="0">
                <a:solidFill>
                  <a:srgbClr val="FF0000"/>
                </a:solidFill>
              </a:rPr>
              <a:t>对撞区</a:t>
            </a:r>
            <a:endParaRPr lang="zh-CN" altLang="en-US" b="1" dirty="0">
              <a:solidFill>
                <a:srgbClr val="FF0000"/>
              </a:solidFill>
            </a:endParaRPr>
          </a:p>
        </p:txBody>
      </p:sp>
      <p:sp>
        <p:nvSpPr>
          <p:cNvPr id="7" name="TextBox 6"/>
          <p:cNvSpPr txBox="1"/>
          <p:nvPr/>
        </p:nvSpPr>
        <p:spPr>
          <a:xfrm>
            <a:off x="5000628" y="4572008"/>
            <a:ext cx="1000132" cy="369332"/>
          </a:xfrm>
          <a:prstGeom prst="rect">
            <a:avLst/>
          </a:prstGeom>
          <a:noFill/>
        </p:spPr>
        <p:txBody>
          <a:bodyPr wrap="square" rtlCol="0">
            <a:spAutoFit/>
          </a:bodyPr>
          <a:lstStyle/>
          <a:p>
            <a:r>
              <a:rPr lang="en-US" altLang="zh-CN" dirty="0" smtClean="0"/>
              <a:t>   </a:t>
            </a:r>
            <a:r>
              <a:rPr lang="en-US" altLang="zh-CN" b="1" dirty="0" smtClean="0">
                <a:solidFill>
                  <a:srgbClr val="FF0000"/>
                </a:solidFill>
              </a:rPr>
              <a:t> </a:t>
            </a:r>
            <a:r>
              <a:rPr lang="en-US" altLang="zh-CN" b="1" dirty="0" err="1" smtClean="0">
                <a:solidFill>
                  <a:srgbClr val="FF0000"/>
                </a:solidFill>
              </a:rPr>
              <a:t>e注入</a:t>
            </a:r>
            <a:endParaRPr lang="zh-CN" altLang="en-US" b="1" dirty="0">
              <a:solidFill>
                <a:srgbClr val="FF0000"/>
              </a:solidFill>
            </a:endParaRPr>
          </a:p>
        </p:txBody>
      </p:sp>
      <p:sp>
        <p:nvSpPr>
          <p:cNvPr id="8" name="TextBox 7"/>
          <p:cNvSpPr txBox="1"/>
          <p:nvPr/>
        </p:nvSpPr>
        <p:spPr>
          <a:xfrm>
            <a:off x="3500430" y="2000239"/>
            <a:ext cx="1285884" cy="369332"/>
          </a:xfrm>
          <a:prstGeom prst="rect">
            <a:avLst/>
          </a:prstGeom>
          <a:noFill/>
        </p:spPr>
        <p:txBody>
          <a:bodyPr wrap="square" rtlCol="0">
            <a:spAutoFit/>
          </a:bodyPr>
          <a:lstStyle/>
          <a:p>
            <a:r>
              <a:rPr lang="en-US" altLang="zh-CN" b="1" dirty="0" smtClean="0">
                <a:solidFill>
                  <a:srgbClr val="FF0000"/>
                </a:solidFill>
              </a:rPr>
              <a:t>Laser inject</a:t>
            </a:r>
            <a:endParaRPr lang="zh-CN" altLang="en-US" b="1" dirty="0">
              <a:solidFill>
                <a:srgbClr val="FF0000"/>
              </a:solidFill>
            </a:endParaRPr>
          </a:p>
        </p:txBody>
      </p:sp>
      <p:sp>
        <p:nvSpPr>
          <p:cNvPr id="9" name="TextBox 8"/>
          <p:cNvSpPr txBox="1"/>
          <p:nvPr/>
        </p:nvSpPr>
        <p:spPr>
          <a:xfrm>
            <a:off x="857224" y="2500306"/>
            <a:ext cx="1571636" cy="369332"/>
          </a:xfrm>
          <a:prstGeom prst="rect">
            <a:avLst/>
          </a:prstGeom>
          <a:noFill/>
        </p:spPr>
        <p:txBody>
          <a:bodyPr wrap="square" rtlCol="0">
            <a:spAutoFit/>
          </a:bodyPr>
          <a:lstStyle/>
          <a:p>
            <a:r>
              <a:rPr lang="en-US" altLang="zh-CN" b="1" dirty="0" smtClean="0">
                <a:solidFill>
                  <a:srgbClr val="FF0000"/>
                </a:solidFill>
              </a:rPr>
              <a:t>E beam inject</a:t>
            </a:r>
            <a:endParaRPr lang="zh-CN" altLang="en-US" b="1" dirty="0">
              <a:solidFill>
                <a:srgbClr val="FF0000"/>
              </a:solidFill>
            </a:endParaRPr>
          </a:p>
        </p:txBody>
      </p:sp>
    </p:spTree>
    <p:extLst>
      <p:ext uri="{BB962C8B-B14F-4D97-AF65-F5344CB8AC3E}">
        <p14:creationId xmlns:p14="http://schemas.microsoft.com/office/powerpoint/2010/main" val="42238188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3"/>
          <a:srcRect/>
          <a:stretch>
            <a:fillRect/>
          </a:stretch>
        </p:blipFill>
        <p:spPr bwMode="auto">
          <a:xfrm>
            <a:off x="357158" y="285728"/>
            <a:ext cx="8215370" cy="5000660"/>
          </a:xfrm>
          <a:prstGeom prst="rect">
            <a:avLst/>
          </a:prstGeom>
          <a:noFill/>
          <a:ln w="9525">
            <a:noFill/>
            <a:miter lim="800000"/>
            <a:headEnd/>
            <a:tailEnd/>
          </a:ln>
        </p:spPr>
      </p:pic>
      <p:sp>
        <p:nvSpPr>
          <p:cNvPr id="3" name="TextBox 2"/>
          <p:cNvSpPr txBox="1"/>
          <p:nvPr/>
        </p:nvSpPr>
        <p:spPr>
          <a:xfrm>
            <a:off x="357158" y="5286388"/>
            <a:ext cx="8286808" cy="923330"/>
          </a:xfrm>
          <a:prstGeom prst="rect">
            <a:avLst/>
          </a:prstGeom>
          <a:noFill/>
        </p:spPr>
        <p:txBody>
          <a:bodyPr wrap="square" rtlCol="0">
            <a:spAutoFit/>
          </a:bodyPr>
          <a:lstStyle/>
          <a:p>
            <a:r>
              <a:rPr lang="zh-CN" altLang="en-US" b="1" dirty="0" smtClean="0"/>
              <a:t>靶结构的每一段中的中子密度分布</a:t>
            </a:r>
            <a:r>
              <a:rPr lang="en-US" altLang="zh-CN" b="1" dirty="0" smtClean="0"/>
              <a:t>,靶的直徑1cm,长100cm.在第一级靶(由I</a:t>
            </a:r>
            <a:r>
              <a:rPr lang="en-US" altLang="zh-CN" b="1" baseline="30000" dirty="0" smtClean="0"/>
              <a:t>129 </a:t>
            </a:r>
            <a:r>
              <a:rPr lang="en-US" altLang="zh-CN" b="1" dirty="0" smtClean="0"/>
              <a:t> </a:t>
            </a:r>
            <a:r>
              <a:rPr lang="en-US" altLang="zh-CN" b="1" dirty="0" err="1" smtClean="0"/>
              <a:t>构成,处于中间位置,第二级靶</a:t>
            </a:r>
            <a:r>
              <a:rPr lang="en-US" altLang="zh-CN" b="1" dirty="0" smtClean="0"/>
              <a:t>(</a:t>
            </a:r>
            <a:r>
              <a:rPr lang="en-US" altLang="zh-CN" b="1" dirty="0" err="1" smtClean="0"/>
              <a:t>由TRU和中子倍增材料组成</a:t>
            </a:r>
            <a:r>
              <a:rPr lang="en-US" altLang="zh-CN" b="1" dirty="0" smtClean="0"/>
              <a:t>),</a:t>
            </a:r>
            <a:r>
              <a:rPr lang="en-US" altLang="zh-CN" b="1" dirty="0" err="1" smtClean="0"/>
              <a:t>第三级靶由裂变产物组成,用以吸收从第二级靶发中的中子</a:t>
            </a:r>
            <a:r>
              <a:rPr lang="en-US" altLang="zh-CN" b="1" dirty="0" smtClean="0"/>
              <a:t>..</a:t>
            </a:r>
            <a:r>
              <a:rPr lang="en-US" altLang="zh-CN" b="1" dirty="0" err="1" smtClean="0"/>
              <a:t>第一级靶和第二级靶之间有一个空间</a:t>
            </a:r>
            <a:r>
              <a:rPr lang="en-US" altLang="zh-CN" b="1" dirty="0" smtClean="0"/>
              <a:t>.</a:t>
            </a:r>
            <a:endParaRPr lang="zh-CN" altLang="en-US" b="1" dirty="0"/>
          </a:p>
        </p:txBody>
      </p:sp>
    </p:spTree>
    <p:extLst>
      <p:ext uri="{BB962C8B-B14F-4D97-AF65-F5344CB8AC3E}">
        <p14:creationId xmlns:p14="http://schemas.microsoft.com/office/powerpoint/2010/main" val="16534044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764704"/>
            <a:ext cx="8136904" cy="369332"/>
          </a:xfrm>
          <a:prstGeom prst="rect">
            <a:avLst/>
          </a:prstGeom>
          <a:noFill/>
        </p:spPr>
        <p:txBody>
          <a:bodyPr wrap="square" rtlCol="0">
            <a:spAutoFit/>
          </a:bodyPr>
          <a:lstStyle/>
          <a:p>
            <a:endParaRPr lang="zh-CN" alt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7474"/>
            <a:ext cx="5832648" cy="590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887720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96753"/>
            <a:ext cx="6912768" cy="5540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016442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27" y="908721"/>
            <a:ext cx="8112474" cy="5040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333771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4294967295"/>
          </p:nvPr>
        </p:nvSpPr>
        <p:spPr>
          <a:xfrm>
            <a:off x="539552" y="836712"/>
            <a:ext cx="8229600" cy="5289451"/>
          </a:xfrm>
        </p:spPr>
        <p:txBody>
          <a:bodyPr/>
          <a:lstStyle/>
          <a:p>
            <a:r>
              <a:rPr lang="zh-CN" altLang="en-US" b="1" dirty="0"/>
              <a:t>利用高能伽马源进行长寿命裂变产物核废料的嬗变是可行的，是中子嬗变的重要补充</a:t>
            </a:r>
          </a:p>
          <a:p>
            <a:r>
              <a:rPr lang="zh-CN" altLang="en-US" b="1" dirty="0"/>
              <a:t>国际上的研究还相对较少，对我们来说是个很好的机会</a:t>
            </a:r>
          </a:p>
          <a:p>
            <a:r>
              <a:rPr lang="zh-CN" altLang="en-US" b="1" dirty="0"/>
              <a:t>实验+理论结合，针对中子嬗变的薄弱环节，先开展原理性实验，获得一些重要参数（反应截面、反应率等）</a:t>
            </a:r>
          </a:p>
        </p:txBody>
      </p:sp>
    </p:spTree>
    <p:extLst>
      <p:ext uri="{BB962C8B-B14F-4D97-AF65-F5344CB8AC3E}">
        <p14:creationId xmlns:p14="http://schemas.microsoft.com/office/powerpoint/2010/main" val="30242129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805585"/>
            <a:ext cx="7858180" cy="946413"/>
          </a:xfrm>
          <a:prstGeom prst="rect">
            <a:avLst/>
          </a:prstGeom>
          <a:noFill/>
        </p:spPr>
        <p:txBody>
          <a:bodyPr wrap="square" rtlCol="0">
            <a:spAutoFit/>
          </a:bodyPr>
          <a:lstStyle/>
          <a:p>
            <a:pPr lvl="0" indent="266700" eaLnBrk="0" fontAlgn="base" hangingPunct="0">
              <a:spcBef>
                <a:spcPct val="0"/>
              </a:spcBef>
              <a:spcAft>
                <a:spcPct val="0"/>
              </a:spcAft>
            </a:pPr>
            <a:endParaRPr lang="en-US" altLang="zh-CN" sz="1050" dirty="0" smtClean="0">
              <a:latin typeface="Calibri" pitchFamily="34" charset="0"/>
              <a:ea typeface="宋体" pitchFamily="2" charset="-122"/>
              <a:cs typeface="Times New Roman" pitchFamily="18" charset="0"/>
            </a:endParaRPr>
          </a:p>
          <a:p>
            <a:pPr lvl="0" indent="266700" eaLnBrk="0" fontAlgn="base" hangingPunct="0">
              <a:spcBef>
                <a:spcPct val="0"/>
              </a:spcBef>
              <a:spcAft>
                <a:spcPct val="0"/>
              </a:spcAft>
            </a:pPr>
            <a:endParaRPr lang="en-US" altLang="zh-CN" sz="1050" dirty="0" smtClean="0">
              <a:latin typeface="Calibri" pitchFamily="34" charset="0"/>
              <a:ea typeface="宋体" pitchFamily="2" charset="-122"/>
              <a:cs typeface="Times New Roman" pitchFamily="18" charset="0"/>
            </a:endParaRPr>
          </a:p>
          <a:p>
            <a:pPr lvl="0" indent="266700" eaLnBrk="0" fontAlgn="base" hangingPunct="0">
              <a:spcBef>
                <a:spcPct val="0"/>
              </a:spcBef>
              <a:spcAft>
                <a:spcPct val="0"/>
              </a:spcAft>
            </a:pPr>
            <a:endParaRPr lang="en-US" altLang="zh-CN" sz="1050" dirty="0" smtClean="0">
              <a:latin typeface="Calibri" pitchFamily="34" charset="0"/>
              <a:ea typeface="宋体" pitchFamily="2" charset="-122"/>
              <a:cs typeface="Times New Roman" pitchFamily="18" charset="0"/>
            </a:endParaRPr>
          </a:p>
          <a:p>
            <a:pPr lvl="0" indent="266700" eaLnBrk="0" fontAlgn="base" hangingPunct="0">
              <a:spcBef>
                <a:spcPct val="0"/>
              </a:spcBef>
              <a:spcAft>
                <a:spcPct val="0"/>
              </a:spcAft>
            </a:pPr>
            <a:endParaRPr lang="zh-CN" altLang="en-US" sz="2400" b="1" dirty="0" smtClean="0">
              <a:latin typeface="Calibri" pitchFamily="34" charset="0"/>
              <a:ea typeface="宋体" pitchFamily="2" charset="-122"/>
              <a:cs typeface="Times New Roman" pitchFamily="18" charset="0"/>
            </a:endParaRPr>
          </a:p>
        </p:txBody>
      </p:sp>
      <p:sp>
        <p:nvSpPr>
          <p:cNvPr id="3" name="TextBox 2"/>
          <p:cNvSpPr txBox="1"/>
          <p:nvPr/>
        </p:nvSpPr>
        <p:spPr>
          <a:xfrm>
            <a:off x="0" y="0"/>
            <a:ext cx="9036497" cy="6832640"/>
          </a:xfrm>
          <a:prstGeom prst="rect">
            <a:avLst/>
          </a:prstGeom>
          <a:noFill/>
        </p:spPr>
        <p:txBody>
          <a:bodyPr wrap="square" rtlCol="0">
            <a:spAutoFit/>
          </a:bodyPr>
          <a:lstStyle/>
          <a:p>
            <a:pPr>
              <a:spcBef>
                <a:spcPct val="50000"/>
              </a:spcBef>
            </a:pPr>
            <a:r>
              <a:rPr lang="en-US" altLang="zh-CN" sz="4000" b="1" dirty="0" smtClean="0"/>
              <a:t>         5. </a:t>
            </a:r>
            <a:r>
              <a:rPr lang="en-US" altLang="zh-CN" sz="4000" b="1" dirty="0" err="1" smtClean="0"/>
              <a:t>小结</a:t>
            </a:r>
            <a:endParaRPr lang="en-US" altLang="zh-CN" sz="4000" b="1" dirty="0" smtClean="0"/>
          </a:p>
          <a:p>
            <a:pPr>
              <a:spcBef>
                <a:spcPct val="50000"/>
              </a:spcBef>
            </a:pPr>
            <a:r>
              <a:rPr lang="en-US" altLang="zh-CN" sz="2800" b="1" dirty="0" err="1" smtClean="0"/>
              <a:t>射线源将在原子核物理中在光核反应</a:t>
            </a:r>
            <a:r>
              <a:rPr lang="en-US" altLang="zh-CN" sz="2800" b="1" dirty="0" err="1"/>
              <a:t>,核天体物体,中子活化分析中发挥重要作用</a:t>
            </a:r>
            <a:r>
              <a:rPr lang="en-US" altLang="zh-CN" sz="2800" b="1" dirty="0" smtClean="0"/>
              <a:t>.</a:t>
            </a:r>
          </a:p>
          <a:p>
            <a:pPr>
              <a:spcBef>
                <a:spcPct val="50000"/>
              </a:spcBef>
            </a:pPr>
            <a:r>
              <a:rPr lang="en-US" altLang="zh-CN" sz="2800" b="1" dirty="0" smtClean="0"/>
              <a:t>        5.2   </a:t>
            </a:r>
            <a:r>
              <a:rPr lang="en-US" altLang="zh-CN" sz="2800" b="1" dirty="0" err="1" smtClean="0"/>
              <a:t>目前采用的核嬗变技术都不是理想的方法.所谓理想</a:t>
            </a:r>
            <a:r>
              <a:rPr lang="en-US" altLang="zh-CN" sz="2800" b="1" dirty="0" smtClean="0"/>
              <a:t> </a:t>
            </a:r>
            <a:r>
              <a:rPr lang="en-US" altLang="zh-CN" sz="2800" b="1" dirty="0" err="1" smtClean="0"/>
              <a:t>的嬗</a:t>
            </a:r>
            <a:r>
              <a:rPr lang="en-US" altLang="zh-CN" sz="2800" b="1" dirty="0"/>
              <a:t> 5.1  </a:t>
            </a:r>
            <a:r>
              <a:rPr lang="en-US" altLang="zh-CN" sz="2800" b="1" dirty="0" err="1"/>
              <a:t>高强度γ</a:t>
            </a:r>
            <a:r>
              <a:rPr lang="en-US" altLang="zh-CN" sz="2800" b="1" dirty="0" err="1" smtClean="0"/>
              <a:t>变方法应具有三个条件</a:t>
            </a:r>
            <a:r>
              <a:rPr lang="en-US" altLang="zh-CN" sz="2800" b="1" dirty="0" smtClean="0"/>
              <a:t>: 1,不采用裂变的方法去产生嬗变用的中子或γ </a:t>
            </a:r>
            <a:r>
              <a:rPr lang="en-US" altLang="zh-CN" sz="2800" b="1" dirty="0" err="1" smtClean="0"/>
              <a:t>射线</a:t>
            </a:r>
            <a:r>
              <a:rPr lang="en-US" altLang="zh-CN" sz="2800" b="1" dirty="0"/>
              <a:t> </a:t>
            </a:r>
            <a:r>
              <a:rPr lang="en-US" altLang="zh-CN" sz="2800" b="1" dirty="0" smtClean="0"/>
              <a:t>2,嬗变的系统是非常稳定的.3,是经济的.</a:t>
            </a:r>
          </a:p>
          <a:p>
            <a:pPr>
              <a:spcBef>
                <a:spcPct val="50000"/>
              </a:spcBef>
            </a:pPr>
            <a:r>
              <a:rPr lang="en-US" altLang="zh-CN" sz="2800" b="1" dirty="0"/>
              <a:t> </a:t>
            </a:r>
            <a:r>
              <a:rPr lang="en-US" altLang="zh-CN" sz="2800" b="1" dirty="0" smtClean="0"/>
              <a:t>        5.3 </a:t>
            </a:r>
            <a:r>
              <a:rPr lang="en-US" altLang="zh-CN" sz="2800" b="1" dirty="0" err="1" smtClean="0"/>
              <a:t>高强度高能量的</a:t>
            </a:r>
            <a:r>
              <a:rPr lang="en-US" altLang="zh-CN" sz="2800" b="1" dirty="0" smtClean="0"/>
              <a:t> γ  </a:t>
            </a:r>
            <a:r>
              <a:rPr lang="zh-CN" altLang="en-US" sz="2800" b="1" dirty="0" smtClean="0"/>
              <a:t>射</a:t>
            </a:r>
            <a:r>
              <a:rPr lang="en-US" altLang="zh-CN" sz="2800" b="1" dirty="0" err="1" smtClean="0"/>
              <a:t>线也许不</a:t>
            </a:r>
            <a:r>
              <a:rPr lang="zh-CN" altLang="en-US" sz="2800" b="1" dirty="0" smtClean="0"/>
              <a:t>一定通过嬗变的方式</a:t>
            </a:r>
            <a:r>
              <a:rPr lang="en-US" altLang="zh-CN" sz="2800" b="1" dirty="0" smtClean="0"/>
              <a:t>,</a:t>
            </a:r>
            <a:r>
              <a:rPr lang="en-US" altLang="zh-CN" sz="2800" b="1" dirty="0" err="1" smtClean="0"/>
              <a:t>对核废料起重大作用</a:t>
            </a:r>
            <a:r>
              <a:rPr lang="en-US" altLang="zh-CN" sz="2800" b="1" dirty="0" smtClean="0"/>
              <a:t>.  </a:t>
            </a:r>
            <a:r>
              <a:rPr lang="en-US" altLang="zh-CN" sz="4000" b="1" dirty="0" smtClean="0"/>
              <a:t> </a:t>
            </a:r>
          </a:p>
          <a:p>
            <a:pPr>
              <a:spcBef>
                <a:spcPct val="50000"/>
              </a:spcBef>
            </a:pPr>
            <a:endParaRPr lang="en-US" altLang="zh-CN" sz="4000" b="1" dirty="0"/>
          </a:p>
          <a:p>
            <a:pPr>
              <a:spcBef>
                <a:spcPct val="50000"/>
              </a:spcBef>
            </a:pPr>
            <a:endParaRPr lang="en-US" altLang="zh-CN" sz="4000" b="1" dirty="0" smtClean="0"/>
          </a:p>
        </p:txBody>
      </p:sp>
    </p:spTree>
    <p:extLst>
      <p:ext uri="{BB962C8B-B14F-4D97-AF65-F5344CB8AC3E}">
        <p14:creationId xmlns:p14="http://schemas.microsoft.com/office/powerpoint/2010/main" val="12364624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ua1"/>
          <p:cNvPicPr>
            <a:picLocks noChangeAspect="1" noChangeArrowheads="1"/>
          </p:cNvPicPr>
          <p:nvPr/>
        </p:nvPicPr>
        <p:blipFill>
          <a:blip r:embed="rId2"/>
          <a:srcRect/>
          <a:stretch>
            <a:fillRect/>
          </a:stretch>
        </p:blipFill>
        <p:spPr bwMode="auto">
          <a:xfrm>
            <a:off x="0" y="2420938"/>
            <a:ext cx="9144000" cy="4429125"/>
          </a:xfrm>
          <a:prstGeom prst="rect">
            <a:avLst/>
          </a:prstGeom>
          <a:noFill/>
          <a:ln w="9525">
            <a:noFill/>
            <a:miter lim="800000"/>
            <a:headEnd/>
            <a:tailEnd/>
          </a:ln>
        </p:spPr>
      </p:pic>
      <p:sp>
        <p:nvSpPr>
          <p:cNvPr id="287747" name="Rectangle 3"/>
          <p:cNvSpPr>
            <a:spLocks noChangeArrowheads="1"/>
          </p:cNvSpPr>
          <p:nvPr/>
        </p:nvSpPr>
        <p:spPr bwMode="auto">
          <a:xfrm>
            <a:off x="0" y="188913"/>
            <a:ext cx="8747125" cy="863600"/>
          </a:xfrm>
          <a:prstGeom prst="rect">
            <a:avLst/>
          </a:prstGeom>
          <a:noFill/>
          <a:ln w="9525">
            <a:noFill/>
            <a:miter lim="800000"/>
            <a:headEnd/>
            <a:tailEnd/>
          </a:ln>
          <a:effectLst/>
        </p:spPr>
        <p:txBody>
          <a:bodyPr anchor="ctr"/>
          <a:lstStyle/>
          <a:p>
            <a:pPr>
              <a:defRPr/>
            </a:pPr>
            <a:r>
              <a:rPr lang="en-US" altLang="zh-CN" sz="3600" b="1">
                <a:solidFill>
                  <a:schemeClr val="tx2"/>
                </a:solidFill>
                <a:effectLst>
                  <a:outerShdw blurRad="38100" dist="38100" dir="2700000" algn="tl">
                    <a:srgbClr val="000000"/>
                  </a:outerShdw>
                </a:effectLst>
                <a:latin typeface="Arial" charset="0"/>
                <a:ea typeface="华文彩云" pitchFamily="2" charset="-122"/>
                <a:cs typeface="Times New Roman" pitchFamily="18" charset="0"/>
              </a:rPr>
              <a:t>China’s  nuclear  power  facing  a  good opportunity</a:t>
            </a:r>
            <a:r>
              <a:rPr lang="en-US" altLang="zh-CN" sz="3600" b="1">
                <a:solidFill>
                  <a:srgbClr val="FF0000"/>
                </a:solidFill>
                <a:effectLst>
                  <a:outerShdw blurRad="38100" dist="38100" dir="2700000" algn="tl">
                    <a:srgbClr val="000000"/>
                  </a:outerShdw>
                </a:effectLst>
                <a:latin typeface="Arial" charset="0"/>
                <a:ea typeface="宋体" pitchFamily="2" charset="-122"/>
                <a:cs typeface="Times New Roman" pitchFamily="18" charset="0"/>
              </a:rPr>
              <a:t> </a:t>
            </a:r>
          </a:p>
        </p:txBody>
      </p:sp>
      <p:grpSp>
        <p:nvGrpSpPr>
          <p:cNvPr id="2" name="Group 4"/>
          <p:cNvGrpSpPr>
            <a:grpSpLocks/>
          </p:cNvGrpSpPr>
          <p:nvPr/>
        </p:nvGrpSpPr>
        <p:grpSpPr bwMode="auto">
          <a:xfrm>
            <a:off x="0" y="0"/>
            <a:ext cx="9936163" cy="2881313"/>
            <a:chOff x="2955" y="750"/>
            <a:chExt cx="2805" cy="2055"/>
          </a:xfrm>
        </p:grpSpPr>
        <p:pic>
          <p:nvPicPr>
            <p:cNvPr id="86021" name="Picture 5"/>
            <p:cNvPicPr>
              <a:picLocks noChangeAspect="1" noChangeArrowheads="1"/>
            </p:cNvPicPr>
            <p:nvPr/>
          </p:nvPicPr>
          <p:blipFill>
            <a:blip r:embed="rId3"/>
            <a:srcRect/>
            <a:stretch>
              <a:fillRect/>
            </a:stretch>
          </p:blipFill>
          <p:spPr bwMode="auto">
            <a:xfrm>
              <a:off x="2955" y="750"/>
              <a:ext cx="2805" cy="2055"/>
            </a:xfrm>
            <a:prstGeom prst="rect">
              <a:avLst/>
            </a:prstGeom>
            <a:noFill/>
            <a:ln w="9525">
              <a:noFill/>
              <a:miter lim="800000"/>
              <a:headEnd/>
              <a:tailEnd/>
            </a:ln>
          </p:spPr>
        </p:pic>
        <p:sp>
          <p:nvSpPr>
            <p:cNvPr id="287750" name="AutoShape 6"/>
            <p:cNvSpPr>
              <a:spLocks noChangeArrowheads="1"/>
            </p:cNvSpPr>
            <p:nvPr/>
          </p:nvSpPr>
          <p:spPr bwMode="auto">
            <a:xfrm>
              <a:off x="2986" y="878"/>
              <a:ext cx="2518" cy="1542"/>
            </a:xfrm>
            <a:prstGeom prst="roundRect">
              <a:avLst>
                <a:gd name="adj" fmla="val 9671"/>
              </a:avLst>
            </a:prstGeom>
            <a:gradFill rotWithShape="1">
              <a:gsLst>
                <a:gs pos="0">
                  <a:srgbClr val="66FF66">
                    <a:alpha val="39999"/>
                  </a:srgbClr>
                </a:gs>
                <a:gs pos="100000">
                  <a:srgbClr val="66FF66">
                    <a:gamma/>
                    <a:tint val="82353"/>
                    <a:invGamma/>
                  </a:srgbClr>
                </a:gs>
              </a:gsLst>
              <a:lin ang="5400000" scaled="1"/>
            </a:gradFill>
            <a:ln w="19050" algn="ctr">
              <a:solidFill>
                <a:schemeClr val="hlink"/>
              </a:solidFill>
              <a:round/>
              <a:headEnd type="none" w="sm" len="sm"/>
              <a:tailEnd type="none" w="sm" len="sm"/>
            </a:ln>
            <a:effectLst>
              <a:prstShdw prst="shdw17" dist="17961" dir="2700000">
                <a:schemeClr val="hlink">
                  <a:gamma/>
                  <a:shade val="60000"/>
                  <a:invGamma/>
                </a:schemeClr>
              </a:prstShdw>
            </a:effectLst>
          </p:spPr>
          <p:txBody>
            <a:bodyPr tIns="0" bIns="0"/>
            <a:lstStyle/>
            <a:p>
              <a:pPr>
                <a:tabLst>
                  <a:tab pos="342900" algn="l"/>
                </a:tabLst>
                <a:defRPr/>
              </a:pPr>
              <a:endParaRPr lang="en-US" altLang="zh-CN" sz="2800" b="1" strike="sngStrike" dirty="0">
                <a:solidFill>
                  <a:schemeClr val="bg1"/>
                </a:solidFill>
                <a:effectLst>
                  <a:outerShdw blurRad="38100" dist="38100" dir="2700000" algn="tl">
                    <a:srgbClr val="000000"/>
                  </a:outerShdw>
                </a:effectLst>
                <a:ea typeface="宋体" pitchFamily="2" charset="-122"/>
                <a:cs typeface="Times New Roman" pitchFamily="18" charset="0"/>
              </a:endParaRPr>
            </a:p>
            <a:p>
              <a:pPr>
                <a:tabLst>
                  <a:tab pos="342900" algn="l"/>
                </a:tabLst>
                <a:defRPr/>
              </a:pPr>
              <a:endParaRPr lang="en-US" altLang="zh-CN" sz="2200" b="1" dirty="0">
                <a:effectLst>
                  <a:outerShdw blurRad="38100" dist="38100" dir="2700000" algn="tl">
                    <a:srgbClr val="000000"/>
                  </a:outerShdw>
                </a:effectLst>
                <a:latin typeface="Arial" charset="0"/>
                <a:ea typeface="宋体" pitchFamily="2" charset="-122"/>
                <a:cs typeface="Arial" charset="0"/>
              </a:endParaRPr>
            </a:p>
          </p:txBody>
        </p:sp>
      </p:grpSp>
      <p:sp>
        <p:nvSpPr>
          <p:cNvPr id="7" name="TextBox 6"/>
          <p:cNvSpPr txBox="1"/>
          <p:nvPr/>
        </p:nvSpPr>
        <p:spPr>
          <a:xfrm>
            <a:off x="1071538" y="928670"/>
            <a:ext cx="7215238" cy="1107996"/>
          </a:xfrm>
          <a:prstGeom prst="rect">
            <a:avLst/>
          </a:prstGeom>
          <a:noFill/>
        </p:spPr>
        <p:txBody>
          <a:bodyPr wrap="square" rtlCol="0">
            <a:spAutoFit/>
          </a:bodyPr>
          <a:lstStyle/>
          <a:p>
            <a:pPr algn="ctr">
              <a:spcBef>
                <a:spcPts val="600"/>
              </a:spcBef>
              <a:spcAft>
                <a:spcPts val="600"/>
              </a:spcAft>
              <a:defRPr/>
            </a:pPr>
            <a:r>
              <a:rPr lang="en-US" altLang="zh-CN" sz="6600" b="1" dirty="0">
                <a:solidFill>
                  <a:schemeClr val="bg1"/>
                </a:solidFill>
                <a:effectLst>
                  <a:outerShdw blurRad="38100" dist="38100" dir="2700000" algn="tl">
                    <a:srgbClr val="000000"/>
                  </a:outerShdw>
                </a:effectLst>
                <a:ea typeface="宋体" pitchFamily="2" charset="-122"/>
                <a:cs typeface="Times New Roman" pitchFamily="18" charset="0"/>
              </a:rPr>
              <a:t>Thank You </a:t>
            </a:r>
            <a:endParaRPr kumimoji="1" lang="en-US" altLang="zh-CN" sz="6600" b="1" dirty="0">
              <a:solidFill>
                <a:schemeClr val="bg1"/>
              </a:solidFill>
              <a:ea typeface="宋体" pitchFamily="2" charset="-122"/>
              <a:cs typeface="Times New Roman" pitchFamily="18" charset="0"/>
            </a:endParaRPr>
          </a:p>
        </p:txBody>
      </p:sp>
    </p:spTree>
    <p:extLst>
      <p:ext uri="{BB962C8B-B14F-4D97-AF65-F5344CB8AC3E}">
        <p14:creationId xmlns:p14="http://schemas.microsoft.com/office/powerpoint/2010/main" val="1528924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57166"/>
            <a:ext cx="9144000" cy="6822380"/>
          </a:xfrm>
          <a:prstGeom prst="rect">
            <a:avLst/>
          </a:prstGeom>
          <a:noFill/>
        </p:spPr>
        <p:txBody>
          <a:bodyPr wrap="square" rtlCol="0">
            <a:spAutoFit/>
          </a:bodyPr>
          <a:lstStyle/>
          <a:p>
            <a:r>
              <a:rPr lang="en-US" altLang="zh-CN" sz="3200" b="1" dirty="0" smtClean="0"/>
              <a:t>      ELI-</a:t>
            </a:r>
            <a:r>
              <a:rPr lang="en-US" altLang="zh-CN" sz="3200" b="1" dirty="0" err="1" smtClean="0"/>
              <a:t>Np</a:t>
            </a:r>
            <a:r>
              <a:rPr lang="en-US" altLang="zh-CN" sz="3200" b="1" dirty="0" smtClean="0"/>
              <a:t> </a:t>
            </a:r>
            <a:r>
              <a:rPr lang="zh-CN" altLang="en-US" sz="3200" b="1" dirty="0" smtClean="0"/>
              <a:t>包</a:t>
            </a:r>
            <a:r>
              <a:rPr lang="en-US" altLang="zh-CN" sz="3200" b="1" dirty="0" err="1" smtClean="0"/>
              <a:t>含两个组成部分;一个是非常高強度的激光系统</a:t>
            </a:r>
            <a:r>
              <a:rPr lang="en-US" altLang="zh-CN" sz="3200" b="1" dirty="0" smtClean="0"/>
              <a:t>(10-30PW)</a:t>
            </a:r>
            <a:r>
              <a:rPr lang="en-US" altLang="zh-CN" sz="3200" b="1" dirty="0" err="1" smtClean="0"/>
              <a:t>和</a:t>
            </a:r>
            <a:r>
              <a:rPr lang="en-US" altLang="zh-CN" sz="3200" b="1" dirty="0" err="1" smtClean="0">
                <a:solidFill>
                  <a:srgbClr val="FF0000"/>
                </a:solidFill>
              </a:rPr>
              <a:t>一个非常高亮度的强γ射线</a:t>
            </a:r>
            <a:r>
              <a:rPr lang="en-US" altLang="zh-CN" sz="3200" b="1" dirty="0" smtClean="0">
                <a:solidFill>
                  <a:srgbClr val="FF0000"/>
                </a:solidFill>
              </a:rPr>
              <a:t>; </a:t>
            </a:r>
          </a:p>
          <a:p>
            <a:r>
              <a:rPr lang="en-US" altLang="zh-CN" sz="3200" b="1" dirty="0" smtClean="0">
                <a:solidFill>
                  <a:srgbClr val="FF0000"/>
                </a:solidFill>
              </a:rPr>
              <a:t>E </a:t>
            </a:r>
            <a:r>
              <a:rPr lang="en-US" altLang="zh-CN" sz="3200" b="1" baseline="-25000" dirty="0" smtClean="0">
                <a:solidFill>
                  <a:srgbClr val="FF0000"/>
                </a:solidFill>
              </a:rPr>
              <a:t>γ</a:t>
            </a:r>
            <a:r>
              <a:rPr lang="en-US" altLang="zh-CN" sz="3200" b="1" dirty="0" smtClean="0">
                <a:solidFill>
                  <a:srgbClr val="FF0000"/>
                </a:solidFill>
              </a:rPr>
              <a:t> =19MeV, 带宽为0.1%和10</a:t>
            </a:r>
            <a:r>
              <a:rPr lang="en-US" altLang="zh-CN" sz="3200" b="1" baseline="30000" dirty="0" smtClean="0">
                <a:solidFill>
                  <a:srgbClr val="FF0000"/>
                </a:solidFill>
              </a:rPr>
              <a:t>13</a:t>
            </a:r>
            <a:r>
              <a:rPr lang="en-US" altLang="zh-CN" sz="3200" b="1" dirty="0" smtClean="0">
                <a:solidFill>
                  <a:srgbClr val="FF0000"/>
                </a:solidFill>
              </a:rPr>
              <a:t> γ/s.在2020年后采用超导能量可回收的LINAC,以达到更高的γ强度10</a:t>
            </a:r>
            <a:r>
              <a:rPr lang="en-US" altLang="zh-CN" sz="3200" b="1" baseline="30000" dirty="0" smtClean="0">
                <a:solidFill>
                  <a:srgbClr val="FF0000"/>
                </a:solidFill>
              </a:rPr>
              <a:t>15</a:t>
            </a:r>
            <a:r>
              <a:rPr lang="en-US" altLang="zh-CN" sz="3200" b="1" dirty="0" smtClean="0">
                <a:solidFill>
                  <a:srgbClr val="FF0000"/>
                </a:solidFill>
              </a:rPr>
              <a:t> γ/</a:t>
            </a:r>
            <a:r>
              <a:rPr lang="en-US" altLang="zh-CN" sz="3200" b="1" dirty="0" err="1" smtClean="0">
                <a:solidFill>
                  <a:srgbClr val="FF0000"/>
                </a:solidFill>
              </a:rPr>
              <a:t>s和改进带宽</a:t>
            </a:r>
            <a:r>
              <a:rPr lang="en-US" altLang="zh-CN" sz="3200" b="1" dirty="0" smtClean="0"/>
              <a:t>.</a:t>
            </a:r>
          </a:p>
          <a:p>
            <a:endParaRPr lang="en-US" altLang="zh-CN" sz="3200" b="1" dirty="0" smtClean="0"/>
          </a:p>
          <a:p>
            <a:r>
              <a:rPr lang="en-US" altLang="zh-CN" sz="3200" b="1" dirty="0" smtClean="0"/>
              <a:t>      </a:t>
            </a:r>
            <a:r>
              <a:rPr lang="en-US" altLang="zh-CN" sz="3200" b="1" dirty="0" err="1" smtClean="0">
                <a:solidFill>
                  <a:schemeClr val="tx2"/>
                </a:solidFill>
              </a:rPr>
              <a:t>它复蓋很广的科学研究内容;如核物理,天体物理,强场物理以及在核材料,放射性废物处理,材料科学和生命科学方面的应用</a:t>
            </a:r>
            <a:endParaRPr lang="en-US" altLang="zh-CN" sz="3200" b="1" dirty="0" smtClean="0">
              <a:solidFill>
                <a:schemeClr val="tx2"/>
              </a:solidFill>
            </a:endParaRPr>
          </a:p>
          <a:p>
            <a:endParaRPr lang="en-US" altLang="zh-CN" sz="3200" b="1" dirty="0" smtClean="0"/>
          </a:p>
          <a:p>
            <a:r>
              <a:rPr lang="en-US" altLang="zh-CN" sz="3200" b="1" dirty="0" smtClean="0"/>
              <a:t>      ELI-</a:t>
            </a:r>
            <a:r>
              <a:rPr lang="en-US" altLang="zh-CN" sz="3200" b="1" dirty="0" err="1" smtClean="0"/>
              <a:t>NP是基于激光的核物理</a:t>
            </a:r>
            <a:r>
              <a:rPr lang="en-US" altLang="zh-CN" sz="3200" b="1" dirty="0" smtClean="0"/>
              <a:t>(Laser- based Nuclear Physics).</a:t>
            </a:r>
            <a:r>
              <a:rPr lang="en-US" altLang="zh-CN" sz="3200" b="1" dirty="0" err="1" smtClean="0"/>
              <a:t>将建在.Bucherest附近的Magurele</a:t>
            </a:r>
            <a:r>
              <a:rPr lang="en-US" altLang="zh-CN" sz="3200" b="1" dirty="0" smtClean="0"/>
              <a:t> .</a:t>
            </a:r>
            <a:r>
              <a:rPr lang="en-US" altLang="zh-CN" sz="3200" b="1" dirty="0" err="1" smtClean="0"/>
              <a:t>将集中</a:t>
            </a:r>
            <a:endParaRPr lang="en-US" altLang="zh-CN" sz="3200" b="1" dirty="0" smtClean="0"/>
          </a:p>
          <a:p>
            <a:r>
              <a:rPr lang="en-US" altLang="zh-CN" sz="3200" b="1" baseline="30000" dirty="0" smtClean="0"/>
              <a:t>           </a:t>
            </a:r>
            <a:endParaRPr lang="en-US" altLang="zh-CN" sz="3200" b="1" dirty="0" smtClean="0"/>
          </a:p>
          <a:p>
            <a:r>
              <a:rPr lang="en-US" altLang="zh-CN" sz="3200" b="1" baseline="30000" dirty="0" smtClean="0"/>
              <a:t>        </a:t>
            </a:r>
            <a:endParaRPr lang="zh-CN" altLang="en-US" sz="3200" b="1" baseline="30000" dirty="0"/>
          </a:p>
        </p:txBody>
      </p:sp>
    </p:spTree>
    <p:extLst>
      <p:ext uri="{BB962C8B-B14F-4D97-AF65-F5344CB8AC3E}">
        <p14:creationId xmlns:p14="http://schemas.microsoft.com/office/powerpoint/2010/main" val="2219096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572560" cy="6842899"/>
          </a:xfrm>
          <a:prstGeom prst="rect">
            <a:avLst/>
          </a:prstGeom>
          <a:noFill/>
        </p:spPr>
        <p:txBody>
          <a:bodyPr wrap="square" rtlCol="0">
            <a:spAutoFit/>
          </a:bodyPr>
          <a:lstStyle/>
          <a:p>
            <a:r>
              <a:rPr lang="zh-CN" altLang="en-US" sz="2800" b="1" dirty="0" smtClean="0"/>
              <a:t>研究激光核物理</a:t>
            </a:r>
            <a:r>
              <a:rPr lang="en-US" altLang="zh-CN" sz="2800" b="1" dirty="0" smtClean="0"/>
              <a:t>,</a:t>
            </a:r>
            <a:r>
              <a:rPr lang="en-US" altLang="zh-CN" sz="2800" b="1" dirty="0" err="1" smtClean="0"/>
              <a:t>同时也研究原子物理</a:t>
            </a:r>
            <a:r>
              <a:rPr lang="en-US" altLang="zh-CN" sz="2800" b="1" dirty="0" smtClean="0"/>
              <a:t>. ELI-</a:t>
            </a:r>
            <a:r>
              <a:rPr lang="en-US" altLang="zh-CN" sz="2800" b="1" dirty="0" err="1" smtClean="0"/>
              <a:t>NP将产生比较高能量和亮度的辐射和粒子,以研究一些核的基本过程</a:t>
            </a:r>
            <a:r>
              <a:rPr lang="en-US" altLang="zh-CN" sz="2800" b="1" dirty="0" smtClean="0"/>
              <a:t>.</a:t>
            </a:r>
          </a:p>
          <a:p>
            <a:r>
              <a:rPr lang="en-US" altLang="zh-CN" sz="2800" b="1" dirty="0" smtClean="0"/>
              <a:t>       ELI-</a:t>
            </a:r>
            <a:r>
              <a:rPr lang="en-US" altLang="zh-CN" sz="2800" b="1" dirty="0" err="1" smtClean="0"/>
              <a:t>NP有两个主要的设备</a:t>
            </a:r>
            <a:r>
              <a:rPr lang="en-US" altLang="zh-CN" sz="2800" b="1" dirty="0" smtClean="0"/>
              <a:t>;</a:t>
            </a:r>
          </a:p>
          <a:p>
            <a:r>
              <a:rPr lang="en-US" altLang="zh-CN" sz="2800" b="1" dirty="0" smtClean="0"/>
              <a:t>        1.两朿Apollon型激光,每朿有10PW,相干性地叠加以产生10</a:t>
            </a:r>
            <a:r>
              <a:rPr lang="en-US" altLang="zh-CN" sz="2800" b="1" baseline="30000" dirty="0" smtClean="0"/>
              <a:t>23</a:t>
            </a:r>
            <a:r>
              <a:rPr lang="en-US" altLang="zh-CN" sz="2800" b="1" dirty="0" smtClean="0"/>
              <a:t>-10</a:t>
            </a:r>
            <a:r>
              <a:rPr lang="en-US" altLang="zh-CN" sz="2800" b="1" baseline="30000" dirty="0" smtClean="0"/>
              <a:t>24 </a:t>
            </a:r>
            <a:r>
              <a:rPr lang="en-US" altLang="zh-CN" sz="2800" b="1" dirty="0" smtClean="0"/>
              <a:t> W/cm</a:t>
            </a:r>
            <a:r>
              <a:rPr lang="en-US" altLang="zh-CN" sz="2800" b="1" baseline="30000" dirty="0" smtClean="0"/>
              <a:t>2 </a:t>
            </a:r>
            <a:r>
              <a:rPr lang="en-US" altLang="zh-CN" sz="2800" b="1" dirty="0" smtClean="0"/>
              <a:t> 的功率密度,相应电场为2X10</a:t>
            </a:r>
            <a:r>
              <a:rPr lang="en-US" altLang="zh-CN" sz="2800" b="1" baseline="30000" dirty="0" smtClean="0"/>
              <a:t>13</a:t>
            </a:r>
            <a:r>
              <a:rPr lang="en-US" altLang="zh-CN" sz="2800" b="1" dirty="0" smtClean="0"/>
              <a:t> </a:t>
            </a:r>
          </a:p>
          <a:p>
            <a:r>
              <a:rPr lang="en-US" altLang="zh-CN" sz="2800" b="1" dirty="0" smtClean="0"/>
              <a:t>V/cm.</a:t>
            </a:r>
          </a:p>
          <a:p>
            <a:r>
              <a:rPr lang="en-US" altLang="zh-CN" sz="2800" b="1" dirty="0" smtClean="0"/>
              <a:t>         2. </a:t>
            </a:r>
            <a:r>
              <a:rPr lang="en-US" altLang="zh-CN" sz="2800" b="1" dirty="0" err="1" smtClean="0">
                <a:solidFill>
                  <a:srgbClr val="FF0000"/>
                </a:solidFill>
              </a:rPr>
              <a:t>一个非常高亮度,准单能的高能γ</a:t>
            </a:r>
            <a:r>
              <a:rPr lang="zh-CN" altLang="en-US" sz="2800" b="1" dirty="0" smtClean="0">
                <a:solidFill>
                  <a:srgbClr val="FF0000"/>
                </a:solidFill>
              </a:rPr>
              <a:t>射线</a:t>
            </a:r>
            <a:r>
              <a:rPr lang="en-US" altLang="zh-CN" sz="2800" b="1" dirty="0" smtClean="0"/>
              <a:t>.</a:t>
            </a:r>
          </a:p>
          <a:p>
            <a:endParaRPr lang="en-US" altLang="zh-CN" sz="2800" b="1" dirty="0" smtClean="0"/>
          </a:p>
          <a:p>
            <a:r>
              <a:rPr lang="en-US" altLang="zh-CN" sz="2800" b="1" dirty="0" smtClean="0"/>
              <a:t>        </a:t>
            </a:r>
            <a:r>
              <a:rPr lang="en-US" altLang="zh-CN" sz="2800" b="1" dirty="0" err="1" smtClean="0"/>
              <a:t>开展具有高分辨率的比较高激发能态的研究</a:t>
            </a:r>
            <a:r>
              <a:rPr lang="en-US" altLang="zh-CN" sz="2800" b="1" dirty="0" smtClean="0"/>
              <a:t>.</a:t>
            </a:r>
          </a:p>
          <a:p>
            <a:r>
              <a:rPr lang="en-US" altLang="zh-CN" sz="2800" b="1" dirty="0" smtClean="0"/>
              <a:t>        </a:t>
            </a:r>
            <a:r>
              <a:rPr lang="en-US" altLang="zh-CN" sz="2800" b="1" dirty="0" err="1" smtClean="0"/>
              <a:t>从真空中催化电子对的产生</a:t>
            </a:r>
            <a:r>
              <a:rPr lang="en-US" altLang="zh-CN" sz="2800" b="1" dirty="0" smtClean="0"/>
              <a:t>.</a:t>
            </a:r>
          </a:p>
          <a:p>
            <a:r>
              <a:rPr lang="en-US" altLang="zh-CN" sz="2800" b="1" dirty="0" smtClean="0"/>
              <a:t>              </a:t>
            </a:r>
            <a:r>
              <a:rPr lang="en-US" altLang="zh-CN" sz="2800" b="1" dirty="0" err="1" smtClean="0"/>
              <a:t>研究在高场强下的QED过程</a:t>
            </a:r>
            <a:r>
              <a:rPr lang="en-US" altLang="zh-CN" sz="2800" b="1" dirty="0" smtClean="0"/>
              <a:t>.</a:t>
            </a:r>
            <a:r>
              <a:rPr lang="zh-CN" altLang="en-US" sz="2800" b="1" dirty="0" smtClean="0"/>
              <a:t>当</a:t>
            </a:r>
            <a:r>
              <a:rPr lang="en-US" altLang="zh-CN" sz="2800" b="1" dirty="0" smtClean="0"/>
              <a:t>γ</a:t>
            </a:r>
            <a:r>
              <a:rPr lang="zh-CN" altLang="en-US" sz="2800" b="1" dirty="0" smtClean="0"/>
              <a:t>射线和高亮度的高能电子束射入由两个激光的聚焦区</a:t>
            </a:r>
            <a:r>
              <a:rPr lang="en-US" altLang="zh-CN" sz="2800" b="1" dirty="0" smtClean="0"/>
              <a:t>,</a:t>
            </a:r>
            <a:r>
              <a:rPr lang="en-US" altLang="zh-CN" sz="2800" b="1" dirty="0" err="1" smtClean="0"/>
              <a:t>由非微拢QED计算,告示人们可以观察到催化的正负电子对</a:t>
            </a:r>
            <a:r>
              <a:rPr lang="en-US" altLang="zh-CN" sz="2800" b="1" dirty="0" smtClean="0"/>
              <a:t>.</a:t>
            </a:r>
          </a:p>
          <a:p>
            <a:r>
              <a:rPr lang="en-US" altLang="zh-CN" sz="2800" b="1" dirty="0" smtClean="0"/>
              <a:t>             </a:t>
            </a:r>
          </a:p>
          <a:p>
            <a:endParaRPr lang="zh-CN" altLang="en-US" sz="2800" b="1" baseline="30000" dirty="0"/>
          </a:p>
        </p:txBody>
      </p:sp>
    </p:spTree>
    <p:extLst>
      <p:ext uri="{BB962C8B-B14F-4D97-AF65-F5344CB8AC3E}">
        <p14:creationId xmlns:p14="http://schemas.microsoft.com/office/powerpoint/2010/main" val="2950884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a:stretch>
            <a:fillRect/>
          </a:stretch>
        </p:blipFill>
        <p:spPr bwMode="auto">
          <a:xfrm>
            <a:off x="357158" y="1142984"/>
            <a:ext cx="8643998" cy="5429288"/>
          </a:xfrm>
          <a:prstGeom prst="rect">
            <a:avLst/>
          </a:prstGeom>
          <a:noFill/>
          <a:ln w="9525">
            <a:noFill/>
            <a:miter lim="800000"/>
            <a:headEnd/>
            <a:tailEnd/>
          </a:ln>
        </p:spPr>
      </p:pic>
      <p:sp>
        <p:nvSpPr>
          <p:cNvPr id="4" name="TextBox 3"/>
          <p:cNvSpPr txBox="1"/>
          <p:nvPr/>
        </p:nvSpPr>
        <p:spPr>
          <a:xfrm>
            <a:off x="428596" y="285728"/>
            <a:ext cx="6572296" cy="707886"/>
          </a:xfrm>
          <a:prstGeom prst="rect">
            <a:avLst/>
          </a:prstGeom>
          <a:noFill/>
        </p:spPr>
        <p:txBody>
          <a:bodyPr wrap="square" rtlCol="0">
            <a:spAutoFit/>
          </a:bodyPr>
          <a:lstStyle/>
          <a:p>
            <a:r>
              <a:rPr lang="en-US" altLang="zh-CN" sz="4000" b="1" dirty="0" smtClean="0"/>
              <a:t>1.准单能高亮度γ射线的产生</a:t>
            </a:r>
          </a:p>
        </p:txBody>
      </p:sp>
    </p:spTree>
    <p:extLst>
      <p:ext uri="{BB962C8B-B14F-4D97-AF65-F5344CB8AC3E}">
        <p14:creationId xmlns:p14="http://schemas.microsoft.com/office/powerpoint/2010/main" val="3416076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3005</Words>
  <Application>Microsoft Office PowerPoint</Application>
  <PresentationFormat>全屏显示(4:3)</PresentationFormat>
  <Paragraphs>343</Paragraphs>
  <Slides>68</Slides>
  <Notes>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68</vt:i4>
      </vt:variant>
    </vt:vector>
  </HeadingPairs>
  <TitlesOfParts>
    <vt:vector size="70" baseType="lpstr">
      <vt:lpstr>Office 主题​​</vt:lpstr>
      <vt:lpstr>公式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giant resonance of nuclei</vt:lpstr>
      <vt:lpstr>Giant Dipole Resonance</vt:lpstr>
      <vt:lpstr>Giant Dipole Resonance</vt:lpstr>
      <vt:lpstr>The cross section of the giant resonance of pb-208 induced by  the absorption of γ photon with energy Ex</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对于长寿命产物核：中子和伽马嬗变可能各有优缺点</vt:lpstr>
      <vt:lpstr>PowerPoint 演示文稿</vt:lpstr>
      <vt:lpstr>PowerPoint 演示文稿</vt:lpstr>
      <vt:lpstr>PowerPoint 演示文稿</vt:lpstr>
      <vt:lpstr>PowerPoint 演示文稿</vt:lpstr>
      <vt:lpstr>PowerPoint 演示文稿</vt:lpstr>
      <vt:lpstr>（,n）反应的GDR共振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微软用户</cp:lastModifiedBy>
  <cp:revision>33</cp:revision>
  <dcterms:created xsi:type="dcterms:W3CDTF">2017-12-03T09:48:09Z</dcterms:created>
  <dcterms:modified xsi:type="dcterms:W3CDTF">2017-12-05T10:44:35Z</dcterms:modified>
</cp:coreProperties>
</file>