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53" r:id="rId1"/>
    <p:sldMasterId id="2147484089" r:id="rId2"/>
  </p:sldMasterIdLst>
  <p:notesMasterIdLst>
    <p:notesMasterId r:id="rId22"/>
  </p:notesMasterIdLst>
  <p:handoutMasterIdLst>
    <p:handoutMasterId r:id="rId23"/>
  </p:handoutMasterIdLst>
  <p:sldIdLst>
    <p:sldId id="707" r:id="rId3"/>
    <p:sldId id="739" r:id="rId4"/>
    <p:sldId id="747" r:id="rId5"/>
    <p:sldId id="708" r:id="rId6"/>
    <p:sldId id="743" r:id="rId7"/>
    <p:sldId id="748" r:id="rId8"/>
    <p:sldId id="742" r:id="rId9"/>
    <p:sldId id="744" r:id="rId10"/>
    <p:sldId id="745" r:id="rId11"/>
    <p:sldId id="712" r:id="rId12"/>
    <p:sldId id="713" r:id="rId13"/>
    <p:sldId id="746" r:id="rId14"/>
    <p:sldId id="732" r:id="rId15"/>
    <p:sldId id="735" r:id="rId16"/>
    <p:sldId id="728" r:id="rId17"/>
    <p:sldId id="595" r:id="rId18"/>
    <p:sldId id="740" r:id="rId19"/>
    <p:sldId id="741" r:id="rId20"/>
    <p:sldId id="644" r:id="rId21"/>
  </p:sldIdLst>
  <p:sldSz cx="9144000" cy="6858000" type="screen4x3"/>
  <p:notesSz cx="7099300" cy="10234613"/>
  <p:embeddedFontLst>
    <p:embeddedFont>
      <p:font typeface="MS PGothic" panose="020B0600070205080204" pitchFamily="34" charset="-128"/>
      <p:regular r:id="rId24"/>
    </p:embeddedFont>
    <p:embeddedFont>
      <p:font typeface="华文楷体" panose="02010600040101010101" pitchFamily="2" charset="-122"/>
      <p:regular r:id="rId25"/>
    </p:embeddedFont>
    <p:embeddedFont>
      <p:font typeface="华文行楷" panose="02010800040101010101" pitchFamily="2" charset="-122"/>
      <p:regular r:id="rId26"/>
    </p:embeddedFont>
    <p:embeddedFont>
      <p:font typeface="Wingdings 2" panose="05020102010507070707" pitchFamily="18" charset="2"/>
      <p:regular r:id="rId27"/>
    </p:embeddedFont>
    <p:embeddedFont>
      <p:font typeface="Cambria Math" panose="02040503050406030204" pitchFamily="18" charset="0"/>
      <p:regular r:id="rId28"/>
    </p:embeddedFont>
    <p:embeddedFont>
      <p:font typeface="Garamond" panose="02020404030301010803" pitchFamily="18" charset="0"/>
      <p:regular r:id="rId29"/>
      <p:bold r:id="rId30"/>
      <p: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宋体" charset="-122"/>
        <a:cs typeface="+mn-cs"/>
        <a:sym typeface="Symbol" pitchFamily="18" charset="2"/>
      </a:defRPr>
    </a:lvl1pPr>
    <a:lvl2pPr marL="4572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宋体" charset="-122"/>
        <a:cs typeface="+mn-cs"/>
        <a:sym typeface="Symbol" pitchFamily="18" charset="2"/>
      </a:defRPr>
    </a:lvl2pPr>
    <a:lvl3pPr marL="9144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宋体" charset="-122"/>
        <a:cs typeface="+mn-cs"/>
        <a:sym typeface="Symbol" pitchFamily="18" charset="2"/>
      </a:defRPr>
    </a:lvl3pPr>
    <a:lvl4pPr marL="13716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宋体" charset="-122"/>
        <a:cs typeface="+mn-cs"/>
        <a:sym typeface="Symbol" pitchFamily="18" charset="2"/>
      </a:defRPr>
    </a:lvl4pPr>
    <a:lvl5pPr marL="1828800" algn="l" rtl="0" fontAlgn="base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Times New Roman" pitchFamily="18" charset="0"/>
        <a:ea typeface="宋体" charset="-122"/>
        <a:cs typeface="+mn-cs"/>
        <a:sym typeface="Symbol" pitchFamily="18" charset="2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宋体" charset="-122"/>
        <a:cs typeface="+mn-cs"/>
        <a:sym typeface="Symbol" pitchFamily="18" charset="2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宋体" charset="-122"/>
        <a:cs typeface="+mn-cs"/>
        <a:sym typeface="Symbol" pitchFamily="18" charset="2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宋体" charset="-122"/>
        <a:cs typeface="+mn-cs"/>
        <a:sym typeface="Symbol" pitchFamily="18" charset="2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Times New Roman" pitchFamily="18" charset="0"/>
        <a:ea typeface="宋体" charset="-122"/>
        <a:cs typeface="+mn-cs"/>
        <a:sym typeface="Symbol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66"/>
    <a:srgbClr val="FF0066"/>
    <a:srgbClr val="CC3399"/>
    <a:srgbClr val="FF99FF"/>
    <a:srgbClr val="BA0023"/>
    <a:srgbClr val="70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7" autoAdjust="0"/>
    <p:restoredTop sz="94634" autoAdjust="0"/>
  </p:normalViewPr>
  <p:slideViewPr>
    <p:cSldViewPr>
      <p:cViewPr>
        <p:scale>
          <a:sx n="113" d="100"/>
          <a:sy n="113" d="100"/>
        </p:scale>
        <p:origin x="119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64"/>
    </p:cViewPr>
  </p:sorterViewPr>
  <p:notesViewPr>
    <p:cSldViewPr>
      <p:cViewPr varScale="1">
        <p:scale>
          <a:sx n="45" d="100"/>
          <a:sy n="45" d="100"/>
        </p:scale>
        <p:origin x="-1836" y="-11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7DCA5-8609-4442-9B4C-CAC6C4B5880A}" type="datetimeFigureOut">
              <a:rPr lang="zh-CN" altLang="en-US" smtClean="0"/>
              <a:t>2017-09-24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70F9D-FC68-4FDC-B7F3-387E77BDC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49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1ED89F7A-F466-4291-B6E8-67A9C2C0AE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566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重大科学问题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89F7A-F466-4291-B6E8-67A9C2C0AE86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111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在举了一个例子后，为了充分理解阈值产生实验的优势、劣势，我们比较一下现有的粲物理实验装置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89F7A-F466-4291-B6E8-67A9C2C0AE86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274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在举了一个例子后，为了充分理解阈值产生实验的优势、劣势，我们比较一下现有的粲物理实验装置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89F7A-F466-4291-B6E8-67A9C2C0AE86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887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在阈值实验上非常具有优势，甚至完全不可替代的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89F7A-F466-4291-B6E8-67A9C2C0AE86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816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89F7A-F466-4291-B6E8-67A9C2C0AE86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914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9" tIns="47380" rIns="94759" bIns="47380" anchor="b"/>
          <a:lstStyle>
            <a:lvl1pPr algn="ctr" defTabSz="947738" eaLnBrk="0" hangingPunct="0">
              <a:spcBef>
                <a:spcPct val="50000"/>
              </a:spcBef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1pPr>
            <a:lvl2pPr marL="742950" indent="-285750" algn="ctr" defTabSz="947738" eaLnBrk="0" hangingPunct="0">
              <a:spcBef>
                <a:spcPct val="50000"/>
              </a:spcBef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2pPr>
            <a:lvl3pPr marL="1143000" indent="-228600" algn="ctr" defTabSz="947738" eaLnBrk="0" hangingPunct="0">
              <a:spcBef>
                <a:spcPct val="50000"/>
              </a:spcBef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3pPr>
            <a:lvl4pPr marL="1600200" indent="-228600" algn="ctr" defTabSz="947738" eaLnBrk="0" hangingPunct="0">
              <a:spcBef>
                <a:spcPct val="50000"/>
              </a:spcBef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4pPr>
            <a:lvl5pPr marL="2057400" indent="-228600" algn="ctr" defTabSz="947738" eaLnBrk="0" hangingPunct="0">
              <a:spcBef>
                <a:spcPct val="50000"/>
              </a:spcBef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5pPr>
            <a:lvl6pPr marL="2514600" indent="-228600" algn="ctr" defTabSz="9477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6pPr>
            <a:lvl7pPr marL="2971800" indent="-228600" algn="ctr" defTabSz="9477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7pPr>
            <a:lvl8pPr marL="3429000" indent="-228600" algn="ctr" defTabSz="9477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8pPr>
            <a:lvl9pPr marL="3886200" indent="-228600" algn="ctr" defTabSz="9477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D2947D-7BE7-4575-B803-6CF5B44AC1AC}" type="slidenum">
              <a:rPr kumimoji="0" lang="zh-CN" altLang="en-US" sz="1200" b="0">
                <a:solidFill>
                  <a:srgbClr val="000066"/>
                </a:solidFill>
                <a:ea typeface="宋体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kumimoji="0" lang="en-US" altLang="zh-CN" sz="1200" b="0">
              <a:solidFill>
                <a:srgbClr val="000066"/>
              </a:solidFill>
              <a:ea typeface="宋体" charset="-122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If you miss this chance, you might miss forever</a:t>
            </a:r>
          </a:p>
          <a:p>
            <a:pPr eaLnBrk="1" hangingPunct="1"/>
            <a:r>
              <a:rPr lang="en-US" altLang="zh-CN" smtClean="0"/>
              <a:t>Change title</a:t>
            </a:r>
          </a:p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30505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28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352800"/>
            <a:ext cx="6400800" cy="990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  <a:endParaRPr lang="en-US" altLang="zh-CN" noProof="0" dirty="0" smtClean="0"/>
          </a:p>
        </p:txBody>
      </p:sp>
      <p:sp>
        <p:nvSpPr>
          <p:cNvPr id="13320" name="Rectangle 103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57200" y="6172200"/>
            <a:ext cx="9144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FF14D8-998C-42A1-B904-1B71A7C560B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3326" name="Rectangle 1038"/>
          <p:cNvSpPr>
            <a:spLocks noChangeArrowheads="1"/>
          </p:cNvSpPr>
          <p:nvPr/>
        </p:nvSpPr>
        <p:spPr bwMode="auto">
          <a:xfrm>
            <a:off x="685800" y="29718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Rectangle 1038"/>
          <p:cNvSpPr>
            <a:spLocks noChangeArrowheads="1"/>
          </p:cNvSpPr>
          <p:nvPr/>
        </p:nvSpPr>
        <p:spPr bwMode="auto">
          <a:xfrm>
            <a:off x="685800" y="29718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B418-F8FB-4976-AE5C-B273F2422F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921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87846-16BB-4F01-B81D-CFB0D0A8A3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069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7467600" y="6553200"/>
            <a:ext cx="1676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  <a:defRPr/>
            </a:pPr>
            <a:fld id="{932CD2D1-CC56-4F03-BC41-E8984C12E12A}" type="datetime1">
              <a:rPr lang="zh-CN" altLang="en-US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algn="ctr">
                <a:spcBef>
                  <a:spcPct val="20000"/>
                </a:spcBef>
                <a:buClr>
                  <a:srgbClr val="FF3399"/>
                </a:buClr>
                <a:buFont typeface="Wingdings 2" pitchFamily="18" charset="2"/>
                <a:buNone/>
                <a:defRPr/>
              </a:pPr>
              <a:t>2017-09-24</a:t>
            </a:fld>
            <a:r>
              <a:rPr lang="en-US" altLang="zh-CN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Sep. 7, 2010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553200"/>
            <a:ext cx="480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Y. Zheng @ GUCAS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4B01-86D6-4AE0-8740-9690688DD6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90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7467600" y="6553200"/>
            <a:ext cx="1676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  <a:defRPr/>
            </a:pPr>
            <a:fld id="{32B72767-BF91-45CB-8F98-037AADCAF422}" type="datetime1">
              <a:rPr lang="zh-CN" altLang="en-US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algn="ctr">
                <a:spcBef>
                  <a:spcPct val="20000"/>
                </a:spcBef>
                <a:buClr>
                  <a:srgbClr val="FF3399"/>
                </a:buClr>
                <a:buFont typeface="Wingdings 2" pitchFamily="18" charset="2"/>
                <a:buNone/>
                <a:defRPr/>
              </a:pPr>
              <a:t>2017-09-24</a:t>
            </a:fld>
            <a:r>
              <a:rPr lang="en-US" altLang="zh-CN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Sep. 7, 2010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553200"/>
            <a:ext cx="480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Y. Zheng @ GUCAS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7115-8B7D-4084-ADA6-31570C2F40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99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7467600" y="6553200"/>
            <a:ext cx="1676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  <a:defRPr/>
            </a:pPr>
            <a:fld id="{EEE96E67-5BDF-45D0-949C-4993F31DC419}" type="datetime1">
              <a:rPr lang="zh-CN" altLang="en-US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algn="ctr">
                <a:spcBef>
                  <a:spcPct val="20000"/>
                </a:spcBef>
                <a:buClr>
                  <a:srgbClr val="FF3399"/>
                </a:buClr>
                <a:buFont typeface="Wingdings 2" pitchFamily="18" charset="2"/>
                <a:buNone/>
                <a:defRPr/>
              </a:pPr>
              <a:t>2017-09-24</a:t>
            </a:fld>
            <a:r>
              <a:rPr lang="en-US" altLang="zh-CN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Sep. 7, 2010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553200"/>
            <a:ext cx="480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Y. Zheng @ GUCAS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2ADF-76CF-43E8-916C-688E69F624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332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67600" y="6553200"/>
            <a:ext cx="1676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  <a:defRPr/>
            </a:pPr>
            <a:fld id="{69425AD5-2B75-49AB-AF69-278078028600}" type="datetime1">
              <a:rPr lang="zh-CN" altLang="en-US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algn="ctr">
                <a:spcBef>
                  <a:spcPct val="20000"/>
                </a:spcBef>
                <a:buClr>
                  <a:srgbClr val="FF3399"/>
                </a:buClr>
                <a:buFont typeface="Wingdings 2" pitchFamily="18" charset="2"/>
                <a:buNone/>
                <a:defRPr/>
              </a:pPr>
              <a:t>2017-09-24</a:t>
            </a:fld>
            <a:r>
              <a:rPr lang="en-US" altLang="zh-CN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Sep. 7, 2010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133600" y="6553200"/>
            <a:ext cx="480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Y. Zheng @ GUCAS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D4E5-9C60-4C32-A24B-6B88DEDA90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824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67600" y="6629400"/>
            <a:ext cx="14478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  <a:defRPr/>
            </a:pPr>
            <a:r>
              <a:rPr lang="zh-CN" altLang="en-US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06/26/2008</a:t>
            </a:r>
            <a:endParaRPr lang="en-US" altLang="zh-CN" sz="240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133600" y="6553200"/>
            <a:ext cx="48768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Y. Zheng (GUCAS)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5800" y="66294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BF7B2-62B7-4E30-910B-6E55676C37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956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0467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04401-3697-4DA7-AF0D-A6DF96822332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646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A9BA9-9620-4FEF-82F7-CF9F87E4BCA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789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180" y="19928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0CD7-6715-4C53-A97C-C53DAE38A4D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352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DEE5-D043-4D14-89A5-6D96415B913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621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C9E0-E48A-4E43-810D-6EE3BF8E671A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31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3"/>
          <p:cNvSpPr>
            <a:spLocks noChangeArrowheads="1"/>
          </p:cNvSpPr>
          <p:nvPr/>
        </p:nvSpPr>
        <p:spPr bwMode="auto">
          <a:xfrm>
            <a:off x="304800" y="2973888"/>
            <a:ext cx="8077200" cy="76200"/>
          </a:xfrm>
          <a:prstGeom prst="rect">
            <a:avLst/>
          </a:prstGeom>
          <a:gradFill rotWithShape="0">
            <a:gsLst>
              <a:gs pos="0">
                <a:srgbClr val="9999FF">
                  <a:gamma/>
                  <a:tint val="93725"/>
                  <a:invGamma/>
                </a:srgbClr>
              </a:gs>
              <a:gs pos="50000">
                <a:srgbClr val="9999FF">
                  <a:alpha val="6000"/>
                </a:srgbClr>
              </a:gs>
              <a:gs pos="100000">
                <a:srgbClr val="9999FF">
                  <a:gamma/>
                  <a:tint val="9372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2400" b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98116"/>
            <a:ext cx="7772400" cy="1371600"/>
          </a:xfrm>
        </p:spPr>
        <p:txBody>
          <a:bodyPr/>
          <a:lstStyle>
            <a:lvl1pPr algn="ctr">
              <a:defRPr>
                <a:solidFill>
                  <a:srgbClr val="333399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352800"/>
            <a:ext cx="6400800" cy="990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>
                <a:solidFill>
                  <a:schemeClr val="accent1"/>
                </a:solidFill>
                <a:latin typeface="Times New Roman" pitchFamily="18" charset="0"/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172200"/>
            <a:ext cx="9144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BB712E-3D17-4E93-9C4B-27263BD42AE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0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B8A6-BFB1-43FE-A3CB-0FAA3046D9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006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704331"/>
            <a:ext cx="8763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288" y="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07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629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600">
                <a:solidFill>
                  <a:srgbClr val="333399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>
              <a:defRPr/>
            </a:pPr>
            <a:fld id="{B7155FA5-595E-447C-B2C4-DD46781A807B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华文行楷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3200" b="1">
          <a:solidFill>
            <a:srgbClr val="000066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99"/>
          </a:solidFill>
          <a:latin typeface="华文楷体" panose="02010600040101010101" pitchFamily="2" charset="-122"/>
          <a:ea typeface="华文楷体" panose="02010600040101010101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400" b="1">
          <a:solidFill>
            <a:schemeClr val="accent1"/>
          </a:solidFill>
          <a:latin typeface="华文楷体" panose="02010600040101010101" pitchFamily="2" charset="-122"/>
          <a:ea typeface="华文楷体" panose="02010600040101010101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华文楷体" panose="02010600040101010101" pitchFamily="2" charset="-122"/>
          <a:ea typeface="华文楷体" panose="02010600040101010101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华文楷体" panose="02010600040101010101" pitchFamily="2" charset="-122"/>
          <a:ea typeface="华文楷体" panose="02010600040101010101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739775"/>
            <a:ext cx="8229600" cy="44450"/>
          </a:xfrm>
          <a:prstGeom prst="rect">
            <a:avLst/>
          </a:prstGeom>
          <a:gradFill rotWithShape="0">
            <a:gsLst>
              <a:gs pos="0">
                <a:schemeClr val="accent1">
                  <a:alpha val="8000"/>
                </a:schemeClr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2400" b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600">
                <a:solidFill>
                  <a:srgbClr val="333399"/>
                </a:solidFill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fld id="{8FB3E671-3038-4E13-BEB5-375A9A8DB4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135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400" b="1"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000" b="1">
          <a:solidFill>
            <a:srgbClr val="00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粲强子物理研究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49300"/>
                <a:ext cx="8686800" cy="5791200"/>
              </a:xfrm>
            </p:spPr>
            <p:txBody>
              <a:bodyPr/>
              <a:lstStyle/>
              <a:p>
                <a:r>
                  <a:rPr lang="zh-CN" altLang="en-US" sz="2800" dirty="0" smtClean="0">
                    <a:solidFill>
                      <a:srgbClr val="FF0000"/>
                    </a:solidFill>
                  </a:rPr>
                  <a:t>“理论</a:t>
                </a:r>
                <a:r>
                  <a:rPr lang="zh-CN" altLang="en-US" sz="2800" dirty="0">
                    <a:solidFill>
                      <a:srgbClr val="FF0000"/>
                    </a:solidFill>
                  </a:rPr>
                  <a:t>与实验紧密结合</a:t>
                </a:r>
                <a:r>
                  <a:rPr lang="zh-CN" altLang="en-US" sz="2800" dirty="0" smtClean="0">
                    <a:solidFill>
                      <a:srgbClr val="FF0000"/>
                    </a:solidFill>
                  </a:rPr>
                  <a:t>！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”</a:t>
                </a:r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实验检验和发展粲能区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QCD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理论</a:t>
                </a:r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/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粲强子谱研究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𝒄𝒄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b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excited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𝛀</m:t>
                        </m:r>
                      </m:e>
                      <m:sub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sub>
                      <m:sup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states, excited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</a:p>
              <a:p>
                <a:pPr lvl="1"/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粲强子的产生和衰变测量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𝚲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sub>
                      <m:sup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p>
                    </m:sSubSup>
                  </m:oMath>
                </a14:m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寻找标准模型以外的新物理</a:t>
                </a:r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中性粲介子混合及粲介子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破坏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粲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介子衰变的强相角差测量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correlated measurements</a:t>
                </a:r>
              </a:p>
              <a:p>
                <a:pPr lvl="1"/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粲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强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子衰变常数及形状因子测量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altLang="zh-CN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𝑫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(semi)</a:t>
                </a:r>
                <a:r>
                  <a:rPr lang="en-US" altLang="zh-CN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leptonic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𝚲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semi-</a:t>
                </a:r>
                <a:r>
                  <a:rPr lang="en-US" altLang="zh-CN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leptonic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</a:t>
                </a:r>
              </a:p>
              <a:p>
                <a:pPr lvl="2"/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QCD</a:t>
                </a:r>
              </a:p>
              <a:p>
                <a:pPr lvl="1"/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粲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强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子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禁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戒、稀有衰变寻找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49300"/>
                <a:ext cx="8686800" cy="5791200"/>
              </a:xfrm>
              <a:blipFill rotWithShape="0">
                <a:blip r:embed="rId3"/>
                <a:stretch>
                  <a:fillRect l="-1123" t="-1158" b="-6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39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BESIII</a:t>
            </a:r>
            <a:r>
              <a:rPr lang="zh-CN" altLang="en-US" dirty="0" smtClean="0"/>
              <a:t>实验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在粲强子统计量上无法与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工厂实验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竞争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dirty="0" smtClean="0"/>
              <a:t>粲</a:t>
            </a:r>
            <a:r>
              <a:rPr lang="zh-CN" altLang="en-US" sz="2800" dirty="0" smtClean="0"/>
              <a:t>强子在</a:t>
            </a:r>
            <a:r>
              <a:rPr lang="zh-CN" altLang="en-US" sz="2800" dirty="0" smtClean="0">
                <a:solidFill>
                  <a:srgbClr val="FF0000"/>
                </a:solidFill>
              </a:rPr>
              <a:t>质心系能量阈值</a:t>
            </a:r>
            <a:r>
              <a:rPr lang="zh-CN" altLang="en-US" sz="2800" dirty="0" smtClean="0"/>
              <a:t>上成对产生</a:t>
            </a:r>
            <a:endParaRPr lang="en-US" altLang="zh-CN" sz="2800" dirty="0" smtClean="0"/>
          </a:p>
          <a:p>
            <a:r>
              <a:rPr lang="zh-CN" altLang="en-US" sz="2800" dirty="0" smtClean="0"/>
              <a:t>独特的</a:t>
            </a:r>
            <a:r>
              <a:rPr lang="zh-CN" altLang="en-US" sz="2800" dirty="0" smtClean="0">
                <a:sym typeface="Symbol" panose="05050102010706020507" pitchFamily="18" charset="2"/>
              </a:rPr>
              <a:t></a:t>
            </a:r>
            <a:r>
              <a:rPr lang="en-US" altLang="zh-CN" sz="2800" dirty="0" smtClean="0">
                <a:sym typeface="Symbol" panose="05050102010706020507" pitchFamily="18" charset="2"/>
              </a:rPr>
              <a:t>(3770), </a:t>
            </a:r>
            <a:r>
              <a:rPr lang="zh-CN" altLang="en-US" sz="2800" dirty="0">
                <a:sym typeface="Symbol" panose="05050102010706020507" pitchFamily="18" charset="2"/>
              </a:rPr>
              <a:t></a:t>
            </a:r>
            <a:r>
              <a:rPr lang="en-US" altLang="zh-CN" sz="2800" dirty="0" smtClean="0">
                <a:sym typeface="Symbol" panose="05050102010706020507" pitchFamily="18" charset="2"/>
              </a:rPr>
              <a:t>(4040), c</a:t>
            </a:r>
            <a:r>
              <a:rPr lang="zh-CN" altLang="en-US" sz="2800" dirty="0" smtClean="0">
                <a:sym typeface="Symbol" panose="05050102010706020507" pitchFamily="18" charset="2"/>
              </a:rPr>
              <a:t>对样本</a:t>
            </a:r>
            <a:endParaRPr lang="en-US" altLang="zh-CN" sz="2800" dirty="0" smtClean="0">
              <a:sym typeface="Symbol" panose="05050102010706020507" pitchFamily="18" charset="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正在准备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升级提高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对撞质心系能量，研究提高对撞亮度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、粒子鉴别能力、极化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束流的可行性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没有</a:t>
            </a:r>
            <a:r>
              <a:rPr lang="zh-CN" altLang="en-US" sz="2800" dirty="0" smtClean="0"/>
              <a:t>额外的质心系能量产生多余的</a:t>
            </a:r>
            <a:r>
              <a:rPr lang="zh-CN" altLang="en-US" sz="2800" dirty="0" smtClean="0">
                <a:sym typeface="Symbol" panose="05050102010706020507" pitchFamily="18" charset="2"/>
              </a:rPr>
              <a:t></a:t>
            </a:r>
            <a:r>
              <a:rPr lang="zh-CN" altLang="en-US" sz="2800" dirty="0" smtClean="0"/>
              <a:t>介子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>
                <a:sym typeface="Symbol" panose="05050102010706020507" pitchFamily="18" charset="2"/>
              </a:rPr>
              <a:t> </a:t>
            </a:r>
            <a:r>
              <a:rPr lang="en-US" altLang="zh-CN" sz="2800" dirty="0" smtClean="0">
                <a:sym typeface="Symbol" panose="05050102010706020507" pitchFamily="18" charset="2"/>
              </a:rPr>
              <a:t>	</a:t>
            </a:r>
            <a:r>
              <a:rPr lang="zh-CN" altLang="en-US" sz="2800" dirty="0" smtClean="0">
                <a:sym typeface="Symbol" panose="05050102010706020507" pitchFamily="18" charset="2"/>
              </a:rPr>
              <a:t> </a:t>
            </a:r>
            <a:r>
              <a:rPr lang="zh-CN" altLang="en-US" sz="2800" dirty="0" smtClean="0">
                <a:solidFill>
                  <a:srgbClr val="0000FF"/>
                </a:solidFill>
              </a:rPr>
              <a:t>更低的本底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zh-CN" altLang="en-US" sz="2800" dirty="0" smtClean="0"/>
              <a:t>干净的量子关联数据和</a:t>
            </a:r>
            <a:r>
              <a:rPr lang="en-US" altLang="zh-CN" sz="2800" dirty="0" smtClean="0"/>
              <a:t>CP</a:t>
            </a:r>
            <a:r>
              <a:rPr lang="zh-CN" altLang="en-US" sz="2800" dirty="0" smtClean="0"/>
              <a:t>标记技术是其他类型实验所没有的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>
                <a:sym typeface="Symbol" panose="05050102010706020507" pitchFamily="18" charset="2"/>
              </a:rPr>
              <a:t>	</a:t>
            </a:r>
            <a:r>
              <a:rPr lang="zh-CN" altLang="en-US" sz="2800" dirty="0" smtClean="0">
                <a:sym typeface="Symbol" panose="05050102010706020507" pitchFamily="18" charset="2"/>
              </a:rPr>
              <a:t> </a:t>
            </a:r>
            <a:r>
              <a:rPr lang="zh-CN" altLang="en-US" sz="2800" dirty="0" smtClean="0">
                <a:solidFill>
                  <a:srgbClr val="0000FF"/>
                </a:solidFill>
                <a:sym typeface="Symbol" panose="05050102010706020507" pitchFamily="18" charset="2"/>
              </a:rPr>
              <a:t>特色的物理分析技术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zh-CN" altLang="en-US" sz="2800" dirty="0" smtClean="0"/>
              <a:t>同时在数据中重建粲强子对时，部分系统误差可以</a:t>
            </a:r>
            <a:r>
              <a:rPr lang="zh-CN" altLang="en-US" sz="2800" dirty="0" smtClean="0"/>
              <a:t>抵消</a:t>
            </a:r>
            <a:r>
              <a:rPr lang="en-US" altLang="zh-CN" sz="2800" dirty="0"/>
              <a:t> </a:t>
            </a:r>
            <a:r>
              <a:rPr lang="zh-CN" altLang="en-US" sz="2800" dirty="0" smtClean="0">
                <a:sym typeface="Symbol" panose="05050102010706020507" pitchFamily="18" charset="2"/>
              </a:rPr>
              <a:t> </a:t>
            </a:r>
            <a:r>
              <a:rPr lang="zh-CN" altLang="en-US" sz="2800" dirty="0" smtClean="0">
                <a:solidFill>
                  <a:srgbClr val="0000FF"/>
                </a:solidFill>
              </a:rPr>
              <a:t>更小的系统误差</a:t>
            </a:r>
            <a:endParaRPr lang="en-US" altLang="zh-CN" sz="2800" dirty="0" smtClean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40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阈值产生</a:t>
            </a:r>
            <a:r>
              <a:rPr lang="zh-CN" altLang="en-US" dirty="0" smtClean="0"/>
              <a:t>实验上的特色物理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77240"/>
            <a:ext cx="8293488" cy="5623560"/>
          </a:xfrm>
        </p:spPr>
        <p:txBody>
          <a:bodyPr/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粲介子的衰变常数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D(s)+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，形状因子测量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(q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包含中微子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末态的重建技术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(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3770)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上的量子关联相关测量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稀有衰变的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研究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包含中性衰变末态粒子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等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的重建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粲重子的产生与衰变测量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绝对分支比，低本底 “衰变不对称参数”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(4040)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上（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DD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阈值）的中性粲介子混合与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CP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破坏测量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可以用非时间依赖测量中性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介子混合参数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689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BESIII</a:t>
            </a:r>
            <a:r>
              <a:rPr lang="zh-CN" altLang="en-US" dirty="0" smtClean="0"/>
              <a:t>实验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12</a:t>
            </a:fld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2760134" cy="2082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088813"/>
            <a:ext cx="5283200" cy="18911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3454525"/>
            <a:ext cx="3060879" cy="26472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800" y="3520871"/>
            <a:ext cx="4851400" cy="25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528" y="2040361"/>
            <a:ext cx="3948953" cy="28348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Symbol" panose="05050102010706020507" pitchFamily="18" charset="2"/>
              </a:rPr>
              <a:t></a:t>
            </a:r>
            <a:r>
              <a:rPr lang="en-US" altLang="zh-CN" baseline="-25000" dirty="0" smtClean="0">
                <a:sym typeface="Symbol" panose="05050102010706020507" pitchFamily="18" charset="2"/>
              </a:rPr>
              <a:t>c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衰变展望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BB8A6-BFB1-43FE-A3CB-0FAA3046D922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6037729" y="2040361"/>
            <a:ext cx="26894" cy="167640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矩形 11"/>
          <p:cNvSpPr/>
          <p:nvPr/>
        </p:nvSpPr>
        <p:spPr bwMode="auto">
          <a:xfrm>
            <a:off x="5085229" y="1188720"/>
            <a:ext cx="2458571" cy="851641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</a:pPr>
            <a:r>
              <a:rPr lang="zh-CN" altLang="en-US" sz="28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目前的数据</a:t>
            </a:r>
            <a:endParaRPr lang="en-US" altLang="zh-CN" sz="2800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</a:pPr>
            <a:r>
              <a:rPr lang="en-US" altLang="zh-CN" sz="2000" dirty="0" smtClean="0">
                <a:solidFill>
                  <a:srgbClr val="0000FF"/>
                </a:solidFill>
                <a:latin typeface="Arial" charset="0"/>
                <a:ea typeface="MS PGothic" pitchFamily="34" charset="-128"/>
              </a:rPr>
              <a:t>500 pb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Arial" charset="0"/>
                <a:ea typeface="MS PGothic" pitchFamily="34" charset="-128"/>
              </a:rPr>
              <a:t>-1</a:t>
            </a:r>
            <a:r>
              <a:rPr lang="en-US" altLang="zh-CN" sz="2000" dirty="0" smtClean="0">
                <a:solidFill>
                  <a:srgbClr val="0000FF"/>
                </a:solidFill>
                <a:latin typeface="Arial" charset="0"/>
                <a:ea typeface="MS PGothic" pitchFamily="34" charset="-128"/>
              </a:rPr>
              <a:t> @4.6GeV</a:t>
            </a:r>
            <a:endParaRPr lang="zh-CN" altLang="en-US" sz="2000" dirty="0" smtClean="0">
              <a:solidFill>
                <a:srgbClr val="0000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199527" y="4103375"/>
            <a:ext cx="2296087" cy="771869"/>
          </a:xfrm>
          <a:prstGeom prst="rect">
            <a:avLst/>
          </a:prstGeom>
          <a:noFill/>
          <a:ln w="57150" cap="flat" cmpd="sng" algn="ctr">
            <a:solidFill>
              <a:srgbClr val="BA00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</a:pPr>
            <a:r>
              <a:rPr lang="zh-CN" altLang="en-US" sz="2400" dirty="0" smtClean="0">
                <a:solidFill>
                  <a:srgbClr val="BA002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能</a:t>
            </a:r>
            <a:r>
              <a:rPr lang="zh-CN" altLang="en-US" sz="2400" dirty="0">
                <a:solidFill>
                  <a:srgbClr val="BA002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否</a:t>
            </a:r>
            <a:r>
              <a:rPr lang="zh-CN" altLang="en-US" sz="2400" dirty="0" smtClean="0">
                <a:solidFill>
                  <a:srgbClr val="BA002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en-US" altLang="zh-CN" sz="2000" dirty="0">
                <a:solidFill>
                  <a:srgbClr val="BA0023"/>
                </a:solidFill>
                <a:latin typeface="Arial" charset="0"/>
                <a:ea typeface="MS PGothic" pitchFamily="34" charset="-128"/>
              </a:rPr>
              <a:t>4.63GeV</a:t>
            </a:r>
            <a:endParaRPr lang="en-US" altLang="zh-CN" sz="2000" dirty="0" smtClean="0">
              <a:solidFill>
                <a:srgbClr val="BA002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</a:pPr>
            <a:r>
              <a:rPr lang="zh-CN" altLang="en-US" sz="2400" dirty="0" smtClean="0">
                <a:solidFill>
                  <a:srgbClr val="BA002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峰</a:t>
            </a:r>
            <a:r>
              <a:rPr lang="zh-CN" altLang="en-US" sz="2400" dirty="0">
                <a:solidFill>
                  <a:srgbClr val="BA002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上采集</a:t>
            </a:r>
            <a:r>
              <a:rPr lang="zh-CN" altLang="en-US" sz="2400" dirty="0" smtClean="0">
                <a:solidFill>
                  <a:srgbClr val="BA002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数据</a:t>
            </a:r>
            <a:r>
              <a:rPr lang="en-US" altLang="zh-CN" sz="2400" dirty="0" smtClean="0">
                <a:solidFill>
                  <a:srgbClr val="BA002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?</a:t>
            </a:r>
            <a:endParaRPr lang="zh-CN" altLang="en-US" sz="2400" dirty="0" smtClean="0">
              <a:solidFill>
                <a:srgbClr val="BA002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2"/>
              <p:cNvSpPr txBox="1">
                <a:spLocks/>
              </p:cNvSpPr>
              <p:nvPr/>
            </p:nvSpPr>
            <p:spPr bwMode="auto">
              <a:xfrm>
                <a:off x="53787" y="921124"/>
                <a:ext cx="4899213" cy="567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3200" b="1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800" b="1">
                    <a:solidFill>
                      <a:srgbClr val="000099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400" b="1">
                    <a:solidFill>
                      <a:schemeClr val="accent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000" b="1">
                    <a:solidFill>
                      <a:srgbClr val="000066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000" b="1">
                    <a:solidFill>
                      <a:srgbClr val="000066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000" b="1">
                    <a:solidFill>
                      <a:srgbClr val="00006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000" b="1">
                    <a:solidFill>
                      <a:srgbClr val="00006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000" b="1">
                    <a:solidFill>
                      <a:srgbClr val="00006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3399"/>
                  </a:buClr>
                  <a:buFont typeface="Wingdings 2" pitchFamily="18" charset="2"/>
                  <a:buChar char="è"/>
                  <a:defRPr sz="2000" b="1">
                    <a:solidFill>
                      <a:srgbClr val="000066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kumimoji="0" lang="en-US" altLang="zh-CN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BEPCII</a:t>
                </a:r>
                <a:r>
                  <a:rPr kumimoji="0" lang="zh-CN" altLang="en-US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能否</a:t>
                </a:r>
                <a:r>
                  <a:rPr kumimoji="0" lang="zh-CN" altLang="en-US" sz="2000" kern="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挑战</a:t>
                </a:r>
                <a:r>
                  <a:rPr kumimoji="0" lang="zh-CN" altLang="en-US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质心系能量为</a:t>
                </a:r>
                <a:r>
                  <a:rPr kumimoji="0" lang="en-US" altLang="zh-CN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4.6 GeV</a:t>
                </a:r>
                <a:r>
                  <a:rPr kumimoji="0" lang="zh-CN" altLang="en-US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</a:t>
                </a:r>
                <a:r>
                  <a:rPr kumimoji="0" lang="zh-CN" altLang="en-US" sz="2000" kern="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极限</a:t>
                </a:r>
                <a:r>
                  <a:rPr kumimoji="0" lang="en-US" altLang="zh-CN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? (</a:t>
                </a:r>
                <a:r>
                  <a:rPr kumimoji="0" lang="en-US" altLang="zh-CN" sz="20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HIEPA</a:t>
                </a:r>
                <a:r>
                  <a:rPr kumimoji="0" lang="zh-CN" altLang="en-US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没有问题</a:t>
                </a:r>
                <a:r>
                  <a:rPr kumimoji="0" lang="en-US" altLang="zh-CN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)</a:t>
                </a:r>
              </a:p>
              <a:p>
                <a:pPr marL="0" indent="0">
                  <a:buNone/>
                </a:pPr>
                <a:r>
                  <a:rPr kumimoji="0" lang="zh-CN" altLang="en-US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如果采集现有</a:t>
                </a:r>
                <a:r>
                  <a:rPr kumimoji="0" lang="en-US" altLang="zh-CN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</a:t>
                </a:r>
                <a:r>
                  <a:rPr lang="en-US" altLang="zh-CN" sz="2000" baseline="-25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kumimoji="0" lang="zh-CN" altLang="en-US" sz="2000" kern="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样本</a:t>
                </a:r>
                <a:r>
                  <a:rPr kumimoji="0" lang="en-US" altLang="zh-CN" sz="2000" kern="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20</a:t>
                </a:r>
                <a:r>
                  <a:rPr kumimoji="0" lang="zh-CN" altLang="en-US" sz="2000" kern="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倍的数据</a:t>
                </a:r>
                <a:endParaRPr kumimoji="0" lang="en-US" altLang="zh-CN" sz="2000" kern="0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r>
                  <a:rPr kumimoji="0" lang="zh-CN" altLang="en-US" sz="2000" kern="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分波分析</a:t>
                </a:r>
                <a:r>
                  <a:rPr kumimoji="0" lang="en-US" altLang="zh-CN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 </a:t>
                </a:r>
                <a:r>
                  <a:rPr kumimoji="0" lang="zh-CN" altLang="en-US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三体衰变末态的中间共振结构</a:t>
                </a:r>
                <a:endParaRPr kumimoji="0" lang="en-US" altLang="zh-CN" sz="2000" kern="0" dirty="0" smtClean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r>
                  <a:rPr kumimoji="0" lang="zh-CN" altLang="en-US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测量更多包含中微子末态的衰变</a:t>
                </a:r>
                <a:r>
                  <a:rPr kumimoji="0" lang="en-US" altLang="zh-CN" sz="2000" kern="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zh-CN" sz="2000" kern="0" dirty="0" err="1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nl</a:t>
                </a:r>
                <a:r>
                  <a:rPr kumimoji="0" lang="en-US" altLang="zh-CN" sz="2000" kern="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, *l, Xl …</a:t>
                </a:r>
              </a:p>
              <a:p>
                <a:r>
                  <a:rPr lang="en-US" altLang="zh-CN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</a:t>
                </a:r>
                <a:r>
                  <a:rPr lang="en-US" altLang="zh-CN" sz="2000" baseline="-25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000" baseline="30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+ </a:t>
                </a:r>
                <a:r>
                  <a:rPr lang="zh-CN" altLang="en-US" sz="20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的自旋宇称测量</a:t>
                </a:r>
                <a:endParaRPr lang="en-US" altLang="zh-CN" sz="2000" dirty="0" smtClean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r>
                  <a:rPr lang="en-US" altLang="zh-CN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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 pK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dirty="0" err="1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000" baseline="-25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CP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破坏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研究 （中性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系统的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CP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破坏）</a:t>
                </a:r>
                <a:endParaRPr kumimoji="0" lang="en-US" altLang="zh-CN" sz="2000" kern="0" baseline="-25000" dirty="0" smtClean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r>
                  <a:rPr kumimoji="0" lang="zh-CN" altLang="en-US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衰变不对称参数</a:t>
                </a:r>
                <a:r>
                  <a:rPr kumimoji="0" lang="en-US" altLang="zh-CN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</a:t>
                </a:r>
                <a:r>
                  <a:rPr kumimoji="0" lang="zh-CN" altLang="en-US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的测量</a:t>
                </a:r>
                <a:r>
                  <a:rPr kumimoji="0" lang="en-US" altLang="zh-CN" sz="20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kumimoji="0" lang="en-US" altLang="zh-CN" sz="2000" kern="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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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+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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BP/BV</a:t>
                </a:r>
                <a:r>
                  <a:rPr lang="en-US" altLang="zh-CN" sz="2000" i="1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𝒅𝑾</m:t>
                        </m:r>
                      </m:num>
                      <m:den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𝒅</m:t>
                        </m:r>
                        <m:func>
                          <m:func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</m:func>
                      </m:den>
                    </m:f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zh-CN" alt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𝚲</m:t>
                            </m:r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）</a:t>
                </a:r>
                <a:endParaRPr kumimoji="0" lang="en-US" altLang="zh-CN" sz="2000" kern="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</a:t>
                </a:r>
                <a:r>
                  <a:rPr lang="en-US" altLang="zh-CN" sz="2000" baseline="-25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c</a:t>
                </a:r>
                <a:r>
                  <a:rPr lang="en-US" altLang="zh-CN" sz="2000" baseline="30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+ </a:t>
                </a:r>
                <a:r>
                  <a:rPr lang="zh-CN" altLang="en-US" sz="20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的稀有衰变敏感度估计</a:t>
                </a:r>
                <a:endParaRPr lang="en-US" altLang="zh-CN" sz="2000" dirty="0" smtClean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lvl="1"/>
                <a:r>
                  <a:rPr kumimoji="0" lang="zh-CN" altLang="en-US" sz="18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辐射衰变</a:t>
                </a:r>
                <a:r>
                  <a:rPr kumimoji="0" lang="en-US" altLang="zh-CN" sz="18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</a:t>
                </a:r>
                <a:r>
                  <a:rPr lang="en-US" altLang="zh-CN" sz="1800" baseline="-25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aseline="30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</a:t>
                </a:r>
                <a:r>
                  <a:rPr lang="en-US" altLang="zh-CN" sz="1800" baseline="30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: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1800" baseline="30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-4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~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1800" baseline="30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-5</a:t>
                </a:r>
              </a:p>
              <a:p>
                <a:pPr lvl="1"/>
                <a:r>
                  <a:rPr kumimoji="0" lang="en-US" altLang="zh-CN" sz="18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kumimoji="0" lang="zh-CN" altLang="en-US" sz="18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味道改变中性流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</a:t>
                </a:r>
                <a:r>
                  <a:rPr lang="en-US" altLang="zh-CN" sz="1800" baseline="-25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aseline="30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 </a:t>
                </a:r>
                <a:r>
                  <a:rPr lang="en-US" altLang="zh-CN" sz="1800" dirty="0" err="1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pl</a:t>
                </a:r>
                <a:r>
                  <a:rPr lang="en-US" altLang="zh-CN" sz="1800" baseline="30000" dirty="0" err="1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1800" dirty="0" err="1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1800" baseline="30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: 10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~ 10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-6</a:t>
                </a:r>
                <a:endParaRPr lang="en-US" altLang="zh-CN" sz="1800" baseline="3000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kumimoji="0" lang="zh-CN" altLang="en-US" sz="1800" kern="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轻</a:t>
                </a:r>
                <a:r>
                  <a:rPr kumimoji="0" lang="zh-CN" altLang="en-US" sz="18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子数破坏</a:t>
                </a:r>
                <a:r>
                  <a:rPr kumimoji="0" lang="en-US" altLang="zh-CN" sz="1800" kern="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</a:t>
                </a:r>
                <a:r>
                  <a:rPr lang="en-US" altLang="zh-CN" sz="1800" baseline="-25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18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 </a:t>
                </a:r>
                <a:r>
                  <a:rPr lang="en-US" altLang="zh-CN" sz="1800" dirty="0" err="1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pe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 : 10</a:t>
                </a:r>
                <a:r>
                  <a:rPr lang="en-US" altLang="zh-CN" sz="1800" baseline="300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~ 10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-6</a:t>
                </a:r>
              </a:p>
            </p:txBody>
          </p:sp>
        </mc:Choice>
        <mc:Fallback xmlns="">
          <p:sp>
            <p:nvSpPr>
              <p:cNvPr id="1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7" y="921124"/>
                <a:ext cx="4899213" cy="5676900"/>
              </a:xfrm>
              <a:prstGeom prst="rect">
                <a:avLst/>
              </a:prstGeom>
              <a:blipFill rotWithShape="0">
                <a:blip r:embed="rId3"/>
                <a:stretch>
                  <a:fillRect l="-1368" t="-644" r="-7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 bwMode="auto">
          <a:xfrm>
            <a:off x="4191001" y="5110568"/>
            <a:ext cx="4953000" cy="115822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倍现有数据：</a:t>
            </a:r>
            <a:r>
              <a:rPr lang="en-US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10fb</a:t>
            </a:r>
            <a:r>
              <a:rPr lang="en-US" altLang="zh-CN" sz="2800" baseline="30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</a:p>
          <a:p>
            <a:pPr marL="342900" indent="-342900" algn="ctr">
              <a:spcBef>
                <a:spcPct val="20000"/>
              </a:spcBef>
              <a:buClr>
                <a:srgbClr val="FF3399"/>
              </a:buClr>
              <a:buFont typeface="Wingdings 2" pitchFamily="18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在超级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粲工厂上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只需要几天！</a:t>
            </a:r>
          </a:p>
        </p:txBody>
      </p:sp>
    </p:spTree>
    <p:extLst>
      <p:ext uri="{BB962C8B-B14F-4D97-AF65-F5344CB8AC3E}">
        <p14:creationId xmlns:p14="http://schemas.microsoft.com/office/powerpoint/2010/main" val="2107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(4040)</a:t>
            </a:r>
            <a:r>
              <a:rPr lang="zh-CN" altLang="en-US" sz="3200" dirty="0" smtClean="0">
                <a:solidFill>
                  <a:srgbClr val="FF0000"/>
                </a:solidFill>
              </a:rPr>
              <a:t>阈上</a:t>
            </a:r>
            <a:r>
              <a:rPr lang="zh-CN" altLang="en-US" sz="3200" dirty="0" smtClean="0"/>
              <a:t>的</a:t>
            </a:r>
            <a:r>
              <a:rPr lang="zh-CN" altLang="zh-CN" sz="3200" dirty="0" smtClean="0">
                <a:effectLst/>
              </a:rPr>
              <a:t>粲</a:t>
            </a:r>
            <a:r>
              <a:rPr lang="zh-CN" altLang="zh-CN" sz="3200" dirty="0">
                <a:effectLst/>
              </a:rPr>
              <a:t>介子</a:t>
            </a:r>
            <a:r>
              <a:rPr lang="zh-CN" altLang="zh-CN" sz="3200" dirty="0" smtClean="0">
                <a:effectLst/>
              </a:rPr>
              <a:t>混合</a:t>
            </a:r>
            <a:r>
              <a:rPr lang="zh-CN" altLang="en-US" sz="3200" dirty="0" smtClean="0">
                <a:effectLst/>
              </a:rPr>
              <a:t>与</a:t>
            </a:r>
            <a:r>
              <a:rPr lang="en-US" altLang="zh-CN" sz="3200" dirty="0" smtClean="0">
                <a:effectLst/>
              </a:rPr>
              <a:t>CP</a:t>
            </a:r>
            <a:r>
              <a:rPr lang="zh-CN" altLang="en-US" sz="3200" dirty="0" smtClean="0">
                <a:effectLst/>
              </a:rPr>
              <a:t>破坏</a:t>
            </a:r>
            <a:r>
              <a:rPr lang="zh-CN" altLang="zh-CN" sz="3200" dirty="0" smtClean="0">
                <a:effectLst/>
              </a:rPr>
              <a:t>参数</a:t>
            </a:r>
            <a:r>
              <a:rPr lang="zh-CN" altLang="en-US" sz="3200" dirty="0" smtClean="0">
                <a:effectLst/>
              </a:rPr>
              <a:t>测量</a:t>
            </a:r>
            <a:endParaRPr lang="zh-CN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92480"/>
                <a:ext cx="8610600" cy="3429000"/>
              </a:xfrm>
            </p:spPr>
            <p:txBody>
              <a:bodyPr/>
              <a:lstStyle/>
              <a:p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(3770)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在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altLang="zh-C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zh-CN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altLang="zh-CN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产生阈值（中性粲介子对系统</a:t>
                </a:r>
                <a:r>
                  <a:rPr lang="en-US" altLang="zh-CN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C=-1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）</a:t>
                </a:r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/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时间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积分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测量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混合参数只能测量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</m:t>
                        </m:r>
                      </m:sub>
                    </m:sSub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(4040)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在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altLang="zh-CN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zh-CN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altLang="zh-CN" sz="28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*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产生阈值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（中性粲介子对系统</a:t>
                </a:r>
                <a:r>
                  <a:rPr lang="en-US" altLang="zh-CN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C=1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）</a:t>
                </a:r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Bondar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Poluektov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Vorobiev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PRD 82,034033(2010)</a:t>
                </a:r>
              </a:p>
              <a:p>
                <a:pPr lvl="1"/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altLang="zh-CN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zh-CN" sz="24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altLang="zh-CN" sz="24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系统：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C=+1 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，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D</a:t>
                </a:r>
                <a:r>
                  <a:rPr lang="en-US" altLang="zh-CN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zh-CN" sz="24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altLang="zh-CN" sz="24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en-US" altLang="zh-CN" sz="24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系统：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C=-1</a:t>
                </a:r>
                <a:endParaRPr lang="en-US" altLang="zh-C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zh-CN" sz="24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altLang="zh-CN" sz="24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系统的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时间积分测量 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混合参数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和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！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在</a:t>
                </a:r>
                <a:r>
                  <a:rPr lang="zh-CN" alt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超级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</a:t>
                </a:r>
                <a:r>
                  <a:rPr lang="zh-CN" alt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粲工厂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上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的敏感度估计（参考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超级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工厂的估计）</a:t>
                </a:r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92480"/>
                <a:ext cx="8610600" cy="3429000"/>
              </a:xfrm>
              <a:blipFill rotWithShape="0">
                <a:blip r:embed="rId2"/>
                <a:stretch>
                  <a:fillRect l="-1133" t="-2131" r="-3824" b="-17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BB8A6-BFB1-43FE-A3CB-0FAA3046D922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20908"/>
              </p:ext>
            </p:extLst>
          </p:nvPr>
        </p:nvGraphicFramePr>
        <p:xfrm>
          <a:off x="1485900" y="4333702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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(4040)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LHCb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Belle-II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积分亮度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 ab</a:t>
                      </a:r>
                      <a:r>
                        <a:rPr lang="en-US" altLang="zh-CN" sz="2000" b="1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2000" b="1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50 fb</a:t>
                      </a:r>
                      <a:r>
                        <a:rPr lang="en-US" altLang="zh-CN" sz="2000" b="1" baseline="30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2000" b="1" baseline="30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50 ab</a:t>
                      </a:r>
                      <a:r>
                        <a:rPr lang="en-US" altLang="zh-CN" sz="2000" b="1" baseline="30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2000" b="1" baseline="300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altLang="zh-CN" sz="20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y (%)</a:t>
                      </a:r>
                      <a:endParaRPr lang="zh-CN" altLang="en-US" sz="20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|q/p| (%)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0.9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arg</a:t>
                      </a:r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(q/p) (</a:t>
                      </a:r>
                      <a:r>
                        <a:rPr lang="en-US" altLang="zh-CN" sz="2000" b="1" baseline="30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8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超级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粲工厂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的一些敏感度估计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6288" y="762000"/>
                <a:ext cx="8744832" cy="5867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超级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粲工厂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上一年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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(3770)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数据：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ab</a:t>
                </a:r>
                <a:r>
                  <a:rPr lang="en-US" altLang="zh-CN" sz="28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zh-CN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CP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测量（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CP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守恒近似 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CP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y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）</a:t>
                </a:r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BESIII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altLang="zh-CN" sz="2400" i="1" baseline="-2500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𝑪𝑷</m:t>
                    </m:r>
                    <m:r>
                      <a:rPr lang="en-US" altLang="zh-CN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𝟎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𝟕</m:t>
                        </m:r>
                      </m:e>
                    </m:d>
                    <m:r>
                      <a:rPr lang="en-US" altLang="zh-CN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US" altLang="zh-CN" sz="2400" dirty="0" smtClean="0">
                    <a:solidFill>
                      <a:srgbClr val="0000FF"/>
                    </a:solidFill>
                    <a:ea typeface="Cambria Math"/>
                  </a:rPr>
                  <a:t>  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PLB 744,335(2015)</a:t>
                </a:r>
                <a:endParaRPr lang="en-US" altLang="zh-CN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1"/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首次利用量子关联数据测量（系统误差相对小）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HIEPA: (y</a:t>
                </a:r>
                <a:r>
                  <a:rPr lang="en-US" altLang="zh-CN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CP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~ 0.1%</a:t>
                </a:r>
              </a:p>
              <a:p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混合参数的时间积分测量（利用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K, </a:t>
                </a:r>
                <a:r>
                  <a:rPr lang="en-US" altLang="zh-C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Ke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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衰变道）</a:t>
                </a:r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的测量敏感度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10</a:t>
                </a:r>
                <a:r>
                  <a:rPr lang="en-US" altLang="zh-CN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zh-CN" altLang="en-US" sz="2800" dirty="0"/>
                  <a:t>测量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/>
                      </a:rPr>
                      <m:t>𝑫</m:t>
                    </m:r>
                    <m:r>
                      <a:rPr lang="zh-CN" altLang="en-US" sz="2800" i="1" dirty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zh-CN" sz="2800" i="1" dirty="0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/>
                            <a:sym typeface="Symbol"/>
                          </a:rPr>
                          <m:t></m:t>
                        </m:r>
                      </m:e>
                      <m:sup>
                        <m:r>
                          <a:rPr lang="en-US" altLang="zh-CN" sz="2800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的强相角差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</a:t>
                </a:r>
                <a:r>
                  <a:rPr lang="en-US" altLang="zh-CN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K</a:t>
                </a:r>
                <a:r>
                  <a:rPr lang="en-US" altLang="zh-CN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</a:t>
                </a:r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/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测量敏感度：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(cos</a:t>
                </a:r>
                <a:r>
                  <a:rPr lang="en-US" altLang="zh-CN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K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0.007;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(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K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altLang="zh-C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hh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直接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破坏测量的敏感度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</a:t>
                </a:r>
                <a:r>
                  <a:rPr lang="en-US" altLang="zh-CN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10</a:t>
                </a:r>
                <a:r>
                  <a:rPr lang="en-US" altLang="zh-CN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</a:t>
                </a:r>
              </a:p>
              <a:p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丰富的物理研究课题，在实验上与超级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工厂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升级后的</a:t>
                </a:r>
                <a:r>
                  <a:rPr lang="en-US" altLang="zh-C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lang="zh-CN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互补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288" y="762000"/>
                <a:ext cx="8744832" cy="5867400"/>
              </a:xfrm>
              <a:blipFill rotWithShape="0">
                <a:blip r:embed="rId2"/>
                <a:stretch>
                  <a:fillRect l="-1394" t="-1246" b="-4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C159411-1B09-4A11-8164-C1F937D02B04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69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总结与展望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2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16288" y="771144"/>
                <a:ext cx="8699112" cy="5715000"/>
              </a:xfrm>
            </p:spPr>
            <p:txBody>
              <a:bodyPr/>
              <a:lstStyle/>
              <a:p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本次会议，预期参会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人左右，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实际参会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&gt;100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！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本次会议总报告数：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个，其中由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学生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博士后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青年教师做的报告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！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粲强子物理研究非常活跃，朝气蓬勃！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实验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产生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截面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巨大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最终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</a:t>
                </a:r>
                <a:r>
                  <a:rPr lang="en-US" altLang="zh-CN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的积分亮度。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Belle-II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预期在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年采集数据，相关统计量将在几年内超过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实验现有统计量一个量级，最终将有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ab</a:t>
                </a:r>
                <a:r>
                  <a:rPr lang="en-US" altLang="zh-CN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的积分亮度。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实验特色：粲强子阈值附近成对产生，量子关联效应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实验正在准备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升级提高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对撞质心系能量，研究提高对撞亮度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、极化束流的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可行性。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实验结束后，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超级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粲工厂？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8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288" y="771144"/>
                <a:ext cx="8699112" cy="5715000"/>
              </a:xfrm>
              <a:blipFill rotWithShape="0">
                <a:blip r:embed="rId3"/>
                <a:stretch>
                  <a:fillRect l="-770" t="-961" r="-1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8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50000"/>
              </a:spcBef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1pPr>
            <a:lvl2pPr marL="742950" indent="-285750" algn="ctr" eaLnBrk="0" hangingPunct="0">
              <a:spcBef>
                <a:spcPct val="50000"/>
              </a:spcBef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2pPr>
            <a:lvl3pPr marL="1143000" indent="-228600" algn="ctr" eaLnBrk="0" hangingPunct="0">
              <a:spcBef>
                <a:spcPct val="50000"/>
              </a:spcBef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3pPr>
            <a:lvl4pPr marL="1600200" indent="-228600" algn="ctr" eaLnBrk="0" hangingPunct="0">
              <a:spcBef>
                <a:spcPct val="50000"/>
              </a:spcBef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4pPr>
            <a:lvl5pPr marL="2057400" indent="-228600" algn="ctr" eaLnBrk="0" hangingPunct="0">
              <a:spcBef>
                <a:spcPct val="50000"/>
              </a:spcBef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defRPr kumimoji="1" sz="3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70719B7-4ED3-4809-838F-2203122755EC}" type="slidenum">
              <a:rPr kumimoji="0" lang="zh-CN" altLang="en-US" sz="1600">
                <a:latin typeface="宋体" charset="-122"/>
                <a:ea typeface="宋体" charset="-122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kumimoji="0" lang="en-US" altLang="zh-CN" sz="1600" dirty="0">
              <a:latin typeface="宋体" charset="-122"/>
              <a:ea typeface="宋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8"/>
    </mc:Choice>
    <mc:Fallback xmlns="">
      <p:transition spd="slow" advTm="817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0.att.hudong.com/75/18/01300000093992120798181046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209801"/>
            <a:ext cx="669780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2017</a:t>
            </a:r>
            <a:r>
              <a:rPr lang="zh-CN" altLang="en-US" dirty="0" smtClean="0"/>
              <a:t>年牡丹江学术论坛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105400"/>
          </a:xfrm>
        </p:spPr>
        <p:txBody>
          <a:bodyPr/>
          <a:lstStyle/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14 – 15</a:t>
            </a:r>
            <a:r>
              <a:rPr lang="zh-CN" altLang="en-US" dirty="0" smtClean="0"/>
              <a:t>日在广西南宁（广西大学）</a:t>
            </a:r>
            <a:endParaRPr lang="en-US" altLang="zh-CN" dirty="0" smtClean="0"/>
          </a:p>
          <a:p>
            <a:r>
              <a:rPr lang="zh-CN" altLang="en-US" dirty="0" smtClean="0"/>
              <a:t>面向高校和研究所的教师，或即将加入教师队伍的博士后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25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致谢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288" y="838200"/>
            <a:ext cx="8699112" cy="5791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0" dirty="0"/>
              <a:t>服务</a:t>
            </a:r>
            <a:r>
              <a:rPr lang="zh-CN" altLang="en-US" b="0" dirty="0" smtClean="0"/>
              <a:t>人员</a:t>
            </a:r>
            <a:endParaRPr lang="zh-CN" altLang="en-US" b="0" dirty="0"/>
          </a:p>
          <a:p>
            <a:r>
              <a:rPr lang="zh-CN" altLang="en-US" b="0" dirty="0"/>
              <a:t> </a:t>
            </a:r>
            <a:r>
              <a:rPr lang="zh-CN" altLang="en-US" b="0" dirty="0" smtClean="0"/>
              <a:t>赵明刚</a:t>
            </a:r>
            <a:endParaRPr lang="en-US" altLang="zh-CN" b="0" dirty="0" smtClean="0"/>
          </a:p>
          <a:p>
            <a:r>
              <a:rPr lang="zh-CN" altLang="en-US" b="0" dirty="0" smtClean="0"/>
              <a:t>康立佳</a:t>
            </a:r>
            <a:r>
              <a:rPr lang="zh-CN" altLang="en-US" b="0" dirty="0"/>
              <a:t>（秘书）、孙慧琴（会计）、刘松芬</a:t>
            </a:r>
          </a:p>
          <a:p>
            <a:r>
              <a:rPr lang="zh-CN" altLang="en-US" b="0" dirty="0"/>
              <a:t>  研究生：渠朝义、屈三强</a:t>
            </a:r>
          </a:p>
          <a:p>
            <a:r>
              <a:rPr lang="zh-CN" altLang="en-US" b="0" dirty="0"/>
              <a:t>  伯苓班本科生：三年级</a:t>
            </a:r>
            <a:r>
              <a:rPr lang="en-US" altLang="zh-CN" b="0" dirty="0"/>
              <a:t>3</a:t>
            </a:r>
            <a:r>
              <a:rPr lang="zh-CN" altLang="en-US" b="0" dirty="0"/>
              <a:t>名（李金鑫、谢世鸿、刘亦斐）、二年级</a:t>
            </a:r>
            <a:r>
              <a:rPr lang="en-US" altLang="zh-CN" b="0" dirty="0"/>
              <a:t>5</a:t>
            </a:r>
            <a:r>
              <a:rPr lang="zh-CN" altLang="en-US" b="0" dirty="0"/>
              <a:t>名（秦凝、武家麟、王艺馨、胡孔毅、付海龙</a:t>
            </a:r>
            <a:r>
              <a:rPr lang="zh-CN" altLang="en-US" b="0" dirty="0" smtClean="0"/>
              <a:t>）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79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3" name="Rectangle 3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6600" dirty="0" smtClean="0">
                <a:solidFill>
                  <a:srgbClr val="0000FF"/>
                </a:solidFill>
                <a:ea typeface="华文行楷" pitchFamily="2" charset="-122"/>
              </a:rPr>
              <a:t>Backup </a:t>
            </a:r>
            <a:endParaRPr lang="zh-CN" altLang="en-US" sz="66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行楷" pitchFamily="2" charset="-122"/>
            </a:endParaRPr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FED874-A5CB-40A3-9F0B-1D97F82A3995}" type="slidenum">
              <a:rPr lang="zh-CN" altLang="en-US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粲物理理论研究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34000"/>
          </a:xfrm>
        </p:spPr>
        <p:txBody>
          <a:bodyPr/>
          <a:lstStyle/>
          <a:p>
            <a:r>
              <a:rPr lang="zh-CN" altLang="en-US" smtClean="0">
                <a:solidFill>
                  <a:srgbClr val="FF0000"/>
                </a:solidFill>
              </a:rPr>
              <a:t>难度大</a:t>
            </a:r>
            <a:r>
              <a:rPr lang="zh-CN" altLang="en-US" smtClean="0"/>
              <a:t>！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sz="2400" dirty="0" smtClean="0"/>
              <a:t>先解决主要矛盾！</a:t>
            </a: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3" y="1450688"/>
            <a:ext cx="4351867" cy="31222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533400" y="3505200"/>
            <a:ext cx="18288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Garamond" pitchFamily="18" charset="0"/>
              <a:ea typeface="宋体" pitchFamily="2" charset="-122"/>
              <a:sym typeface="Symbol" pitchFamily="18" charset="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35493"/>
            <a:ext cx="4233334" cy="24167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5098626" y="5867400"/>
            <a:ext cx="1987973" cy="2667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Garamond" pitchFamily="18" charset="0"/>
              <a:ea typeface="宋体" pitchFamily="2" charset="-122"/>
              <a:sym typeface="Symbol" pitchFamily="18" charset="2"/>
            </a:endParaRPr>
          </a:p>
        </p:txBody>
      </p:sp>
      <p:grpSp>
        <p:nvGrpSpPr>
          <p:cNvPr id="9" name="组 6"/>
          <p:cNvGrpSpPr/>
          <p:nvPr/>
        </p:nvGrpSpPr>
        <p:grpSpPr>
          <a:xfrm>
            <a:off x="4743026" y="1198921"/>
            <a:ext cx="3758002" cy="2023179"/>
            <a:chOff x="483384" y="1795598"/>
            <a:chExt cx="7973204" cy="419876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384" y="1795598"/>
              <a:ext cx="7973204" cy="407872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8088" y="5435559"/>
              <a:ext cx="698500" cy="55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6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理论预言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1"/>
            <a:ext cx="4167829" cy="304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11260"/>
            <a:ext cx="3818467" cy="21372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57600"/>
            <a:ext cx="4148667" cy="2818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581399"/>
            <a:ext cx="4419600" cy="8375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4629669"/>
            <a:ext cx="2635207" cy="17731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562" y="851748"/>
            <a:ext cx="6722534" cy="4334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370718"/>
            <a:ext cx="6079067" cy="32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LHCb</a:t>
            </a:r>
            <a:r>
              <a:rPr lang="zh-CN" altLang="en-US" dirty="0" smtClean="0"/>
              <a:t>实验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808" y="914400"/>
            <a:ext cx="8805792" cy="5715000"/>
          </a:xfrm>
        </p:spPr>
        <p:txBody>
          <a:bodyPr/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强子对撞实验（粲强子产生截面巨大，能量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~3 fb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-1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60 x 10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11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个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未来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50 fb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-1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在长寿命带电径迹末态衰变中，优势巨大（电子末态除外）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部分重建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可重建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（半轻衰变）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劣势：测量包含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中性末态粒子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的衰变道，电子末态，顶点不能太远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75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72239"/>
            <a:ext cx="4114800" cy="367155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LHCb</a:t>
            </a:r>
            <a:r>
              <a:rPr lang="zh-CN" altLang="en-US" dirty="0" smtClean="0"/>
              <a:t>实验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838200"/>
            <a:ext cx="3166534" cy="2323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057400"/>
            <a:ext cx="3132667" cy="46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稀有衰变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75547"/>
            <a:ext cx="7696200" cy="57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Belle/Belle-II</a:t>
            </a:r>
            <a:r>
              <a:rPr lang="zh-CN" altLang="en-US" dirty="0" smtClean="0"/>
              <a:t>实验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808" y="914400"/>
            <a:ext cx="8805792" cy="5715000"/>
          </a:xfrm>
        </p:spPr>
        <p:txBody>
          <a:bodyPr/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正负电子对撞实验（触发效率接近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工厂（能量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，已停运行）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Belle 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zh-C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亮度世界纪录：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x 10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zh-C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积分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亮度：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~1000 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）：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1.3 x 10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dirty="0" smtClean="0">
                <a:cs typeface="Times New Roman" pitchFamily="18" charset="0"/>
              </a:rPr>
              <a:t>个</a:t>
            </a:r>
            <a:r>
              <a:rPr lang="zh-CN" altLang="en-US" dirty="0">
                <a:cs typeface="Times New Roman" pitchFamily="18" charset="0"/>
              </a:rPr>
              <a:t>粲介子</a:t>
            </a:r>
            <a:endParaRPr lang="en-US" altLang="zh-CN" dirty="0" smtClean="0">
              <a:cs typeface="Times New Roman" pitchFamily="18" charset="0"/>
            </a:endParaRPr>
          </a:p>
          <a:p>
            <a:pPr lvl="1"/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cc</a:t>
            </a:r>
            <a:r>
              <a:rPr lang="zh-CN" altLang="en-US" dirty="0" smtClean="0">
                <a:cs typeface="Times New Roman" pitchFamily="18" charset="0"/>
              </a:rPr>
              <a:t>的统计量少于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zh-CN" altLang="en-US" dirty="0" smtClean="0">
                <a:cs typeface="Times New Roman" pitchFamily="18" charset="0"/>
              </a:rPr>
              <a:t>，但多于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BESIII</a:t>
            </a:r>
          </a:p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Belle-II</a:t>
            </a:r>
            <a:r>
              <a:rPr lang="zh-CN" altLang="en-US" dirty="0" smtClean="0">
                <a:cs typeface="Times New Roman" pitchFamily="18" charset="0"/>
              </a:rPr>
              <a:t>的亮度再提高了</a:t>
            </a:r>
            <a:r>
              <a:rPr lang="en-US" altLang="zh-CN" dirty="0" smtClean="0">
                <a:cs typeface="Times New Roman" pitchFamily="18" charset="0"/>
              </a:rPr>
              <a:t>40</a:t>
            </a:r>
            <a:r>
              <a:rPr lang="zh-CN" altLang="en-US" dirty="0" smtClean="0">
                <a:cs typeface="Times New Roman" pitchFamily="18" charset="0"/>
              </a:rPr>
              <a:t>倍，统计量与</a:t>
            </a:r>
            <a:r>
              <a:rPr lang="en-US" altLang="zh-CN" dirty="0" err="1" smtClean="0">
                <a:cs typeface="Times New Roman" pitchFamily="18" charset="0"/>
              </a:rPr>
              <a:t>LHCb</a:t>
            </a:r>
            <a:r>
              <a:rPr lang="zh-CN" altLang="en-US" dirty="0">
                <a:cs typeface="Times New Roman" pitchFamily="18" charset="0"/>
              </a:rPr>
              <a:t>可</a:t>
            </a:r>
            <a:r>
              <a:rPr lang="zh-CN" altLang="en-US" dirty="0" smtClean="0">
                <a:cs typeface="Times New Roman" pitchFamily="18" charset="0"/>
              </a:rPr>
              <a:t>比！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051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Belle</a:t>
            </a:r>
            <a:r>
              <a:rPr lang="zh-CN" altLang="en-US" dirty="0" smtClean="0"/>
              <a:t>实验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8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2887133" cy="23372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32933"/>
            <a:ext cx="4326467" cy="28501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67200"/>
            <a:ext cx="3860800" cy="2091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852" y="4027647"/>
            <a:ext cx="3625161" cy="25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数据样本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FC9F5-6E0F-4CDA-863B-724C968F799A}" type="slidenum">
              <a:rPr lang="zh-CN" altLang="en-US" smtClean="0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763000" cy="56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zyh-new">
  <a:themeElements>
    <a:clrScheme name="zyh-uh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zyh-uh">
      <a:majorFont>
        <a:latin typeface="华文行楷"/>
        <a:ea typeface="华文行楷"/>
        <a:cs typeface=""/>
      </a:majorFont>
      <a:minorFont>
        <a:latin typeface="华文新魏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Garamond" pitchFamily="18" charset="0"/>
            <a:ea typeface="宋体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Garamond" pitchFamily="18" charset="0"/>
            <a:ea typeface="宋体" pitchFamily="2" charset="-122"/>
            <a:sym typeface="Symbol" pitchFamily="18" charset="2"/>
          </a:defRPr>
        </a:defPPr>
      </a:lstStyle>
    </a:lnDef>
  </a:objectDefaults>
  <a:extraClrSchemeLst>
    <a:extraClrScheme>
      <a:clrScheme name="zyh-uh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yh-uh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h-uh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zyh-uh">
  <a:themeElements>
    <a:clrScheme name="zyh-uh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zyh-uh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lnDef>
  </a:objectDefaults>
  <a:extraClrSchemeLst>
    <a:extraClrScheme>
      <a:clrScheme name="zyh-uh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yh-uh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yh-uh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39084</TotalTime>
  <Words>854</Words>
  <Application>Microsoft Office PowerPoint</Application>
  <PresentationFormat>全屏显示(4:3)</PresentationFormat>
  <Paragraphs>173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宋体</vt:lpstr>
      <vt:lpstr>MS PGothic</vt:lpstr>
      <vt:lpstr>华文楷体</vt:lpstr>
      <vt:lpstr>华文行楷</vt:lpstr>
      <vt:lpstr>Wingdings 2</vt:lpstr>
      <vt:lpstr>Symbol</vt:lpstr>
      <vt:lpstr>Wingdings</vt:lpstr>
      <vt:lpstr>Cambria Math</vt:lpstr>
      <vt:lpstr>Arial</vt:lpstr>
      <vt:lpstr>Times New Roman</vt:lpstr>
      <vt:lpstr>Garamond</vt:lpstr>
      <vt:lpstr>1_zyh-new</vt:lpstr>
      <vt:lpstr>2_zyh-uh</vt:lpstr>
      <vt:lpstr>粲强子物理研究</vt:lpstr>
      <vt:lpstr>粲物理理论研究</vt:lpstr>
      <vt:lpstr>理论预言</vt:lpstr>
      <vt:lpstr>LHCb实验</vt:lpstr>
      <vt:lpstr>LHCb实验</vt:lpstr>
      <vt:lpstr>稀有衰变</vt:lpstr>
      <vt:lpstr>Belle/Belle-II实验</vt:lpstr>
      <vt:lpstr>Belle实验</vt:lpstr>
      <vt:lpstr>数据样本</vt:lpstr>
      <vt:lpstr>BESIII实验</vt:lpstr>
      <vt:lpstr>阈值产生实验上的特色物理</vt:lpstr>
      <vt:lpstr>BESIII实验</vt:lpstr>
      <vt:lpstr>c 衰变展望</vt:lpstr>
      <vt:lpstr>(4040)阈上的粲介子混合与CP破坏参数测量</vt:lpstr>
      <vt:lpstr>超级-粲工厂上的一些敏感度估计</vt:lpstr>
      <vt:lpstr>总结与展望</vt:lpstr>
      <vt:lpstr>2017年牡丹江学术论坛</vt:lpstr>
      <vt:lpstr>致谢</vt:lpstr>
      <vt:lpstr>Backup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杰出青年科学基金答辩报告 研究方向：实验高能物理</dc:title>
  <dc:creator>Yangheng Zheng</dc:creator>
  <cp:lastModifiedBy>Bianzi Da</cp:lastModifiedBy>
  <cp:revision>3599</cp:revision>
  <dcterms:created xsi:type="dcterms:W3CDTF">2003-04-28T21:37:29Z</dcterms:created>
  <dcterms:modified xsi:type="dcterms:W3CDTF">2017-09-24T06:53:46Z</dcterms:modified>
</cp:coreProperties>
</file>