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5" r:id="rId1"/>
  </p:sldMasterIdLst>
  <p:notesMasterIdLst>
    <p:notesMasterId r:id="rId38"/>
  </p:notesMasterIdLst>
  <p:handoutMasterIdLst>
    <p:handoutMasterId r:id="rId39"/>
  </p:handoutMasterIdLst>
  <p:sldIdLst>
    <p:sldId id="258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404" r:id="rId10"/>
    <p:sldId id="405" r:id="rId11"/>
    <p:sldId id="406" r:id="rId12"/>
    <p:sldId id="407" r:id="rId13"/>
    <p:sldId id="408" r:id="rId14"/>
    <p:sldId id="403" r:id="rId15"/>
    <p:sldId id="411" r:id="rId16"/>
    <p:sldId id="409" r:id="rId17"/>
    <p:sldId id="413" r:id="rId18"/>
    <p:sldId id="414" r:id="rId19"/>
    <p:sldId id="421" r:id="rId20"/>
    <p:sldId id="422" r:id="rId21"/>
    <p:sldId id="423" r:id="rId22"/>
    <p:sldId id="424" r:id="rId23"/>
    <p:sldId id="425" r:id="rId24"/>
    <p:sldId id="426" r:id="rId25"/>
    <p:sldId id="430" r:id="rId26"/>
    <p:sldId id="432" r:id="rId27"/>
    <p:sldId id="433" r:id="rId28"/>
    <p:sldId id="435" r:id="rId29"/>
    <p:sldId id="436" r:id="rId30"/>
    <p:sldId id="437" r:id="rId31"/>
    <p:sldId id="438" r:id="rId32"/>
    <p:sldId id="439" r:id="rId33"/>
    <p:sldId id="443" r:id="rId34"/>
    <p:sldId id="442" r:id="rId35"/>
    <p:sldId id="440" r:id="rId36"/>
    <p:sldId id="441" r:id="rId37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ubin Liu" initials="S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14E"/>
    <a:srgbClr val="3333CC"/>
    <a:srgbClr val="FF9933"/>
    <a:srgbClr val="2861F0"/>
    <a:srgbClr val="FF6600"/>
    <a:srgbClr val="7FB1D8"/>
    <a:srgbClr val="FFFF00"/>
    <a:srgbClr val="A0E298"/>
    <a:srgbClr val="3F6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4" autoAdjust="0"/>
    <p:restoredTop sz="92919"/>
  </p:normalViewPr>
  <p:slideViewPr>
    <p:cSldViewPr snapToGrid="0">
      <p:cViewPr varScale="1">
        <p:scale>
          <a:sx n="92" d="100"/>
          <a:sy n="92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496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9" Type="http://schemas.openxmlformats.org/officeDocument/2006/relationships/image" Target="../media/image47.wmf"/><Relationship Id="rId20" Type="http://schemas.openxmlformats.org/officeDocument/2006/relationships/image" Target="../media/image58.wmf"/><Relationship Id="rId10" Type="http://schemas.openxmlformats.org/officeDocument/2006/relationships/image" Target="../media/image48.wmf"/><Relationship Id="rId11" Type="http://schemas.openxmlformats.org/officeDocument/2006/relationships/image" Target="../media/image49.wmf"/><Relationship Id="rId12" Type="http://schemas.openxmlformats.org/officeDocument/2006/relationships/image" Target="../media/image50.wmf"/><Relationship Id="rId13" Type="http://schemas.openxmlformats.org/officeDocument/2006/relationships/image" Target="../media/image51.wmf"/><Relationship Id="rId14" Type="http://schemas.openxmlformats.org/officeDocument/2006/relationships/image" Target="../media/image52.wmf"/><Relationship Id="rId15" Type="http://schemas.openxmlformats.org/officeDocument/2006/relationships/image" Target="../media/image53.wmf"/><Relationship Id="rId16" Type="http://schemas.openxmlformats.org/officeDocument/2006/relationships/image" Target="../media/image54.wmf"/><Relationship Id="rId17" Type="http://schemas.openxmlformats.org/officeDocument/2006/relationships/image" Target="../media/image55.wmf"/><Relationship Id="rId18" Type="http://schemas.openxmlformats.org/officeDocument/2006/relationships/image" Target="../media/image56.wmf"/><Relationship Id="rId19" Type="http://schemas.openxmlformats.org/officeDocument/2006/relationships/image" Target="../media/image57.wmf"/><Relationship Id="rId1" Type="http://schemas.openxmlformats.org/officeDocument/2006/relationships/image" Target="../media/image39.wmf"/><Relationship Id="rId2" Type="http://schemas.openxmlformats.org/officeDocument/2006/relationships/image" Target="../media/image40.wmf"/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image" Target="../media/image44.wmf"/><Relationship Id="rId7" Type="http://schemas.openxmlformats.org/officeDocument/2006/relationships/image" Target="../media/image45.emf"/><Relationship Id="rId8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wmf"/><Relationship Id="rId12" Type="http://schemas.openxmlformats.org/officeDocument/2006/relationships/image" Target="../media/image57.wmf"/><Relationship Id="rId13" Type="http://schemas.openxmlformats.org/officeDocument/2006/relationships/image" Target="../media/image58.wmf"/><Relationship Id="rId1" Type="http://schemas.openxmlformats.org/officeDocument/2006/relationships/image" Target="../media/image39.wmf"/><Relationship Id="rId2" Type="http://schemas.openxmlformats.org/officeDocument/2006/relationships/image" Target="../media/image41.wmf"/><Relationship Id="rId3" Type="http://schemas.openxmlformats.org/officeDocument/2006/relationships/image" Target="../media/image59.wmf"/><Relationship Id="rId4" Type="http://schemas.openxmlformats.org/officeDocument/2006/relationships/image" Target="../media/image49.wmf"/><Relationship Id="rId5" Type="http://schemas.openxmlformats.org/officeDocument/2006/relationships/image" Target="../media/image50.wmf"/><Relationship Id="rId6" Type="http://schemas.openxmlformats.org/officeDocument/2006/relationships/image" Target="../media/image51.wmf"/><Relationship Id="rId7" Type="http://schemas.openxmlformats.org/officeDocument/2006/relationships/image" Target="../media/image52.wmf"/><Relationship Id="rId8" Type="http://schemas.openxmlformats.org/officeDocument/2006/relationships/image" Target="../media/image53.wmf"/><Relationship Id="rId9" Type="http://schemas.openxmlformats.org/officeDocument/2006/relationships/image" Target="../media/image54.wmf"/><Relationship Id="rId10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2C1FBA-CF23-45CA-A289-03E32D160964}" type="datetimeFigureOut">
              <a:rPr lang="zh-CN" altLang="en-US" smtClean="0"/>
              <a:pPr/>
              <a:t>2017/9/24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F2B0C5-C56D-47E9-BCFE-D990A940F1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700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966BD8-0FC1-456F-BDC6-7D0CA8E36566}" type="datetimeFigureOut">
              <a:rPr lang="zh-CN" altLang="en-US" smtClean="0"/>
              <a:pPr/>
              <a:t>2017/9/24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CFC841-E2E1-4802-8701-94EA307E94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598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FC841-E2E1-4802-8701-94EA307E94B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7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379B8BB-D210-5E47-A873-E75174CEC0DA}" type="datetime1">
              <a:rPr lang="zh-CN" altLang="en-US"/>
              <a:pPr/>
              <a:t>2017/9/24</a:t>
            </a:fld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170841-BB2C-0044-A678-F1BD094E95A0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7492" y="8687390"/>
            <a:ext cx="2970508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23" tIns="43864" rIns="87723" bIns="43864" anchor="b"/>
          <a:lstStyle>
            <a:lvl1pPr algn="l" defTabSz="877888">
              <a:defRPr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12788" indent="-274638" algn="l" defTabSz="877888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095375" indent="-217488" algn="l" defTabSz="877888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535113" indent="-219075" algn="l" defTabSz="877888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1973263" indent="-217488" algn="l" defTabSz="877888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430463" indent="-217488" defTabSz="877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887663" indent="-217488" defTabSz="877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344863" indent="-217488" defTabSz="877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02063" indent="-217488" defTabSz="877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r"/>
            <a:fld id="{A21A983A-CD17-8047-881A-BFA6629A8C5F}" type="slidenum">
              <a:rPr kumimoji="1" lang="en-US" altLang="zh-TW" sz="1100">
                <a:ea typeface="PMingLiU" charset="0"/>
                <a:cs typeface="PMingLiU" charset="0"/>
              </a:rPr>
              <a:pPr algn="r"/>
              <a:t>20</a:t>
            </a:fld>
            <a:endParaRPr kumimoji="1" lang="en-US" altLang="zh-TW" sz="1100">
              <a:ea typeface="PMingLiU" charset="0"/>
              <a:cs typeface="PMingLiU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54" y="4343695"/>
            <a:ext cx="5030492" cy="4113916"/>
          </a:xfrm>
        </p:spPr>
        <p:txBody>
          <a:bodyPr lIns="87723" tIns="43864" rIns="87723" bIns="43864"/>
          <a:lstStyle/>
          <a:p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77264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5815086"/>
            <a:ext cx="2458720" cy="650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44867"/>
            <a:ext cx="7886700" cy="8995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1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628650" y="3475432"/>
            <a:ext cx="7886700" cy="604299"/>
          </a:xfrm>
        </p:spPr>
        <p:txBody>
          <a:bodyPr anchor="ctr">
            <a:noAutofit/>
          </a:bodyPr>
          <a:lstStyle>
            <a:lvl1pPr algn="ctr">
              <a:defRPr lang="zh-CN" altLang="en-US" sz="2400" b="0">
                <a:solidFill>
                  <a:schemeClr val="accent1"/>
                </a:solidFill>
                <a:latin typeface="+mn-ea"/>
                <a:cs typeface="+mj-cs"/>
              </a:defRPr>
            </a:lvl1pPr>
          </a:lstStyle>
          <a:p>
            <a:pPr lv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76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封面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5815086"/>
            <a:ext cx="2458720" cy="65087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9123" y="4006448"/>
            <a:ext cx="8325019" cy="111419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469124" y="5245246"/>
            <a:ext cx="5820358" cy="468179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2400" b="0">
                <a:solidFill>
                  <a:schemeClr val="bg1"/>
                </a:solidFill>
                <a:latin typeface="+mn-ea"/>
                <a:cs typeface="+mj-cs"/>
              </a:defRPr>
            </a:lvl1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69124" y="5815087"/>
            <a:ext cx="4159250" cy="49900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单击此处添加日期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72" r="40" b="-12"/>
          <a:stretch/>
        </p:blipFill>
        <p:spPr>
          <a:xfrm>
            <a:off x="0" y="0"/>
            <a:ext cx="9144000" cy="3899805"/>
          </a:xfrm>
          <a:prstGeom prst="rect">
            <a:avLst/>
          </a:prstGeom>
          <a:ln>
            <a:noFill/>
          </a:ln>
        </p:spPr>
      </p:pic>
      <p:cxnSp>
        <p:nvCxnSpPr>
          <p:cNvPr id="11" name="直接连接符 10"/>
          <p:cNvCxnSpPr/>
          <p:nvPr userDrawn="1"/>
        </p:nvCxnSpPr>
        <p:spPr>
          <a:xfrm>
            <a:off x="0" y="3899805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1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CDA04-5856-6F42-8950-72A663098C67}" type="datetime1">
              <a:rPr lang="zh-CN" altLang="en-US" smtClean="0"/>
              <a:t>2017/9/24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56588" y="6438805"/>
            <a:ext cx="685800" cy="28267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DFA050D-B078-0E4D-B3F9-13D464644B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920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2BAE3-23E6-4745-9710-0A300B394C2C}" type="datetime1">
              <a:rPr kumimoji="1" lang="zh-CN" altLang="en-US" smtClean="0"/>
              <a:t>2017/9/24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11D284-1423-034A-A347-68F26B715B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0009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0" y="6553200"/>
            <a:ext cx="3048000" cy="30480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>
                <a:solidFill>
                  <a:srgbClr val="934C22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2014/4/1</a:t>
            </a:r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8000" y="6553200"/>
            <a:ext cx="5410200" cy="304800"/>
          </a:xfrm>
          <a:prstGeom prst="rect">
            <a:avLst/>
          </a:prstGeo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>
                <a:solidFill>
                  <a:srgbClr val="8B5D3D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PPP11</a:t>
            </a: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58200" y="6553200"/>
            <a:ext cx="685800" cy="304800"/>
          </a:xfrm>
          <a:prstGeom prst="rect">
            <a:avLst/>
          </a:prstGeo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  <a:cs typeface="宋体" charset="0"/>
              </a:defRPr>
            </a:lvl1pPr>
          </a:lstStyle>
          <a:p>
            <a:pPr>
              <a:defRPr/>
            </a:pPr>
            <a:fld id="{B9C4ED4A-7C0D-2845-B8B0-B66DC8A63E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25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smtClean="0"/>
              <a:t>2014/4/1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zh-CN" smtClean="0"/>
              <a:t>PPP11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C11D284-1423-034A-A347-68F26B715BEF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418896" y="157655"/>
            <a:ext cx="6479627" cy="4887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0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FBB01D-19C5-F948-88DA-1534451F84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4056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gradFill>
            <a:gsLst>
              <a:gs pos="70000">
                <a:schemeClr val="tx1">
                  <a:lumMod val="85000"/>
                  <a:lumOff val="15000"/>
                </a:schemeClr>
              </a:gs>
              <a:gs pos="43000">
                <a:schemeClr val="tx1">
                  <a:lumMod val="85000"/>
                  <a:lumOff val="1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effectLst/>
                <a:latin typeface="Times" pitchFamily="18" charset="0"/>
                <a:cs typeface="Times" pitchFamily="18" charset="0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762000"/>
            <a:ext cx="8763000" cy="5715000"/>
          </a:xfrm>
        </p:spPr>
        <p:txBody>
          <a:bodyPr/>
          <a:lstStyle>
            <a:lvl1pPr marL="365760" indent="-256032">
              <a:buClr>
                <a:schemeClr val="tx1"/>
              </a:buClr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Times" pitchFamily="18" charset="0"/>
              </a:defRPr>
            </a:lvl1pPr>
            <a:lvl2pPr marL="658368" indent="-246888">
              <a:buClr>
                <a:schemeClr val="tx1"/>
              </a:buClr>
              <a:buFont typeface="Georgia" pitchFamily="18" charset="0"/>
              <a:buChar char="–"/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046988" indent="-342900">
              <a:buClr>
                <a:schemeClr val="tx1"/>
              </a:buClr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imes" pitchFamily="18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0" y="6553200"/>
            <a:ext cx="3048000" cy="304800"/>
          </a:xfrm>
          <a:prstGeom prst="rect">
            <a:avLst/>
          </a:prstGeom>
          <a:gradFill>
            <a:gsLst>
              <a:gs pos="0">
                <a:schemeClr val="bg1"/>
              </a:gs>
              <a:gs pos="95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 sz="1200">
                <a:solidFill>
                  <a:srgbClr val="934C22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D0B8A2A-39D3-EA40-8E1C-5EB5F893337A}" type="datetime1">
              <a:rPr lang="zh-CN" altLang="en-US" smtClean="0"/>
              <a:t>2017/9/24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3048000" y="6553200"/>
            <a:ext cx="5410200" cy="304800"/>
          </a:xfrm>
          <a:prstGeom prst="rect">
            <a:avLst/>
          </a:prstGeo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 algn="l">
              <a:defRPr sz="1200">
                <a:solidFill>
                  <a:srgbClr val="8B5D3D"/>
                </a:solidFill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8458200" y="6553200"/>
            <a:ext cx="685800" cy="304800"/>
          </a:xfrm>
          <a:prstGeom prst="rect">
            <a:avLst/>
          </a:prstGeom>
          <a:gradFill>
            <a:gsLst>
              <a:gs pos="0">
                <a:schemeClr val="bg1"/>
              </a:gs>
              <a:gs pos="98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rgbClr val="8B5D3D"/>
                </a:solidFill>
                <a:cs typeface="宋体" charset="0"/>
              </a:defRPr>
            </a:lvl1pPr>
          </a:lstStyle>
          <a:p>
            <a:pPr>
              <a:defRPr/>
            </a:pPr>
            <a:fld id="{AACD8CE0-A739-0649-90BF-5E562A383F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44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1"/>
            </a:lvl1pPr>
            <a:lvl2pPr>
              <a:buClr>
                <a:schemeClr val="accent1"/>
              </a:buClr>
              <a:defRPr sz="2000" b="1"/>
            </a:lvl2pPr>
            <a:lvl3pPr>
              <a:buClr>
                <a:schemeClr val="accent1"/>
              </a:buClr>
              <a:defRPr sz="1800" b="1"/>
            </a:lvl3pPr>
            <a:lvl4pPr>
              <a:buClr>
                <a:schemeClr val="accent1"/>
              </a:buClr>
              <a:defRPr sz="1600" b="1"/>
            </a:lvl4pPr>
            <a:lvl5pPr>
              <a:buClr>
                <a:schemeClr val="accent1"/>
              </a:buClr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4" y="974277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文本框 8"/>
          <p:cNvSpPr txBox="1"/>
          <p:nvPr userDrawn="1"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5"/>
          <p:cNvSpPr txBox="1">
            <a:spLocks/>
          </p:cNvSpPr>
          <p:nvPr userDrawn="1"/>
        </p:nvSpPr>
        <p:spPr>
          <a:xfrm>
            <a:off x="8697600" y="311755"/>
            <a:ext cx="36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E1703B59-C883-4B8B-974E-AFB30A6C43A7}" type="slidenum">
              <a:rPr lang="zh-CN" altLang="en-US" smtClean="0"/>
              <a:pPr lvl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97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1"/>
            </a:lvl1pPr>
            <a:lvl2pPr>
              <a:buClr>
                <a:schemeClr val="accent1"/>
              </a:buClr>
              <a:defRPr sz="2000" b="1"/>
            </a:lvl2pPr>
            <a:lvl3pPr>
              <a:buClr>
                <a:schemeClr val="accent1"/>
              </a:buClr>
              <a:defRPr sz="1800" b="1"/>
            </a:lvl3pPr>
            <a:lvl4pPr>
              <a:buClr>
                <a:schemeClr val="accent1"/>
              </a:buClr>
              <a:defRPr sz="1600" b="1"/>
            </a:lvl4pPr>
            <a:lvl5pPr>
              <a:buClr>
                <a:schemeClr val="accent1"/>
              </a:buClr>
              <a:defRPr sz="1600" b="1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5" y="975600"/>
            <a:ext cx="8372163" cy="57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0" name="灯片编号占位符 5"/>
          <p:cNvSpPr txBox="1">
            <a:spLocks/>
          </p:cNvSpPr>
          <p:nvPr/>
        </p:nvSpPr>
        <p:spPr>
          <a:xfrm>
            <a:off x="8697600" y="311755"/>
            <a:ext cx="36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E1703B59-C883-4B8B-974E-AFB30A6C43A7}" type="slidenum">
              <a:rPr lang="zh-CN" altLang="en-US" smtClean="0"/>
              <a:pPr lvl="0"/>
              <a:t>‹#›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86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纯标题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5" y="975600"/>
            <a:ext cx="8372163" cy="57418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灯片编号占位符 5"/>
          <p:cNvSpPr txBox="1">
            <a:spLocks/>
          </p:cNvSpPr>
          <p:nvPr/>
        </p:nvSpPr>
        <p:spPr>
          <a:xfrm>
            <a:off x="8696565" y="311755"/>
            <a:ext cx="447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7E0B4DC1-AB35-4259-8072-EA8F5B8A0BBF}" type="slidenum">
              <a:rPr lang="zh-CN" altLang="en-US" smtClean="0"/>
              <a:pPr lvl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31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2344" y="3635096"/>
            <a:ext cx="8410492" cy="701375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9285665"/>
      </p:ext>
    </p:extLst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空白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250026" y="311755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97600" y="313200"/>
            <a:ext cx="36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1703B59-C883-4B8B-974E-AFB30A6C43A7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97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231682"/>
            <a:ext cx="9144000" cy="3327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50026" y="313200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0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21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96565" y="313200"/>
            <a:ext cx="48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4BD5A17-3153-4A95-988E-B577C14000F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2393" y="975600"/>
            <a:ext cx="8566445" cy="576000"/>
          </a:xfrm>
          <a:prstGeom prst="rect">
            <a:avLst/>
          </a:prstGeom>
        </p:spPr>
        <p:txBody>
          <a:bodyPr/>
          <a:lstStyle>
            <a:lvl1pPr>
              <a:defRPr lang="zh-CN" altLang="en-US"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42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193">
          <p15:clr>
            <a:srgbClr val="FBAE40"/>
          </p15:clr>
        </p15:guide>
        <p15:guide id="3" pos="2160" userDrawn="1">
          <p15:clr>
            <a:srgbClr val="FBAE40"/>
          </p15:clr>
        </p15:guide>
        <p15:guide id="4" pos="389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对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62394" y="960114"/>
            <a:ext cx="4032000" cy="5741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0" y="1550505"/>
            <a:ext cx="9144000" cy="7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11"/>
          <p:cNvSpPr>
            <a:spLocks noGrp="1"/>
          </p:cNvSpPr>
          <p:nvPr>
            <p:ph sz="quarter" idx="10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18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786313" y="958297"/>
            <a:ext cx="4032000" cy="576000"/>
          </a:xfrm>
        </p:spPr>
        <p:txBody>
          <a:bodyPr anchor="b">
            <a:normAutofit/>
          </a:bodyPr>
          <a:lstStyle>
            <a:lvl1pPr marL="0" indent="0" algn="ctr">
              <a:buNone/>
              <a:defRPr lang="zh-CN" altLang="en-US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dirty="0" smtClean="0"/>
              <a:t>单击此处编辑标题</a:t>
            </a: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对比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22" name="矩形 21"/>
          <p:cNvSpPr/>
          <p:nvPr userDrawn="1"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24" name="矩形 23"/>
          <p:cNvSpPr/>
          <p:nvPr userDrawn="1"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50026" y="313200"/>
            <a:ext cx="578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pc="-60" baseline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Page .</a:t>
            </a:r>
            <a:endParaRPr lang="zh-CN" altLang="en-US" sz="1200" spc="-60" baseline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262394" y="960114"/>
            <a:ext cx="4032000" cy="5741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0" y="1550505"/>
            <a:ext cx="9144000" cy="7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11"/>
          <p:cNvSpPr>
            <a:spLocks noGrp="1"/>
          </p:cNvSpPr>
          <p:nvPr>
            <p:ph sz="quarter" idx="10"/>
          </p:nvPr>
        </p:nvSpPr>
        <p:spPr>
          <a:xfrm>
            <a:off x="262394" y="1717675"/>
            <a:ext cx="403200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16" name="内容占位符 15"/>
          <p:cNvSpPr>
            <a:spLocks noGrp="1"/>
          </p:cNvSpPr>
          <p:nvPr>
            <p:ph sz="quarter" idx="11"/>
          </p:nvPr>
        </p:nvSpPr>
        <p:spPr>
          <a:xfrm>
            <a:off x="4786313" y="1717675"/>
            <a:ext cx="4032250" cy="482624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18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786313" y="958297"/>
            <a:ext cx="4032000" cy="576000"/>
          </a:xfrm>
        </p:spPr>
        <p:txBody>
          <a:bodyPr anchor="b">
            <a:normAutofit/>
          </a:bodyPr>
          <a:lstStyle>
            <a:lvl1pPr marL="0" indent="0" algn="ctr">
              <a:buNone/>
              <a:defRPr lang="zh-CN" altLang="en-US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ctr">
              <a:lnSpc>
                <a:spcPct val="90000"/>
              </a:lnSpc>
              <a:spcBef>
                <a:spcPct val="0"/>
              </a:spcBef>
            </a:pPr>
            <a:r>
              <a:rPr lang="zh-CN" altLang="en-US" dirty="0" smtClean="0"/>
              <a:t>单击此处编辑标题</a:t>
            </a:r>
          </a:p>
        </p:txBody>
      </p:sp>
      <p:sp>
        <p:nvSpPr>
          <p:cNvPr id="21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96565" y="313200"/>
            <a:ext cx="487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1200" spc="-60" baseline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4BD5A17-3153-4A95-988E-B577C14000F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432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193">
          <p15:clr>
            <a:srgbClr val="FBAE40"/>
          </p15:clr>
        </p15:guide>
        <p15:guide id="3" pos="2160" userDrawn="1">
          <p15:clr>
            <a:srgbClr val="FBAE40"/>
          </p15:clr>
        </p15:guide>
        <p15:guide id="4" pos="389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microsoft.com/office/2007/relationships/hdphoto" Target="../media/hdphoto1.wdp"/><Relationship Id="rId21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9144793" cy="664522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413468" y="1673352"/>
            <a:ext cx="8340421" cy="4999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0" y="6766560"/>
            <a:ext cx="9144000" cy="91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4" y="168582"/>
            <a:ext cx="1517655" cy="40141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1"/>
            <a:ext cx="9144000" cy="1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1231682"/>
            <a:ext cx="9144000" cy="332713"/>
          </a:xfrm>
          <a:prstGeom prst="rect">
            <a:avLst/>
          </a:prstGeom>
        </p:spPr>
      </p:pic>
      <p:sp>
        <p:nvSpPr>
          <p:cNvPr id="4" name="标题占位符 3"/>
          <p:cNvSpPr>
            <a:spLocks noGrp="1"/>
          </p:cNvSpPr>
          <p:nvPr>
            <p:ph type="title"/>
          </p:nvPr>
        </p:nvSpPr>
        <p:spPr>
          <a:xfrm>
            <a:off x="413468" y="863020"/>
            <a:ext cx="8410492" cy="70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98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2" r:id="rId4"/>
    <p:sldLayoutId id="2147483779" r:id="rId5"/>
    <p:sldLayoutId id="2147483774" r:id="rId6"/>
    <p:sldLayoutId id="2147483776" r:id="rId7"/>
    <p:sldLayoutId id="2147483777" r:id="rId8"/>
    <p:sldLayoutId id="2147483778" r:id="rId9"/>
    <p:sldLayoutId id="2147483767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ransition spd="med">
    <p:push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Calibri" panose="020F0502020204030204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46" Type="http://schemas.openxmlformats.org/officeDocument/2006/relationships/oleObject" Target="../embeddings/oleObject24.bin"/><Relationship Id="rId47" Type="http://schemas.openxmlformats.org/officeDocument/2006/relationships/image" Target="../media/image58.wmf"/><Relationship Id="rId20" Type="http://schemas.openxmlformats.org/officeDocument/2006/relationships/image" Target="../media/image46.wmf"/><Relationship Id="rId21" Type="http://schemas.openxmlformats.org/officeDocument/2006/relationships/oleObject" Target="../embeddings/oleObject10.bin"/><Relationship Id="rId22" Type="http://schemas.openxmlformats.org/officeDocument/2006/relationships/oleObject" Target="../embeddings/oleObject11.bin"/><Relationship Id="rId23" Type="http://schemas.openxmlformats.org/officeDocument/2006/relationships/oleObject" Target="../embeddings/oleObject12.bin"/><Relationship Id="rId24" Type="http://schemas.openxmlformats.org/officeDocument/2006/relationships/oleObject" Target="../embeddings/oleObject13.bin"/><Relationship Id="rId25" Type="http://schemas.openxmlformats.org/officeDocument/2006/relationships/image" Target="../media/image47.wmf"/><Relationship Id="rId26" Type="http://schemas.openxmlformats.org/officeDocument/2006/relationships/oleObject" Target="../embeddings/oleObject14.bin"/><Relationship Id="rId27" Type="http://schemas.openxmlformats.org/officeDocument/2006/relationships/image" Target="../media/image48.wmf"/><Relationship Id="rId28" Type="http://schemas.openxmlformats.org/officeDocument/2006/relationships/oleObject" Target="../embeddings/oleObject15.bin"/><Relationship Id="rId29" Type="http://schemas.openxmlformats.org/officeDocument/2006/relationships/image" Target="../media/image4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9.wmf"/><Relationship Id="rId30" Type="http://schemas.openxmlformats.org/officeDocument/2006/relationships/oleObject" Target="../embeddings/oleObject16.bin"/><Relationship Id="rId31" Type="http://schemas.openxmlformats.org/officeDocument/2006/relationships/image" Target="../media/image50.wmf"/><Relationship Id="rId32" Type="http://schemas.openxmlformats.org/officeDocument/2006/relationships/oleObject" Target="../embeddings/oleObject17.bin"/><Relationship Id="rId9" Type="http://schemas.openxmlformats.org/officeDocument/2006/relationships/oleObject" Target="../embeddings/oleObject4.bin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40.wmf"/><Relationship Id="rId33" Type="http://schemas.openxmlformats.org/officeDocument/2006/relationships/image" Target="../media/image51.wmf"/><Relationship Id="rId34" Type="http://schemas.openxmlformats.org/officeDocument/2006/relationships/oleObject" Target="../embeddings/oleObject18.bin"/><Relationship Id="rId35" Type="http://schemas.openxmlformats.org/officeDocument/2006/relationships/image" Target="../media/image52.wmf"/><Relationship Id="rId36" Type="http://schemas.openxmlformats.org/officeDocument/2006/relationships/oleObject" Target="../embeddings/oleObject19.bin"/><Relationship Id="rId10" Type="http://schemas.openxmlformats.org/officeDocument/2006/relationships/image" Target="../media/image41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2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3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4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45.emf"/><Relationship Id="rId19" Type="http://schemas.openxmlformats.org/officeDocument/2006/relationships/oleObject" Target="../embeddings/oleObject9.bin"/><Relationship Id="rId37" Type="http://schemas.openxmlformats.org/officeDocument/2006/relationships/image" Target="../media/image53.wmf"/><Relationship Id="rId38" Type="http://schemas.openxmlformats.org/officeDocument/2006/relationships/oleObject" Target="../embeddings/oleObject20.bin"/><Relationship Id="rId39" Type="http://schemas.openxmlformats.org/officeDocument/2006/relationships/image" Target="../media/image54.wmf"/><Relationship Id="rId40" Type="http://schemas.openxmlformats.org/officeDocument/2006/relationships/oleObject" Target="../embeddings/oleObject21.bin"/><Relationship Id="rId41" Type="http://schemas.openxmlformats.org/officeDocument/2006/relationships/image" Target="../media/image55.wmf"/><Relationship Id="rId42" Type="http://schemas.openxmlformats.org/officeDocument/2006/relationships/oleObject" Target="../embeddings/oleObject22.bin"/><Relationship Id="rId43" Type="http://schemas.openxmlformats.org/officeDocument/2006/relationships/image" Target="../media/image56.wmf"/><Relationship Id="rId44" Type="http://schemas.openxmlformats.org/officeDocument/2006/relationships/oleObject" Target="../embeddings/oleObject23.bin"/><Relationship Id="rId45" Type="http://schemas.openxmlformats.org/officeDocument/2006/relationships/image" Target="../media/image57.w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8.bin"/><Relationship Id="rId20" Type="http://schemas.openxmlformats.org/officeDocument/2006/relationships/image" Target="../media/image54.wmf"/><Relationship Id="rId21" Type="http://schemas.openxmlformats.org/officeDocument/2006/relationships/oleObject" Target="../embeddings/oleObject34.bin"/><Relationship Id="rId22" Type="http://schemas.openxmlformats.org/officeDocument/2006/relationships/image" Target="../media/image55.wmf"/><Relationship Id="rId23" Type="http://schemas.openxmlformats.org/officeDocument/2006/relationships/oleObject" Target="../embeddings/oleObject35.bin"/><Relationship Id="rId24" Type="http://schemas.openxmlformats.org/officeDocument/2006/relationships/image" Target="../media/image56.wmf"/><Relationship Id="rId25" Type="http://schemas.openxmlformats.org/officeDocument/2006/relationships/oleObject" Target="../embeddings/oleObject36.bin"/><Relationship Id="rId26" Type="http://schemas.openxmlformats.org/officeDocument/2006/relationships/image" Target="../media/image57.wmf"/><Relationship Id="rId27" Type="http://schemas.openxmlformats.org/officeDocument/2006/relationships/oleObject" Target="../embeddings/oleObject37.bin"/><Relationship Id="rId28" Type="http://schemas.openxmlformats.org/officeDocument/2006/relationships/image" Target="../media/image58.wmf"/><Relationship Id="rId10" Type="http://schemas.openxmlformats.org/officeDocument/2006/relationships/image" Target="../media/image49.wmf"/><Relationship Id="rId11" Type="http://schemas.openxmlformats.org/officeDocument/2006/relationships/oleObject" Target="../embeddings/oleObject29.bin"/><Relationship Id="rId12" Type="http://schemas.openxmlformats.org/officeDocument/2006/relationships/image" Target="../media/image50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51.wmf"/><Relationship Id="rId15" Type="http://schemas.openxmlformats.org/officeDocument/2006/relationships/oleObject" Target="../embeddings/oleObject31.bin"/><Relationship Id="rId16" Type="http://schemas.openxmlformats.org/officeDocument/2006/relationships/image" Target="../media/image52.wmf"/><Relationship Id="rId17" Type="http://schemas.openxmlformats.org/officeDocument/2006/relationships/oleObject" Target="../embeddings/oleObject32.bin"/><Relationship Id="rId18" Type="http://schemas.openxmlformats.org/officeDocument/2006/relationships/image" Target="../media/image53.wmf"/><Relationship Id="rId19" Type="http://schemas.openxmlformats.org/officeDocument/2006/relationships/oleObject" Target="../embeddings/oleObject3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25.bin"/><Relationship Id="rId4" Type="http://schemas.openxmlformats.org/officeDocument/2006/relationships/image" Target="../media/image39.wmf"/><Relationship Id="rId5" Type="http://schemas.openxmlformats.org/officeDocument/2006/relationships/oleObject" Target="../embeddings/oleObject26.bin"/><Relationship Id="rId6" Type="http://schemas.openxmlformats.org/officeDocument/2006/relationships/image" Target="../media/image41.wmf"/><Relationship Id="rId7" Type="http://schemas.openxmlformats.org/officeDocument/2006/relationships/oleObject" Target="../embeddings/oleObject27.bin"/><Relationship Id="rId8" Type="http://schemas.openxmlformats.org/officeDocument/2006/relationships/image" Target="../media/image5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image" Target="../media/image61.png"/><Relationship Id="rId5" Type="http://schemas.openxmlformats.org/officeDocument/2006/relationships/image" Target="../media/image62.wmf"/><Relationship Id="rId6" Type="http://schemas.openxmlformats.org/officeDocument/2006/relationships/image" Target="../media/image63.w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6.wmf"/><Relationship Id="rId5" Type="http://schemas.openxmlformats.org/officeDocument/2006/relationships/image" Target="../media/image67.wmf"/><Relationship Id="rId6" Type="http://schemas.openxmlformats.org/officeDocument/2006/relationships/image" Target="../media/image68.wmf"/><Relationship Id="rId7" Type="http://schemas.openxmlformats.org/officeDocument/2006/relationships/image" Target="../media/image69.wmf"/><Relationship Id="rId8" Type="http://schemas.openxmlformats.org/officeDocument/2006/relationships/image" Target="../media/image70.png"/><Relationship Id="rId9" Type="http://schemas.openxmlformats.org/officeDocument/2006/relationships/image" Target="../media/image71.wmf"/><Relationship Id="rId10" Type="http://schemas.openxmlformats.org/officeDocument/2006/relationships/image" Target="../media/image72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w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4.emf"/><Relationship Id="rId3" Type="http://schemas.openxmlformats.org/officeDocument/2006/relationships/image" Target="../media/image8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738457"/>
            <a:ext cx="8715676" cy="1131570"/>
          </a:xfrm>
        </p:spPr>
        <p:txBody>
          <a:bodyPr/>
          <a:lstStyle/>
          <a:p>
            <a:pPr algn="ctr"/>
            <a:r>
              <a:rPr lang="zh-CN" altLang="en-US" dirty="0">
                <a:latin typeface="楷体" charset="0"/>
                <a:ea typeface="楷体" charset="0"/>
                <a:cs typeface="楷体" charset="0"/>
              </a:rPr>
              <a:t>半轻粲味介子</a:t>
            </a:r>
            <a:r>
              <a:rPr lang="zh-CN" altLang="en-US" dirty="0" smtClean="0">
                <a:latin typeface="楷体" charset="0"/>
                <a:ea typeface="楷体" charset="0"/>
                <a:cs typeface="楷体" charset="0"/>
              </a:rPr>
              <a:t>衰变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iTi" charset="-122"/>
              <a:ea typeface="KaiTi" charset="-122"/>
              <a:cs typeface="KaiTi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6024" y="2886018"/>
            <a:ext cx="664362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Kaiti SC Regular"/>
                <a:ea typeface="楷体" charset="0"/>
                <a:cs typeface="Kaiti SC Regular"/>
              </a:rPr>
              <a:t>王</a:t>
            </a:r>
            <a:r>
              <a:rPr lang="en-US" altLang="zh-CN" sz="3600" b="1" dirty="0">
                <a:latin typeface="Kaiti SC Regular"/>
                <a:ea typeface="楷体" charset="0"/>
                <a:cs typeface="Kaiti SC Regular"/>
              </a:rPr>
              <a:t>  </a:t>
            </a:r>
            <a:r>
              <a:rPr lang="zh-CN" altLang="en-US" sz="3600" b="1" dirty="0">
                <a:latin typeface="Kaiti SC Regular"/>
                <a:ea typeface="楷体" charset="0"/>
                <a:cs typeface="Kaiti SC Regular"/>
              </a:rPr>
              <a:t>伟</a:t>
            </a:r>
          </a:p>
          <a:p>
            <a:pPr algn="ctr"/>
            <a:endParaRPr lang="en-US" altLang="zh-CN" sz="2800" dirty="0">
              <a:latin typeface="Kaiti SC Regular"/>
              <a:ea typeface="楷体" charset="0"/>
              <a:cs typeface="Kaiti SC Regular"/>
            </a:endParaRPr>
          </a:p>
          <a:p>
            <a:pPr algn="ctr"/>
            <a:r>
              <a:rPr lang="zh-CN" altLang="en-US" sz="2800" dirty="0">
                <a:latin typeface="Kaiti SC Regular"/>
                <a:ea typeface="楷体" charset="0"/>
                <a:cs typeface="Kaiti SC Regular"/>
              </a:rPr>
              <a:t>上海交通大学</a:t>
            </a:r>
            <a:endParaRPr lang="en-US" altLang="zh-CN" sz="2800" dirty="0">
              <a:latin typeface="Kaiti SC Regular"/>
              <a:ea typeface="楷体" charset="0"/>
              <a:cs typeface="Kaiti SC Regular"/>
            </a:endParaRPr>
          </a:p>
          <a:p>
            <a:pPr algn="ctr"/>
            <a:endParaRPr lang="en-US" altLang="zh-CN" sz="2800" dirty="0">
              <a:latin typeface="Kaiti SC Regular"/>
              <a:ea typeface="楷体" charset="0"/>
              <a:cs typeface="Kaiti SC Regular"/>
            </a:endParaRPr>
          </a:p>
          <a:p>
            <a:pPr algn="ctr"/>
            <a:r>
              <a:rPr lang="en-US" altLang="zh-CN" sz="2800" dirty="0">
                <a:latin typeface="Kaiti SC Regular"/>
                <a:ea typeface="楷体" charset="0"/>
                <a:cs typeface="Kaiti SC Regular"/>
              </a:rPr>
              <a:t>2017</a:t>
            </a:r>
            <a:r>
              <a:rPr lang="zh-CN" altLang="en-US" sz="2800" dirty="0">
                <a:latin typeface="Kaiti SC Regular"/>
                <a:ea typeface="楷体" charset="0"/>
                <a:cs typeface="Kaiti SC Regular"/>
              </a:rPr>
              <a:t>年</a:t>
            </a:r>
            <a:r>
              <a:rPr lang="en-US" altLang="zh-CN" sz="2800" dirty="0">
                <a:latin typeface="Kaiti SC Regular"/>
                <a:ea typeface="楷体" charset="0"/>
                <a:cs typeface="Kaiti SC Regular"/>
              </a:rPr>
              <a:t>9</a:t>
            </a:r>
            <a:r>
              <a:rPr lang="zh-CN" altLang="en-US" sz="2800" dirty="0">
                <a:latin typeface="Kaiti SC Regular"/>
                <a:ea typeface="楷体" charset="0"/>
                <a:cs typeface="Kaiti SC Regular"/>
              </a:rPr>
              <a:t>月</a:t>
            </a:r>
            <a:r>
              <a:rPr lang="en-US" altLang="zh-CN" sz="2800" dirty="0">
                <a:latin typeface="Kaiti SC Regular"/>
                <a:ea typeface="楷体" charset="0"/>
                <a:cs typeface="Kaiti SC Regular"/>
              </a:rPr>
              <a:t>24</a:t>
            </a:r>
            <a:r>
              <a:rPr lang="zh-CN" altLang="en-US" sz="2800" dirty="0">
                <a:latin typeface="Kaiti SC Regular"/>
                <a:ea typeface="楷体" charset="0"/>
                <a:cs typeface="Kaiti SC Regular"/>
              </a:rPr>
              <a:t>日 南开大学</a:t>
            </a:r>
            <a:endParaRPr lang="en-US" altLang="zh-CN" sz="2800" dirty="0">
              <a:latin typeface="Kaiti SC Regular"/>
              <a:ea typeface="楷体" charset="0"/>
              <a:cs typeface="Kaiti SC Regular"/>
            </a:endParaRPr>
          </a:p>
          <a:p>
            <a:pPr algn="ctr"/>
            <a:r>
              <a:rPr lang="en-US" altLang="zh-CN" sz="2800" dirty="0"/>
              <a:t>BESIII-BELLE-</a:t>
            </a:r>
            <a:r>
              <a:rPr lang="en-US" altLang="zh-CN" sz="2800" dirty="0" err="1"/>
              <a:t>LHCb</a:t>
            </a:r>
            <a:r>
              <a:rPr lang="zh-CN" altLang="en-US" sz="2800" dirty="0"/>
              <a:t>粲强子物理联合研讨会</a:t>
            </a:r>
            <a:endParaRPr lang="zh-CN" altLang="en-US" sz="2800" dirty="0">
              <a:latin typeface="Kaiti SC Regular"/>
              <a:ea typeface="楷体" charset="0"/>
              <a:cs typeface="Kaiti SC Regular"/>
            </a:endParaRPr>
          </a:p>
          <a:p>
            <a:pPr algn="ctr"/>
            <a:endParaRPr lang="en-US" altLang="zh-CN" sz="2800" dirty="0" smtClean="0">
              <a:latin typeface="KaiTi" charset="-122"/>
              <a:ea typeface="KaiTi" charset="-122"/>
              <a:cs typeface="Ka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1" y="5804694"/>
            <a:ext cx="1869256" cy="8761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200" y="5865656"/>
            <a:ext cx="1131391" cy="7542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941" y="5865657"/>
            <a:ext cx="982615" cy="7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9652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423" y="1564395"/>
            <a:ext cx="5329545" cy="4351338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13468" y="863020"/>
            <a:ext cx="8410492" cy="701375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双粲重子的</a:t>
            </a:r>
            <a:r>
              <a:rPr kumimoji="1" lang="zh-CN" altLang="en-US" dirty="0"/>
              <a:t>半轻</a:t>
            </a:r>
            <a:r>
              <a:rPr kumimoji="1" lang="zh-CN" altLang="en-US" dirty="0" smtClean="0"/>
              <a:t>衰变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728" y="6054436"/>
            <a:ext cx="5708167" cy="4521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6" y="6054436"/>
            <a:ext cx="1409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非轻衰变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050D-B078-0E4D-B3F9-13D464644BAE}" type="slidenum">
              <a:rPr lang="zh-CN" altLang="en-US" smtClean="0"/>
              <a:pPr/>
              <a:t>11</a:t>
            </a:fld>
            <a:endParaRPr lang="en-US" altLang="zh-CN"/>
          </a:p>
        </p:txBody>
      </p:sp>
      <p:grpSp>
        <p:nvGrpSpPr>
          <p:cNvPr id="7" name="组 6"/>
          <p:cNvGrpSpPr/>
          <p:nvPr/>
        </p:nvGrpSpPr>
        <p:grpSpPr>
          <a:xfrm>
            <a:off x="272103" y="1564395"/>
            <a:ext cx="7973204" cy="4198761"/>
            <a:chOff x="483384" y="1795598"/>
            <a:chExt cx="7973204" cy="419876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384" y="1795598"/>
              <a:ext cx="7973204" cy="407872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8088" y="5435559"/>
              <a:ext cx="698500" cy="558800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947010" y="5790174"/>
            <a:ext cx="706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charset="0"/>
              </a:rPr>
              <a:t>Weak Decays of Doubly Heavy Baryons: </a:t>
            </a:r>
            <a:r>
              <a:rPr lang="en-US" altLang="zh-CN" b="1" dirty="0" smtClean="0">
                <a:solidFill>
                  <a:srgbClr val="FF0000"/>
                </a:solidFill>
                <a:latin typeface="arial" charset="0"/>
              </a:rPr>
              <a:t>the SU(3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</a:rPr>
              <a:t>) </a:t>
            </a:r>
            <a:r>
              <a:rPr lang="en-US" altLang="zh-CN" b="1" dirty="0" smtClean="0">
                <a:solidFill>
                  <a:srgbClr val="FF0000"/>
                </a:solidFill>
                <a:latin typeface="arial" charset="0"/>
              </a:rPr>
              <a:t>Analysis</a:t>
            </a:r>
          </a:p>
          <a:p>
            <a:pPr algn="r"/>
            <a:r>
              <a:rPr lang="en-US" altLang="zh-CN" i="1" dirty="0" smtClean="0">
                <a:latin typeface="arial" charset="0"/>
              </a:rPr>
              <a:t>W. Wang, J. Xu, </a:t>
            </a:r>
            <a:r>
              <a:rPr lang="en-US" altLang="zh-CN" i="1" dirty="0" err="1" smtClean="0">
                <a:latin typeface="arial" charset="0"/>
              </a:rPr>
              <a:t>Z.P.Xing</a:t>
            </a:r>
            <a:r>
              <a:rPr lang="en-US" altLang="zh-CN" i="1" dirty="0" smtClean="0">
                <a:latin typeface="arial" charset="0"/>
              </a:rPr>
              <a:t>, 1707.06570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6539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SU(3)</a:t>
            </a:r>
            <a:r>
              <a:rPr kumimoji="1" lang="zh-CN" altLang="en-US" dirty="0" smtClean="0"/>
              <a:t>分析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050D-B078-0E4D-B3F9-13D464644BAE}" type="slidenum">
              <a:rPr lang="zh-CN" altLang="en-US" smtClean="0"/>
              <a:pPr/>
              <a:t>12</a:t>
            </a:fld>
            <a:endParaRPr lang="en-US" altLang="zh-CN"/>
          </a:p>
        </p:txBody>
      </p:sp>
      <p:sp>
        <p:nvSpPr>
          <p:cNvPr id="9" name="矩形 8"/>
          <p:cNvSpPr/>
          <p:nvPr/>
        </p:nvSpPr>
        <p:spPr>
          <a:xfrm>
            <a:off x="1342158" y="4346702"/>
            <a:ext cx="46845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zh-CN" altLang="en-US" sz="2400" dirty="0"/>
              <a:t>Decays into a charmed baryon and a light </a:t>
            </a:r>
            <a:r>
              <a:rPr lang="zh-CN" altLang="en-US" sz="2400" dirty="0" smtClean="0"/>
              <a:t>meson</a:t>
            </a:r>
            <a:endParaRPr lang="en-US" altLang="zh-CN" sz="2400" dirty="0"/>
          </a:p>
          <a:p>
            <a:pPr marL="285750" indent="-285750">
              <a:buFont typeface="Wingdings" charset="2"/>
              <a:buChar char="Ø"/>
            </a:pPr>
            <a:r>
              <a:rPr lang="en-US" altLang="zh-CN" sz="2400" dirty="0" smtClean="0"/>
              <a:t>Decays </a:t>
            </a:r>
            <a:r>
              <a:rPr lang="en-US" altLang="zh-CN" sz="2400" dirty="0"/>
              <a:t>into a light octet baryon and a charmed </a:t>
            </a:r>
            <a:r>
              <a:rPr lang="en-US" altLang="zh-CN" sz="2400" dirty="0" smtClean="0"/>
              <a:t>meson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sz="2400" dirty="0" smtClean="0"/>
              <a:t>Decays </a:t>
            </a:r>
            <a:r>
              <a:rPr lang="en-US" altLang="zh-CN" sz="2400" dirty="0"/>
              <a:t>into a light </a:t>
            </a:r>
            <a:r>
              <a:rPr lang="en-US" altLang="zh-CN" sz="2400" dirty="0" err="1"/>
              <a:t>decuplet</a:t>
            </a:r>
            <a:r>
              <a:rPr lang="en-US" altLang="zh-CN" sz="2400" dirty="0"/>
              <a:t> baryon and a charmed meson</a:t>
            </a:r>
            <a:endParaRPr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51" y="1850682"/>
            <a:ext cx="1992086" cy="19177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283" y="1935541"/>
            <a:ext cx="2480888" cy="18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SU(3)</a:t>
            </a:r>
            <a:r>
              <a:rPr kumimoji="1" lang="zh-CN" altLang="en-US" dirty="0" smtClean="0"/>
              <a:t>分析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050D-B078-0E4D-B3F9-13D464644BAE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68" y="2331300"/>
            <a:ext cx="4320746" cy="15863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67" y="2404340"/>
            <a:ext cx="4580136" cy="302664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1961" y="203500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/>
              <a:t>宽度关系：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77263" y="5761881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mtClean="0"/>
              <a:t>Global fit in future?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7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双重重</a:t>
            </a:r>
            <a:r>
              <a:rPr lang="zh-CN" altLang="en-US" b="1" dirty="0" smtClean="0"/>
              <a:t>子寿命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922" y="6056881"/>
            <a:ext cx="3854041" cy="378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9927391"/>
                  </p:ext>
                </p:extLst>
              </p:nvPr>
            </p:nvGraphicFramePr>
            <p:xfrm>
              <a:off x="495902" y="1826966"/>
              <a:ext cx="8245624" cy="41568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61406">
                      <a:extLst>
                        <a:ext uri="{9D8B030D-6E8A-4147-A177-3AD203B41FA5}">
                          <a16:colId xmlns:a16="http://schemas.microsoft.com/office/drawing/2014/main" xmlns="" val="4210287502"/>
                        </a:ext>
                      </a:extLst>
                    </a:gridCol>
                    <a:gridCol w="2061406">
                      <a:extLst>
                        <a:ext uri="{9D8B030D-6E8A-4147-A177-3AD203B41FA5}">
                          <a16:colId xmlns:a16="http://schemas.microsoft.com/office/drawing/2014/main" xmlns="" val="213879064"/>
                        </a:ext>
                      </a:extLst>
                    </a:gridCol>
                    <a:gridCol w="2061406">
                      <a:extLst>
                        <a:ext uri="{9D8B030D-6E8A-4147-A177-3AD203B41FA5}">
                          <a16:colId xmlns:a16="http://schemas.microsoft.com/office/drawing/2014/main" xmlns="" val="2324422681"/>
                        </a:ext>
                      </a:extLst>
                    </a:gridCol>
                    <a:gridCol w="2061406">
                      <a:extLst>
                        <a:ext uri="{9D8B030D-6E8A-4147-A177-3AD203B41FA5}">
                          <a16:colId xmlns:a16="http://schemas.microsoft.com/office/drawing/2014/main" xmlns="" val="2119599438"/>
                        </a:ext>
                      </a:extLst>
                    </a:gridCol>
                  </a:tblGrid>
                  <a:tr h="571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literature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𝚵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𝒄𝒄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𝚵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𝒄𝒄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smtClean="0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𝛀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𝒄𝒄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4116823533"/>
                      </a:ext>
                    </a:extLst>
                  </a:tr>
                  <a:tr h="6532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Karliner</a:t>
                          </a:r>
                          <a:r>
                            <a:rPr lang="en-US" altLang="zh-CN" sz="2000" dirty="0" smtClean="0"/>
                            <a:t>, </a:t>
                          </a:r>
                          <a:r>
                            <a:rPr lang="en-US" altLang="zh-CN" sz="2000" dirty="0" err="1" smtClean="0"/>
                            <a:t>Rosner</a:t>
                          </a:r>
                          <a:r>
                            <a:rPr lang="en-US" altLang="zh-CN" sz="2000" dirty="0" smtClean="0"/>
                            <a:t>,</a:t>
                          </a:r>
                          <a:endParaRPr lang="en-US" altLang="zh-CN" sz="2000" baseline="0" dirty="0" smtClean="0"/>
                        </a:p>
                        <a:p>
                          <a:pPr algn="ctr"/>
                          <a:r>
                            <a:rPr lang="en-US" altLang="zh-CN" sz="2000" baseline="0" dirty="0" smtClean="0"/>
                            <a:t>2014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185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53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775418547"/>
                      </a:ext>
                    </a:extLst>
                  </a:tr>
                  <a:tr h="781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Kiselev</a:t>
                          </a:r>
                          <a:r>
                            <a:rPr lang="en-US" altLang="zh-CN" sz="2000" dirty="0" smtClean="0"/>
                            <a:t>,</a:t>
                          </a:r>
                          <a:r>
                            <a:rPr lang="en-US" altLang="zh-CN" sz="2000" baseline="0" dirty="0" smtClean="0"/>
                            <a:t> </a:t>
                          </a:r>
                          <a:r>
                            <a:rPr lang="en-US" altLang="zh-CN" sz="2000" baseline="0" dirty="0" err="1" smtClean="0"/>
                            <a:t>Likhoded</a:t>
                          </a:r>
                          <a:r>
                            <a:rPr lang="en-US" altLang="zh-CN" sz="2000" baseline="0" dirty="0" smtClean="0"/>
                            <a:t>, 1998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430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±10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charset="0"/>
                                    <a:ea typeface="+mn-ea"/>
                                  </a:rPr>
                                  <m:t>110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06400672"/>
                      </a:ext>
                    </a:extLst>
                  </a:tr>
                  <a:tr h="6532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Kiselev</a:t>
                          </a:r>
                          <a:r>
                            <a:rPr lang="en-US" altLang="zh-CN" sz="2000" dirty="0" smtClean="0"/>
                            <a:t>,</a:t>
                          </a:r>
                          <a:r>
                            <a:rPr lang="en-US" altLang="zh-CN" sz="2000" baseline="0" dirty="0" smtClean="0"/>
                            <a:t> Likhoded,2002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460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±5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160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±5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270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±6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938085911"/>
                      </a:ext>
                    </a:extLst>
                  </a:tr>
                  <a:tr h="6532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Guberina</a:t>
                          </a:r>
                          <a:r>
                            <a:rPr lang="en-US" altLang="zh-CN" sz="2000" dirty="0" smtClean="0"/>
                            <a:t>, Melic, </a:t>
                          </a:r>
                          <a:r>
                            <a:rPr lang="en-US" altLang="zh-CN" sz="2000" dirty="0" err="1" smtClean="0"/>
                            <a:t>Stefancic</a:t>
                          </a:r>
                          <a:r>
                            <a:rPr lang="en-US" altLang="zh-CN" sz="2000" dirty="0" smtClean="0"/>
                            <a:t>, 1998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1550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220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250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607143213"/>
                      </a:ext>
                    </a:extLst>
                  </a:tr>
                  <a:tr h="2630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Chang, Li,</a:t>
                          </a:r>
                          <a:r>
                            <a:rPr lang="en-US" altLang="zh-CN" sz="2000" baseline="0" dirty="0" smtClean="0"/>
                            <a:t> Li, Wang, 2007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670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250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210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877935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9927391"/>
                  </p:ext>
                </p:extLst>
              </p:nvPr>
            </p:nvGraphicFramePr>
            <p:xfrm>
              <a:off x="495902" y="1826966"/>
              <a:ext cx="8245624" cy="41568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6140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210287502"/>
                        </a:ext>
                      </a:extLst>
                    </a:gridCol>
                    <a:gridCol w="206140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3879064"/>
                        </a:ext>
                      </a:extLst>
                    </a:gridCol>
                    <a:gridCol w="206140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324422681"/>
                        </a:ext>
                      </a:extLst>
                    </a:gridCol>
                    <a:gridCol w="206140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19599438"/>
                        </a:ext>
                      </a:extLst>
                    </a:gridCol>
                  </a:tblGrid>
                  <a:tr h="5712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literature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1064" r="-200885" b="-6457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592" t="-1064" r="-101479" b="-6457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00592" t="-1064" r="-1479" b="-6457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11682353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Karliner</a:t>
                          </a:r>
                          <a:r>
                            <a:rPr lang="en-US" altLang="zh-CN" sz="2000" dirty="0" smtClean="0"/>
                            <a:t>, </a:t>
                          </a:r>
                          <a:r>
                            <a:rPr lang="en-US" altLang="zh-CN" sz="2000" dirty="0" err="1" smtClean="0"/>
                            <a:t>Rosner</a:t>
                          </a:r>
                          <a:r>
                            <a:rPr lang="en-US" altLang="zh-CN" sz="2000" dirty="0" smtClean="0"/>
                            <a:t>,</a:t>
                          </a:r>
                          <a:endParaRPr lang="en-US" altLang="zh-CN" sz="2000" baseline="0" dirty="0" smtClean="0"/>
                        </a:p>
                        <a:p>
                          <a:pPr algn="ctr"/>
                          <a:r>
                            <a:rPr lang="en-US" altLang="zh-CN" sz="2000" baseline="0" dirty="0" smtClean="0"/>
                            <a:t>2014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185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53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75418547"/>
                      </a:ext>
                    </a:extLst>
                  </a:tr>
                  <a:tr h="781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Kiselev</a:t>
                          </a:r>
                          <a:r>
                            <a:rPr lang="en-US" altLang="zh-CN" sz="2000" dirty="0" smtClean="0"/>
                            <a:t>,</a:t>
                          </a:r>
                          <a:r>
                            <a:rPr lang="en-US" altLang="zh-CN" sz="2000" baseline="0" dirty="0" smtClean="0"/>
                            <a:t> </a:t>
                          </a:r>
                          <a:r>
                            <a:rPr lang="en-US" altLang="zh-CN" sz="2000" baseline="0" dirty="0" err="1" smtClean="0"/>
                            <a:t>Likhoded</a:t>
                          </a:r>
                          <a:r>
                            <a:rPr lang="en-US" altLang="zh-CN" sz="2000" baseline="0" dirty="0" smtClean="0"/>
                            <a:t>, </a:t>
                          </a:r>
                          <a:r>
                            <a:rPr lang="en-US" altLang="zh-CN" sz="2000" baseline="0" dirty="0" smtClean="0"/>
                            <a:t>1998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164063" r="-200885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592" t="-164063" r="-101479" b="-2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640067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Kiselev</a:t>
                          </a:r>
                          <a:r>
                            <a:rPr lang="en-US" altLang="zh-CN" sz="2000" dirty="0" smtClean="0"/>
                            <a:t>,</a:t>
                          </a:r>
                          <a:r>
                            <a:rPr lang="en-US" altLang="zh-CN" sz="2000" baseline="0" dirty="0" smtClean="0"/>
                            <a:t> Likhoded,2002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291379" r="-200885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592" t="-291379" r="-101479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00592" t="-291379" r="-1479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93808591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 smtClean="0"/>
                            <a:t>Guberina</a:t>
                          </a:r>
                          <a:r>
                            <a:rPr lang="en-US" altLang="zh-CN" sz="2000" dirty="0" smtClean="0"/>
                            <a:t>, Melic, </a:t>
                          </a:r>
                          <a:r>
                            <a:rPr lang="en-US" altLang="zh-CN" sz="2000" dirty="0" err="1" smtClean="0"/>
                            <a:t>Stefancic</a:t>
                          </a:r>
                          <a:r>
                            <a:rPr lang="en-US" altLang="zh-CN" sz="2000" dirty="0" smtClean="0"/>
                            <a:t>, 1998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394783" r="-200885" b="-1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592" t="-394783" r="-101479" b="-1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00592" t="-394783" r="-1479" b="-1156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60714321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smtClean="0"/>
                            <a:t>Chang, Li,</a:t>
                          </a:r>
                          <a:r>
                            <a:rPr lang="en-US" altLang="zh-CN" sz="2000" baseline="0" dirty="0" smtClean="0"/>
                            <a:t> Li, Wang, 2007</a:t>
                          </a:r>
                          <a:endParaRPr lang="zh-CN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494783" r="-200885" b="-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592" t="-494783" r="-101479" b="-1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00592" t="-494783" r="-1479" b="-156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8779351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366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050D-B078-0E4D-B3F9-13D464644BAE}" type="slidenum">
              <a:rPr lang="zh-CN" altLang="en-US" smtClean="0"/>
              <a:pPr/>
              <a:t>15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59" y="2043491"/>
            <a:ext cx="4717556" cy="1794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91" y="4413338"/>
            <a:ext cx="3937536" cy="13073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551715" y="4882364"/>
            <a:ext cx="2893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smtClean="0"/>
              <a:t>A. Lenz, T. </a:t>
            </a:r>
            <a:r>
              <a:rPr lang="en-US" altLang="zh-CN" i="1" dirty="0" err="1" smtClean="0"/>
              <a:t>Rauh</a:t>
            </a:r>
            <a:r>
              <a:rPr lang="en-US" altLang="zh-CN" i="1" dirty="0" smtClean="0"/>
              <a:t>, </a:t>
            </a:r>
            <a:r>
              <a:rPr lang="zh-CN" altLang="en-US" i="1" dirty="0" smtClean="0"/>
              <a:t>1305.3588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9831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双重重</a:t>
            </a:r>
            <a:r>
              <a:rPr lang="zh-CN" altLang="en-US" b="1" dirty="0" smtClean="0"/>
              <a:t>子寿命的</a:t>
            </a:r>
            <a:r>
              <a:rPr lang="zh-CN" altLang="en-US" b="1" dirty="0"/>
              <a:t>计算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算符展开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50" y="2428002"/>
            <a:ext cx="7370127" cy="9480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175" y="1949650"/>
            <a:ext cx="3295238" cy="47619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3464821"/>
            <a:ext cx="8851900" cy="706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63" y="4554335"/>
            <a:ext cx="5849018" cy="19930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" y="4578700"/>
            <a:ext cx="2438095" cy="847619"/>
          </a:xfrm>
          <a:prstGeom prst="rect">
            <a:avLst/>
          </a:prstGeom>
        </p:spPr>
      </p:pic>
      <p:sp>
        <p:nvSpPr>
          <p:cNvPr id="9" name="下箭头 8"/>
          <p:cNvSpPr/>
          <p:nvPr/>
        </p:nvSpPr>
        <p:spPr>
          <a:xfrm>
            <a:off x="3785104" y="4166243"/>
            <a:ext cx="108066" cy="51707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090251" y="2809087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？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2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383400" y="1603373"/>
            <a:ext cx="7294937" cy="36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1314450" indent="-5715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lang="en-US" altLang="zh-CN" sz="3200" dirty="0">
                <a:latin typeface="Calibri" charset="0"/>
              </a:rPr>
              <a:t>D-&gt;</a:t>
            </a:r>
            <a:r>
              <a:rPr lang="en-US" altLang="zh-CN" sz="3200" dirty="0" smtClean="0">
                <a:latin typeface="Calibri" charset="0"/>
              </a:rPr>
              <a:t>P</a:t>
            </a:r>
            <a:r>
              <a:rPr lang="en-US" altLang="zh-CN" sz="3200" baseline="-25000" dirty="0" smtClean="0">
                <a:latin typeface="Calibri" charset="0"/>
              </a:rPr>
              <a:t>1</a:t>
            </a:r>
            <a:r>
              <a:rPr lang="en-US" altLang="zh-CN" sz="3200" dirty="0" smtClean="0">
                <a:latin typeface="Calibri" charset="0"/>
              </a:rPr>
              <a:t>P</a:t>
            </a:r>
            <a:r>
              <a:rPr lang="en-US" altLang="zh-CN" sz="3200" baseline="-25000" dirty="0" smtClean="0">
                <a:latin typeface="Calibri" charset="0"/>
              </a:rPr>
              <a:t>2</a:t>
            </a:r>
            <a:r>
              <a:rPr lang="en-US" altLang="zh-CN" sz="3200" dirty="0" smtClean="0">
                <a:latin typeface="Calibri" charset="0"/>
              </a:rPr>
              <a:t>lν</a:t>
            </a:r>
            <a:endParaRPr kumimoji="0" lang="en-US" altLang="zh-CN" sz="3200" dirty="0" smtClean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endParaRPr kumimoji="0" lang="zh-CN" altLang="en-US" sz="3200" dirty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kumimoji="0" lang="en-US" altLang="zh-CN" sz="3200" dirty="0" smtClean="0">
                <a:latin typeface="楷体" charset="0"/>
                <a:ea typeface="楷体" charset="0"/>
                <a:cs typeface="楷体" charset="0"/>
              </a:rPr>
              <a:t>Why </a:t>
            </a:r>
            <a:r>
              <a:rPr lang="en-US" altLang="zh-CN" sz="3200" dirty="0">
                <a:latin typeface="Calibri" charset="0"/>
              </a:rPr>
              <a:t>D-&gt;</a:t>
            </a:r>
            <a:r>
              <a:rPr lang="en-US" altLang="zh-CN" sz="3200" dirty="0" smtClean="0">
                <a:latin typeface="Calibri" charset="0"/>
              </a:rPr>
              <a:t>P</a:t>
            </a:r>
            <a:r>
              <a:rPr lang="en-US" altLang="zh-CN" sz="3200" baseline="-25000" dirty="0" smtClean="0">
                <a:latin typeface="Calibri" charset="0"/>
              </a:rPr>
              <a:t>1</a:t>
            </a:r>
            <a:r>
              <a:rPr lang="en-US" altLang="zh-CN" sz="3200" dirty="0" smtClean="0">
                <a:latin typeface="Calibri" charset="0"/>
              </a:rPr>
              <a:t>P</a:t>
            </a:r>
            <a:r>
              <a:rPr lang="en-US" altLang="zh-CN" sz="3200" baseline="-25000" dirty="0" smtClean="0">
                <a:latin typeface="Calibri" charset="0"/>
              </a:rPr>
              <a:t>2</a:t>
            </a:r>
            <a:r>
              <a:rPr lang="en-US" altLang="zh-CN" sz="3200" dirty="0" smtClean="0">
                <a:latin typeface="Calibri" charset="0"/>
              </a:rPr>
              <a:t>lν</a:t>
            </a:r>
            <a:r>
              <a:rPr lang="zh-CN" altLang="en-US" sz="3200" dirty="0" smtClean="0">
                <a:latin typeface="Calibri" charset="0"/>
              </a:rPr>
              <a:t>？</a:t>
            </a:r>
            <a:endParaRPr kumimoji="0" lang="zh-CN" altLang="en-US" sz="3200" dirty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endParaRPr kumimoji="0" lang="en-US" altLang="zh-CN" sz="3200" dirty="0" smtClean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kumimoji="0" lang="en-US" altLang="zh-CN" sz="3200" dirty="0" smtClean="0">
                <a:latin typeface="楷体" charset="0"/>
                <a:ea typeface="楷体" charset="0"/>
                <a:cs typeface="楷体" charset="0"/>
              </a:rPr>
              <a:t>Theoretical Analysis</a:t>
            </a:r>
            <a:endParaRPr kumimoji="0" lang="zh-CN" altLang="en-US" sz="3200" dirty="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3400" y="935314"/>
            <a:ext cx="2929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dirty="0" smtClean="0"/>
              <a:t>半轻</a:t>
            </a:r>
            <a:r>
              <a:rPr lang="en-US" altLang="zh-CN" sz="3200" dirty="0" smtClean="0"/>
              <a:t>D</a:t>
            </a:r>
            <a:r>
              <a:rPr lang="zh-CN" altLang="en-US" sz="3200" dirty="0" smtClean="0"/>
              <a:t>介子衰变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50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72" y="1634837"/>
            <a:ext cx="5942574" cy="2002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91" y="3255818"/>
            <a:ext cx="7172244" cy="334137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90891" y="849570"/>
            <a:ext cx="3640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2400" b="1" dirty="0">
                <a:latin typeface="楷体" charset="0"/>
                <a:ea typeface="楷体" charset="0"/>
                <a:cs typeface="楷体" charset="0"/>
              </a:rPr>
              <a:t>D-&gt;</a:t>
            </a:r>
            <a:r>
              <a:rPr lang="en-US" altLang="zh-CN" sz="2400" b="1" dirty="0" err="1" smtClean="0">
                <a:latin typeface="楷体" charset="0"/>
                <a:ea typeface="楷体" charset="0"/>
                <a:cs typeface="楷体" charset="0"/>
              </a:rPr>
              <a:t>Plν</a:t>
            </a:r>
            <a:r>
              <a:rPr lang="en-US" altLang="zh-CN" sz="2400" b="1" dirty="0" smtClean="0">
                <a:latin typeface="楷体" charset="0"/>
                <a:ea typeface="楷体" charset="0"/>
                <a:cs typeface="楷体" charset="0"/>
              </a:rPr>
              <a:t>&amp; D-</a:t>
            </a:r>
            <a:r>
              <a:rPr lang="en-US" altLang="zh-CN" sz="2400" b="1" dirty="0">
                <a:latin typeface="楷体" charset="0"/>
                <a:ea typeface="楷体" charset="0"/>
                <a:cs typeface="楷体" charset="0"/>
              </a:rPr>
              <a:t>&gt;</a:t>
            </a:r>
            <a:r>
              <a:rPr lang="en-US" altLang="zh-CN" sz="2400" b="1" dirty="0" err="1">
                <a:latin typeface="楷体" charset="0"/>
                <a:ea typeface="楷体" charset="0"/>
                <a:cs typeface="楷体" charset="0"/>
              </a:rPr>
              <a:t>Vlν</a:t>
            </a:r>
            <a:endParaRPr lang="en-US" altLang="zh-CN" sz="2400" b="1" dirty="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93527" y="59297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见刘朝峰报告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24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159250" y="5416406"/>
            <a:ext cx="49847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zh-CN" sz="3200" dirty="0">
                <a:solidFill>
                  <a:srgbClr val="FF0000"/>
                </a:solidFill>
                <a:latin typeface="Times New Roman" charset="0"/>
              </a:rPr>
              <a:t>c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Times New Roman" charset="0"/>
              </a:rPr>
              <a:t>-&gt;d: 16</a:t>
            </a:r>
          </a:p>
          <a:p>
            <a:pPr algn="ctr">
              <a:spcBef>
                <a:spcPct val="50000"/>
              </a:spcBef>
              <a:defRPr/>
            </a:pPr>
            <a:r>
              <a:rPr kumimoji="1" lang="en-US" altLang="zh-CN" sz="3200" dirty="0">
                <a:solidFill>
                  <a:srgbClr val="FF0000"/>
                </a:solidFill>
                <a:latin typeface="Times New Roman" charset="0"/>
              </a:rPr>
              <a:t>c-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Times New Roman" charset="0"/>
              </a:rPr>
              <a:t>&gt;s: 14</a:t>
            </a:r>
            <a:endParaRPr kumimoji="1" lang="en-US" altLang="zh-CN" sz="3200" baseline="30000" dirty="0">
              <a:latin typeface="Times New Roman" charset="0"/>
            </a:endParaRPr>
          </a:p>
          <a:p>
            <a:pPr algn="ctr">
              <a:spcBef>
                <a:spcPct val="50000"/>
              </a:spcBef>
              <a:defRPr/>
            </a:pPr>
            <a:endParaRPr kumimoji="1" lang="en-US" altLang="zh-CN" sz="3200" baseline="30000" dirty="0">
              <a:latin typeface="Times New Roman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215" y="4987409"/>
            <a:ext cx="3314700" cy="546100"/>
          </a:xfrm>
          <a:prstGeom prst="rect">
            <a:avLst/>
          </a:prstGeom>
        </p:spPr>
      </p:pic>
      <p:pic>
        <p:nvPicPr>
          <p:cNvPr id="7" name="图片 6" descr="four-quar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88" y="1067457"/>
            <a:ext cx="2690727" cy="2734657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88190" y="935860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D-&gt;P</a:t>
            </a:r>
            <a:r>
              <a:rPr lang="en-US" altLang="zh-CN" sz="3200" baseline="-250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1</a:t>
            </a: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P</a:t>
            </a:r>
            <a:r>
              <a:rPr lang="en-US" altLang="zh-CN" sz="3200" baseline="-250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2</a:t>
            </a: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lν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68" y="2063495"/>
            <a:ext cx="4919563" cy="454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45" y="805471"/>
            <a:ext cx="7132320" cy="413659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1958926" y="4965774"/>
            <a:ext cx="5352757" cy="5345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Wei Wang, Fu-Sheng Yu, Zhen-Xing Zhao</a:t>
            </a:r>
            <a:endParaRPr kumimoji="1" lang="zh-CN" altLang="en-US" dirty="0" smtClean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77841" y="6198550"/>
            <a:ext cx="241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>
                <a:latin typeface="Helvetica" charset="0"/>
                <a:ea typeface="Helvetica" charset="0"/>
                <a:cs typeface="Helvetica" charset="0"/>
              </a:rPr>
              <a:t>From</a:t>
            </a:r>
            <a:r>
              <a:rPr kumimoji="1" lang="zh-CN" alt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kumimoji="1" lang="en-US" altLang="zh-CN" dirty="0" smtClean="0">
                <a:latin typeface="Helvetica" charset="0"/>
                <a:ea typeface="Helvetica" charset="0"/>
                <a:cs typeface="Helvetica" charset="0"/>
              </a:rPr>
              <a:t>Prof. Lu’s slides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60844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2089-DFCB-B446-8EBA-651CA25378AB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31" name="投影片編號版面配置區 3"/>
          <p:cNvSpPr txBox="1">
            <a:spLocks noGrp="1"/>
          </p:cNvSpPr>
          <p:nvPr/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0"/>
              </a:defRPr>
            </a:lvl9pPr>
          </a:lstStyle>
          <a:p>
            <a:pPr algn="r"/>
            <a:endParaRPr lang="en-US" altLang="zh-TW" sz="100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  <a:ea typeface="PMingLiU" charset="0"/>
              <a:cs typeface="PMingLiU" charset="0"/>
            </a:endParaRPr>
          </a:p>
        </p:txBody>
      </p:sp>
      <p:graphicFrame>
        <p:nvGraphicFramePr>
          <p:cNvPr id="99332" name="Object 5"/>
          <p:cNvGraphicFramePr>
            <a:graphicFrameLocks noChangeAspect="1"/>
          </p:cNvGraphicFramePr>
          <p:nvPr/>
        </p:nvGraphicFramePr>
        <p:xfrm>
          <a:off x="6553200" y="2667000"/>
          <a:ext cx="5270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2" name="Equation" r:id="rId4" imgW="139680" imgH="139680" progId="Equation.3">
                  <p:embed/>
                </p:oleObj>
              </mc:Choice>
              <mc:Fallback>
                <p:oleObj name="Equation" r:id="rId4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667000"/>
                        <a:ext cx="52705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3" name="Object 6"/>
          <p:cNvGraphicFramePr>
            <a:graphicFrameLocks noChangeAspect="1"/>
          </p:cNvGraphicFramePr>
          <p:nvPr/>
        </p:nvGraphicFramePr>
        <p:xfrm>
          <a:off x="6629400" y="5257800"/>
          <a:ext cx="5270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3" name="Equation" r:id="rId6" imgW="139680" imgH="139680" progId="Equation.3">
                  <p:embed/>
                </p:oleObj>
              </mc:Choice>
              <mc:Fallback>
                <p:oleObj name="Equation" r:id="rId6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5257800"/>
                        <a:ext cx="52705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4" name="Object 7"/>
          <p:cNvGraphicFramePr>
            <a:graphicFrameLocks noChangeAspect="1"/>
          </p:cNvGraphicFramePr>
          <p:nvPr/>
        </p:nvGraphicFramePr>
        <p:xfrm>
          <a:off x="7315200" y="2384425"/>
          <a:ext cx="1446213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4" name="公式" r:id="rId7" imgW="583920" imgH="457200" progId="Equation.3">
                  <p:embed/>
                </p:oleObj>
              </mc:Choice>
              <mc:Fallback>
                <p:oleObj name="公式" r:id="rId7" imgW="583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384425"/>
                        <a:ext cx="1446213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5" name="Object 8"/>
          <p:cNvGraphicFramePr>
            <a:graphicFrameLocks noChangeAspect="1"/>
          </p:cNvGraphicFramePr>
          <p:nvPr/>
        </p:nvGraphicFramePr>
        <p:xfrm>
          <a:off x="7391400" y="5257800"/>
          <a:ext cx="11969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5" name="公式" r:id="rId9" imgW="482400" imgH="203040" progId="Equation.3">
                  <p:embed/>
                </p:oleObj>
              </mc:Choice>
              <mc:Fallback>
                <p:oleObj name="公式" r:id="rId9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257800"/>
                        <a:ext cx="11969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6" name="Object 11"/>
          <p:cNvGraphicFramePr>
            <a:graphicFrameLocks noChangeAspect="1"/>
          </p:cNvGraphicFramePr>
          <p:nvPr/>
        </p:nvGraphicFramePr>
        <p:xfrm>
          <a:off x="228600" y="2743200"/>
          <a:ext cx="6858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6" name="公式" r:id="rId11" imgW="215640" imgH="190440" progId="Equation.3">
                  <p:embed/>
                </p:oleObj>
              </mc:Choice>
              <mc:Fallback>
                <p:oleObj name="公式" r:id="rId11" imgW="21564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743200"/>
                        <a:ext cx="6858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7" name="Object 12"/>
          <p:cNvGraphicFramePr>
            <a:graphicFrameLocks noChangeAspect="1"/>
          </p:cNvGraphicFramePr>
          <p:nvPr/>
        </p:nvGraphicFramePr>
        <p:xfrm>
          <a:off x="0" y="5157788"/>
          <a:ext cx="1693863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7" name="公式" r:id="rId13" imgW="533160" imgH="228600" progId="Equation.3">
                  <p:embed/>
                </p:oleObj>
              </mc:Choice>
              <mc:Fallback>
                <p:oleObj name="公式" r:id="rId13" imgW="533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57788"/>
                        <a:ext cx="1693863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9338" name="Group 35"/>
          <p:cNvGrpSpPr>
            <a:grpSpLocks/>
          </p:cNvGrpSpPr>
          <p:nvPr/>
        </p:nvGrpSpPr>
        <p:grpSpPr bwMode="auto">
          <a:xfrm>
            <a:off x="1676400" y="1752600"/>
            <a:ext cx="4519613" cy="2517775"/>
            <a:chOff x="1056" y="1104"/>
            <a:chExt cx="2847" cy="1586"/>
          </a:xfrm>
        </p:grpSpPr>
        <p:graphicFrame>
          <p:nvGraphicFramePr>
            <p:cNvPr id="99339" name="Object 36"/>
            <p:cNvGraphicFramePr>
              <a:graphicFrameLocks noChangeAspect="1"/>
            </p:cNvGraphicFramePr>
            <p:nvPr/>
          </p:nvGraphicFramePr>
          <p:xfrm>
            <a:off x="2143" y="1932"/>
            <a:ext cx="57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8" name="Equation" r:id="rId15" imgW="583920" imgH="228600" progId="Equation.3">
                    <p:embed/>
                  </p:oleObj>
                </mc:Choice>
                <mc:Fallback>
                  <p:oleObj name="Equation" r:id="rId15" imgW="5839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" y="1932"/>
                          <a:ext cx="576" cy="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40" name="AutoShape 37"/>
            <p:cNvSpPr>
              <a:spLocks noChangeArrowheads="1"/>
            </p:cNvSpPr>
            <p:nvPr/>
          </p:nvSpPr>
          <p:spPr bwMode="auto">
            <a:xfrm>
              <a:off x="1615" y="1296"/>
              <a:ext cx="1632" cy="1248"/>
            </a:xfrm>
            <a:prstGeom prst="hexagon">
              <a:avLst>
                <a:gd name="adj" fmla="val 32692"/>
                <a:gd name="vf" fmla="val 11547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kumimoji="1" lang="zh-TW" altLang="en-US" sz="2200" b="1">
                <a:ea typeface="PMingLiU" charset="0"/>
                <a:cs typeface="PMingLiU" charset="0"/>
              </a:endParaRPr>
            </a:p>
          </p:txBody>
        </p:sp>
        <p:graphicFrame>
          <p:nvGraphicFramePr>
            <p:cNvPr id="99341" name="Object 38"/>
            <p:cNvGraphicFramePr>
              <a:graphicFrameLocks noChangeAspect="1"/>
            </p:cNvGraphicFramePr>
            <p:nvPr>
              <p:extLst/>
            </p:nvPr>
          </p:nvGraphicFramePr>
          <p:xfrm>
            <a:off x="2143" y="1716"/>
            <a:ext cx="576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69" name="公式" r:id="rId17" imgW="584200" imgH="241300" progId="Equation.3">
                    <p:embed/>
                  </p:oleObj>
                </mc:Choice>
                <mc:Fallback>
                  <p:oleObj name="公式" r:id="rId17" imgW="584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" y="1716"/>
                          <a:ext cx="576" cy="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42" name="Object 39"/>
            <p:cNvGraphicFramePr>
              <a:graphicFrameLocks noChangeAspect="1"/>
            </p:cNvGraphicFramePr>
            <p:nvPr/>
          </p:nvGraphicFramePr>
          <p:xfrm>
            <a:off x="2911" y="2400"/>
            <a:ext cx="632" cy="2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0" name="Equation" r:id="rId19" imgW="622080" imgH="241200" progId="Equation.3">
                    <p:embed/>
                  </p:oleObj>
                </mc:Choice>
                <mc:Fallback>
                  <p:oleObj name="Equation" r:id="rId19" imgW="6220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1" y="2400"/>
                          <a:ext cx="632" cy="2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43" name="Object 40"/>
            <p:cNvGraphicFramePr>
              <a:graphicFrameLocks noChangeAspect="1"/>
            </p:cNvGraphicFramePr>
            <p:nvPr/>
          </p:nvGraphicFramePr>
          <p:xfrm>
            <a:off x="1375" y="2448"/>
            <a:ext cx="624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1" name="Equation" r:id="rId21" imgW="622080" imgH="241200" progId="Equation.3">
                    <p:embed/>
                  </p:oleObj>
                </mc:Choice>
                <mc:Fallback>
                  <p:oleObj name="Equation" r:id="rId21" imgW="6220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5" y="2448"/>
                          <a:ext cx="624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44" name="Object 41"/>
            <p:cNvGraphicFramePr>
              <a:graphicFrameLocks noChangeAspect="1"/>
            </p:cNvGraphicFramePr>
            <p:nvPr/>
          </p:nvGraphicFramePr>
          <p:xfrm>
            <a:off x="2911" y="1104"/>
            <a:ext cx="672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2" name="Equation" r:id="rId22" imgW="622080" imgH="241200" progId="Equation.3">
                    <p:embed/>
                  </p:oleObj>
                </mc:Choice>
                <mc:Fallback>
                  <p:oleObj name="Equation" r:id="rId22" imgW="6220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1" y="1104"/>
                          <a:ext cx="672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45" name="Object 42"/>
            <p:cNvGraphicFramePr>
              <a:graphicFrameLocks noChangeAspect="1"/>
            </p:cNvGraphicFramePr>
            <p:nvPr/>
          </p:nvGraphicFramePr>
          <p:xfrm>
            <a:off x="1327" y="1152"/>
            <a:ext cx="624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3" name="Equation" r:id="rId23" imgW="622080" imgH="241200" progId="Equation.3">
                    <p:embed/>
                  </p:oleObj>
                </mc:Choice>
                <mc:Fallback>
                  <p:oleObj name="Equation" r:id="rId23" imgW="6220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7" y="1152"/>
                          <a:ext cx="624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46" name="Object 43"/>
            <p:cNvGraphicFramePr>
              <a:graphicFrameLocks noChangeAspect="1"/>
            </p:cNvGraphicFramePr>
            <p:nvPr/>
          </p:nvGraphicFramePr>
          <p:xfrm>
            <a:off x="1056" y="1824"/>
            <a:ext cx="59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4" name="Equation" r:id="rId24" imgW="596880" imgH="241200" progId="Equation.3">
                    <p:embed/>
                  </p:oleObj>
                </mc:Choice>
                <mc:Fallback>
                  <p:oleObj name="Equation" r:id="rId24" imgW="596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1824"/>
                          <a:ext cx="591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47" name="Object 44"/>
            <p:cNvGraphicFramePr>
              <a:graphicFrameLocks noChangeAspect="1"/>
            </p:cNvGraphicFramePr>
            <p:nvPr/>
          </p:nvGraphicFramePr>
          <p:xfrm>
            <a:off x="3312" y="1776"/>
            <a:ext cx="59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5" name="Equation" r:id="rId26" imgW="596880" imgH="241200" progId="Equation.3">
                    <p:embed/>
                  </p:oleObj>
                </mc:Choice>
                <mc:Fallback>
                  <p:oleObj name="Equation" r:id="rId26" imgW="5968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1776"/>
                          <a:ext cx="591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9348" name="Group 45"/>
          <p:cNvGrpSpPr>
            <a:grpSpLocks/>
          </p:cNvGrpSpPr>
          <p:nvPr/>
        </p:nvGrpSpPr>
        <p:grpSpPr bwMode="auto">
          <a:xfrm>
            <a:off x="1752600" y="4448175"/>
            <a:ext cx="4419600" cy="2205038"/>
            <a:chOff x="1104" y="2802"/>
            <a:chExt cx="2784" cy="1389"/>
          </a:xfrm>
        </p:grpSpPr>
        <p:graphicFrame>
          <p:nvGraphicFramePr>
            <p:cNvPr id="99349" name="Object 46"/>
            <p:cNvGraphicFramePr>
              <a:graphicFrameLocks noChangeAspect="1"/>
            </p:cNvGraphicFramePr>
            <p:nvPr/>
          </p:nvGraphicFramePr>
          <p:xfrm>
            <a:off x="2976" y="3963"/>
            <a:ext cx="527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6" name="公式" r:id="rId28" imgW="469800" imgH="203040" progId="Equation.3">
                    <p:embed/>
                  </p:oleObj>
                </mc:Choice>
                <mc:Fallback>
                  <p:oleObj name="公式" r:id="rId28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963"/>
                          <a:ext cx="527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0" name="Object 47"/>
            <p:cNvGraphicFramePr>
              <a:graphicFrameLocks noChangeAspect="1"/>
            </p:cNvGraphicFramePr>
            <p:nvPr/>
          </p:nvGraphicFramePr>
          <p:xfrm>
            <a:off x="2208" y="3483"/>
            <a:ext cx="524" cy="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7" name="Equation" r:id="rId30" imgW="520560" imgH="228600" progId="Equation.3">
                    <p:embed/>
                  </p:oleObj>
                </mc:Choice>
                <mc:Fallback>
                  <p:oleObj name="Equation" r:id="rId30" imgW="520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3483"/>
                          <a:ext cx="524" cy="2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51" name="AutoShape 48"/>
            <p:cNvSpPr>
              <a:spLocks noChangeArrowheads="1"/>
            </p:cNvSpPr>
            <p:nvPr/>
          </p:nvSpPr>
          <p:spPr bwMode="auto">
            <a:xfrm>
              <a:off x="1680" y="2859"/>
              <a:ext cx="1632" cy="1248"/>
            </a:xfrm>
            <a:prstGeom prst="hexagon">
              <a:avLst>
                <a:gd name="adj" fmla="val 32692"/>
                <a:gd name="vf" fmla="val 11547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l"/>
              <a:endParaRPr kumimoji="1" lang="zh-TW" altLang="en-US" sz="2200" b="1">
                <a:ea typeface="PMingLiU" charset="0"/>
                <a:cs typeface="PMingLiU" charset="0"/>
              </a:endParaRPr>
            </a:p>
          </p:txBody>
        </p:sp>
        <p:graphicFrame>
          <p:nvGraphicFramePr>
            <p:cNvPr id="99352" name="Object 49"/>
            <p:cNvGraphicFramePr>
              <a:graphicFrameLocks noChangeAspect="1"/>
            </p:cNvGraphicFramePr>
            <p:nvPr/>
          </p:nvGraphicFramePr>
          <p:xfrm>
            <a:off x="1104" y="3339"/>
            <a:ext cx="529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8" name="Equation" r:id="rId32" imgW="533160" imgH="241200" progId="Equation.3">
                    <p:embed/>
                  </p:oleObj>
                </mc:Choice>
                <mc:Fallback>
                  <p:oleObj name="Equation" r:id="rId32" imgW="533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339"/>
                          <a:ext cx="529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3" name="Object 50"/>
            <p:cNvGraphicFramePr>
              <a:graphicFrameLocks noChangeAspect="1"/>
            </p:cNvGraphicFramePr>
            <p:nvPr/>
          </p:nvGraphicFramePr>
          <p:xfrm>
            <a:off x="3360" y="3339"/>
            <a:ext cx="528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9" name="公式" r:id="rId34" imgW="533160" imgH="241200" progId="Equation.3">
                    <p:embed/>
                  </p:oleObj>
                </mc:Choice>
                <mc:Fallback>
                  <p:oleObj name="公式" r:id="rId34" imgW="533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" y="3339"/>
                          <a:ext cx="528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4" name="Object 51"/>
            <p:cNvGraphicFramePr>
              <a:graphicFrameLocks noChangeAspect="1"/>
            </p:cNvGraphicFramePr>
            <p:nvPr/>
          </p:nvGraphicFramePr>
          <p:xfrm>
            <a:off x="2208" y="3243"/>
            <a:ext cx="516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0" name="Equation" r:id="rId36" imgW="520560" imgH="241200" progId="Equation.3">
                    <p:embed/>
                  </p:oleObj>
                </mc:Choice>
                <mc:Fallback>
                  <p:oleObj name="Equation" r:id="rId36" imgW="520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3243"/>
                          <a:ext cx="516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5" name="Object 52"/>
            <p:cNvGraphicFramePr>
              <a:graphicFrameLocks noChangeAspect="1"/>
            </p:cNvGraphicFramePr>
            <p:nvPr/>
          </p:nvGraphicFramePr>
          <p:xfrm>
            <a:off x="1530" y="3981"/>
            <a:ext cx="44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1" name="方程式" r:id="rId38" imgW="469800" imgH="203040" progId="Equation.3">
                    <p:embed/>
                  </p:oleObj>
                </mc:Choice>
                <mc:Fallback>
                  <p:oleObj name="方程式" r:id="rId38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0" y="3981"/>
                          <a:ext cx="444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6" name="Object 53"/>
            <p:cNvGraphicFramePr>
              <a:graphicFrameLocks noChangeAspect="1"/>
            </p:cNvGraphicFramePr>
            <p:nvPr/>
          </p:nvGraphicFramePr>
          <p:xfrm>
            <a:off x="1530" y="2802"/>
            <a:ext cx="44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2" name="方程式" r:id="rId40" imgW="469800" imgH="203040" progId="Equation.3">
                    <p:embed/>
                  </p:oleObj>
                </mc:Choice>
                <mc:Fallback>
                  <p:oleObj name="方程式" r:id="rId40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0" y="2802"/>
                          <a:ext cx="444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7" name="Object 54"/>
            <p:cNvGraphicFramePr>
              <a:graphicFrameLocks noChangeAspect="1"/>
            </p:cNvGraphicFramePr>
            <p:nvPr/>
          </p:nvGraphicFramePr>
          <p:xfrm>
            <a:off x="3114" y="2802"/>
            <a:ext cx="44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3" name="公式" r:id="rId42" imgW="469800" imgH="203040" progId="Equation.3">
                    <p:embed/>
                  </p:oleObj>
                </mc:Choice>
                <mc:Fallback>
                  <p:oleObj name="公式" r:id="rId42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4" y="2802"/>
                          <a:ext cx="444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8" name="Object 55"/>
            <p:cNvGraphicFramePr>
              <a:graphicFrameLocks noChangeAspect="1"/>
            </p:cNvGraphicFramePr>
            <p:nvPr/>
          </p:nvGraphicFramePr>
          <p:xfrm>
            <a:off x="2907" y="3367"/>
            <a:ext cx="147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4" name="方程式" r:id="rId44" imgW="114120" imgH="215640" progId="Equation.3">
                    <p:embed/>
                  </p:oleObj>
                </mc:Choice>
                <mc:Fallback>
                  <p:oleObj name="方程式" r:id="rId44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3367"/>
                          <a:ext cx="147" cy="2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59" name="Object 56"/>
            <p:cNvGraphicFramePr>
              <a:graphicFrameLocks noChangeAspect="1"/>
            </p:cNvGraphicFramePr>
            <p:nvPr/>
          </p:nvGraphicFramePr>
          <p:xfrm>
            <a:off x="3317" y="2948"/>
            <a:ext cx="134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5" name="公式" r:id="rId46" imgW="114120" imgH="215640" progId="Equation.3">
                    <p:embed/>
                  </p:oleObj>
                </mc:Choice>
                <mc:Fallback>
                  <p:oleObj name="公式" r:id="rId4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7" y="2948"/>
                          <a:ext cx="134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Rectangle 4"/>
          <p:cNvSpPr txBox="1">
            <a:spLocks noChangeArrowheads="1"/>
          </p:cNvSpPr>
          <p:nvPr/>
        </p:nvSpPr>
        <p:spPr bwMode="auto">
          <a:xfrm>
            <a:off x="76922" y="904874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Scalar Mesons: Two </a:t>
            </a:r>
            <a:r>
              <a:rPr lang="en-US" altLang="zh-CN" sz="3200" dirty="0" err="1" smtClean="0">
                <a:solidFill>
                  <a:srgbClr val="0000CC"/>
                </a:solidFill>
                <a:latin typeface="Calibri" charset="0"/>
                <a:ea typeface="宋体" charset="0"/>
              </a:rPr>
              <a:t>nonets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89967"/>
      </p:ext>
    </p:extLst>
  </p:cSld>
  <p:clrMapOvr>
    <a:masterClrMapping/>
  </p:clrMapOvr>
  <p:transition advTm="6304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D284-1423-034A-A347-68F26B715BEF}" type="slidenum">
              <a:rPr kumimoji="1" lang="zh-CN" altLang="en-US" smtClean="0"/>
              <a:pPr/>
              <a:t>21</a:t>
            </a:fld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3573" y="919774"/>
            <a:ext cx="6479627" cy="488731"/>
          </a:xfrm>
          <a:noFill/>
          <a:ln>
            <a:noFill/>
          </a:ln>
        </p:spPr>
        <p:txBody>
          <a:bodyPr/>
          <a:lstStyle/>
          <a:p>
            <a:pPr algn="ctr"/>
            <a:r>
              <a:rPr kumimoji="1" lang="zh-CN" altLang="en-US" dirty="0" smtClean="0"/>
              <a:t>标量粒子</a:t>
            </a:r>
            <a:r>
              <a:rPr kumimoji="1" lang="en-US" altLang="zh-CN" dirty="0" smtClean="0"/>
              <a:t>: </a:t>
            </a:r>
            <a:r>
              <a:rPr kumimoji="1" lang="zh-CN" altLang="en-US" dirty="0" smtClean="0"/>
              <a:t>四夸克</a:t>
            </a:r>
            <a:r>
              <a:rPr kumimoji="1" lang="en-US" altLang="zh-CN" dirty="0" smtClean="0"/>
              <a:t>vs</a:t>
            </a:r>
            <a:r>
              <a:rPr kumimoji="1" lang="zh-CN" altLang="en-US" dirty="0" smtClean="0"/>
              <a:t>分子态</a:t>
            </a:r>
            <a:endParaRPr kumimoji="1" lang="zh-CN" altLang="en-US" dirty="0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/>
          </p:nvPr>
        </p:nvGraphicFramePr>
        <p:xfrm>
          <a:off x="5798650" y="2776929"/>
          <a:ext cx="5270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3" name="Equation" r:id="rId3" imgW="139680" imgH="139680" progId="Equation.3">
                  <p:embed/>
                </p:oleObj>
              </mc:Choice>
              <mc:Fallback>
                <p:oleObj name="Equation" r:id="rId3" imgW="1396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8650" y="2776929"/>
                        <a:ext cx="52705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>
            <p:extLst/>
          </p:nvPr>
        </p:nvGraphicFramePr>
        <p:xfrm>
          <a:off x="6373325" y="2776929"/>
          <a:ext cx="11969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4" name="公式" r:id="rId5" imgW="482400" imgH="203040" progId="Equation.3">
                  <p:embed/>
                </p:oleObj>
              </mc:Choice>
              <mc:Fallback>
                <p:oleObj name="公式" r:id="rId5" imgW="4824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325" y="2776929"/>
                        <a:ext cx="11969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/>
          </p:nvPr>
        </p:nvGraphicFramePr>
        <p:xfrm>
          <a:off x="5222387" y="1840304"/>
          <a:ext cx="15113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5" name="公式" r:id="rId7" imgW="609480" imgH="279360" progId="Equation.3">
                  <p:embed/>
                </p:oleObj>
              </mc:Choice>
              <mc:Fallback>
                <p:oleObj name="公式" r:id="rId7" imgW="6094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387" y="1840304"/>
                        <a:ext cx="15113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261575" y="2129229"/>
            <a:ext cx="4419600" cy="2205037"/>
            <a:chOff x="930" y="1298"/>
            <a:chExt cx="2784" cy="1389"/>
          </a:xfrm>
        </p:grpSpPr>
        <p:graphicFrame>
          <p:nvGraphicFramePr>
            <p:cNvPr id="8" name="Object 46"/>
            <p:cNvGraphicFramePr>
              <a:graphicFrameLocks noChangeAspect="1"/>
            </p:cNvGraphicFramePr>
            <p:nvPr/>
          </p:nvGraphicFramePr>
          <p:xfrm>
            <a:off x="2802" y="2459"/>
            <a:ext cx="527" cy="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6" name="公式" r:id="rId9" imgW="469800" imgH="203040" progId="Equation.3">
                    <p:embed/>
                  </p:oleObj>
                </mc:Choice>
                <mc:Fallback>
                  <p:oleObj name="公式" r:id="rId9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2" y="2459"/>
                          <a:ext cx="527" cy="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47"/>
            <p:cNvGraphicFramePr>
              <a:graphicFrameLocks noChangeAspect="1"/>
            </p:cNvGraphicFramePr>
            <p:nvPr/>
          </p:nvGraphicFramePr>
          <p:xfrm>
            <a:off x="2034" y="1979"/>
            <a:ext cx="524" cy="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7" name="Equation" r:id="rId11" imgW="520560" imgH="228600" progId="Equation.3">
                    <p:embed/>
                  </p:oleObj>
                </mc:Choice>
                <mc:Fallback>
                  <p:oleObj name="Equation" r:id="rId11" imgW="5205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979"/>
                          <a:ext cx="524" cy="2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AutoShape 48"/>
            <p:cNvSpPr>
              <a:spLocks noChangeArrowheads="1"/>
            </p:cNvSpPr>
            <p:nvPr/>
          </p:nvSpPr>
          <p:spPr bwMode="auto">
            <a:xfrm>
              <a:off x="1655" y="1389"/>
              <a:ext cx="1452" cy="1179"/>
            </a:xfrm>
            <a:prstGeom prst="hexagon">
              <a:avLst>
                <a:gd name="adj" fmla="val 30789"/>
                <a:gd name="vf" fmla="val 11547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宋体" charset="-122"/>
                </a:defRPr>
              </a:lvl9pPr>
            </a:lstStyle>
            <a:p>
              <a:endParaRPr kumimoji="1" lang="zh-TW" altLang="en-US" sz="2200" b="1">
                <a:latin typeface="Arial" charset="0"/>
                <a:ea typeface="PMingLiU" charset="-120"/>
              </a:endParaRPr>
            </a:p>
          </p:txBody>
        </p:sp>
        <p:graphicFrame>
          <p:nvGraphicFramePr>
            <p:cNvPr id="11" name="Object 49"/>
            <p:cNvGraphicFramePr>
              <a:graphicFrameLocks noChangeAspect="1"/>
            </p:cNvGraphicFramePr>
            <p:nvPr/>
          </p:nvGraphicFramePr>
          <p:xfrm>
            <a:off x="930" y="1835"/>
            <a:ext cx="529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8" name="Equation" r:id="rId13" imgW="533160" imgH="241200" progId="Equation.3">
                    <p:embed/>
                  </p:oleObj>
                </mc:Choice>
                <mc:Fallback>
                  <p:oleObj name="Equation" r:id="rId13" imgW="533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1835"/>
                          <a:ext cx="529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50"/>
            <p:cNvGraphicFramePr>
              <a:graphicFrameLocks noChangeAspect="1"/>
            </p:cNvGraphicFramePr>
            <p:nvPr/>
          </p:nvGraphicFramePr>
          <p:xfrm>
            <a:off x="3186" y="1835"/>
            <a:ext cx="528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9" name="公式" r:id="rId15" imgW="533160" imgH="241200" progId="Equation.3">
                    <p:embed/>
                  </p:oleObj>
                </mc:Choice>
                <mc:Fallback>
                  <p:oleObj name="公式" r:id="rId15" imgW="533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6" y="1835"/>
                          <a:ext cx="528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51"/>
            <p:cNvGraphicFramePr>
              <a:graphicFrameLocks noChangeAspect="1"/>
            </p:cNvGraphicFramePr>
            <p:nvPr/>
          </p:nvGraphicFramePr>
          <p:xfrm>
            <a:off x="2034" y="1739"/>
            <a:ext cx="516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20" name="Equation" r:id="rId17" imgW="520560" imgH="241200" progId="Equation.3">
                    <p:embed/>
                  </p:oleObj>
                </mc:Choice>
                <mc:Fallback>
                  <p:oleObj name="Equation" r:id="rId17" imgW="520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739"/>
                          <a:ext cx="516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52"/>
            <p:cNvGraphicFramePr>
              <a:graphicFrameLocks noChangeAspect="1"/>
            </p:cNvGraphicFramePr>
            <p:nvPr/>
          </p:nvGraphicFramePr>
          <p:xfrm>
            <a:off x="1356" y="2477"/>
            <a:ext cx="44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21" name="方程式" r:id="rId19" imgW="469800" imgH="203040" progId="Equation.3">
                    <p:embed/>
                  </p:oleObj>
                </mc:Choice>
                <mc:Fallback>
                  <p:oleObj name="方程式" r:id="rId19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6" y="2477"/>
                          <a:ext cx="444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53"/>
            <p:cNvGraphicFramePr>
              <a:graphicFrameLocks noChangeAspect="1"/>
            </p:cNvGraphicFramePr>
            <p:nvPr/>
          </p:nvGraphicFramePr>
          <p:xfrm>
            <a:off x="1356" y="1298"/>
            <a:ext cx="44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22" name="方程式" r:id="rId21" imgW="469800" imgH="203040" progId="Equation.3">
                    <p:embed/>
                  </p:oleObj>
                </mc:Choice>
                <mc:Fallback>
                  <p:oleObj name="方程式" r:id="rId21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6" y="1298"/>
                          <a:ext cx="444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54"/>
            <p:cNvGraphicFramePr>
              <a:graphicFrameLocks noChangeAspect="1"/>
            </p:cNvGraphicFramePr>
            <p:nvPr/>
          </p:nvGraphicFramePr>
          <p:xfrm>
            <a:off x="2940" y="1298"/>
            <a:ext cx="444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23" name="公式" r:id="rId23" imgW="469800" imgH="203040" progId="Equation.3">
                    <p:embed/>
                  </p:oleObj>
                </mc:Choice>
                <mc:Fallback>
                  <p:oleObj name="公式" r:id="rId23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0" y="1298"/>
                          <a:ext cx="444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55"/>
            <p:cNvGraphicFramePr>
              <a:graphicFrameLocks noChangeAspect="1"/>
            </p:cNvGraphicFramePr>
            <p:nvPr/>
          </p:nvGraphicFramePr>
          <p:xfrm>
            <a:off x="2733" y="1863"/>
            <a:ext cx="147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24" name="方程式" r:id="rId25" imgW="114120" imgH="215640" progId="Equation.3">
                    <p:embed/>
                  </p:oleObj>
                </mc:Choice>
                <mc:Fallback>
                  <p:oleObj name="方程式" r:id="rId2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3" y="1863"/>
                          <a:ext cx="147" cy="2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56"/>
            <p:cNvGraphicFramePr>
              <a:graphicFrameLocks noChangeAspect="1"/>
            </p:cNvGraphicFramePr>
            <p:nvPr/>
          </p:nvGraphicFramePr>
          <p:xfrm>
            <a:off x="3143" y="1444"/>
            <a:ext cx="134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25" name="方程式" r:id="rId27" imgW="114120" imgH="215640" progId="Equation.3">
                    <p:embed/>
                  </p:oleObj>
                </mc:Choice>
                <mc:Fallback>
                  <p:oleObj name="方程式" r:id="rId2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3" y="1444"/>
                          <a:ext cx="134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4357200" y="1984766"/>
            <a:ext cx="2592387" cy="5111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endParaRPr kumimoji="1" lang="zh-TW" altLang="en-US" sz="2200" b="1">
              <a:latin typeface="Arial" charset="0"/>
              <a:ea typeface="PMingLiU" charset="-120"/>
            </a:endParaRP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3925400" y="2921391"/>
            <a:ext cx="2089150" cy="14398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endParaRPr kumimoji="1" lang="zh-TW" altLang="en-US" sz="2200" b="1">
              <a:latin typeface="Arial" charset="0"/>
              <a:ea typeface="PMingLiU" charset="-12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844312" y="2705491"/>
            <a:ext cx="1152525" cy="10080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宋体" charset="-122"/>
              </a:defRPr>
            </a:lvl9pPr>
          </a:lstStyle>
          <a:p>
            <a:endParaRPr kumimoji="1" lang="zh-TW" altLang="en-US" sz="2200" b="1">
              <a:latin typeface="Arial" charset="0"/>
              <a:ea typeface="PMingLiU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40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71999" y="3214493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/>
              <a:t>如何区分两、四夸克态？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131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0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7447" y="4891300"/>
            <a:ext cx="3003550" cy="709612"/>
          </a:xfrm>
          <a:noFill/>
          <a:ln/>
          <a:extLst>
            <a:ext uri="{91240B29-F687-4f45-9708-019B960494DF}">
              <a14:hiddenLine xmlns:a14="http://schemas.microsoft.com/office/drawing/2010/main" xmlns="" w="31750" cap="flat" cmpd="sng">
                <a:solidFill>
                  <a:srgbClr val="99CC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3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54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043" y="4932711"/>
            <a:ext cx="2718009" cy="670585"/>
          </a:xfrm>
          <a:noFill/>
          <a:ln/>
          <a:extLst>
            <a:ext uri="{91240B29-F687-4f45-9708-019B960494DF}">
              <a14:hiddenLine xmlns:a14="http://schemas.microsoft.com/office/drawing/2010/main" xmlns="" w="31750" cap="flat" cmpd="sng">
                <a:solidFill>
                  <a:srgbClr val="99CC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9" name="Picture 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526" y="6161168"/>
            <a:ext cx="4105275" cy="452437"/>
          </a:xfrm>
          <a:noFill/>
          <a:ln/>
          <a:extLst>
            <a:ext uri="{91240B29-F687-4f45-9708-019B960494DF}">
              <a14:hiddenLine xmlns:a14="http://schemas.microsoft.com/office/drawing/2010/main" xmlns="" w="31750" cap="flat" cmpd="sng">
                <a:solidFill>
                  <a:srgbClr val="99CC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85" name="Text Box 21"/>
          <p:cNvSpPr txBox="1">
            <a:spLocks noChangeArrowheads="1"/>
          </p:cNvSpPr>
          <p:nvPr/>
        </p:nvSpPr>
        <p:spPr bwMode="auto">
          <a:xfrm>
            <a:off x="2128418" y="6085980"/>
            <a:ext cx="4105275" cy="5847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>
                <a:solidFill>
                  <a:srgbClr val="FFFFFF"/>
                </a:solidFill>
                <a:latin typeface="Times New Roman" charset="0"/>
              </a:rPr>
              <a:t>ah</a:t>
            </a:r>
          </a:p>
          <a:p>
            <a:pPr>
              <a:spcBef>
                <a:spcPct val="50000"/>
              </a:spcBef>
            </a:pPr>
            <a:endParaRPr lang="zh-CN" altLang="en-US" sz="800">
              <a:solidFill>
                <a:srgbClr val="FFFFFF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zh-CN" altLang="en-US" sz="800">
              <a:latin typeface="Times New Roman" charset="0"/>
            </a:endParaRPr>
          </a:p>
        </p:txBody>
      </p:sp>
      <p:pic>
        <p:nvPicPr>
          <p:cNvPr id="113691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82" y="3592141"/>
            <a:ext cx="3332454" cy="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64" y="1730021"/>
            <a:ext cx="5231002" cy="20083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693" y="1570272"/>
            <a:ext cx="2210507" cy="21336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038273" y="3800175"/>
            <a:ext cx="3502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b="1" i="1" dirty="0" smtClean="0"/>
              <a:t>Lu, WW, PRD82, 034016 (2010) </a:t>
            </a:r>
            <a:endParaRPr lang="zh-CN" altLang="en-US" i="1" dirty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6641" y="877253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Scalar Mesons: Two </a:t>
            </a:r>
            <a:r>
              <a:rPr lang="en-US" altLang="zh-CN" sz="3200" dirty="0" err="1" smtClean="0">
                <a:solidFill>
                  <a:srgbClr val="0000CC"/>
                </a:solidFill>
                <a:latin typeface="Calibri" charset="0"/>
                <a:ea typeface="宋体" charset="0"/>
              </a:rPr>
              <a:t>nonets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589947"/>
      </p:ext>
    </p:extLst>
  </p:cSld>
  <p:clrMapOvr>
    <a:masterClrMapping/>
  </p:clrMapOvr>
  <p:transition advTm="211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3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-54000" contras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0941" y="3415312"/>
            <a:ext cx="2419350" cy="596900"/>
          </a:xfrm>
          <a:noFill/>
          <a:ln/>
          <a:extLst>
            <a:ext uri="{91240B29-F687-4f45-9708-019B960494DF}">
              <a14:hiddenLine xmlns:a14="http://schemas.microsoft.com/office/drawing/2010/main" xmlns="" w="31750" cap="flat" cmpd="sng">
                <a:solidFill>
                  <a:srgbClr val="99CC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6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5948" y="3964072"/>
            <a:ext cx="3589337" cy="696912"/>
          </a:xfrm>
          <a:noFill/>
          <a:ln/>
          <a:extLst>
            <a:ext uri="{91240B29-F687-4f45-9708-019B960494DF}">
              <a14:hiddenLine xmlns:a14="http://schemas.microsoft.com/office/drawing/2010/main" xmlns="" w="31750" cap="flat" cmpd="sng">
                <a:solidFill>
                  <a:srgbClr val="99CC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8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6" y="4983284"/>
            <a:ext cx="44894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86" name="Text Box 22"/>
          <p:cNvSpPr txBox="1">
            <a:spLocks noChangeArrowheads="1"/>
          </p:cNvSpPr>
          <p:nvPr/>
        </p:nvSpPr>
        <p:spPr bwMode="auto">
          <a:xfrm>
            <a:off x="538956" y="4951582"/>
            <a:ext cx="7777162" cy="131127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600">
                <a:solidFill>
                  <a:srgbClr val="FFFFFF"/>
                </a:solidFill>
                <a:latin typeface="Times New Roman" charset="0"/>
              </a:rPr>
              <a:t>ah</a:t>
            </a:r>
          </a:p>
          <a:p>
            <a:pPr>
              <a:spcBef>
                <a:spcPct val="50000"/>
              </a:spcBef>
            </a:pPr>
            <a:endParaRPr lang="zh-CN" altLang="en-US" sz="2400">
              <a:solidFill>
                <a:srgbClr val="FFFFFF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endParaRPr lang="zh-CN" altLang="en-US" sz="2400">
              <a:latin typeface="Times New Roman" charset="0"/>
            </a:endParaRPr>
          </a:p>
        </p:txBody>
      </p:sp>
      <p:pic>
        <p:nvPicPr>
          <p:cNvPr id="11368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1584325"/>
            <a:ext cx="295275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3693" name="Picture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1" y="3809611"/>
            <a:ext cx="300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3697" name="Group 33"/>
          <p:cNvGrpSpPr>
            <a:grpSpLocks/>
          </p:cNvGrpSpPr>
          <p:nvPr/>
        </p:nvGrpSpPr>
        <p:grpSpPr bwMode="auto">
          <a:xfrm>
            <a:off x="1730502" y="5408393"/>
            <a:ext cx="4895850" cy="647700"/>
            <a:chOff x="1111" y="3566"/>
            <a:chExt cx="3151" cy="431"/>
          </a:xfrm>
        </p:grpSpPr>
        <p:pic>
          <p:nvPicPr>
            <p:cNvPr id="113695" name="Picture 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3657"/>
              <a:ext cx="1155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3696" name="Picture 3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3566"/>
              <a:ext cx="2034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148360" y="842573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Scalar Mesons: Two </a:t>
            </a:r>
            <a:r>
              <a:rPr lang="en-US" altLang="zh-CN" sz="3200" dirty="0" err="1" smtClean="0">
                <a:solidFill>
                  <a:srgbClr val="0000CC"/>
                </a:solidFill>
                <a:latin typeface="Calibri" charset="0"/>
                <a:ea typeface="宋体" charset="0"/>
              </a:rPr>
              <a:t>nonets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2960" y="1326125"/>
            <a:ext cx="1934873" cy="1776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381306"/>
      </p:ext>
    </p:extLst>
  </p:cSld>
  <p:clrMapOvr>
    <a:masterClrMapping/>
  </p:clrMapOvr>
  <p:transition advTm="211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974327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分子态：</a:t>
            </a: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Scalar </a:t>
            </a:r>
            <a:r>
              <a:rPr lang="en-US" altLang="zh-CN" sz="3200" dirty="0">
                <a:solidFill>
                  <a:srgbClr val="0000CC"/>
                </a:solidFill>
                <a:latin typeface="Calibri" charset="0"/>
                <a:ea typeface="宋体" charset="0"/>
              </a:rPr>
              <a:t>form factors in </a:t>
            </a:r>
            <a:r>
              <a:rPr lang="en-US" altLang="zh-CN" sz="3200" dirty="0" err="1">
                <a:solidFill>
                  <a:srgbClr val="0000CC"/>
                </a:solidFill>
                <a:latin typeface="Calibri" charset="0"/>
                <a:ea typeface="宋体" charset="0"/>
              </a:rPr>
              <a:t>χPT</a:t>
            </a:r>
            <a:endParaRPr lang="en-US" altLang="zh-TW" sz="2800" dirty="0">
              <a:solidFill>
                <a:srgbClr val="0000CC"/>
              </a:solidFill>
              <a:latin typeface="Tahoma" charset="0"/>
              <a:ea typeface="新細明體" charset="0"/>
              <a:cs typeface="新細明體" charset="0"/>
            </a:endParaRPr>
          </a:p>
        </p:txBody>
      </p:sp>
      <p:pic>
        <p:nvPicPr>
          <p:cNvPr id="3584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812925"/>
            <a:ext cx="7551738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矩形 2"/>
          <p:cNvSpPr>
            <a:spLocks noChangeArrowheads="1"/>
          </p:cNvSpPr>
          <p:nvPr/>
        </p:nvSpPr>
        <p:spPr bwMode="auto">
          <a:xfrm>
            <a:off x="-74614" y="3318669"/>
            <a:ext cx="147955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 i="1"/>
              <a:t>f</a:t>
            </a:r>
            <a:r>
              <a:rPr lang="en-US" altLang="zh-CN" sz="2000" b="1" i="1" baseline="-25000"/>
              <a:t>0</a:t>
            </a:r>
            <a:r>
              <a:rPr lang="en-US" altLang="zh-CN" sz="2000" b="1" i="1"/>
              <a:t>(980) </a:t>
            </a:r>
          </a:p>
          <a:p>
            <a:r>
              <a:rPr lang="en-US" altLang="zh-CN" sz="2000" b="1" i="1" dirty="0"/>
              <a:t>a dip</a:t>
            </a: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665162" y="3390901"/>
            <a:ext cx="3116263" cy="5635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5852" name="矩形 2"/>
          <p:cNvSpPr>
            <a:spLocks noChangeArrowheads="1"/>
          </p:cNvSpPr>
          <p:nvPr/>
        </p:nvSpPr>
        <p:spPr bwMode="auto">
          <a:xfrm>
            <a:off x="7939089" y="2686210"/>
            <a:ext cx="1522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 i="1"/>
              <a:t>f</a:t>
            </a:r>
            <a:r>
              <a:rPr lang="en-US" altLang="zh-CN" sz="2000" b="1" i="1" baseline="-25000"/>
              <a:t>0</a:t>
            </a:r>
            <a:r>
              <a:rPr lang="en-US" altLang="zh-CN" sz="2000" b="1" i="1"/>
              <a:t>(980): </a:t>
            </a:r>
          </a:p>
          <a:p>
            <a:r>
              <a:rPr lang="en-US" altLang="zh-CN" sz="2000" b="1" i="1" dirty="0"/>
              <a:t>a bump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H="1">
            <a:off x="7435777" y="2557292"/>
            <a:ext cx="8937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6"/>
          </p:nvPr>
        </p:nvSpPr>
        <p:spPr>
          <a:gradFill>
            <a:gsLst>
              <a:gs pos="98000">
                <a:schemeClr val="bg1">
                  <a:lumMod val="0"/>
                  <a:lumOff val="100000"/>
                </a:schemeClr>
              </a:gs>
              <a:gs pos="98000">
                <a:schemeClr val="tx1">
                  <a:lumMod val="65000"/>
                  <a:lumOff val="35000"/>
                </a:schemeClr>
              </a:gs>
            </a:gsLst>
          </a:gradFill>
        </p:spPr>
        <p:txBody>
          <a:bodyPr/>
          <a:lstStyle/>
          <a:p>
            <a:fld id="{16B98DA2-04C9-4D45-BA01-A1A1FCFCAA9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76" y="2212547"/>
            <a:ext cx="3121862" cy="2855839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842710" y="5068386"/>
            <a:ext cx="3316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i="1" dirty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Y.J. Shi, WW</a:t>
            </a:r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,</a:t>
            </a:r>
            <a:r>
              <a:rPr lang="zh-CN" altLang="en-US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 </a:t>
            </a:r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S. Zhao 1701.07571</a:t>
            </a:r>
            <a:endParaRPr lang="en-US" altLang="zh-CN" i="1" dirty="0">
              <a:solidFill>
                <a:srgbClr val="FF0000"/>
              </a:solidFill>
              <a:latin typeface="Adobe 黑体 Std R" charset="0"/>
              <a:ea typeface="楷体" charset="0"/>
              <a:cs typeface="楷体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6021628" y="2260384"/>
            <a:ext cx="2137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Red: P-wave</a:t>
            </a:r>
          </a:p>
          <a:p>
            <a:r>
              <a:rPr lang="en-US" altLang="zh-CN" i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Blue</a:t>
            </a:r>
            <a:r>
              <a:rPr lang="zh-CN" altLang="en-US" i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：</a:t>
            </a:r>
            <a:r>
              <a:rPr lang="en-US" altLang="zh-CN" i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S-wave</a:t>
            </a:r>
          </a:p>
          <a:p>
            <a:r>
              <a:rPr lang="en-US" altLang="zh-CN" i="1" dirty="0" smtClean="0">
                <a:latin typeface="Adobe 黑体 Std R" charset="0"/>
                <a:ea typeface="楷体" charset="0"/>
                <a:cs typeface="楷体" charset="0"/>
              </a:rPr>
              <a:t>Black: Total</a:t>
            </a:r>
            <a:endParaRPr lang="zh-CN" altLang="en-US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76385" y="1002717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分子态：</a:t>
            </a:r>
            <a:r>
              <a:rPr lang="en-US" altLang="zh-CN" sz="3200" b="1" dirty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D</a:t>
            </a:r>
            <a:r>
              <a:rPr lang="en-US" altLang="zh-CN" sz="3200" b="1" dirty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  <a:sym typeface="Wingdings"/>
              </a:rPr>
              <a:t></a:t>
            </a:r>
            <a:r>
              <a:rPr lang="en-US" altLang="zh-CN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π</a:t>
            </a:r>
            <a:r>
              <a:rPr lang="en-US" altLang="zh-CN" sz="3200" b="1" baseline="30000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+</a:t>
            </a:r>
            <a:r>
              <a:rPr lang="en-US" altLang="zh-CN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π</a:t>
            </a:r>
            <a:r>
              <a:rPr lang="en-US" altLang="zh-CN" sz="3200" b="1" baseline="30000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-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eν</a:t>
            </a:r>
            <a:endParaRPr lang="zh-CN" altLang="en-US" sz="3200" b="1" baseline="30000" dirty="0">
              <a:solidFill>
                <a:srgbClr val="0000FF"/>
              </a:solidFill>
              <a:latin typeface="Adobe 黑体 Std R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56" y="1569798"/>
            <a:ext cx="2882001" cy="2636417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55942" y="877341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defRPr/>
            </a:pPr>
            <a:r>
              <a:rPr lang="zh-CN" altLang="en-US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如何区分</a:t>
            </a:r>
            <a:r>
              <a:rPr lang="zh-CN" altLang="en-US" sz="3200" b="1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标量粒子态：</a:t>
            </a:r>
            <a:r>
              <a:rPr lang="en-US" altLang="zh-CN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D</a:t>
            </a:r>
            <a:r>
              <a:rPr lang="en-US" altLang="zh-CN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  <a:sym typeface="Wingdings"/>
              </a:rPr>
              <a:t></a:t>
            </a:r>
            <a:r>
              <a:rPr lang="en-US" altLang="zh-CN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π</a:t>
            </a:r>
            <a:r>
              <a:rPr lang="en-US" altLang="zh-CN" sz="3200" b="1" baseline="30000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+</a:t>
            </a:r>
            <a:r>
              <a:rPr lang="en-US" altLang="zh-CN" sz="3200" b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π</a:t>
            </a:r>
            <a:r>
              <a:rPr lang="en-US" altLang="zh-CN" sz="3200" b="1" baseline="30000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-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eν</a:t>
            </a:r>
            <a:endParaRPr lang="zh-CN" altLang="en-US" sz="3200" b="1" baseline="30000" dirty="0">
              <a:solidFill>
                <a:srgbClr val="0000FF"/>
              </a:solidFill>
              <a:latin typeface="Adobe 黑体 Std R" charset="0"/>
              <a:ea typeface="楷体" charset="0"/>
              <a:cs typeface="楷体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953594" y="3814294"/>
            <a:ext cx="3316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i="1" dirty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Y.J. Shi, WW</a:t>
            </a:r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,</a:t>
            </a:r>
            <a:r>
              <a:rPr lang="zh-CN" altLang="en-US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 </a:t>
            </a:r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S. Zhao 1701.07571</a:t>
            </a:r>
            <a:endParaRPr lang="en-US" altLang="zh-CN" i="1" dirty="0">
              <a:solidFill>
                <a:srgbClr val="FF0000"/>
              </a:solidFill>
              <a:latin typeface="Adobe 黑体 Std R" charset="0"/>
              <a:ea typeface="楷体" charset="0"/>
              <a:cs typeface="楷体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4436074" y="1941858"/>
            <a:ext cx="4569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分子态模型</a:t>
            </a:r>
            <a:r>
              <a:rPr lang="zh-CN" altLang="en-US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：</a:t>
            </a:r>
            <a:endParaRPr lang="en-US" altLang="zh-CN" i="1" dirty="0" smtClean="0">
              <a:solidFill>
                <a:srgbClr val="FF0000"/>
              </a:solidFill>
              <a:latin typeface="Adobe 黑体 Std R" charset="0"/>
              <a:ea typeface="楷体" charset="0"/>
              <a:cs typeface="楷体" charset="0"/>
            </a:endParaRPr>
          </a:p>
          <a:p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Red</a:t>
            </a:r>
            <a:r>
              <a:rPr lang="en-US" altLang="zh-CN" i="1" dirty="0" smtClean="0">
                <a:solidFill>
                  <a:srgbClr val="FF0000"/>
                </a:solidFill>
                <a:latin typeface="Adobe 黑体 Std R" charset="0"/>
                <a:ea typeface="楷体" charset="0"/>
                <a:cs typeface="楷体" charset="0"/>
              </a:rPr>
              <a:t>: P-wave </a:t>
            </a:r>
            <a:r>
              <a:rPr lang="en-US" altLang="zh-CN" i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Blue</a:t>
            </a:r>
            <a:r>
              <a:rPr lang="zh-CN" altLang="en-US" i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：</a:t>
            </a:r>
            <a:r>
              <a:rPr lang="en-US" altLang="zh-CN" i="1" dirty="0" smtClean="0">
                <a:solidFill>
                  <a:srgbClr val="0000FF"/>
                </a:solidFill>
                <a:latin typeface="Adobe 黑体 Std R" charset="0"/>
                <a:ea typeface="楷体" charset="0"/>
                <a:cs typeface="楷体" charset="0"/>
              </a:rPr>
              <a:t>S-wave </a:t>
            </a:r>
            <a:r>
              <a:rPr lang="en-US" altLang="zh-CN" i="1" dirty="0" smtClean="0">
                <a:latin typeface="Adobe 黑体 Std R" charset="0"/>
                <a:ea typeface="楷体" charset="0"/>
                <a:cs typeface="楷体" charset="0"/>
              </a:rPr>
              <a:t>Black: Total</a:t>
            </a:r>
            <a:endParaRPr lang="zh-CN" altLang="en-US" dirty="0"/>
          </a:p>
        </p:txBody>
      </p: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955032" y="5139425"/>
            <a:ext cx="4895850" cy="647700"/>
            <a:chOff x="1111" y="3566"/>
            <a:chExt cx="3151" cy="431"/>
          </a:xfrm>
        </p:grpSpPr>
        <p:pic>
          <p:nvPicPr>
            <p:cNvPr id="10" name="Picture 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3657"/>
              <a:ext cx="1155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3566"/>
              <a:ext cx="2034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4880521" y="5923878"/>
            <a:ext cx="3200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i="1" dirty="0" smtClean="0">
                <a:solidFill>
                  <a:srgbClr val="FF0000"/>
                </a:solidFill>
              </a:rPr>
              <a:t>Lu, WW, PRD82, 034016 (2010) 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138" y="2881499"/>
            <a:ext cx="4549551" cy="7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041239"/>
            <a:ext cx="3111500" cy="1549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022439"/>
            <a:ext cx="3921369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5940139"/>
            <a:ext cx="4011930" cy="4286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688" y="3273139"/>
            <a:ext cx="4610100" cy="2667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961589" y="5888307"/>
            <a:ext cx="4145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b="1" i="1" dirty="0" smtClean="0"/>
              <a:t>Meissner, WW, JHEP </a:t>
            </a:r>
            <a:r>
              <a:rPr lang="is-IS" altLang="zh-CN" b="1" i="1" dirty="0"/>
              <a:t>1401 (2014) 107</a:t>
            </a:r>
            <a:r>
              <a:rPr lang="is-IS" altLang="zh-CN" i="1" dirty="0"/>
              <a:t> </a:t>
            </a:r>
            <a:endParaRPr lang="zh-CN" altLang="en-US" i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200" y="1736439"/>
            <a:ext cx="2398722" cy="133350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68300" y="883951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角分布与散射相移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67" y="2520949"/>
            <a:ext cx="5974694" cy="15245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66" y="4481512"/>
            <a:ext cx="6568249" cy="16684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273" y="1892300"/>
            <a:ext cx="2398722" cy="13335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8300" y="883951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角分布与散射相移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85" y="2252198"/>
            <a:ext cx="7099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9494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73" y="2326903"/>
            <a:ext cx="6718300" cy="33909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26874" y="5969061"/>
            <a:ext cx="3593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b="1" dirty="0" smtClean="0"/>
              <a:t>BaBar:Phys.Rev</a:t>
            </a:r>
            <a:r>
              <a:rPr lang="is-IS" altLang="zh-CN" b="1" dirty="0"/>
              <a:t>. D83 (2011) 072001</a:t>
            </a:r>
            <a:r>
              <a:rPr lang="is-IS" altLang="zh-CN" dirty="0"/>
              <a:t> </a:t>
            </a:r>
            <a:endParaRPr lang="zh-CN" alt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68300" y="883951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角分布与散射相移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186578" y="5268658"/>
            <a:ext cx="38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zh-CN" b="1" dirty="0" smtClean="0"/>
              <a:t>BESIII, 1512.08627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2" y="1617452"/>
            <a:ext cx="4919472" cy="3662868"/>
          </a:xfrm>
          <a:prstGeom prst="rect">
            <a:avLst/>
          </a:prstGeom>
        </p:spPr>
      </p:pic>
      <p:pic>
        <p:nvPicPr>
          <p:cNvPr id="10" name="图片 3" descr="phase_shift_ILS_12_0_-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34" y="1696536"/>
            <a:ext cx="3761154" cy="361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828707" y="5995023"/>
            <a:ext cx="555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CMR9" charset="0"/>
              </a:rPr>
              <a:t>Points with </a:t>
            </a:r>
            <a:r>
              <a:rPr lang="en-US" altLang="zh-CN" dirty="0">
                <a:latin typeface="CMR9" charset="0"/>
              </a:rPr>
              <a:t>error bars </a:t>
            </a:r>
            <a:r>
              <a:rPr lang="en-US" altLang="zh-CN" dirty="0" smtClean="0">
                <a:latin typeface="CMR9" charset="0"/>
              </a:rPr>
              <a:t>by BESIII</a:t>
            </a:r>
          </a:p>
          <a:p>
            <a:r>
              <a:rPr lang="en-US" altLang="zh-CN" dirty="0" smtClean="0">
                <a:latin typeface="CMR9" charset="0"/>
              </a:rPr>
              <a:t>the </a:t>
            </a:r>
            <a:r>
              <a:rPr lang="en-US" altLang="zh-CN" dirty="0">
                <a:latin typeface="CMR9" charset="0"/>
              </a:rPr>
              <a:t>solid line </a:t>
            </a:r>
            <a:r>
              <a:rPr lang="en-US" altLang="zh-CN" dirty="0" smtClean="0">
                <a:latin typeface="CMR9" charset="0"/>
              </a:rPr>
              <a:t>corresponds to LASS parameterization </a:t>
            </a:r>
            <a:endParaRPr lang="en-US" altLang="zh-CN" dirty="0"/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5367950" y="4695545"/>
            <a:ext cx="3095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zh-CN" sz="1600" b="1" dirty="0" err="1" smtClean="0"/>
              <a:t>Chiral</a:t>
            </a:r>
            <a:r>
              <a:rPr lang="de-DE" altLang="zh-CN" sz="1600" b="1" dirty="0" smtClean="0"/>
              <a:t> PT: </a:t>
            </a:r>
          </a:p>
          <a:p>
            <a:pPr algn="l"/>
            <a:r>
              <a:rPr lang="de-DE" altLang="zh-CN" sz="1600" b="1" dirty="0" err="1" smtClean="0"/>
              <a:t>Doring</a:t>
            </a:r>
            <a:r>
              <a:rPr lang="de-DE" altLang="zh-CN" sz="1600" b="1" dirty="0" smtClean="0"/>
              <a:t>, Meissner, WW,1307.0947</a:t>
            </a:r>
            <a:endParaRPr lang="de-DE" altLang="zh-CN" sz="1600" b="1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368300" y="883951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角分布与散射相移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80619" y="4797419"/>
            <a:ext cx="38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zh-CN" b="1" dirty="0" smtClean="0"/>
              <a:t>BESIII, 1512.08627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66361" y="5812778"/>
            <a:ext cx="555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CMR9" charset="0"/>
              </a:rPr>
              <a:t>Points with </a:t>
            </a:r>
            <a:r>
              <a:rPr lang="en-US" altLang="zh-CN" dirty="0">
                <a:latin typeface="CMR9" charset="0"/>
              </a:rPr>
              <a:t>error bars </a:t>
            </a:r>
            <a:r>
              <a:rPr lang="en-US" altLang="zh-CN" dirty="0" smtClean="0">
                <a:latin typeface="CMR9" charset="0"/>
              </a:rPr>
              <a:t>by BESIII</a:t>
            </a:r>
          </a:p>
          <a:p>
            <a:r>
              <a:rPr lang="en-US" altLang="zh-CN" dirty="0" smtClean="0">
                <a:latin typeface="CMR9" charset="0"/>
              </a:rPr>
              <a:t>the </a:t>
            </a:r>
            <a:r>
              <a:rPr lang="en-US" altLang="zh-CN" dirty="0">
                <a:latin typeface="CMR9" charset="0"/>
              </a:rPr>
              <a:t>solid line </a:t>
            </a:r>
            <a:r>
              <a:rPr lang="en-US" altLang="zh-CN" dirty="0" smtClean="0">
                <a:latin typeface="CMR9" charset="0"/>
              </a:rPr>
              <a:t>corresponds to LASS parameterization </a:t>
            </a:r>
            <a:endParaRPr lang="en-US" altLang="zh-CN" dirty="0"/>
          </a:p>
        </p:txBody>
      </p:sp>
      <p:grpSp>
        <p:nvGrpSpPr>
          <p:cNvPr id="4" name="组 3"/>
          <p:cNvGrpSpPr/>
          <p:nvPr/>
        </p:nvGrpSpPr>
        <p:grpSpPr>
          <a:xfrm>
            <a:off x="1425873" y="1716255"/>
            <a:ext cx="5445982" cy="3829177"/>
            <a:chOff x="1384309" y="674758"/>
            <a:chExt cx="5945170" cy="503863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4309" y="1286828"/>
              <a:ext cx="5945170" cy="4426567"/>
            </a:xfrm>
            <a:prstGeom prst="rect">
              <a:avLst/>
            </a:prstGeom>
          </p:spPr>
        </p:pic>
        <p:pic>
          <p:nvPicPr>
            <p:cNvPr id="10" name="图片 3" descr="phase_shift_ILS_12_0_-1-eps-converted-t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099" y="674758"/>
              <a:ext cx="4836632" cy="4630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5781666" y="5870999"/>
            <a:ext cx="3095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zh-CN" sz="1600" b="1" dirty="0" err="1" smtClean="0"/>
              <a:t>Chiral</a:t>
            </a:r>
            <a:r>
              <a:rPr lang="de-DE" altLang="zh-CN" sz="1600" b="1" smtClean="0"/>
              <a:t> PT: </a:t>
            </a:r>
          </a:p>
          <a:p>
            <a:pPr algn="l"/>
            <a:r>
              <a:rPr lang="de-DE" altLang="zh-CN" sz="1600" b="1" smtClean="0"/>
              <a:t>Doring</a:t>
            </a:r>
            <a:r>
              <a:rPr lang="de-DE" altLang="zh-CN" sz="1600" b="1" dirty="0" smtClean="0"/>
              <a:t>, Meissner, WW,1307.0947</a:t>
            </a:r>
            <a:endParaRPr lang="de-DE" altLang="zh-CN" sz="1600" b="1" dirty="0"/>
          </a:p>
        </p:txBody>
      </p:sp>
      <p:sp>
        <p:nvSpPr>
          <p:cNvPr id="12" name="矩形 11"/>
          <p:cNvSpPr/>
          <p:nvPr/>
        </p:nvSpPr>
        <p:spPr>
          <a:xfrm>
            <a:off x="5768564" y="5432719"/>
            <a:ext cx="3841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zh-CN" b="1" dirty="0" smtClean="0"/>
              <a:t>BESIII, 1512.08627</a:t>
            </a:r>
            <a:endParaRPr lang="zh-CN" alt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368300" y="883951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角分布与散射相移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224644" y="2413361"/>
            <a:ext cx="3023755" cy="99485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9600" dirty="0" smtClean="0">
                <a:solidFill>
                  <a:srgbClr val="0000CC"/>
                </a:solidFill>
                <a:latin typeface="+mn-ea"/>
              </a:rPr>
              <a:t>50:1</a:t>
            </a:r>
            <a:endParaRPr kumimoji="1" lang="en-US" altLang="zh-CN" sz="9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269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224644" y="2413361"/>
            <a:ext cx="3023755" cy="99485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zh-CN" sz="9600" dirty="0" smtClean="0">
                <a:solidFill>
                  <a:srgbClr val="0000CC"/>
                </a:solidFill>
                <a:latin typeface="+mn-ea"/>
              </a:rPr>
              <a:t>50:1</a:t>
            </a:r>
            <a:endParaRPr kumimoji="1" lang="en-US" altLang="zh-CN" sz="96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94" y="4794610"/>
            <a:ext cx="7538606" cy="58098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54726" y="4068979"/>
            <a:ext cx="6774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Neue" charset="0"/>
              </a:rPr>
              <a:t>Expected data set increase </a:t>
            </a:r>
            <a:r>
              <a:rPr lang="en-US" altLang="zh-CN" dirty="0">
                <a:solidFill>
                  <a:srgbClr val="919191"/>
                </a:solidFill>
                <a:latin typeface="HelveticaNeue" charset="0"/>
              </a:rPr>
              <a:t>and ~ increase in inst. </a:t>
            </a:r>
            <a:r>
              <a:rPr lang="en-US" altLang="zh-CN" dirty="0" smtClean="0">
                <a:solidFill>
                  <a:srgbClr val="919191"/>
                </a:solidFill>
                <a:latin typeface="HelveticaNeue" charset="0"/>
              </a:rPr>
              <a:t>Luminosity</a:t>
            </a:r>
            <a:endParaRPr lang="en-US" altLang="zh-CN" dirty="0">
              <a:effectLst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57399" y="5942442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latin typeface="HelveticaNeue" charset="0"/>
              </a:rPr>
              <a:t>the energy increase from </a:t>
            </a:r>
            <a:r>
              <a:rPr lang="en-US" altLang="zh-CN" b="1">
                <a:latin typeface="HelveticaNeue" charset="0"/>
              </a:rPr>
              <a:t>7/8 </a:t>
            </a:r>
            <a:r>
              <a:rPr lang="en-US" altLang="zh-CN" b="1" dirty="0" err="1">
                <a:latin typeface="HelveticaNeue" charset="0"/>
              </a:rPr>
              <a:t>TeV</a:t>
            </a:r>
            <a:r>
              <a:rPr lang="en-US" altLang="zh-CN" b="1" dirty="0">
                <a:latin typeface="HelveticaNeue" charset="0"/>
              </a:rPr>
              <a:t> </a:t>
            </a:r>
            <a:r>
              <a:rPr lang="en-US" altLang="zh-CN" dirty="0">
                <a:latin typeface="HelveticaNeue" charset="0"/>
              </a:rPr>
              <a:t>to </a:t>
            </a:r>
            <a:r>
              <a:rPr lang="en-US" altLang="zh-CN" b="1" dirty="0">
                <a:latin typeface="HelveticaNeue" charset="0"/>
              </a:rPr>
              <a:t>13 </a:t>
            </a:r>
            <a:r>
              <a:rPr lang="en-US" altLang="zh-CN" b="1" dirty="0" err="1">
                <a:latin typeface="HelveticaNeue" charset="0"/>
              </a:rPr>
              <a:t>TeV</a:t>
            </a:r>
            <a:r>
              <a:rPr lang="en-US" altLang="zh-CN" b="1" dirty="0">
                <a:latin typeface="HelveticaNeue" charset="0"/>
              </a:rPr>
              <a:t> </a:t>
            </a:r>
            <a:r>
              <a:rPr lang="en-US" altLang="zh-CN" dirty="0">
                <a:latin typeface="HelveticaNeue" charset="0"/>
              </a:rPr>
              <a:t>at the </a:t>
            </a:r>
            <a:r>
              <a:rPr lang="en-US" altLang="zh-CN" b="1" dirty="0">
                <a:latin typeface="HelveticaNeue" charset="0"/>
              </a:rPr>
              <a:t>LHC </a:t>
            </a:r>
            <a:endParaRPr lang="en-US" altLang="zh-CN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8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113779" y="3783439"/>
            <a:ext cx="72949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1314450" indent="-5715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kumimoji="0" lang="zh-CN" altLang="en-US" sz="3600" b="1" dirty="0" smtClean="0">
                <a:latin typeface="楷体" charset="0"/>
                <a:ea typeface="楷体" charset="0"/>
                <a:cs typeface="楷体" charset="0"/>
              </a:rPr>
              <a:t>检验标量粒子内部结构</a:t>
            </a:r>
            <a:endParaRPr kumimoji="0" lang="en-US" altLang="zh-CN" sz="3600" b="1" dirty="0" smtClean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kumimoji="0" lang="zh-CN" altLang="en-US" sz="3600" b="1" dirty="0" smtClean="0">
                <a:latin typeface="楷体" charset="0"/>
                <a:ea typeface="楷体" charset="0"/>
                <a:cs typeface="楷体" charset="0"/>
              </a:rPr>
              <a:t>测量散射相移</a:t>
            </a:r>
            <a:endParaRPr kumimoji="0" lang="en-US" altLang="zh-CN" sz="3600" b="1" dirty="0" smtClean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kumimoji="0" lang="zh-CN" altLang="en-US" sz="3600" b="1" dirty="0" smtClean="0">
                <a:latin typeface="楷体" charset="0"/>
                <a:ea typeface="楷体" charset="0"/>
                <a:cs typeface="楷体" charset="0"/>
              </a:rPr>
              <a:t>手征有效理论</a:t>
            </a:r>
            <a:r>
              <a:rPr kumimoji="0" lang="en-US" altLang="zh-CN" sz="3600" b="1" dirty="0" smtClean="0">
                <a:latin typeface="楷体" charset="0"/>
                <a:ea typeface="楷体" charset="0"/>
                <a:cs typeface="楷体" charset="0"/>
              </a:rPr>
              <a:t>+QCD</a:t>
            </a:r>
            <a:r>
              <a:rPr kumimoji="0" lang="zh-CN" altLang="en-US" sz="3600" b="1" dirty="0" smtClean="0">
                <a:latin typeface="楷体" charset="0"/>
                <a:ea typeface="楷体" charset="0"/>
                <a:cs typeface="楷体" charset="0"/>
              </a:rPr>
              <a:t>微扰理论</a:t>
            </a:r>
            <a:endParaRPr kumimoji="0" lang="zh-CN" altLang="en-US" sz="3600" b="1" dirty="0">
              <a:latin typeface="楷体" charset="0"/>
              <a:ea typeface="楷体" charset="0"/>
              <a:cs typeface="楷体" charset="0"/>
            </a:endParaRPr>
          </a:p>
          <a:p>
            <a:pPr lvl="1">
              <a:lnSpc>
                <a:spcPct val="150000"/>
              </a:lnSpc>
              <a:buFont typeface="Wingdings" charset="0"/>
              <a:buChar char="Ø"/>
            </a:pPr>
            <a:endParaRPr kumimoji="0" lang="en-US" altLang="zh-CN" sz="3600" b="1" dirty="0" smtClean="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13779" y="849746"/>
            <a:ext cx="6324600" cy="5349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3200" dirty="0" smtClean="0">
                <a:solidFill>
                  <a:srgbClr val="0000CC"/>
                </a:solidFill>
                <a:latin typeface="Calibri" charset="0"/>
                <a:ea typeface="宋体" charset="0"/>
              </a:rPr>
              <a:t>Summary</a:t>
            </a:r>
            <a:endParaRPr kumimoji="1" lang="en-US" altLang="zh-CN" sz="28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3779" y="2979168"/>
            <a:ext cx="3377848" cy="793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0" lvl="1" indent="-571500">
              <a:lnSpc>
                <a:spcPct val="150000"/>
              </a:lnSpc>
              <a:buFont typeface="Wingdings" charset="2"/>
              <a:buChar char="p"/>
            </a:pPr>
            <a:r>
              <a:rPr lang="en-US" altLang="zh-CN" sz="3600" b="1" dirty="0">
                <a:latin typeface="楷体" charset="0"/>
                <a:ea typeface="楷体" charset="0"/>
                <a:cs typeface="楷体" charset="0"/>
              </a:rPr>
              <a:t>D-&gt;P</a:t>
            </a:r>
            <a:r>
              <a:rPr lang="en-US" altLang="zh-CN" sz="3600" b="1" baseline="-25000" dirty="0">
                <a:latin typeface="楷体" charset="0"/>
                <a:ea typeface="楷体" charset="0"/>
                <a:cs typeface="楷体" charset="0"/>
              </a:rPr>
              <a:t>1</a:t>
            </a:r>
            <a:r>
              <a:rPr lang="en-US" altLang="zh-CN" sz="3600" b="1" dirty="0">
                <a:latin typeface="楷体" charset="0"/>
                <a:ea typeface="楷体" charset="0"/>
                <a:cs typeface="楷体" charset="0"/>
              </a:rPr>
              <a:t>P</a:t>
            </a:r>
            <a:r>
              <a:rPr lang="en-US" altLang="zh-CN" sz="3600" b="1" baseline="-25000" dirty="0">
                <a:latin typeface="楷体" charset="0"/>
                <a:ea typeface="楷体" charset="0"/>
                <a:cs typeface="楷体" charset="0"/>
              </a:rPr>
              <a:t>2</a:t>
            </a:r>
            <a:r>
              <a:rPr lang="en-US" altLang="zh-CN" sz="3600" b="1" dirty="0">
                <a:latin typeface="楷体" charset="0"/>
                <a:ea typeface="楷体" charset="0"/>
                <a:cs typeface="楷体" charset="0"/>
              </a:rPr>
              <a:t>lν</a:t>
            </a:r>
          </a:p>
        </p:txBody>
      </p:sp>
      <p:sp>
        <p:nvSpPr>
          <p:cNvPr id="6" name="矩形 5"/>
          <p:cNvSpPr/>
          <p:nvPr/>
        </p:nvSpPr>
        <p:spPr>
          <a:xfrm>
            <a:off x="113779" y="1395518"/>
            <a:ext cx="3070071" cy="793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28700" lvl="1" indent="-571500">
              <a:lnSpc>
                <a:spcPct val="150000"/>
              </a:lnSpc>
              <a:buFont typeface="Wingdings" charset="2"/>
              <a:buChar char="p"/>
            </a:pPr>
            <a:r>
              <a:rPr lang="zh-CN" altLang="en-US" sz="3600" b="1" dirty="0" smtClean="0">
                <a:latin typeface="楷体" charset="0"/>
                <a:ea typeface="楷体" charset="0"/>
                <a:cs typeface="楷体" charset="0"/>
              </a:rPr>
              <a:t>双粲重子</a:t>
            </a:r>
            <a:endParaRPr lang="en-US" altLang="zh-CN" sz="3600" b="1" dirty="0"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1703" y="2189005"/>
            <a:ext cx="6907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Wingdings" charset="0"/>
              <a:buChar char="Ø"/>
            </a:pPr>
            <a:r>
              <a:rPr lang="zh-CN" altLang="en-US" sz="3600" b="1" dirty="0">
                <a:latin typeface="楷体" charset="0"/>
                <a:ea typeface="楷体" charset="0"/>
                <a:cs typeface="楷体" charset="0"/>
              </a:rPr>
              <a:t>双粲</a:t>
            </a:r>
            <a:r>
              <a:rPr lang="zh-CN" altLang="en-US" sz="3600" b="1" dirty="0" smtClean="0">
                <a:latin typeface="楷体" charset="0"/>
                <a:ea typeface="楷体" charset="0"/>
                <a:cs typeface="楷体" charset="0"/>
              </a:rPr>
              <a:t>重子弱</a:t>
            </a:r>
            <a:r>
              <a:rPr lang="zh-CN" altLang="en-US" sz="3600" b="1" smtClean="0">
                <a:latin typeface="楷体" charset="0"/>
                <a:ea typeface="楷体" charset="0"/>
                <a:cs typeface="楷体" charset="0"/>
              </a:rPr>
              <a:t>衰变：续集</a:t>
            </a:r>
            <a:endParaRPr lang="en-US" altLang="zh-CN" sz="3600" b="1" dirty="0">
              <a:latin typeface="楷体" charset="0"/>
              <a:ea typeface="楷体" charset="0"/>
              <a:cs typeface="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688158" y="1566863"/>
            <a:ext cx="5212176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lnSpc>
                <a:spcPct val="200000"/>
              </a:lnSpc>
            </a:pPr>
            <a:r>
              <a:rPr kumimoji="0" lang="zh-CN" altLang="en-US" sz="5400" b="1" dirty="0" smtClean="0">
                <a:latin typeface="楷体" charset="0"/>
                <a:ea typeface="楷体" charset="0"/>
                <a:cs typeface="楷体" charset="0"/>
              </a:rPr>
              <a:t>谢谢大家！</a:t>
            </a:r>
            <a:endParaRPr kumimoji="0" lang="en-US" altLang="zh-CN" sz="5400" b="1" dirty="0">
              <a:latin typeface="楷体" charset="0"/>
              <a:ea typeface="楷体" charset="0"/>
              <a:cs typeface="楷体" charset="0"/>
            </a:endParaRPr>
          </a:p>
          <a:p>
            <a:pPr algn="ctr">
              <a:lnSpc>
                <a:spcPct val="200000"/>
              </a:lnSpc>
            </a:pPr>
            <a:r>
              <a:rPr kumimoji="0" lang="zh-CN" altLang="en-US" sz="5400" b="1" dirty="0">
                <a:latin typeface="楷体" charset="0"/>
                <a:ea typeface="楷体" charset="0"/>
                <a:cs typeface="楷体" charset="0"/>
              </a:rPr>
              <a:t>请批评指正！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10672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2289010"/>
            <a:ext cx="3747264" cy="18098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18" y="2289010"/>
            <a:ext cx="3510671" cy="179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8707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68215" y="1718509"/>
            <a:ext cx="7870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Weak Decays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Doubly</a:t>
            </a:r>
            <a:r>
              <a:rPr lang="zh-CN" altLang="en-US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Heavy </a:t>
            </a:r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Baryon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altLang="zh-CN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Ξ</a:t>
            </a:r>
            <a:r>
              <a:rPr lang="en-US" altLang="zh-CN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altLang="zh-CN" baseline="-25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bc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→pK</a:t>
            </a:r>
            <a:r>
              <a:rPr lang="en-US" altLang="zh-CN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 and  </a:t>
            </a:r>
            <a:r>
              <a:rPr lang="en-US" altLang="zh-CN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Ξ</a:t>
            </a:r>
            <a:r>
              <a:rPr lang="en-US" altLang="zh-CN" baseline="30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altLang="zh-CN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cc</a:t>
            </a:r>
            <a:r>
              <a:rPr lang="en-US" altLang="zh-CN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→Σ</a:t>
            </a:r>
            <a:r>
              <a:rPr lang="en-US" altLang="zh-CN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++</a:t>
            </a:r>
            <a:r>
              <a:rPr lang="en-US" altLang="zh-CN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altLang="zh-CN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altLang="zh-CN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−</a:t>
            </a:r>
          </a:p>
          <a:p>
            <a:pPr algn="r"/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R.H. Li, </a:t>
            </a:r>
            <a:r>
              <a:rPr lang="en-US" altLang="zh-CN" i="1" dirty="0" err="1" smtClean="0">
                <a:latin typeface="Arial" charset="0"/>
                <a:ea typeface="Arial" charset="0"/>
                <a:cs typeface="Arial" charset="0"/>
              </a:rPr>
              <a:t>C.D.Lu</a:t>
            </a:r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i="1" dirty="0" err="1" smtClean="0">
                <a:latin typeface="Arial" charset="0"/>
                <a:ea typeface="Arial" charset="0"/>
                <a:cs typeface="Arial" charset="0"/>
              </a:rPr>
              <a:t>W.Wang</a:t>
            </a:r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i="1" dirty="0" err="1" smtClean="0">
                <a:latin typeface="Arial" charset="0"/>
                <a:ea typeface="Arial" charset="0"/>
                <a:cs typeface="Arial" charset="0"/>
              </a:rPr>
              <a:t>F.S.Yu</a:t>
            </a:r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, Z.T. Zou</a:t>
            </a:r>
            <a:endParaRPr lang="zh-CN" altLang="en-US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2959" y="3284925"/>
            <a:ext cx="3256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Weak Decays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Doubly</a:t>
            </a:r>
            <a:r>
              <a:rPr lang="zh-CN" altLang="en-US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Heavy </a:t>
            </a:r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Baryon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en-US" altLang="zh-CN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 sequel </a:t>
            </a:r>
            <a:endParaRPr lang="en-US" altLang="zh-CN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4234376" y="3146380"/>
            <a:ext cx="4304713" cy="3366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Spectroscopy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decay constant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lifetime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SU(3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) Analysis </a:t>
            </a:r>
            <a:endParaRPr lang="en-US" altLang="zh-CN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1/2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→1/2 case 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FCNC</a:t>
            </a:r>
            <a:r>
              <a:rPr lang="zh-CN" altLang="en-US" sz="24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channels </a:t>
            </a:r>
            <a:endParaRPr lang="en-US" altLang="zh-CN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1/2→3/2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 </a:t>
            </a: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case</a:t>
            </a:r>
          </a:p>
          <a:p>
            <a:pPr marL="342900" indent="-342900">
              <a:buFont typeface="Wingdings" charset="2"/>
              <a:buChar char="Ø"/>
            </a:pPr>
            <a:r>
              <a:rPr lang="en-US" altLang="zh-CN" sz="2400" dirty="0" smtClean="0">
                <a:latin typeface="Helvetica" charset="0"/>
                <a:ea typeface="Helvetica" charset="0"/>
                <a:cs typeface="Helvetica" charset="0"/>
              </a:rPr>
              <a:t>Light quark decay</a:t>
            </a:r>
            <a:r>
              <a:rPr lang="en-US" altLang="zh-CN" sz="24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5571586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46" y="1259032"/>
            <a:ext cx="60706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58245" y="2967243"/>
            <a:ext cx="2139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zh-CN" b="1" dirty="0">
                <a:solidFill>
                  <a:srgbClr val="000000"/>
                </a:solidFill>
                <a:latin typeface="arial" charset="0"/>
              </a:rPr>
              <a:t>Phys.Rev.Lett. </a:t>
            </a:r>
            <a:r>
              <a:rPr lang="is-IS" altLang="zh-CN" b="1" dirty="0" smtClean="0">
                <a:solidFill>
                  <a:srgbClr val="000000"/>
                </a:solidFill>
                <a:latin typeface="arial" charset="0"/>
              </a:rPr>
              <a:t>119, </a:t>
            </a:r>
            <a:r>
              <a:rPr lang="is-IS" altLang="zh-CN" b="1" dirty="0">
                <a:solidFill>
                  <a:srgbClr val="000000"/>
                </a:solidFill>
                <a:latin typeface="arial" charset="0"/>
              </a:rPr>
              <a:t>112001</a:t>
            </a:r>
            <a:r>
              <a:rPr lang="is-IS" altLang="zh-CN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is-IS" altLang="zh-CN" b="1" dirty="0">
                <a:solidFill>
                  <a:srgbClr val="000000"/>
                </a:solidFill>
                <a:latin typeface="arial" charset="0"/>
              </a:rPr>
              <a:t>(2017)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6045120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80756" y="2600857"/>
            <a:ext cx="7547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charset="0"/>
              </a:rPr>
              <a:t>Weak Decays of Doubly Heavy Baryons: 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</a:rPr>
              <a:t>the </a:t>
            </a:r>
            <a:r>
              <a:rPr lang="en-US" altLang="zh-CN" dirty="0">
                <a:solidFill>
                  <a:srgbClr val="FF0000"/>
                </a:solidFill>
                <a:latin typeface="STIXGeneral-Regular" charset="0"/>
              </a:rPr>
              <a:t>1/2→</a:t>
            </a:r>
            <a:r>
              <a:rPr lang="en-US" altLang="zh-CN" dirty="0" smtClean="0">
                <a:solidFill>
                  <a:srgbClr val="FF0000"/>
                </a:solidFill>
                <a:latin typeface="STIXGeneral-Regular" charset="0"/>
              </a:rPr>
              <a:t>1/2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</a:rPr>
              <a:t> case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</a:rPr>
              <a:t> 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0756" y="3204206"/>
            <a:ext cx="706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charset="0"/>
              </a:rPr>
              <a:t>Weak Decays of Doubly Heavy Baryons: </a:t>
            </a:r>
            <a:r>
              <a:rPr lang="en-US" altLang="zh-CN" b="1" dirty="0" smtClean="0">
                <a:solidFill>
                  <a:srgbClr val="FF0000"/>
                </a:solidFill>
                <a:latin typeface="arial" charset="0"/>
              </a:rPr>
              <a:t>the SU(3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</a:rPr>
              <a:t>) Analysis</a:t>
            </a:r>
            <a:r>
              <a:rPr lang="en-US" altLang="zh-CN" b="1" dirty="0">
                <a:latin typeface="arial" charset="0"/>
              </a:rPr>
              <a:t> </a:t>
            </a:r>
            <a:endParaRPr lang="zh-CN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780756" y="3848303"/>
            <a:ext cx="706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</a:rPr>
              <a:t>Weak Decays of Doubly Heavy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</a:rPr>
              <a:t>Baryons: </a:t>
            </a:r>
            <a:r>
              <a:rPr lang="en-US" altLang="zh-CN" b="1" dirty="0" smtClean="0">
                <a:solidFill>
                  <a:srgbClr val="0000FF"/>
                </a:solidFill>
                <a:latin typeface="arial" charset="0"/>
              </a:rPr>
              <a:t>decay constant</a:t>
            </a:r>
            <a:r>
              <a:rPr lang="en-US" altLang="zh-CN" dirty="0">
                <a:solidFill>
                  <a:srgbClr val="0000FF"/>
                </a:solidFill>
                <a:latin typeface="arial" charset="0"/>
              </a:rPr>
              <a:t> 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0756" y="4492400"/>
            <a:ext cx="706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</a:rPr>
              <a:t>Weak Decays of Doubly Heavy Baryons: </a:t>
            </a:r>
            <a:r>
              <a:rPr lang="en-US" altLang="zh-CN" b="1" dirty="0" smtClean="0">
                <a:solidFill>
                  <a:srgbClr val="0000FF"/>
                </a:solidFill>
                <a:latin typeface="arial" charset="0"/>
              </a:rPr>
              <a:t>lifetime</a:t>
            </a:r>
            <a:r>
              <a:rPr lang="en-US" altLang="zh-CN" dirty="0">
                <a:solidFill>
                  <a:srgbClr val="000000"/>
                </a:solidFill>
                <a:latin typeface="arial" charset="0"/>
              </a:rPr>
              <a:t> 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80756" y="5107477"/>
            <a:ext cx="706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</a:rPr>
              <a:t>Weak Decays of Doubly Heavy Baryons: 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the FCNC</a:t>
            </a: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channels</a:t>
            </a:r>
            <a:r>
              <a:rPr lang="en-US" altLang="zh-CN" dirty="0">
                <a:solidFill>
                  <a:srgbClr val="000000"/>
                </a:solidFill>
                <a:latin typeface="arial" charset="0"/>
              </a:rPr>
              <a:t> 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80756" y="5677556"/>
            <a:ext cx="7069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</a:rPr>
              <a:t>Weak Decays of Doubly Heavy Baryons: </a:t>
            </a:r>
            <a:r>
              <a:rPr lang="en-US" altLang="zh-CN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the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1/2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→3/2 case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 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8977" y="1679761"/>
            <a:ext cx="7870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Weak Decays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Doubly</a:t>
            </a:r>
            <a:r>
              <a:rPr lang="zh-CN" altLang="en-US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Heavy </a:t>
            </a:r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Baryon 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altLang="zh-CN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altLang="zh-CN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Ξ</a:t>
            </a:r>
            <a:r>
              <a:rPr lang="en-US" altLang="zh-CN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altLang="zh-CN" baseline="-25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bc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→pK</a:t>
            </a:r>
            <a:r>
              <a:rPr lang="en-US" altLang="zh-CN" baseline="30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−</a:t>
            </a:r>
            <a:r>
              <a:rPr lang="en-US" altLang="zh-CN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 and  </a:t>
            </a:r>
            <a:r>
              <a:rPr lang="en-US" altLang="zh-CN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Ξ</a:t>
            </a:r>
            <a:r>
              <a:rPr lang="en-US" altLang="zh-CN" baseline="30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altLang="zh-CN" baseline="-25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cc</a:t>
            </a:r>
            <a:r>
              <a:rPr lang="en-US" altLang="zh-CN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→Σ</a:t>
            </a:r>
            <a:r>
              <a:rPr lang="en-US" altLang="zh-CN" baseline="-25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++</a:t>
            </a:r>
            <a:r>
              <a:rPr lang="en-US" altLang="zh-CN" baseline="-25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altLang="zh-CN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altLang="zh-CN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−</a:t>
            </a:r>
          </a:p>
          <a:p>
            <a:pPr algn="r"/>
            <a:r>
              <a:rPr lang="en-US" altLang="zh-CN" i="1" dirty="0">
                <a:latin typeface="Arial" charset="0"/>
                <a:ea typeface="Arial" charset="0"/>
                <a:cs typeface="Arial" charset="0"/>
              </a:rPr>
              <a:t>R.H. Li, </a:t>
            </a:r>
            <a:r>
              <a:rPr lang="en-US" altLang="zh-CN" i="1" dirty="0" err="1">
                <a:latin typeface="Arial" charset="0"/>
                <a:ea typeface="Arial" charset="0"/>
                <a:cs typeface="Arial" charset="0"/>
              </a:rPr>
              <a:t>C.D.Lu</a:t>
            </a:r>
            <a:r>
              <a:rPr lang="en-US" altLang="zh-CN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i="1" dirty="0" err="1">
                <a:latin typeface="Arial" charset="0"/>
                <a:ea typeface="Arial" charset="0"/>
                <a:cs typeface="Arial" charset="0"/>
              </a:rPr>
              <a:t>W.Wang</a:t>
            </a:r>
            <a:r>
              <a:rPr lang="en-US" altLang="zh-CN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i="1" dirty="0" err="1">
                <a:latin typeface="Arial" charset="0"/>
                <a:ea typeface="Arial" charset="0"/>
                <a:cs typeface="Arial" charset="0"/>
              </a:rPr>
              <a:t>F.S.Yu</a:t>
            </a:r>
            <a:r>
              <a:rPr lang="en-US" altLang="zh-CN" i="1" dirty="0">
                <a:latin typeface="Arial" charset="0"/>
                <a:ea typeface="Arial" charset="0"/>
                <a:cs typeface="Arial" charset="0"/>
              </a:rPr>
              <a:t>, Z.T. </a:t>
            </a:r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Zou</a:t>
            </a:r>
            <a:endParaRPr lang="zh-CN" altLang="en-US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233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1384" y="5622758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Quark-</a:t>
            </a:r>
            <a:r>
              <a:rPr lang="en-US" altLang="zh-CN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diquark</a:t>
            </a: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picture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60066" y="5666691"/>
            <a:ext cx="427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1707,02834,W.Wang</a:t>
            </a:r>
            <a:r>
              <a:rPr lang="en-US" altLang="zh-CN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i="1" dirty="0" err="1">
                <a:latin typeface="Arial" charset="0"/>
                <a:ea typeface="Arial" charset="0"/>
                <a:cs typeface="Arial" charset="0"/>
              </a:rPr>
              <a:t>F.S.Yu</a:t>
            </a:r>
            <a:r>
              <a:rPr lang="en-US" altLang="zh-CN" i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zh-CN" i="1" dirty="0" smtClean="0">
                <a:latin typeface="Arial" charset="0"/>
                <a:ea typeface="Arial" charset="0"/>
                <a:cs typeface="Arial" charset="0"/>
              </a:rPr>
              <a:t>Z.X. Zhao</a:t>
            </a:r>
            <a:endParaRPr lang="zh-CN" altLang="en-US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1759288"/>
            <a:ext cx="8239703" cy="27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783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形状因子的计算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0" y="1780519"/>
            <a:ext cx="8442176" cy="1236517"/>
          </a:xfrm>
          <a:prstGeom prst="rect">
            <a:avLst/>
          </a:prstGeom>
        </p:spPr>
      </p:pic>
      <p:pic>
        <p:nvPicPr>
          <p:cNvPr id="5" name="内容占位符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874" y="3617396"/>
            <a:ext cx="5146132" cy="29113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79817" y="3017036"/>
            <a:ext cx="234571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08007" y="2968324"/>
            <a:ext cx="265232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94074" y="4818116"/>
            <a:ext cx="34157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67275" y="4844242"/>
            <a:ext cx="341578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87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4.5|46.2|29.3|6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4.5|46.2|29.3|61.9"/>
</p:tagLst>
</file>

<file path=ppt/theme/theme1.xml><?xml version="1.0" encoding="utf-8"?>
<a:theme xmlns:a="http://schemas.openxmlformats.org/drawingml/2006/main" name="SJTU_template">
  <a:themeElements>
    <a:clrScheme name="VI蓝色版">
      <a:dk1>
        <a:srgbClr val="000000"/>
      </a:dk1>
      <a:lt1>
        <a:srgbClr val="FFFFFF"/>
      </a:lt1>
      <a:dk2>
        <a:srgbClr val="BD9F68"/>
      </a:dk2>
      <a:lt2>
        <a:srgbClr val="B5B5B6"/>
      </a:lt2>
      <a:accent1>
        <a:srgbClr val="004098"/>
      </a:accent1>
      <a:accent2>
        <a:srgbClr val="0086D1"/>
      </a:accent2>
      <a:accent3>
        <a:srgbClr val="338D27"/>
      </a:accent3>
      <a:accent4>
        <a:srgbClr val="00514E"/>
      </a:accent4>
      <a:accent5>
        <a:srgbClr val="FDD000"/>
      </a:accent5>
      <a:accent6>
        <a:srgbClr val="F08300"/>
      </a:accent6>
      <a:hlink>
        <a:srgbClr val="B5B5B6"/>
      </a:hlink>
      <a:folHlink>
        <a:srgbClr val="BD9F68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.pptx" id="{F90A2E0F-37C6-4410-B67F-DD28073915EC}" vid="{17B0A346-9748-4DE9-9B3F-4BBA7DCB15F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2.xml><?xml version="1.0" encoding="utf-8"?>
<a:themeOverride xmlns:a="http://schemas.openxmlformats.org/drawingml/2006/main">
  <a:clrScheme name="Urban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SJTU_template</Template>
  <TotalTime>2470</TotalTime>
  <Words>613</Words>
  <Application>Microsoft Macintosh PowerPoint</Application>
  <PresentationFormat>全屏显示(4:3)</PresentationFormat>
  <Paragraphs>152</Paragraphs>
  <Slides>36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63" baseType="lpstr">
      <vt:lpstr>Adobe 黑体 Std R</vt:lpstr>
      <vt:lpstr>Calibri</vt:lpstr>
      <vt:lpstr>Cambria Math</vt:lpstr>
      <vt:lpstr>CMR9</vt:lpstr>
      <vt:lpstr>Georgia</vt:lpstr>
      <vt:lpstr>Helvetica</vt:lpstr>
      <vt:lpstr>HelveticaNeue</vt:lpstr>
      <vt:lpstr>KaiTi</vt:lpstr>
      <vt:lpstr>Kaiti SC Regular</vt:lpstr>
      <vt:lpstr>PMingLiU</vt:lpstr>
      <vt:lpstr>STIXGeneral-Regular</vt:lpstr>
      <vt:lpstr>Tahoma</vt:lpstr>
      <vt:lpstr>Times</vt:lpstr>
      <vt:lpstr>Times New Roman</vt:lpstr>
      <vt:lpstr>Wingdings</vt:lpstr>
      <vt:lpstr>等线</vt:lpstr>
      <vt:lpstr>等线 Light</vt:lpstr>
      <vt:lpstr>楷体</vt:lpstr>
      <vt:lpstr>宋体</vt:lpstr>
      <vt:lpstr>微软雅黑</vt:lpstr>
      <vt:lpstr>新細明體</vt:lpstr>
      <vt:lpstr>Arial</vt:lpstr>
      <vt:lpstr>Arial</vt:lpstr>
      <vt:lpstr>SJTU_template</vt:lpstr>
      <vt:lpstr>Equation</vt:lpstr>
      <vt:lpstr>公式</vt:lpstr>
      <vt:lpstr>方程式</vt:lpstr>
      <vt:lpstr>半轻粲味介子衰变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形状因子的计算</vt:lpstr>
      <vt:lpstr>双粲重子的半轻衰变</vt:lpstr>
      <vt:lpstr>非轻衰变</vt:lpstr>
      <vt:lpstr>SU(3)分析</vt:lpstr>
      <vt:lpstr>SU(3)分析</vt:lpstr>
      <vt:lpstr>双重重子寿命</vt:lpstr>
      <vt:lpstr>PowerPoint 演示文稿</vt:lpstr>
      <vt:lpstr>双重重子寿命的计算</vt:lpstr>
      <vt:lpstr>PowerPoint 演示文稿</vt:lpstr>
      <vt:lpstr>PowerPoint 演示文稿</vt:lpstr>
      <vt:lpstr>PowerPoint 演示文稿</vt:lpstr>
      <vt:lpstr>PowerPoint 演示文稿</vt:lpstr>
      <vt:lpstr>标量粒子: 四夸克vs分子态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粒子与核物理研究所</dc:title>
  <dc:creator>微软中国</dc:creator>
  <cp:lastModifiedBy>Microsoft Office 用户</cp:lastModifiedBy>
  <cp:revision>458</cp:revision>
  <cp:lastPrinted>2016-05-16T05:50:01Z</cp:lastPrinted>
  <dcterms:created xsi:type="dcterms:W3CDTF">2016-06-30T05:31:20Z</dcterms:created>
  <dcterms:modified xsi:type="dcterms:W3CDTF">2017-09-24T00:42:10Z</dcterms:modified>
</cp:coreProperties>
</file>