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34" d="100"/>
          <a:sy n="134" d="100"/>
        </p:scale>
        <p:origin x="-80" y="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888A-8C9C-E942-8C9F-79F1B1E2F2B9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742-88D7-934C-8C8C-7D1365D9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8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888A-8C9C-E942-8C9F-79F1B1E2F2B9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742-88D7-934C-8C8C-7D1365D9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888A-8C9C-E942-8C9F-79F1B1E2F2B9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742-88D7-934C-8C8C-7D1365D9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52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0"/>
            <a:ext cx="5184775" cy="5762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692150"/>
            <a:ext cx="4244975" cy="5761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692150"/>
            <a:ext cx="4244975" cy="2803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48075"/>
            <a:ext cx="4244975" cy="2805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268538" y="6597650"/>
            <a:ext cx="5495925" cy="2603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ISDD Friday lecture: Vibration &amp; mechanical stability / L. Zhang,  9-April-2010</a:t>
            </a:r>
          </a:p>
        </p:txBody>
      </p:sp>
    </p:spTree>
    <p:extLst>
      <p:ext uri="{BB962C8B-B14F-4D97-AF65-F5344CB8AC3E}">
        <p14:creationId xmlns:p14="http://schemas.microsoft.com/office/powerpoint/2010/main" val="1142171026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888A-8C9C-E942-8C9F-79F1B1E2F2B9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742-88D7-934C-8C8C-7D1365D9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2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888A-8C9C-E942-8C9F-79F1B1E2F2B9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742-88D7-934C-8C8C-7D1365D9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35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888A-8C9C-E942-8C9F-79F1B1E2F2B9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742-88D7-934C-8C8C-7D1365D9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78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888A-8C9C-E942-8C9F-79F1B1E2F2B9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742-88D7-934C-8C8C-7D1365D9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6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888A-8C9C-E942-8C9F-79F1B1E2F2B9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742-88D7-934C-8C8C-7D1365D9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4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888A-8C9C-E942-8C9F-79F1B1E2F2B9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742-88D7-934C-8C8C-7D1365D9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888A-8C9C-E942-8C9F-79F1B1E2F2B9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742-88D7-934C-8C8C-7D1365D9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0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888A-8C9C-E942-8C9F-79F1B1E2F2B9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742-88D7-934C-8C8C-7D1365D9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26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E888A-8C9C-E942-8C9F-79F1B1E2F2B9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EF742-88D7-934C-8C8C-7D1365D9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7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6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483" y="177823"/>
            <a:ext cx="7780550" cy="764341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Summary of </a:t>
            </a:r>
            <a:r>
              <a:rPr lang="en-US" sz="2800" b="1" dirty="0" smtClean="0"/>
              <a:t>Session 2: Vibration measurements</a:t>
            </a:r>
            <a:endParaRPr lang="en-US" sz="28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2979" y="1051401"/>
            <a:ext cx="798841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Session 2: Vibration measurements</a:t>
            </a:r>
          </a:p>
          <a:p>
            <a:r>
              <a:rPr lang="en-US" sz="2400" dirty="0" smtClean="0"/>
              <a:t>Convener:	Lin ZHANG (SLAC)</a:t>
            </a:r>
          </a:p>
          <a:p>
            <a:r>
              <a:rPr lang="en-US" sz="2400" dirty="0" smtClean="0"/>
              <a:t>Location:	C305</a:t>
            </a:r>
          </a:p>
          <a:p>
            <a:endParaRPr lang="en-US" sz="2400" dirty="0" smtClean="0"/>
          </a:p>
          <a:p>
            <a:r>
              <a:rPr lang="en-US" sz="2400" dirty="0" smtClean="0"/>
              <a:t>14:00 </a:t>
            </a:r>
            <a:r>
              <a:rPr lang="en-US" sz="2400" b="1" dirty="0" smtClean="0"/>
              <a:t>NSLS-II Site Vibration Measurements and Girder Support System Design for Mechanical Stability</a:t>
            </a:r>
            <a:r>
              <a:rPr lang="en-US" sz="2400" dirty="0" smtClean="0"/>
              <a:t> 40'</a:t>
            </a:r>
          </a:p>
          <a:p>
            <a:r>
              <a:rPr lang="en-US" sz="2400" dirty="0" smtClean="0"/>
              <a:t>Speaker:	Charles </a:t>
            </a:r>
            <a:r>
              <a:rPr lang="en-US" sz="2400" dirty="0" err="1" smtClean="0"/>
              <a:t>Spataro</a:t>
            </a:r>
            <a:r>
              <a:rPr lang="en-US" sz="2400" dirty="0" smtClean="0"/>
              <a:t> (BNL)</a:t>
            </a:r>
          </a:p>
          <a:p>
            <a:endParaRPr lang="en-US" sz="2400" dirty="0" smtClean="0"/>
          </a:p>
          <a:p>
            <a:r>
              <a:rPr lang="en-US" sz="2400" dirty="0" smtClean="0"/>
              <a:t>14:40 </a:t>
            </a:r>
            <a:r>
              <a:rPr lang="en-US" sz="2400" b="1" dirty="0" smtClean="0"/>
              <a:t>Ambient Ground Motion Measurement and the Preliminary Analysis for HEPS </a:t>
            </a:r>
            <a:r>
              <a:rPr lang="en-US" sz="2400" dirty="0" smtClean="0"/>
              <a:t>30'</a:t>
            </a:r>
          </a:p>
          <a:p>
            <a:r>
              <a:rPr lang="en-US" sz="2400" dirty="0" smtClean="0"/>
              <a:t>Speaker:	Fang YAN (IHEP)</a:t>
            </a:r>
          </a:p>
          <a:p>
            <a:endParaRPr lang="en-US" sz="2400" dirty="0" smtClean="0"/>
          </a:p>
          <a:p>
            <a:r>
              <a:rPr lang="en-US" sz="2400" dirty="0" smtClean="0"/>
              <a:t>15:10 </a:t>
            </a:r>
            <a:r>
              <a:rPr lang="en-US" sz="2400" b="1" dirty="0" smtClean="0"/>
              <a:t>Mechanical Stability Issues in SSRF Storage Ring </a:t>
            </a:r>
            <a:r>
              <a:rPr lang="en-US" sz="2400" dirty="0" smtClean="0"/>
              <a:t>40'</a:t>
            </a:r>
          </a:p>
          <a:p>
            <a:r>
              <a:rPr lang="en-US" sz="2400" dirty="0" smtClean="0"/>
              <a:t>Speaker:	</a:t>
            </a:r>
            <a:r>
              <a:rPr lang="en-US" sz="2400" dirty="0" err="1" smtClean="0"/>
              <a:t>Rongbing</a:t>
            </a:r>
            <a:r>
              <a:rPr lang="en-US" sz="2400" dirty="0" smtClean="0"/>
              <a:t> Deng (SINAP)</a:t>
            </a:r>
          </a:p>
        </p:txBody>
      </p:sp>
    </p:spTree>
    <p:extLst>
      <p:ext uri="{BB962C8B-B14F-4D97-AF65-F5344CB8AC3E}">
        <p14:creationId xmlns:p14="http://schemas.microsoft.com/office/powerpoint/2010/main" val="143039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11273" cy="626563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/>
              <a:t>Highlights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5055"/>
            <a:ext cx="8229600" cy="506110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Ground vibration measurements</a:t>
            </a:r>
          </a:p>
          <a:p>
            <a:pPr lvl="1"/>
            <a:r>
              <a:rPr lang="en-US" sz="1600" dirty="0" smtClean="0"/>
              <a:t>Versus time: day, week, weekend (</a:t>
            </a:r>
            <a:r>
              <a:rPr lang="en-US" sz="1600" dirty="0" smtClean="0"/>
              <a:t>NSLS-II</a:t>
            </a:r>
            <a:r>
              <a:rPr lang="en-US" sz="1600" dirty="0" smtClean="0"/>
              <a:t>, ESRF, but not SSRF)</a:t>
            </a:r>
          </a:p>
          <a:p>
            <a:pPr lvl="1"/>
            <a:r>
              <a:rPr lang="en-US" sz="1600" dirty="0" smtClean="0"/>
              <a:t>Spectral:	peak at 3 Hz </a:t>
            </a:r>
          </a:p>
          <a:p>
            <a:r>
              <a:rPr lang="en-US" sz="2000" dirty="0" smtClean="0"/>
              <a:t>Source identification</a:t>
            </a:r>
          </a:p>
          <a:p>
            <a:pPr lvl="1"/>
            <a:r>
              <a:rPr lang="en-US" sz="1600" dirty="0" smtClean="0"/>
              <a:t>Decay with distance (</a:t>
            </a:r>
            <a:r>
              <a:rPr lang="en-US" sz="1600" dirty="0" smtClean="0"/>
              <a:t>NSLS-II</a:t>
            </a:r>
            <a:r>
              <a:rPr lang="en-US" sz="1600" dirty="0" smtClean="0"/>
              <a:t>, HEPS, ESRF)</a:t>
            </a:r>
          </a:p>
          <a:p>
            <a:pPr lvl="1"/>
            <a:r>
              <a:rPr lang="en-US" sz="1600" dirty="0" smtClean="0"/>
              <a:t>Traffics</a:t>
            </a:r>
          </a:p>
          <a:p>
            <a:pPr lvl="1"/>
            <a:r>
              <a:rPr lang="en-US" sz="1600" dirty="0" smtClean="0"/>
              <a:t>Utilities (pumps, air conditioning,</a:t>
            </a:r>
            <a:r>
              <a:rPr lang="is-IS" sz="1600" dirty="0" smtClean="0"/>
              <a:t>…)</a:t>
            </a:r>
            <a:r>
              <a:rPr lang="en-US" sz="1600" dirty="0" smtClean="0"/>
              <a:t>  </a:t>
            </a:r>
            <a:br>
              <a:rPr lang="en-US" sz="1600" dirty="0" smtClean="0"/>
            </a:br>
            <a:r>
              <a:rPr lang="en-US" sz="1600" dirty="0" smtClean="0"/>
              <a:t>(vibration isolation, distance)</a:t>
            </a:r>
          </a:p>
          <a:p>
            <a:r>
              <a:rPr lang="en-US" sz="2000" dirty="0" smtClean="0"/>
              <a:t>Magnet-Girder Assembly</a:t>
            </a:r>
          </a:p>
          <a:p>
            <a:pPr lvl="1"/>
            <a:r>
              <a:rPr lang="en-US" sz="1600" dirty="0" smtClean="0"/>
              <a:t>NSLS-II</a:t>
            </a:r>
          </a:p>
          <a:p>
            <a:pPr lvl="1"/>
            <a:r>
              <a:rPr lang="en-US" sz="1600" dirty="0" smtClean="0"/>
              <a:t>SSRF (</a:t>
            </a:r>
            <a:r>
              <a:rPr lang="en-US" sz="1600" i="1" dirty="0" smtClean="0">
                <a:latin typeface="Times New Roman"/>
                <a:cs typeface="Times New Roman"/>
              </a:rPr>
              <a:t>f</a:t>
            </a:r>
            <a:r>
              <a:rPr lang="en-US" sz="1600" i="1" baseline="-25000" dirty="0" smtClean="0">
                <a:latin typeface="Times New Roman"/>
                <a:cs typeface="Times New Roman"/>
              </a:rPr>
              <a:t>1</a:t>
            </a:r>
            <a:r>
              <a:rPr lang="en-US" sz="1600" dirty="0" smtClean="0"/>
              <a:t>=21 </a:t>
            </a:r>
            <a:r>
              <a:rPr lang="en-US" sz="1600" dirty="0"/>
              <a:t>H</a:t>
            </a:r>
            <a:r>
              <a:rPr lang="en-US" sz="1600" dirty="0" smtClean="0"/>
              <a:t>z)</a:t>
            </a:r>
            <a:endParaRPr lang="en-US" sz="1600" dirty="0"/>
          </a:p>
          <a:p>
            <a:r>
              <a:rPr lang="en-US" sz="2000" dirty="0" smtClean="0"/>
              <a:t>Thermal stability in Storage ring tunnel</a:t>
            </a:r>
          </a:p>
          <a:p>
            <a:pPr lvl="1"/>
            <a:r>
              <a:rPr lang="en-US" sz="1600" dirty="0" smtClean="0"/>
              <a:t>NSLS-II: </a:t>
            </a:r>
            <a:r>
              <a:rPr lang="en-US" altLang="en-US" sz="1600" dirty="0" smtClean="0"/>
              <a:t>±0.75</a:t>
            </a:r>
            <a:r>
              <a:rPr lang="en-US" altLang="en-US" sz="1600" dirty="0" smtClean="0">
                <a:latin typeface="Calibri" pitchFamily="34" charset="0"/>
              </a:rPr>
              <a:t>C</a:t>
            </a:r>
          </a:p>
          <a:p>
            <a:pPr lvl="1"/>
            <a:r>
              <a:rPr lang="en-US" altLang="en-US" sz="1600" dirty="0" smtClean="0">
                <a:latin typeface="Calibri" pitchFamily="34" charset="0"/>
              </a:rPr>
              <a:t>SSRF: </a:t>
            </a:r>
            <a:r>
              <a:rPr lang="en-US" altLang="en-US" sz="1600" dirty="0" smtClean="0"/>
              <a:t>±0.2</a:t>
            </a:r>
            <a:r>
              <a:rPr lang="en-US" altLang="en-US" sz="1600" dirty="0" smtClean="0">
                <a:latin typeface="Calibri" pitchFamily="34" charset="0"/>
              </a:rPr>
              <a:t>C</a:t>
            </a:r>
          </a:p>
          <a:p>
            <a:pPr lvl="1"/>
            <a:endParaRPr lang="en-US" altLang="en-US" sz="1600" dirty="0" smtClean="0">
              <a:latin typeface="Calibri" pitchFamily="34" charset="0"/>
            </a:endParaRPr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10559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61936" cy="626563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/>
              <a:t>Discussion and Suggestions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5055"/>
            <a:ext cx="8229600" cy="5061109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Measurement instruments</a:t>
            </a:r>
          </a:p>
          <a:p>
            <a:pPr lvl="1"/>
            <a:r>
              <a:rPr lang="en-US" sz="1600" dirty="0" smtClean="0"/>
              <a:t>Sensors: geophone,</a:t>
            </a:r>
            <a:r>
              <a:rPr lang="is-IS" sz="1600" dirty="0" smtClean="0"/>
              <a:t>…</a:t>
            </a:r>
            <a:endParaRPr lang="en-US" sz="1600" dirty="0" smtClean="0"/>
          </a:p>
          <a:p>
            <a:pPr lvl="1"/>
            <a:r>
              <a:rPr lang="en-US" sz="1600" dirty="0" smtClean="0"/>
              <a:t>DAC</a:t>
            </a:r>
          </a:p>
          <a:p>
            <a:r>
              <a:rPr lang="en-US" sz="2000" dirty="0" smtClean="0"/>
              <a:t>Data processing</a:t>
            </a:r>
          </a:p>
          <a:p>
            <a:pPr lvl="1"/>
            <a:r>
              <a:rPr lang="en-US" sz="1600" dirty="0" smtClean="0"/>
              <a:t>Spectral analysis</a:t>
            </a:r>
          </a:p>
          <a:p>
            <a:r>
              <a:rPr lang="en-US" sz="2000" dirty="0" smtClean="0"/>
              <a:t>Results comparison validation</a:t>
            </a:r>
          </a:p>
          <a:p>
            <a:pPr lvl="1"/>
            <a:r>
              <a:rPr lang="en-US" sz="1600" dirty="0" smtClean="0"/>
              <a:t>“Round robin”</a:t>
            </a:r>
          </a:p>
          <a:p>
            <a:r>
              <a:rPr lang="en-US" sz="2000" dirty="0" err="1" smtClean="0"/>
              <a:t>Gound</a:t>
            </a:r>
            <a:r>
              <a:rPr lang="en-US" sz="2000" dirty="0" smtClean="0"/>
              <a:t> vibration properties</a:t>
            </a:r>
          </a:p>
          <a:p>
            <a:pPr lvl="1"/>
            <a:r>
              <a:rPr lang="en-US" sz="1600" dirty="0" smtClean="0"/>
              <a:t>Vibration spectra</a:t>
            </a:r>
          </a:p>
          <a:p>
            <a:pPr lvl="1"/>
            <a:r>
              <a:rPr lang="en-US" sz="1600" dirty="0" smtClean="0"/>
              <a:t>Wave propagation speed</a:t>
            </a:r>
          </a:p>
          <a:p>
            <a:pPr lvl="1"/>
            <a:r>
              <a:rPr lang="en-US" sz="1600" dirty="0" smtClean="0"/>
              <a:t>Soil parameters: E, </a:t>
            </a:r>
            <a:r>
              <a:rPr lang="en-US" sz="1600" dirty="0" err="1" smtClean="0"/>
              <a:t>ν</a:t>
            </a:r>
            <a:endParaRPr lang="en-US" sz="1600" dirty="0" smtClean="0"/>
          </a:p>
          <a:p>
            <a:r>
              <a:rPr lang="en-US" sz="2000" dirty="0" smtClean="0"/>
              <a:t>Magnet-Girder design</a:t>
            </a:r>
          </a:p>
          <a:p>
            <a:pPr lvl="1"/>
            <a:r>
              <a:rPr lang="en-US" sz="1600" dirty="0" smtClean="0"/>
              <a:t>Great care on Girder design</a:t>
            </a:r>
          </a:p>
          <a:p>
            <a:pPr lvl="1"/>
            <a:r>
              <a:rPr lang="en-US" sz="1600" dirty="0" smtClean="0"/>
              <a:t>Care should be taken on magnet support design</a:t>
            </a:r>
          </a:p>
          <a:p>
            <a:r>
              <a:rPr lang="en-US" sz="2000" dirty="0" smtClean="0"/>
              <a:t>Source identification</a:t>
            </a:r>
          </a:p>
          <a:p>
            <a:pPr lvl="1"/>
            <a:r>
              <a:rPr lang="en-US" sz="1600" dirty="0" smtClean="0"/>
              <a:t>Advanced spectral analysis can give much information</a:t>
            </a:r>
          </a:p>
        </p:txBody>
      </p:sp>
    </p:spTree>
    <p:extLst>
      <p:ext uri="{BB962C8B-B14F-4D97-AF65-F5344CB8AC3E}">
        <p14:creationId xmlns:p14="http://schemas.microsoft.com/office/powerpoint/2010/main" val="1135341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ISDD Friday lecture: Vibration &amp; mechanical stability / L. Zhang,  9-April-2010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Vibration propagation</a:t>
            </a:r>
            <a:endParaRPr lang="en-GB"/>
          </a:p>
        </p:txBody>
      </p:sp>
      <p:sp>
        <p:nvSpPr>
          <p:cNvPr id="2682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692150"/>
            <a:ext cx="8424863" cy="865188"/>
          </a:xfrm>
        </p:spPr>
        <p:txBody>
          <a:bodyPr>
            <a:normAutofit fontScale="92500" lnSpcReduction="20000"/>
          </a:bodyPr>
          <a:lstStyle/>
          <a:p>
            <a:r>
              <a:rPr lang="en-GB" sz="2400">
                <a:latin typeface="Arial" charset="0"/>
              </a:rPr>
              <a:t>Mechanical </a:t>
            </a:r>
            <a:r>
              <a:rPr lang="en-GB" sz="2400">
                <a:latin typeface="Arial" charset="0"/>
                <a:sym typeface="Wingdings" charset="0"/>
              </a:rPr>
              <a:t>(air) acoustic  ground</a:t>
            </a:r>
          </a:p>
          <a:p>
            <a:r>
              <a:rPr lang="en-GB">
                <a:latin typeface="Arial" charset="0"/>
              </a:rPr>
              <a:t>(Helicopter flying over Soleil site, 1996)</a:t>
            </a:r>
          </a:p>
        </p:txBody>
      </p:sp>
      <p:pic>
        <p:nvPicPr>
          <p:cNvPr id="2682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276475"/>
            <a:ext cx="5380038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8296" name="Text Box 8"/>
          <p:cNvSpPr txBox="1">
            <a:spLocks noChangeArrowheads="1"/>
          </p:cNvSpPr>
          <p:nvPr/>
        </p:nvSpPr>
        <p:spPr bwMode="auto">
          <a:xfrm>
            <a:off x="6372225" y="1920875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ts val="600"/>
              </a:spcBef>
            </a:pPr>
            <a:r>
              <a:rPr lang="en-GB" b="1"/>
              <a:t>Doppler Effects :</a:t>
            </a:r>
            <a:endParaRPr lang="en-US" i="1"/>
          </a:p>
        </p:txBody>
      </p:sp>
      <p:graphicFrame>
        <p:nvGraphicFramePr>
          <p:cNvPr id="268297" name="Object 9"/>
          <p:cNvGraphicFramePr>
            <a:graphicFrameLocks noChangeAspect="1"/>
          </p:cNvGraphicFramePr>
          <p:nvPr/>
        </p:nvGraphicFramePr>
        <p:xfrm>
          <a:off x="6484938" y="2378075"/>
          <a:ext cx="2436812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1473120" imgH="571320" progId="Equation.3">
                  <p:embed/>
                </p:oleObj>
              </mc:Choice>
              <mc:Fallback>
                <p:oleObj name="Equation" r:id="rId4" imgW="14731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4938" y="2378075"/>
                        <a:ext cx="2436812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298" name="Text Box 10"/>
          <p:cNvSpPr txBox="1">
            <a:spLocks noChangeArrowheads="1"/>
          </p:cNvSpPr>
          <p:nvPr/>
        </p:nvSpPr>
        <p:spPr bwMode="auto">
          <a:xfrm>
            <a:off x="6443663" y="3500438"/>
            <a:ext cx="2520950" cy="177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tabLst>
                <a:tab pos="268288" algn="l"/>
                <a:tab pos="9017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>
              <a:spcBef>
                <a:spcPct val="0"/>
              </a:spcBef>
              <a:tabLst>
                <a:tab pos="268288" algn="l"/>
                <a:tab pos="9017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268288" algn="l"/>
                <a:tab pos="9017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268288" algn="l"/>
                <a:tab pos="9017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268288" algn="l"/>
                <a:tab pos="9017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8288" algn="l"/>
                <a:tab pos="9017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8288" algn="l"/>
                <a:tab pos="9017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8288" algn="l"/>
                <a:tab pos="9017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8288" algn="l"/>
                <a:tab pos="9017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0" hangingPunct="0">
              <a:spcBef>
                <a:spcPts val="600"/>
              </a:spcBef>
            </a:pPr>
            <a:r>
              <a:rPr lang="en-GB" i="1">
                <a:latin typeface="Lucida Sans Unicode" charset="0"/>
              </a:rPr>
              <a:t>V</a:t>
            </a:r>
            <a:r>
              <a:rPr lang="en-GB" baseline="-16000">
                <a:latin typeface="Lucida Sans Unicode" charset="0"/>
              </a:rPr>
              <a:t>s</a:t>
            </a:r>
            <a:r>
              <a:rPr lang="en-GB">
                <a:latin typeface="Lucida Sans Unicode" charset="0"/>
              </a:rPr>
              <a:t> : sound speed</a:t>
            </a:r>
          </a:p>
          <a:p>
            <a:pPr algn="just" eaLnBrk="0" hangingPunct="0">
              <a:spcBef>
                <a:spcPts val="600"/>
              </a:spcBef>
            </a:pPr>
            <a:endParaRPr lang="en-GB" b="1" i="1">
              <a:latin typeface="Lucida Sans Unicode" charset="0"/>
            </a:endParaRPr>
          </a:p>
          <a:p>
            <a:pPr algn="just" eaLnBrk="0" hangingPunct="0">
              <a:spcBef>
                <a:spcPts val="600"/>
              </a:spcBef>
            </a:pPr>
            <a:r>
              <a:rPr lang="en-GB">
                <a:latin typeface="Lucida Sans Unicode" charset="0"/>
              </a:rPr>
              <a:t>Δ</a:t>
            </a:r>
            <a:r>
              <a:rPr lang="en-GB" i="1">
                <a:latin typeface="Lucida Sans Unicode" charset="0"/>
              </a:rPr>
              <a:t>f/f</a:t>
            </a:r>
            <a:r>
              <a:rPr lang="en-GB">
                <a:latin typeface="Lucida Sans Unicode" charset="0"/>
              </a:rPr>
              <a:t> ~ 1/8 </a:t>
            </a:r>
            <a:r>
              <a:rPr lang="en-GB">
                <a:latin typeface="Lucida Sans Unicode" charset="0"/>
                <a:sym typeface="Wingdings" charset="0"/>
              </a:rPr>
              <a:t></a:t>
            </a:r>
            <a:endParaRPr lang="en-GB">
              <a:latin typeface="Lucida Sans Unicode" charset="0"/>
            </a:endParaRPr>
          </a:p>
          <a:p>
            <a:pPr algn="just" eaLnBrk="0" hangingPunct="0">
              <a:spcBef>
                <a:spcPts val="600"/>
              </a:spcBef>
              <a:buClr>
                <a:schemeClr val="tx1"/>
              </a:buClr>
              <a:buSzPct val="150000"/>
              <a:buFont typeface="Wingdings" charset="0"/>
              <a:buChar char="§"/>
            </a:pPr>
            <a:r>
              <a:rPr lang="en-GB" i="1">
                <a:latin typeface="Lucida Sans Unicode" charset="0"/>
              </a:rPr>
              <a:t> V</a:t>
            </a:r>
            <a:r>
              <a:rPr lang="en-GB" i="1" baseline="-25000">
                <a:latin typeface="Lucida Sans Unicode" charset="0"/>
              </a:rPr>
              <a:t>helico</a:t>
            </a:r>
            <a:r>
              <a:rPr lang="en-GB">
                <a:latin typeface="Lucida Sans Unicode" charset="0"/>
              </a:rPr>
              <a:t> 	~ 42 m/s </a:t>
            </a:r>
          </a:p>
          <a:p>
            <a:pPr algn="just" eaLnBrk="0" hangingPunct="0">
              <a:spcBef>
                <a:spcPts val="600"/>
              </a:spcBef>
              <a:buClr>
                <a:schemeClr val="tx1"/>
              </a:buClr>
              <a:buSzPct val="150000"/>
              <a:buFont typeface="Wingdings" charset="0"/>
              <a:buChar char="§"/>
            </a:pPr>
            <a:r>
              <a:rPr lang="en-GB">
                <a:latin typeface="Lucida Sans Unicode" charset="0"/>
              </a:rPr>
              <a:t>		~ </a:t>
            </a:r>
            <a:r>
              <a:rPr lang="en-GB" b="1">
                <a:latin typeface="Lucida Sans Unicode" charset="0"/>
              </a:rPr>
              <a:t>151 km/h</a:t>
            </a:r>
            <a:endParaRPr lang="en-US" b="1">
              <a:latin typeface="Lucida Sans Unicode" charset="0"/>
            </a:endParaRPr>
          </a:p>
        </p:txBody>
      </p:sp>
      <p:sp>
        <p:nvSpPr>
          <p:cNvPr id="268299" name="Rectangle 11"/>
          <p:cNvSpPr>
            <a:spLocks noChangeArrowheads="1"/>
          </p:cNvSpPr>
          <p:nvPr/>
        </p:nvSpPr>
        <p:spPr bwMode="auto">
          <a:xfrm>
            <a:off x="6372225" y="1844675"/>
            <a:ext cx="2590800" cy="3600450"/>
          </a:xfrm>
          <a:prstGeom prst="rect">
            <a:avLst/>
          </a:prstGeom>
          <a:noFill/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>
                <a:schemeClr val="bg1"/>
              </a:buClr>
              <a:buFont typeface="Times New Roman" charset="0"/>
              <a:buChar char="•"/>
            </a:pPr>
            <a:endParaRPr kumimoji="1" lang="en-GB" sz="2000">
              <a:latin typeface="Comic Sans MS" charset="0"/>
            </a:endParaRPr>
          </a:p>
        </p:txBody>
      </p:sp>
      <p:sp>
        <p:nvSpPr>
          <p:cNvPr id="268290" name="Rectangle 2"/>
          <p:cNvSpPr>
            <a:spLocks noChangeArrowheads="1"/>
          </p:cNvSpPr>
          <p:nvPr/>
        </p:nvSpPr>
        <p:spPr bwMode="auto">
          <a:xfrm>
            <a:off x="1042988" y="1628775"/>
            <a:ext cx="511333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0850" lvl="1" indent="-271463" algn="l">
              <a:spcBef>
                <a:spcPct val="15000"/>
              </a:spcBef>
              <a:buClr>
                <a:schemeClr val="tx1"/>
              </a:buClr>
              <a:buFont typeface="Wingdings" charset="0"/>
              <a:buNone/>
              <a:tabLst>
                <a:tab pos="446088" algn="l"/>
              </a:tabLst>
            </a:pPr>
            <a:r>
              <a:rPr lang="en-US" sz="1600">
                <a:solidFill>
                  <a:srgbClr val="000000"/>
                </a:solidFill>
              </a:rPr>
              <a:t>Spectrogram of vertical acceleration (dB.µm/s</a:t>
            </a:r>
            <a:r>
              <a:rPr lang="en-US" sz="1600" baseline="30000">
                <a:solidFill>
                  <a:srgbClr val="000000"/>
                </a:solidFill>
              </a:rPr>
              <a:t>2</a:t>
            </a:r>
            <a:r>
              <a:rPr lang="en-US" sz="1600">
                <a:solidFill>
                  <a:srgbClr val="000000"/>
                </a:solidFill>
              </a:rPr>
              <a:t>) </a:t>
            </a:r>
          </a:p>
        </p:txBody>
      </p:sp>
      <p:sp>
        <p:nvSpPr>
          <p:cNvPr id="268300" name="Rectangle 12"/>
          <p:cNvSpPr>
            <a:spLocks noChangeArrowheads="1"/>
          </p:cNvSpPr>
          <p:nvPr/>
        </p:nvSpPr>
        <p:spPr bwMode="auto">
          <a:xfrm>
            <a:off x="2484438" y="2852738"/>
            <a:ext cx="6477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30000"/>
              </a:spcBef>
              <a:buClr>
                <a:srgbClr val="7DA9DA"/>
              </a:buClr>
            </a:pPr>
            <a:r>
              <a:rPr lang="en-US" sz="1600">
                <a:solidFill>
                  <a:srgbClr val="000000"/>
                </a:solidFill>
              </a:rPr>
              <a:t>X 10</a:t>
            </a:r>
          </a:p>
        </p:txBody>
      </p:sp>
      <p:sp>
        <p:nvSpPr>
          <p:cNvPr id="268301" name="Rectangle 13"/>
          <p:cNvSpPr>
            <a:spLocks noChangeArrowheads="1"/>
          </p:cNvSpPr>
          <p:nvPr/>
        </p:nvSpPr>
        <p:spPr bwMode="auto">
          <a:xfrm>
            <a:off x="3708400" y="4437063"/>
            <a:ext cx="6477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30000"/>
              </a:spcBef>
              <a:buClr>
                <a:srgbClr val="7DA9DA"/>
              </a:buClr>
            </a:pPr>
            <a:r>
              <a:rPr lang="en-US" sz="1600">
                <a:solidFill>
                  <a:srgbClr val="000000"/>
                </a:solidFill>
              </a:rPr>
              <a:t>X 3</a:t>
            </a:r>
          </a:p>
        </p:txBody>
      </p:sp>
      <p:pic>
        <p:nvPicPr>
          <p:cNvPr id="268294" name="Picture 6" descr="HELIC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16113"/>
            <a:ext cx="6172200" cy="462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6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2" grpId="0"/>
      <p:bldP spid="268296" grpId="0"/>
      <p:bldP spid="268298" grpId="0" build="allAtOnce"/>
      <p:bldP spid="268299" grpId="0" animBg="1"/>
      <p:bldP spid="268290" grpId="0"/>
      <p:bldP spid="268300" grpId="0"/>
      <p:bldP spid="26830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168</Words>
  <Application>Microsoft Macintosh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Microsoft Equation 3.0</vt:lpstr>
      <vt:lpstr>Summary of Session 2: Vibration measurements</vt:lpstr>
      <vt:lpstr>Highlights</vt:lpstr>
      <vt:lpstr>Discussion and Suggestions</vt:lpstr>
      <vt:lpstr>Vibration propagation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Session 2: Vibration measurements</dc:title>
  <dc:creator>Lin Zhang </dc:creator>
  <cp:lastModifiedBy>Lin Zhang </cp:lastModifiedBy>
  <cp:revision>11</cp:revision>
  <dcterms:created xsi:type="dcterms:W3CDTF">2017-12-13T00:56:12Z</dcterms:created>
  <dcterms:modified xsi:type="dcterms:W3CDTF">2017-12-13T02:24:19Z</dcterms:modified>
</cp:coreProperties>
</file>