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20"/>
  </p:notesMasterIdLst>
  <p:sldIdLst>
    <p:sldId id="262" r:id="rId4"/>
    <p:sldId id="263" r:id="rId5"/>
    <p:sldId id="264" r:id="rId6"/>
    <p:sldId id="290" r:id="rId7"/>
    <p:sldId id="270" r:id="rId8"/>
    <p:sldId id="273" r:id="rId9"/>
    <p:sldId id="291" r:id="rId10"/>
    <p:sldId id="271" r:id="rId11"/>
    <p:sldId id="282" r:id="rId12"/>
    <p:sldId id="286" r:id="rId13"/>
    <p:sldId id="296" r:id="rId14"/>
    <p:sldId id="294" r:id="rId15"/>
    <p:sldId id="295" r:id="rId16"/>
    <p:sldId id="281" r:id="rId17"/>
    <p:sldId id="287" r:id="rId18"/>
    <p:sldId id="29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4234" autoAdjust="0"/>
  </p:normalViewPr>
  <p:slideViewPr>
    <p:cSldViewPr snapToGrid="0">
      <p:cViewPr varScale="1">
        <p:scale>
          <a:sx n="102" d="100"/>
          <a:sy n="102" d="100"/>
        </p:scale>
        <p:origin x="7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82FF1-A862-4AF5-8A59-8BCF66E23C04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DEC1C-E5FC-4315-910C-6055C83BF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77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25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8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3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64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84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33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42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9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83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99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1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4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26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07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66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EC1C-E5FC-4315-910C-6055C83BF70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0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63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20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70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709541" y="645024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igh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nergy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hoton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ource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est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acility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副标题 2"/>
          <p:cNvSpPr txBox="1">
            <a:spLocks/>
          </p:cNvSpPr>
          <p:nvPr/>
        </p:nvSpPr>
        <p:spPr>
          <a:xfrm>
            <a:off x="0" y="6404058"/>
            <a:ext cx="7465232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600" dirty="0" smtClean="0"/>
              <a:t>GM 2017</a:t>
            </a:r>
            <a:endParaRPr lang="en-US" altLang="zh-CN" sz="16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63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25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45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92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68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76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4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7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27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53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01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086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104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1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709541" y="645024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igh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nergy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hoton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ource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est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acility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副标题 2"/>
          <p:cNvSpPr txBox="1">
            <a:spLocks/>
          </p:cNvSpPr>
          <p:nvPr/>
        </p:nvSpPr>
        <p:spPr>
          <a:xfrm>
            <a:off x="0" y="6404058"/>
            <a:ext cx="7465232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600" dirty="0" smtClean="0"/>
              <a:t>The 2nd Meeting of HEPS-TF International</a:t>
            </a:r>
            <a:r>
              <a:rPr lang="en-US" altLang="zh-CN" sz="1600" baseline="0" dirty="0" smtClean="0"/>
              <a:t> </a:t>
            </a:r>
            <a:r>
              <a:rPr lang="en-US" altLang="zh-CN" sz="1600" dirty="0" smtClean="0"/>
              <a:t>Advisory Committee</a:t>
            </a:r>
            <a:endParaRPr lang="en-US" altLang="zh-CN" sz="16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77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25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610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6586927"/>
            <a:ext cx="10914276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4278" y="6588019"/>
            <a:ext cx="127772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311534" y="6588019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1071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HEPS-TF ·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The 2nd Meeting of HEPS-TF IAC, IHEP, Nov. 15-17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0909477" y="6588019"/>
            <a:ext cx="526943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45105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7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765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84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0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374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88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55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04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1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2017/12/12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89721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133" y="53975"/>
            <a:ext cx="951865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F4925-2CD1-4C81-8933-FDEB4FEE4D65}" type="datetime1">
              <a:rPr lang="zh-CN" altLang="en-US"/>
              <a:pPr>
                <a:defRPr/>
              </a:pPr>
              <a:t>2017/12/12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6964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85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05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42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7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2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39D1F-C256-4446-98E2-36A5B348B74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6B1D-619E-4A7D-8C5A-01375891B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04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A6AD-DFAE-4B8D-8B3F-8BD8243936DD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439B9-FDD4-49D2-B421-77697EFDD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3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12192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" y="108726"/>
            <a:ext cx="1272156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6432191"/>
            <a:ext cx="10914276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1"/>
            <a:ext cx="127772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6486323"/>
            <a:ext cx="1071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GM</a:t>
            </a:r>
            <a:r>
              <a:rPr lang="en-US" altLang="zh-CN" sz="16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2017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21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5" Type="http://schemas.openxmlformats.org/officeDocument/2006/relationships/image" Target="../media/image19.png"/><Relationship Id="rId10" Type="http://schemas.openxmlformats.org/officeDocument/2006/relationships/image" Target="../media/image32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1686" y="1984168"/>
            <a:ext cx="12192000" cy="146183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n-GB" altLang="zh-CN" sz="4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study of magnet girder of the HEPS-TF</a:t>
            </a:r>
            <a:endParaRPr lang="zh-CN" altLang="zh-CN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Wang </a:t>
            </a:r>
            <a:r>
              <a:rPr lang="en-US" altLang="zh-CN" dirty="0" err="1" smtClean="0"/>
              <a:t>Zihao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2501629" y="4774415"/>
            <a:ext cx="3416801" cy="37375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11-13 December 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2017</a:t>
            </a:r>
            <a:endParaRPr kumimoji="1" lang="en-US" altLang="zh-CN" dirty="0" smtClean="0">
              <a:solidFill>
                <a:srgbClr val="FF33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副标题 3"/>
          <p:cNvSpPr txBox="1">
            <a:spLocks/>
          </p:cNvSpPr>
          <p:nvPr/>
        </p:nvSpPr>
        <p:spPr>
          <a:xfrm>
            <a:off x="2495087" y="4433600"/>
            <a:ext cx="3421075" cy="340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 baseline="0">
                <a:solidFill>
                  <a:srgbClr val="A40000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GM 2017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91415359"/>
      </p:ext>
    </p:extLst>
  </p:cSld>
  <p:clrMapOvr>
    <a:masterClrMapping/>
  </p:clrMapOvr>
  <p:transition advTm="3095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05" y="1058590"/>
            <a:ext cx="1840196" cy="12160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57" y="4257519"/>
            <a:ext cx="5925243" cy="19194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</a:t>
            </a:r>
            <a:r>
              <a:rPr lang="en-US" altLang="zh-CN" dirty="0"/>
              <a:t>Modal Analysis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89066" y="1230284"/>
            <a:ext cx="5936672" cy="421516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Tested the natural frequency and modal shapes under different condition.</a:t>
            </a:r>
            <a:endParaRPr lang="en-US" altLang="zh-CN" sz="2000" dirty="0"/>
          </a:p>
          <a:p>
            <a:r>
              <a:rPr lang="en-US" altLang="zh-CN" sz="2000" dirty="0" smtClean="0"/>
              <a:t>    </a:t>
            </a:r>
            <a:r>
              <a:rPr lang="en-US" altLang="zh-CN" sz="2000" dirty="0" smtClean="0">
                <a:solidFill>
                  <a:srgbClr val="0070C0"/>
                </a:solidFill>
              </a:rPr>
              <a:t>with/without loads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  with/without locking mechanism</a:t>
            </a:r>
          </a:p>
          <a:p>
            <a:r>
              <a:rPr lang="en-US" altLang="zh-CN" sz="2000" dirty="0" smtClean="0"/>
              <a:t>Locking mechanism is effective but not enough.</a:t>
            </a:r>
          </a:p>
          <a:p>
            <a:r>
              <a:rPr lang="en-US" altLang="zh-CN" sz="2000" dirty="0"/>
              <a:t>The fixed mode of baseplate has little effect on </a:t>
            </a:r>
            <a:r>
              <a:rPr lang="en-US" altLang="zh-CN" sz="2000" dirty="0" smtClean="0"/>
              <a:t>natural frequency.</a:t>
            </a:r>
          </a:p>
          <a:p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065818" y="6079198"/>
            <a:ext cx="14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Fixed mode 1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061170" y="6079198"/>
            <a:ext cx="14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Fixed mode 2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269" y="2053243"/>
            <a:ext cx="2852539" cy="20767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89377" y="181694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867449" y="9088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0492377" y="95449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065818" y="2585258"/>
            <a:ext cx="1878677" cy="540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45529"/>
              </p:ext>
            </p:extLst>
          </p:nvPr>
        </p:nvGraphicFramePr>
        <p:xfrm>
          <a:off x="307627" y="4615572"/>
          <a:ext cx="5559599" cy="1203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561"/>
                <a:gridCol w="1464387"/>
                <a:gridCol w="1778923"/>
                <a:gridCol w="1454728"/>
              </a:tblGrid>
              <a:tr h="276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axis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without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loads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unlocked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With</a:t>
                      </a:r>
                      <a:r>
                        <a:rPr lang="en-US" sz="1200" u="none" strike="noStrike" baseline="0" dirty="0" smtClean="0">
                          <a:effectLst/>
                          <a:latin typeface="+mj-lt"/>
                        </a:rPr>
                        <a:t> loads</a:t>
                      </a:r>
                    </a:p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unlocked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effectLst/>
                          <a:latin typeface="+mj-lt"/>
                        </a:rPr>
                        <a:t>With loads</a:t>
                      </a:r>
                    </a:p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locked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99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42.2Hz</a:t>
                      </a:r>
                      <a:r>
                        <a:rPr lang="en-US" sz="1200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pitch)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23.6Hz</a:t>
                      </a:r>
                      <a:r>
                        <a:rPr lang="en-US" sz="12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(pitch）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27.2Hz</a:t>
                      </a:r>
                      <a:r>
                        <a:rPr lang="en-US" sz="1200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pitch)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99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24.2Hz</a:t>
                      </a:r>
                      <a:r>
                        <a:rPr lang="en-US" sz="1200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altLang="zh-CN" sz="1200" u="none" strike="noStrike" dirty="0" smtClean="0">
                          <a:effectLst/>
                          <a:latin typeface="+mj-lt"/>
                        </a:rPr>
                        <a:t>lateral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17.3Hz (lateral)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22.8Hz (lateral)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9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23.6Hz</a:t>
                      </a:r>
                      <a:r>
                        <a:rPr lang="en-US" sz="1200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altLang="zh-CN" sz="1200" u="none" strike="noStrike" dirty="0" smtClean="0">
                          <a:effectLst/>
                          <a:latin typeface="+mj-lt"/>
                        </a:rPr>
                        <a:t>longitudinal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19.7</a:t>
                      </a:r>
                      <a:r>
                        <a:rPr lang="en-US" altLang="zh-CN" sz="1200" u="none" strike="noStrike" dirty="0" smtClean="0">
                          <a:effectLst/>
                          <a:latin typeface="+mj-lt"/>
                        </a:rPr>
                        <a:t>Hz</a:t>
                      </a:r>
                      <a:r>
                        <a:rPr lang="en-US" altLang="zh-CN" sz="1200" u="none" strike="noStrike" baseline="0" dirty="0" smtClean="0">
                          <a:effectLst/>
                          <a:latin typeface="+mj-lt"/>
                        </a:rPr>
                        <a:t> (longitudinal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28Hz</a:t>
                      </a:r>
                      <a:r>
                        <a:rPr lang="en-US" sz="1200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longitudinal)</a:t>
                      </a:r>
                      <a:endParaRPr 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5730917" y="2152160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locking mechanism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77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8636" y="105353"/>
            <a:ext cx="10633363" cy="663575"/>
          </a:xfrm>
        </p:spPr>
        <p:txBody>
          <a:bodyPr/>
          <a:lstStyle/>
          <a:p>
            <a:r>
              <a:rPr lang="en-US" altLang="zh-CN" dirty="0"/>
              <a:t>Experimental Modal Analysis VS Modal Analysis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57412"/>
              </p:ext>
            </p:extLst>
          </p:nvPr>
        </p:nvGraphicFramePr>
        <p:xfrm>
          <a:off x="2443940" y="1662546"/>
          <a:ext cx="5885412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389"/>
                <a:gridCol w="1138845"/>
                <a:gridCol w="1188720"/>
                <a:gridCol w="1255221"/>
                <a:gridCol w="1047404"/>
                <a:gridCol w="739833"/>
              </a:tblGrid>
              <a:tr h="20002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order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Simulation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Test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Error</a:t>
                      </a:r>
                    </a:p>
                  </a:txBody>
                  <a:tcPr marL="9525" marR="9525" marT="9525" marB="0" anchor="ctr"/>
                </a:tc>
              </a:tr>
              <a:tr h="581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Natural frequency 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Hz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Modal shapes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Natural frequency 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Hz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Modal shapes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lateral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lateral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pitch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longitudinal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longitudinal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yaw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137%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Yaw + pitch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pitch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126%</a:t>
                      </a: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Yaw + pitch 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counter to 4th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vertical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roll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463040" y="4181303"/>
            <a:ext cx="9229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Results :</a:t>
            </a:r>
          </a:p>
          <a:p>
            <a:r>
              <a:rPr lang="en-US" altLang="zh-CN" dirty="0" smtClean="0"/>
              <a:t>         1. Except 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and 6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orders, modal shapes are all different.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2. From the experimental results, the first six orders modal shapes are all rigid-body modes.</a:t>
            </a:r>
          </a:p>
        </p:txBody>
      </p:sp>
    </p:spTree>
    <p:extLst>
      <p:ext uri="{BB962C8B-B14F-4D97-AF65-F5344CB8AC3E}">
        <p14:creationId xmlns:p14="http://schemas.microsoft.com/office/powerpoint/2010/main" val="14495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of girder model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668" y="1197133"/>
            <a:ext cx="3183962" cy="2298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84" y="1197133"/>
            <a:ext cx="2338917" cy="2415537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3699934" y="2531533"/>
            <a:ext cx="541867" cy="296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右箭头 56"/>
          <p:cNvSpPr/>
          <p:nvPr/>
        </p:nvSpPr>
        <p:spPr>
          <a:xfrm>
            <a:off x="8034564" y="2531533"/>
            <a:ext cx="541867" cy="296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365" y="973691"/>
            <a:ext cx="2614613" cy="286242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19667" y="418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64911" y="4385998"/>
          <a:ext cx="38338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7" imgW="3746500" imgH="520700" progId="Equation.DSMT4">
                  <p:embed/>
                </p:oleObj>
              </mc:Choice>
              <mc:Fallback>
                <p:oleObj name="Equation" r:id="rId7" imgW="3746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11" y="4385998"/>
                        <a:ext cx="3833812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19667" y="51133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19667" y="5113337"/>
          <a:ext cx="3924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9" imgW="3924300" imgH="520700" progId="Equation.DSMT4">
                  <p:embed/>
                </p:oleObj>
              </mc:Choice>
              <mc:Fallback>
                <p:oleObj name="Equation" r:id="rId9" imgW="3924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7" y="5113337"/>
                        <a:ext cx="39243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1947334" y="3953933"/>
            <a:ext cx="8466" cy="2048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3784601" y="3953932"/>
            <a:ext cx="8466" cy="2048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59387" y="5674809"/>
            <a:ext cx="84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elastic</a:t>
            </a:r>
            <a:endParaRPr lang="zh-CN" altLang="en-US" dirty="0"/>
          </a:p>
        </p:txBody>
      </p:sp>
      <p:sp>
        <p:nvSpPr>
          <p:cNvPr id="82" name="文本框 81"/>
          <p:cNvSpPr txBox="1"/>
          <p:nvPr/>
        </p:nvSpPr>
        <p:spPr>
          <a:xfrm>
            <a:off x="2174812" y="5676951"/>
            <a:ext cx="162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elastic-plastic</a:t>
            </a:r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3869224" y="5635373"/>
            <a:ext cx="84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plastic</a:t>
            </a:r>
            <a:endParaRPr lang="zh-CN" altLang="en-US" dirty="0"/>
          </a:p>
        </p:txBody>
      </p:sp>
      <p:pic>
        <p:nvPicPr>
          <p:cNvPr id="84" name="图片 83"/>
          <p:cNvPicPr/>
          <p:nvPr/>
        </p:nvPicPr>
        <p:blipFill>
          <a:blip r:embed="rId11"/>
          <a:stretch>
            <a:fillRect/>
          </a:stretch>
        </p:blipFill>
        <p:spPr>
          <a:xfrm>
            <a:off x="5283956" y="4139883"/>
            <a:ext cx="3292475" cy="1813560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4740859" y="4978398"/>
            <a:ext cx="389941" cy="27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右箭头 84"/>
          <p:cNvSpPr/>
          <p:nvPr/>
        </p:nvSpPr>
        <p:spPr>
          <a:xfrm>
            <a:off x="8729586" y="4973557"/>
            <a:ext cx="1616681" cy="27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8729586" y="4642273"/>
            <a:ext cx="145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gravity load</a:t>
            </a:r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10591757" y="4860454"/>
            <a:ext cx="127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Contact stiffness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2585" y="3856437"/>
            <a:ext cx="180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After some work: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3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girder model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7790585" y="1230833"/>
            <a:ext cx="4283652" cy="2576397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8568" y="3807230"/>
            <a:ext cx="6807374" cy="2543694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87157"/>
              </p:ext>
            </p:extLst>
          </p:nvPr>
        </p:nvGraphicFramePr>
        <p:xfrm>
          <a:off x="839585" y="1292988"/>
          <a:ext cx="5181108" cy="2480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900"/>
                <a:gridCol w="1952301"/>
                <a:gridCol w="1910907"/>
              </a:tblGrid>
              <a:tr h="354330"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Mode order 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Natural frequency/Hz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Mode shape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4330"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20.179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Lateral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4330"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22.583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Pitch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4330"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23.516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Longitudinal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4330"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26.011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Yaw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4330"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28.245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Vertical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4330"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44.427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Roll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1" name="直接箭头连接符 10"/>
          <p:cNvCxnSpPr/>
          <p:nvPr/>
        </p:nvCxnSpPr>
        <p:spPr>
          <a:xfrm flipH="1" flipV="1">
            <a:off x="7182196" y="2236124"/>
            <a:ext cx="1803862" cy="247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9760701" y="1095896"/>
            <a:ext cx="94774" cy="1423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8869680" y="2810670"/>
            <a:ext cx="908859" cy="996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弧形箭头 20"/>
          <p:cNvSpPr/>
          <p:nvPr/>
        </p:nvSpPr>
        <p:spPr>
          <a:xfrm>
            <a:off x="9678786" y="1230833"/>
            <a:ext cx="199505" cy="290946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左弧形箭头 23"/>
          <p:cNvSpPr/>
          <p:nvPr/>
        </p:nvSpPr>
        <p:spPr>
          <a:xfrm>
            <a:off x="7632437" y="2220674"/>
            <a:ext cx="174568" cy="298357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上弧形箭头 24"/>
          <p:cNvSpPr/>
          <p:nvPr/>
        </p:nvSpPr>
        <p:spPr>
          <a:xfrm>
            <a:off x="8927869" y="3488994"/>
            <a:ext cx="241069" cy="157942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03648" y="3462270"/>
            <a:ext cx="65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pitch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485334" y="2494224"/>
            <a:ext cx="48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roll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9248576" y="1154376"/>
            <a:ext cx="5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yaw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7906436" y="3567965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90500" algn="ctr">
              <a:spcAft>
                <a:spcPts val="0"/>
              </a:spcAft>
            </a:pPr>
            <a:r>
              <a:rPr lang="en-US" altLang="zh-CN" kern="0" dirty="0" smtClean="0">
                <a:effectLst/>
              </a:rPr>
              <a:t>Lateral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66839" y="1857843"/>
            <a:ext cx="153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90500" algn="ctr">
              <a:spcAft>
                <a:spcPts val="0"/>
              </a:spcAft>
            </a:pPr>
            <a:r>
              <a:rPr lang="en-US" altLang="zh-CN" kern="0" dirty="0" smtClean="0">
                <a:effectLst/>
              </a:rPr>
              <a:t>Longitudinal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541619" y="92422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90500" algn="ctr">
              <a:spcAft>
                <a:spcPts val="0"/>
              </a:spcAft>
            </a:pPr>
            <a:r>
              <a:rPr lang="en-US" altLang="zh-CN" kern="0" dirty="0" smtClean="0">
                <a:effectLst/>
              </a:rPr>
              <a:t>Vertical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01525" y="878055"/>
            <a:ext cx="115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Results:</a:t>
            </a:r>
            <a:endParaRPr lang="zh-CN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51949"/>
              </p:ext>
            </p:extLst>
          </p:nvPr>
        </p:nvGraphicFramePr>
        <p:xfrm>
          <a:off x="7326081" y="4351345"/>
          <a:ext cx="4494617" cy="1237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170"/>
                <a:gridCol w="934749"/>
                <a:gridCol w="906087"/>
                <a:gridCol w="648393"/>
                <a:gridCol w="1122218"/>
              </a:tblGrid>
              <a:tr h="2535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Direction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Natural frequency/Hz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Mode shape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535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Simulation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Test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3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 smtClean="0">
                          <a:effectLst/>
                        </a:rPr>
                        <a:t>Z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22.6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23.6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4.2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%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pitch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53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X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20.2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17.3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16.8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%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lateral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5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Y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23.5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19.7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19.3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%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longitudinal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7236440" y="5704593"/>
            <a:ext cx="4955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>
              <a:spcAft>
                <a:spcPts val="0"/>
              </a:spcAft>
            </a:pPr>
            <a:r>
              <a:rPr lang="en-US" altLang="zh-CN" sz="1400" kern="0" dirty="0" smtClean="0"/>
              <a:t>1.T</a:t>
            </a:r>
            <a:r>
              <a:rPr lang="en-US" altLang="zh-CN" sz="1400" kern="0" dirty="0" smtClean="0">
                <a:effectLst/>
              </a:rPr>
              <a:t>he modal shapes of two results are agree with each other.</a:t>
            </a:r>
          </a:p>
          <a:p>
            <a:pPr indent="190500">
              <a:spcAft>
                <a:spcPts val="0"/>
              </a:spcAft>
            </a:pPr>
            <a:r>
              <a:rPr lang="en-US" altLang="zh-CN" sz="1400" kern="0" dirty="0"/>
              <a:t>2.The error </a:t>
            </a:r>
            <a:r>
              <a:rPr lang="en-US" altLang="zh-CN" sz="1400" kern="0" dirty="0" smtClean="0"/>
              <a:t>rate is </a:t>
            </a:r>
            <a:r>
              <a:rPr lang="en-US" altLang="zh-CN" sz="1400" kern="0" dirty="0"/>
              <a:t>less than 20%</a:t>
            </a:r>
            <a:endParaRPr lang="zh-CN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25854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girder model</a:t>
            </a:r>
            <a:endParaRPr lang="zh-CN" altLang="en-US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0" y="1630258"/>
            <a:ext cx="10515600" cy="43513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400" dirty="0" smtClean="0"/>
          </a:p>
          <a:p>
            <a:endParaRPr lang="en-US" altLang="zh-CN" sz="1400" dirty="0" smtClean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26229"/>
              </p:ext>
            </p:extLst>
          </p:nvPr>
        </p:nvGraphicFramePr>
        <p:xfrm>
          <a:off x="838200" y="2851528"/>
          <a:ext cx="5886796" cy="1697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730"/>
                <a:gridCol w="719033"/>
                <a:gridCol w="745998"/>
                <a:gridCol w="763583"/>
                <a:gridCol w="746387"/>
                <a:gridCol w="611178"/>
                <a:gridCol w="754985"/>
                <a:gridCol w="817902"/>
              </a:tblGrid>
              <a:tr h="2749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Original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1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2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3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5972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frequency Hz</a:t>
                      </a:r>
                      <a:endParaRPr lang="zh-CN" altLang="zh-CN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frequency Hz</a:t>
                      </a:r>
                      <a:endParaRPr lang="zh-CN" altLang="zh-CN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frequency Hz</a:t>
                      </a:r>
                      <a:endParaRPr lang="zh-CN" altLang="zh-CN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frequency Hz</a:t>
                      </a:r>
                      <a:endParaRPr lang="zh-CN" altLang="zh-CN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749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  <a:endParaRPr lang="en-US" altLang="zh-CN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2749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22.6</a:t>
                      </a:r>
                      <a:endParaRPr lang="en-US" altLang="zh-CN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2749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zh-CN" altLang="en-US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23.5</a:t>
                      </a:r>
                      <a:endParaRPr lang="en-US" altLang="zh-CN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838200" y="1753985"/>
            <a:ext cx="3744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Case 1: removing girder body &amp; loads.</a:t>
            </a:r>
          </a:p>
          <a:p>
            <a:r>
              <a:rPr lang="en-US" altLang="zh-CN" dirty="0" smtClean="0"/>
              <a:t>Case 2: removing cam &amp; bearings.</a:t>
            </a:r>
          </a:p>
          <a:p>
            <a:r>
              <a:rPr lang="en-US" altLang="zh-CN" dirty="0" smtClean="0"/>
              <a:t>Case 3: only pedestals.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38200" y="1210443"/>
            <a:ext cx="486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According to simulation results of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modal shape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38200" y="4926112"/>
            <a:ext cx="710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Maybe , improving cam structure is a good method to increase the whole </a:t>
            </a:r>
          </a:p>
          <a:p>
            <a:r>
              <a:rPr lang="en-US" altLang="zh-CN" dirty="0" smtClean="0"/>
              <a:t>natural frequency.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955" y="1210443"/>
            <a:ext cx="3813282" cy="50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400" dirty="0" smtClean="0"/>
          </a:p>
          <a:p>
            <a:endParaRPr lang="en-US" altLang="zh-CN" sz="1400" dirty="0" smtClean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838200" y="1188317"/>
            <a:ext cx="10515600" cy="524573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1. </a:t>
            </a:r>
            <a:r>
              <a:rPr lang="en-US" altLang="zh-CN" sz="2000" dirty="0"/>
              <a:t>M</a:t>
            </a:r>
            <a:r>
              <a:rPr lang="en-US" altLang="zh-CN" sz="2000" dirty="0" smtClean="0"/>
              <a:t>odal analysis and experimental modal analysis can interact with each other.</a:t>
            </a:r>
          </a:p>
          <a:p>
            <a:r>
              <a:rPr lang="en-US" altLang="zh-CN" sz="2000" dirty="0" smtClean="0"/>
              <a:t>2. The fixed mode of baseplate has little effect on natural.</a:t>
            </a:r>
          </a:p>
          <a:p>
            <a:r>
              <a:rPr lang="en-US" altLang="zh-CN" sz="2000" dirty="0" smtClean="0"/>
              <a:t>3</a:t>
            </a:r>
            <a:r>
              <a:rPr lang="en-US" altLang="zh-CN" sz="2000" dirty="0"/>
              <a:t>. Locking mechanism is </a:t>
            </a:r>
            <a:r>
              <a:rPr lang="en-US" altLang="zh-CN" sz="2000" dirty="0" smtClean="0"/>
              <a:t>effective for increasing natural frequency of girder but </a:t>
            </a:r>
            <a:r>
              <a:rPr lang="en-US" altLang="zh-CN" sz="2000" dirty="0"/>
              <a:t>not enough 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/>
              <a:t>4</a:t>
            </a:r>
            <a:r>
              <a:rPr lang="en-US" altLang="zh-CN" sz="2000" dirty="0" smtClean="0"/>
              <a:t>. Cam mover is a weaker part than the other parts, improving cam structure is a good method to increase  the natural frequency.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smtClean="0"/>
              <a:t>Next research plan:</a:t>
            </a:r>
          </a:p>
          <a:p>
            <a:r>
              <a:rPr lang="en-US" altLang="zh-CN" sz="2000" dirty="0"/>
              <a:t>1. we will consider other locking methods.</a:t>
            </a:r>
          </a:p>
          <a:p>
            <a:r>
              <a:rPr lang="en-US" altLang="zh-CN" sz="2000" dirty="0"/>
              <a:t>2. we will be able to match the simulation with the test.</a:t>
            </a:r>
          </a:p>
        </p:txBody>
      </p:sp>
    </p:spTree>
    <p:extLst>
      <p:ext uri="{BB962C8B-B14F-4D97-AF65-F5344CB8AC3E}">
        <p14:creationId xmlns:p14="http://schemas.microsoft.com/office/powerpoint/2010/main" val="27977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05200" y="27566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5400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Thanks for </a:t>
            </a:r>
            <a:br>
              <a:rPr lang="en-US" altLang="zh-CN" sz="5400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altLang="zh-CN" sz="5400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attention</a:t>
            </a:r>
            <a:r>
              <a:rPr lang="zh-CN" altLang="en-US" sz="5400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！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770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2257158" y="1313411"/>
            <a:ext cx="7067550" cy="4702949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40000"/>
              </a:lnSpc>
              <a:spcBef>
                <a:spcPts val="800"/>
              </a:spcBef>
            </a:pPr>
            <a:r>
              <a:rPr lang="en-US" altLang="zh-CN" sz="2400" dirty="0" smtClean="0"/>
              <a:t>Overview</a:t>
            </a:r>
            <a:endParaRPr lang="zh-CN" altLang="en-US" sz="2400" dirty="0" smtClean="0"/>
          </a:p>
          <a:p>
            <a:pPr marL="360363" indent="-360363">
              <a:lnSpc>
                <a:spcPct val="140000"/>
              </a:lnSpc>
              <a:spcBef>
                <a:spcPts val="800"/>
              </a:spcBef>
            </a:pPr>
            <a:r>
              <a:rPr lang="en-US" altLang="zh-CN" sz="2400" dirty="0" smtClean="0"/>
              <a:t>Design of auto-tuning girder</a:t>
            </a:r>
          </a:p>
          <a:p>
            <a:pPr marL="863283" lvl="1" indent="-360363">
              <a:lnSpc>
                <a:spcPct val="140000"/>
              </a:lnSpc>
              <a:spcBef>
                <a:spcPts val="800"/>
              </a:spcBef>
            </a:pPr>
            <a:r>
              <a:rPr lang="en-US" altLang="zh-CN" dirty="0" smtClean="0"/>
              <a:t>Modal analysis</a:t>
            </a:r>
          </a:p>
          <a:p>
            <a:pPr marL="863283" lvl="1" indent="-360363">
              <a:lnSpc>
                <a:spcPct val="140000"/>
              </a:lnSpc>
              <a:spcBef>
                <a:spcPts val="800"/>
              </a:spcBef>
            </a:pPr>
            <a:r>
              <a:rPr lang="en-US" altLang="zh-CN" dirty="0" smtClean="0"/>
              <a:t>Experimental modal analysis</a:t>
            </a:r>
          </a:p>
          <a:p>
            <a:pPr marL="360363" indent="-360363">
              <a:lnSpc>
                <a:spcPct val="140000"/>
              </a:lnSpc>
              <a:spcBef>
                <a:spcPts val="800"/>
              </a:spcBef>
            </a:pPr>
            <a:r>
              <a:rPr lang="en-US" altLang="zh-CN" sz="2400" dirty="0" smtClean="0"/>
              <a:t>Optimization of girder model</a:t>
            </a:r>
          </a:p>
          <a:p>
            <a:pPr marL="360363" indent="-360363">
              <a:lnSpc>
                <a:spcPct val="140000"/>
              </a:lnSpc>
              <a:spcBef>
                <a:spcPts val="800"/>
              </a:spcBef>
            </a:pPr>
            <a:r>
              <a:rPr lang="en-US" altLang="zh-CN" sz="2400" dirty="0" smtClean="0"/>
              <a:t>Summary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8828255"/>
      </p:ext>
    </p:extLst>
  </p:cSld>
  <p:clrMapOvr>
    <a:masterClrMapping/>
  </p:clrMapOvr>
  <p:transition advTm="7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663439" y="5266768"/>
            <a:ext cx="8683625" cy="1106611"/>
            <a:chOff x="285055" y="4823816"/>
            <a:chExt cx="8683625" cy="11066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391" y="4823816"/>
              <a:ext cx="8453434" cy="63030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85055" y="4920485"/>
              <a:ext cx="8683625" cy="1009942"/>
              <a:chOff x="231775" y="5651832"/>
              <a:chExt cx="8683625" cy="1009942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31775" y="6165304"/>
                <a:ext cx="8683625" cy="496470"/>
                <a:chOff x="117533" y="4420018"/>
                <a:chExt cx="8683625" cy="496470"/>
              </a:xfrm>
            </p:grpSpPr>
            <p:sp>
              <p:nvSpPr>
                <p:cNvPr id="25" name="TextBox 1"/>
                <p:cNvSpPr txBox="1"/>
                <p:nvPr/>
              </p:nvSpPr>
              <p:spPr>
                <a:xfrm>
                  <a:off x="117533" y="4500563"/>
                  <a:ext cx="704850" cy="415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QUAD</a:t>
                  </a: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DOUBLET</a:t>
                  </a:r>
                </a:p>
              </p:txBody>
            </p:sp>
            <p:sp>
              <p:nvSpPr>
                <p:cNvPr id="26" name="TextBox 21"/>
                <p:cNvSpPr txBox="1"/>
                <p:nvPr/>
              </p:nvSpPr>
              <p:spPr>
                <a:xfrm>
                  <a:off x="8096308" y="4476750"/>
                  <a:ext cx="704850" cy="415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QUAD</a:t>
                  </a: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DOUBLET</a:t>
                  </a:r>
                </a:p>
              </p:txBody>
            </p:sp>
            <p:sp>
              <p:nvSpPr>
                <p:cNvPr id="27" name="TextBox 22"/>
                <p:cNvSpPr txBox="1"/>
                <p:nvPr/>
              </p:nvSpPr>
              <p:spPr>
                <a:xfrm>
                  <a:off x="822383" y="4581525"/>
                  <a:ext cx="590550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L-BEND</a:t>
                  </a:r>
                </a:p>
              </p:txBody>
            </p:sp>
            <p:sp>
              <p:nvSpPr>
                <p:cNvPr id="28" name="TextBox 23"/>
                <p:cNvSpPr txBox="1"/>
                <p:nvPr/>
              </p:nvSpPr>
              <p:spPr>
                <a:xfrm>
                  <a:off x="2727383" y="4500981"/>
                  <a:ext cx="592138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L-BEND</a:t>
                  </a:r>
                </a:p>
              </p:txBody>
            </p:sp>
            <p:sp>
              <p:nvSpPr>
                <p:cNvPr id="29" name="TextBox 24"/>
                <p:cNvSpPr txBox="1"/>
                <p:nvPr/>
              </p:nvSpPr>
              <p:spPr>
                <a:xfrm>
                  <a:off x="5607279" y="4491038"/>
                  <a:ext cx="592137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L-BEND</a:t>
                  </a:r>
                </a:p>
              </p:txBody>
            </p:sp>
            <p:sp>
              <p:nvSpPr>
                <p:cNvPr id="30" name="TextBox 25"/>
                <p:cNvSpPr txBox="1"/>
                <p:nvPr/>
              </p:nvSpPr>
              <p:spPr>
                <a:xfrm>
                  <a:off x="7393070" y="4500981"/>
                  <a:ext cx="592137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L-BEND</a:t>
                  </a:r>
                </a:p>
              </p:txBody>
            </p:sp>
            <p:sp>
              <p:nvSpPr>
                <p:cNvPr id="31" name="TextBox 26"/>
                <p:cNvSpPr txBox="1"/>
                <p:nvPr/>
              </p:nvSpPr>
              <p:spPr>
                <a:xfrm>
                  <a:off x="1584383" y="4473575"/>
                  <a:ext cx="798513" cy="415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STRAIGHT</a:t>
                  </a: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MULTIPLET</a:t>
                  </a:r>
                </a:p>
              </p:txBody>
            </p:sp>
            <p:sp>
              <p:nvSpPr>
                <p:cNvPr id="32" name="TextBox 27"/>
                <p:cNvSpPr txBox="1"/>
                <p:nvPr/>
              </p:nvSpPr>
              <p:spPr>
                <a:xfrm>
                  <a:off x="6384958" y="4420018"/>
                  <a:ext cx="798512" cy="415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STRAIGHT</a:t>
                  </a: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MULTIPLET</a:t>
                  </a:r>
                </a:p>
              </p:txBody>
            </p:sp>
            <p:sp>
              <p:nvSpPr>
                <p:cNvPr id="33" name="TextBox 28"/>
                <p:cNvSpPr txBox="1"/>
                <p:nvPr/>
              </p:nvSpPr>
              <p:spPr>
                <a:xfrm>
                  <a:off x="4106900" y="4460875"/>
                  <a:ext cx="792204" cy="41549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FODO</a:t>
                  </a:r>
                  <a:endParaRPr lang="en-U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SECTION</a:t>
                  </a:r>
                </a:p>
              </p:txBody>
            </p:sp>
          </p:grpSp>
          <p:grpSp>
            <p:nvGrpSpPr>
              <p:cNvPr id="17" name="Group 4"/>
              <p:cNvGrpSpPr>
                <a:grpSpLocks/>
              </p:cNvGrpSpPr>
              <p:nvPr/>
            </p:nvGrpSpPr>
            <p:grpSpPr bwMode="auto">
              <a:xfrm>
                <a:off x="342819" y="5651832"/>
                <a:ext cx="8296023" cy="481476"/>
                <a:chOff x="1327" y="5243"/>
                <a:chExt cx="8968" cy="523"/>
              </a:xfrm>
            </p:grpSpPr>
            <p:sp>
              <p:nvSpPr>
                <p:cNvPr id="18" name="AutoShape 5"/>
                <p:cNvSpPr>
                  <a:spLocks noChangeArrowheads="1"/>
                </p:cNvSpPr>
                <p:nvPr/>
              </p:nvSpPr>
              <p:spPr bwMode="auto">
                <a:xfrm>
                  <a:off x="4893" y="5243"/>
                  <a:ext cx="1814" cy="46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AutoShape 6"/>
                <p:cNvSpPr>
                  <a:spLocks noChangeArrowheads="1"/>
                </p:cNvSpPr>
                <p:nvPr/>
              </p:nvSpPr>
              <p:spPr bwMode="auto">
                <a:xfrm>
                  <a:off x="6778" y="5324"/>
                  <a:ext cx="919" cy="313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auto">
                <a:xfrm rot="170690">
                  <a:off x="7720" y="5334"/>
                  <a:ext cx="1387" cy="359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AutoShape 8"/>
                <p:cNvSpPr>
                  <a:spLocks noChangeArrowheads="1"/>
                </p:cNvSpPr>
                <p:nvPr/>
              </p:nvSpPr>
              <p:spPr bwMode="auto">
                <a:xfrm rot="193230">
                  <a:off x="9138" y="5430"/>
                  <a:ext cx="1157" cy="3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AutoShape 9"/>
                <p:cNvSpPr>
                  <a:spLocks noChangeArrowheads="1"/>
                </p:cNvSpPr>
                <p:nvPr/>
              </p:nvSpPr>
              <p:spPr bwMode="auto">
                <a:xfrm>
                  <a:off x="3877" y="5331"/>
                  <a:ext cx="950" cy="313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AutoShape 10"/>
                <p:cNvSpPr>
                  <a:spLocks noChangeArrowheads="1"/>
                </p:cNvSpPr>
                <p:nvPr/>
              </p:nvSpPr>
              <p:spPr bwMode="auto">
                <a:xfrm rot="21447354">
                  <a:off x="2483" y="5352"/>
                  <a:ext cx="1387" cy="359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AutoShape 11"/>
                <p:cNvSpPr>
                  <a:spLocks noChangeArrowheads="1"/>
                </p:cNvSpPr>
                <p:nvPr/>
              </p:nvSpPr>
              <p:spPr bwMode="auto">
                <a:xfrm rot="21381335">
                  <a:off x="1327" y="5446"/>
                  <a:ext cx="1165" cy="3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" name="Title 1"/>
          <p:cNvSpPr txBox="1">
            <a:spLocks/>
          </p:cNvSpPr>
          <p:nvPr/>
        </p:nvSpPr>
        <p:spPr bwMode="auto">
          <a:xfrm>
            <a:off x="605709" y="1314230"/>
            <a:ext cx="7962558" cy="2909888"/>
          </a:xfrm>
          <a:prstGeom prst="rect">
            <a:avLst/>
          </a:prstGeom>
          <a:extLst/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marL="361950" indent="-361950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2000" baseline="0">
                <a:solidFill>
                  <a:srgbClr val="000099"/>
                </a:solidFill>
                <a:ea typeface="+mn-ea"/>
                <a:cs typeface="Calibri" panose="020F0502020204030204" pitchFamily="34" charset="0"/>
              </a:defRPr>
            </a:lvl1pPr>
            <a:lvl2pPr marL="685800" lvl="1" indent="-323850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000">
                <a:ea typeface="+mn-ea"/>
                <a:cs typeface="Calibri" panose="020F0502020204030204" pitchFamily="34" charset="0"/>
              </a:defRPr>
            </a:lvl2pPr>
            <a:lvl3pPr marL="715963" lvl="2" indent="-182563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2000">
                <a:latin typeface="+mn-lt"/>
                <a:ea typeface="+mn-ea"/>
              </a:defRPr>
            </a:lvl3pPr>
            <a:lvl4pPr marL="1600200" indent="-18288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>
                <a:latin typeface="+mn-lt"/>
                <a:ea typeface="+mn-ea"/>
              </a:defRPr>
            </a:lvl4pPr>
            <a:lvl5pPr marL="2057400" indent="-18288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HEPS Storage ring consists of </a:t>
            </a:r>
            <a:r>
              <a:rPr lang="en-US" altLang="en-US" dirty="0" smtClean="0"/>
              <a:t>48-</a:t>
            </a:r>
            <a:r>
              <a:rPr lang="en-US" altLang="zh-CN" dirty="0" smtClean="0"/>
              <a:t>7BA.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dirty="0"/>
              <a:t>Circumference ~</a:t>
            </a:r>
            <a:r>
              <a:rPr lang="en-US" altLang="zh-CN" dirty="0"/>
              <a:t>1296m.</a:t>
            </a:r>
          </a:p>
          <a:p>
            <a:r>
              <a:rPr lang="en-US" altLang="en-US" dirty="0"/>
              <a:t>Each arc section</a:t>
            </a:r>
            <a:r>
              <a:rPr lang="zh-CN" altLang="en-US" dirty="0"/>
              <a:t> </a:t>
            </a:r>
            <a:r>
              <a:rPr lang="en-US" altLang="en-US" dirty="0"/>
              <a:t>~27 m.</a:t>
            </a:r>
          </a:p>
          <a:p>
            <a:r>
              <a:rPr lang="en-US" altLang="zh-CN" dirty="0"/>
              <a:t>Girders</a:t>
            </a:r>
            <a:r>
              <a:rPr lang="zh-CN" altLang="en-US" dirty="0"/>
              <a:t> </a:t>
            </a:r>
            <a:r>
              <a:rPr lang="en-US" altLang="zh-CN" dirty="0"/>
              <a:t>provide firm support and </a:t>
            </a:r>
            <a:endParaRPr lang="en-US" altLang="zh-CN" dirty="0" smtClean="0"/>
          </a:p>
          <a:p>
            <a:pPr marL="355600" lvl="1" indent="0">
              <a:spcBef>
                <a:spcPts val="0"/>
              </a:spcBef>
              <a:buNone/>
            </a:pPr>
            <a:r>
              <a:rPr lang="en-US" altLang="zh-CN" dirty="0">
                <a:solidFill>
                  <a:srgbClr val="000099"/>
                </a:solidFill>
              </a:rPr>
              <a:t>precise positioning for magnets.</a:t>
            </a:r>
          </a:p>
          <a:p>
            <a:r>
              <a:rPr lang="en-US" altLang="en-US" dirty="0"/>
              <a:t>7 Magnet-Girder modules with 4 sizes.</a:t>
            </a:r>
          </a:p>
          <a:p>
            <a:pPr marL="361950" lvl="1" indent="-361950">
              <a:buFont typeface="Wingdings" panose="05000000000000000000" pitchFamily="2" charset="2"/>
              <a:buChar char="u"/>
            </a:pPr>
            <a:r>
              <a:rPr lang="en-US" altLang="en-US" dirty="0">
                <a:solidFill>
                  <a:srgbClr val="000099"/>
                </a:solidFill>
              </a:rPr>
              <a:t>Each module pre-assembled, </a:t>
            </a:r>
            <a:endParaRPr lang="en-US" altLang="en-US" dirty="0" smtClean="0">
              <a:solidFill>
                <a:srgbClr val="000099"/>
              </a:solidFill>
            </a:endParaRPr>
          </a:p>
          <a:p>
            <a:pPr marL="355600" lvl="1" indent="0">
              <a:spcBef>
                <a:spcPts val="0"/>
              </a:spcBef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components </a:t>
            </a:r>
            <a:r>
              <a:rPr lang="en-US" altLang="en-US" dirty="0">
                <a:solidFill>
                  <a:srgbClr val="000099"/>
                </a:solidFill>
              </a:rPr>
              <a:t>aligned, prior </a:t>
            </a:r>
            <a:r>
              <a:rPr lang="en-US" altLang="en-US" dirty="0" smtClean="0">
                <a:solidFill>
                  <a:srgbClr val="000099"/>
                </a:solidFill>
              </a:rPr>
              <a:t>to</a:t>
            </a:r>
          </a:p>
          <a:p>
            <a:pPr marL="355600" lvl="1" indent="0">
              <a:spcBef>
                <a:spcPts val="0"/>
              </a:spcBef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installation in tunnel.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30" y="1467799"/>
            <a:ext cx="5091492" cy="2865647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8206831" y="4419065"/>
            <a:ext cx="1544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 one arc </a:t>
            </a:r>
            <a:r>
              <a:rPr lang="en-US" altLang="en-US" sz="1600" dirty="0"/>
              <a:t>section</a:t>
            </a:r>
            <a:r>
              <a:rPr lang="zh-CN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93301"/>
      </p:ext>
    </p:extLst>
  </p:cSld>
  <p:clrMapOvr>
    <a:masterClrMapping/>
  </p:clrMapOvr>
  <p:transition advTm="4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2326267" y="1276038"/>
            <a:ext cx="2376264" cy="416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22611" y="1276038"/>
            <a:ext cx="3757054" cy="416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内容占位符 2"/>
          <p:cNvSpPr txBox="1">
            <a:spLocks/>
          </p:cNvSpPr>
          <p:nvPr/>
        </p:nvSpPr>
        <p:spPr bwMode="auto">
          <a:xfrm>
            <a:off x="2251452" y="1266759"/>
            <a:ext cx="7869560" cy="646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marL="361950" indent="-361950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2000" baseline="0">
                <a:solidFill>
                  <a:srgbClr val="000099"/>
                </a:solidFill>
                <a:ea typeface="+mn-ea"/>
                <a:cs typeface="Calibri" panose="020F0502020204030204" pitchFamily="34" charset="0"/>
              </a:defRPr>
            </a:lvl1pPr>
            <a:lvl2pPr marL="685800" lvl="1" indent="-323850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000">
                <a:ea typeface="+mn-ea"/>
                <a:cs typeface="Calibri" panose="020F0502020204030204" pitchFamily="34" charset="0"/>
              </a:defRPr>
            </a:lvl2pPr>
            <a:lvl3pPr marL="715963" lvl="2" indent="-182563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2000">
                <a:latin typeface="+mn-lt"/>
                <a:ea typeface="+mn-ea"/>
              </a:defRPr>
            </a:lvl3pPr>
            <a:lvl4pPr marL="1600200" indent="-18288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>
                <a:latin typeface="+mn-lt"/>
                <a:ea typeface="+mn-ea"/>
              </a:defRPr>
            </a:lvl4pPr>
            <a:lvl5pPr marL="2057400" indent="-18288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kern="0" dirty="0" smtClean="0">
                <a:solidFill>
                  <a:schemeClr val="tx1"/>
                </a:solidFill>
                <a:latin typeface="+mj-lt"/>
              </a:rPr>
              <a:t>Very Low </a:t>
            </a:r>
            <a:r>
              <a:rPr lang="en-US" altLang="zh-CN" kern="0" dirty="0" err="1" smtClean="0">
                <a:solidFill>
                  <a:schemeClr val="tx1"/>
                </a:solidFill>
                <a:latin typeface="+mj-lt"/>
              </a:rPr>
              <a:t>Emittance</a:t>
            </a:r>
            <a:r>
              <a:rPr lang="en-US" altLang="zh-CN" kern="0" dirty="0" smtClean="0">
                <a:solidFill>
                  <a:schemeClr val="tx1"/>
                </a:solidFill>
                <a:latin typeface="+mj-lt"/>
              </a:rPr>
              <a:t>                Stringent </a:t>
            </a:r>
            <a:r>
              <a:rPr lang="en-US" altLang="zh-CN" kern="0" dirty="0">
                <a:solidFill>
                  <a:schemeClr val="tx1"/>
                </a:solidFill>
                <a:latin typeface="+mj-lt"/>
              </a:rPr>
              <a:t>Alignment Requirements</a:t>
            </a: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6317"/>
              </p:ext>
            </p:extLst>
          </p:nvPr>
        </p:nvGraphicFramePr>
        <p:xfrm>
          <a:off x="2326267" y="2981410"/>
          <a:ext cx="6768752" cy="192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998629"/>
                <a:gridCol w="2033819"/>
              </a:tblGrid>
              <a:tr h="4134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Positioning Tolerance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Transverse(RMS)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Vertical(RMS)</a:t>
                      </a:r>
                      <a:endParaRPr lang="zh-CN" altLang="en-US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9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Magnet</a:t>
                      </a:r>
                      <a:r>
                        <a:rPr lang="en-US" altLang="zh-CN" sz="1800" baseline="0" dirty="0" smtClean="0">
                          <a:solidFill>
                            <a:srgbClr val="C00000"/>
                          </a:solidFill>
                        </a:rPr>
                        <a:t> to Magnet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30</a:t>
                      </a:r>
                      <a:r>
                        <a:rPr lang="el-GR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sym typeface="Symbol"/>
                        </a:rPr>
                        <a:t>μ</a:t>
                      </a:r>
                      <a:r>
                        <a:rPr lang="en-US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m</a:t>
                      </a:r>
                      <a:endParaRPr lang="zh-CN" altLang="en-US" sz="2000" b="0" kern="0" dirty="0">
                        <a:solidFill>
                          <a:srgbClr val="003399"/>
                        </a:solidFill>
                        <a:latin typeface="Calibri" pitchFamily="34" charset="0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30</a:t>
                      </a:r>
                      <a:r>
                        <a:rPr lang="el-GR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sym typeface="Symbol"/>
                        </a:rPr>
                        <a:t>μ</a:t>
                      </a:r>
                      <a:r>
                        <a:rPr lang="en-US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m</a:t>
                      </a:r>
                      <a:endParaRPr lang="zh-CN" altLang="en-US" sz="2000" b="0" kern="0" dirty="0" smtClean="0">
                        <a:solidFill>
                          <a:srgbClr val="003399"/>
                        </a:solidFill>
                        <a:latin typeface="Calibri" pitchFamily="34" charset="0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  <a:tr h="204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Girder to Girder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50</a:t>
                      </a:r>
                      <a:r>
                        <a:rPr lang="el-GR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sym typeface="Symbol"/>
                        </a:rPr>
                        <a:t>μ</a:t>
                      </a:r>
                      <a:r>
                        <a:rPr lang="en-US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m</a:t>
                      </a:r>
                      <a:endParaRPr lang="zh-CN" altLang="en-US" sz="2000" b="0" kern="0" dirty="0">
                        <a:solidFill>
                          <a:srgbClr val="003399"/>
                        </a:solidFill>
                        <a:latin typeface="Calibri" pitchFamily="34" charset="0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50</a:t>
                      </a:r>
                      <a:r>
                        <a:rPr lang="el-GR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sym typeface="Symbol"/>
                        </a:rPr>
                        <a:t>μ</a:t>
                      </a:r>
                      <a:r>
                        <a:rPr lang="en-US" altLang="zh-CN" sz="2000" b="0" kern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微软雅黑" pitchFamily="34" charset="-122"/>
                          <a:cs typeface="+mn-cs"/>
                          <a:sym typeface="Symbol"/>
                        </a:rPr>
                        <a:t>m</a:t>
                      </a:r>
                      <a:endParaRPr lang="zh-CN" altLang="en-US" sz="2000" b="0" kern="0" dirty="0" smtClean="0">
                        <a:solidFill>
                          <a:srgbClr val="003399"/>
                        </a:solidFill>
                        <a:latin typeface="Calibri" pitchFamily="34" charset="0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  <a:tr h="198120">
                <a:tc gridSpan="3">
                  <a:txBody>
                    <a:bodyPr/>
                    <a:lstStyle/>
                    <a:p>
                      <a:pPr marL="360363" indent="-360363" algn="l" eaLnBrk="0" hangingPunct="0">
                        <a:spcBef>
                          <a:spcPct val="20000"/>
                        </a:spcBef>
                        <a:buClr>
                          <a:srgbClr val="00B0F0"/>
                        </a:buClr>
                        <a:buSzPct val="100000"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000" b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Girder should be capable of doing beam-based alignment to minimize magnet position error as much as possible.</a:t>
                      </a:r>
                      <a:endParaRPr lang="en-US" altLang="zh-CN" sz="2000" b="0" kern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b="0" kern="0" dirty="0">
                        <a:solidFill>
                          <a:srgbClr val="003399"/>
                        </a:solidFill>
                        <a:latin typeface="Calibri" pitchFamily="34" charset="0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0" kern="0" dirty="0" smtClean="0">
                        <a:solidFill>
                          <a:srgbClr val="003399"/>
                        </a:solidFill>
                        <a:latin typeface="Calibri" pitchFamily="34" charset="0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右箭头 40"/>
          <p:cNvSpPr/>
          <p:nvPr/>
        </p:nvSpPr>
        <p:spPr>
          <a:xfrm>
            <a:off x="4990563" y="1411429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768187" y="2199368"/>
            <a:ext cx="1214264" cy="416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702531" y="2199368"/>
            <a:ext cx="4220922" cy="416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内容占位符 2"/>
          <p:cNvSpPr txBox="1">
            <a:spLocks/>
          </p:cNvSpPr>
          <p:nvPr/>
        </p:nvSpPr>
        <p:spPr bwMode="auto">
          <a:xfrm>
            <a:off x="1606187" y="2199368"/>
            <a:ext cx="7869560" cy="646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marL="361950" indent="-361950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2000" baseline="0">
                <a:solidFill>
                  <a:srgbClr val="000099"/>
                </a:solidFill>
                <a:ea typeface="+mn-ea"/>
                <a:cs typeface="Calibri" panose="020F0502020204030204" pitchFamily="34" charset="0"/>
              </a:defRPr>
            </a:lvl1pPr>
            <a:lvl2pPr marL="685800" lvl="1" indent="-323850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000">
                <a:ea typeface="+mn-ea"/>
                <a:cs typeface="Calibri" panose="020F0502020204030204" pitchFamily="34" charset="0"/>
              </a:defRPr>
            </a:lvl2pPr>
            <a:lvl3pPr marL="715963" lvl="2" indent="-182563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2000">
                <a:latin typeface="+mn-lt"/>
                <a:ea typeface="+mn-ea"/>
              </a:defRPr>
            </a:lvl3pPr>
            <a:lvl4pPr marL="1600200" indent="-18288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>
                <a:latin typeface="+mn-lt"/>
                <a:ea typeface="+mn-ea"/>
              </a:defRPr>
            </a:lvl4pPr>
            <a:lvl5pPr marL="2057400" indent="-18288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kern="0" dirty="0" smtClean="0">
                <a:solidFill>
                  <a:schemeClr val="tx1"/>
                </a:solidFill>
              </a:rPr>
              <a:t>                      HEPS-TF                  solve key technical difficulties of HEPS</a:t>
            </a:r>
            <a:endParaRPr lang="en-US" altLang="zh-CN" kern="0" dirty="0">
              <a:solidFill>
                <a:schemeClr val="tx1"/>
              </a:solidFill>
            </a:endParaRPr>
          </a:p>
        </p:txBody>
      </p:sp>
      <p:sp>
        <p:nvSpPr>
          <p:cNvPr id="45" name="右箭头 44"/>
          <p:cNvSpPr/>
          <p:nvPr/>
        </p:nvSpPr>
        <p:spPr>
          <a:xfrm>
            <a:off x="4270483" y="2334759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26267" y="5300134"/>
            <a:ext cx="685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study of auto-tuning girder is one of the key techniques of HEPS-TF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7305094"/>
      </p:ext>
    </p:extLst>
  </p:cSld>
  <p:clrMapOvr>
    <a:masterClrMapping/>
  </p:clrMapOvr>
  <p:transition advTm="1941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of Auto-tuning Girder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558637" y="5340591"/>
            <a:ext cx="8683625" cy="1106611"/>
            <a:chOff x="285055" y="4823816"/>
            <a:chExt cx="8683625" cy="110661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391" y="4823816"/>
              <a:ext cx="8453434" cy="63030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85055" y="4920485"/>
              <a:ext cx="8683625" cy="1009942"/>
              <a:chOff x="231775" y="5651832"/>
              <a:chExt cx="8683625" cy="1009942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31775" y="6165304"/>
                <a:ext cx="8683625" cy="496470"/>
                <a:chOff x="117533" y="4420018"/>
                <a:chExt cx="8683625" cy="496470"/>
              </a:xfrm>
            </p:grpSpPr>
            <p:sp>
              <p:nvSpPr>
                <p:cNvPr id="46" name="TextBox 1"/>
                <p:cNvSpPr txBox="1"/>
                <p:nvPr/>
              </p:nvSpPr>
              <p:spPr>
                <a:xfrm>
                  <a:off x="117533" y="4500563"/>
                  <a:ext cx="704850" cy="415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QUAD</a:t>
                  </a: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DOUBLET</a:t>
                  </a:r>
                </a:p>
              </p:txBody>
            </p:sp>
            <p:sp>
              <p:nvSpPr>
                <p:cNvPr id="47" name="TextBox 21"/>
                <p:cNvSpPr txBox="1"/>
                <p:nvPr/>
              </p:nvSpPr>
              <p:spPr>
                <a:xfrm>
                  <a:off x="8096308" y="4476750"/>
                  <a:ext cx="704850" cy="415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QUAD</a:t>
                  </a: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DOUBLET</a:t>
                  </a:r>
                </a:p>
              </p:txBody>
            </p:sp>
            <p:sp>
              <p:nvSpPr>
                <p:cNvPr id="48" name="TextBox 22"/>
                <p:cNvSpPr txBox="1"/>
                <p:nvPr/>
              </p:nvSpPr>
              <p:spPr>
                <a:xfrm>
                  <a:off x="822383" y="4581525"/>
                  <a:ext cx="590550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L-BEND</a:t>
                  </a:r>
                </a:p>
              </p:txBody>
            </p:sp>
            <p:sp>
              <p:nvSpPr>
                <p:cNvPr id="49" name="TextBox 23"/>
                <p:cNvSpPr txBox="1"/>
                <p:nvPr/>
              </p:nvSpPr>
              <p:spPr>
                <a:xfrm>
                  <a:off x="2727383" y="4500981"/>
                  <a:ext cx="592138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L-BEND</a:t>
                  </a:r>
                </a:p>
              </p:txBody>
            </p:sp>
            <p:sp>
              <p:nvSpPr>
                <p:cNvPr id="50" name="TextBox 24"/>
                <p:cNvSpPr txBox="1"/>
                <p:nvPr/>
              </p:nvSpPr>
              <p:spPr>
                <a:xfrm>
                  <a:off x="5607279" y="4491038"/>
                  <a:ext cx="592137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L-BEND</a:t>
                  </a:r>
                </a:p>
              </p:txBody>
            </p:sp>
            <p:sp>
              <p:nvSpPr>
                <p:cNvPr id="51" name="TextBox 25"/>
                <p:cNvSpPr txBox="1"/>
                <p:nvPr/>
              </p:nvSpPr>
              <p:spPr>
                <a:xfrm>
                  <a:off x="7393070" y="4500981"/>
                  <a:ext cx="592137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L-BEND</a:t>
                  </a:r>
                </a:p>
              </p:txBody>
            </p:sp>
            <p:sp>
              <p:nvSpPr>
                <p:cNvPr id="52" name="TextBox 26"/>
                <p:cNvSpPr txBox="1"/>
                <p:nvPr/>
              </p:nvSpPr>
              <p:spPr>
                <a:xfrm>
                  <a:off x="1584383" y="4473575"/>
                  <a:ext cx="798513" cy="415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STRAIGHT</a:t>
                  </a: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MULTIPLET</a:t>
                  </a:r>
                </a:p>
              </p:txBody>
            </p:sp>
            <p:sp>
              <p:nvSpPr>
                <p:cNvPr id="53" name="TextBox 27"/>
                <p:cNvSpPr txBox="1"/>
                <p:nvPr/>
              </p:nvSpPr>
              <p:spPr>
                <a:xfrm>
                  <a:off x="6384958" y="4420018"/>
                  <a:ext cx="798512" cy="415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STRAIGHT</a:t>
                  </a: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MULTIPLET</a:t>
                  </a:r>
                </a:p>
              </p:txBody>
            </p:sp>
            <p:sp>
              <p:nvSpPr>
                <p:cNvPr id="54" name="TextBox 28"/>
                <p:cNvSpPr txBox="1"/>
                <p:nvPr/>
              </p:nvSpPr>
              <p:spPr>
                <a:xfrm>
                  <a:off x="4106900" y="4460875"/>
                  <a:ext cx="792204" cy="41549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FODO</a:t>
                  </a:r>
                  <a:endParaRPr lang="en-U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en-US" sz="1050" dirty="0">
                      <a:solidFill>
                        <a:schemeClr val="tx1">
                          <a:lumMod val="50000"/>
                        </a:schemeClr>
                      </a:solidFill>
                    </a:rPr>
                    <a:t>SECTION</a:t>
                  </a:r>
                </a:p>
              </p:txBody>
            </p:sp>
          </p:grpSp>
          <p:grpSp>
            <p:nvGrpSpPr>
              <p:cNvPr id="38" name="Group 4"/>
              <p:cNvGrpSpPr>
                <a:grpSpLocks/>
              </p:cNvGrpSpPr>
              <p:nvPr/>
            </p:nvGrpSpPr>
            <p:grpSpPr bwMode="auto">
              <a:xfrm>
                <a:off x="342819" y="5651832"/>
                <a:ext cx="8296023" cy="481476"/>
                <a:chOff x="1327" y="5243"/>
                <a:chExt cx="8968" cy="523"/>
              </a:xfrm>
            </p:grpSpPr>
            <p:sp>
              <p:nvSpPr>
                <p:cNvPr id="39" name="AutoShape 5"/>
                <p:cNvSpPr>
                  <a:spLocks noChangeArrowheads="1"/>
                </p:cNvSpPr>
                <p:nvPr/>
              </p:nvSpPr>
              <p:spPr bwMode="auto">
                <a:xfrm>
                  <a:off x="4893" y="5243"/>
                  <a:ext cx="1814" cy="46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AutoShape 6"/>
                <p:cNvSpPr>
                  <a:spLocks noChangeArrowheads="1"/>
                </p:cNvSpPr>
                <p:nvPr/>
              </p:nvSpPr>
              <p:spPr bwMode="auto">
                <a:xfrm>
                  <a:off x="6778" y="5324"/>
                  <a:ext cx="919" cy="313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AutoShape 7"/>
                <p:cNvSpPr>
                  <a:spLocks noChangeArrowheads="1"/>
                </p:cNvSpPr>
                <p:nvPr/>
              </p:nvSpPr>
              <p:spPr bwMode="auto">
                <a:xfrm rot="170690">
                  <a:off x="7720" y="5334"/>
                  <a:ext cx="1387" cy="359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AutoShape 8"/>
                <p:cNvSpPr>
                  <a:spLocks noChangeArrowheads="1"/>
                </p:cNvSpPr>
                <p:nvPr/>
              </p:nvSpPr>
              <p:spPr bwMode="auto">
                <a:xfrm rot="193230">
                  <a:off x="9138" y="5430"/>
                  <a:ext cx="1157" cy="3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9"/>
                <p:cNvSpPr>
                  <a:spLocks noChangeArrowheads="1"/>
                </p:cNvSpPr>
                <p:nvPr/>
              </p:nvSpPr>
              <p:spPr bwMode="auto">
                <a:xfrm>
                  <a:off x="3877" y="5331"/>
                  <a:ext cx="950" cy="313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AutoShape 10"/>
                <p:cNvSpPr>
                  <a:spLocks noChangeArrowheads="1"/>
                </p:cNvSpPr>
                <p:nvPr/>
              </p:nvSpPr>
              <p:spPr bwMode="auto">
                <a:xfrm rot="21447354">
                  <a:off x="2483" y="5352"/>
                  <a:ext cx="1387" cy="359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AutoShape 11"/>
                <p:cNvSpPr>
                  <a:spLocks noChangeArrowheads="1"/>
                </p:cNvSpPr>
                <p:nvPr/>
              </p:nvSpPr>
              <p:spPr bwMode="auto">
                <a:xfrm rot="21381335">
                  <a:off x="1327" y="5446"/>
                  <a:ext cx="1165" cy="3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5" name="内容占位符 2"/>
          <p:cNvSpPr txBox="1">
            <a:spLocks/>
          </p:cNvSpPr>
          <p:nvPr/>
        </p:nvSpPr>
        <p:spPr bwMode="auto">
          <a:xfrm>
            <a:off x="1036986" y="1018526"/>
            <a:ext cx="255405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lang="en-US" altLang="zh-CN" sz="2000" kern="0" dirty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Specifications:</a:t>
            </a:r>
          </a:p>
        </p:txBody>
      </p:sp>
      <p:cxnSp>
        <p:nvCxnSpPr>
          <p:cNvPr id="56" name="直接箭头连接符 55"/>
          <p:cNvCxnSpPr/>
          <p:nvPr/>
        </p:nvCxnSpPr>
        <p:spPr bwMode="auto">
          <a:xfrm flipV="1">
            <a:off x="3357060" y="4709154"/>
            <a:ext cx="0" cy="719176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2767169" y="3930033"/>
            <a:ext cx="2281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altLang="zh-CN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 Girder :</a:t>
            </a:r>
          </a:p>
          <a:p>
            <a:pPr marL="269875" lvl="1" indent="-2524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kern="0" dirty="0">
                <a:solidFill>
                  <a:srgbClr val="003399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6-point </a:t>
            </a:r>
            <a:r>
              <a:rPr lang="en-US" altLang="zh-CN" sz="1800" kern="0" dirty="0" smtClean="0">
                <a:solidFill>
                  <a:srgbClr val="003399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supported</a:t>
            </a:r>
            <a:endParaRPr lang="en-US" altLang="zh-CN" sz="1800" kern="0" dirty="0">
              <a:solidFill>
                <a:srgbClr val="003399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199757" y="3508941"/>
            <a:ext cx="2127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Prototypes :</a:t>
            </a:r>
            <a:endParaRPr lang="en-US" altLang="zh-CN" sz="2000" kern="0" dirty="0">
              <a:solidFill>
                <a:srgbClr val="FF0000"/>
              </a:solidFill>
              <a:latin typeface="+mn-lt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508403" y="4782103"/>
            <a:ext cx="10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</a:rPr>
              <a:t>3300mm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64" name="表格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58093"/>
              </p:ext>
            </p:extLst>
          </p:nvPr>
        </p:nvGraphicFramePr>
        <p:xfrm>
          <a:off x="1031334" y="1519711"/>
          <a:ext cx="3440913" cy="1821815"/>
        </p:xfrm>
        <a:graphic>
          <a:graphicData uri="http://schemas.openxmlformats.org/drawingml/2006/table">
            <a:tbl>
              <a:tblPr/>
              <a:tblGrid>
                <a:gridCol w="1836998"/>
                <a:gridCol w="1603915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Parameter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楷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Specification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楷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Resolution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楷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  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3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μm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Adjusting range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楷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X/Z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：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4m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m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楷体" pitchFamily="2" charset="-122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Y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：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10m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Natural frequency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楷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  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itchFamily="2" charset="-122"/>
                        </a:rPr>
                        <a:t>30Hz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楷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" name="组合 64"/>
          <p:cNvGrpSpPr/>
          <p:nvPr/>
        </p:nvGrpSpPr>
        <p:grpSpPr>
          <a:xfrm>
            <a:off x="7119626" y="3475909"/>
            <a:ext cx="3795572" cy="1916425"/>
            <a:chOff x="4733069" y="1011335"/>
            <a:chExt cx="4326155" cy="2136775"/>
          </a:xfrm>
        </p:grpSpPr>
        <p:pic>
          <p:nvPicPr>
            <p:cNvPr id="66" name="图片 65" descr="支架I型-无磁铁.jpg"/>
            <p:cNvPicPr>
              <a:picLocks noChangeAspect="1"/>
            </p:cNvPicPr>
            <p:nvPr/>
          </p:nvPicPr>
          <p:blipFill>
            <a:blip r:embed="rId4" cstate="print"/>
            <a:srcRect l="6623" t="25687" r="9116" b="23668"/>
            <a:stretch>
              <a:fillRect/>
            </a:stretch>
          </p:blipFill>
          <p:spPr>
            <a:xfrm>
              <a:off x="4810752" y="1115913"/>
              <a:ext cx="4248472" cy="1826446"/>
            </a:xfrm>
            <a:prstGeom prst="rect">
              <a:avLst/>
            </a:prstGeom>
          </p:spPr>
        </p:pic>
        <p:grpSp>
          <p:nvGrpSpPr>
            <p:cNvPr id="67" name="组合 66"/>
            <p:cNvGrpSpPr>
              <a:grpSpLocks/>
            </p:cNvGrpSpPr>
            <p:nvPr/>
          </p:nvGrpSpPr>
          <p:grpSpPr bwMode="auto">
            <a:xfrm>
              <a:off x="4733069" y="1011335"/>
              <a:ext cx="4111625" cy="2136775"/>
              <a:chOff x="2480" y="8600"/>
              <a:chExt cx="6475" cy="3365"/>
            </a:xfrm>
          </p:grpSpPr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6399" y="11424"/>
                <a:ext cx="1424" cy="52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8000" tIns="10800" rIns="18000" bIns="0" anchor="t" anchorCtr="0" upright="1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kern="100" dirty="0">
                    <a:ea typeface="仿宋_GB2312"/>
                    <a:cs typeface="Times New Roman" panose="02020603050405020304" pitchFamily="18" charset="0"/>
                  </a:rPr>
                  <a:t>Locking</a:t>
                </a:r>
                <a:endParaRPr lang="zh-CN" sz="1050" kern="100" dirty="0">
                  <a:ea typeface="仿宋_GB2312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kern="100" dirty="0">
                    <a:ea typeface="仿宋_GB2312"/>
                    <a:cs typeface="Times New Roman" panose="02020603050405020304" pitchFamily="18" charset="0"/>
                  </a:rPr>
                  <a:t>Mechanism</a:t>
                </a:r>
                <a:endParaRPr lang="zh-CN" sz="1050" kern="100" dirty="0">
                  <a:ea typeface="仿宋_GB231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5"/>
              <p:cNvSpPr txBox="1">
                <a:spLocks noChangeArrowheads="1"/>
              </p:cNvSpPr>
              <p:nvPr/>
            </p:nvSpPr>
            <p:spPr bwMode="auto">
              <a:xfrm>
                <a:off x="6026" y="8600"/>
                <a:ext cx="1797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8000" tIns="10800" rIns="18000" bIns="0" anchor="t" anchorCtr="0" upright="1">
                <a:noAutofit/>
              </a:bodyPr>
              <a:lstStyle>
                <a:defPPr>
                  <a:defRPr lang="zh-CN"/>
                </a:defPPr>
                <a:lvl1pPr algn="ctr">
                  <a:spcBef>
                    <a:spcPts val="0"/>
                  </a:spcBef>
                  <a:spcAft>
                    <a:spcPts val="0"/>
                  </a:spcAft>
                  <a:defRPr sz="1050" kern="100">
                    <a:ea typeface="仿宋_GB231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Electronic Level</a:t>
                </a:r>
                <a:endParaRPr lang="zh-CN" dirty="0"/>
              </a:p>
            </p:txBody>
          </p:sp>
          <p:sp>
            <p:nvSpPr>
              <p:cNvPr id="70" name="Text Box 3"/>
              <p:cNvSpPr txBox="1">
                <a:spLocks noChangeArrowheads="1"/>
              </p:cNvSpPr>
              <p:nvPr/>
            </p:nvSpPr>
            <p:spPr bwMode="auto">
              <a:xfrm>
                <a:off x="4445" y="11584"/>
                <a:ext cx="1317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8000" tIns="10800" rIns="18000" bIns="0" anchor="t" anchorCtr="0" upright="1">
                <a:noAutofit/>
              </a:bodyPr>
              <a:lstStyle>
                <a:defPPr>
                  <a:defRPr lang="zh-CN"/>
                </a:defPPr>
                <a:lvl1pPr algn="ctr">
                  <a:spcBef>
                    <a:spcPts val="0"/>
                  </a:spcBef>
                  <a:spcAft>
                    <a:spcPts val="0"/>
                  </a:spcAft>
                  <a:defRPr sz="1050" kern="100">
                    <a:ea typeface="仿宋_GB231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Cam Mover</a:t>
                </a:r>
                <a:endParaRPr lang="zh-CN" dirty="0"/>
              </a:p>
            </p:txBody>
          </p:sp>
          <p:sp>
            <p:nvSpPr>
              <p:cNvPr id="71" name="Text Box 4"/>
              <p:cNvSpPr txBox="1">
                <a:spLocks noChangeArrowheads="1"/>
              </p:cNvSpPr>
              <p:nvPr/>
            </p:nvSpPr>
            <p:spPr bwMode="auto">
              <a:xfrm>
                <a:off x="3875" y="8718"/>
                <a:ext cx="2109" cy="2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18000" tIns="0" rIns="18000" bIns="0" anchor="t" anchorCtr="0" upright="1">
                <a:spAutoFit/>
              </a:bodyPr>
              <a:lstStyle>
                <a:defPPr>
                  <a:defRPr lang="zh-CN"/>
                </a:defPPr>
                <a:lvl1pPr indent="66675" algn="just">
                  <a:spcBef>
                    <a:spcPts val="0"/>
                  </a:spcBef>
                  <a:spcAft>
                    <a:spcPts val="0"/>
                  </a:spcAft>
                  <a:defRPr sz="1050" kern="100">
                    <a:effectLst/>
                    <a:ea typeface="仿宋_GB231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Ball transfer Unit</a:t>
                </a:r>
                <a:endParaRPr lang="zh-CN" dirty="0"/>
              </a:p>
            </p:txBody>
          </p:sp>
          <p:sp>
            <p:nvSpPr>
              <p:cNvPr id="72" name="Text Box 6"/>
              <p:cNvSpPr txBox="1">
                <a:spLocks noChangeArrowheads="1"/>
              </p:cNvSpPr>
              <p:nvPr/>
            </p:nvSpPr>
            <p:spPr bwMode="auto">
              <a:xfrm>
                <a:off x="3008" y="11596"/>
                <a:ext cx="1437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8000" tIns="10800" rIns="18000" bIns="0" anchor="t" anchorCtr="0" upright="1">
                <a:noAutofit/>
              </a:bodyPr>
              <a:lstStyle>
                <a:defPPr>
                  <a:defRPr lang="zh-CN"/>
                </a:defPPr>
                <a:lvl1pPr algn="ctr">
                  <a:spcBef>
                    <a:spcPts val="0"/>
                  </a:spcBef>
                  <a:spcAft>
                    <a:spcPts val="0"/>
                  </a:spcAft>
                  <a:defRPr sz="1050" kern="100">
                    <a:ea typeface="仿宋_GB231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Length </a:t>
                </a:r>
                <a:r>
                  <a:rPr lang="en-US" dirty="0" smtClean="0"/>
                  <a:t>gauge</a:t>
                </a:r>
                <a:endParaRPr lang="zh-CN" dirty="0"/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7981" y="11679"/>
                <a:ext cx="97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8000" tIns="10800" rIns="18000" bIns="0" anchor="t" anchorCtr="0" upright="1">
                <a:noAutofit/>
              </a:bodyPr>
              <a:lstStyle>
                <a:defPPr>
                  <a:defRPr lang="zh-CN"/>
                </a:defPPr>
                <a:lvl1pPr algn="ctr">
                  <a:spcBef>
                    <a:spcPts val="0"/>
                  </a:spcBef>
                  <a:spcAft>
                    <a:spcPts val="0"/>
                  </a:spcAft>
                  <a:defRPr sz="1050" kern="100">
                    <a:ea typeface="仿宋_GB231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Pedestal</a:t>
                </a:r>
                <a:endParaRPr lang="zh-CN" dirty="0"/>
              </a:p>
            </p:txBody>
          </p:sp>
          <p:sp>
            <p:nvSpPr>
              <p:cNvPr id="74" name="Text Box 9"/>
              <p:cNvSpPr txBox="1">
                <a:spLocks noChangeArrowheads="1"/>
              </p:cNvSpPr>
              <p:nvPr/>
            </p:nvSpPr>
            <p:spPr bwMode="auto">
              <a:xfrm>
                <a:off x="2480" y="8658"/>
                <a:ext cx="1458" cy="2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18000" tIns="0" rIns="18000" bIns="0" anchor="t" anchorCtr="0" upright="1">
                <a:spAutoFit/>
              </a:bodyPr>
              <a:lstStyle/>
              <a:p>
                <a:pPr indent="66675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kern="100" dirty="0">
                    <a:effectLst/>
                    <a:latin typeface="Calibri" panose="020F0502020204030204" pitchFamily="34" charset="0"/>
                    <a:ea typeface="仿宋_GB2312"/>
                    <a:cs typeface="Times New Roman" panose="02020603050405020304" pitchFamily="18" charset="0"/>
                  </a:rPr>
                  <a:t>Girder body</a:t>
                </a:r>
                <a:endParaRPr lang="zh-CN" sz="1400" kern="100" dirty="0">
                  <a:effectLst/>
                  <a:latin typeface="Times New Roman" panose="02020603050405020304" pitchFamily="18" charset="0"/>
                  <a:ea typeface="仿宋_GB231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5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3491" y="10655"/>
                <a:ext cx="245" cy="922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5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AutoShape 11"/>
              <p:cNvCxnSpPr>
                <a:cxnSpLocks noChangeShapeType="1"/>
              </p:cNvCxnSpPr>
              <p:nvPr/>
            </p:nvCxnSpPr>
            <p:spPr bwMode="auto">
              <a:xfrm flipH="1" flipV="1">
                <a:off x="8088" y="11041"/>
                <a:ext cx="380" cy="511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5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4138" y="9037"/>
                <a:ext cx="341" cy="1093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5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AutoShape 13"/>
              <p:cNvCxnSpPr>
                <a:cxnSpLocks noChangeShapeType="1"/>
              </p:cNvCxnSpPr>
              <p:nvPr/>
            </p:nvCxnSpPr>
            <p:spPr bwMode="auto">
              <a:xfrm flipH="1" flipV="1">
                <a:off x="4445" y="10578"/>
                <a:ext cx="524" cy="974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5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AutoShape 14"/>
              <p:cNvCxnSpPr>
                <a:cxnSpLocks noChangeShapeType="1"/>
              </p:cNvCxnSpPr>
              <p:nvPr/>
            </p:nvCxnSpPr>
            <p:spPr bwMode="auto">
              <a:xfrm flipV="1">
                <a:off x="7275" y="10828"/>
                <a:ext cx="179" cy="573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5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AutoShape 15"/>
              <p:cNvCxnSpPr>
                <a:cxnSpLocks noChangeShapeType="1"/>
              </p:cNvCxnSpPr>
              <p:nvPr/>
            </p:nvCxnSpPr>
            <p:spPr bwMode="auto">
              <a:xfrm>
                <a:off x="3330" y="9024"/>
                <a:ext cx="327" cy="53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5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6474" y="8959"/>
                <a:ext cx="120" cy="34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5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1" name="组合 90"/>
          <p:cNvGrpSpPr/>
          <p:nvPr/>
        </p:nvGrpSpPr>
        <p:grpSpPr>
          <a:xfrm>
            <a:off x="5602204" y="1591921"/>
            <a:ext cx="4370930" cy="1611368"/>
            <a:chOff x="5417016" y="1515068"/>
            <a:chExt cx="3489096" cy="1274520"/>
          </a:xfrm>
          <a:noFill/>
        </p:grpSpPr>
        <p:sp>
          <p:nvSpPr>
            <p:cNvPr id="92" name="圆角矩形 91"/>
            <p:cNvSpPr/>
            <p:nvPr/>
          </p:nvSpPr>
          <p:spPr bwMode="auto">
            <a:xfrm>
              <a:off x="5417016" y="1515068"/>
              <a:ext cx="3242321" cy="1274520"/>
            </a:xfrm>
            <a:prstGeom prst="roundRect">
              <a:avLst/>
            </a:prstGeom>
            <a:grpFill/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629977" y="1625384"/>
              <a:ext cx="3276135" cy="9494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lvl="1" indent="-285750">
                <a:buClr>
                  <a:srgbClr val="0070C0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en-US" altLang="zh-CN" kern="0" dirty="0">
                  <a:ea typeface="微软雅黑" panose="020B0503020204020204" pitchFamily="34" charset="-122"/>
                  <a:cs typeface="Calibri" panose="020F0502020204030204" pitchFamily="34" charset="0"/>
                </a:rPr>
                <a:t>Motor + Cam</a:t>
              </a:r>
            </a:p>
            <a:p>
              <a:pPr marL="285750" lvl="1" indent="-285750">
                <a:buClr>
                  <a:srgbClr val="0070C0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en-US" altLang="zh-CN" kern="0" dirty="0" smtClean="0">
                  <a:ea typeface="微软雅黑" panose="020B0503020204020204" pitchFamily="34" charset="-122"/>
                  <a:cs typeface="Calibri" panose="020F0502020204030204" pitchFamily="34" charset="0"/>
                </a:rPr>
                <a:t>Sensor feedback control adjustment</a:t>
              </a:r>
              <a:endParaRPr lang="en-US" altLang="zh-CN" kern="0" dirty="0"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marL="285750" lvl="1" indent="-285750">
                <a:buClr>
                  <a:srgbClr val="0070C0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en-US" altLang="zh-CN" kern="0" dirty="0" smtClean="0">
                  <a:ea typeface="微软雅黑" panose="020B0503020204020204" pitchFamily="34" charset="-122"/>
                  <a:cs typeface="Calibri" panose="020F0502020204030204" pitchFamily="34" charset="0"/>
                </a:rPr>
                <a:t>Multi-point support</a:t>
              </a:r>
              <a:endParaRPr lang="en-US" altLang="zh-CN" kern="0" dirty="0"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marL="285750" lvl="1" indent="-285750">
                <a:buClr>
                  <a:srgbClr val="0070C0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en-US" altLang="zh-CN" kern="0" dirty="0" smtClean="0">
                  <a:ea typeface="微软雅黑" panose="020B0503020204020204" pitchFamily="34" charset="-122"/>
                  <a:cs typeface="Calibri" panose="020F0502020204030204" pitchFamily="34" charset="0"/>
                </a:rPr>
                <a:t>Automatic locking</a:t>
              </a:r>
              <a:endParaRPr lang="en-US" altLang="zh-CN" kern="0" dirty="0"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>
            <a:off x="4760625" y="2294313"/>
            <a:ext cx="576146" cy="307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96245"/>
      </p:ext>
    </p:extLst>
  </p:cSld>
  <p:clrMapOvr>
    <a:masterClrMapping/>
  </p:clrMapOvr>
  <p:transition advTm="4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Modal Analysis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397" y="950809"/>
            <a:ext cx="2542309" cy="21425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035" y="3253435"/>
            <a:ext cx="4276484" cy="2539039"/>
          </a:xfrm>
          <a:prstGeom prst="rect">
            <a:avLst/>
          </a:prstGeom>
        </p:spPr>
      </p:pic>
      <p:sp>
        <p:nvSpPr>
          <p:cNvPr id="12" name="下箭头 11"/>
          <p:cNvSpPr/>
          <p:nvPr/>
        </p:nvSpPr>
        <p:spPr>
          <a:xfrm>
            <a:off x="3477488" y="2582500"/>
            <a:ext cx="238300" cy="523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832" y="2515313"/>
            <a:ext cx="1832571" cy="5249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979" y="1961804"/>
            <a:ext cx="5657850" cy="514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979" y="3330778"/>
            <a:ext cx="5933382" cy="64293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666077" y="3106202"/>
            <a:ext cx="209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Uncoupled equation</a:t>
            </a:r>
            <a:endParaRPr lang="zh-CN" altLang="en-US" dirty="0"/>
          </a:p>
        </p:txBody>
      </p:sp>
      <p:sp>
        <p:nvSpPr>
          <p:cNvPr id="82" name="下箭头 81"/>
          <p:cNvSpPr/>
          <p:nvPr/>
        </p:nvSpPr>
        <p:spPr>
          <a:xfrm>
            <a:off x="3477487" y="4024019"/>
            <a:ext cx="238300" cy="523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3786832" y="4051471"/>
            <a:ext cx="196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Solving eigenvalue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446770" y="4826981"/>
                <a:ext cx="445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770" y="4826981"/>
                <a:ext cx="44512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702023" y="4839665"/>
                <a:ext cx="499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023" y="4839665"/>
                <a:ext cx="49988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7979" y="4860604"/>
            <a:ext cx="285750" cy="304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8590" y="4826981"/>
            <a:ext cx="737920" cy="394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974264" y="4904991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64" y="4904991"/>
                <a:ext cx="35163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8328352" y="6107276"/>
            <a:ext cx="325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Single degree of freedom system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162441" y="5670650"/>
            <a:ext cx="358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(frequency response function curve)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9495466" y="2844351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(model)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98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831" y="3671215"/>
            <a:ext cx="3756869" cy="24963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Modal Analysis </a:t>
            </a:r>
            <a:endParaRPr lang="zh-CN" altLang="en-US" dirty="0"/>
          </a:p>
        </p:txBody>
      </p:sp>
      <p:graphicFrame>
        <p:nvGraphicFramePr>
          <p:cNvPr id="5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110546"/>
              </p:ext>
            </p:extLst>
          </p:nvPr>
        </p:nvGraphicFramePr>
        <p:xfrm>
          <a:off x="265764" y="4536988"/>
          <a:ext cx="4522521" cy="1800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453"/>
                <a:gridCol w="1579418"/>
                <a:gridCol w="2440650"/>
              </a:tblGrid>
              <a:tr h="2525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order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Natural frequency</a:t>
                      </a:r>
                      <a:r>
                        <a:rPr lang="en-US" altLang="zh-CN" sz="1100" u="none" strike="noStrike" baseline="0" dirty="0" smtClean="0">
                          <a:effectLst/>
                        </a:rPr>
                        <a:t> /</a:t>
                      </a:r>
                      <a:r>
                        <a:rPr lang="en-US" altLang="zh-CN" sz="1100" u="none" strike="noStrike" dirty="0" smtClean="0">
                          <a:effectLst/>
                        </a:rPr>
                        <a:t>HZ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Modal shapes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57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lateral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57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40.1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pitch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57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50.5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longitudinal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57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53.3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 smtClean="0">
                          <a:effectLst/>
                        </a:rPr>
                        <a:t>Yaw + pitch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57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55.6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 smtClean="0">
                          <a:effectLst/>
                        </a:rPr>
                        <a:t>Yaw + pitch (counter to 4</a:t>
                      </a:r>
                      <a:r>
                        <a:rPr lang="en-US" altLang="zh-CN" sz="1050" u="none" strike="noStrike" baseline="30000" dirty="0" smtClean="0">
                          <a:effectLst/>
                        </a:rPr>
                        <a:t>th</a:t>
                      </a:r>
                      <a:r>
                        <a:rPr lang="en-US" altLang="zh-CN" sz="1050" u="none" strike="noStrike" dirty="0" smtClean="0">
                          <a:effectLst/>
                        </a:rPr>
                        <a:t> )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579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6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73.7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 smtClean="0">
                          <a:effectLst/>
                        </a:rPr>
                        <a:t>Roll (elastomer</a:t>
                      </a:r>
                      <a:r>
                        <a:rPr lang="en-US" altLang="zh-CN" sz="1050" u="none" strike="noStrike" baseline="0" dirty="0" smtClean="0">
                          <a:effectLst/>
                        </a:rPr>
                        <a:t> mode</a:t>
                      </a:r>
                      <a:r>
                        <a:rPr lang="en-US" altLang="zh-CN" sz="1050" u="none" strike="noStrike" dirty="0" smtClean="0">
                          <a:effectLst/>
                        </a:rPr>
                        <a:t>)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4" name="图片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200" y="1268804"/>
            <a:ext cx="3115332" cy="2277035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200" y="3671215"/>
            <a:ext cx="3190037" cy="23117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0921" y="2331272"/>
            <a:ext cx="391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Finite element modal analysis results: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40921" y="2700604"/>
            <a:ext cx="4192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The 1</a:t>
            </a:r>
            <a:r>
              <a:rPr lang="en-US" altLang="zh-CN" baseline="30000" dirty="0" smtClean="0"/>
              <a:t>st</a:t>
            </a:r>
            <a:r>
              <a:rPr lang="en-US" altLang="zh-CN" dirty="0"/>
              <a:t> </a:t>
            </a:r>
            <a:r>
              <a:rPr lang="en-US" altLang="zh-CN" dirty="0" smtClean="0"/>
              <a:t>five orders are rigid modes, and the 6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appears elastomer mode.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The frequency range is 30Hz-80Hz.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natural frequency is larger than the specification. So we use this model to design.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8834196" y="5985131"/>
            <a:ext cx="338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Node displacement map of 1</a:t>
            </a:r>
            <a:r>
              <a:rPr lang="en-US" altLang="zh-CN" sz="1400" baseline="30000" dirty="0" smtClean="0"/>
              <a:t>st</a:t>
            </a:r>
            <a:r>
              <a:rPr lang="en-US" altLang="zh-CN" sz="1400" dirty="0" smtClean="0"/>
              <a:t> modal shape 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420636" y="6013643"/>
            <a:ext cx="131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Meshing maps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328" y="894304"/>
            <a:ext cx="2338917" cy="24155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921" y="1152937"/>
            <a:ext cx="2995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Model simplification: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1. remove the bolts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2. contact mode is bonded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606308" y="3311217"/>
            <a:ext cx="2504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Cam mover &amp; ball transfer unit</a:t>
            </a:r>
          </a:p>
        </p:txBody>
      </p:sp>
    </p:spTree>
    <p:extLst>
      <p:ext uri="{BB962C8B-B14F-4D97-AF65-F5344CB8AC3E}">
        <p14:creationId xmlns:p14="http://schemas.microsoft.com/office/powerpoint/2010/main" val="13283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</a:t>
            </a:r>
            <a:r>
              <a:rPr lang="en-US" altLang="zh-CN" dirty="0"/>
              <a:t>Modal Analysis</a:t>
            </a:r>
            <a:endParaRPr lang="zh-CN" altLang="en-US" dirty="0"/>
          </a:p>
        </p:txBody>
      </p:sp>
      <p:pic>
        <p:nvPicPr>
          <p:cNvPr id="34" name="图片 33"/>
          <p:cNvPicPr/>
          <p:nvPr/>
        </p:nvPicPr>
        <p:blipFill>
          <a:blip r:embed="rId3"/>
          <a:stretch>
            <a:fillRect/>
          </a:stretch>
        </p:blipFill>
        <p:spPr>
          <a:xfrm>
            <a:off x="6424351" y="1271848"/>
            <a:ext cx="5485015" cy="201006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027" y="3559754"/>
            <a:ext cx="1061258" cy="96887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327" y="4850401"/>
            <a:ext cx="851059" cy="93643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879" y="4237819"/>
            <a:ext cx="1594615" cy="81656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5457" y="3959330"/>
            <a:ext cx="1144385" cy="891071"/>
          </a:xfrm>
          <a:prstGeom prst="rect">
            <a:avLst/>
          </a:prstGeom>
        </p:spPr>
      </p:pic>
      <p:sp>
        <p:nvSpPr>
          <p:cNvPr id="3" name="下箭头 2"/>
          <p:cNvSpPr/>
          <p:nvPr/>
        </p:nvSpPr>
        <p:spPr>
          <a:xfrm rot="18081895">
            <a:off x="8159400" y="3923516"/>
            <a:ext cx="334090" cy="445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 rot="14484737">
            <a:off x="8161019" y="4763320"/>
            <a:ext cx="334090" cy="445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 rot="16200000">
            <a:off x="10565644" y="4182097"/>
            <a:ext cx="334090" cy="445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/>
          <p:cNvSpPr/>
          <p:nvPr/>
        </p:nvSpPr>
        <p:spPr>
          <a:xfrm rot="10800000">
            <a:off x="11575276" y="3136151"/>
            <a:ext cx="334090" cy="445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0087" y="1897761"/>
            <a:ext cx="58162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Experimental modal analysis is based on the response and excitation force of system.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12725" y="3934922"/>
                <a:ext cx="5775382" cy="11464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𝑁𝑟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5" y="3934922"/>
                <a:ext cx="5775382" cy="11464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807970" y="3518369"/>
            <a:ext cx="141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Modal shape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516501" y="3934922"/>
            <a:ext cx="119674" cy="30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853498" y="3892743"/>
            <a:ext cx="714806" cy="19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</a:t>
            </a:r>
            <a:r>
              <a:rPr lang="en-US" altLang="zh-CN" dirty="0"/>
              <a:t>Modal Analysis</a:t>
            </a:r>
            <a:endParaRPr lang="zh-CN" altLang="en-US" dirty="0"/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9949" y="2886581"/>
            <a:ext cx="6036425" cy="3526444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964931" y="3237397"/>
            <a:ext cx="5109306" cy="317562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38199" y="1613514"/>
            <a:ext cx="2664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cs typeface="Times New Roman" panose="02020603050405020304" pitchFamily="18" charset="0"/>
              </a:rPr>
              <a:t>Natural frequency range</a:t>
            </a:r>
          </a:p>
        </p:txBody>
      </p:sp>
      <p:sp>
        <p:nvSpPr>
          <p:cNvPr id="17" name="矩形 16"/>
          <p:cNvSpPr/>
          <p:nvPr/>
        </p:nvSpPr>
        <p:spPr>
          <a:xfrm>
            <a:off x="838199" y="2195460"/>
            <a:ext cx="250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Simulated </a:t>
            </a:r>
            <a:r>
              <a:rPr lang="en-US" altLang="zh-CN" dirty="0"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cs typeface="Times New Roman" panose="02020603050405020304" pitchFamily="18" charset="0"/>
              </a:rPr>
              <a:t>odal shape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38199" y="1041479"/>
            <a:ext cx="353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According to modal analysis results: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370320" y="1613514"/>
            <a:ext cx="3427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cs typeface="Times New Roman" panose="02020603050405020304" pitchFamily="18" charset="0"/>
              </a:rPr>
              <a:t>Type of hammer head (rubber)</a:t>
            </a:r>
          </a:p>
        </p:txBody>
      </p:sp>
      <p:sp>
        <p:nvSpPr>
          <p:cNvPr id="9" name="右箭头 8"/>
          <p:cNvSpPr/>
          <p:nvPr/>
        </p:nvSpPr>
        <p:spPr>
          <a:xfrm>
            <a:off x="3588162" y="1732600"/>
            <a:ext cx="39901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3605432" y="2239055"/>
            <a:ext cx="39901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370320" y="2066425"/>
            <a:ext cx="311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cs typeface="Times New Roman" panose="02020603050405020304" pitchFamily="18" charset="0"/>
              </a:rPr>
              <a:t>Position of the </a:t>
            </a:r>
            <a:r>
              <a:rPr lang="en-US" altLang="zh-CN" dirty="0">
                <a:cs typeface="Times New Roman" panose="02020603050405020304" pitchFamily="18" charset="0"/>
              </a:rPr>
              <a:t>hammer &amp; </a:t>
            </a:r>
            <a:r>
              <a:rPr lang="en-US" altLang="zh-CN" dirty="0" smtClean="0">
                <a:cs typeface="Times New Roman" panose="02020603050405020304" pitchFamily="18" charset="0"/>
              </a:rPr>
              <a:t>measuring point </a:t>
            </a:r>
            <a:r>
              <a:rPr lang="en-US" altLang="zh-CN" dirty="0">
                <a:cs typeface="Times New Roman" panose="02020603050405020304" pitchFamily="18" charset="0"/>
              </a:rPr>
              <a:t>layout </a:t>
            </a:r>
            <a:endParaRPr lang="en-US" altLang="zh-CN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ond meeting of HEPS-TF International Advisory Committee" id="{F95D11FF-3983-4A8A-93A8-03B63316FD81}" vid="{F518D957-73DE-4B2A-BD09-006F161EB163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971</Words>
  <Application>Microsoft Office PowerPoint</Application>
  <PresentationFormat>宽屏</PresentationFormat>
  <Paragraphs>357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 Unicode MS</vt:lpstr>
      <vt:lpstr>仿宋_GB2312</vt:lpstr>
      <vt:lpstr>黑体</vt:lpstr>
      <vt:lpstr>华文楷体</vt:lpstr>
      <vt:lpstr>华文中宋</vt:lpstr>
      <vt:lpstr>楷体</vt:lpstr>
      <vt:lpstr>宋体</vt:lpstr>
      <vt:lpstr>微软雅黑</vt:lpstr>
      <vt:lpstr>Arial</vt:lpstr>
      <vt:lpstr>Calibri</vt:lpstr>
      <vt:lpstr>Calibri Light</vt:lpstr>
      <vt:lpstr>Cambria Math</vt:lpstr>
      <vt:lpstr>Rockwell Extra Bold</vt:lpstr>
      <vt:lpstr>Symbol</vt:lpstr>
      <vt:lpstr>Times New Roman</vt:lpstr>
      <vt:lpstr>Wingdings</vt:lpstr>
      <vt:lpstr>Wingdings 2</vt:lpstr>
      <vt:lpstr>Office 主题</vt:lpstr>
      <vt:lpstr>自定义设计方案</vt:lpstr>
      <vt:lpstr>2nd meeting of HEPS-TF International Advisory Committee</vt:lpstr>
      <vt:lpstr>Equation</vt:lpstr>
      <vt:lpstr>Vibration study of magnet girder of the HEPS-TF</vt:lpstr>
      <vt:lpstr>Outline</vt:lpstr>
      <vt:lpstr>Overview</vt:lpstr>
      <vt:lpstr>Overview</vt:lpstr>
      <vt:lpstr>Design of Auto-tuning Girder</vt:lpstr>
      <vt:lpstr>Modal Analysis</vt:lpstr>
      <vt:lpstr>Modal Analysis </vt:lpstr>
      <vt:lpstr>Experimental Modal Analysis</vt:lpstr>
      <vt:lpstr>Experimental Modal Analysis</vt:lpstr>
      <vt:lpstr>Experimental Modal Analysis</vt:lpstr>
      <vt:lpstr>Experimental Modal Analysis VS Modal Analysis</vt:lpstr>
      <vt:lpstr>Optimization of girder model</vt:lpstr>
      <vt:lpstr>Optimization of girder model</vt:lpstr>
      <vt:lpstr>Optimization of girder model</vt:lpstr>
      <vt:lpstr>Summary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WZH</dc:creator>
  <cp:lastModifiedBy>WZH</cp:lastModifiedBy>
  <cp:revision>98</cp:revision>
  <dcterms:created xsi:type="dcterms:W3CDTF">2017-12-09T10:38:21Z</dcterms:created>
  <dcterms:modified xsi:type="dcterms:W3CDTF">2017-12-12T09:36:35Z</dcterms:modified>
</cp:coreProperties>
</file>