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9"/>
  </p:notesMasterIdLst>
  <p:sldIdLst>
    <p:sldId id="256" r:id="rId2"/>
    <p:sldId id="258" r:id="rId3"/>
    <p:sldId id="259" r:id="rId4"/>
    <p:sldId id="262" r:id="rId5"/>
    <p:sldId id="260" r:id="rId6"/>
    <p:sldId id="263" r:id="rId7"/>
    <p:sldId id="269" r:id="rId8"/>
    <p:sldId id="270" r:id="rId9"/>
    <p:sldId id="264" r:id="rId10"/>
    <p:sldId id="267" r:id="rId11"/>
    <p:sldId id="271" r:id="rId12"/>
    <p:sldId id="272" r:id="rId13"/>
    <p:sldId id="274" r:id="rId14"/>
    <p:sldId id="275" r:id="rId15"/>
    <p:sldId id="277" r:id="rId16"/>
    <p:sldId id="276" r:id="rId17"/>
    <p:sldId id="278" r:id="rId18"/>
  </p:sldIdLst>
  <p:sldSz cx="9144000" cy="6858000" type="screen4x3"/>
  <p:notesSz cx="6797675" cy="98726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57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38"/>
    <p:restoredTop sz="94301"/>
  </p:normalViewPr>
  <p:slideViewPr>
    <p:cSldViewPr>
      <p:cViewPr>
        <p:scale>
          <a:sx n="90" d="100"/>
          <a:sy n="90" d="100"/>
        </p:scale>
        <p:origin x="376" y="120"/>
      </p:cViewPr>
      <p:guideLst>
        <p:guide orient="horz" pos="2183"/>
        <p:guide pos="2857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68F01-D9DC-D545-BE22-68CD4F1C1594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4F05E-2F3E-6B42-BD80-A61050B67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2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4F05E-2F3E-6B42-BD80-A61050B67B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0DF47-1802-0C46-9D6E-4B761FB489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9144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 smtClean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360" y="4013936"/>
            <a:ext cx="3421075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 smtClean="0"/>
              <a:t>Reporter</a:t>
            </a:r>
            <a:endParaRPr 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53"/>
          <a:stretch/>
        </p:blipFill>
        <p:spPr>
          <a:xfrm>
            <a:off x="124388" y="233273"/>
            <a:ext cx="1148457" cy="741191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0" y="1102039"/>
            <a:ext cx="9144000" cy="110846"/>
            <a:chOff x="0" y="846225"/>
            <a:chExt cx="9144000" cy="110846"/>
          </a:xfrm>
        </p:grpSpPr>
        <p:grpSp>
          <p:nvGrpSpPr>
            <p:cNvPr id="34" name="组合 33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直角三角形 38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37" name="矩形 36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35" name="直接连接符 34"/>
            <p:cNvCxnSpPr>
              <a:stCxn id="39" idx="2"/>
            </p:cNvCxnSpPr>
            <p:nvPr/>
          </p:nvCxnSpPr>
          <p:spPr>
            <a:xfrm flipV="1">
              <a:off x="975360" y="846225"/>
              <a:ext cx="0" cy="11043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5464454" y="6472195"/>
            <a:ext cx="3679547" cy="266400"/>
            <a:chOff x="3891916" y="6461760"/>
            <a:chExt cx="5252086" cy="342970"/>
          </a:xfrm>
        </p:grpSpPr>
        <p:sp>
          <p:nvSpPr>
            <p:cNvPr id="41" name="文本框 40"/>
            <p:cNvSpPr txBox="1"/>
            <p:nvPr/>
          </p:nvSpPr>
          <p:spPr>
            <a:xfrm>
              <a:off x="3891916" y="6461760"/>
              <a:ext cx="5252086" cy="34297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直角三角形 41"/>
            <p:cNvSpPr/>
            <p:nvPr/>
          </p:nvSpPr>
          <p:spPr>
            <a:xfrm flipV="1">
              <a:off x="3892140" y="6461761"/>
              <a:ext cx="655405" cy="339736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菱形 42"/>
          <p:cNvSpPr/>
          <p:nvPr/>
        </p:nvSpPr>
        <p:spPr>
          <a:xfrm>
            <a:off x="4502256" y="6379860"/>
            <a:ext cx="619936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5782155" y="6450248"/>
            <a:ext cx="3515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igh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nergy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hoton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ource </a:t>
            </a:r>
            <a:r>
              <a:rPr lang="en-US" altLang="zh-CN" sz="140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est</a:t>
            </a:r>
            <a:r>
              <a:rPr lang="en-US" altLang="zh-CN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400" b="0" dirty="0" smtClean="0">
                <a:solidFill>
                  <a:schemeClr val="bg1"/>
                </a:solidFill>
                <a:latin typeface="Rockwell Extra Bold" panose="02060903040505020403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</a:t>
            </a:r>
            <a:r>
              <a:rPr lang="en-US" altLang="zh-CN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acility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5" name="副标题 2"/>
          <p:cNvSpPr txBox="1">
            <a:spLocks/>
          </p:cNvSpPr>
          <p:nvPr/>
        </p:nvSpPr>
        <p:spPr>
          <a:xfrm>
            <a:off x="1104142" y="6404057"/>
            <a:ext cx="5340066" cy="2588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l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ü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 smtClean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GM 2017,</a:t>
            </a:r>
            <a:r>
              <a:rPr lang="en-US" altLang="zh-CN" sz="1600" b="1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IHEP, Beijing, China</a:t>
            </a:r>
            <a:endParaRPr lang="zh-CN" alt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6721454"/>
            <a:ext cx="553029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975360" y="4417131"/>
            <a:ext cx="3416801" cy="37375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system</a:t>
            </a:r>
            <a:endParaRPr lang="zh-CN" altLang="en-US" dirty="0" smtClean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975360" y="4853265"/>
            <a:ext cx="3416801" cy="373753"/>
          </a:xfr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 smtClean="0"/>
              <a:t>date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454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5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0832" y="1232362"/>
            <a:ext cx="2114550" cy="5120640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36016" y="1232362"/>
            <a:ext cx="5486400" cy="5120640"/>
          </a:xfrm>
        </p:spPr>
        <p:txBody>
          <a:bodyPr vert="eaVert" anchor="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0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43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5216" y="1310640"/>
            <a:ext cx="8039240" cy="480486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3200" smtClean="0">
                <a:solidFill>
                  <a:srgbClr val="000099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400" smtClean="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2000" smtClean="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zh-CN" altLang="en-US" sz="1800" smtClean="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lang="en-US" sz="1800" dirty="0">
                <a:solidFill>
                  <a:schemeClr val="tx1"/>
                </a:solidFill>
              </a:defRPr>
            </a:lvl5pPr>
          </a:lstStyle>
          <a:p>
            <a:pPr lvl="0">
              <a:buClrTx/>
              <a:buFont typeface="Wingdings" panose="05000000000000000000" pitchFamily="2" charset="2"/>
              <a:buChar char="l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>
              <a:buClrTx/>
              <a:buFont typeface="Wingdings" panose="05000000000000000000" pitchFamily="2" charset="2"/>
              <a:buChar char="n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>
              <a:buClrTx/>
              <a:buFont typeface="Wingdings" panose="05000000000000000000" pitchFamily="2" charset="2"/>
              <a:buChar char="u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3">
              <a:buClrTx/>
              <a:buFont typeface="Wingdings" panose="05000000000000000000" pitchFamily="2" charset="2"/>
              <a:buChar char="Ø"/>
            </a:pPr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4">
              <a:buClrTx/>
              <a:buFont typeface="Wingdings" panose="05000000000000000000" pitchFamily="2" charset="2"/>
              <a:buChar char="ü"/>
            </a:pPr>
            <a:r>
              <a:rPr lang="en-US" altLang="zh-CN" dirty="0" smtClean="0"/>
              <a:t>Click here to add text</a:t>
            </a:r>
            <a:endParaRPr lang="en-US" dirty="0"/>
          </a:p>
        </p:txBody>
      </p:sp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132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1829523" y="2046722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2452543" y="2046722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6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1829523" y="2864140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18" name="文本占位符 14"/>
          <p:cNvSpPr>
            <a:spLocks noGrp="1"/>
          </p:cNvSpPr>
          <p:nvPr>
            <p:ph type="body" sz="quarter" idx="13" hasCustomPrompt="1"/>
          </p:nvPr>
        </p:nvSpPr>
        <p:spPr>
          <a:xfrm>
            <a:off x="2452543" y="2864140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9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1829523" y="3681557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21" name="文本占位符 14"/>
          <p:cNvSpPr>
            <a:spLocks noGrp="1"/>
          </p:cNvSpPr>
          <p:nvPr>
            <p:ph type="body" sz="quarter" idx="15" hasCustomPrompt="1"/>
          </p:nvPr>
        </p:nvSpPr>
        <p:spPr>
          <a:xfrm>
            <a:off x="2452543" y="3681556"/>
            <a:ext cx="4738688" cy="561976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1829523" y="4498973"/>
            <a:ext cx="612775" cy="561975"/>
          </a:xfrm>
          <a:solidFill>
            <a:srgbClr val="000099"/>
          </a:solidFill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No.</a:t>
            </a:r>
            <a:endParaRPr lang="zh-CN" altLang="en-US" dirty="0"/>
          </a:p>
        </p:txBody>
      </p:sp>
      <p:sp>
        <p:nvSpPr>
          <p:cNvPr id="24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2452543" y="4498973"/>
            <a:ext cx="4738688" cy="561974"/>
          </a:xfr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872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586926"/>
            <a:ext cx="8185707" cy="2683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85708" y="6588019"/>
            <a:ext cx="958291" cy="26723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7733650" y="6588019"/>
            <a:ext cx="1347387" cy="2672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6567603"/>
            <a:ext cx="803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HEPS-TF · Accelerator Physics· IHEP</a:t>
            </a:r>
            <a:endParaRPr lang="zh-CN" alt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直角三角形 10"/>
          <p:cNvSpPr/>
          <p:nvPr/>
        </p:nvSpPr>
        <p:spPr>
          <a:xfrm flipV="1">
            <a:off x="8182107" y="6588019"/>
            <a:ext cx="395207" cy="267236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583829" y="6588019"/>
            <a:ext cx="0" cy="2672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内容占位符 13"/>
          <p:cNvSpPr>
            <a:spLocks noGrp="1"/>
          </p:cNvSpPr>
          <p:nvPr>
            <p:ph sz="quarter" idx="10" hasCustomPrompt="1"/>
          </p:nvPr>
        </p:nvSpPr>
        <p:spPr>
          <a:xfrm>
            <a:off x="0" y="1329892"/>
            <a:ext cx="6587836" cy="1912071"/>
          </a:xfrm>
          <a:solidFill>
            <a:srgbClr val="000099"/>
          </a:solidFill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title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1257301" y="3460606"/>
            <a:ext cx="7221682" cy="271159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826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695" y="1240525"/>
            <a:ext cx="3738857" cy="5120640"/>
          </a:xfrm>
        </p:spPr>
        <p:txBody>
          <a:bodyPr anchor="t"/>
          <a:lstStyle>
            <a:lvl1pPr marL="182880" indent="-182880">
              <a:buClrTx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</a:defRPr>
            </a:lvl1pPr>
            <a:lvl2pPr marL="685800" indent="-182880">
              <a:buClrTx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</a:defRPr>
            </a:lvl2pPr>
            <a:lvl3pPr marL="1143000" indent="-182880">
              <a:buClrTx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</a:defRPr>
            </a:lvl3pPr>
            <a:lvl4pPr marL="1600200" indent="-182880">
              <a:buClrTx/>
              <a:buFont typeface="Wingdings" panose="05000000000000000000" pitchFamily="2" charset="2"/>
              <a:buChar char="Ø"/>
              <a:defRPr sz="1800">
                <a:solidFill>
                  <a:schemeClr val="tx1"/>
                </a:solidFill>
              </a:defRPr>
            </a:lvl4pPr>
            <a:lvl5pPr marL="2057400" indent="-182880">
              <a:buClrTx/>
              <a:buFont typeface="Wingdings" panose="05000000000000000000" pitchFamily="2" charset="2"/>
              <a:buChar char="ü"/>
              <a:defRPr sz="18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909" y="1240525"/>
            <a:ext cx="3768780" cy="512064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zh-CN" altLang="en-US" sz="3200" smtClean="0"/>
            </a:lvl1pPr>
            <a:lvl2pPr>
              <a:defRPr lang="zh-CN" altLang="en-US" smtClean="0"/>
            </a:lvl2pPr>
            <a:lvl3pPr>
              <a:defRPr lang="zh-CN" altLang="en-US" sz="2000" smtClean="0"/>
            </a:lvl3pPr>
            <a:lvl4pPr>
              <a:defRPr lang="zh-CN" altLang="en-US" smtClean="0"/>
            </a:lvl4pPr>
            <a:lvl5pPr>
              <a:defRPr lang="en-US" dirty="0"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21134" y="66631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08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48" y="1235858"/>
            <a:ext cx="2606040" cy="80772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7348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0261" y="1235859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00261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3" name="标题 4"/>
          <p:cNvSpPr>
            <a:spLocks noGrp="1"/>
          </p:cNvSpPr>
          <p:nvPr>
            <p:ph type="title" hasCustomPrompt="1"/>
          </p:nvPr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>
              <a:defRPr sz="4000" b="1" baseline="0">
                <a:solidFill>
                  <a:srgbClr val="C00000"/>
                </a:solidFill>
              </a:defRPr>
            </a:lvl1pPr>
          </a:lstStyle>
          <a:p>
            <a:r>
              <a:rPr lang="en-US" altLang="zh-CN" dirty="0" smtClean="0"/>
              <a:t>Click here to add text</a:t>
            </a:r>
            <a:endParaRPr lang="zh-CN" alt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63174" y="1235859"/>
            <a:ext cx="2606040" cy="813171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1"/>
          </p:nvPr>
        </p:nvSpPr>
        <p:spPr>
          <a:xfrm>
            <a:off x="6263174" y="2143208"/>
            <a:ext cx="2606040" cy="40233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5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9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592" y="1273628"/>
            <a:ext cx="5753208" cy="51019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538843" y="1273628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12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538843" y="3840473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6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0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702475" y="1191983"/>
            <a:ext cx="6086423" cy="510193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 smtClean="0"/>
              <a:t>Click here to add picture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 hasCustomPrompt="1"/>
          </p:nvPr>
        </p:nvSpPr>
        <p:spPr>
          <a:xfrm>
            <a:off x="310242" y="1191983"/>
            <a:ext cx="2125663" cy="2374901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11" name="内容占位符 5"/>
          <p:cNvSpPr>
            <a:spLocks noGrp="1"/>
          </p:cNvSpPr>
          <p:nvPr>
            <p:ph sz="quarter" idx="14" hasCustomPrompt="1"/>
          </p:nvPr>
        </p:nvSpPr>
        <p:spPr>
          <a:xfrm>
            <a:off x="310242" y="3758828"/>
            <a:ext cx="2125663" cy="2535092"/>
          </a:xfrm>
        </p:spPr>
        <p:txBody>
          <a:bodyPr anchor="t"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 altLang="zh-CN" dirty="0" smtClean="0"/>
              <a:t>Click here to add key words</a:t>
            </a:r>
            <a:endParaRPr lang="zh-CN" altLang="en-US" dirty="0" smtClean="0"/>
          </a:p>
        </p:txBody>
      </p:sp>
      <p:sp>
        <p:nvSpPr>
          <p:cNvPr id="5" name="标题 4"/>
          <p:cNvSpPr txBox="1">
            <a:spLocks/>
          </p:cNvSpPr>
          <p:nvPr/>
        </p:nvSpPr>
        <p:spPr>
          <a:xfrm>
            <a:off x="1168978" y="105352"/>
            <a:ext cx="7886700" cy="6635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spc="-6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 smtClean="0">
                <a:solidFill>
                  <a:srgbClr val="C00000"/>
                </a:solidFill>
              </a:rPr>
              <a:t>Click here to add text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1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91" y="1880754"/>
            <a:ext cx="8364682" cy="44916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2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3"/>
            <a:r>
              <a:rPr lang="en-US" altLang="zh-CN" dirty="0" smtClean="0"/>
              <a:t>Click here to add text</a:t>
            </a:r>
            <a:endParaRPr lang="zh-CN" altLang="en-US" dirty="0" smtClean="0"/>
          </a:p>
          <a:p>
            <a:pPr lvl="4"/>
            <a:r>
              <a:rPr lang="en-US" altLang="zh-CN" dirty="0" smtClean="0"/>
              <a:t>Click here to add text</a:t>
            </a:r>
            <a:endParaRPr 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0" y="821645"/>
            <a:ext cx="9144000" cy="135426"/>
            <a:chOff x="0" y="821645"/>
            <a:chExt cx="9144000" cy="135426"/>
          </a:xfrm>
        </p:grpSpPr>
        <p:grpSp>
          <p:nvGrpSpPr>
            <p:cNvPr id="10" name="组合 9"/>
            <p:cNvGrpSpPr/>
            <p:nvPr/>
          </p:nvGrpSpPr>
          <p:grpSpPr>
            <a:xfrm>
              <a:off x="0" y="846225"/>
              <a:ext cx="9144000" cy="110846"/>
              <a:chOff x="0" y="846225"/>
              <a:chExt cx="9144000" cy="110846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875653" y="846225"/>
                <a:ext cx="8268347" cy="110438"/>
                <a:chOff x="875653" y="846225"/>
                <a:chExt cx="8268347" cy="110438"/>
              </a:xfrm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875653" y="846227"/>
                  <a:ext cx="8268347" cy="110436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直角三角形 14"/>
                <p:cNvSpPr/>
                <p:nvPr/>
              </p:nvSpPr>
              <p:spPr>
                <a:xfrm>
                  <a:off x="975360" y="846225"/>
                  <a:ext cx="137160" cy="110438"/>
                </a:xfrm>
                <a:prstGeom prst="rtTriangle">
                  <a:avLst/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3" name="矩形 12"/>
              <p:cNvSpPr/>
              <p:nvPr/>
            </p:nvSpPr>
            <p:spPr>
              <a:xfrm>
                <a:off x="0" y="846226"/>
                <a:ext cx="975360" cy="110845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9" y="108725"/>
            <a:ext cx="954117" cy="63338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0" y="6432190"/>
            <a:ext cx="8185707" cy="423065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185708" y="6433914"/>
            <a:ext cx="958291" cy="42134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Slide Number Placeholder 5"/>
          <p:cNvSpPr txBox="1">
            <a:spLocks/>
          </p:cNvSpPr>
          <p:nvPr/>
        </p:nvSpPr>
        <p:spPr>
          <a:xfrm>
            <a:off x="7733650" y="6433914"/>
            <a:ext cx="1347387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zh-CN" alt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0" y="6474445"/>
            <a:ext cx="803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HEPS-TF · Accelerator Physics· IHEP</a:t>
            </a:r>
            <a:endParaRPr lang="zh-CN" alt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直角三角形 20"/>
          <p:cNvSpPr/>
          <p:nvPr/>
        </p:nvSpPr>
        <p:spPr>
          <a:xfrm flipV="1">
            <a:off x="8182107" y="6433914"/>
            <a:ext cx="395207" cy="421341"/>
          </a:xfrm>
          <a:prstGeom prst="rtTriangle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8583829" y="6433914"/>
            <a:ext cx="0" cy="42134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94" r:id="rId3"/>
    <p:sldLayoutId id="2147483683" r:id="rId4"/>
    <p:sldLayoutId id="2147483684" r:id="rId5"/>
    <p:sldLayoutId id="2147483685" r:id="rId6"/>
    <p:sldLayoutId id="2147483686" r:id="rId7"/>
    <p:sldLayoutId id="2147483688" r:id="rId8"/>
    <p:sldLayoutId id="2147483689" r:id="rId9"/>
    <p:sldLayoutId id="2147483690" r:id="rId10"/>
    <p:sldLayoutId id="2147483691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l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Pct val="60000"/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6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4" Type="http://schemas.openxmlformats.org/officeDocument/2006/relationships/image" Target="../media/image24.tiff"/><Relationship Id="rId5" Type="http://schemas.openxmlformats.org/officeDocument/2006/relationships/image" Target="../media/image25.tiff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6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Estimation of the orbit feedback performance for HEPS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err="1" smtClean="0"/>
              <a:t>Zhe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Duan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Accelerator Physics Group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2017. 12. 12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5892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Acknowledgement:  </a:t>
            </a:r>
            <a:r>
              <a:rPr lang="en-US" dirty="0" err="1" smtClean="0"/>
              <a:t>Lihua</a:t>
            </a:r>
            <a:r>
              <a:rPr lang="en-US" dirty="0" smtClean="0"/>
              <a:t> Yu and </a:t>
            </a:r>
            <a:r>
              <a:rPr lang="en-US" dirty="0" err="1" smtClean="0"/>
              <a:t>Yuke</a:t>
            </a:r>
            <a:r>
              <a:rPr lang="en-US" dirty="0" smtClean="0"/>
              <a:t> Tian (BNL), </a:t>
            </a:r>
            <a:r>
              <a:rPr lang="en-US" dirty="0" err="1" smtClean="0"/>
              <a:t>Chongxian</a:t>
            </a:r>
            <a:r>
              <a:rPr lang="en-US" dirty="0" smtClean="0"/>
              <a:t> Yin (SSRF), Michael </a:t>
            </a:r>
            <a:r>
              <a:rPr lang="en-US" dirty="0" err="1" smtClean="0"/>
              <a:t>Boege</a:t>
            </a:r>
            <a:r>
              <a:rPr lang="en-US" dirty="0" smtClean="0"/>
              <a:t> (SLS), Michael Borland (ANL), Laurent </a:t>
            </a:r>
            <a:r>
              <a:rPr lang="en-US" dirty="0" err="1" smtClean="0"/>
              <a:t>Nadolski</a:t>
            </a:r>
            <a:r>
              <a:rPr lang="en-US" dirty="0" smtClean="0"/>
              <a:t> (SOLEIL) and colleagues at HEPS.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5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orbit stability with feedback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839"/>
            <a:ext cx="4593992" cy="2448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28" y="3645023"/>
            <a:ext cx="4627120" cy="2718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3417375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For the assumed </a:t>
            </a:r>
            <a:r>
              <a:rPr lang="en-US" dirty="0" err="1" smtClean="0"/>
              <a:t>quadrupole</a:t>
            </a:r>
            <a:r>
              <a:rPr lang="en-US" dirty="0" smtClean="0"/>
              <a:t> &amp; BPM uncorrelated vibration of </a:t>
            </a:r>
            <a:r>
              <a:rPr lang="en-US" dirty="0" smtClean="0">
                <a:solidFill>
                  <a:srgbClr val="FF0000"/>
                </a:solidFill>
              </a:rPr>
              <a:t>0.1 </a:t>
            </a:r>
            <a:r>
              <a:rPr lang="el-GR" dirty="0" smtClean="0">
                <a:solidFill>
                  <a:srgbClr val="FF0000"/>
                </a:solidFill>
              </a:rPr>
              <a:t>μ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, the beam stability requirements are fulfilled with the help of orbit feedback in straight sections and BPM sources, but not all over the ring.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927466"/>
              </p:ext>
            </p:extLst>
          </p:nvPr>
        </p:nvGraphicFramePr>
        <p:xfrm>
          <a:off x="4716016" y="1124744"/>
          <a:ext cx="4392488" cy="189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value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uncorrelated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quadrupole</a:t>
                      </a:r>
                      <a:r>
                        <a:rPr lang="en-US" sz="1600" baseline="0" dirty="0" smtClean="0"/>
                        <a:t> vibration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 </a:t>
                      </a:r>
                      <a:r>
                        <a:rPr lang="el-GR" sz="1600" dirty="0" smtClean="0"/>
                        <a:t>μ</a:t>
                      </a:r>
                      <a:r>
                        <a:rPr lang="en-US" sz="1600" dirty="0" smtClean="0"/>
                        <a:t>m </a:t>
                      </a:r>
                      <a:r>
                        <a:rPr lang="en-US" sz="1600" dirty="0" err="1" smtClean="0"/>
                        <a:t>rms</a:t>
                      </a:r>
                      <a:endParaRPr lang="en-US" sz="1600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uncorrelated</a:t>
                      </a:r>
                      <a:r>
                        <a:rPr lang="en-US" sz="1600" baseline="0" dirty="0" smtClean="0"/>
                        <a:t> BPM vibration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0.1 </a:t>
                      </a:r>
                      <a:r>
                        <a:rPr lang="el-GR" sz="1600" dirty="0" smtClean="0"/>
                        <a:t>μ</a:t>
                      </a:r>
                      <a:r>
                        <a:rPr lang="en-US" sz="1600" dirty="0" smtClean="0"/>
                        <a:t>m </a:t>
                      </a:r>
                      <a:r>
                        <a:rPr lang="en-US" sz="1600" dirty="0" err="1" smtClean="0"/>
                        <a:t>rms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BPM resolution (FA)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0.3 </a:t>
                      </a:r>
                      <a:r>
                        <a:rPr lang="el-GR" sz="1600" dirty="0" smtClean="0"/>
                        <a:t>μ</a:t>
                      </a:r>
                      <a:r>
                        <a:rPr lang="en-US" sz="1600" dirty="0" smtClean="0"/>
                        <a:t>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seed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619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8388424" cy="409152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altLang="zh-CN" dirty="0" smtClean="0"/>
              <a:t>3</a:t>
            </a:r>
            <a:r>
              <a:rPr lang="en-US" dirty="0" smtClean="0"/>
              <a:t>_P</a:t>
            </a:r>
            <a:r>
              <a:rPr lang="en-US" altLang="zh-CN" dirty="0" smtClean="0"/>
              <a:t>24</a:t>
            </a:r>
            <a:r>
              <a:rPr lang="en-US" dirty="0" smtClean="0"/>
              <a:t>_</a:t>
            </a:r>
            <a:r>
              <a:rPr lang="en-US" altLang="zh-CN" dirty="0" smtClean="0"/>
              <a:t>33</a:t>
            </a:r>
            <a:r>
              <a:rPr lang="en-US" dirty="0" smtClean="0"/>
              <a:t>pm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281046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</a:t>
            </a:r>
            <a:r>
              <a:rPr lang="en-US" dirty="0" smtClean="0"/>
              <a:t> </a:t>
            </a:r>
            <a:r>
              <a:rPr lang="en-US" dirty="0" smtClean="0"/>
              <a:t>fast correctors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425940" y="3179801"/>
            <a:ext cx="625780" cy="1142836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88868" y="3186673"/>
            <a:ext cx="394900" cy="1171559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544" y="5013176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 the simulation, there are </a:t>
            </a:r>
            <a:r>
              <a:rPr lang="en-US" dirty="0" smtClean="0"/>
              <a:t>1</a:t>
            </a:r>
            <a:r>
              <a:rPr lang="en-US" altLang="zh-CN" dirty="0" smtClean="0"/>
              <a:t>2</a:t>
            </a:r>
            <a:r>
              <a:rPr lang="en-US" dirty="0" smtClean="0"/>
              <a:t> </a:t>
            </a:r>
            <a:r>
              <a:rPr lang="en-US" dirty="0" smtClean="0"/>
              <a:t>BPMs, </a:t>
            </a:r>
            <a:r>
              <a:rPr lang="en-US" dirty="0" smtClean="0"/>
              <a:t>4 </a:t>
            </a:r>
            <a:r>
              <a:rPr lang="en-US" dirty="0" smtClean="0"/>
              <a:t>fast correctors per </a:t>
            </a:r>
            <a:r>
              <a:rPr lang="en-US" altLang="zh-CN" dirty="0" smtClean="0"/>
              <a:t>half</a:t>
            </a:r>
            <a:r>
              <a:rPr lang="zh-CN" altLang="en-US" dirty="0" smtClean="0"/>
              <a:t> </a:t>
            </a:r>
            <a:r>
              <a:rPr lang="en-US" dirty="0" smtClean="0"/>
              <a:t>cell</a:t>
            </a:r>
            <a:r>
              <a:rPr lang="en-US" dirty="0" smtClean="0"/>
              <a:t>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Different sets of fast correctors have been tried to compare the capability of orbit correction.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choice of </a:t>
            </a:r>
            <a:r>
              <a:rPr lang="en-US" dirty="0" smtClean="0"/>
              <a:t>4 </a:t>
            </a:r>
            <a:r>
              <a:rPr lang="en-US" dirty="0" smtClean="0"/>
              <a:t>fast correctors seems </a:t>
            </a:r>
            <a:r>
              <a:rPr lang="en-US" altLang="zh-CN" dirty="0" smtClean="0"/>
              <a:t>OK</a:t>
            </a:r>
            <a:r>
              <a:rPr lang="en-US" dirty="0" smtClean="0"/>
              <a:t> </a:t>
            </a:r>
            <a:r>
              <a:rPr lang="en-US" dirty="0" smtClean="0"/>
              <a:t>for this </a:t>
            </a:r>
            <a:r>
              <a:rPr lang="en-US" dirty="0" smtClean="0"/>
              <a:t>lattice</a:t>
            </a:r>
            <a:r>
              <a:rPr lang="zh-CN" altLang="en-US" dirty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a compromise with orbit correction.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195736" y="3151956"/>
            <a:ext cx="720080" cy="121314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52769" y="3164045"/>
            <a:ext cx="1593638" cy="1206276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913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105352"/>
            <a:ext cx="8083542" cy="663575"/>
          </a:xfrm>
        </p:spPr>
        <p:txBody>
          <a:bodyPr/>
          <a:lstStyle/>
          <a:p>
            <a:r>
              <a:rPr lang="en-US" sz="3200" dirty="0" smtClean="0"/>
              <a:t>Lattice amplification of </a:t>
            </a:r>
            <a:r>
              <a:rPr lang="en-US" sz="3200" smtClean="0"/>
              <a:t>quad random vibration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" y="980728"/>
            <a:ext cx="4540505" cy="26771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3" y="3984585"/>
            <a:ext cx="4472924" cy="24482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28592" y="1788123"/>
            <a:ext cx="4355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Introduce 0.1</a:t>
            </a:r>
            <a:r>
              <a:rPr lang="el-GR" dirty="0" smtClean="0"/>
              <a:t> μ</a:t>
            </a:r>
            <a:r>
              <a:rPr lang="en-US" dirty="0" smtClean="0"/>
              <a:t>m </a:t>
            </a:r>
            <a:r>
              <a:rPr lang="en-US" dirty="0" err="1" smtClean="0"/>
              <a:t>rms</a:t>
            </a:r>
            <a:r>
              <a:rPr lang="en-US" dirty="0" smtClean="0"/>
              <a:t> random </a:t>
            </a:r>
            <a:endParaRPr lang="en-US" dirty="0" smtClean="0"/>
          </a:p>
          <a:p>
            <a:r>
              <a:rPr lang="en-US" dirty="0" smtClean="0"/>
              <a:t>misalignment </a:t>
            </a:r>
            <a:r>
              <a:rPr lang="en-US" dirty="0" smtClean="0"/>
              <a:t>errors in </a:t>
            </a:r>
            <a:r>
              <a:rPr lang="en-US" dirty="0" err="1" smtClean="0"/>
              <a:t>quadrupoles</a:t>
            </a:r>
            <a:r>
              <a:rPr lang="en-US" dirty="0" smtClean="0"/>
              <a:t> to obtain the amplification factor.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36512" y="3657913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amplification factor ~ </a:t>
            </a:r>
            <a:r>
              <a:rPr lang="en-US" dirty="0" smtClean="0"/>
              <a:t>(</a:t>
            </a:r>
            <a:r>
              <a:rPr lang="en-US" dirty="0" smtClean="0"/>
              <a:t>80</a:t>
            </a:r>
            <a:r>
              <a:rPr lang="en-US" dirty="0" smtClean="0"/>
              <a:t>, 85 </a:t>
            </a:r>
            <a:r>
              <a:rPr lang="en-US" dirty="0" smtClean="0"/>
              <a:t>) at straight section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004048" y="1700808"/>
            <a:ext cx="0" cy="1151322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04048" y="3284984"/>
            <a:ext cx="9323" cy="860757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28592" y="3573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girders introduce coherence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39552" y="350100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71600" y="357301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63688" y="350100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403648" y="357301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9" y="4145742"/>
            <a:ext cx="3744416" cy="45337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584" y="2834839"/>
            <a:ext cx="3883881" cy="49640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1208122"/>
            <a:ext cx="4130629" cy="5646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32040" y="501317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specified girder setting in the plot, the amplification factor can be reduced by half.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12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orbit stability with feedback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0728"/>
            <a:ext cx="4536504" cy="2448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6" y="3659073"/>
            <a:ext cx="4557064" cy="2583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3501008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For the assumed </a:t>
            </a:r>
            <a:r>
              <a:rPr lang="en-US" dirty="0" err="1" smtClean="0"/>
              <a:t>quadrupole</a:t>
            </a:r>
            <a:r>
              <a:rPr lang="en-US" dirty="0" smtClean="0"/>
              <a:t> &amp; BPM uncorrelated vibration of </a:t>
            </a:r>
            <a:r>
              <a:rPr lang="en-US" dirty="0" smtClean="0">
                <a:solidFill>
                  <a:srgbClr val="FF0000"/>
                </a:solidFill>
              </a:rPr>
              <a:t>0.1 </a:t>
            </a:r>
            <a:r>
              <a:rPr lang="el-GR" dirty="0" smtClean="0">
                <a:solidFill>
                  <a:srgbClr val="FF0000"/>
                </a:solidFill>
              </a:rPr>
              <a:t>μ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/>
              <a:t>, the beam stability requirements are </a:t>
            </a:r>
            <a:r>
              <a:rPr lang="en-US" dirty="0" smtClean="0"/>
              <a:t>close to be fulfilled </a:t>
            </a:r>
            <a:r>
              <a:rPr lang="en-US" dirty="0" smtClean="0"/>
              <a:t>with the help of orbit feedback in straight sections and BPM sources, but not all over the ring.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788024" y="1124744"/>
          <a:ext cx="4392488" cy="189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/>
                <a:gridCol w="12241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parameter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value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uncorrelated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quadrupole</a:t>
                      </a:r>
                      <a:r>
                        <a:rPr lang="en-US" sz="1600" baseline="0" dirty="0" smtClean="0"/>
                        <a:t> vibration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 </a:t>
                      </a:r>
                      <a:r>
                        <a:rPr lang="el-GR" sz="1600" dirty="0" smtClean="0"/>
                        <a:t>μ</a:t>
                      </a:r>
                      <a:r>
                        <a:rPr lang="en-US" sz="1600" dirty="0" smtClean="0"/>
                        <a:t>m </a:t>
                      </a:r>
                      <a:r>
                        <a:rPr lang="en-US" sz="1600" dirty="0" err="1" smtClean="0"/>
                        <a:t>rms</a:t>
                      </a:r>
                      <a:endParaRPr lang="en-US" sz="1600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uncorrelated</a:t>
                      </a:r>
                      <a:r>
                        <a:rPr lang="en-US" sz="1600" baseline="0" dirty="0" smtClean="0"/>
                        <a:t> BPM vibration 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0.1 </a:t>
                      </a:r>
                      <a:r>
                        <a:rPr lang="el-GR" sz="1600" dirty="0" smtClean="0"/>
                        <a:t>μ</a:t>
                      </a:r>
                      <a:r>
                        <a:rPr lang="en-US" sz="1600" dirty="0" smtClean="0"/>
                        <a:t>m </a:t>
                      </a:r>
                      <a:r>
                        <a:rPr lang="en-US" sz="1600" dirty="0" err="1" smtClean="0"/>
                        <a:t>rms</a:t>
                      </a:r>
                      <a:endParaRPr lang="en-US" sz="16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BPM resolution (FA)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0.3 </a:t>
                      </a:r>
                      <a:r>
                        <a:rPr lang="el-GR" sz="1600" dirty="0" smtClean="0"/>
                        <a:t>μ</a:t>
                      </a:r>
                      <a:r>
                        <a:rPr lang="en-US" sz="1600" dirty="0" smtClean="0"/>
                        <a:t>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seed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864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329892"/>
            <a:ext cx="7092280" cy="1912071"/>
          </a:xfrm>
        </p:spPr>
        <p:txBody>
          <a:bodyPr/>
          <a:lstStyle/>
          <a:p>
            <a:r>
              <a:rPr lang="en-US" altLang="zh-CN" dirty="0" smtClean="0"/>
              <a:t>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On specification of ground vibration tolerances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99" y="1484784"/>
            <a:ext cx="7010400" cy="46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8978" y="1052736"/>
            <a:ext cx="348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Lin Zhang’s slides: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7299" y="2264418"/>
            <a:ext cx="464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of these </a:t>
            </a:r>
            <a:r>
              <a:rPr lang="en-US" dirty="0" err="1" smtClean="0"/>
              <a:t>tranfer</a:t>
            </a:r>
            <a:r>
              <a:rPr lang="en-US" dirty="0" smtClean="0"/>
              <a:t> function is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192410"/>
            <a:ext cx="2449066" cy="5802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8978" y="2852936"/>
            <a:ext cx="6988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more precise description is in terms of PSD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68978" y="4158249"/>
            <a:ext cx="340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of these “PSDTF” represents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39" y="3419596"/>
            <a:ext cx="8460432" cy="5845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116" y="4077072"/>
            <a:ext cx="1431669" cy="5976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9552" y="4941168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my previous estimation in the low-frequency limit only applies for the frequency range that vibration is uncorrelated and the feedback is at its maximum capacity. The 0.1 </a:t>
            </a:r>
            <a:r>
              <a:rPr lang="el-GR" dirty="0"/>
              <a:t>μ</a:t>
            </a:r>
            <a:r>
              <a:rPr lang="en-US" dirty="0" smtClean="0"/>
              <a:t>m </a:t>
            </a:r>
            <a:r>
              <a:rPr lang="en-US" dirty="0" err="1" smtClean="0"/>
              <a:t>rms</a:t>
            </a:r>
            <a:r>
              <a:rPr lang="en-US" dirty="0" smtClean="0"/>
              <a:t> uncorrelated quad vibration is optimistic.</a:t>
            </a:r>
          </a:p>
          <a:p>
            <a:endParaRPr lang="en-US" dirty="0" smtClean="0"/>
          </a:p>
          <a:p>
            <a:r>
              <a:rPr lang="en-US" dirty="0" smtClean="0"/>
              <a:t>A more precise estimation is required considering the frequency-dependence.</a:t>
            </a:r>
            <a:endParaRPr lang="en-US" dirty="0"/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419872" y="1422068"/>
            <a:ext cx="2808312" cy="638780"/>
          </a:xfrm>
          <a:prstGeom prst="rect">
            <a:avLst/>
          </a:prstGeom>
          <a:blipFill dpi="0" rotWithShape="1">
            <a:blip r:embed="rId6">
              <a:alphaModFix amt="50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211960" y="10527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05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On the feedback attenuation vs. frequency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2452164" cy="252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1124744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ref: V. </a:t>
            </a:r>
            <a:r>
              <a:rPr lang="en-US" sz="1400" dirty="0" err="1" smtClean="0"/>
              <a:t>Sajaev</a:t>
            </a:r>
            <a:r>
              <a:rPr lang="en-US" sz="1400" dirty="0" smtClean="0"/>
              <a:t>, IPAC2015, MOPMA011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483768" y="1465172"/>
            <a:ext cx="6510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432FF"/>
                </a:solidFill>
              </a:rPr>
              <a:t>“Orbit correction is an integral controller with PSD dependence of f^2 and a bandwidth of </a:t>
            </a:r>
            <a:r>
              <a:rPr lang="en-US" dirty="0" err="1" smtClean="0">
                <a:solidFill>
                  <a:srgbClr val="0432FF"/>
                </a:solidFill>
              </a:rPr>
              <a:t>f</a:t>
            </a:r>
            <a:r>
              <a:rPr lang="en-US" baseline="-25000" dirty="0" err="1" smtClean="0">
                <a:solidFill>
                  <a:srgbClr val="0432FF"/>
                </a:solidFill>
              </a:rPr>
              <a:t>bw</a:t>
            </a:r>
            <a:r>
              <a:rPr lang="en-US" dirty="0" smtClean="0">
                <a:solidFill>
                  <a:srgbClr val="0432FF"/>
                </a:solidFill>
              </a:rPr>
              <a:t> .”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1964" y="2346012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However, if for lower frequency, I assume a constant attenuation factor as obtained in my simulation in the low frequency limit, and the vibration PSD scales like ~ 1/f^3 or 1/f^4, then the feedback suppression is much more effective than the ~ 1/3 factor as shown in Lin Zhang’s slides for SOLEIL &amp; ESRF (also agreed by Nick </a:t>
            </a:r>
            <a:r>
              <a:rPr lang="en-US" sz="1600" dirty="0" err="1" smtClean="0"/>
              <a:t>Sereno</a:t>
            </a:r>
            <a:r>
              <a:rPr lang="en-US" sz="1600" dirty="0" smtClean="0"/>
              <a:t> with APS experience). 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4120440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Question: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What is the cause of the not-so-effective feedback power at relatively low frequency?  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interface of slow-fast feedback? What about fast-only approach?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2. Is there a simple scaling of the feedback suppression capability at relatively low frequency?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3. At relatively low frequency, can we approach the feedback capability in the low-frequency limit?</a:t>
            </a:r>
          </a:p>
        </p:txBody>
      </p:sp>
    </p:spTree>
    <p:extLst>
      <p:ext uri="{BB962C8B-B14F-4D97-AF65-F5344CB8AC3E}">
        <p14:creationId xmlns:p14="http://schemas.microsoft.com/office/powerpoint/2010/main" val="1811517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83768" y="2492896"/>
            <a:ext cx="6140688" cy="3622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2600"/>
                </a:solidFill>
              </a:rPr>
              <a:t>Thank you!</a:t>
            </a:r>
            <a:endParaRPr lang="en-US" sz="4400" dirty="0">
              <a:solidFill>
                <a:srgbClr val="FF2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05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452542" y="2046722"/>
            <a:ext cx="4738689" cy="561974"/>
          </a:xfrm>
        </p:spPr>
        <p:txBody>
          <a:bodyPr/>
          <a:lstStyle/>
          <a:p>
            <a:r>
              <a:rPr lang="en-US" altLang="zh-CN" dirty="0" smtClean="0"/>
              <a:t>Beam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stability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requirements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>
          <a:xfrm>
            <a:off x="2452544" y="2864140"/>
            <a:ext cx="4738687" cy="561974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Simulation</a:t>
            </a:r>
            <a:r>
              <a:rPr lang="zh-CN" altLang="en-US" dirty="0" smtClean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smtClean="0"/>
              <a:t>low</a:t>
            </a:r>
            <a:r>
              <a:rPr lang="zh-CN" altLang="en-US" dirty="0" smtClean="0"/>
              <a:t> </a:t>
            </a:r>
            <a:r>
              <a:rPr lang="en-US" altLang="zh-CN" dirty="0"/>
              <a:t>frequency</a:t>
            </a:r>
            <a:r>
              <a:rPr lang="zh-CN" altLang="en-US" dirty="0"/>
              <a:t> </a:t>
            </a:r>
            <a:r>
              <a:rPr lang="en-US" altLang="zh-CN" dirty="0" smtClean="0"/>
              <a:t>limit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5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329892"/>
            <a:ext cx="7092280" cy="1912071"/>
          </a:xfrm>
        </p:spPr>
        <p:txBody>
          <a:bodyPr/>
          <a:lstStyle/>
          <a:p>
            <a:r>
              <a:rPr lang="en-US" altLang="zh-CN" dirty="0" smtClean="0"/>
              <a:t>Beam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stability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requirements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HEPS candidate lattices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159763"/>
            <a:ext cx="6408710" cy="2221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072"/>
            <a:ext cx="6372200" cy="2252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140348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48 period, ESRF-EBS type hybrid-7BA lattice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9532" y="385175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24 period, hybrid-7BA lattice with anti-bends and super-bends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275856" y="2976216"/>
            <a:ext cx="216024" cy="573973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87824" y="268818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3PW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428256" y="5239883"/>
            <a:ext cx="1215752" cy="792088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979712" y="5239883"/>
            <a:ext cx="1440160" cy="792088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88196" y="4928708"/>
            <a:ext cx="1323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F0000"/>
                </a:solidFill>
              </a:rPr>
              <a:t>super bends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23728" y="19588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432FF"/>
                </a:solidFill>
              </a:rPr>
              <a:t>1 cell of T1_P48_58pm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51720" y="44371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432FF"/>
                </a:solidFill>
              </a:rPr>
              <a:t>1 cell of T3_P24_33pm</a:t>
            </a:r>
            <a:endParaRPr lang="en-US" dirty="0">
              <a:solidFill>
                <a:srgbClr val="0432FF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140610"/>
              </p:ext>
            </p:extLst>
          </p:nvPr>
        </p:nvGraphicFramePr>
        <p:xfrm>
          <a:off x="6372199" y="1412776"/>
          <a:ext cx="2771801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3"/>
                <a:gridCol w="1043608"/>
              </a:tblGrid>
              <a:tr h="249987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parameter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87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circumference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1360.4 m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87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straight section length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6 m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87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periodicity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48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natural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err="1" smtClean="0"/>
                        <a:t>emittance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58.3 pm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momentum compaction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3.4e-5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87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working point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CN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宋体" pitchFamily="2" charset="-122"/>
                          <a:cs typeface="宋体" pitchFamily="2" charset="-122"/>
                        </a:rPr>
                        <a:t>107.37/82.4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宋体" pitchFamily="2" charset="-122"/>
                          <a:cs typeface="宋体" pitchFamily="2" charset="-122"/>
                        </a:rPr>
                        <a:t>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65">
                <a:tc>
                  <a:txBody>
                    <a:bodyPr/>
                    <a:lstStyle/>
                    <a:p>
                      <a:pPr algn="l"/>
                      <a:r>
                        <a:rPr lang="el-GR" sz="1200" dirty="0" smtClean="0"/>
                        <a:t>β</a:t>
                      </a:r>
                      <a:r>
                        <a:rPr lang="en-US" sz="1200" baseline="-25000" dirty="0" smtClean="0"/>
                        <a:t>ID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zh-CN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宋体" pitchFamily="2" charset="-122"/>
                          <a:cs typeface="宋体" pitchFamily="2" charset="-122"/>
                        </a:rPr>
                        <a:t>8.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宋体" pitchFamily="2" charset="-122"/>
                          <a:cs typeface="宋体" pitchFamily="2" charset="-122"/>
                        </a:rPr>
                        <a:t>9</a:t>
                      </a:r>
                      <a:r>
                        <a:rPr kumimoji="0" lang="zh-CN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宋体" pitchFamily="2" charset="-122"/>
                          <a:cs typeface="宋体" pitchFamily="2" charset="-122"/>
                        </a:rPr>
                        <a:t>/4.1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ea typeface="宋体" pitchFamily="2" charset="-122"/>
                          <a:cs typeface="宋体" pitchFamily="2" charset="-122"/>
                        </a:rPr>
                        <a:t> m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157655"/>
              </p:ext>
            </p:extLst>
          </p:nvPr>
        </p:nvGraphicFramePr>
        <p:xfrm>
          <a:off x="6308575" y="3861048"/>
          <a:ext cx="2834176" cy="25718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971"/>
                <a:gridCol w="1277838"/>
                <a:gridCol w="1114367"/>
              </a:tblGrid>
              <a:tr h="252906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parameter</a:t>
                      </a:r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6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circumference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1360.4 m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6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straight</a:t>
                      </a:r>
                      <a:r>
                        <a:rPr lang="en-US" sz="1200" baseline="0" dirty="0" smtClean="0"/>
                        <a:t> section length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6 m / 6</a:t>
                      </a:r>
                      <a:r>
                        <a:rPr lang="en-US" sz="1200" baseline="0" dirty="0" smtClean="0"/>
                        <a:t> m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6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periodicity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natural </a:t>
                      </a:r>
                      <a:r>
                        <a:rPr lang="en-US" sz="1200" dirty="0" err="1" smtClean="0"/>
                        <a:t>emittance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32.7 pm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6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momentum compaction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1.3e-5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906">
                <a:tc gridSpan="2"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working point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/>
                        <a:t>114.19/106.17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92">
                <a:tc rowSpan="2">
                  <a:txBody>
                    <a:bodyPr/>
                    <a:lstStyle/>
                    <a:p>
                      <a:pPr algn="l"/>
                      <a:r>
                        <a:rPr lang="el-GR" sz="1200" dirty="0" smtClean="0"/>
                        <a:t>β</a:t>
                      </a:r>
                      <a:r>
                        <a:rPr lang="en-US" sz="1200" baseline="-25000" dirty="0" smtClean="0"/>
                        <a:t>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high-</a:t>
                      </a:r>
                      <a:r>
                        <a:rPr lang="el-GR" sz="1200" dirty="0" smtClean="0"/>
                        <a:t>β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straight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10.8/9.9 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0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low-</a:t>
                      </a:r>
                      <a:r>
                        <a:rPr lang="el-GR" sz="1200" dirty="0" smtClean="0"/>
                        <a:t>β</a:t>
                      </a:r>
                      <a:r>
                        <a:rPr lang="en-US" sz="1200" dirty="0" smtClean="0"/>
                        <a:t> straight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200" dirty="0" smtClean="0"/>
                        <a:t>2.6/2.0 m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5496" y="98072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432FF"/>
                </a:solidFill>
              </a:rPr>
              <a:t>The following two candidate lattices are used in this study.</a:t>
            </a:r>
            <a:endParaRPr lang="en-US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 stability requirements</a:t>
            </a:r>
            <a:endParaRPr lang="zh-CN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682285"/>
              </p:ext>
            </p:extLst>
          </p:nvPr>
        </p:nvGraphicFramePr>
        <p:xfrm>
          <a:off x="187961" y="2143120"/>
          <a:ext cx="8767647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3008"/>
                <a:gridCol w="897575"/>
                <a:gridCol w="1056474"/>
                <a:gridCol w="876765"/>
                <a:gridCol w="876765"/>
                <a:gridCol w="876765"/>
                <a:gridCol w="876765"/>
                <a:gridCol w="876765"/>
                <a:gridCol w="876765"/>
              </a:tblGrid>
              <a:tr h="51816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lattices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σ</a:t>
                      </a:r>
                      <a:r>
                        <a:rPr lang="en-US" sz="1400" baseline="-25000" dirty="0" smtClean="0"/>
                        <a:t>x </a:t>
                      </a:r>
                      <a:r>
                        <a:rPr lang="en-US" sz="1400" baseline="0" dirty="0" smtClean="0"/>
                        <a:t>(</a:t>
                      </a:r>
                      <a:r>
                        <a:rPr lang="el-GR" sz="1400" i="1" baseline="0" dirty="0" smtClean="0"/>
                        <a:t>μ</a:t>
                      </a:r>
                      <a:r>
                        <a:rPr lang="en-US" sz="1400" baseline="0" dirty="0" smtClean="0"/>
                        <a:t>m)</a:t>
                      </a:r>
                      <a:endParaRPr lang="en-US" sz="14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σ</a:t>
                      </a:r>
                      <a:r>
                        <a:rPr lang="en-US" sz="1400" baseline="-25000" dirty="0" err="1" smtClean="0"/>
                        <a:t>px</a:t>
                      </a:r>
                      <a:r>
                        <a:rPr lang="en-US" sz="1400" baseline="-25000" dirty="0" smtClean="0"/>
                        <a:t> </a:t>
                      </a:r>
                      <a:r>
                        <a:rPr lang="en-US" sz="1400" baseline="0" dirty="0" smtClean="0"/>
                        <a:t>(</a:t>
                      </a:r>
                      <a:r>
                        <a:rPr lang="el-GR" sz="1400" i="1" baseline="0" dirty="0" smtClean="0"/>
                        <a:t>μ</a:t>
                      </a:r>
                      <a:r>
                        <a:rPr lang="en-US" sz="1400" i="0" baseline="0" dirty="0" smtClean="0"/>
                        <a:t>rad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baseline="-25000" dirty="0" smtClean="0"/>
                    </a:p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σ</a:t>
                      </a:r>
                      <a:r>
                        <a:rPr lang="en-US" sz="1400" baseline="-25000" dirty="0" smtClean="0"/>
                        <a:t>y </a:t>
                      </a:r>
                      <a:r>
                        <a:rPr lang="en-US" sz="1400" baseline="0" dirty="0" smtClean="0"/>
                        <a:t>(</a:t>
                      </a:r>
                      <a:r>
                        <a:rPr lang="el-GR" sz="1400" i="1" baseline="0" dirty="0" smtClean="0"/>
                        <a:t>μ</a:t>
                      </a:r>
                      <a:r>
                        <a:rPr lang="en-US" sz="1400" baseline="0" dirty="0" smtClean="0"/>
                        <a:t>m)</a:t>
                      </a:r>
                      <a:endParaRPr lang="en-US" sz="1400" baseline="-25000" dirty="0" smtClean="0"/>
                    </a:p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/>
                        <a:t>σ</a:t>
                      </a:r>
                      <a:r>
                        <a:rPr lang="en-US" sz="1400" baseline="-25000" dirty="0" err="1" smtClean="0"/>
                        <a:t>py</a:t>
                      </a:r>
                      <a:r>
                        <a:rPr lang="en-US" sz="1400" baseline="-25000" dirty="0" smtClean="0"/>
                        <a:t> </a:t>
                      </a:r>
                      <a:r>
                        <a:rPr lang="en-US" sz="1400" baseline="0" dirty="0" smtClean="0"/>
                        <a:t>(</a:t>
                      </a:r>
                      <a:r>
                        <a:rPr lang="el-GR" sz="1400" i="1" baseline="0" dirty="0" smtClean="0"/>
                        <a:t>μ</a:t>
                      </a:r>
                      <a:r>
                        <a:rPr lang="en-US" sz="1400" i="0" baseline="0" dirty="0" smtClean="0"/>
                        <a:t>rad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baseline="-25000" dirty="0" smtClean="0"/>
                    </a:p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07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straight</a:t>
                      </a:r>
                    </a:p>
                    <a:p>
                      <a:r>
                        <a:rPr lang="en-US" sz="1400" dirty="0" smtClean="0"/>
                        <a:t>section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BM</a:t>
                      </a:r>
                    </a:p>
                    <a:p>
                      <a:r>
                        <a:rPr lang="en-US" sz="1400" dirty="0" smtClean="0"/>
                        <a:t>sources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straight</a:t>
                      </a:r>
                    </a:p>
                    <a:p>
                      <a:r>
                        <a:rPr lang="en-US" sz="1400" dirty="0" smtClean="0"/>
                        <a:t>section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BM</a:t>
                      </a:r>
                    </a:p>
                    <a:p>
                      <a:r>
                        <a:rPr lang="en-US" sz="1400" dirty="0" smtClean="0"/>
                        <a:t>sources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straight</a:t>
                      </a:r>
                    </a:p>
                    <a:p>
                      <a:r>
                        <a:rPr lang="en-US" sz="1400" dirty="0" smtClean="0"/>
                        <a:t>section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BM</a:t>
                      </a:r>
                    </a:p>
                    <a:p>
                      <a:r>
                        <a:rPr lang="en-US" sz="1400" dirty="0" smtClean="0"/>
                        <a:t>sources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straight</a:t>
                      </a:r>
                    </a:p>
                    <a:p>
                      <a:r>
                        <a:rPr lang="en-US" sz="1400" dirty="0" smtClean="0"/>
                        <a:t>section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BM</a:t>
                      </a:r>
                    </a:p>
                    <a:p>
                      <a:r>
                        <a:rPr lang="en-US" sz="1400" dirty="0" smtClean="0"/>
                        <a:t>sources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T1_P48_58pm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9.6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2.6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11.7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4.5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2600"/>
                          </a:solidFill>
                        </a:rPr>
                        <a:t>3.2</a:t>
                      </a:r>
                      <a:endParaRPr lang="en-US" sz="1400" b="1" dirty="0">
                        <a:solidFill>
                          <a:srgbClr val="FF2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2600"/>
                          </a:solidFill>
                        </a:rPr>
                        <a:t>1.1</a:t>
                      </a:r>
                      <a:endParaRPr lang="en-US" sz="1400" b="1" dirty="0">
                        <a:solidFill>
                          <a:srgbClr val="FF2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36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T3_P24_33pm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9.3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5.2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FF0000"/>
                          </a:solidFill>
                        </a:rPr>
                        <a:t>1.72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8.61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2600"/>
                          </a:solidFill>
                        </a:rPr>
                        <a:t>3.2</a:t>
                      </a:r>
                      <a:endParaRPr lang="en-US" sz="1400" b="1" dirty="0">
                        <a:solidFill>
                          <a:srgbClr val="FF2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2600"/>
                          </a:solidFill>
                        </a:rPr>
                        <a:t>0.7</a:t>
                      </a:r>
                      <a:endParaRPr lang="en-US" sz="1400" b="1" dirty="0">
                        <a:solidFill>
                          <a:srgbClr val="FF2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19356" y="1275183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432FF"/>
                </a:solidFill>
              </a:rPr>
              <a:t>Minimum expected beam size/divergence in IDs and bending magnet sources 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7961" y="3861048"/>
            <a:ext cx="84886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432FF"/>
                </a:solidFill>
              </a:rPr>
              <a:t>Beam stability requirements (tentative):  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432FF"/>
                </a:solidFill>
              </a:rPr>
              <a:t>in the frequency range 0.01 Hz ~ 1000 Hz,  </a:t>
            </a:r>
            <a:r>
              <a:rPr lang="en-US" dirty="0" err="1" smtClean="0">
                <a:solidFill>
                  <a:srgbClr val="0432FF"/>
                </a:solidFill>
              </a:rPr>
              <a:t>rms</a:t>
            </a:r>
            <a:r>
              <a:rPr lang="en-US" dirty="0" smtClean="0">
                <a:solidFill>
                  <a:srgbClr val="0432FF"/>
                </a:solidFill>
              </a:rPr>
              <a:t> beam position &amp; angular motion &lt; </a:t>
            </a:r>
            <a:r>
              <a:rPr lang="en-US" b="1" dirty="0" smtClean="0">
                <a:solidFill>
                  <a:srgbClr val="FF2600"/>
                </a:solidFill>
              </a:rPr>
              <a:t>10% </a:t>
            </a:r>
            <a:r>
              <a:rPr lang="en-US" dirty="0" smtClean="0">
                <a:solidFill>
                  <a:srgbClr val="0432FF"/>
                </a:solidFill>
              </a:rPr>
              <a:t>beam size / divergence in both planes for </a:t>
            </a:r>
            <a:r>
              <a:rPr lang="en-US" dirty="0" err="1" smtClean="0">
                <a:solidFill>
                  <a:srgbClr val="0432FF"/>
                </a:solidFill>
              </a:rPr>
              <a:t>undulators</a:t>
            </a:r>
            <a:r>
              <a:rPr lang="en-US" dirty="0" smtClean="0">
                <a:solidFill>
                  <a:srgbClr val="0432FF"/>
                </a:solidFill>
              </a:rPr>
              <a:t> </a:t>
            </a:r>
            <a:r>
              <a:rPr lang="en-US" dirty="0" smtClean="0">
                <a:solidFill>
                  <a:srgbClr val="0432FF"/>
                </a:solidFill>
              </a:rPr>
              <a:t>and vertical plane for bending magnet sources. </a:t>
            </a:r>
            <a:r>
              <a:rPr lang="en-US" dirty="0" smtClean="0">
                <a:solidFill>
                  <a:srgbClr val="0432FF"/>
                </a:solidFill>
              </a:rPr>
              <a:t> Some critical reference values for the final lattice design are</a:t>
            </a:r>
          </a:p>
          <a:p>
            <a:endParaRPr lang="en-US" dirty="0">
              <a:solidFill>
                <a:srgbClr val="0432FF"/>
              </a:solidFill>
            </a:endParaRPr>
          </a:p>
          <a:p>
            <a:endParaRPr lang="en-US" dirty="0" smtClean="0">
              <a:solidFill>
                <a:srgbClr val="0432FF"/>
              </a:solidFill>
            </a:endParaRPr>
          </a:p>
          <a:p>
            <a:endParaRPr lang="en-US" dirty="0" smtClean="0">
              <a:solidFill>
                <a:srgbClr val="0432FF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432FF"/>
                </a:solidFill>
              </a:rPr>
              <a:t>long-term orbit drift (100 s ~ </a:t>
            </a:r>
            <a:r>
              <a:rPr lang="en-US" dirty="0" smtClean="0">
                <a:solidFill>
                  <a:srgbClr val="0432FF"/>
                </a:solidFill>
              </a:rPr>
              <a:t>1 day or 1 week?): </a:t>
            </a:r>
            <a:r>
              <a:rPr lang="en-US" dirty="0" smtClean="0">
                <a:solidFill>
                  <a:srgbClr val="0432FF"/>
                </a:solidFill>
              </a:rPr>
              <a:t>TBD.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19672" y="1708124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assume a vertical </a:t>
            </a:r>
            <a:r>
              <a:rPr lang="en-US" sz="1400" dirty="0" err="1" smtClean="0"/>
              <a:t>emittance</a:t>
            </a:r>
            <a:r>
              <a:rPr lang="en-US" sz="1400" dirty="0" smtClean="0"/>
              <a:t> </a:t>
            </a:r>
            <a:r>
              <a:rPr lang="en-US" sz="1400" b="1" dirty="0" smtClean="0">
                <a:solidFill>
                  <a:srgbClr val="FF2600"/>
                </a:solidFill>
              </a:rPr>
              <a:t>~ 5 pm</a:t>
            </a:r>
            <a:r>
              <a:rPr lang="en-US" sz="1400" dirty="0" smtClean="0"/>
              <a:t>, diffraction limit for 20 </a:t>
            </a:r>
            <a:r>
              <a:rPr lang="en-US" sz="1400" dirty="0" err="1" smtClean="0"/>
              <a:t>keV</a:t>
            </a:r>
            <a:r>
              <a:rPr lang="en-US" sz="1400" dirty="0" smtClean="0"/>
              <a:t> photon</a:t>
            </a:r>
            <a:endParaRPr lang="en-US" sz="1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5463077"/>
            <a:ext cx="2592288" cy="1981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722" y="5189298"/>
            <a:ext cx="2561374" cy="20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6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0" y="1329892"/>
            <a:ext cx="6516216" cy="1912071"/>
          </a:xfrm>
        </p:spPr>
        <p:txBody>
          <a:bodyPr/>
          <a:lstStyle/>
          <a:p>
            <a:r>
              <a:rPr lang="en-US" altLang="zh-CN" dirty="0" smtClean="0"/>
              <a:t>Simulation of FOFB</a:t>
            </a:r>
            <a:r>
              <a:rPr lang="zh-CN" altLang="en-US" dirty="0" smtClean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 smtClean="0"/>
              <a:t>low</a:t>
            </a:r>
            <a:r>
              <a:rPr lang="zh-CN" altLang="en-US" dirty="0" smtClean="0"/>
              <a:t> </a:t>
            </a:r>
            <a:r>
              <a:rPr lang="en-US" altLang="zh-CN" dirty="0"/>
              <a:t>frequency</a:t>
            </a:r>
            <a:r>
              <a:rPr lang="zh-CN" altLang="en-US" dirty="0"/>
              <a:t> </a:t>
            </a:r>
            <a:r>
              <a:rPr lang="en-US" altLang="zh-CN" dirty="0"/>
              <a:t>limit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98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5216" y="1022608"/>
            <a:ext cx="8039240" cy="2622416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000" dirty="0" smtClean="0"/>
              <a:t>Assume the </a:t>
            </a:r>
            <a:r>
              <a:rPr lang="en-US" sz="2000" dirty="0" err="1" smtClean="0"/>
              <a:t>quadrupole</a:t>
            </a:r>
            <a:r>
              <a:rPr lang="en-US" sz="2000" dirty="0"/>
              <a:t> </a:t>
            </a:r>
            <a:r>
              <a:rPr lang="en-US" sz="2000" dirty="0" smtClean="0"/>
              <a:t>vibration is uncorrelated, while in the presence of girders, </a:t>
            </a:r>
            <a:r>
              <a:rPr lang="en-US" sz="2000" dirty="0" err="1" smtClean="0"/>
              <a:t>quadrupole</a:t>
            </a:r>
            <a:r>
              <a:rPr lang="en-US" sz="2000" dirty="0" smtClean="0"/>
              <a:t> motion on the same girder is fully correlated, and girder-to-girder vibration is uncorrelated.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/>
              <a:t>Study the max capability of fast orbit feedback system, assuming the feedback system is working at the low frequency limit, </a:t>
            </a:r>
            <a:r>
              <a:rPr lang="en-US" sz="2000" dirty="0">
                <a:solidFill>
                  <a:srgbClr val="FF2600"/>
                </a:solidFill>
              </a:rPr>
              <a:t>with maximum gain</a:t>
            </a:r>
            <a:r>
              <a:rPr lang="en-US" sz="2000" dirty="0"/>
              <a:t>.  </a:t>
            </a:r>
            <a:r>
              <a:rPr lang="en-US" sz="2000" dirty="0">
                <a:solidFill>
                  <a:srgbClr val="0432FF"/>
                </a:solidFill>
              </a:rPr>
              <a:t>System latency &amp; bandwidth, as well as PID control will lead to a reduced capability of FOFB in suppressing high frequency noises.  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17032"/>
            <a:ext cx="3744416" cy="1135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085184"/>
            <a:ext cx="4411134" cy="1333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386104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BPM signal without feedback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543593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BPM position with feedback: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471603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ref: L. H. Yu, NSLS-II Stability workshop,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0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T1_P48_58pm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704856" cy="39764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936" y="28529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fast correctors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339752" y="3222268"/>
            <a:ext cx="1944216" cy="1142836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99992" y="3212976"/>
            <a:ext cx="13744" cy="1135964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29760" y="3222268"/>
            <a:ext cx="2218504" cy="1135964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544" y="515719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 the simulation, there are 13 BPMs, 3 or 4 fast correctors per cell.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Different sets of fast correctors have been tried to compare the capability of orbit correction.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choice of 3 fast correctors seems optimal for this lattice.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0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105352"/>
            <a:ext cx="8083542" cy="663575"/>
          </a:xfrm>
        </p:spPr>
        <p:txBody>
          <a:bodyPr/>
          <a:lstStyle/>
          <a:p>
            <a:r>
              <a:rPr lang="en-US" sz="3200" dirty="0" smtClean="0"/>
              <a:t>Lattice amplification of </a:t>
            </a:r>
            <a:r>
              <a:rPr lang="en-US" sz="3200" smtClean="0"/>
              <a:t>quad random vibration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80728"/>
            <a:ext cx="4680520" cy="26771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005064"/>
            <a:ext cx="5050162" cy="24482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28592" y="1788123"/>
            <a:ext cx="4355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Introduce 0.1</a:t>
            </a:r>
            <a:r>
              <a:rPr lang="el-GR" dirty="0" smtClean="0"/>
              <a:t> μ</a:t>
            </a:r>
            <a:r>
              <a:rPr lang="en-US" dirty="0" smtClean="0"/>
              <a:t>m </a:t>
            </a:r>
            <a:r>
              <a:rPr lang="en-US" dirty="0" err="1" smtClean="0"/>
              <a:t>rms</a:t>
            </a:r>
            <a:r>
              <a:rPr lang="en-US" dirty="0" smtClean="0"/>
              <a:t> random </a:t>
            </a:r>
            <a:endParaRPr lang="en-US" dirty="0" smtClean="0"/>
          </a:p>
          <a:p>
            <a:r>
              <a:rPr lang="en-US" dirty="0" smtClean="0"/>
              <a:t>misalignment </a:t>
            </a:r>
            <a:r>
              <a:rPr lang="en-US" dirty="0" smtClean="0"/>
              <a:t>errors in </a:t>
            </a:r>
            <a:r>
              <a:rPr lang="en-US" dirty="0" err="1" smtClean="0"/>
              <a:t>quadrupoles</a:t>
            </a:r>
            <a:r>
              <a:rPr lang="en-US" dirty="0" smtClean="0"/>
              <a:t> to obtain the amplification factor.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36512" y="3657913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amplification factor ~ </a:t>
            </a:r>
            <a:r>
              <a:rPr lang="en-US" dirty="0" smtClean="0"/>
              <a:t>(70, 55 ) </a:t>
            </a:r>
            <a:r>
              <a:rPr lang="en-US" smtClean="0"/>
              <a:t>at straight section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004048" y="1700808"/>
            <a:ext cx="0" cy="1151322"/>
          </a:xfrm>
          <a:prstGeom prst="line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04048" y="3284984"/>
            <a:ext cx="9323" cy="860757"/>
          </a:xfrm>
          <a:prstGeom prst="line">
            <a:avLst/>
          </a:prstGeom>
          <a:ln w="1905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28592" y="3573016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girders introduce coherence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539552" y="350100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71600" y="357301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763688" y="350100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403648" y="3573016"/>
            <a:ext cx="360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9" y="4145742"/>
            <a:ext cx="3744416" cy="45337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584" y="2834839"/>
            <a:ext cx="3883881" cy="49640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1208122"/>
            <a:ext cx="4130629" cy="56469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20072" y="501317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specified girder setting in the plot, the amplification factor can be reduced to ~ 60%.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84838"/>
      </p:ext>
    </p:extLst>
  </p:cSld>
  <p:clrMapOvr>
    <a:masterClrMapping/>
  </p:clrMapOvr>
</p:sld>
</file>

<file path=ppt/theme/theme1.xml><?xml version="1.0" encoding="utf-8"?>
<a:theme xmlns:a="http://schemas.openxmlformats.org/drawingml/2006/main" name="1st HEPS-TF IAC Meeting-final">
  <a:themeElements>
    <a:clrScheme name="框架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HEPSTF">
      <a:majorFont>
        <a:latin typeface="Times New Roman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框架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st HEPS-TF IAC Meeting-final" id="{2BBD9EC8-0ADC-461D-96D6-0B51FC7B964C}" vid="{3E249EE4-7C67-44D0-9662-037B5FB9A4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HEPS_AP</Template>
  <TotalTime>2416</TotalTime>
  <Words>1059</Words>
  <Application>Microsoft Macintosh PowerPoint</Application>
  <PresentationFormat>On-screen Show (4:3)</PresentationFormat>
  <Paragraphs>184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Calibri</vt:lpstr>
      <vt:lpstr>Rockwell Extra Bold</vt:lpstr>
      <vt:lpstr>Times New Roman</vt:lpstr>
      <vt:lpstr>Wingdings</vt:lpstr>
      <vt:lpstr>Wingdings 2</vt:lpstr>
      <vt:lpstr>宋体</vt:lpstr>
      <vt:lpstr>微软雅黑</vt:lpstr>
      <vt:lpstr>楷体</vt:lpstr>
      <vt:lpstr>黑体</vt:lpstr>
      <vt:lpstr>Arial</vt:lpstr>
      <vt:lpstr>1st HEPS-TF IAC Meeting-final</vt:lpstr>
      <vt:lpstr>Estimation of the orbit feedback performance for HEPS</vt:lpstr>
      <vt:lpstr>Outline</vt:lpstr>
      <vt:lpstr>PowerPoint Presentation</vt:lpstr>
      <vt:lpstr>HEPS candidate lattices</vt:lpstr>
      <vt:lpstr>Beam stability requirements</vt:lpstr>
      <vt:lpstr>PowerPoint Presentation</vt:lpstr>
      <vt:lpstr>Assumptions</vt:lpstr>
      <vt:lpstr>T1_P48_58pm</vt:lpstr>
      <vt:lpstr>Lattice amplification of quad random vibration</vt:lpstr>
      <vt:lpstr>Beam orbit stability with feedback</vt:lpstr>
      <vt:lpstr>T3_P24_33pm</vt:lpstr>
      <vt:lpstr>Lattice amplification of quad random vibration</vt:lpstr>
      <vt:lpstr>Beam orbit stability with feedback</vt:lpstr>
      <vt:lpstr>PowerPoint Presentation</vt:lpstr>
      <vt:lpstr>On specification of ground vibration tolerances</vt:lpstr>
      <vt:lpstr>On the feedback attenuation vs. frequency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Estimation of the orbit feedback performance for HEPS</dc:title>
  <dc:creator>ZHE DUAN</dc:creator>
  <cp:lastModifiedBy>ZHE DUAN</cp:lastModifiedBy>
  <cp:revision>150</cp:revision>
  <dcterms:created xsi:type="dcterms:W3CDTF">2017-12-10T02:19:06Z</dcterms:created>
  <dcterms:modified xsi:type="dcterms:W3CDTF">2017-12-12T01:44:23Z</dcterms:modified>
</cp:coreProperties>
</file>