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85" r:id="rId6"/>
    <p:sldId id="288" r:id="rId7"/>
    <p:sldId id="263" r:id="rId8"/>
    <p:sldId id="262" r:id="rId9"/>
    <p:sldId id="286" r:id="rId10"/>
    <p:sldId id="278" r:id="rId11"/>
    <p:sldId id="289" r:id="rId12"/>
    <p:sldId id="290" r:id="rId13"/>
    <p:sldId id="267" r:id="rId14"/>
    <p:sldId id="279" r:id="rId15"/>
    <p:sldId id="292" r:id="rId16"/>
    <p:sldId id="291" r:id="rId17"/>
    <p:sldId id="293" r:id="rId18"/>
    <p:sldId id="294" r:id="rId19"/>
    <p:sldId id="295" r:id="rId20"/>
    <p:sldId id="298" r:id="rId21"/>
    <p:sldId id="296" r:id="rId22"/>
    <p:sldId id="299" r:id="rId23"/>
    <p:sldId id="297" r:id="rId24"/>
    <p:sldId id="275" r:id="rId25"/>
    <p:sldId id="282" r:id="rId26"/>
    <p:sldId id="273" r:id="rId27"/>
    <p:sldId id="272" r:id="rId28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432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89602" autoAdjust="0"/>
  </p:normalViewPr>
  <p:slideViewPr>
    <p:cSldViewPr>
      <p:cViewPr varScale="1">
        <p:scale>
          <a:sx n="77" d="100"/>
          <a:sy n="77" d="100"/>
        </p:scale>
        <p:origin x="1206" y="60"/>
      </p:cViewPr>
      <p:guideLst>
        <p:guide orient="horz" pos="2183"/>
        <p:guide pos="2857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8A3C4-ECD3-2544-8817-033F61C5FF61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0DF47-1802-0C46-9D6E-4B761FB48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464454" y="6472195"/>
            <a:ext cx="3679547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782155" y="6450248"/>
            <a:ext cx="35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0" y="6404057"/>
            <a:ext cx="5598924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600" dirty="0" smtClean="0"/>
              <a:t>                                  GM 2017,</a:t>
            </a:r>
            <a:r>
              <a:rPr lang="en-US" altLang="zh-CN" sz="1600" baseline="0" dirty="0" smtClean="0"/>
              <a:t> IHEP, Beijing, China</a:t>
            </a:r>
            <a:endParaRPr lang="en-US" altLang="zh-CN" sz="1600" dirty="0" smtClean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2"/>
            <a:ext cx="6408738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2"/>
            <a:ext cx="6408738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                                           GM</a:t>
            </a:r>
            <a:r>
              <a:rPr lang="en-US" altLang="zh-CN" sz="16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2017, IHEP, Beijing, China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, Dec. 10-14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16632"/>
            <a:ext cx="6696075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32" y="116632"/>
            <a:ext cx="6481762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44624"/>
            <a:ext cx="6408738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07" y="6432190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86323"/>
            <a:ext cx="803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                                                 GM</a:t>
            </a:r>
            <a:r>
              <a:rPr lang="en-US" altLang="zh-CN" sz="16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2017, IHEP, Beijing, China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, Dec. 10-14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44827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Fast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O</a:t>
            </a:r>
            <a:r>
              <a:rPr lang="en-US" altLang="zh-CN" sz="3600" dirty="0" smtClean="0"/>
              <a:t>rbit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F</a:t>
            </a:r>
            <a:r>
              <a:rPr lang="en-US" altLang="zh-CN" sz="3600" dirty="0" smtClean="0"/>
              <a:t>eedback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S</a:t>
            </a:r>
            <a:r>
              <a:rPr lang="en-US" altLang="zh-CN" sz="3600" dirty="0" smtClean="0"/>
              <a:t>ystem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for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HEPS</a:t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CC00FF"/>
                </a:solidFill>
              </a:rPr>
              <a:t>(Cooperation work among all related systems)</a:t>
            </a:r>
            <a:endParaRPr lang="zh-CN" altLang="en-US" sz="2800" dirty="0">
              <a:solidFill>
                <a:srgbClr val="CC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err="1" smtClean="0"/>
              <a:t>Dapeng</a:t>
            </a:r>
            <a:r>
              <a:rPr lang="en-US" altLang="zh-CN" dirty="0" smtClean="0"/>
              <a:t> Jin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Control System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Dec. 12, 2017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1052736"/>
            <a:ext cx="8039240" cy="532859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Core chip selection : </a:t>
            </a:r>
            <a:r>
              <a:rPr lang="en-US" dirty="0" err="1" smtClean="0"/>
              <a:t>UltraScale</a:t>
            </a:r>
            <a:r>
              <a:rPr lang="en-US" dirty="0" smtClean="0"/>
              <a:t>+/</a:t>
            </a:r>
            <a:r>
              <a:rPr lang="en-US" dirty="0" err="1" smtClean="0"/>
              <a:t>UltraScale</a:t>
            </a:r>
            <a:r>
              <a:rPr lang="en-US" dirty="0"/>
              <a:t> </a:t>
            </a:r>
            <a:r>
              <a:rPr lang="en-US" dirty="0" smtClean="0"/>
              <a:t>from Xilinx</a:t>
            </a:r>
          </a:p>
          <a:p>
            <a:pPr lvl="1"/>
            <a:r>
              <a:rPr lang="en-US" dirty="0" smtClean="0"/>
              <a:t>Clock frequencies of logics and DSPs, up to 1GHz frequency is </a:t>
            </a:r>
            <a:r>
              <a:rPr lang="en-US" altLang="zh-CN" dirty="0" smtClean="0"/>
              <a:t>desired</a:t>
            </a:r>
            <a:r>
              <a:rPr lang="en-US" dirty="0" smtClean="0"/>
              <a:t>, at least 800MHz. Current level is between 600 MHz to 800MHz.</a:t>
            </a:r>
          </a:p>
          <a:p>
            <a:pPr lvl="1"/>
            <a:r>
              <a:rPr lang="en-US" dirty="0" smtClean="0"/>
              <a:t>GTH transceivers together with optical transceivers working above 10Gb/s for global communication, and above 5Gb/s for BPM data collection. Multi channels will be used.</a:t>
            </a:r>
          </a:p>
          <a:p>
            <a:pPr lvl="1"/>
            <a:r>
              <a:rPr lang="en-US" dirty="0" smtClean="0"/>
              <a:t>Cable routing around the ring to minimize delay.</a:t>
            </a:r>
          </a:p>
          <a:p>
            <a:pPr lvl="1"/>
            <a:r>
              <a:rPr lang="en-US" altLang="zh-CN" dirty="0"/>
              <a:t>Parallel data transmission to PS controllers to minimize </a:t>
            </a:r>
            <a:r>
              <a:rPr lang="en-US" altLang="zh-CN" dirty="0" smtClean="0"/>
              <a:t>delay.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1052736"/>
            <a:ext cx="8039240" cy="5184576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Global </a:t>
            </a:r>
            <a:r>
              <a:rPr lang="en-US" altLang="zh-CN" dirty="0"/>
              <a:t>timing synchronized data acquisition, transmission and logics</a:t>
            </a:r>
            <a:r>
              <a:rPr lang="en-US" altLang="zh-CN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Ripple, effective resolution, accuracy and stability of the power supplies are very important.</a:t>
            </a:r>
          </a:p>
          <a:p>
            <a:pPr lvl="1"/>
            <a:r>
              <a:rPr lang="en-US" dirty="0" smtClean="0"/>
              <a:t>Parameters consistency for the fast correctors, power supplies and vacuum chambers are very important. The same, the best.</a:t>
            </a:r>
          </a:p>
          <a:p>
            <a:pPr lvl="1"/>
            <a:r>
              <a:rPr lang="en-US" dirty="0" smtClean="0"/>
              <a:t>Local linearity and hysteresis error of the fast correctors need to be concerned.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980728"/>
            <a:ext cx="8039240" cy="54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CN" dirty="0" smtClean="0"/>
              <a:t>BPM data acquisition and treatment : ~ 5</a:t>
            </a:r>
            <a:r>
              <a:rPr lang="en-US" altLang="zh-CN" dirty="0" smtClean="0">
                <a:sym typeface="Symbol" panose="05050102010706020507" pitchFamily="18" charset="2"/>
              </a:rPr>
              <a:t>s.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Global optical cable delay : ~ 10</a:t>
            </a:r>
            <a:r>
              <a:rPr lang="en-US" altLang="zh-CN" dirty="0" smtClean="0">
                <a:sym typeface="Symbol" panose="05050102010706020507" pitchFamily="18" charset="2"/>
              </a:rPr>
              <a:t>s for ~ 2km cables.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Serialization/Deserialization for half the ring : ~ 7.2s for 24 nodes.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Global data packets transmission : ~ 1</a:t>
            </a:r>
            <a:r>
              <a:rPr lang="en-US" altLang="zh-CN" dirty="0">
                <a:sym typeface="Symbol" panose="05050102010706020507" pitchFamily="18" charset="2"/>
              </a:rPr>
              <a:t> s.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Matrix calculation : ~ 20s.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Step response of power supplies : ~ 70s to 95% amplitude.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Step response of fast correctors : ~ 70s to 95% amplitude.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Vacuum chambers : </a:t>
            </a:r>
            <a:r>
              <a:rPr lang="en-US" altLang="zh-CN" dirty="0" err="1" smtClean="0">
                <a:sym typeface="Symbol" panose="05050102010706020507" pitchFamily="18" charset="2"/>
              </a:rPr>
              <a:t>Inconnel</a:t>
            </a:r>
            <a:r>
              <a:rPr lang="en-US" altLang="zh-CN" dirty="0" smtClean="0">
                <a:sym typeface="Symbol" panose="05050102010706020507" pitchFamily="18" charset="2"/>
              </a:rPr>
              <a:t> 625, thickness 0.8mm, step response : ~ 129s to 95% amplitude.</a:t>
            </a:r>
          </a:p>
          <a:p>
            <a:pPr lvl="1"/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731360"/>
          </a:xfrm>
        </p:spPr>
        <p:txBody>
          <a:bodyPr/>
          <a:lstStyle/>
          <a:p>
            <a:r>
              <a:rPr lang="en-US" sz="3200" dirty="0" smtClean="0"/>
              <a:t>Preliminary Time </a:t>
            </a:r>
            <a:r>
              <a:rPr lang="en-US" sz="3200" dirty="0" smtClean="0"/>
              <a:t>Consumption Estimate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6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6516216" cy="1912071"/>
          </a:xfrm>
        </p:spPr>
        <p:txBody>
          <a:bodyPr/>
          <a:lstStyle/>
          <a:p>
            <a:r>
              <a:rPr lang="en-US" altLang="zh-CN" dirty="0" smtClean="0"/>
              <a:t>Preliminary Results of Simulation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980728"/>
            <a:ext cx="803924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Ground vibration</a:t>
            </a:r>
          </a:p>
          <a:p>
            <a:pPr lvl="1"/>
            <a:endParaRPr lang="en-US" altLang="zh-CN" sz="2200" dirty="0" smtClean="0"/>
          </a:p>
          <a:p>
            <a:pPr lvl="1"/>
            <a:endParaRPr lang="en-US" altLang="zh-CN" sz="2200" dirty="0"/>
          </a:p>
          <a:p>
            <a:pPr lvl="1"/>
            <a:endParaRPr lang="en-US" altLang="zh-CN" sz="2200" dirty="0" smtClean="0"/>
          </a:p>
          <a:p>
            <a:pPr marL="502920" lvl="1" indent="0">
              <a:buNone/>
            </a:pPr>
            <a:endParaRPr lang="en-US" altLang="zh-CN" sz="2200" dirty="0" smtClean="0"/>
          </a:p>
          <a:p>
            <a:r>
              <a:rPr lang="en-US" altLang="zh-CN" dirty="0" smtClean="0"/>
              <a:t> </a:t>
            </a:r>
            <a:r>
              <a:rPr lang="en-US" altLang="zh-CN" sz="2400" dirty="0" smtClean="0"/>
              <a:t>Power supply ripple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Modeling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073162" cy="21752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07146"/>
            <a:ext cx="8066784" cy="22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817" y="105352"/>
            <a:ext cx="8011861" cy="663575"/>
          </a:xfrm>
        </p:spPr>
        <p:txBody>
          <a:bodyPr/>
          <a:lstStyle/>
          <a:p>
            <a:r>
              <a:rPr lang="en-US" sz="3200" dirty="0" smtClean="0"/>
              <a:t>Feedback Algorithm </a:t>
            </a:r>
            <a:r>
              <a:rPr lang="en-US" sz="3200" smtClean="0"/>
              <a:t>and </a:t>
            </a:r>
            <a:r>
              <a:rPr lang="en-US" sz="3200" smtClean="0"/>
              <a:t>Parameters used</a:t>
            </a:r>
            <a:endParaRPr 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903097" y="2220518"/>
            <a:ext cx="281441" cy="288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6409" y="2214918"/>
            <a:ext cx="5040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PID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19934" y="1916832"/>
            <a:ext cx="556732" cy="895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ysClr val="windowText" lastClr="000000"/>
                </a:solidFill>
              </a:rPr>
              <a:t>R</a:t>
            </a:r>
            <a:r>
              <a:rPr lang="en-US" altLang="zh-CN" sz="2400" baseline="30000" dirty="0" smtClean="0">
                <a:solidFill>
                  <a:sysClr val="windowText" lastClr="000000"/>
                </a:solidFill>
              </a:rPr>
              <a:t>-1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194572" y="2230303"/>
            <a:ext cx="79208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delay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6811" y="2224351"/>
            <a:ext cx="560457" cy="286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5805" y="2174457"/>
            <a:ext cx="1002878" cy="431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magnet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13067" y="2220517"/>
            <a:ext cx="1017352" cy="3392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chamber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95624" y="2004850"/>
            <a:ext cx="376817" cy="807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ysClr val="windowText" lastClr="000000"/>
                </a:solidFill>
              </a:rPr>
              <a:t>R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654712" y="3366162"/>
            <a:ext cx="79208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474112" y="2245946"/>
            <a:ext cx="281441" cy="288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82825" y="2390694"/>
            <a:ext cx="853089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6" idx="6"/>
            <a:endCxn id="7" idx="1"/>
          </p:cNvCxnSpPr>
          <p:nvPr/>
        </p:nvCxnSpPr>
        <p:spPr>
          <a:xfrm flipV="1">
            <a:off x="1184538" y="2358934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007049" y="2374319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857885" y="2360766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012062" y="2374319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887268" y="2374319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6256393" y="2353156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7493953" y="2360766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158477" y="2373190"/>
            <a:ext cx="331871" cy="5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5" idx="4"/>
          </p:cNvCxnSpPr>
          <p:nvPr/>
        </p:nvCxnSpPr>
        <p:spPr>
          <a:xfrm flipH="1">
            <a:off x="8614832" y="2534334"/>
            <a:ext cx="1" cy="9758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501341" y="3510178"/>
            <a:ext cx="31134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043817" y="3510178"/>
            <a:ext cx="35365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6" idx="4"/>
          </p:cNvCxnSpPr>
          <p:nvPr/>
        </p:nvCxnSpPr>
        <p:spPr>
          <a:xfrm flipV="1">
            <a:off x="1043817" y="2508906"/>
            <a:ext cx="1" cy="10012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5" idx="6"/>
          </p:cNvCxnSpPr>
          <p:nvPr/>
        </p:nvCxnSpPr>
        <p:spPr>
          <a:xfrm>
            <a:off x="8755553" y="2390140"/>
            <a:ext cx="316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7264" y="2004850"/>
            <a:ext cx="64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y</a:t>
            </a:r>
            <a:r>
              <a:rPr lang="en-US" altLang="zh-CN" i="1" baseline="-25000" dirty="0" err="1" smtClean="0"/>
              <a:t>d</a:t>
            </a:r>
            <a:r>
              <a:rPr lang="en-US" altLang="zh-CN" i="1" baseline="-25000" dirty="0" smtClean="0"/>
              <a:t>    </a:t>
            </a:r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39050" y="2525418"/>
            <a:ext cx="39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196772" y="2007257"/>
            <a:ext cx="39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319394" y="1712486"/>
            <a:ext cx="39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8590500" y="1533398"/>
            <a:ext cx="1" cy="7101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778198" y="190824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y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153648" y="1934512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e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8569493" y="110184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n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41002" y="3739208"/>
            <a:ext cx="7332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PID                                  PI controller</a:t>
            </a: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R                                      response matrix</a:t>
            </a: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Delay                              calculation delay  40</a:t>
            </a:r>
            <a:r>
              <a:rPr lang="en-US" altLang="zh-CN" i="1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s</a:t>
            </a:r>
            <a:endParaRPr lang="en-US" altLang="zh-CN" i="1" dirty="0" smtClean="0">
              <a:solidFill>
                <a:sysClr val="windowText" lastClr="000000"/>
              </a:solidFill>
            </a:endParaRP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PS                                    step response : 70</a:t>
            </a:r>
            <a:r>
              <a:rPr lang="en-US" altLang="zh-CN" i="1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s to </a:t>
            </a:r>
            <a:r>
              <a:rPr lang="en-US" altLang="zh-CN" dirty="0" smtClean="0"/>
              <a:t>95% amplitude</a:t>
            </a:r>
            <a:endParaRPr lang="en-US" altLang="zh-CN" dirty="0" smtClean="0">
              <a:solidFill>
                <a:sysClr val="windowText" lastClr="000000"/>
              </a:solidFill>
            </a:endParaRP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Magnet                          same as PS</a:t>
            </a:r>
            <a:endParaRPr lang="en-US" altLang="zh-CN" dirty="0" smtClean="0">
              <a:solidFill>
                <a:sysClr val="windowText" lastClr="000000"/>
              </a:solidFill>
            </a:endParaRP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chamber                         </a:t>
            </a:r>
            <a:r>
              <a:rPr lang="en-US" altLang="zh-CN" dirty="0" smtClean="0"/>
              <a:t>0.8mm</a:t>
            </a:r>
            <a:r>
              <a:rPr lang="zh-CN" altLang="en-US" dirty="0"/>
              <a:t> </a:t>
            </a:r>
            <a:r>
              <a:rPr lang="en-US" altLang="zh-CN" dirty="0" smtClean="0"/>
              <a:t>thick </a:t>
            </a:r>
            <a:r>
              <a:rPr lang="en-US" altLang="zh-CN" dirty="0" err="1" smtClean="0"/>
              <a:t>Inconnel</a:t>
            </a:r>
            <a:r>
              <a:rPr lang="en-US" altLang="zh-CN" dirty="0" smtClean="0"/>
              <a:t> 625, inner diameter 22mm</a:t>
            </a:r>
            <a:endParaRPr lang="en-US" altLang="zh-CN" i="1" dirty="0" smtClean="0">
              <a:solidFill>
                <a:sysClr val="windowText" lastClr="000000"/>
              </a:solidFill>
            </a:endParaRP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n                                      noise</a:t>
            </a:r>
          </a:p>
          <a:p>
            <a:r>
              <a:rPr lang="en-US" altLang="zh-CN" i="1" dirty="0" smtClean="0">
                <a:solidFill>
                  <a:sysClr val="windowText" lastClr="000000"/>
                </a:solidFill>
              </a:rPr>
              <a:t>BPM</a:t>
            </a:r>
            <a:r>
              <a:rPr lang="en-US" altLang="zh-CN" i="1" dirty="0">
                <a:solidFill>
                  <a:sysClr val="windowText" lastClr="000000"/>
                </a:solidFill>
              </a:rPr>
              <a:t>                               delay  </a:t>
            </a:r>
            <a:r>
              <a:rPr lang="en-US" altLang="zh-CN" i="1" dirty="0" smtClean="0">
                <a:solidFill>
                  <a:sysClr val="windowText" lastClr="000000"/>
                </a:solidFill>
              </a:rPr>
              <a:t>2.5</a:t>
            </a:r>
            <a:r>
              <a:rPr lang="en-US" altLang="zh-CN" i="1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i="1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s</a:t>
            </a:r>
            <a:endParaRPr lang="en-US" altLang="zh-CN" i="1" dirty="0">
              <a:solidFill>
                <a:sysClr val="windowText" lastClr="0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8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Modeling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r="6875"/>
          <a:stretch/>
        </p:blipFill>
        <p:spPr>
          <a:xfrm>
            <a:off x="179512" y="1023004"/>
            <a:ext cx="5519062" cy="4422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63680" y="2636912"/>
                <a:ext cx="2880320" cy="378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80" y="2636912"/>
                <a:ext cx="2880320" cy="378245"/>
              </a:xfrm>
              <a:prstGeom prst="rect">
                <a:avLst/>
              </a:prstGeom>
              <a:blipFill rotWithShape="0">
                <a:blip r:embed="rId4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996454" y="316737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-0.1433;  </a:t>
            </a:r>
          </a:p>
          <a:p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8.038*1000;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1.001;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0.00307*1000;  </a:t>
            </a:r>
          </a:p>
          <a:p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-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0.8693;  </a:t>
            </a:r>
          </a:p>
          <a:p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152.4*1000;  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70030"/>
              </p:ext>
            </p:extLst>
          </p:nvPr>
        </p:nvGraphicFramePr>
        <p:xfrm>
          <a:off x="1331640" y="5556783"/>
          <a:ext cx="6673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公式" r:id="rId5" imgW="4444920" imgH="419040" progId="Equation.3">
                  <p:embed/>
                </p:oleObj>
              </mc:Choice>
              <mc:Fallback>
                <p:oleObj name="公式" r:id="rId5" imgW="4444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556783"/>
                        <a:ext cx="66738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673534" y="1367987"/>
            <a:ext cx="3382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Vacuum chamber : 0.8mm thick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</a:t>
            </a:r>
            <a:r>
              <a:rPr lang="en-US" altLang="zh-CN" dirty="0" err="1" smtClean="0"/>
              <a:t>Inconnel</a:t>
            </a:r>
            <a:r>
              <a:rPr lang="en-US" altLang="zh-CN" dirty="0" smtClean="0"/>
              <a:t> 625,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inner diameter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22mm.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3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964678" y="2204864"/>
                <a:ext cx="2880320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78" y="2204864"/>
                <a:ext cx="2880320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309730" y="266037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dirty="0"/>
              <a:t>42.8*1000;</a:t>
            </a: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02697"/>
              </p:ext>
            </p:extLst>
          </p:nvPr>
        </p:nvGraphicFramePr>
        <p:xfrm>
          <a:off x="6356576" y="3356867"/>
          <a:ext cx="2441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公式" r:id="rId4" imgW="1625400" imgH="419040" progId="Equation.3">
                  <p:embed/>
                </p:oleObj>
              </mc:Choice>
              <mc:Fallback>
                <p:oleObj name="公式" r:id="rId4" imgW="1625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576" y="3356867"/>
                        <a:ext cx="24415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" y="1412776"/>
            <a:ext cx="6263305" cy="43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Modeling</a:t>
            </a:r>
            <a:endParaRPr lang="en-US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611560" y="3062602"/>
            <a:ext cx="8229600" cy="3030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</a:t>
            </a:r>
            <a:r>
              <a:rPr lang="en-US" altLang="zh-CN" sz="2800" dirty="0" smtClean="0"/>
              <a:t>System performance: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  </a:t>
            </a:r>
            <a:r>
              <a:rPr lang="en-US" altLang="zh-CN" sz="2400" dirty="0" smtClean="0"/>
              <a:t>   System performance will be studied by the frequency-amplitude curve of this function. </a:t>
            </a:r>
          </a:p>
          <a:p>
            <a:endParaRPr lang="en-US" altLang="zh-C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08699"/>
              </p:ext>
            </p:extLst>
          </p:nvPr>
        </p:nvGraphicFramePr>
        <p:xfrm>
          <a:off x="2051720" y="3835884"/>
          <a:ext cx="5257034" cy="88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公式" r:id="rId3" imgW="2717640" imgH="457200" progId="Equation.3">
                  <p:embed/>
                </p:oleObj>
              </mc:Choice>
              <mc:Fallback>
                <p:oleObj name="公式" r:id="rId3" imgW="271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835884"/>
                        <a:ext cx="5257034" cy="889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59830"/>
              </p:ext>
            </p:extLst>
          </p:nvPr>
        </p:nvGraphicFramePr>
        <p:xfrm>
          <a:off x="5568040" y="1053842"/>
          <a:ext cx="15890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公式" r:id="rId5" imgW="1066680" imgH="393480" progId="Equation.3">
                  <p:embed/>
                </p:oleObj>
              </mc:Choice>
              <mc:Fallback>
                <p:oleObj name="公式" r:id="rId5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040" y="1053842"/>
                        <a:ext cx="1589087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74986" y="1154207"/>
            <a:ext cx="456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transfer function for PID controller:</a:t>
            </a:r>
            <a:endParaRPr lang="zh-CN" altLang="en-US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15587"/>
              </p:ext>
            </p:extLst>
          </p:nvPr>
        </p:nvGraphicFramePr>
        <p:xfrm>
          <a:off x="5508104" y="1685921"/>
          <a:ext cx="2429834" cy="59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公式" r:id="rId7" imgW="1130040" imgH="266400" progId="Equation.3">
                  <p:embed/>
                </p:oleObj>
              </mc:Choice>
              <mc:Fallback>
                <p:oleObj name="公式" r:id="rId7" imgW="1130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685921"/>
                        <a:ext cx="2429834" cy="590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4453"/>
              </p:ext>
            </p:extLst>
          </p:nvPr>
        </p:nvGraphicFramePr>
        <p:xfrm>
          <a:off x="5501541" y="2319215"/>
          <a:ext cx="2073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公式" r:id="rId9" imgW="965160" imgH="215640" progId="Equation.3">
                  <p:embed/>
                </p:oleObj>
              </mc:Choice>
              <mc:Fallback>
                <p:oleObj name="公式" r:id="rId9" imgW="965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541" y="2319215"/>
                        <a:ext cx="20732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Tuning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439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452542" y="2046722"/>
            <a:ext cx="5287810" cy="561974"/>
          </a:xfrm>
        </p:spPr>
        <p:txBody>
          <a:bodyPr/>
          <a:lstStyle/>
          <a:p>
            <a:r>
              <a:rPr lang="en-US" altLang="zh-CN" dirty="0" smtClean="0"/>
              <a:t>Components involved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452544" y="2864140"/>
            <a:ext cx="5287808" cy="56197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Preliminary design of the FOFB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452542" y="3681556"/>
            <a:ext cx="5287810" cy="5619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Preliminary results of simulation</a:t>
            </a:r>
            <a:endParaRPr lang="zh-CN" altLang="en-US" dirty="0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835696" y="4509121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458715" y="4509120"/>
            <a:ext cx="5281637" cy="5619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Further considerations</a:t>
            </a:r>
            <a:endParaRPr lang="zh-CN" altLang="en-US" dirty="0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835696" y="5316393"/>
            <a:ext cx="612775" cy="561975"/>
          </a:xfrm>
        </p:spPr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458715" y="5316392"/>
            <a:ext cx="5281637" cy="5619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Tuning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4391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 w/ &amp; w/o FOFB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6" y="1268760"/>
            <a:ext cx="851019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 w/ &amp; w/o FOFB : Zoom In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328737"/>
            <a:ext cx="8402076" cy="49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</a:t>
            </a:r>
            <a:r>
              <a:rPr lang="en-US" altLang="zh-CN" dirty="0" smtClean="0"/>
              <a:t>Results and Further to Do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9552" y="1052736"/>
            <a:ext cx="8039240" cy="53285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Present results with the parameters used</a:t>
            </a:r>
          </a:p>
          <a:p>
            <a:pPr lvl="1"/>
            <a:r>
              <a:rPr lang="en-US" dirty="0" smtClean="0"/>
              <a:t>Effective bandwidth up to ~ 500Hz.</a:t>
            </a:r>
          </a:p>
          <a:p>
            <a:pPr lvl="1"/>
            <a:r>
              <a:rPr lang="en-US" dirty="0" smtClean="0"/>
              <a:t>Almost no effect to noise ~ 800Hz.</a:t>
            </a:r>
          </a:p>
          <a:p>
            <a:pPr lvl="1"/>
            <a:r>
              <a:rPr lang="en-US" dirty="0" smtClean="0"/>
              <a:t>Negative effect to noise ~ 1kHz.</a:t>
            </a:r>
          </a:p>
          <a:p>
            <a:r>
              <a:rPr lang="en-US" altLang="zh-CN" sz="2800" dirty="0" smtClean="0"/>
              <a:t>Further to do</a:t>
            </a:r>
            <a:endParaRPr lang="en-US" altLang="zh-CN" sz="2800" dirty="0"/>
          </a:p>
          <a:p>
            <a:pPr lvl="1"/>
            <a:r>
              <a:rPr lang="en-US" altLang="zh-CN" dirty="0" smtClean="0"/>
              <a:t>Lower thickness of the vacuum chambers down to 0.5mm.</a:t>
            </a:r>
            <a:endParaRPr lang="en-US" altLang="zh-CN" dirty="0"/>
          </a:p>
          <a:p>
            <a:pPr lvl="1"/>
            <a:r>
              <a:rPr lang="en-US" dirty="0" smtClean="0"/>
              <a:t>Lower delay of calculations down to 10</a:t>
            </a:r>
            <a:r>
              <a:rPr lang="en-US" dirty="0" smtClean="0">
                <a:sym typeface="Symbol" panose="05050102010706020507" pitchFamily="18" charset="2"/>
              </a:rPr>
              <a:t>s.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Lower conductance fast correctors with less magnetic poles.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9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380312" cy="1912071"/>
          </a:xfrm>
        </p:spPr>
        <p:txBody>
          <a:bodyPr/>
          <a:lstStyle/>
          <a:p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908720"/>
            <a:ext cx="8039240" cy="532859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Control with overshoot is must to increase the response speed.</a:t>
            </a:r>
          </a:p>
          <a:p>
            <a:pPr lvl="1"/>
            <a:r>
              <a:rPr lang="en-US" dirty="0" smtClean="0"/>
              <a:t>Possible positions of the control with overshoot : Just before data output to PS controllers or in the PS controller. Parameters should be easily adjustable.</a:t>
            </a:r>
          </a:p>
          <a:p>
            <a:pPr lvl="1"/>
            <a:r>
              <a:rPr lang="en-US" dirty="0" smtClean="0"/>
              <a:t>Balance among performance, cost, difficulty, complexity, reliability, availability, scalability and maintainability.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6516216" cy="1912071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980728"/>
            <a:ext cx="8039240" cy="54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Preliminary design and simulation results have been carried out till now.</a:t>
            </a:r>
          </a:p>
          <a:p>
            <a:r>
              <a:rPr lang="en-US" sz="2800" dirty="0" smtClean="0"/>
              <a:t>A bandwidth of 500 Hz can be possibly achieved.</a:t>
            </a:r>
          </a:p>
          <a:p>
            <a:r>
              <a:rPr lang="en-US" sz="2800" dirty="0" smtClean="0"/>
              <a:t>A bandwidth of 800 Hz or higher </a:t>
            </a:r>
            <a:r>
              <a:rPr lang="en-US" sz="2800" smtClean="0"/>
              <a:t>is desired </a:t>
            </a:r>
            <a:r>
              <a:rPr lang="en-US" sz="2800" dirty="0" smtClean="0"/>
              <a:t>with some difficulties.</a:t>
            </a:r>
          </a:p>
          <a:p>
            <a:r>
              <a:rPr lang="en-US" sz="2800" dirty="0" smtClean="0"/>
              <a:t>Much further work need to be done to make a good balance.</a:t>
            </a:r>
          </a:p>
          <a:p>
            <a:r>
              <a:rPr lang="en-US" sz="2800" dirty="0" smtClean="0"/>
              <a:t>Tight cooperation among all related systems is the key to success.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092280" cy="1912071"/>
          </a:xfrm>
        </p:spPr>
        <p:txBody>
          <a:bodyPr/>
          <a:lstStyle/>
          <a:p>
            <a:r>
              <a:rPr lang="en-US" dirty="0" smtClean="0"/>
              <a:t>Components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Illustration of the FOFB</a:t>
            </a:r>
            <a:endParaRPr 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755576" y="1484784"/>
            <a:ext cx="4176464" cy="4392488"/>
          </a:xfrm>
          <a:prstGeom prst="ellipse">
            <a:avLst/>
          </a:prstGeom>
          <a:noFill/>
          <a:ln w="1270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043608" y="1484784"/>
            <a:ext cx="720080" cy="64807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465210"/>
            <a:ext cx="720079" cy="653458"/>
          </a:xfrm>
          <a:prstGeom prst="rect">
            <a:avLst/>
          </a:prstGeom>
        </p:spPr>
      </p:pic>
      <p:pic>
        <p:nvPicPr>
          <p:cNvPr id="9" name="图片 8" descr="思考者图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24944"/>
            <a:ext cx="1188523" cy="1584176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3059832" y="1916832"/>
            <a:ext cx="144016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627784" y="4581128"/>
            <a:ext cx="14401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347864" y="3212976"/>
            <a:ext cx="115212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403648" y="2924944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1331640" y="4005064"/>
            <a:ext cx="864096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3347864" y="3933056"/>
            <a:ext cx="86409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987824" y="4581128"/>
            <a:ext cx="432048" cy="79208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491880" y="3789040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347864" y="2564904"/>
            <a:ext cx="936104" cy="57606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2555776" y="1916832"/>
            <a:ext cx="144016" cy="100811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259632" y="3573016"/>
            <a:ext cx="108012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1763688" y="4149080"/>
            <a:ext cx="576064" cy="72008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445224"/>
            <a:ext cx="792088" cy="700894"/>
          </a:xfrm>
          <a:prstGeom prst="rect">
            <a:avLst/>
          </a:prstGeom>
        </p:spPr>
      </p:pic>
      <p:pic>
        <p:nvPicPr>
          <p:cNvPr id="23" name="图片 22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720079" cy="653458"/>
          </a:xfrm>
          <a:prstGeom prst="rect">
            <a:avLst/>
          </a:prstGeom>
        </p:spPr>
      </p:pic>
      <p:pic>
        <p:nvPicPr>
          <p:cNvPr id="24" name="图片 23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941168"/>
            <a:ext cx="792088" cy="700894"/>
          </a:xfrm>
          <a:prstGeom prst="rect">
            <a:avLst/>
          </a:prstGeom>
        </p:spPr>
      </p:pic>
      <p:pic>
        <p:nvPicPr>
          <p:cNvPr id="25" name="图片 24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653136"/>
            <a:ext cx="720079" cy="653458"/>
          </a:xfrm>
          <a:prstGeom prst="rect">
            <a:avLst/>
          </a:prstGeom>
        </p:spPr>
      </p:pic>
      <p:pic>
        <p:nvPicPr>
          <p:cNvPr id="26" name="图片 25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933056"/>
            <a:ext cx="792088" cy="700894"/>
          </a:xfrm>
          <a:prstGeom prst="rect">
            <a:avLst/>
          </a:prstGeom>
        </p:spPr>
      </p:pic>
      <p:pic>
        <p:nvPicPr>
          <p:cNvPr id="27" name="图片 26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08920"/>
            <a:ext cx="720079" cy="653458"/>
          </a:xfrm>
          <a:prstGeom prst="rect">
            <a:avLst/>
          </a:prstGeom>
        </p:spPr>
      </p:pic>
      <p:pic>
        <p:nvPicPr>
          <p:cNvPr id="28" name="图片 27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88840"/>
            <a:ext cx="792088" cy="700894"/>
          </a:xfrm>
          <a:prstGeom prst="rect">
            <a:avLst/>
          </a:prstGeom>
        </p:spPr>
      </p:pic>
      <p:pic>
        <p:nvPicPr>
          <p:cNvPr id="29" name="图片 28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96752"/>
            <a:ext cx="720079" cy="653458"/>
          </a:xfrm>
          <a:prstGeom prst="rect">
            <a:avLst/>
          </a:prstGeom>
        </p:spPr>
      </p:pic>
      <p:pic>
        <p:nvPicPr>
          <p:cNvPr id="30" name="图片 29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052736"/>
            <a:ext cx="792088" cy="700894"/>
          </a:xfrm>
          <a:prstGeom prst="rect">
            <a:avLst/>
          </a:prstGeom>
        </p:spPr>
      </p:pic>
      <p:pic>
        <p:nvPicPr>
          <p:cNvPr id="31" name="图片 30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720079" cy="653458"/>
          </a:xfrm>
          <a:prstGeom prst="rect">
            <a:avLst/>
          </a:prstGeom>
        </p:spPr>
      </p:pic>
      <p:pic>
        <p:nvPicPr>
          <p:cNvPr id="32" name="图片 31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792088" cy="700894"/>
          </a:xfrm>
          <a:prstGeom prst="rect">
            <a:avLst/>
          </a:prstGeom>
        </p:spPr>
      </p:pic>
      <p:pic>
        <p:nvPicPr>
          <p:cNvPr id="33" name="图片 32" descr="放大镜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793493" cy="720080"/>
          </a:xfrm>
          <a:prstGeom prst="rect">
            <a:avLst/>
          </a:prstGeom>
        </p:spPr>
      </p:pic>
      <p:pic>
        <p:nvPicPr>
          <p:cNvPr id="34" name="图片 33" descr="执行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93096"/>
            <a:ext cx="792088" cy="700894"/>
          </a:xfrm>
          <a:prstGeom prst="rect">
            <a:avLst/>
          </a:prstGeom>
        </p:spPr>
      </p:pic>
      <p:pic>
        <p:nvPicPr>
          <p:cNvPr id="35" name="图片 34" descr="思考者图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996952"/>
            <a:ext cx="864096" cy="1151749"/>
          </a:xfrm>
          <a:prstGeom prst="rect">
            <a:avLst/>
          </a:prstGeom>
        </p:spPr>
      </p:pic>
      <p:sp>
        <p:nvSpPr>
          <p:cNvPr id="36" name="TextBox 128"/>
          <p:cNvSpPr txBox="1"/>
          <p:nvPr/>
        </p:nvSpPr>
        <p:spPr>
          <a:xfrm>
            <a:off x="6444208" y="213285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BPMs</a:t>
            </a:r>
            <a:endParaRPr lang="zh-CN" altLang="en-US" sz="2400" dirty="0"/>
          </a:p>
        </p:txBody>
      </p:sp>
      <p:sp>
        <p:nvSpPr>
          <p:cNvPr id="37" name="TextBox 129"/>
          <p:cNvSpPr txBox="1"/>
          <p:nvPr/>
        </p:nvSpPr>
        <p:spPr>
          <a:xfrm>
            <a:off x="6444208" y="31409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Physics simulation, feedback logic</a:t>
            </a:r>
            <a:endParaRPr lang="zh-CN" altLang="en-US" sz="2400" dirty="0"/>
          </a:p>
        </p:txBody>
      </p:sp>
      <p:sp>
        <p:nvSpPr>
          <p:cNvPr id="38" name="TextBox 130"/>
          <p:cNvSpPr txBox="1"/>
          <p:nvPr/>
        </p:nvSpPr>
        <p:spPr>
          <a:xfrm>
            <a:off x="6444208" y="436510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Power supplies, fast correctors, vacuum chambers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24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Further Illustration of the FOFB</a:t>
            </a:r>
            <a:endParaRPr lang="en-US" sz="3200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323528" y="5157192"/>
            <a:ext cx="6984776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23528" y="5805264"/>
            <a:ext cx="6984776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683568" y="5517232"/>
            <a:ext cx="6192688" cy="0"/>
          </a:xfrm>
          <a:prstGeom prst="straightConnector1">
            <a:avLst/>
          </a:prstGeom>
          <a:ln w="25400" cap="flat">
            <a:solidFill>
              <a:srgbClr val="0000CC"/>
            </a:solidFill>
            <a:miter lim="800000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899592" y="5085184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899592" y="5733256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1187624" y="5013176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87624" y="5949280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87624" y="5157192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187624" y="5805264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3419872" y="5085184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3419872" y="5733256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3707904" y="5013176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707904" y="5949280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707904" y="5157192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707904" y="5805264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6084168" y="5085184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6084168" y="5733256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6372200" y="5013176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372200" y="5949280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372200" y="5157192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372200" y="5805264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39552" y="3861048"/>
            <a:ext cx="640871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39552" y="4437112"/>
            <a:ext cx="6408712" cy="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V="1">
            <a:off x="971600" y="3933056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3491880" y="3933056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V="1">
            <a:off x="6156176" y="3933056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3851920" y="450912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1331640" y="450912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6516216" y="450912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/>
        </p:nvSpPr>
        <p:spPr>
          <a:xfrm>
            <a:off x="539552" y="1412776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Integration &amp;&amp; Feedback Logic</a:t>
            </a:r>
            <a:endParaRPr lang="zh-CN" altLang="en-US" sz="2400" b="1" dirty="0"/>
          </a:p>
        </p:txBody>
      </p:sp>
      <p:cxnSp>
        <p:nvCxnSpPr>
          <p:cNvPr id="69" name="直接连接符 68"/>
          <p:cNvCxnSpPr>
            <a:endCxn id="68" idx="2"/>
          </p:cNvCxnSpPr>
          <p:nvPr/>
        </p:nvCxnSpPr>
        <p:spPr>
          <a:xfrm flipV="1">
            <a:off x="1547664" y="3212976"/>
            <a:ext cx="0" cy="648072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圆角矩形 69"/>
          <p:cNvSpPr/>
          <p:nvPr/>
        </p:nvSpPr>
        <p:spPr>
          <a:xfrm>
            <a:off x="4932040" y="1412776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Power Supplies</a:t>
            </a: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>
            <a:off x="5940152" y="3212976"/>
            <a:ext cx="0" cy="1224136"/>
          </a:xfrm>
          <a:prstGeom prst="line">
            <a:avLst/>
          </a:prstGeom>
          <a:ln w="63500">
            <a:solidFill>
              <a:srgbClr val="FF0000"/>
            </a:solidFill>
            <a:prstDash val="sys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68" idx="3"/>
            <a:endCxn id="70" idx="1"/>
          </p:cNvCxnSpPr>
          <p:nvPr/>
        </p:nvCxnSpPr>
        <p:spPr>
          <a:xfrm>
            <a:off x="2555776" y="2312876"/>
            <a:ext cx="2376264" cy="0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7164288" y="1535994"/>
            <a:ext cx="144016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/>
          <p:cNvCxnSpPr/>
          <p:nvPr/>
        </p:nvCxnSpPr>
        <p:spPr>
          <a:xfrm>
            <a:off x="7092279" y="2547561"/>
            <a:ext cx="288032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092279" y="3429000"/>
            <a:ext cx="288032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37"/>
          <p:cNvSpPr txBox="1"/>
          <p:nvPr/>
        </p:nvSpPr>
        <p:spPr>
          <a:xfrm>
            <a:off x="7524327" y="1391979"/>
            <a:ext cx="153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BPMs</a:t>
            </a:r>
            <a:endParaRPr lang="zh-CN" altLang="en-US" sz="2400" dirty="0"/>
          </a:p>
        </p:txBody>
      </p:sp>
      <p:sp>
        <p:nvSpPr>
          <p:cNvPr id="77" name="TextBox 138"/>
          <p:cNvSpPr txBox="1"/>
          <p:nvPr/>
        </p:nvSpPr>
        <p:spPr>
          <a:xfrm>
            <a:off x="7524326" y="2132062"/>
            <a:ext cx="153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Fast Correctors</a:t>
            </a:r>
            <a:endParaRPr lang="zh-CN" altLang="en-US" sz="2400" dirty="0"/>
          </a:p>
        </p:txBody>
      </p:sp>
      <p:sp>
        <p:nvSpPr>
          <p:cNvPr id="78" name="TextBox 139"/>
          <p:cNvSpPr txBox="1"/>
          <p:nvPr/>
        </p:nvSpPr>
        <p:spPr>
          <a:xfrm>
            <a:off x="7524326" y="3007554"/>
            <a:ext cx="153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Vacuum Chambers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65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Control Loop &amp; Algorithm</a:t>
            </a:r>
            <a:endParaRPr lang="en-US" dirty="0"/>
          </a:p>
        </p:txBody>
      </p:sp>
      <p:pic>
        <p:nvPicPr>
          <p:cNvPr id="5" name="图片 4" descr="模拟反馈结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103" y="1405205"/>
            <a:ext cx="8293810" cy="4032448"/>
          </a:xfrm>
          <a:prstGeom prst="rect">
            <a:avLst/>
          </a:prstGeom>
        </p:spPr>
      </p:pic>
      <p:pic>
        <p:nvPicPr>
          <p:cNvPr id="6" name="图片 5" descr="奇异值补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76872"/>
            <a:ext cx="5472608" cy="37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BPMs and fast correctors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76044" cy="432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29384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fast correctors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14436" y="3438293"/>
            <a:ext cx="1969531" cy="143086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016" y="3438293"/>
            <a:ext cx="13743" cy="143086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3815" y="3438293"/>
            <a:ext cx="2146497" cy="143086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574790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There are 13 BPMs, 3 or 4 fast correctors per cell. </a:t>
            </a:r>
          </a:p>
        </p:txBody>
      </p:sp>
    </p:spTree>
    <p:extLst>
      <p:ext uri="{BB962C8B-B14F-4D97-AF65-F5344CB8AC3E}">
        <p14:creationId xmlns:p14="http://schemas.microsoft.com/office/powerpoint/2010/main" val="15031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6516216" cy="1912071"/>
          </a:xfrm>
        </p:spPr>
        <p:txBody>
          <a:bodyPr/>
          <a:lstStyle/>
          <a:p>
            <a:r>
              <a:rPr lang="en-US" altLang="zh-CN" dirty="0" smtClean="0"/>
              <a:t>Preliminary Design of the FOFB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Structure</a:t>
            </a:r>
            <a:endParaRPr lang="en-US" dirty="0"/>
          </a:p>
        </p:txBody>
      </p:sp>
      <p:pic>
        <p:nvPicPr>
          <p:cNvPr id="9" name="图片 8" descr="系统框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2568" cy="5112568"/>
          </a:xfrm>
          <a:prstGeom prst="rect">
            <a:avLst/>
          </a:prstGeom>
        </p:spPr>
      </p:pic>
      <p:pic>
        <p:nvPicPr>
          <p:cNvPr id="11" name="图片 10" descr="系统实现方案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6799106" cy="49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ond meeting of HEPS-TF International Advisory Committee" id="{F95D11FF-3983-4A8A-93A8-03B63316FD81}" vid="{F518D957-73DE-4B2A-BD09-006F161EB1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2nd meeting of HEPS-TF International Advisory Committee</Template>
  <TotalTime>2090</TotalTime>
  <Words>743</Words>
  <Application>Microsoft Office PowerPoint</Application>
  <PresentationFormat>全屏显示(4:3)</PresentationFormat>
  <Paragraphs>133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黑体</vt:lpstr>
      <vt:lpstr>楷体</vt:lpstr>
      <vt:lpstr>微软雅黑</vt:lpstr>
      <vt:lpstr>Arial</vt:lpstr>
      <vt:lpstr>Calibri</vt:lpstr>
      <vt:lpstr>Cambria Math</vt:lpstr>
      <vt:lpstr>Courier New</vt:lpstr>
      <vt:lpstr>Rockwell Extra Bold</vt:lpstr>
      <vt:lpstr>Symbol</vt:lpstr>
      <vt:lpstr>Times New Roman</vt:lpstr>
      <vt:lpstr>Wingdings</vt:lpstr>
      <vt:lpstr>Wingdings 2</vt:lpstr>
      <vt:lpstr>2nd meeting of HEPS-TF International Advisory Committee</vt:lpstr>
      <vt:lpstr>公式</vt:lpstr>
      <vt:lpstr>Fast Orbit Feedback System for HEPS  (Cooperation work among all related systems)</vt:lpstr>
      <vt:lpstr>Outline</vt:lpstr>
      <vt:lpstr>PowerPoint 演示文稿</vt:lpstr>
      <vt:lpstr>Illustration of the FOFB</vt:lpstr>
      <vt:lpstr>Further Illustration of the FOFB</vt:lpstr>
      <vt:lpstr>FOFB Control Loop &amp; Algorithm</vt:lpstr>
      <vt:lpstr>Layout of BPMs and fast correctors</vt:lpstr>
      <vt:lpstr>PowerPoint 演示文稿</vt:lpstr>
      <vt:lpstr>Overall Structure</vt:lpstr>
      <vt:lpstr>Design Considerations</vt:lpstr>
      <vt:lpstr>Design Considerations</vt:lpstr>
      <vt:lpstr>Preliminary Time Consumption Estimate</vt:lpstr>
      <vt:lpstr>PowerPoint 演示文稿</vt:lpstr>
      <vt:lpstr>Error Modeling</vt:lpstr>
      <vt:lpstr>Feedback Algorithm and Parameters used</vt:lpstr>
      <vt:lpstr>Components Modeling</vt:lpstr>
      <vt:lpstr>Components Modeling</vt:lpstr>
      <vt:lpstr>Components Modeling</vt:lpstr>
      <vt:lpstr>PI Tuning</vt:lpstr>
      <vt:lpstr>PI Tuning</vt:lpstr>
      <vt:lpstr>PSD w/ &amp; w/o FOFB</vt:lpstr>
      <vt:lpstr>PSD w/ &amp; w/o FOFB : Zoom In</vt:lpstr>
      <vt:lpstr>Present Results and Further to Do</vt:lpstr>
      <vt:lpstr>PowerPoint 演示文稿</vt:lpstr>
      <vt:lpstr>Further Considerations</vt:lpstr>
      <vt:lpstr>PowerPoint 演示文稿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 DUAN</dc:creator>
  <cp:lastModifiedBy>jin</cp:lastModifiedBy>
  <cp:revision>337</cp:revision>
  <dcterms:created xsi:type="dcterms:W3CDTF">2017-11-10T12:29:14Z</dcterms:created>
  <dcterms:modified xsi:type="dcterms:W3CDTF">2017-12-08T00:16:48Z</dcterms:modified>
</cp:coreProperties>
</file>