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61" r:id="rId1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5">
          <p15:clr>
            <a:srgbClr val="A4A3A4"/>
          </p15:clr>
        </p15:guide>
        <p15:guide id="3" orient="horz" pos="4193">
          <p15:clr>
            <a:srgbClr val="A4A3A4"/>
          </p15:clr>
        </p15:guide>
        <p15:guide id="4" pos="2880">
          <p15:clr>
            <a:srgbClr val="A4A3A4"/>
          </p15:clr>
        </p15:guide>
        <p15:guide id="5" pos="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2" autoAdjust="0"/>
  </p:normalViewPr>
  <p:slideViewPr>
    <p:cSldViewPr showGuides="1">
      <p:cViewPr varScale="1">
        <p:scale>
          <a:sx n="68" d="100"/>
          <a:sy n="68" d="100"/>
        </p:scale>
        <p:origin x="86" y="528"/>
      </p:cViewPr>
      <p:guideLst>
        <p:guide orient="horz" pos="2160"/>
        <p:guide orient="horz" pos="1205"/>
        <p:guide orient="horz" pos="4193"/>
        <p:guide pos="2880"/>
        <p:guide pos="5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65039-DAC7-4628-8B6F-D4C5FF9280EB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EC046-ACD4-4732-B14D-5227AD1BB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dirty="0" smtClean="0"/>
              <a:t>Mika </a:t>
            </a:r>
            <a:r>
              <a:rPr lang="en-US" altLang="ja-JP" sz="1200" dirty="0" err="1" smtClean="0"/>
              <a:t>Masuzawa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C046-ACD4-4732-B14D-5227AD1BBF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22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SUN </a:t>
            </a:r>
            <a:r>
              <a:rPr lang="en-US" altLang="zh-CN" sz="1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Ning</a:t>
            </a:r>
            <a:r>
              <a:rPr lang="en-US" altLang="zh-CN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C046-ACD4-4732-B14D-5227AD1BBF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9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spc="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XU </a:t>
            </a:r>
            <a:r>
              <a:rPr lang="en-US" altLang="zh-CN" sz="1200" b="1" spc="20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ZhaoGang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C046-ACD4-4732-B14D-5227AD1BBF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25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Wang </a:t>
            </a:r>
            <a:r>
              <a:rPr lang="en-US" altLang="zh-CN" dirty="0" err="1" smtClean="0"/>
              <a:t>Zihao</a:t>
            </a:r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C046-ACD4-4732-B14D-5227AD1BBF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7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Concluding Remarks: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C046-ACD4-4732-B14D-5227AD1BBF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C046-ACD4-4732-B14D-5227AD1BBF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18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ildobjekt 6" descr="MAX logga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89304" y="1988840"/>
            <a:ext cx="6565392" cy="2109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nledningsida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63040" y="4086441"/>
            <a:ext cx="621792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313830" y="5597191"/>
            <a:ext cx="4516340" cy="864096"/>
          </a:xfrm>
        </p:spPr>
        <p:txBody>
          <a:bodyPr/>
          <a:lstStyle>
            <a:lvl1pPr marL="0" indent="0" algn="ctr">
              <a:lnSpc>
                <a:spcPts val="24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10" name="Bildobjekt 9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1845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4478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reen bkg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 bkg ny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Bildobjekt 7" descr="Max IV-3 bild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48517"/>
            <a:ext cx="9144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0" y="7156"/>
            <a:ext cx="7593294" cy="5160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dirty="0" err="1" smtClean="0"/>
              <a:t>Klicka</a:t>
            </a:r>
            <a:r>
              <a:rPr lang="en-US" noProof="0" dirty="0" smtClean="0"/>
              <a:t> </a:t>
            </a:r>
            <a:r>
              <a:rPr lang="en-US" noProof="0" dirty="0" err="1" smtClean="0"/>
              <a:t>här</a:t>
            </a:r>
            <a:r>
              <a:rPr lang="en-US" noProof="0" dirty="0" smtClean="0"/>
              <a:t> </a:t>
            </a:r>
            <a:r>
              <a:rPr lang="en-US" noProof="0" dirty="0" err="1" smtClean="0"/>
              <a:t>för</a:t>
            </a:r>
            <a:r>
              <a:rPr lang="en-US" noProof="0" dirty="0" smtClean="0"/>
              <a:t> </a:t>
            </a:r>
            <a:r>
              <a:rPr lang="en-US" noProof="0" dirty="0" err="1" smtClean="0"/>
              <a:t>att</a:t>
            </a:r>
            <a:r>
              <a:rPr lang="en-US" noProof="0" dirty="0" smtClean="0"/>
              <a:t> </a:t>
            </a:r>
            <a:r>
              <a:rPr lang="en-US" noProof="0" dirty="0" err="1" smtClean="0"/>
              <a:t>ändra</a:t>
            </a:r>
            <a:r>
              <a:rPr lang="en-US" noProof="0" dirty="0" smtClean="0"/>
              <a:t> format</a:t>
            </a:r>
            <a:endParaRPr lang="en-US" noProof="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0" y="980728"/>
            <a:ext cx="91440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 smtClean="0"/>
              <a:t>Klicka</a:t>
            </a:r>
            <a:r>
              <a:rPr lang="en-US" noProof="0" dirty="0" smtClean="0"/>
              <a:t> </a:t>
            </a:r>
            <a:r>
              <a:rPr lang="en-US" noProof="0" dirty="0" err="1" smtClean="0"/>
              <a:t>här</a:t>
            </a:r>
            <a:r>
              <a:rPr lang="en-US" noProof="0" dirty="0" smtClean="0"/>
              <a:t> </a:t>
            </a:r>
            <a:r>
              <a:rPr lang="en-US" noProof="0" dirty="0" err="1" smtClean="0"/>
              <a:t>för</a:t>
            </a:r>
            <a:r>
              <a:rPr lang="en-US" noProof="0" dirty="0" smtClean="0"/>
              <a:t> </a:t>
            </a:r>
            <a:r>
              <a:rPr lang="en-US" noProof="0" dirty="0" err="1" smtClean="0"/>
              <a:t>att</a:t>
            </a:r>
            <a:r>
              <a:rPr lang="en-US" noProof="0" dirty="0" smtClean="0"/>
              <a:t> </a:t>
            </a:r>
            <a:r>
              <a:rPr lang="en-US" noProof="0" dirty="0" err="1" smtClean="0"/>
              <a:t>ändra</a:t>
            </a:r>
            <a:r>
              <a:rPr lang="en-US" noProof="0" dirty="0" smtClean="0"/>
              <a:t> format </a:t>
            </a:r>
            <a:r>
              <a:rPr lang="en-US" noProof="0" dirty="0" err="1" smtClean="0"/>
              <a:t>på</a:t>
            </a:r>
            <a:r>
              <a:rPr lang="en-US" noProof="0" dirty="0" smtClean="0"/>
              <a:t> </a:t>
            </a:r>
            <a:r>
              <a:rPr lang="en-US" noProof="0" dirty="0" err="1" smtClean="0"/>
              <a:t>bakgrundstexten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Nivå</a:t>
            </a:r>
            <a:r>
              <a:rPr lang="en-US" noProof="0" dirty="0" smtClean="0"/>
              <a:t> </a:t>
            </a:r>
            <a:r>
              <a:rPr lang="en-US" noProof="0" dirty="0" err="1" smtClean="0"/>
              <a:t>två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Nivå</a:t>
            </a:r>
            <a:r>
              <a:rPr lang="en-US" noProof="0" dirty="0" smtClean="0"/>
              <a:t> Three</a:t>
            </a:r>
          </a:p>
          <a:p>
            <a:pPr lvl="3"/>
            <a:r>
              <a:rPr lang="en-US" noProof="0" dirty="0" err="1" smtClean="0"/>
              <a:t>Nivå</a:t>
            </a:r>
            <a:r>
              <a:rPr lang="en-US" noProof="0" dirty="0" smtClean="0"/>
              <a:t> </a:t>
            </a:r>
            <a:r>
              <a:rPr lang="en-US" noProof="0" dirty="0" err="1" smtClean="0"/>
              <a:t>fyra</a:t>
            </a:r>
            <a:endParaRPr lang="en-US" noProof="0" dirty="0" smtClean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043608" y="6421973"/>
            <a:ext cx="5328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4440" y="6419958"/>
            <a:ext cx="7235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 RGB150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7983358" y="6375980"/>
            <a:ext cx="932400" cy="2894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4" r:id="rId4"/>
    <p:sldLayoutId id="2147483661" r:id="rId5"/>
    <p:sldLayoutId id="2147483662" r:id="rId6"/>
    <p:sldLayoutId id="2147483654" r:id="rId7"/>
    <p:sldLayoutId id="2147483663" r:id="rId8"/>
    <p:sldLayoutId id="2147483651" r:id="rId9"/>
    <p:sldLayoutId id="2147483652" r:id="rId10"/>
    <p:sldLayoutId id="2147483653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914400" rtl="0" eaLnBrk="1" latinLnBrk="0" hangingPunct="1">
        <a:spcBef>
          <a:spcPts val="1000"/>
        </a:spcBef>
        <a:buSzPct val="100000"/>
        <a:buFont typeface="Arial" pitchFamily="34" charset="0"/>
        <a:buChar char="●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93294" cy="1064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Session 4: </a:t>
            </a:r>
            <a:br>
              <a:rPr lang="en-US" dirty="0" smtClean="0"/>
            </a:br>
            <a:r>
              <a:rPr lang="en-US" dirty="0" smtClean="0"/>
              <a:t>Vibration Suppression Techniques: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82453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Vibration </a:t>
            </a:r>
            <a:r>
              <a:rPr lang="en-US" altLang="ja-JP" dirty="0"/>
              <a:t>measurements at KEKB/</a:t>
            </a:r>
            <a:r>
              <a:rPr lang="en-US" altLang="ja-JP" dirty="0" err="1"/>
              <a:t>SuperKEKB</a:t>
            </a:r>
            <a:r>
              <a:rPr lang="en-US" altLang="ja-JP" dirty="0"/>
              <a:t>, and experience with vibration damping material</a:t>
            </a:r>
            <a:endParaRPr lang="en-US" dirty="0" smtClean="0"/>
          </a:p>
          <a:p>
            <a:pPr lvl="1"/>
            <a:r>
              <a:rPr lang="en-US" dirty="0" smtClean="0"/>
              <a:t>Site Vibrations dominated by a 3Hz Eigenmode of the Soil System</a:t>
            </a:r>
          </a:p>
          <a:p>
            <a:pPr lvl="1"/>
            <a:r>
              <a:rPr lang="en-US" dirty="0" smtClean="0"/>
              <a:t>Testing the Effect of a Damping Alloy Material</a:t>
            </a:r>
          </a:p>
          <a:p>
            <a:pPr lvl="1"/>
            <a:r>
              <a:rPr lang="en-US" dirty="0" smtClean="0"/>
              <a:t>Both by Simulations and Measurements</a:t>
            </a:r>
          </a:p>
          <a:p>
            <a:pPr lvl="1"/>
            <a:r>
              <a:rPr lang="en-US" dirty="0" smtClean="0"/>
              <a:t>Characterization of a Cryostat with a Clear Tone at 14Hz</a:t>
            </a:r>
          </a:p>
          <a:p>
            <a:pPr lvl="1"/>
            <a:r>
              <a:rPr lang="en-US" dirty="0" smtClean="0"/>
              <a:t>Several Tests, with Damping and Different kinds of Screw Connections with Good Results</a:t>
            </a:r>
          </a:p>
          <a:p>
            <a:pPr lvl="1"/>
            <a:r>
              <a:rPr lang="en-US" dirty="0" smtClean="0"/>
              <a:t>Some Analysis Show the possibility</a:t>
            </a:r>
            <a:br>
              <a:rPr lang="en-US" dirty="0" smtClean="0"/>
            </a:br>
            <a:r>
              <a:rPr lang="en-US" dirty="0" smtClean="0"/>
              <a:t>of being Saved by Correlated </a:t>
            </a:r>
            <a:br>
              <a:rPr lang="en-US" dirty="0" smtClean="0"/>
            </a:br>
            <a:r>
              <a:rPr lang="en-US" dirty="0" smtClean="0"/>
              <a:t>Motions</a:t>
            </a:r>
          </a:p>
          <a:p>
            <a:pPr lvl="1"/>
            <a:r>
              <a:rPr lang="en-US" dirty="0" smtClean="0"/>
              <a:t>Real Testing to Commence soon</a:t>
            </a:r>
            <a:br>
              <a:rPr lang="en-US" dirty="0" smtClean="0"/>
            </a:br>
            <a:r>
              <a:rPr lang="en-US" dirty="0" smtClean="0"/>
              <a:t>will Show the Results of the Efforts</a:t>
            </a:r>
          </a:p>
          <a:p>
            <a:pPr lvl="1"/>
            <a:endParaRPr lang="en-US" dirty="0"/>
          </a:p>
        </p:txBody>
      </p:sp>
      <p:pic>
        <p:nvPicPr>
          <p:cNvPr id="4" name="Picture 875" descr="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3" r="17557" b="28098"/>
          <a:stretch>
            <a:fillRect/>
          </a:stretch>
        </p:blipFill>
        <p:spPr bwMode="auto">
          <a:xfrm>
            <a:off x="4572000" y="4035796"/>
            <a:ext cx="4570682" cy="282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4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56"/>
            <a:ext cx="7593294" cy="973572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Session 4: </a:t>
            </a:r>
            <a:br>
              <a:rPr lang="en-US" dirty="0"/>
            </a:br>
            <a:r>
              <a:rPr lang="en-US" dirty="0"/>
              <a:t>Vibration Suppression </a:t>
            </a:r>
            <a:r>
              <a:rPr lang="en-US" dirty="0" smtClean="0"/>
              <a:t>Techniques: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184576"/>
          </a:xfrm>
        </p:spPr>
        <p:txBody>
          <a:bodyPr/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Ambient Micro-vibration Control Technology for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HEPS</a:t>
            </a:r>
          </a:p>
          <a:p>
            <a:pPr lvl="1"/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Some Ambitious Plans for Systematically Testing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ifferent Configurations of Slap Thicknesses and Foundations</a:t>
            </a:r>
          </a:p>
          <a:p>
            <a:pPr lvl="1"/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This Provide a Good Collection of Information for Adjusting the FEA Models for the Soil at the Site</a:t>
            </a:r>
          </a:p>
          <a:p>
            <a:pPr lvl="1"/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Test of Production Techniques, Gain of Experience for Planning Phase</a:t>
            </a:r>
          </a:p>
          <a:p>
            <a:pPr lvl="1"/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Very Good Questions and Discussions Regarding how to Set and Define Tolerances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157256" y="3717032"/>
            <a:ext cx="6647678" cy="3512039"/>
            <a:chOff x="-799372" y="1076325"/>
            <a:chExt cx="10080000" cy="5325371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1281347"/>
                </p:ext>
              </p:extLst>
            </p:nvPr>
          </p:nvGraphicFramePr>
          <p:xfrm>
            <a:off x="-799372" y="1076325"/>
            <a:ext cx="10080000" cy="4319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Graph" r:id="rId4" imgW="4169520" imgH="2900160" progId="Origin50.Graph">
                    <p:embed/>
                  </p:oleObj>
                </mc:Choice>
                <mc:Fallback>
                  <p:oleObj name="Graph" r:id="rId4" imgW="4169520" imgH="290016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-799372" y="1076325"/>
                          <a:ext cx="10080000" cy="4319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图片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2" t="41150" r="21263" b="32916"/>
            <a:stretch/>
          </p:blipFill>
          <p:spPr>
            <a:xfrm>
              <a:off x="963071" y="4716723"/>
              <a:ext cx="7010400" cy="1684973"/>
            </a:xfrm>
            <a:prstGeom prst="rect">
              <a:avLst/>
            </a:prstGeom>
          </p:spPr>
        </p:pic>
        <p:cxnSp>
          <p:nvCxnSpPr>
            <p:cNvPr id="7" name="直接连接符 13"/>
            <p:cNvCxnSpPr/>
            <p:nvPr/>
          </p:nvCxnSpPr>
          <p:spPr>
            <a:xfrm flipV="1">
              <a:off x="3846966" y="3392098"/>
              <a:ext cx="0" cy="241434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直接连接符 14"/>
            <p:cNvCxnSpPr/>
            <p:nvPr/>
          </p:nvCxnSpPr>
          <p:spPr>
            <a:xfrm flipH="1" flipV="1">
              <a:off x="5108403" y="3392098"/>
              <a:ext cx="30427" cy="241434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71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8245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This Work is on Dimensioning for Sufficient Control of Settlements in the Structures due to Loading </a:t>
            </a:r>
          </a:p>
          <a:p>
            <a:r>
              <a:rPr lang="en-US" dirty="0" smtClean="0"/>
              <a:t>Systematic Work Involving both FEA and Tests</a:t>
            </a:r>
          </a:p>
          <a:p>
            <a:r>
              <a:rPr lang="en-US" dirty="0" smtClean="0"/>
              <a:t>The Methods are More Environmental Friendly</a:t>
            </a:r>
          </a:p>
          <a:p>
            <a:r>
              <a:rPr lang="en-US" dirty="0"/>
              <a:t>All the data is obtained form Geotechnical investigation </a:t>
            </a:r>
            <a:r>
              <a:rPr lang="en-US" dirty="0" smtClean="0"/>
              <a:t>report!</a:t>
            </a:r>
          </a:p>
          <a:p>
            <a:r>
              <a:rPr lang="en-US" dirty="0" smtClean="0"/>
              <a:t>Cement is Used Instead of Lime Due to its Better Settlement Performance…</a:t>
            </a:r>
          </a:p>
          <a:p>
            <a:endParaRPr lang="en-US" dirty="0"/>
          </a:p>
          <a:p>
            <a:r>
              <a:rPr lang="en-US" dirty="0" smtClean="0"/>
              <a:t>Together with The </a:t>
            </a:r>
            <a:br>
              <a:rPr lang="en-US" dirty="0" smtClean="0"/>
            </a:br>
            <a:r>
              <a:rPr lang="en-US" dirty="0" smtClean="0"/>
              <a:t>Dynamical Tests: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tx1"/>
                </a:solidFill>
              </a:rPr>
              <a:t>Good Work to Find how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You Get Most Stability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For Your Money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93294" cy="1064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Session 4: </a:t>
            </a:r>
            <a:br>
              <a:rPr lang="en-US" dirty="0" smtClean="0"/>
            </a:br>
            <a:r>
              <a:rPr lang="en-US" dirty="0" smtClean="0"/>
              <a:t>Vibration Suppression Techniques: 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61" y="4005064"/>
            <a:ext cx="5640240" cy="292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2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896544"/>
          </a:xfrm>
        </p:spPr>
        <p:txBody>
          <a:bodyPr/>
          <a:lstStyle/>
          <a:p>
            <a:r>
              <a:rPr lang="en-US" dirty="0"/>
              <a:t>Vibration study of magnet girder of the </a:t>
            </a:r>
            <a:r>
              <a:rPr lang="en-US" dirty="0" smtClean="0"/>
              <a:t>HEPS-TF</a:t>
            </a:r>
          </a:p>
          <a:p>
            <a:pPr lvl="1"/>
            <a:r>
              <a:rPr lang="en-US" dirty="0" smtClean="0"/>
              <a:t>7BA Design, Still Considering Two Different Schemes</a:t>
            </a:r>
          </a:p>
          <a:p>
            <a:pPr lvl="1"/>
            <a:r>
              <a:rPr lang="en-US" dirty="0" smtClean="0"/>
              <a:t>Modal Analysis, Both by FEA and Prototype Testing (Goal: 30Hz)</a:t>
            </a:r>
          </a:p>
          <a:p>
            <a:pPr lvl="1"/>
            <a:r>
              <a:rPr lang="en-US" dirty="0" smtClean="0"/>
              <a:t>There are some Thoughts on How to Model and to Improve the Design in Order to Increate Stiffness, Especially Contact Stiffness</a:t>
            </a:r>
          </a:p>
          <a:p>
            <a:pPr lvl="1"/>
            <a:r>
              <a:rPr lang="en-US" dirty="0" smtClean="0"/>
              <a:t>Cam Structure is the Weakest Link, Work on Improving the Design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93294" cy="1064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Session 4: </a:t>
            </a:r>
            <a:br>
              <a:rPr lang="en-US" dirty="0" smtClean="0"/>
            </a:br>
            <a:r>
              <a:rPr lang="en-US" dirty="0" smtClean="0"/>
              <a:t>Vibration Suppression Techniques: 4</a:t>
            </a:r>
            <a:endParaRPr lang="en-US" dirty="0"/>
          </a:p>
        </p:txBody>
      </p:sp>
      <p:pic>
        <p:nvPicPr>
          <p:cNvPr id="5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850533"/>
            <a:ext cx="5148064" cy="300746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078512"/>
            <a:ext cx="1728192" cy="17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2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896544"/>
          </a:xfrm>
        </p:spPr>
        <p:txBody>
          <a:bodyPr/>
          <a:lstStyle/>
          <a:p>
            <a:r>
              <a:rPr lang="en-US" altLang="zh-CN" sz="2400" dirty="0"/>
              <a:t>The impact of vibration on BPM </a:t>
            </a:r>
            <a:r>
              <a:rPr lang="en-US" altLang="zh-CN" sz="2400" dirty="0" smtClean="0"/>
              <a:t>measurement, </a:t>
            </a:r>
            <a:r>
              <a:rPr lang="en-US" altLang="zh-CN" sz="2400" dirty="0" smtClean="0">
                <a:latin typeface="Arial" panose="020B0604020202020204" pitchFamily="34" charset="0"/>
              </a:rPr>
              <a:t>BEPCII</a:t>
            </a:r>
          </a:p>
          <a:p>
            <a:pPr lvl="1"/>
            <a:r>
              <a:rPr lang="en-US" altLang="zh-CN" dirty="0" smtClean="0"/>
              <a:t>Despite Being in a Busy Area, the Vibration Level is Very Low!</a:t>
            </a:r>
          </a:p>
          <a:p>
            <a:pPr lvl="1"/>
            <a:r>
              <a:rPr lang="en-US" altLang="zh-CN" dirty="0" smtClean="0"/>
              <a:t>But the Quadrupoles are </a:t>
            </a:r>
            <a:r>
              <a:rPr lang="en-US" altLang="zh-CN" dirty="0"/>
              <a:t>S</a:t>
            </a:r>
            <a:r>
              <a:rPr lang="en-US" altLang="zh-CN" dirty="0" smtClean="0"/>
              <a:t>till Vibrating a Lot</a:t>
            </a:r>
          </a:p>
          <a:p>
            <a:pPr lvl="1"/>
            <a:r>
              <a:rPr lang="en-US" altLang="zh-CN" dirty="0" smtClean="0"/>
              <a:t>Different Sensors Used for Testing, Showing Similar Spectral Behavior </a:t>
            </a:r>
          </a:p>
          <a:p>
            <a:pPr lvl="1"/>
            <a:r>
              <a:rPr lang="en-US" altLang="zh-CN" dirty="0" smtClean="0"/>
              <a:t>Also FA Data from the BPM show this</a:t>
            </a:r>
          </a:p>
          <a:p>
            <a:pPr lvl="1"/>
            <a:r>
              <a:rPr lang="en-US" altLang="zh-CN" dirty="0" smtClean="0"/>
              <a:t>A New BPM Compact Support was </a:t>
            </a:r>
            <a:br>
              <a:rPr lang="en-US" altLang="zh-CN" dirty="0" smtClean="0"/>
            </a:br>
            <a:r>
              <a:rPr lang="en-US" altLang="zh-CN" dirty="0" smtClean="0"/>
              <a:t>Investigated at a BPM Test Bench</a:t>
            </a:r>
          </a:p>
          <a:p>
            <a:pPr lvl="1"/>
            <a:r>
              <a:rPr lang="en-US" altLang="zh-CN" dirty="0" smtClean="0"/>
              <a:t>The Importance of Fixing Components </a:t>
            </a:r>
            <a:br>
              <a:rPr lang="en-US" altLang="zh-CN" dirty="0" smtClean="0"/>
            </a:br>
            <a:r>
              <a:rPr lang="en-US" altLang="zh-CN" dirty="0" smtClean="0"/>
              <a:t>to the Floor was Seen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7593294" cy="10647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Summary Session 4: </a:t>
            </a:r>
            <a:br>
              <a:rPr lang="en-US" dirty="0" smtClean="0"/>
            </a:br>
            <a:r>
              <a:rPr lang="en-US" dirty="0" smtClean="0"/>
              <a:t>Vibration Suppression Techniques: 5</a:t>
            </a:r>
            <a:endParaRPr lang="en-US" dirty="0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F9F0CFE9-4BD0-4B77-A84E-ACA86005C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42281"/>
            <a:ext cx="4139952" cy="411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1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968552"/>
          </a:xfrm>
        </p:spPr>
        <p:txBody>
          <a:bodyPr/>
          <a:lstStyle/>
          <a:p>
            <a:r>
              <a:rPr lang="en-US" dirty="0" smtClean="0"/>
              <a:t>We All have Similar Challenges!</a:t>
            </a:r>
          </a:p>
          <a:p>
            <a:r>
              <a:rPr lang="en-US" dirty="0" smtClean="0"/>
              <a:t>FEA is a Great Tool, but Difficult to Master for Real Life Predictions!</a:t>
            </a:r>
          </a:p>
          <a:p>
            <a:r>
              <a:rPr lang="en-US" dirty="0" smtClean="0"/>
              <a:t>Using Real Testing in order to Adjust FEA Models is a Must</a:t>
            </a:r>
          </a:p>
          <a:p>
            <a:r>
              <a:rPr lang="en-US" dirty="0" smtClean="0"/>
              <a:t>Setting Meaningful and Useable Stability Tolerances is Difficult</a:t>
            </a:r>
          </a:p>
          <a:p>
            <a:pPr lvl="1"/>
            <a:r>
              <a:rPr lang="en-US" dirty="0" smtClean="0"/>
              <a:t>Vibration Levels</a:t>
            </a:r>
          </a:p>
          <a:p>
            <a:pPr lvl="1"/>
            <a:r>
              <a:rPr lang="en-US" dirty="0" smtClean="0"/>
              <a:t>Frequency Content</a:t>
            </a:r>
          </a:p>
          <a:p>
            <a:pPr lvl="1"/>
            <a:r>
              <a:rPr lang="en-US" dirty="0" smtClean="0"/>
              <a:t>Eigenfrequencies</a:t>
            </a:r>
          </a:p>
          <a:p>
            <a:r>
              <a:rPr lang="en-US" dirty="0" smtClean="0"/>
              <a:t>Contact Stiffness Modelling is one of the </a:t>
            </a:r>
            <a:r>
              <a:rPr lang="en-US" dirty="0"/>
              <a:t>K</a:t>
            </a:r>
            <a:r>
              <a:rPr lang="en-US" dirty="0" smtClean="0"/>
              <a:t>ey Challenges in FEA</a:t>
            </a:r>
          </a:p>
          <a:p>
            <a:r>
              <a:rPr lang="en-US" dirty="0" smtClean="0"/>
              <a:t>You Need to take </a:t>
            </a:r>
            <a:r>
              <a:rPr lang="en-US" dirty="0"/>
              <a:t>Some </a:t>
            </a:r>
            <a:r>
              <a:rPr lang="en-US" dirty="0" smtClean="0"/>
              <a:t>Reasonable Assumptions, </a:t>
            </a:r>
            <a:br>
              <a:rPr lang="en-US" dirty="0" smtClean="0"/>
            </a:br>
            <a:r>
              <a:rPr lang="en-US" dirty="0" smtClean="0"/>
              <a:t>There is No Unambiguous Truth</a:t>
            </a:r>
          </a:p>
          <a:p>
            <a:r>
              <a:rPr lang="en-US" dirty="0" smtClean="0"/>
              <a:t>It is Tempting To Lower Ambitions Regarding Performance, But be Careful – Trust Yourself and Your Calculations</a:t>
            </a:r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07504" y="0"/>
            <a:ext cx="9036496" cy="112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Summary Session 4: </a:t>
            </a:r>
            <a:br>
              <a:rPr lang="en-US" dirty="0" smtClean="0"/>
            </a:br>
            <a:r>
              <a:rPr lang="en-US" dirty="0" smtClean="0"/>
              <a:t>Vibration Suppression Techniques: Comments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4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9685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Green Field Vibration Level  Should be Considered as a Future Goal</a:t>
            </a:r>
          </a:p>
          <a:p>
            <a:r>
              <a:rPr lang="en-US" dirty="0" smtClean="0"/>
              <a:t>Isolate ALL Your Own Sources and Tell Your Neighbors to do The Same!</a:t>
            </a:r>
          </a:p>
          <a:p>
            <a:endParaRPr lang="en-US" dirty="0"/>
          </a:p>
          <a:p>
            <a:r>
              <a:rPr lang="en-US" dirty="0" smtClean="0"/>
              <a:t>Stability Is Vital for Our New Sources! 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Make That Clear to Your Colleagues and Surroundings!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Organizing a Workshop Like This was a Really Good Idea!</a:t>
            </a:r>
          </a:p>
          <a:p>
            <a:pPr lvl="1"/>
            <a:r>
              <a:rPr lang="en-US" dirty="0" smtClean="0"/>
              <a:t>Sharing Knowledge With other Geeks!</a:t>
            </a:r>
          </a:p>
          <a:p>
            <a:pPr lvl="1"/>
            <a:r>
              <a:rPr lang="en-US" dirty="0" smtClean="0"/>
              <a:t>Sparring</a:t>
            </a:r>
          </a:p>
          <a:p>
            <a:pPr lvl="1"/>
            <a:r>
              <a:rPr lang="en-US" dirty="0"/>
              <a:t>New Ideas Popping up</a:t>
            </a:r>
          </a:p>
          <a:p>
            <a:pPr lvl="1"/>
            <a:r>
              <a:rPr lang="en-US" dirty="0" smtClean="0"/>
              <a:t>New Contacts…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sz="3300" b="1" dirty="0" smtClean="0">
                <a:solidFill>
                  <a:schemeClr val="tx1"/>
                </a:solidFill>
              </a:rPr>
              <a:t>Thank You For A very Well Organized Workshop!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07504" y="0"/>
            <a:ext cx="7593294" cy="112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Vibration Suppression Techniques: </a:t>
            </a:r>
            <a:br>
              <a:rPr lang="en-US" dirty="0" smtClean="0"/>
            </a:br>
            <a:r>
              <a:rPr lang="en-US" dirty="0" smtClean="0"/>
              <a:t>Comments: 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071" y="0"/>
            <a:ext cx="163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765"/>
            <a:ext cx="9144000" cy="5117687"/>
          </a:xfrm>
          <a:prstGeom prst="rect">
            <a:avLst/>
          </a:prstGeom>
        </p:spPr>
      </p:pic>
      <p:pic>
        <p:nvPicPr>
          <p:cNvPr id="6" name="[1]3DShape4[1_-1_1_-1]_Check_Middle_10_Hz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75" y="1168152"/>
            <a:ext cx="8045450" cy="4525963"/>
          </a:xfrm>
        </p:spPr>
      </p:pic>
      <p:pic>
        <p:nvPicPr>
          <p:cNvPr id="8" name="Picture 3" descr="C:\Users\BNJ\Desktop\MEDSI2012\LTH\Fig_Master_Thesis_PerJörstad\2D\waveprop-12dshape2_1_-1_95H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1" y="1170872"/>
            <a:ext cx="8208912" cy="379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573325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Calculations: Per Jørstad and Peter Persson, </a:t>
            </a:r>
            <a:r>
              <a:rPr lang="en-US" dirty="0" smtClean="0">
                <a:solidFill>
                  <a:schemeClr val="accent1"/>
                </a:solidFill>
              </a:rPr>
              <a:t>LTH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7156"/>
            <a:ext cx="8820472" cy="5160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(true) Story behind the </a:t>
            </a:r>
            <a:r>
              <a:rPr lang="en-US" dirty="0" smtClean="0"/>
              <a:t>MAX IV Bumps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5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THANKS!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J">
  <a:themeElements>
    <a:clrScheme name="MAX IV 2013">
      <a:dk1>
        <a:sysClr val="windowText" lastClr="000000"/>
      </a:dk1>
      <a:lt1>
        <a:srgbClr val="FFFFFF"/>
      </a:lt1>
      <a:dk2>
        <a:srgbClr val="97BF0D"/>
      </a:dk2>
      <a:lt2>
        <a:srgbClr val="F8B323"/>
      </a:lt2>
      <a:accent1>
        <a:srgbClr val="868689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X IV template.potx" id="{1E74D261-60E6-460B-9F91-B04950AAB949}" vid="{EFAC2F12-8042-4D01-BD57-305DD399E4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MAX IV template US</Template>
  <TotalTime>226</TotalTime>
  <Words>507</Words>
  <Application>Microsoft Office PowerPoint</Application>
  <PresentationFormat>On-screen Show (4:3)</PresentationFormat>
  <Paragraphs>80</Paragraphs>
  <Slides>9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微软雅黑</vt:lpstr>
      <vt:lpstr>ＭＳ Ｐゴシック</vt:lpstr>
      <vt:lpstr>宋体</vt:lpstr>
      <vt:lpstr>Arial</vt:lpstr>
      <vt:lpstr>Calibri</vt:lpstr>
      <vt:lpstr>Times New Roman</vt:lpstr>
      <vt:lpstr>BNJ</vt:lpstr>
      <vt:lpstr>Graph</vt:lpstr>
      <vt:lpstr>Summary Session 4:  Vibration Suppression Techniques: 1</vt:lpstr>
      <vt:lpstr>Summary Session 4:  Vibration Suppression Techniques: 2</vt:lpstr>
      <vt:lpstr>Summary Session 4:  Vibration Suppression Techniques: 3</vt:lpstr>
      <vt:lpstr>Summary Session 4:  Vibration Suppression Techniques: 4</vt:lpstr>
      <vt:lpstr>PowerPoint Presentation</vt:lpstr>
      <vt:lpstr>Summary Session 4:  Vibration Suppression Techniques: Comments 1</vt:lpstr>
      <vt:lpstr>Vibration Suppression Techniques:  Comments: 2</vt:lpstr>
      <vt:lpstr>PowerPoint Presentation</vt:lpstr>
      <vt:lpstr>THANKS!</vt:lpstr>
    </vt:vector>
  </TitlesOfParts>
  <Company>MAX IV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Norsk Jensen</dc:creator>
  <cp:lastModifiedBy>Brian Norsk Jensen</cp:lastModifiedBy>
  <cp:revision>26</cp:revision>
  <dcterms:created xsi:type="dcterms:W3CDTF">2017-12-12T13:27:38Z</dcterms:created>
  <dcterms:modified xsi:type="dcterms:W3CDTF">2017-12-12T17:14:06Z</dcterms:modified>
</cp:coreProperties>
</file>