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64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D6C4A-CC90-40FD-880A-3E2B887AF1B6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F2CD3-C627-4E34-AC36-7B025926B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2FF8A-6767-4522-8CFE-93DE2CE0272B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491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2FF8A-6767-4522-8CFE-93DE2CE0272B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16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2FF8A-6767-4522-8CFE-93DE2CE0272B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89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2FF8A-6767-4522-8CFE-93DE2CE0272B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75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2FF8A-6767-4522-8CFE-93DE2CE0272B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004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2FF8A-6767-4522-8CFE-93DE2CE0272B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055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2FF8A-6767-4522-8CFE-93DE2CE0272B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715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2FF8A-6767-4522-8CFE-93DE2CE0272B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09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tools are for measuring</a:t>
            </a:r>
            <a:r>
              <a:rPr lang="en-US" baseline="0" dirty="0" smtClean="0"/>
              <a:t> vibrations and mechanical stability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1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910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84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81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4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2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39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86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92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40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72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49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B757E-6D40-4D70-942C-C3A013F09BA9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480AE-FE29-4651-BCF4-7C47E92C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11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7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Summary of session 1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82" y="1832805"/>
            <a:ext cx="9270825" cy="9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06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791745" y="6597650"/>
            <a:ext cx="5495925" cy="26035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ESRF  Upgrade II, TDS WP-1.3, Girder design WG,  November, 2013  /  L. Zhang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44285" y="607701"/>
            <a:ext cx="8642350" cy="576064"/>
          </a:xfrm>
        </p:spPr>
        <p:txBody>
          <a:bodyPr/>
          <a:lstStyle/>
          <a:p>
            <a:pPr algn="ctr"/>
            <a:r>
              <a:rPr lang="en-GB" sz="2400" dirty="0"/>
              <a:t>Overview on magnet-girder assembly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7" y="1088740"/>
            <a:ext cx="845852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 bwMode="auto">
          <a:xfrm>
            <a:off x="8760296" y="3753036"/>
            <a:ext cx="576064" cy="504056"/>
          </a:xfrm>
          <a:prstGeom prst="ellipse">
            <a:avLst/>
          </a:prstGeom>
          <a:noFill/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61563" y="63970"/>
            <a:ext cx="10515600" cy="48103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Magnet-girder assembly + damping device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8899503" y="3320988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1932726" y="6164016"/>
            <a:ext cx="7973275" cy="31298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36000" rIns="9144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1463" algn="l" rtl="0" fontAlgn="base">
              <a:spcBef>
                <a:spcPct val="15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900113" indent="-269875" algn="l" rtl="0" fontAlgn="base">
              <a:spcBef>
                <a:spcPct val="10000"/>
              </a:spcBef>
              <a:spcAft>
                <a:spcPct val="0"/>
              </a:spcAft>
              <a:buClr>
                <a:srgbClr val="1B5092"/>
              </a:buClr>
              <a:buFont typeface="Lucida Sans Unicode" pitchFamily="34" charset="0"/>
              <a:buChar char="―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177800" algn="l" rtl="0" fontAlgn="base">
              <a:spcBef>
                <a:spcPct val="20000"/>
              </a:spcBef>
              <a:spcAft>
                <a:spcPct val="0"/>
              </a:spcAft>
              <a:buClr>
                <a:srgbClr val="8A8B8E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614488" indent="-177800" algn="l" rtl="0" fontAlgn="base">
              <a:spcBef>
                <a:spcPct val="20000"/>
              </a:spcBef>
              <a:spcAft>
                <a:spcPct val="0"/>
              </a:spcAft>
              <a:buClr>
                <a:srgbClr val="1B5092"/>
              </a:buClr>
              <a:buSzPct val="130000"/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071688" indent="-177800" algn="l" rtl="0" fontAlgn="base">
              <a:spcBef>
                <a:spcPct val="20000"/>
              </a:spcBef>
              <a:spcAft>
                <a:spcPct val="0"/>
              </a:spcAft>
              <a:buClr>
                <a:srgbClr val="1B5092"/>
              </a:buClr>
              <a:buSzPct val="130000"/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528888" indent="-177800" algn="l" rtl="0" fontAlgn="base">
              <a:spcBef>
                <a:spcPct val="20000"/>
              </a:spcBef>
              <a:spcAft>
                <a:spcPct val="0"/>
              </a:spcAft>
              <a:buClr>
                <a:srgbClr val="1B5092"/>
              </a:buClr>
              <a:buSzPct val="130000"/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986088" indent="-177800" algn="l" rtl="0" fontAlgn="base">
              <a:spcBef>
                <a:spcPct val="20000"/>
              </a:spcBef>
              <a:spcAft>
                <a:spcPct val="0"/>
              </a:spcAft>
              <a:buClr>
                <a:srgbClr val="1B5092"/>
              </a:buClr>
              <a:buSzPct val="130000"/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443288" indent="-177800" algn="l" rtl="0" fontAlgn="base">
              <a:spcBef>
                <a:spcPct val="20000"/>
              </a:spcBef>
              <a:spcAft>
                <a:spcPct val="0"/>
              </a:spcAft>
              <a:buClr>
                <a:srgbClr val="1B5092"/>
              </a:buClr>
              <a:buSzPct val="130000"/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tabLst>
                <a:tab pos="1257300" algn="l"/>
                <a:tab pos="6010275" algn="l"/>
                <a:tab pos="6821488" algn="l"/>
              </a:tabLst>
            </a:pPr>
            <a:r>
              <a:rPr lang="en-GB" sz="1600" dirty="0"/>
              <a:t>ESRF EBS	</a:t>
            </a:r>
            <a:r>
              <a:rPr lang="en-GB" sz="1400" dirty="0"/>
              <a:t>4 vertical motorized jacks, stiffer </a:t>
            </a:r>
            <a:r>
              <a:rPr lang="en-GB" sz="1400" dirty="0" err="1"/>
              <a:t>hori</a:t>
            </a:r>
            <a:r>
              <a:rPr lang="en-GB" sz="1400" dirty="0"/>
              <a:t>. Manual adj.</a:t>
            </a:r>
            <a:r>
              <a:rPr lang="en-GB" sz="1600" dirty="0"/>
              <a:t>	42	1.0~1.1</a:t>
            </a:r>
          </a:p>
        </p:txBody>
      </p:sp>
    </p:spTree>
    <p:extLst>
      <p:ext uri="{BB962C8B-B14F-4D97-AF65-F5344CB8AC3E}">
        <p14:creationId xmlns:p14="http://schemas.microsoft.com/office/powerpoint/2010/main" val="320595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ESRF  Upgrade II, TDS WP-1.3, Girder design WG,  November, 2013  /  L. Zhang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74825" y="836712"/>
            <a:ext cx="8893175" cy="468052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Passive Damping systems can be (effective) used when TF</a:t>
            </a:r>
            <a:r>
              <a:rPr lang="en-GB" i="1" baseline="-25000" dirty="0" smtClean="0"/>
              <a:t>s2M&amp;G  </a:t>
            </a:r>
            <a:r>
              <a:rPr lang="en-GB" dirty="0" smtClean="0"/>
              <a:t>&gt; 2 and f</a:t>
            </a:r>
            <a:r>
              <a:rPr lang="en-GB" baseline="-25000" dirty="0" smtClean="0"/>
              <a:t>1</a:t>
            </a:r>
            <a:r>
              <a:rPr lang="en-GB" dirty="0" smtClean="0"/>
              <a:t>&lt;20 Hz </a:t>
            </a:r>
          </a:p>
          <a:p>
            <a:pPr lvl="1">
              <a:buNone/>
            </a:pPr>
            <a:endParaRPr lang="en-GB" dirty="0" smtClean="0"/>
          </a:p>
          <a:p>
            <a:pPr lvl="1">
              <a:buNone/>
            </a:pPr>
            <a:endParaRPr lang="en-GB" dirty="0"/>
          </a:p>
          <a:p>
            <a:pPr lvl="1">
              <a:buNone/>
            </a:pPr>
            <a:endParaRPr lang="en-GB" dirty="0" smtClean="0"/>
          </a:p>
          <a:p>
            <a:pPr lvl="1">
              <a:buNone/>
            </a:pPr>
            <a:endParaRPr lang="en-GB" dirty="0"/>
          </a:p>
          <a:p>
            <a:pPr lvl="1">
              <a:buNone/>
            </a:pPr>
            <a:endParaRPr lang="en-GB" dirty="0" smtClean="0"/>
          </a:p>
          <a:p>
            <a:pPr lvl="1">
              <a:buNone/>
            </a:pPr>
            <a:endParaRPr lang="en-GB" dirty="0"/>
          </a:p>
          <a:p>
            <a:pPr lvl="1">
              <a:buNone/>
            </a:pPr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 lvl="1"/>
            <a:r>
              <a:rPr lang="en-GB" dirty="0" smtClean="0"/>
              <a:t>Damping links at ESRF</a:t>
            </a:r>
            <a:br>
              <a:rPr lang="en-GB" dirty="0" smtClean="0"/>
            </a:br>
            <a:r>
              <a:rPr lang="en-GB" dirty="0" smtClean="0"/>
              <a:t>TF</a:t>
            </a:r>
            <a:r>
              <a:rPr lang="en-GB" i="1" baseline="-25000" dirty="0" smtClean="0"/>
              <a:t>s2M&amp;G  </a:t>
            </a:r>
            <a:r>
              <a:rPr lang="en-GB" dirty="0" smtClean="0"/>
              <a:t>= 2.2 </a:t>
            </a:r>
          </a:p>
          <a:p>
            <a:pPr lvl="1">
              <a:buNone/>
            </a:pPr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smtClean="0"/>
              <a:t>TF</a:t>
            </a:r>
            <a:r>
              <a:rPr lang="en-GB" i="1" baseline="-25000" dirty="0" smtClean="0"/>
              <a:t>s2M&amp;G </a:t>
            </a:r>
            <a:r>
              <a:rPr lang="en-US" dirty="0" smtClean="0"/>
              <a:t>*</a:t>
            </a:r>
            <a:r>
              <a:rPr lang="en-GB" dirty="0" smtClean="0"/>
              <a:t> 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damping</a:t>
            </a:r>
            <a:r>
              <a:rPr lang="en-US" dirty="0" smtClean="0"/>
              <a:t> </a:t>
            </a:r>
            <a:r>
              <a:rPr lang="en-GB" dirty="0" smtClean="0"/>
              <a:t>= </a:t>
            </a:r>
            <a:r>
              <a:rPr lang="en-GB" dirty="0" smtClean="0">
                <a:sym typeface="Wingdings" pitchFamily="2" charset="2"/>
              </a:rPr>
              <a:t>1.3</a:t>
            </a:r>
          </a:p>
          <a:p>
            <a:pPr lvl="1">
              <a:buNone/>
            </a:pPr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5" name="Picture 4" descr="MGA_D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0340" y="1740052"/>
            <a:ext cx="4148983" cy="237626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445808" y="1628002"/>
            <a:ext cx="17558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3333FF"/>
                </a:solidFill>
              </a:rPr>
              <a:t>L. Zhang et al., EPAC2000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41523" y="-234909"/>
            <a:ext cx="10515600" cy="1325563"/>
          </a:xfrm>
        </p:spPr>
        <p:txBody>
          <a:bodyPr/>
          <a:lstStyle/>
          <a:p>
            <a:r>
              <a:rPr lang="en-US" dirty="0" smtClean="0"/>
              <a:t>Damping device – damping link</a:t>
            </a:r>
            <a:endParaRPr lang="en-US" dirty="0"/>
          </a:p>
        </p:txBody>
      </p:sp>
      <p:pic>
        <p:nvPicPr>
          <p:cNvPr id="11" name="Picture 46" descr="YC23G20QD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8" y="1351334"/>
            <a:ext cx="3228200" cy="24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PSD_eBea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38996"/>
            <a:ext cx="3251308" cy="22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08" y="5467205"/>
            <a:ext cx="2819400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141078" y="6265451"/>
            <a:ext cx="16805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3333FF"/>
                </a:solidFill>
              </a:rPr>
              <a:t>L. Zhang et al., PAC2001</a:t>
            </a:r>
          </a:p>
        </p:txBody>
      </p:sp>
    </p:spTree>
    <p:extLst>
      <p:ext uri="{BB962C8B-B14F-4D97-AF65-F5344CB8AC3E}">
        <p14:creationId xmlns:p14="http://schemas.microsoft.com/office/powerpoint/2010/main" val="12956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ESRF  Upgrade II, TDS WP-1.3, Girder design WG,  November, 2013  /  L. Zhang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46250" y="3263568"/>
            <a:ext cx="4502150" cy="1506654"/>
          </a:xfrm>
        </p:spPr>
        <p:txBody>
          <a:bodyPr>
            <a:normAutofit fontScale="92500"/>
          </a:bodyPr>
          <a:lstStyle/>
          <a:p>
            <a:pPr marL="179387" lvl="1" indent="0">
              <a:buNone/>
            </a:pPr>
            <a:endParaRPr lang="en-GB" dirty="0" smtClean="0"/>
          </a:p>
          <a:p>
            <a:pPr marL="366713" lvl="1" defTabSz="555625">
              <a:tabLst>
                <a:tab pos="4310063" algn="l"/>
              </a:tabLst>
            </a:pPr>
            <a:r>
              <a:rPr lang="en-GB" dirty="0" smtClean="0"/>
              <a:t>Damping pads (shim) at APS</a:t>
            </a:r>
            <a:br>
              <a:rPr lang="en-GB" dirty="0" smtClean="0"/>
            </a:br>
            <a:r>
              <a:rPr lang="en-GB" dirty="0" smtClean="0"/>
              <a:t>TF</a:t>
            </a:r>
            <a:r>
              <a:rPr lang="en-GB" i="1" baseline="-25000" dirty="0" smtClean="0"/>
              <a:t>s2M&amp;G  </a:t>
            </a:r>
            <a:r>
              <a:rPr lang="en-GB" dirty="0" smtClean="0"/>
              <a:t>= 9 </a:t>
            </a:r>
          </a:p>
          <a:p>
            <a:pPr marL="366713" lvl="1" defTabSz="555625">
              <a:buNone/>
              <a:tabLst>
                <a:tab pos="4310063" algn="l"/>
              </a:tabLst>
            </a:pPr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smtClean="0"/>
              <a:t>TF</a:t>
            </a:r>
            <a:r>
              <a:rPr lang="en-GB" i="1" baseline="-25000" dirty="0" smtClean="0"/>
              <a:t>s2M&amp;G </a:t>
            </a:r>
            <a:r>
              <a:rPr lang="en-US" dirty="0" smtClean="0"/>
              <a:t>*</a:t>
            </a:r>
            <a:r>
              <a:rPr lang="en-GB" dirty="0" smtClean="0"/>
              <a:t> 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damping</a:t>
            </a:r>
            <a:r>
              <a:rPr lang="en-US" dirty="0" smtClean="0"/>
              <a:t> </a:t>
            </a:r>
            <a:r>
              <a:rPr lang="en-GB" dirty="0" smtClean="0"/>
              <a:t>= </a:t>
            </a:r>
            <a:r>
              <a:rPr lang="en-GB" dirty="0" smtClean="0">
                <a:sym typeface="Wingdings" pitchFamily="2" charset="2"/>
              </a:rPr>
              <a:t>3 1.5 (+shim)</a:t>
            </a:r>
            <a:endParaRPr lang="en-GB" dirty="0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2034" y="993493"/>
            <a:ext cx="3291966" cy="24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989297" y="4561507"/>
            <a:ext cx="26821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3333FF"/>
                </a:solidFill>
              </a:rPr>
              <a:t>C. </a:t>
            </a:r>
            <a:r>
              <a:rPr lang="en-GB" sz="1200" i="1" dirty="0" err="1">
                <a:solidFill>
                  <a:srgbClr val="3333FF"/>
                </a:solidFill>
              </a:rPr>
              <a:t>Doose</a:t>
            </a:r>
            <a:r>
              <a:rPr lang="en-GB" sz="1200" i="1" dirty="0">
                <a:solidFill>
                  <a:srgbClr val="3333FF"/>
                </a:solidFill>
              </a:rPr>
              <a:t>, S. Sharma, MEDSI 2002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3333FF"/>
                </a:solidFill>
              </a:rPr>
              <a:t>S. Sharma, WAGM 2005</a:t>
            </a:r>
          </a:p>
        </p:txBody>
      </p:sp>
      <p:sp>
        <p:nvSpPr>
          <p:cNvPr id="9" name="Rectangle 8"/>
          <p:cNvSpPr/>
          <p:nvPr/>
        </p:nvSpPr>
        <p:spPr>
          <a:xfrm>
            <a:off x="1775520" y="5517232"/>
            <a:ext cx="4968552" cy="92333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1"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Magnet-Girder assembly, combining with damping device: </a:t>
            </a:r>
            <a:br>
              <a:rPr lang="en-GB" dirty="0">
                <a:solidFill>
                  <a:srgbClr val="000000"/>
                </a:solidFill>
              </a:rPr>
            </a:b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</a:rPr>
              <a:t>TF</a:t>
            </a:r>
            <a:r>
              <a:rPr lang="en-GB" b="1" i="1" baseline="-25000" dirty="0">
                <a:solidFill>
                  <a:srgbClr val="000000"/>
                </a:solidFill>
              </a:rPr>
              <a:t>s2M&amp;G </a:t>
            </a:r>
            <a:r>
              <a:rPr lang="en-US" b="1" dirty="0">
                <a:solidFill>
                  <a:srgbClr val="000000"/>
                </a:solidFill>
              </a:rPr>
              <a:t>*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i="1" dirty="0" err="1">
                <a:solidFill>
                  <a:srgbClr val="000000"/>
                </a:solidFill>
              </a:rPr>
              <a:t>f</a:t>
            </a:r>
            <a:r>
              <a:rPr lang="en-GB" b="1" i="1" baseline="-25000" dirty="0" err="1">
                <a:solidFill>
                  <a:srgbClr val="000000"/>
                </a:solidFill>
              </a:rPr>
              <a:t>damping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</a:rPr>
              <a:t>&lt; 1.5 ( ~ 1 is possible)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-276325"/>
            <a:ext cx="10515600" cy="1325563"/>
          </a:xfrm>
        </p:spPr>
        <p:txBody>
          <a:bodyPr/>
          <a:lstStyle/>
          <a:p>
            <a:r>
              <a:rPr lang="en-US" dirty="0" smtClean="0"/>
              <a:t>Damping device – damping pad</a:t>
            </a:r>
            <a:endParaRPr lang="en-US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/>
          </p:nvPr>
        </p:nvGraphicFramePr>
        <p:xfrm>
          <a:off x="6886857" y="838200"/>
          <a:ext cx="3216275" cy="214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Document" r:id="rId5" imgW="5829840" imgH="3888360" progId="Word.Document.8">
                  <p:embed/>
                </p:oleObj>
              </mc:Choice>
              <mc:Fallback>
                <p:oleObj name="Document" r:id="rId5" imgW="5829840" imgH="38883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6857" y="838200"/>
                        <a:ext cx="3216275" cy="214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029067" y="3263569"/>
            <a:ext cx="3311525" cy="2619375"/>
            <a:chOff x="240" y="1696"/>
            <a:chExt cx="1968" cy="1506"/>
          </a:xfrm>
        </p:grpSpPr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1896" y="2123"/>
              <a:ext cx="76" cy="204"/>
              <a:chOff x="1896" y="2123"/>
              <a:chExt cx="76" cy="204"/>
            </a:xfrm>
          </p:grpSpPr>
          <p:sp>
            <p:nvSpPr>
              <p:cNvPr id="42" name="Line 15"/>
              <p:cNvSpPr>
                <a:spLocks noChangeShapeType="1"/>
              </p:cNvSpPr>
              <p:nvPr/>
            </p:nvSpPr>
            <p:spPr bwMode="auto">
              <a:xfrm flipV="1">
                <a:off x="1935" y="2123"/>
                <a:ext cx="1" cy="10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"/>
              <p:cNvSpPr>
                <a:spLocks/>
              </p:cNvSpPr>
              <p:nvPr/>
            </p:nvSpPr>
            <p:spPr bwMode="auto">
              <a:xfrm>
                <a:off x="1896" y="2219"/>
                <a:ext cx="76" cy="108"/>
              </a:xfrm>
              <a:custGeom>
                <a:avLst/>
                <a:gdLst>
                  <a:gd name="T0" fmla="*/ 0 w 76"/>
                  <a:gd name="T1" fmla="*/ 0 h 108"/>
                  <a:gd name="T2" fmla="*/ 37 w 76"/>
                  <a:gd name="T3" fmla="*/ 108 h 108"/>
                  <a:gd name="T4" fmla="*/ 76 w 76"/>
                  <a:gd name="T5" fmla="*/ 0 h 108"/>
                  <a:gd name="T6" fmla="*/ 0 w 76"/>
                  <a:gd name="T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108">
                    <a:moveTo>
                      <a:pt x="0" y="0"/>
                    </a:moveTo>
                    <a:lnTo>
                      <a:pt x="37" y="108"/>
                    </a:lnTo>
                    <a:lnTo>
                      <a:pt x="7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1731" y="1907"/>
              <a:ext cx="477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731" y="1905"/>
              <a:ext cx="39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GB" sz="1200">
                  <a:latin typeface="Times New Roman" charset="0"/>
                </a:rPr>
                <a:t>2mm thick</a:t>
              </a:r>
              <a:endParaRPr lang="en-GB" sz="2400">
                <a:latin typeface="Times New Roman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731" y="2015"/>
              <a:ext cx="37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GB" sz="1200">
                  <a:latin typeface="Times New Roman" charset="0"/>
                </a:rPr>
                <a:t>steel plate</a:t>
              </a:r>
              <a:endParaRPr lang="en-GB" sz="2400">
                <a:latin typeface="Times New Roman" charset="0"/>
              </a:endParaRPr>
            </a:p>
          </p:txBody>
        </p:sp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1186" y="2150"/>
              <a:ext cx="76" cy="163"/>
              <a:chOff x="1186" y="2150"/>
              <a:chExt cx="76" cy="163"/>
            </a:xfrm>
          </p:grpSpPr>
          <p:sp>
            <p:nvSpPr>
              <p:cNvPr id="40" name="Line 21"/>
              <p:cNvSpPr>
                <a:spLocks noChangeShapeType="1"/>
              </p:cNvSpPr>
              <p:nvPr/>
            </p:nvSpPr>
            <p:spPr bwMode="auto">
              <a:xfrm flipV="1">
                <a:off x="1225" y="2150"/>
                <a:ext cx="1" cy="6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1186" y="2205"/>
                <a:ext cx="76" cy="108"/>
              </a:xfrm>
              <a:custGeom>
                <a:avLst/>
                <a:gdLst>
                  <a:gd name="T0" fmla="*/ 0 w 76"/>
                  <a:gd name="T1" fmla="*/ 0 h 108"/>
                  <a:gd name="T2" fmla="*/ 37 w 76"/>
                  <a:gd name="T3" fmla="*/ 108 h 108"/>
                  <a:gd name="T4" fmla="*/ 76 w 76"/>
                  <a:gd name="T5" fmla="*/ 0 h 108"/>
                  <a:gd name="T6" fmla="*/ 0 w 76"/>
                  <a:gd name="T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108">
                    <a:moveTo>
                      <a:pt x="0" y="0"/>
                    </a:moveTo>
                    <a:lnTo>
                      <a:pt x="37" y="108"/>
                    </a:lnTo>
                    <a:lnTo>
                      <a:pt x="7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1053" y="1907"/>
              <a:ext cx="546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1053" y="1905"/>
              <a:ext cx="42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GB" sz="1200">
                  <a:latin typeface="Times New Roman" charset="0"/>
                </a:rPr>
                <a:t>0.5mm thin</a:t>
              </a:r>
              <a:endParaRPr lang="en-GB" sz="2400">
                <a:latin typeface="Times New Roman" charset="0"/>
              </a:endParaRP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1053" y="2015"/>
              <a:ext cx="37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GB" sz="1200">
                  <a:latin typeface="Times New Roman" charset="0"/>
                </a:rPr>
                <a:t>steel plate</a:t>
              </a:r>
              <a:endParaRPr lang="en-GB" sz="2400">
                <a:latin typeface="Times New Roman" charset="0"/>
              </a:endParaRPr>
            </a:p>
          </p:txBody>
        </p:sp>
        <p:grpSp>
          <p:nvGrpSpPr>
            <p:cNvPr id="24" name="Group 26"/>
            <p:cNvGrpSpPr>
              <a:grpSpLocks/>
            </p:cNvGrpSpPr>
            <p:nvPr/>
          </p:nvGrpSpPr>
          <p:grpSpPr bwMode="auto">
            <a:xfrm>
              <a:off x="675" y="2123"/>
              <a:ext cx="76" cy="204"/>
              <a:chOff x="675" y="2123"/>
              <a:chExt cx="76" cy="204"/>
            </a:xfrm>
          </p:grpSpPr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 flipV="1">
                <a:off x="714" y="2123"/>
                <a:ext cx="1" cy="10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8"/>
              <p:cNvSpPr>
                <a:spLocks/>
              </p:cNvSpPr>
              <p:nvPr/>
            </p:nvSpPr>
            <p:spPr bwMode="auto">
              <a:xfrm>
                <a:off x="675" y="2219"/>
                <a:ext cx="76" cy="108"/>
              </a:xfrm>
              <a:custGeom>
                <a:avLst/>
                <a:gdLst>
                  <a:gd name="T0" fmla="*/ 0 w 76"/>
                  <a:gd name="T1" fmla="*/ 0 h 108"/>
                  <a:gd name="T2" fmla="*/ 39 w 76"/>
                  <a:gd name="T3" fmla="*/ 108 h 108"/>
                  <a:gd name="T4" fmla="*/ 76 w 76"/>
                  <a:gd name="T5" fmla="*/ 0 h 108"/>
                  <a:gd name="T6" fmla="*/ 0 w 76"/>
                  <a:gd name="T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108">
                    <a:moveTo>
                      <a:pt x="0" y="0"/>
                    </a:moveTo>
                    <a:lnTo>
                      <a:pt x="39" y="108"/>
                    </a:lnTo>
                    <a:lnTo>
                      <a:pt x="7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Rectangle 29"/>
            <p:cNvSpPr>
              <a:spLocks noChangeArrowheads="1"/>
            </p:cNvSpPr>
            <p:nvPr/>
          </p:nvSpPr>
          <p:spPr bwMode="auto">
            <a:xfrm>
              <a:off x="375" y="2003"/>
              <a:ext cx="612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30"/>
            <p:cNvSpPr>
              <a:spLocks noChangeArrowheads="1"/>
            </p:cNvSpPr>
            <p:nvPr/>
          </p:nvSpPr>
          <p:spPr bwMode="auto">
            <a:xfrm>
              <a:off x="375" y="2001"/>
              <a:ext cx="52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GB" sz="1200">
                  <a:latin typeface="Times New Roman" charset="0"/>
                </a:rPr>
                <a:t>0.18mm VEM</a:t>
              </a:r>
              <a:endParaRPr lang="en-GB" sz="2400">
                <a:latin typeface="Times New Roman" charset="0"/>
              </a:endParaRPr>
            </a:p>
          </p:txBody>
        </p:sp>
        <p:sp>
          <p:nvSpPr>
            <p:cNvPr id="27" name="Rectangle 31"/>
            <p:cNvSpPr>
              <a:spLocks noChangeArrowheads="1"/>
            </p:cNvSpPr>
            <p:nvPr/>
          </p:nvSpPr>
          <p:spPr bwMode="auto">
            <a:xfrm>
              <a:off x="668" y="1696"/>
              <a:ext cx="104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GB" sz="1300">
                  <a:latin typeface="Times New Roman" charset="0"/>
                </a:rPr>
                <a:t>cross section (not in scale)</a:t>
              </a:r>
              <a:endParaRPr lang="en-GB" sz="2400">
                <a:latin typeface="Times New Roman" charset="0"/>
              </a:endParaRPr>
            </a:p>
          </p:txBody>
        </p:sp>
        <p:grpSp>
          <p:nvGrpSpPr>
            <p:cNvPr id="28" name="Group 32"/>
            <p:cNvGrpSpPr>
              <a:grpSpLocks/>
            </p:cNvGrpSpPr>
            <p:nvPr/>
          </p:nvGrpSpPr>
          <p:grpSpPr bwMode="auto">
            <a:xfrm>
              <a:off x="444" y="2343"/>
              <a:ext cx="1560" cy="705"/>
              <a:chOff x="444" y="2343"/>
              <a:chExt cx="1560" cy="705"/>
            </a:xfrm>
          </p:grpSpPr>
          <p:sp>
            <p:nvSpPr>
              <p:cNvPr id="30" name="Rectangle 33"/>
              <p:cNvSpPr>
                <a:spLocks noChangeArrowheads="1"/>
              </p:cNvSpPr>
              <p:nvPr/>
            </p:nvSpPr>
            <p:spPr bwMode="auto">
              <a:xfrm>
                <a:off x="579" y="2343"/>
                <a:ext cx="1290" cy="705"/>
              </a:xfrm>
              <a:prstGeom prst="rect">
                <a:avLst/>
              </a:prstGeom>
              <a:solidFill>
                <a:srgbClr val="FFFF00"/>
              </a:solidFill>
              <a:ln w="90488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Rectangle 34"/>
              <p:cNvSpPr>
                <a:spLocks noChangeArrowheads="1"/>
              </p:cNvSpPr>
              <p:nvPr/>
            </p:nvSpPr>
            <p:spPr bwMode="auto">
              <a:xfrm>
                <a:off x="444" y="2343"/>
                <a:ext cx="206" cy="705"/>
              </a:xfrm>
              <a:prstGeom prst="rect">
                <a:avLst/>
              </a:prstGeom>
              <a:solidFill>
                <a:srgbClr val="4C4C4C"/>
              </a:solidFill>
              <a:ln w="90488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1798" y="2343"/>
                <a:ext cx="206" cy="705"/>
              </a:xfrm>
              <a:prstGeom prst="rect">
                <a:avLst/>
              </a:prstGeom>
              <a:solidFill>
                <a:srgbClr val="4C4C4C"/>
              </a:solidFill>
              <a:ln w="90488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36"/>
              <p:cNvSpPr>
                <a:spLocks noChangeArrowheads="1"/>
              </p:cNvSpPr>
              <p:nvPr/>
            </p:nvSpPr>
            <p:spPr bwMode="auto">
              <a:xfrm>
                <a:off x="781" y="2343"/>
                <a:ext cx="71" cy="705"/>
              </a:xfrm>
              <a:prstGeom prst="rect">
                <a:avLst/>
              </a:prstGeom>
              <a:solidFill>
                <a:srgbClr val="4C4C4C"/>
              </a:solidFill>
              <a:ln w="90488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Rectangle 37"/>
              <p:cNvSpPr>
                <a:spLocks noChangeArrowheads="1"/>
              </p:cNvSpPr>
              <p:nvPr/>
            </p:nvSpPr>
            <p:spPr bwMode="auto">
              <a:xfrm>
                <a:off x="985" y="2343"/>
                <a:ext cx="71" cy="705"/>
              </a:xfrm>
              <a:prstGeom prst="rect">
                <a:avLst/>
              </a:prstGeom>
              <a:solidFill>
                <a:srgbClr val="4C4C4C"/>
              </a:solidFill>
              <a:ln w="90488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Rectangle 38"/>
              <p:cNvSpPr>
                <a:spLocks noChangeArrowheads="1"/>
              </p:cNvSpPr>
              <p:nvPr/>
            </p:nvSpPr>
            <p:spPr bwMode="auto">
              <a:xfrm>
                <a:off x="1188" y="2343"/>
                <a:ext cx="72" cy="705"/>
              </a:xfrm>
              <a:prstGeom prst="rect">
                <a:avLst/>
              </a:prstGeom>
              <a:solidFill>
                <a:srgbClr val="4C4C4C"/>
              </a:solidFill>
              <a:ln w="90488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39"/>
              <p:cNvSpPr>
                <a:spLocks noChangeArrowheads="1"/>
              </p:cNvSpPr>
              <p:nvPr/>
            </p:nvSpPr>
            <p:spPr bwMode="auto">
              <a:xfrm>
                <a:off x="1392" y="2343"/>
                <a:ext cx="71" cy="705"/>
              </a:xfrm>
              <a:prstGeom prst="rect">
                <a:avLst/>
              </a:prstGeom>
              <a:solidFill>
                <a:srgbClr val="4C4C4C"/>
              </a:solidFill>
              <a:ln w="90488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40"/>
              <p:cNvSpPr>
                <a:spLocks noChangeArrowheads="1"/>
              </p:cNvSpPr>
              <p:nvPr/>
            </p:nvSpPr>
            <p:spPr bwMode="auto">
              <a:xfrm>
                <a:off x="1594" y="2343"/>
                <a:ext cx="71" cy="705"/>
              </a:xfrm>
              <a:prstGeom prst="rect">
                <a:avLst/>
              </a:prstGeom>
              <a:solidFill>
                <a:srgbClr val="4C4C4C"/>
              </a:solidFill>
              <a:ln w="90488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Freeform 41"/>
            <p:cNvSpPr>
              <a:spLocks/>
            </p:cNvSpPr>
            <p:nvPr/>
          </p:nvSpPr>
          <p:spPr bwMode="auto">
            <a:xfrm>
              <a:off x="240" y="2776"/>
              <a:ext cx="1966" cy="426"/>
            </a:xfrm>
            <a:custGeom>
              <a:avLst/>
              <a:gdLst>
                <a:gd name="T0" fmla="*/ 55 w 1966"/>
                <a:gd name="T1" fmla="*/ 222 h 426"/>
                <a:gd name="T2" fmla="*/ 545 w 1966"/>
                <a:gd name="T3" fmla="*/ 20 h 426"/>
                <a:gd name="T4" fmla="*/ 818 w 1966"/>
                <a:gd name="T5" fmla="*/ 155 h 426"/>
                <a:gd name="T6" fmla="*/ 848 w 1966"/>
                <a:gd name="T7" fmla="*/ 165 h 426"/>
                <a:gd name="T8" fmla="*/ 1201 w 1966"/>
                <a:gd name="T9" fmla="*/ 20 h 426"/>
                <a:gd name="T10" fmla="*/ 1528 w 1966"/>
                <a:gd name="T11" fmla="*/ 155 h 426"/>
                <a:gd name="T12" fmla="*/ 1911 w 1966"/>
                <a:gd name="T13" fmla="*/ 20 h 426"/>
                <a:gd name="T14" fmla="*/ 1931 w 1966"/>
                <a:gd name="T15" fmla="*/ 0 h 426"/>
                <a:gd name="T16" fmla="*/ 1938 w 1966"/>
                <a:gd name="T17" fmla="*/ 0 h 426"/>
                <a:gd name="T18" fmla="*/ 1966 w 1966"/>
                <a:gd name="T19" fmla="*/ 426 h 426"/>
                <a:gd name="T20" fmla="*/ 0 w 1966"/>
                <a:gd name="T21" fmla="*/ 426 h 426"/>
                <a:gd name="T22" fmla="*/ 55 w 1966"/>
                <a:gd name="T23" fmla="*/ 222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6" h="426">
                  <a:moveTo>
                    <a:pt x="55" y="222"/>
                  </a:moveTo>
                  <a:lnTo>
                    <a:pt x="545" y="20"/>
                  </a:lnTo>
                  <a:lnTo>
                    <a:pt x="818" y="155"/>
                  </a:lnTo>
                  <a:lnTo>
                    <a:pt x="848" y="165"/>
                  </a:lnTo>
                  <a:lnTo>
                    <a:pt x="1201" y="20"/>
                  </a:lnTo>
                  <a:lnTo>
                    <a:pt x="1528" y="155"/>
                  </a:lnTo>
                  <a:lnTo>
                    <a:pt x="1911" y="20"/>
                  </a:lnTo>
                  <a:lnTo>
                    <a:pt x="1931" y="0"/>
                  </a:lnTo>
                  <a:lnTo>
                    <a:pt x="1938" y="0"/>
                  </a:lnTo>
                  <a:lnTo>
                    <a:pt x="1966" y="426"/>
                  </a:lnTo>
                  <a:lnTo>
                    <a:pt x="0" y="426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 descr="damplate_test_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67" y="3288140"/>
            <a:ext cx="3311525" cy="266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21261" y="6107980"/>
            <a:ext cx="2234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Thermal drift </a:t>
            </a:r>
            <a:r>
              <a:rPr lang="en-GB" sz="1400" dirty="0">
                <a:solidFill>
                  <a:srgbClr val="000000"/>
                </a:solidFill>
                <a:sym typeface="Wingdings"/>
              </a:rPr>
              <a:t> not applied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16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  <p:bldP spid="17" grpId="0"/>
      <p:bldP spid="9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38200" y="-194435"/>
            <a:ext cx="10515600" cy="1325563"/>
          </a:xfrm>
        </p:spPr>
        <p:txBody>
          <a:bodyPr/>
          <a:lstStyle/>
          <a:p>
            <a:r>
              <a:rPr lang="en-US" dirty="0" smtClean="0"/>
              <a:t>Electron beam stability &amp; </a:t>
            </a:r>
            <a:r>
              <a:rPr lang="en-GB" dirty="0" smtClean="0"/>
              <a:t>Feedback efficiency</a:t>
            </a:r>
            <a:endParaRPr lang="en-US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791745" y="6597650"/>
            <a:ext cx="5495925" cy="26035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ESRF  Upgrade II, TDS WP-1.3, Girder design WG,  November, 2013  /  L. Zhang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4" y="1772817"/>
            <a:ext cx="7381012" cy="244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966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909005"/>
              </p:ext>
            </p:extLst>
          </p:nvPr>
        </p:nvGraphicFramePr>
        <p:xfrm>
          <a:off x="2692401" y="915303"/>
          <a:ext cx="39274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5" imgW="2590560" imgH="419040" progId="Equation.3">
                  <p:embed/>
                </p:oleObj>
              </mc:Choice>
              <mc:Fallback>
                <p:oleObj name="Equation" r:id="rId5" imgW="25905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401" y="915303"/>
                        <a:ext cx="39274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279576" y="4725145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Different ground vibration level, and e-beam motion </a:t>
            </a:r>
            <a:r>
              <a:rPr lang="en-US" sz="1600" dirty="0">
                <a:solidFill>
                  <a:srgbClr val="000000"/>
                </a:solidFill>
              </a:rPr>
              <a:t>between ESRF and Soleil, but </a:t>
            </a:r>
            <a:r>
              <a:rPr lang="en-US" sz="1600" b="1" dirty="0">
                <a:solidFill>
                  <a:srgbClr val="000000"/>
                </a:solidFill>
              </a:rPr>
              <a:t>feedback efficiencies are comparable </a:t>
            </a:r>
            <a:r>
              <a:rPr lang="en-US" sz="1600" dirty="0">
                <a:solidFill>
                  <a:srgbClr val="000000"/>
                </a:solidFill>
              </a:rPr>
              <a:t>in both vertical and horizontal directions, and both 4000 Hz or 100 Hz band width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47529" y="1052736"/>
            <a:ext cx="8569647" cy="648072"/>
          </a:xfrm>
        </p:spPr>
        <p:txBody>
          <a:bodyPr/>
          <a:lstStyle/>
          <a:p>
            <a:pPr marL="71437" indent="-342900"/>
            <a:r>
              <a:rPr lang="en-GB" sz="2400" dirty="0">
                <a:latin typeface="+mj-lt"/>
              </a:rPr>
              <a:t>Design and optimization to reach the stability criterion: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79576" y="1772817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l-GR" sz="2400" dirty="0">
                <a:solidFill>
                  <a:srgbClr val="000000"/>
                </a:solidFill>
              </a:rPr>
              <a:t>Δ</a:t>
            </a:r>
            <a:r>
              <a:rPr lang="en-US" sz="2400" dirty="0">
                <a:solidFill>
                  <a:srgbClr val="000000"/>
                </a:solidFill>
              </a:rPr>
              <a:t>x =</a:t>
            </a:r>
            <a:r>
              <a:rPr lang="en-GB" sz="2400" b="1" dirty="0">
                <a:solidFill>
                  <a:srgbClr val="000000"/>
                </a:solidFill>
              </a:rPr>
              <a:t>TF</a:t>
            </a:r>
            <a:r>
              <a:rPr lang="en-GB" sz="2400" b="1" i="1" baseline="-25000" dirty="0">
                <a:solidFill>
                  <a:srgbClr val="000000"/>
                </a:solidFill>
              </a:rPr>
              <a:t>Q2e</a:t>
            </a:r>
            <a:r>
              <a:rPr lang="en-GB" sz="2400" b="1" i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* </a:t>
            </a:r>
            <a:r>
              <a:rPr lang="en-GB" sz="2400" b="1" dirty="0">
                <a:solidFill>
                  <a:srgbClr val="000000"/>
                </a:solidFill>
              </a:rPr>
              <a:t>TF</a:t>
            </a:r>
            <a:r>
              <a:rPr lang="en-GB" sz="2400" b="1" i="1" baseline="-25000" dirty="0">
                <a:solidFill>
                  <a:srgbClr val="000000"/>
                </a:solidFill>
              </a:rPr>
              <a:t>G2M  </a:t>
            </a:r>
            <a:r>
              <a:rPr lang="en-GB" sz="2400" b="1" dirty="0">
                <a:solidFill>
                  <a:srgbClr val="000000"/>
                </a:solidFill>
              </a:rPr>
              <a:t>* TF</a:t>
            </a:r>
            <a:r>
              <a:rPr lang="en-GB" sz="2400" b="1" i="1" baseline="-25000" dirty="0">
                <a:solidFill>
                  <a:srgbClr val="000000"/>
                </a:solidFill>
              </a:rPr>
              <a:t>s2G </a:t>
            </a:r>
            <a:r>
              <a:rPr lang="en-GB" sz="2400" b="1" dirty="0">
                <a:solidFill>
                  <a:srgbClr val="000000"/>
                </a:solidFill>
              </a:rPr>
              <a:t>* TF</a:t>
            </a:r>
            <a:r>
              <a:rPr lang="en-GB" sz="2400" b="1" i="1" baseline="-25000" dirty="0">
                <a:solidFill>
                  <a:srgbClr val="000000"/>
                </a:solidFill>
              </a:rPr>
              <a:t>gr2s </a:t>
            </a:r>
            <a:r>
              <a:rPr lang="en-GB" sz="2400" b="1" dirty="0">
                <a:solidFill>
                  <a:srgbClr val="000000"/>
                </a:solidFill>
              </a:rPr>
              <a:t>* </a:t>
            </a:r>
            <a:r>
              <a:rPr lang="en-GB" sz="2400" b="1" dirty="0" err="1">
                <a:solidFill>
                  <a:srgbClr val="000000"/>
                </a:solidFill>
              </a:rPr>
              <a:t>x</a:t>
            </a:r>
            <a:r>
              <a:rPr lang="en-GB" sz="2400" b="1" i="1" baseline="-25000" dirty="0" err="1">
                <a:solidFill>
                  <a:srgbClr val="000000"/>
                </a:solidFill>
              </a:rPr>
              <a:t>gr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165" name="Content Placeholder 5"/>
          <p:cNvSpPr txBox="1">
            <a:spLocks/>
          </p:cNvSpPr>
          <p:nvPr/>
        </p:nvSpPr>
        <p:spPr bwMode="auto">
          <a:xfrm>
            <a:off x="8112224" y="3356992"/>
            <a:ext cx="1224136" cy="648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Ground vibration</a:t>
            </a:r>
          </a:p>
        </p:txBody>
      </p:sp>
      <p:sp>
        <p:nvSpPr>
          <p:cNvPr id="166" name="Content Placeholder 5"/>
          <p:cNvSpPr txBox="1">
            <a:spLocks/>
          </p:cNvSpPr>
          <p:nvPr/>
        </p:nvSpPr>
        <p:spPr bwMode="auto">
          <a:xfrm>
            <a:off x="6456040" y="3356992"/>
            <a:ext cx="1224136" cy="648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Slab design</a:t>
            </a:r>
          </a:p>
        </p:txBody>
      </p:sp>
      <p:sp>
        <p:nvSpPr>
          <p:cNvPr id="167" name="Content Placeholder 5"/>
          <p:cNvSpPr txBox="1">
            <a:spLocks/>
          </p:cNvSpPr>
          <p:nvPr/>
        </p:nvSpPr>
        <p:spPr bwMode="auto">
          <a:xfrm>
            <a:off x="4295800" y="3356992"/>
            <a:ext cx="1800200" cy="648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Magnet girder design</a:t>
            </a:r>
          </a:p>
        </p:txBody>
      </p:sp>
      <p:sp>
        <p:nvSpPr>
          <p:cNvPr id="168" name="Content Placeholder 5"/>
          <p:cNvSpPr txBox="1">
            <a:spLocks/>
          </p:cNvSpPr>
          <p:nvPr/>
        </p:nvSpPr>
        <p:spPr bwMode="auto">
          <a:xfrm>
            <a:off x="2063552" y="3356992"/>
            <a:ext cx="1800200" cy="648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Storage ring Lattice design</a:t>
            </a:r>
          </a:p>
        </p:txBody>
      </p:sp>
      <p:cxnSp>
        <p:nvCxnSpPr>
          <p:cNvPr id="169" name="Straight Arrow Connector 168"/>
          <p:cNvCxnSpPr/>
          <p:nvPr/>
        </p:nvCxnSpPr>
        <p:spPr bwMode="auto">
          <a:xfrm rot="5400000">
            <a:off x="2784426" y="2564110"/>
            <a:ext cx="936104" cy="50564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 rot="16200000" flipH="1">
            <a:off x="7608168" y="2564904"/>
            <a:ext cx="936104" cy="50405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74" name="Straight Arrow Connector 173"/>
          <p:cNvCxnSpPr/>
          <p:nvPr/>
        </p:nvCxnSpPr>
        <p:spPr bwMode="auto">
          <a:xfrm rot="16200000" flipH="1">
            <a:off x="6384826" y="2709714"/>
            <a:ext cx="936104" cy="21443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75" name="Straight Arrow Connector 174"/>
          <p:cNvCxnSpPr/>
          <p:nvPr/>
        </p:nvCxnSpPr>
        <p:spPr bwMode="auto">
          <a:xfrm rot="5400000">
            <a:off x="4368602" y="2492102"/>
            <a:ext cx="432048" cy="15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79" name="Straight Arrow Connector 178"/>
          <p:cNvCxnSpPr/>
          <p:nvPr/>
        </p:nvCxnSpPr>
        <p:spPr bwMode="auto">
          <a:xfrm rot="5400000">
            <a:off x="4872658" y="2996158"/>
            <a:ext cx="576064" cy="15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85" name="Straight Arrow Connector 184"/>
          <p:cNvCxnSpPr/>
          <p:nvPr/>
        </p:nvCxnSpPr>
        <p:spPr bwMode="auto">
          <a:xfrm rot="5400000">
            <a:off x="5447134" y="2492896"/>
            <a:ext cx="432842" cy="79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86" name="Straight Arrow Connector 185"/>
          <p:cNvCxnSpPr/>
          <p:nvPr/>
        </p:nvCxnSpPr>
        <p:spPr bwMode="auto">
          <a:xfrm>
            <a:off x="4583832" y="2708920"/>
            <a:ext cx="1080120" cy="15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89" name="Rectangle 188"/>
          <p:cNvSpPr/>
          <p:nvPr/>
        </p:nvSpPr>
        <p:spPr>
          <a:xfrm>
            <a:off x="1919536" y="5589241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3C8445"/>
                </a:solidFill>
              </a:rPr>
              <a:t>Δ</a:t>
            </a:r>
            <a:r>
              <a:rPr lang="en-US" sz="2400" b="1" dirty="0">
                <a:solidFill>
                  <a:srgbClr val="3C8445"/>
                </a:solidFill>
              </a:rPr>
              <a:t>x </a:t>
            </a:r>
            <a:r>
              <a:rPr lang="en-US" sz="2400" dirty="0">
                <a:solidFill>
                  <a:srgbClr val="000000"/>
                </a:solidFill>
              </a:rPr>
              <a:t>=</a:t>
            </a:r>
            <a:r>
              <a:rPr lang="en-GB" sz="2400" b="1" dirty="0">
                <a:solidFill>
                  <a:srgbClr val="000000"/>
                </a:solidFill>
              </a:rPr>
              <a:t> TF</a:t>
            </a:r>
            <a:r>
              <a:rPr lang="en-GB" sz="2400" b="1" i="1" baseline="-25000" dirty="0">
                <a:solidFill>
                  <a:srgbClr val="000000"/>
                </a:solidFill>
              </a:rPr>
              <a:t>Q2e</a:t>
            </a:r>
            <a:r>
              <a:rPr lang="en-US" sz="2400" dirty="0">
                <a:solidFill>
                  <a:srgbClr val="000000"/>
                </a:solidFill>
              </a:rPr>
              <a:t> *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</a:rPr>
              <a:t>f</a:t>
            </a:r>
            <a:r>
              <a:rPr lang="en-GB" sz="2400" b="1" i="1" baseline="-25000" dirty="0" err="1">
                <a:solidFill>
                  <a:srgbClr val="000000"/>
                </a:solidFill>
              </a:rPr>
              <a:t>FOFB</a:t>
            </a:r>
            <a:r>
              <a:rPr lang="en-US" sz="2400" dirty="0">
                <a:solidFill>
                  <a:srgbClr val="000000"/>
                </a:solidFill>
              </a:rPr>
              <a:t> * </a:t>
            </a:r>
            <a:r>
              <a:rPr lang="en-GB" sz="2400" b="1" dirty="0">
                <a:solidFill>
                  <a:srgbClr val="000000"/>
                </a:solidFill>
              </a:rPr>
              <a:t>TF</a:t>
            </a:r>
            <a:r>
              <a:rPr lang="en-GB" sz="2400" b="1" i="1" baseline="-25000" dirty="0">
                <a:solidFill>
                  <a:srgbClr val="000000"/>
                </a:solidFill>
              </a:rPr>
              <a:t>s2M&amp;G</a:t>
            </a:r>
            <a:r>
              <a:rPr lang="en-US" sz="2400" dirty="0">
                <a:solidFill>
                  <a:srgbClr val="000000"/>
                </a:solidFill>
              </a:rPr>
              <a:t> *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</a:rPr>
              <a:t>f</a:t>
            </a:r>
            <a:r>
              <a:rPr lang="en-GB" sz="2400" b="1" i="1" baseline="-25000" dirty="0" err="1">
                <a:solidFill>
                  <a:srgbClr val="000000"/>
                </a:solidFill>
              </a:rPr>
              <a:t>damping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GB" sz="2400" b="1" dirty="0">
                <a:solidFill>
                  <a:srgbClr val="000000"/>
                </a:solidFill>
              </a:rPr>
              <a:t>* TF</a:t>
            </a:r>
            <a:r>
              <a:rPr lang="en-GB" sz="2400" b="1" i="1" baseline="-25000" dirty="0">
                <a:solidFill>
                  <a:srgbClr val="000000"/>
                </a:solidFill>
              </a:rPr>
              <a:t>gr2s</a:t>
            </a:r>
            <a:r>
              <a:rPr lang="en-GB" sz="2400" b="1" dirty="0">
                <a:solidFill>
                  <a:srgbClr val="000000"/>
                </a:solidFill>
              </a:rPr>
              <a:t>* </a:t>
            </a:r>
            <a:r>
              <a:rPr lang="en-GB" sz="2400" b="1" dirty="0" err="1">
                <a:solidFill>
                  <a:srgbClr val="000000"/>
                </a:solidFill>
              </a:rPr>
              <a:t>x</a:t>
            </a:r>
            <a:r>
              <a:rPr lang="en-GB" sz="2400" b="1" i="1" baseline="-25000" dirty="0" err="1">
                <a:solidFill>
                  <a:srgbClr val="000000"/>
                </a:solidFill>
              </a:rPr>
              <a:t>gr</a:t>
            </a:r>
            <a:r>
              <a:rPr lang="en-GB" sz="2400" b="1" i="1" baseline="-25000" dirty="0">
                <a:solidFill>
                  <a:srgbClr val="000000"/>
                </a:solidFill>
              </a:rPr>
              <a:t>  </a:t>
            </a:r>
            <a:r>
              <a:rPr lang="en-US" sz="2400" b="1" dirty="0">
                <a:solidFill>
                  <a:srgbClr val="FF0000"/>
                </a:solidFill>
              </a:rPr>
              <a:t>&lt;</a:t>
            </a:r>
            <a:r>
              <a:rPr lang="en-US" sz="2400" b="1" dirty="0">
                <a:solidFill>
                  <a:srgbClr val="000000"/>
                </a:solidFill>
              </a:rPr>
              <a:t> 0.1</a:t>
            </a:r>
            <a:r>
              <a:rPr lang="el-GR" sz="2400" b="1" dirty="0">
                <a:solidFill>
                  <a:srgbClr val="000000"/>
                </a:solidFill>
              </a:rPr>
              <a:t>σ</a:t>
            </a:r>
            <a:r>
              <a:rPr lang="en-US" sz="2400" b="1" baseline="-25000" dirty="0">
                <a:solidFill>
                  <a:srgbClr val="000000"/>
                </a:solidFill>
              </a:rPr>
              <a:t>x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190" name="Content Placeholder 5"/>
          <p:cNvSpPr txBox="1">
            <a:spLocks/>
          </p:cNvSpPr>
          <p:nvPr/>
        </p:nvSpPr>
        <p:spPr bwMode="auto">
          <a:xfrm>
            <a:off x="8112224" y="3356992"/>
            <a:ext cx="1224136" cy="648072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Ground vibration</a:t>
            </a:r>
          </a:p>
        </p:txBody>
      </p:sp>
      <p:sp>
        <p:nvSpPr>
          <p:cNvPr id="191" name="Content Placeholder 5"/>
          <p:cNvSpPr txBox="1">
            <a:spLocks/>
          </p:cNvSpPr>
          <p:nvPr/>
        </p:nvSpPr>
        <p:spPr bwMode="auto">
          <a:xfrm>
            <a:off x="6456040" y="3356992"/>
            <a:ext cx="1224136" cy="648072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Slab design</a:t>
            </a:r>
          </a:p>
        </p:txBody>
      </p:sp>
      <p:sp>
        <p:nvSpPr>
          <p:cNvPr id="192" name="Content Placeholder 5"/>
          <p:cNvSpPr txBox="1">
            <a:spLocks/>
          </p:cNvSpPr>
          <p:nvPr/>
        </p:nvSpPr>
        <p:spPr bwMode="auto">
          <a:xfrm>
            <a:off x="4295800" y="3356992"/>
            <a:ext cx="1800200" cy="648072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Magnet girder design</a:t>
            </a:r>
          </a:p>
        </p:txBody>
      </p:sp>
      <p:sp>
        <p:nvSpPr>
          <p:cNvPr id="207" name="Content Placeholder 5"/>
          <p:cNvSpPr txBox="1">
            <a:spLocks/>
          </p:cNvSpPr>
          <p:nvPr/>
        </p:nvSpPr>
        <p:spPr bwMode="auto">
          <a:xfrm>
            <a:off x="2783632" y="4365104"/>
            <a:ext cx="2304256" cy="792088"/>
          </a:xfrm>
          <a:prstGeom prst="rect">
            <a:avLst/>
          </a:prstGeom>
          <a:solidFill>
            <a:srgbClr val="90E13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Fast orbit feedback</a:t>
            </a:r>
          </a:p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GB" b="1" i="1" dirty="0" err="1">
                <a:solidFill>
                  <a:srgbClr val="000000"/>
                </a:solidFill>
              </a:rPr>
              <a:t>f</a:t>
            </a:r>
            <a:r>
              <a:rPr lang="en-GB" b="1" i="1" baseline="-25000" dirty="0" err="1">
                <a:solidFill>
                  <a:srgbClr val="000000"/>
                </a:solidFill>
              </a:rPr>
              <a:t>FOFB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GB" b="1" kern="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09" name="Content Placeholder 5"/>
          <p:cNvSpPr txBox="1">
            <a:spLocks/>
          </p:cNvSpPr>
          <p:nvPr/>
        </p:nvSpPr>
        <p:spPr bwMode="auto">
          <a:xfrm>
            <a:off x="5375920" y="4365104"/>
            <a:ext cx="2088232" cy="792088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Damping device</a:t>
            </a:r>
          </a:p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GB" b="1" i="1" dirty="0" err="1">
                <a:solidFill>
                  <a:srgbClr val="000000"/>
                </a:solidFill>
              </a:rPr>
              <a:t>f</a:t>
            </a:r>
            <a:r>
              <a:rPr lang="en-GB" b="1" i="1" baseline="-25000" dirty="0" err="1">
                <a:solidFill>
                  <a:srgbClr val="000000"/>
                </a:solidFill>
              </a:rPr>
              <a:t>damping</a:t>
            </a:r>
            <a:r>
              <a:rPr lang="en-GB" b="1" kern="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cxnSp>
        <p:nvCxnSpPr>
          <p:cNvPr id="210" name="Straight Arrow Connector 209"/>
          <p:cNvCxnSpPr/>
          <p:nvPr/>
        </p:nvCxnSpPr>
        <p:spPr bwMode="auto">
          <a:xfrm rot="5400000" flipH="1" flipV="1">
            <a:off x="5267908" y="3320988"/>
            <a:ext cx="2088232" cy="1588"/>
          </a:xfrm>
          <a:prstGeom prst="straightConnector1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13" name="Straight Arrow Connector 212"/>
          <p:cNvCxnSpPr/>
          <p:nvPr/>
        </p:nvCxnSpPr>
        <p:spPr bwMode="auto">
          <a:xfrm rot="5400000" flipH="1" flipV="1">
            <a:off x="3108462" y="3320194"/>
            <a:ext cx="2088232" cy="1588"/>
          </a:xfrm>
          <a:prstGeom prst="straightConnector1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8255693" y="1844825"/>
            <a:ext cx="106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&lt;</a:t>
            </a:r>
            <a:r>
              <a:rPr lang="en-US" sz="2400" b="1" dirty="0">
                <a:solidFill>
                  <a:srgbClr val="000000"/>
                </a:solidFill>
              </a:rPr>
              <a:t> 0.1</a:t>
            </a:r>
            <a:r>
              <a:rPr lang="el-GR" sz="2400" b="1" dirty="0">
                <a:solidFill>
                  <a:srgbClr val="000000"/>
                </a:solidFill>
              </a:rPr>
              <a:t>σ</a:t>
            </a:r>
            <a:r>
              <a:rPr lang="en-US" sz="2400" b="1" baseline="-25000" dirty="0">
                <a:solidFill>
                  <a:srgbClr val="000000"/>
                </a:solidFill>
              </a:rPr>
              <a:t>x</a:t>
            </a:r>
            <a:endParaRPr lang="en-GB" sz="2400" b="1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>
            <a:off x="4440610" y="4796358"/>
            <a:ext cx="1584176" cy="15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791745" y="6597650"/>
            <a:ext cx="5495925" cy="26035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ESRF  Upgrade II, TDS WP-1.3, Girder design WG,  November, 2013  /  L. Zhang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Content Placeholder 5"/>
          <p:cNvSpPr txBox="1">
            <a:spLocks/>
          </p:cNvSpPr>
          <p:nvPr/>
        </p:nvSpPr>
        <p:spPr bwMode="auto">
          <a:xfrm>
            <a:off x="2063552" y="3356992"/>
            <a:ext cx="1800200" cy="648072"/>
          </a:xfrm>
          <a:prstGeom prst="rect">
            <a:avLst/>
          </a:prstGeom>
          <a:solidFill>
            <a:srgbClr val="90E13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437" indent="-342900" algn="ctr"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kern="0" dirty="0">
                <a:solidFill>
                  <a:srgbClr val="000000"/>
                </a:solidFill>
                <a:latin typeface="Arial"/>
              </a:rPr>
              <a:t>Storage ring Lattice design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597" y="37579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Work can be done to stable the beam</a:t>
            </a:r>
            <a:endParaRPr lang="zh-CN" altLang="en-US" dirty="0"/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982" y="1772543"/>
            <a:ext cx="2126119" cy="294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9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90" grpId="0" animBg="1"/>
      <p:bldP spid="191" grpId="0" animBg="1"/>
      <p:bldP spid="192" grpId="0" animBg="1"/>
      <p:bldP spid="207" grpId="0" animBg="1"/>
      <p:bldP spid="209" grpId="0" animBg="1"/>
      <p:bldP spid="26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Masaru </a:t>
            </a:r>
            <a:r>
              <a:rPr lang="en-US" altLang="zh-CN" b="1" dirty="0" smtClean="0"/>
              <a:t>Takao’s (JASRI) talk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Sources of beam orbit fluctuation and </a:t>
            </a:r>
            <a:r>
              <a:rPr kumimoji="1" lang="en-US" altLang="ja-JP" dirty="0" smtClean="0"/>
              <a:t>the efforts to suppression them at Spring 8.</a:t>
            </a:r>
          </a:p>
          <a:p>
            <a:r>
              <a:rPr lang="en-US" altLang="ja-JP" dirty="0"/>
              <a:t>Improvement of orbit feedback system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4608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7384" y="-19443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Sources of vibration at Spring-8 and improvement</a:t>
            </a:r>
            <a:endParaRPr lang="zh-CN" altLang="en-US" sz="3600" dirty="0"/>
          </a:p>
        </p:txBody>
      </p:sp>
      <p:pic>
        <p:nvPicPr>
          <p:cNvPr id="4" name="図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7"/>
          <a:stretch/>
        </p:blipFill>
        <p:spPr>
          <a:xfrm>
            <a:off x="1004790" y="1690688"/>
            <a:ext cx="3770715" cy="22944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7797" y="1321356"/>
            <a:ext cx="293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en-US" altLang="zh-CN" dirty="0" smtClean="0"/>
              <a:t>Klystron PS ripple at 2KHz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38491" y="4017210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Quad PS ripple 50ppm  </a:t>
            </a:r>
            <a:r>
              <a:rPr lang="en-US" altLang="zh-CN" dirty="0" smtClean="0">
                <a:sym typeface="Wingdings" panose="05000000000000000000" pitchFamily="2" charset="2"/>
              </a:rPr>
              <a:t> 3ppm</a:t>
            </a:r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07" y="4354478"/>
            <a:ext cx="3340897" cy="18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 b="8931"/>
          <a:stretch>
            <a:fillRect/>
          </a:stretch>
        </p:blipFill>
        <p:spPr bwMode="auto">
          <a:xfrm>
            <a:off x="3442620" y="4409058"/>
            <a:ext cx="2884133" cy="175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9"/>
          <p:cNvSpPr/>
          <p:nvPr/>
        </p:nvSpPr>
        <p:spPr>
          <a:xfrm>
            <a:off x="6215328" y="1338310"/>
            <a:ext cx="4434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3</a:t>
            </a:r>
            <a:r>
              <a:rPr lang="zh-CN" altLang="en-US" dirty="0" smtClean="0"/>
              <a:t>、</a:t>
            </a:r>
            <a:r>
              <a:rPr lang="en-US" altLang="ja-JP" dirty="0" smtClean="0"/>
              <a:t>Temperature </a:t>
            </a:r>
            <a:r>
              <a:rPr lang="en-US" altLang="ja-JP" dirty="0"/>
              <a:t>fluctuation </a:t>
            </a:r>
            <a:r>
              <a:rPr lang="en-US" altLang="ja-JP" dirty="0" smtClean="0"/>
              <a:t>of cooling water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274027" y="830314"/>
            <a:ext cx="566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Fast</a:t>
            </a:r>
            <a:endParaRPr lang="zh-CN" altLang="en-US" b="1" dirty="0"/>
          </a:p>
        </p:txBody>
      </p:sp>
      <p:sp>
        <p:nvSpPr>
          <p:cNvPr id="12" name="矩形 11"/>
          <p:cNvSpPr/>
          <p:nvPr/>
        </p:nvSpPr>
        <p:spPr>
          <a:xfrm>
            <a:off x="7597053" y="946462"/>
            <a:ext cx="644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Slow</a:t>
            </a:r>
            <a:endParaRPr lang="zh-CN" altLang="en-US" b="1" dirty="0"/>
          </a:p>
        </p:txBody>
      </p:sp>
      <p:sp>
        <p:nvSpPr>
          <p:cNvPr id="13" name="矩形 12"/>
          <p:cNvSpPr/>
          <p:nvPr/>
        </p:nvSpPr>
        <p:spPr>
          <a:xfrm>
            <a:off x="5585368" y="1902693"/>
            <a:ext cx="5061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5600" indent="0">
              <a:buNone/>
            </a:pPr>
            <a:r>
              <a:rPr lang="en-US" altLang="ja-JP" dirty="0"/>
              <a:t>+/- 1ºC        +/- 0.3ºC @1998 (+/-0.1ºC @present)</a:t>
            </a:r>
          </a:p>
        </p:txBody>
      </p:sp>
      <p:sp>
        <p:nvSpPr>
          <p:cNvPr id="14" name="右矢印 6"/>
          <p:cNvSpPr/>
          <p:nvPr/>
        </p:nvSpPr>
        <p:spPr>
          <a:xfrm>
            <a:off x="6642605" y="1960532"/>
            <a:ext cx="304106" cy="253653"/>
          </a:xfrm>
          <a:prstGeom prst="rightArrow">
            <a:avLst/>
          </a:prstGeom>
          <a:gradFill flip="none" rotWithShape="1">
            <a:gsLst>
              <a:gs pos="40000">
                <a:srgbClr val="FF0000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Picture 9" descr="matsui-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47" y="2845069"/>
            <a:ext cx="3280861" cy="410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6062920" y="2478105"/>
            <a:ext cx="2801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 smtClean="0"/>
              <a:t>、</a:t>
            </a:r>
            <a:r>
              <a:rPr lang="en-US" altLang="zh-CN" dirty="0" smtClean="0"/>
              <a:t>Wall plug electric power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9476091" y="2479479"/>
            <a:ext cx="2662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5</a:t>
            </a:r>
            <a:r>
              <a:rPr lang="zh-CN" altLang="en-US" dirty="0" smtClean="0"/>
              <a:t>、</a:t>
            </a:r>
            <a:r>
              <a:rPr lang="en-US" altLang="ja-JP" dirty="0" smtClean="0"/>
              <a:t>Earth tide; Atmospheric temperature; Atmospheric pressure; </a:t>
            </a:r>
            <a:r>
              <a:rPr kumimoji="1" lang="en-US" altLang="ja-JP" dirty="0" smtClean="0"/>
              <a:t>Earthquake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6116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91949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Feedback system improvement at Spring 8</a:t>
            </a:r>
            <a:endParaRPr lang="zh-CN" altLang="en-US" dirty="0"/>
          </a:p>
        </p:txBody>
      </p:sp>
      <p:graphicFrame>
        <p:nvGraphicFramePr>
          <p:cNvPr id="4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17992"/>
              </p:ext>
            </p:extLst>
          </p:nvPr>
        </p:nvGraphicFramePr>
        <p:xfrm>
          <a:off x="460017" y="2168487"/>
          <a:ext cx="5486454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21"/>
                <a:gridCol w="1822088"/>
                <a:gridCol w="190284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New Circuits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Old Circuits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Resolution 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0.1 </a:t>
                      </a:r>
                      <a:r>
                        <a:rPr kumimoji="1" lang="el-GR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0.3 </a:t>
                      </a:r>
                      <a:r>
                        <a:rPr kumimoji="1" lang="el-GR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Measurement Cycle</a:t>
                      </a:r>
                    </a:p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in user operation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 s (1 s @present)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 s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945506" y="3600077"/>
            <a:ext cx="4622782" cy="1190287"/>
            <a:chOff x="727140" y="4705546"/>
            <a:chExt cx="5455341" cy="1427079"/>
          </a:xfrm>
        </p:grpSpPr>
        <p:sp>
          <p:nvSpPr>
            <p:cNvPr id="6" name="正方形/長方形 14"/>
            <p:cNvSpPr/>
            <p:nvPr/>
          </p:nvSpPr>
          <p:spPr>
            <a:xfrm>
              <a:off x="1681918" y="4746625"/>
              <a:ext cx="3510000" cy="1386000"/>
            </a:xfrm>
            <a:prstGeom prst="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7" name="テキスト ボックス 13"/>
            <p:cNvSpPr txBox="1"/>
            <p:nvPr/>
          </p:nvSpPr>
          <p:spPr>
            <a:xfrm>
              <a:off x="1991481" y="4992688"/>
              <a:ext cx="1002197" cy="3077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Arial" charset="0"/>
                  <a:ea typeface="Arial" charset="0"/>
                  <a:cs typeface="Arial" charset="0"/>
                </a:rPr>
                <a:t>16bit DAC</a:t>
              </a:r>
              <a:endParaRPr kumimoji="1" lang="ja-JP" alt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テキスト ボックス 15"/>
            <p:cNvSpPr txBox="1"/>
            <p:nvPr/>
          </p:nvSpPr>
          <p:spPr>
            <a:xfrm>
              <a:off x="1991481" y="5514420"/>
              <a:ext cx="1002197" cy="3077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Arial" charset="0"/>
                  <a:ea typeface="Arial" charset="0"/>
                  <a:cs typeface="Arial" charset="0"/>
                </a:rPr>
                <a:t>16bit DAC</a:t>
              </a:r>
              <a:endParaRPr kumimoji="1" lang="ja-JP" alt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テキスト ボックス 16"/>
            <p:cNvSpPr txBox="1"/>
            <p:nvPr/>
          </p:nvSpPr>
          <p:spPr>
            <a:xfrm>
              <a:off x="3443996" y="5514420"/>
              <a:ext cx="404278" cy="3077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err="1" smtClean="0">
                  <a:latin typeface="Arial" charset="0"/>
                  <a:ea typeface="Arial" charset="0"/>
                  <a:cs typeface="Arial" charset="0"/>
                </a:rPr>
                <a:t>Att</a:t>
              </a:r>
              <a:endParaRPr kumimoji="1" lang="ja-JP" alt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テキスト ボックス 17"/>
            <p:cNvSpPr txBox="1"/>
            <p:nvPr/>
          </p:nvSpPr>
          <p:spPr>
            <a:xfrm>
              <a:off x="4209423" y="5285263"/>
              <a:ext cx="695121" cy="3077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400" dirty="0" smtClean="0">
                  <a:latin typeface="Arial" charset="0"/>
                  <a:ea typeface="Arial" charset="0"/>
                  <a:cs typeface="Arial" charset="0"/>
                </a:rPr>
                <a:t>Sum</a:t>
              </a:r>
              <a:endParaRPr kumimoji="1" lang="ja-JP" alt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1" name="直線矢印コネクタ 19"/>
            <p:cNvCxnSpPr>
              <a:stCxn id="7" idx="3"/>
            </p:cNvCxnSpPr>
            <p:nvPr/>
          </p:nvCxnSpPr>
          <p:spPr>
            <a:xfrm>
              <a:off x="2993678" y="5146577"/>
              <a:ext cx="1215745" cy="286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21"/>
            <p:cNvCxnSpPr>
              <a:stCxn id="8" idx="3"/>
              <a:endCxn id="9" idx="1"/>
            </p:cNvCxnSpPr>
            <p:nvPr/>
          </p:nvCxnSpPr>
          <p:spPr>
            <a:xfrm>
              <a:off x="2993678" y="5668309"/>
              <a:ext cx="45031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23"/>
            <p:cNvCxnSpPr>
              <a:stCxn id="9" idx="3"/>
            </p:cNvCxnSpPr>
            <p:nvPr/>
          </p:nvCxnSpPr>
          <p:spPr>
            <a:xfrm>
              <a:off x="3848274" y="5668309"/>
              <a:ext cx="361149" cy="323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25"/>
            <p:cNvCxnSpPr>
              <a:endCxn id="7" idx="1"/>
            </p:cNvCxnSpPr>
            <p:nvPr/>
          </p:nvCxnSpPr>
          <p:spPr>
            <a:xfrm flipV="1">
              <a:off x="1427919" y="5146577"/>
              <a:ext cx="563562" cy="286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27"/>
            <p:cNvCxnSpPr>
              <a:endCxn id="8" idx="1"/>
            </p:cNvCxnSpPr>
            <p:nvPr/>
          </p:nvCxnSpPr>
          <p:spPr>
            <a:xfrm flipV="1">
              <a:off x="1427919" y="5668309"/>
              <a:ext cx="563562" cy="307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33"/>
            <p:cNvCxnSpPr/>
            <p:nvPr/>
          </p:nvCxnSpPr>
          <p:spPr>
            <a:xfrm>
              <a:off x="4904544" y="5431598"/>
              <a:ext cx="5794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28"/>
            <p:cNvSpPr txBox="1"/>
            <p:nvPr/>
          </p:nvSpPr>
          <p:spPr>
            <a:xfrm>
              <a:off x="5483981" y="5285263"/>
              <a:ext cx="698500" cy="3077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sz="1400" dirty="0" err="1" smtClean="0">
                  <a:latin typeface="Arial" charset="0"/>
                  <a:ea typeface="Arial" charset="0"/>
                  <a:cs typeface="Arial" charset="0"/>
                </a:rPr>
                <a:t>Mag</a:t>
              </a:r>
              <a:endParaRPr kumimoji="1" lang="ja-JP" alt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テキスト ボックス 29"/>
            <p:cNvSpPr txBox="1"/>
            <p:nvPr/>
          </p:nvSpPr>
          <p:spPr>
            <a:xfrm>
              <a:off x="727140" y="5285263"/>
              <a:ext cx="706437" cy="3077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400" dirty="0" smtClean="0">
                  <a:latin typeface="Arial" charset="0"/>
                  <a:ea typeface="Arial" charset="0"/>
                  <a:cs typeface="Arial" charset="0"/>
                </a:rPr>
                <a:t>VME</a:t>
              </a:r>
              <a:endParaRPr kumimoji="1" lang="ja-JP" alt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テキスト ボックス 30"/>
            <p:cNvSpPr txBox="1"/>
            <p:nvPr/>
          </p:nvSpPr>
          <p:spPr>
            <a:xfrm>
              <a:off x="3428120" y="5804372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Arial" charset="0"/>
                  <a:ea typeface="Arial" charset="0"/>
                  <a:cs typeface="Arial" charset="0"/>
                </a:rPr>
                <a:t>1/32</a:t>
              </a:r>
              <a:endParaRPr kumimoji="1" lang="ja-JP" alt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テキスト ボックス 31"/>
            <p:cNvSpPr txBox="1"/>
            <p:nvPr/>
          </p:nvSpPr>
          <p:spPr>
            <a:xfrm>
              <a:off x="1630109" y="4705546"/>
              <a:ext cx="4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Arial" charset="0"/>
                  <a:ea typeface="Arial" charset="0"/>
                  <a:cs typeface="Arial" charset="0"/>
                </a:rPr>
                <a:t>PS</a:t>
              </a:r>
              <a:endParaRPr kumimoji="1" lang="ja-JP" alt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aphicFrame>
        <p:nvGraphicFramePr>
          <p:cNvPr id="2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282444"/>
              </p:ext>
            </p:extLst>
          </p:nvPr>
        </p:nvGraphicFramePr>
        <p:xfrm>
          <a:off x="838201" y="5203322"/>
          <a:ext cx="473008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348"/>
                <a:gridCol w="1927757"/>
                <a:gridCol w="201398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Max. Kick Angle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Min. Step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H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31 </a:t>
                      </a:r>
                      <a:r>
                        <a:rPr kumimoji="1" lang="el-GR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rad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1" lang="en-US" altLang="ja-JP" sz="1400" baseline="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1400" baseline="0" dirty="0" err="1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nrad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16 </a:t>
                      </a:r>
                      <a:r>
                        <a:rPr kumimoji="1" lang="el-GR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rad</a:t>
                      </a:r>
                      <a:endParaRPr kumimoji="1" lang="ja-JP" alt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0.5</a:t>
                      </a:r>
                      <a:r>
                        <a:rPr kumimoji="1" lang="en-US" altLang="ja-JP" sz="1400" baseline="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1400" baseline="0" dirty="0" err="1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nrad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" name="図 10" descr="cod_x_00110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283" y="1532061"/>
            <a:ext cx="2762759" cy="1577091"/>
          </a:xfrm>
          <a:prstGeom prst="rect">
            <a:avLst/>
          </a:prstGeom>
        </p:spPr>
      </p:pic>
      <p:pic>
        <p:nvPicPr>
          <p:cNvPr id="23" name="図 11" descr="cod_y_00110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042" y="1532062"/>
            <a:ext cx="2762759" cy="1577091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975081" y="3230745"/>
            <a:ext cx="2007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H, V: ~ </a:t>
            </a:r>
            <a:r>
              <a:rPr lang="en-US" altLang="ja-JP" dirty="0">
                <a:solidFill>
                  <a:srgbClr val="FF0000"/>
                </a:solidFill>
              </a:rPr>
              <a:t>4,5 </a:t>
            </a:r>
            <a:r>
              <a:rPr lang="en-US" altLang="ja-JP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dirty="0">
                <a:solidFill>
                  <a:srgbClr val="FF0000"/>
                </a:solidFill>
              </a:rPr>
              <a:t>m </a:t>
            </a:r>
            <a:r>
              <a:rPr lang="en-US" altLang="ja-JP" dirty="0" err="1">
                <a:solidFill>
                  <a:srgbClr val="FF0000"/>
                </a:solidFill>
              </a:rPr>
              <a:t>r.m.s</a:t>
            </a:r>
            <a:endParaRPr lang="zh-CN" altLang="en-US" dirty="0"/>
          </a:p>
        </p:txBody>
      </p:sp>
      <p:pic>
        <p:nvPicPr>
          <p:cNvPr id="25" name="図 15" descr="cod_x_09071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606" y="4415926"/>
            <a:ext cx="2792734" cy="1594202"/>
          </a:xfrm>
          <a:prstGeom prst="rect">
            <a:avLst/>
          </a:prstGeom>
        </p:spPr>
      </p:pic>
      <p:pic>
        <p:nvPicPr>
          <p:cNvPr id="26" name="図 17" descr="cod_y_09071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514" y="4492806"/>
            <a:ext cx="2658055" cy="1517322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7997379" y="6140649"/>
            <a:ext cx="1780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H, V: ~ </a:t>
            </a:r>
            <a:r>
              <a:rPr lang="en-US" altLang="ja-JP" dirty="0" smtClean="0">
                <a:solidFill>
                  <a:srgbClr val="FF0000"/>
                </a:solidFill>
              </a:rPr>
              <a:t>1</a:t>
            </a:r>
            <a:r>
              <a:rPr lang="en-US" altLang="ja-JP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dirty="0" smtClean="0">
                <a:solidFill>
                  <a:srgbClr val="FF0000"/>
                </a:solidFill>
              </a:rPr>
              <a:t>m </a:t>
            </a:r>
            <a:r>
              <a:rPr lang="en-US" altLang="ja-JP" dirty="0" err="1">
                <a:solidFill>
                  <a:srgbClr val="FF0000"/>
                </a:solidFill>
              </a:rPr>
              <a:t>r.m.s</a:t>
            </a:r>
            <a:endParaRPr lang="zh-CN" altLang="en-US" dirty="0"/>
          </a:p>
        </p:txBody>
      </p:sp>
      <p:sp>
        <p:nvSpPr>
          <p:cNvPr id="28" name="下箭头 27"/>
          <p:cNvSpPr/>
          <p:nvPr/>
        </p:nvSpPr>
        <p:spPr>
          <a:xfrm>
            <a:off x="8598090" y="3856785"/>
            <a:ext cx="403250" cy="483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322152" y="1354900"/>
            <a:ext cx="37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Improvement on BPM and Steering PS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771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solidFill>
                  <a:srgbClr val="0000FF"/>
                </a:solidFill>
              </a:rPr>
              <a:t>Chih</a:t>
            </a:r>
            <a:r>
              <a:rPr lang="en-US" altLang="zh-TW" dirty="0">
                <a:solidFill>
                  <a:srgbClr val="0000FF"/>
                </a:solidFill>
              </a:rPr>
              <a:t>-Hsien </a:t>
            </a:r>
            <a:r>
              <a:rPr lang="en-US" altLang="zh-TW" dirty="0" smtClean="0">
                <a:solidFill>
                  <a:srgbClr val="0000FF"/>
                </a:solidFill>
              </a:rPr>
              <a:t>Huang’s (</a:t>
            </a:r>
            <a:r>
              <a:rPr lang="en-US" altLang="zh-CN" dirty="0" smtClean="0">
                <a:solidFill>
                  <a:srgbClr val="0000FF"/>
                </a:solidFill>
              </a:rPr>
              <a:t>TPS</a:t>
            </a:r>
            <a:r>
              <a:rPr lang="en-US" altLang="zh-TW" dirty="0" smtClean="0">
                <a:solidFill>
                  <a:srgbClr val="0000FF"/>
                </a:solidFill>
              </a:rPr>
              <a:t>) Talk</a:t>
            </a:r>
            <a:r>
              <a:rPr lang="en-US" altLang="zh-TW" dirty="0">
                <a:solidFill>
                  <a:srgbClr val="0000FF"/>
                </a:solidFill>
              </a:rPr>
              <a:t/>
            </a:r>
            <a:br>
              <a:rPr lang="en-US" altLang="zh-TW" dirty="0">
                <a:solidFill>
                  <a:srgbClr val="0000FF"/>
                </a:solidFill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Relationship of </a:t>
            </a:r>
            <a:r>
              <a:rPr lang="en-US" altLang="zh-TW" dirty="0"/>
              <a:t>ground motion to the beam </a:t>
            </a:r>
            <a:r>
              <a:rPr lang="en-US" altLang="zh-TW" dirty="0" smtClean="0"/>
              <a:t>motion.</a:t>
            </a:r>
          </a:p>
          <a:p>
            <a:r>
              <a:rPr lang="en-US" altLang="zh-CN" dirty="0" smtClean="0"/>
              <a:t>Hunting 29Hz, 40Hz, 60Hz, 3Hz noises.</a:t>
            </a:r>
          </a:p>
          <a:p>
            <a:r>
              <a:rPr lang="en-US" altLang="zh-CN" dirty="0" smtClean="0"/>
              <a:t>FOFB system performance at TPS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6044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000" dirty="0"/>
              <a:t>Relationship of </a:t>
            </a:r>
            <a:r>
              <a:rPr lang="en-US" altLang="zh-TW" sz="4000" dirty="0"/>
              <a:t>ground motion to the beam </a:t>
            </a:r>
            <a:r>
              <a:rPr lang="en-US" altLang="zh-TW" sz="4000" dirty="0" smtClean="0"/>
              <a:t>motion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CN" altLang="en-US" dirty="0"/>
          </a:p>
        </p:txBody>
      </p:sp>
      <p:sp>
        <p:nvSpPr>
          <p:cNvPr id="4" name="文字方塊 1"/>
          <p:cNvSpPr txBox="1"/>
          <p:nvPr/>
        </p:nvSpPr>
        <p:spPr>
          <a:xfrm>
            <a:off x="321188" y="1571350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TW" sz="2100" dirty="0" smtClean="0"/>
              <a:t>0.1~ </a:t>
            </a:r>
            <a:r>
              <a:rPr lang="en-US" altLang="zh-TW" sz="2100" dirty="0" smtClean="0"/>
              <a:t>1 </a:t>
            </a:r>
            <a:r>
              <a:rPr lang="en-US" altLang="zh-TW" sz="2100" dirty="0" smtClean="0"/>
              <a:t>Hz ground vibration, </a:t>
            </a:r>
            <a:r>
              <a:rPr lang="en-US" altLang="zh-TW" sz="2100" dirty="0" smtClean="0"/>
              <a:t>the integrated </a:t>
            </a:r>
            <a:r>
              <a:rPr lang="en-US" altLang="zh-TW" sz="2100" dirty="0" smtClean="0"/>
              <a:t>RMS is </a:t>
            </a:r>
            <a:r>
              <a:rPr lang="en-US" altLang="zh-TW" sz="2100" dirty="0" smtClean="0"/>
              <a:t>in the order of </a:t>
            </a:r>
            <a:r>
              <a:rPr lang="en-US" altLang="zh-TW" sz="2100" dirty="0" smtClean="0">
                <a:latin typeface="Symbol" panose="05050102010706020507" pitchFamily="18" charset="2"/>
              </a:rPr>
              <a:t>m</a:t>
            </a:r>
            <a:r>
              <a:rPr lang="en-US" altLang="zh-TW" sz="2100" dirty="0" smtClean="0"/>
              <a:t>m.  The motion is </a:t>
            </a:r>
            <a:r>
              <a:rPr lang="en-US" altLang="zh-TW" sz="2100" b="1" dirty="0" smtClean="0"/>
              <a:t>almost coherent </a:t>
            </a:r>
            <a:r>
              <a:rPr lang="en-US" altLang="zh-TW" sz="2100" dirty="0" smtClean="0"/>
              <a:t>in all ring. </a:t>
            </a:r>
            <a:endParaRPr lang="en-US" altLang="zh-TW" sz="21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TW" sz="2100" dirty="0" smtClean="0">
                <a:solidFill>
                  <a:srgbClr val="0000FF"/>
                </a:solidFill>
              </a:rPr>
              <a:t> 0.1~ 0.5 </a:t>
            </a:r>
            <a:r>
              <a:rPr lang="en-US" altLang="zh-TW" sz="2100" dirty="0" smtClean="0">
                <a:solidFill>
                  <a:srgbClr val="0000FF"/>
                </a:solidFill>
              </a:rPr>
              <a:t>Hz</a:t>
            </a:r>
            <a:r>
              <a:rPr lang="en-US" altLang="zh-TW" sz="2100" dirty="0"/>
              <a:t> </a:t>
            </a:r>
            <a:r>
              <a:rPr lang="en-US" altLang="zh-TW" sz="2100" dirty="0" smtClean="0">
                <a:solidFill>
                  <a:srgbClr val="0000FF"/>
                </a:solidFill>
              </a:rPr>
              <a:t>horizontal vibration Creates dispersive orbit, which may related to </a:t>
            </a:r>
            <a:r>
              <a:rPr lang="en-US" altLang="zh-TW" sz="2100" dirty="0" smtClean="0"/>
              <a:t>Lower </a:t>
            </a:r>
            <a:r>
              <a:rPr lang="en-US" altLang="zh-TW" sz="2100" dirty="0" smtClean="0"/>
              <a:t>alpha </a:t>
            </a:r>
            <a:r>
              <a:rPr lang="en-US" altLang="zh-TW" sz="2100" dirty="0" smtClean="0"/>
              <a:t>of the lattice.</a:t>
            </a:r>
            <a:endParaRPr lang="en-US" altLang="zh-TW" sz="21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TW" sz="2100" dirty="0" smtClean="0"/>
              <a:t>For the frequency between 1 to 4 Hz, the integrated </a:t>
            </a:r>
            <a:r>
              <a:rPr lang="en-US" altLang="zh-TW" sz="2100" dirty="0" err="1" smtClean="0"/>
              <a:t>rms</a:t>
            </a:r>
            <a:r>
              <a:rPr lang="en-US" altLang="zh-TW" sz="2100" dirty="0" smtClean="0"/>
              <a:t> ground motion is &lt; 100 nm in vertical. The components motion excited by the ground is almost in phase within one cell.</a:t>
            </a:r>
            <a:endParaRPr lang="en-US" altLang="zh-TW" sz="21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TW" sz="2100" dirty="0" smtClean="0"/>
              <a:t>The location variation of the crane disturbs the beam orbit.</a:t>
            </a:r>
            <a:endParaRPr lang="en-US" altLang="zh-TW" sz="21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TW" sz="2100" dirty="0" smtClean="0"/>
              <a:t>Thickness of the floor </a:t>
            </a:r>
            <a:r>
              <a:rPr lang="en-US" altLang="zh-TW" sz="2100" dirty="0"/>
              <a:t>slab is </a:t>
            </a:r>
            <a:r>
              <a:rPr lang="en-US" altLang="zh-TW" sz="2100" dirty="0" smtClean="0"/>
              <a:t>160 cm in </a:t>
            </a:r>
            <a:r>
              <a:rPr lang="en-US" altLang="zh-TW" sz="2100" dirty="0"/>
              <a:t>the tunnel </a:t>
            </a:r>
            <a:r>
              <a:rPr lang="en-US" altLang="zh-TW" sz="2100" dirty="0" smtClean="0"/>
              <a:t>and 80 cm in the experiment hall, respectively. </a:t>
            </a:r>
            <a:r>
              <a:rPr lang="en-US" altLang="zh-TW" sz="2100" dirty="0" smtClean="0">
                <a:solidFill>
                  <a:srgbClr val="0000FF"/>
                </a:solidFill>
              </a:rPr>
              <a:t>The increase of the thickness of floor slab can reduce the ground motion induced by mechanical vibration, especially higher than 4 Hz. </a:t>
            </a:r>
            <a:endParaRPr lang="zh-TW" altLang="en-US" sz="2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7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5 talks in session1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smtClean="0"/>
              <a:t>Qing Qin (IHEP) </a:t>
            </a:r>
            <a:r>
              <a:rPr lang="en-US" altLang="zh-CN" dirty="0" smtClean="0">
                <a:solidFill>
                  <a:srgbClr val="00B0F0"/>
                </a:solidFill>
              </a:rPr>
              <a:t>Progress of the HEPS projects</a:t>
            </a:r>
          </a:p>
          <a:p>
            <a:r>
              <a:rPr lang="en-US" altLang="zh-CN" b="1" dirty="0" smtClean="0"/>
              <a:t>Lin Zhang(SLAC) </a:t>
            </a:r>
            <a:r>
              <a:rPr lang="en-US" altLang="zh-CN" dirty="0" smtClean="0">
                <a:solidFill>
                  <a:srgbClr val="00B0F0"/>
                </a:solidFill>
              </a:rPr>
              <a:t>Beam stability consideration for low emittance storage ring</a:t>
            </a:r>
          </a:p>
          <a:p>
            <a:r>
              <a:rPr lang="en-US" altLang="zh-CN" b="1" dirty="0" smtClean="0"/>
              <a:t>Masaru Takao(JASRI)</a:t>
            </a: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00B0F0"/>
                </a:solidFill>
              </a:rPr>
              <a:t>Beam orbit stability issues at the Spring-8 storage ring</a:t>
            </a:r>
          </a:p>
          <a:p>
            <a:r>
              <a:rPr lang="en-US" altLang="zh-CN" b="1" dirty="0" err="1" smtClean="0"/>
              <a:t>Chih</a:t>
            </a:r>
            <a:r>
              <a:rPr lang="en-US" altLang="zh-CN" b="1" dirty="0" smtClean="0"/>
              <a:t>-Hsien Huang(NSRRC) </a:t>
            </a:r>
            <a:r>
              <a:rPr lang="en-US" altLang="zh-CN" dirty="0" smtClean="0">
                <a:solidFill>
                  <a:srgbClr val="00B0F0"/>
                </a:solidFill>
              </a:rPr>
              <a:t>Beam orbit stability issues for user operations at TPS</a:t>
            </a:r>
          </a:p>
          <a:p>
            <a:r>
              <a:rPr lang="en-US" altLang="zh-CN" b="1" dirty="0" smtClean="0"/>
              <a:t>Brian </a:t>
            </a:r>
            <a:r>
              <a:rPr lang="en-US" altLang="zh-CN" b="1" dirty="0" err="1" smtClean="0"/>
              <a:t>Norsk</a:t>
            </a:r>
            <a:r>
              <a:rPr lang="en-US" altLang="zh-CN" b="1" dirty="0" smtClean="0"/>
              <a:t> Jensen(MAX lab) </a:t>
            </a:r>
            <a:r>
              <a:rPr lang="en-US" altLang="zh-CN" dirty="0" smtClean="0">
                <a:solidFill>
                  <a:srgbClr val="00B0F0"/>
                </a:solidFill>
              </a:rPr>
              <a:t>Update for the MAX IV stability task force.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343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Hunting 29Hz, </a:t>
            </a:r>
            <a:r>
              <a:rPr lang="en-US" altLang="zh-CN" dirty="0" smtClean="0"/>
              <a:t>40Hz, 60Hz</a:t>
            </a:r>
            <a:r>
              <a:rPr lang="en-US" altLang="zh-CN" dirty="0"/>
              <a:t>, 3Hz noises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Dry pump: Induction motor induced vibration </a:t>
            </a:r>
            <a:r>
              <a:rPr lang="zh-TW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~ 29 Hz </a:t>
            </a: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TW" sz="1800" dirty="0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Turn off dry pumps =&gt; solved!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Vacuum chamber vibration due to cooling water: </a:t>
            </a:r>
            <a:r>
              <a:rPr lang="en-US" altLang="zh-TW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~ </a:t>
            </a:r>
            <a:r>
              <a:rPr lang="en-US" altLang="zh-TW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40 </a:t>
            </a: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Hz </a:t>
            </a: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TW" sz="1800" dirty="0" smtClean="0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Lower the </a:t>
            </a:r>
            <a:r>
              <a:rPr lang="en-US" altLang="zh-TW" sz="1800" b="1" dirty="0">
                <a:solidFill>
                  <a:srgbClr val="7030A0"/>
                </a:solidFill>
              </a:rPr>
              <a:t>flow rate </a:t>
            </a:r>
            <a:r>
              <a:rPr lang="en-US" altLang="zh-TW" sz="1800" b="1" dirty="0" smtClean="0">
                <a:solidFill>
                  <a:srgbClr val="7030A0"/>
                </a:solidFill>
              </a:rPr>
              <a:t> reduce the amplitude.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TW" sz="2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Cooling fan, SRF transmitter:  </a:t>
            </a:r>
            <a:r>
              <a:rPr lang="zh-TW" altLang="en-US" sz="2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~ </a:t>
            </a:r>
            <a:r>
              <a:rPr lang="en-US" altLang="zh-TW" sz="2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60 </a:t>
            </a:r>
            <a:r>
              <a:rPr lang="en-US" altLang="zh-TW" sz="2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Hz </a:t>
            </a:r>
            <a:endParaRPr lang="en-US" altLang="zh-TW" sz="2200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TW" sz="2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Booster PS :  </a:t>
            </a:r>
            <a:r>
              <a:rPr lang="zh-TW" altLang="en-US" sz="2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~ 3</a:t>
            </a:r>
            <a:r>
              <a:rPr lang="en-US" altLang="zh-TW" sz="2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Hz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TW" sz="2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zh-TW" sz="1800" dirty="0">
              <a:solidFill>
                <a:srgbClr val="660066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6" name="圖片 8"/>
          <p:cNvPicPr>
            <a:picLocks noChangeAspect="1"/>
          </p:cNvPicPr>
          <p:nvPr/>
        </p:nvPicPr>
        <p:blipFill rotWithShape="1">
          <a:blip r:embed="rId2" cstate="print"/>
          <a:srcRect t="10891"/>
          <a:stretch/>
        </p:blipFill>
        <p:spPr>
          <a:xfrm>
            <a:off x="7220327" y="1471070"/>
            <a:ext cx="4293008" cy="3207933"/>
          </a:xfrm>
          <a:prstGeom prst="rect">
            <a:avLst/>
          </a:prstGeom>
        </p:spPr>
      </p:pic>
      <p:sp>
        <p:nvSpPr>
          <p:cNvPr id="7" name="文字方塊 4"/>
          <p:cNvSpPr txBox="1"/>
          <p:nvPr/>
        </p:nvSpPr>
        <p:spPr>
          <a:xfrm>
            <a:off x="8676617" y="2468040"/>
            <a:ext cx="20441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8000"/>
                </a:solidFill>
              </a:rPr>
              <a:t>3 Hz beam motion.</a:t>
            </a:r>
            <a:endParaRPr lang="zh-TW" altLang="en-US" dirty="0">
              <a:solidFill>
                <a:srgbClr val="008000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 bwMode="auto">
          <a:xfrm flipH="1">
            <a:off x="8134087" y="2664059"/>
            <a:ext cx="520482" cy="3158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圖片 18"/>
          <p:cNvPicPr>
            <a:picLocks noChangeAspect="1"/>
          </p:cNvPicPr>
          <p:nvPr/>
        </p:nvPicPr>
        <p:blipFill rotWithShape="1">
          <a:blip r:embed="rId3" cstate="print"/>
          <a:srcRect l="1044" t="51866" r="-1044" b="-3082"/>
          <a:stretch/>
        </p:blipFill>
        <p:spPr>
          <a:xfrm>
            <a:off x="2685392" y="5366056"/>
            <a:ext cx="3851888" cy="1454926"/>
          </a:xfrm>
          <a:prstGeom prst="rect">
            <a:avLst/>
          </a:prstGeom>
        </p:spPr>
      </p:pic>
      <p:pic>
        <p:nvPicPr>
          <p:cNvPr id="10" name="圖片 14"/>
          <p:cNvPicPr>
            <a:picLocks noChangeAspect="1"/>
          </p:cNvPicPr>
          <p:nvPr/>
        </p:nvPicPr>
        <p:blipFill rotWithShape="1">
          <a:blip r:embed="rId3" cstate="print"/>
          <a:srcRect b="48784"/>
          <a:stretch/>
        </p:blipFill>
        <p:spPr>
          <a:xfrm>
            <a:off x="2534337" y="3801718"/>
            <a:ext cx="3851888" cy="14549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9"/>
              <p:cNvSpPr txBox="1"/>
              <p:nvPr/>
            </p:nvSpPr>
            <p:spPr>
              <a:xfrm>
                <a:off x="924833" y="5064524"/>
                <a:ext cx="1198877" cy="639983"/>
              </a:xfrm>
              <a:prstGeom prst="rect">
                <a:avLst/>
              </a:prstGeom>
              <a:solidFill>
                <a:srgbClr val="DAFDA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en-US" altLang="zh-TW" baseline="30000" dirty="0" smtClean="0"/>
                  <a:t>-1</a:t>
                </a:r>
                <a:r>
                  <a:rPr lang="en-US" altLang="zh-TW" baseline="-25000" dirty="0" smtClean="0"/>
                  <a:t>BPM-Corr</a:t>
                </a:r>
                <a:r>
                  <a:rPr lang="en-US" altLang="zh-TW" dirty="0" smtClean="0"/>
                  <a:t> * [</a:t>
                </a:r>
                <a:r>
                  <a:rPr lang="en-US" altLang="zh-TW" dirty="0" err="1" smtClean="0">
                    <a:latin typeface="Symbol" panose="05050102010706020507" pitchFamily="18" charset="2"/>
                  </a:rPr>
                  <a:t>D</a:t>
                </a:r>
                <a:r>
                  <a:rPr lang="en-US" altLang="zh-TW" baseline="-25000" dirty="0" err="1" smtClean="0"/>
                  <a:t>x</a:t>
                </a:r>
                <a:r>
                  <a:rPr lang="en-US" altLang="zh-TW" dirty="0"/>
                  <a:t>]</a:t>
                </a:r>
                <a:endParaRPr lang="zh-TW" altLang="en-US" dirty="0"/>
              </a:p>
            </p:txBody>
          </p:sp>
        </mc:Choice>
        <mc:Fallback>
          <p:sp>
            <p:nvSpPr>
              <p:cNvPr id="11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833" y="5064524"/>
                <a:ext cx="1198877" cy="639983"/>
              </a:xfrm>
              <a:prstGeom prst="rect">
                <a:avLst/>
              </a:prstGeom>
              <a:blipFill rotWithShape="0">
                <a:blip r:embed="rId4"/>
                <a:stretch>
                  <a:fillRect l="-510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上彎箭號 11"/>
          <p:cNvSpPr/>
          <p:nvPr/>
        </p:nvSpPr>
        <p:spPr bwMode="auto">
          <a:xfrm rot="16200000" flipH="1" flipV="1">
            <a:off x="1358252" y="5762708"/>
            <a:ext cx="656030" cy="661623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3" name="矩形 8"/>
          <p:cNvSpPr>
            <a:spLocks noChangeArrowheads="1"/>
          </p:cNvSpPr>
          <p:nvPr/>
        </p:nvSpPr>
        <p:spPr bwMode="auto">
          <a:xfrm>
            <a:off x="916400" y="3784391"/>
            <a:ext cx="15397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Corrector vs. BPM</a:t>
            </a:r>
            <a:r>
              <a:rPr lang="zh-TW" alt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Matrix R</a:t>
            </a:r>
            <a:endParaRPr lang="zh-TW" altLang="en-US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33836" y="4679003"/>
            <a:ext cx="412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To hunting the noise:  Match the </a:t>
            </a:r>
            <a:r>
              <a:rPr lang="en-US" altLang="zh-CN" dirty="0" err="1" smtClean="0"/>
              <a:t>frequeny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320253" y="6003197"/>
            <a:ext cx="444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Inverse Response matrix to location the noise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6117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FOFB system performance at </a:t>
            </a:r>
            <a:r>
              <a:rPr lang="en-US" altLang="zh-CN" dirty="0" smtClean="0"/>
              <a:t>TPS</a:t>
            </a:r>
            <a:endParaRPr lang="zh-CN" altLang="en-US" dirty="0"/>
          </a:p>
        </p:txBody>
      </p:sp>
      <p:pic>
        <p:nvPicPr>
          <p:cNvPr id="4" name="圖片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00" y="1464780"/>
            <a:ext cx="4320000" cy="31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96" y="1414514"/>
            <a:ext cx="4320000" cy="33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1651379" y="4974065"/>
            <a:ext cx="9498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altLang="zh-TW" dirty="0">
                <a:solidFill>
                  <a:srgbClr val="660066"/>
                </a:solidFill>
              </a:rPr>
              <a:t> After removing error sources and before applying FOFB, the integrated RMS displacement from 1-100 Hz was around 2 </a:t>
            </a:r>
            <a:r>
              <a:rPr lang="en-US" altLang="zh-TW" dirty="0">
                <a:solidFill>
                  <a:srgbClr val="660066"/>
                </a:solidFill>
                <a:latin typeface="Symbol" panose="05050102010706020507" pitchFamily="18" charset="2"/>
              </a:rPr>
              <a:t>m</a:t>
            </a:r>
            <a:r>
              <a:rPr lang="en-US" altLang="zh-TW" dirty="0">
                <a:solidFill>
                  <a:srgbClr val="660066"/>
                </a:solidFill>
              </a:rPr>
              <a:t>m in both horizontal and vertical directions for the ID BPM.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zh-TW" dirty="0">
                <a:solidFill>
                  <a:srgbClr val="660066"/>
                </a:solidFill>
              </a:rPr>
              <a:t>When the FOFB was turned on, the integrated RMS became smaller than 0.5 </a:t>
            </a:r>
            <a:r>
              <a:rPr lang="en-US" altLang="zh-TW" dirty="0">
                <a:solidFill>
                  <a:srgbClr val="660066"/>
                </a:solidFill>
                <a:latin typeface="Symbol" panose="05050102010706020507" pitchFamily="18" charset="2"/>
              </a:rPr>
              <a:t>m</a:t>
            </a:r>
            <a:r>
              <a:rPr lang="en-US" altLang="zh-TW" dirty="0">
                <a:solidFill>
                  <a:srgbClr val="660066"/>
                </a:solidFill>
              </a:rPr>
              <a:t>m from 1 to 100 Hz.</a:t>
            </a:r>
          </a:p>
        </p:txBody>
      </p:sp>
    </p:spTree>
    <p:extLst>
      <p:ext uri="{BB962C8B-B14F-4D97-AF65-F5344CB8AC3E}">
        <p14:creationId xmlns:p14="http://schemas.microsoft.com/office/powerpoint/2010/main" val="2497786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Brian </a:t>
            </a:r>
            <a:r>
              <a:rPr lang="en-US" altLang="zh-CN" b="1" dirty="0" err="1"/>
              <a:t>Norsk</a:t>
            </a:r>
            <a:r>
              <a:rPr lang="en-US" altLang="zh-CN" b="1" dirty="0"/>
              <a:t> </a:t>
            </a:r>
            <a:r>
              <a:rPr lang="en-US" altLang="zh-CN" b="1" dirty="0" smtClean="0"/>
              <a:t>Jensen’s (MAX </a:t>
            </a:r>
            <a:r>
              <a:rPr lang="en-US" altLang="zh-CN" b="1" dirty="0"/>
              <a:t>lab</a:t>
            </a:r>
            <a:r>
              <a:rPr lang="en-US" altLang="zh-CN" b="1" dirty="0" smtClean="0"/>
              <a:t>) Talk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 effective a one-man </a:t>
            </a:r>
            <a:r>
              <a:rPr lang="en-US" altLang="zh-CN" dirty="0" smtClean="0"/>
              <a:t>band to stable the beam at MAX IV</a:t>
            </a:r>
          </a:p>
          <a:p>
            <a:r>
              <a:rPr lang="en-US" altLang="zh-CN" dirty="0" smtClean="0"/>
              <a:t>Many passive works to reduce the vibration.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7820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66" y="-2957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Civil Engineering</a:t>
            </a:r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15" y="1618622"/>
            <a:ext cx="4356119" cy="2775956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62" y="1847343"/>
            <a:ext cx="3982474" cy="235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run_soil3_7H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9268" t="27563" r="5043" b="22752"/>
          <a:stretch>
            <a:fillRect/>
          </a:stretch>
        </p:blipFill>
        <p:spPr>
          <a:xfrm>
            <a:off x="4808962" y="4500828"/>
            <a:ext cx="6921497" cy="2220647"/>
          </a:xfrm>
        </p:spPr>
      </p:pic>
    </p:spTree>
    <p:extLst>
      <p:ext uri="{BB962C8B-B14F-4D97-AF65-F5344CB8AC3E}">
        <p14:creationId xmlns:p14="http://schemas.microsoft.com/office/powerpoint/2010/main" val="15805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3110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Ground vibration &amp; Beam</a:t>
            </a:r>
            <a:endParaRPr lang="zh-CN" alt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751" y="1277169"/>
            <a:ext cx="5096749" cy="259470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548" y="2101755"/>
            <a:ext cx="5343812" cy="2720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9888" y="3690374"/>
            <a:ext cx="4084633" cy="312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直接箭头连接符 7"/>
          <p:cNvCxnSpPr/>
          <p:nvPr/>
        </p:nvCxnSpPr>
        <p:spPr>
          <a:xfrm>
            <a:off x="1787857" y="2511188"/>
            <a:ext cx="941695" cy="2245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805962" y="44529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MAX IV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099545" y="4885200"/>
            <a:ext cx="42445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Electron Beam, Integrated Values, NO </a:t>
            </a:r>
            <a:r>
              <a:rPr lang="en-US" altLang="zh-CN" dirty="0" smtClean="0"/>
              <a:t>FOFB</a:t>
            </a:r>
          </a:p>
          <a:p>
            <a:r>
              <a:rPr lang="en-US" altLang="zh-CN" dirty="0" smtClean="0"/>
              <a:t>Already stratify 3GLS</a:t>
            </a:r>
          </a:p>
          <a:p>
            <a:r>
              <a:rPr lang="en-US" altLang="zh-CN" dirty="0" smtClean="0"/>
              <a:t>However MAX IV is 4GLS</a:t>
            </a:r>
          </a:p>
          <a:p>
            <a:r>
              <a:rPr lang="en-US" altLang="zh-CN" dirty="0" smtClean="0"/>
              <a:t>They needs 200~300 nm stability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1704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26" y="3475725"/>
            <a:ext cx="4924900" cy="303348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passive works to reduce the vibration</a:t>
            </a:r>
            <a:endParaRPr lang="zh-CN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707" y="1429876"/>
            <a:ext cx="6086350" cy="207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21" y="1567856"/>
            <a:ext cx="2509108" cy="167965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79427" y="6414448"/>
            <a:ext cx="253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Increase </a:t>
            </a:r>
            <a:r>
              <a:rPr lang="en-US" altLang="zh-CN" dirty="0" err="1" smtClean="0"/>
              <a:t>eigen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freuqency</a:t>
            </a:r>
            <a:endParaRPr lang="zh-CN" altLang="en-US" dirty="0"/>
          </a:p>
        </p:txBody>
      </p:sp>
      <p:pic>
        <p:nvPicPr>
          <p:cNvPr id="8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58" y="1736545"/>
            <a:ext cx="2686154" cy="151096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56703" y="6406989"/>
            <a:ext cx="147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Isolation</a:t>
            </a:r>
            <a:endParaRPr lang="zh-CN" altLang="en-US" sz="2800" b="1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962" y="3577950"/>
            <a:ext cx="4438837" cy="282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4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geological conditions </a:t>
            </a:r>
            <a:r>
              <a:rPr lang="en-US" altLang="zh-CN" dirty="0" smtClean="0"/>
              <a:t>and the environment is important for LS stability.</a:t>
            </a:r>
          </a:p>
          <a:p>
            <a:r>
              <a:rPr lang="en-US" altLang="zh-CN" dirty="0" smtClean="0"/>
              <a:t>Passive method is more reliable than feedback. Pile, Slab, Gird, Damping link(pad</a:t>
            </a:r>
            <a:r>
              <a:rPr lang="en-US" altLang="zh-CN" smtClean="0"/>
              <a:t>), isolation.</a:t>
            </a:r>
            <a:endParaRPr lang="en-US" altLang="zh-CN" dirty="0" smtClean="0"/>
          </a:p>
          <a:p>
            <a:r>
              <a:rPr lang="en-US" altLang="zh-CN" dirty="0" smtClean="0"/>
              <a:t>It common issues that we will face : PS ripple, water flow, temperature,  ground vibration, we needs to hunt the source and to eliminate them.</a:t>
            </a:r>
          </a:p>
          <a:p>
            <a:r>
              <a:rPr lang="en-US" altLang="zh-CN" dirty="0" smtClean="0"/>
              <a:t>FOFB is essential for high performance of orbit stability.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42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 Qing Qin’s(IHEP) Talk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216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The performance of the HEPS is introduced.</a:t>
            </a:r>
          </a:p>
          <a:p>
            <a:r>
              <a:rPr lang="en-US" altLang="zh-CN" dirty="0" smtClean="0"/>
              <a:t>The progress of HEPS is given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01/2016, CDR study &amp; writing</a:t>
            </a:r>
            <a:endParaRPr lang="zh-CN" altLang="en-US" sz="2000" dirty="0" smtClean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02/2017, CD0 completed &amp; submitted to CAS</a:t>
            </a:r>
            <a:endParaRPr lang="zh-CN" altLang="en-US" sz="2000" dirty="0" smtClean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03/2017, internal review of CD0, modify CD0 report</a:t>
            </a:r>
            <a:endParaRPr lang="zh-CN" altLang="en-US" sz="2000" dirty="0" smtClean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05/2017, CD0 submitted to National Development &amp; Reform Commission </a:t>
            </a:r>
            <a:endParaRPr lang="zh-CN" altLang="en-US" sz="2000" dirty="0" smtClean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06/2017, CD1 study and report writing started</a:t>
            </a:r>
            <a:endParaRPr lang="zh-CN" altLang="en-US" sz="2000" dirty="0" smtClean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/>
              <a:t>26/06/2017, national review of CD0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>
                <a:solidFill>
                  <a:srgbClr val="002060"/>
                </a:solidFill>
              </a:rPr>
              <a:t>12/2017, CD0 approved &amp; CD1 report will be submitted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>
                <a:solidFill>
                  <a:srgbClr val="002060"/>
                </a:solidFill>
              </a:rPr>
              <a:t>02/2017, national review of CD1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>
                <a:solidFill>
                  <a:srgbClr val="002060"/>
                </a:solidFill>
              </a:rPr>
              <a:t>06/2018, national review of CD2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 smtClean="0">
                <a:solidFill>
                  <a:srgbClr val="002060"/>
                </a:solidFill>
              </a:rPr>
              <a:t>11/2018, project construction starts, and will completed in 6.5 years</a:t>
            </a:r>
          </a:p>
          <a:p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947636"/>
              </p:ext>
            </p:extLst>
          </p:nvPr>
        </p:nvGraphicFramePr>
        <p:xfrm>
          <a:off x="7506268" y="1027906"/>
          <a:ext cx="4585649" cy="5335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3517"/>
                <a:gridCol w="1258822"/>
                <a:gridCol w="603310"/>
              </a:tblGrid>
              <a:tr h="269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zh-CN" sz="140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Value</a:t>
                      </a:r>
                      <a:endParaRPr lang="zh-CN" sz="140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  <a:endParaRPr lang="zh-CN" sz="140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Beam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energy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6 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GeV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Beam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current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latin typeface="+mn-lt"/>
                        </a:rPr>
                        <a:t>200</a:t>
                      </a:r>
                      <a:endParaRPr lang="zh-CN" sz="1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latin typeface="+mn-lt"/>
                        </a:rPr>
                        <a:t>mA</a:t>
                      </a:r>
                      <a:endParaRPr lang="zh-CN" sz="1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Circumference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1360.4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m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</a:rPr>
                        <a:t>Partition number </a:t>
                      </a:r>
                      <a:r>
                        <a:rPr lang="en-GB" sz="1400" kern="100" dirty="0" err="1" smtClean="0">
                          <a:effectLst/>
                          <a:latin typeface="+mn-lt"/>
                        </a:rPr>
                        <a:t>J</a:t>
                      </a:r>
                      <a:r>
                        <a:rPr lang="en-GB" sz="1400" kern="100" baseline="-25000" dirty="0" err="1" smtClean="0">
                          <a:effectLst/>
                          <a:latin typeface="+mn-lt"/>
                        </a:rPr>
                        <a:t>x</a:t>
                      </a:r>
                      <a:r>
                        <a:rPr lang="en-GB" sz="1400" kern="100" baseline="-250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400" kern="100" dirty="0">
                          <a:effectLst/>
                          <a:latin typeface="+mn-lt"/>
                        </a:rPr>
                        <a:t>/</a:t>
                      </a:r>
                      <a:r>
                        <a:rPr lang="en-GB" sz="1400" kern="100" dirty="0" err="1">
                          <a:effectLst/>
                          <a:latin typeface="+mn-lt"/>
                        </a:rPr>
                        <a:t>J</a:t>
                      </a:r>
                      <a:r>
                        <a:rPr lang="en-GB" sz="1400" kern="100" baseline="-25000" dirty="0" err="1">
                          <a:effectLst/>
                          <a:latin typeface="+mn-lt"/>
                        </a:rPr>
                        <a:t>y</a:t>
                      </a:r>
                      <a:r>
                        <a:rPr lang="en-GB" sz="1400" kern="100" dirty="0">
                          <a:effectLst/>
                          <a:latin typeface="+mn-lt"/>
                        </a:rPr>
                        <a:t>/</a:t>
                      </a:r>
                      <a:r>
                        <a:rPr lang="en-GB" sz="1400" kern="100" dirty="0" err="1">
                          <a:effectLst/>
                          <a:latin typeface="+mn-lt"/>
                        </a:rPr>
                        <a:t>J</a:t>
                      </a:r>
                      <a:r>
                        <a:rPr lang="en-GB" sz="1400" kern="100" baseline="-25000" dirty="0" err="1">
                          <a:effectLst/>
                          <a:latin typeface="+mn-lt"/>
                        </a:rPr>
                        <a:t>z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1.51/1.0/1.49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latin typeface="+mn-lt"/>
                        </a:rPr>
                        <a:t> </a:t>
                      </a:r>
                      <a:endParaRPr lang="zh-CN" sz="1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</a:rPr>
                        <a:t>Horizontal natural emittance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58.4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 err="1" smtClean="0">
                          <a:effectLst/>
                          <a:latin typeface="+mn-lt"/>
                        </a:rPr>
                        <a:t>pm∙rad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+mn-lt"/>
                        </a:rPr>
                        <a:t>Transverse</a:t>
                      </a:r>
                      <a:r>
                        <a:rPr lang="en-US" sz="1400" kern="100" baseline="0" dirty="0" smtClean="0">
                          <a:effectLst/>
                          <a:latin typeface="+mn-lt"/>
                        </a:rPr>
                        <a:t> tune</a:t>
                      </a:r>
                      <a:r>
                        <a:rPr lang="en-GB" sz="1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400" kern="100" dirty="0">
                          <a:effectLst/>
                          <a:latin typeface="+mn-lt"/>
                        </a:rPr>
                        <a:t>(x/y)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107.37/82.43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latin typeface="+mn-lt"/>
                        </a:rPr>
                        <a:t> </a:t>
                      </a:r>
                      <a:endParaRPr lang="zh-CN" sz="1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+mn-lt"/>
                        </a:rPr>
                        <a:t>Natural</a:t>
                      </a:r>
                      <a:r>
                        <a:rPr lang="en-US" sz="1400" kern="100" baseline="0" dirty="0" smtClean="0">
                          <a:effectLst/>
                          <a:latin typeface="+mn-lt"/>
                        </a:rPr>
                        <a:t> chromaticity</a:t>
                      </a:r>
                      <a:r>
                        <a:rPr lang="en-GB" sz="1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400" kern="100" dirty="0">
                          <a:effectLst/>
                          <a:latin typeface="+mn-lt"/>
                        </a:rPr>
                        <a:t>(x/y)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-214/-133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latin typeface="+mn-lt"/>
                        </a:rPr>
                        <a:t> </a:t>
                      </a:r>
                      <a:endParaRPr lang="zh-CN" sz="1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+mn-lt"/>
                        </a:rPr>
                        <a:t>Corrected</a:t>
                      </a:r>
                      <a:r>
                        <a:rPr lang="en-US" sz="1400" kern="100" baseline="0" dirty="0" smtClean="0">
                          <a:effectLst/>
                          <a:latin typeface="+mn-lt"/>
                        </a:rPr>
                        <a:t> chromaticity</a:t>
                      </a:r>
                      <a:r>
                        <a:rPr lang="en-GB" sz="1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400" kern="100" dirty="0">
                          <a:effectLst/>
                          <a:latin typeface="+mn-lt"/>
                        </a:rPr>
                        <a:t>(x/y)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+5/+5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latin typeface="+mn-lt"/>
                        </a:rPr>
                        <a:t> </a:t>
                      </a:r>
                      <a:endParaRPr lang="zh-CN" sz="1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4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+mn-lt"/>
                        </a:rPr>
                        <a:t>No. of cell / long straight section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48/48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 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of LSS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latin typeface="+mn-lt"/>
                        </a:rPr>
                        <a:t>6.15</a:t>
                      </a:r>
                      <a:endParaRPr lang="zh-CN" sz="1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m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+mn-lt"/>
                        </a:rPr>
                        <a:t>Beta</a:t>
                      </a:r>
                      <a:r>
                        <a:rPr lang="en-US" sz="1400" kern="100" baseline="0" dirty="0" smtClean="0">
                          <a:effectLst/>
                          <a:latin typeface="+mn-lt"/>
                        </a:rPr>
                        <a:t> function @ mid-LSS</a:t>
                      </a:r>
                      <a:r>
                        <a:rPr lang="en-GB" sz="1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400" kern="100" dirty="0">
                          <a:effectLst/>
                          <a:latin typeface="+mn-lt"/>
                        </a:rPr>
                        <a:t>(x/y)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8.9/4.1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m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+mn-lt"/>
                        </a:rPr>
                        <a:t>Damping</a:t>
                      </a:r>
                      <a:r>
                        <a:rPr lang="en-US" sz="1400" kern="100" baseline="0" dirty="0" smtClean="0">
                          <a:effectLst/>
                          <a:latin typeface="+mn-lt"/>
                        </a:rPr>
                        <a:t> time</a:t>
                      </a:r>
                      <a:r>
                        <a:rPr lang="en-GB" sz="1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400" kern="100" dirty="0">
                          <a:effectLst/>
                          <a:latin typeface="+mn-lt"/>
                        </a:rPr>
                        <a:t>(x/y/z)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18.3/27.8/18.7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 err="1">
                          <a:effectLst/>
                          <a:latin typeface="+mn-lt"/>
                        </a:rPr>
                        <a:t>ms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</a:rPr>
                        <a:t>U</a:t>
                      </a:r>
                      <a:r>
                        <a:rPr lang="en-US" altLang="zh-CN" sz="1400" kern="100" baseline="-25000" dirty="0" smtClean="0">
                          <a:effectLst/>
                          <a:latin typeface="+mn-lt"/>
                        </a:rPr>
                        <a:t>0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</a:rPr>
                        <a:t> per </a:t>
                      </a:r>
                      <a:r>
                        <a:rPr lang="en-US" altLang="zh-CN" sz="1400" kern="100" dirty="0" smtClean="0">
                          <a:effectLst/>
                          <a:latin typeface="+mn-lt"/>
                        </a:rPr>
                        <a:t>turn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</a:rPr>
                        <a:t> (</a:t>
                      </a:r>
                      <a:r>
                        <a:rPr lang="en-US" altLang="zh-CN" sz="1400" kern="100" dirty="0" smtClean="0">
                          <a:effectLst/>
                          <a:latin typeface="+mn-lt"/>
                        </a:rPr>
                        <a:t>w/o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</a:rPr>
                        <a:t> ID)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1.959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MeV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</a:rPr>
                        <a:t>U</a:t>
                      </a:r>
                      <a:r>
                        <a:rPr lang="en-US" altLang="zh-CN" sz="1400" kern="100" baseline="-25000" dirty="0" smtClean="0">
                          <a:effectLst/>
                          <a:latin typeface="+mn-lt"/>
                        </a:rPr>
                        <a:t>0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</a:rPr>
                        <a:t> per </a:t>
                      </a:r>
                      <a:r>
                        <a:rPr lang="en-US" altLang="zh-CN" sz="1400" kern="100" dirty="0" smtClean="0">
                          <a:effectLst/>
                          <a:latin typeface="+mn-lt"/>
                        </a:rPr>
                        <a:t>turn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</a:rPr>
                        <a:t> (w/</a:t>
                      </a:r>
                      <a:r>
                        <a:rPr lang="en-GB" sz="1400" kern="100" dirty="0" smtClean="0">
                          <a:effectLst/>
                          <a:latin typeface="+mn-lt"/>
                        </a:rPr>
                        <a:t>10</a:t>
                      </a:r>
                      <a:r>
                        <a:rPr lang="en-US" sz="1400" kern="100" baseline="0" dirty="0" smtClean="0">
                          <a:effectLst/>
                          <a:latin typeface="+mn-lt"/>
                        </a:rPr>
                        <a:t> IDs)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2.5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MeV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Natural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energy spread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8.20×10</a:t>
                      </a:r>
                      <a:r>
                        <a:rPr lang="en-GB" sz="1400" kern="100" baseline="30000" dirty="0">
                          <a:effectLst/>
                          <a:latin typeface="+mn-lt"/>
                        </a:rPr>
                        <a:t>-4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 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Momentum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compaction factor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3.43×10</a:t>
                      </a:r>
                      <a:r>
                        <a:rPr lang="en-GB" sz="1400" kern="100" baseline="30000" dirty="0">
                          <a:effectLst/>
                          <a:latin typeface="+mn-lt"/>
                        </a:rPr>
                        <a:t>-5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 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frequency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166.6/499.8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MHz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+mn-lt"/>
                        </a:rPr>
                        <a:t>RF</a:t>
                      </a:r>
                      <a:r>
                        <a:rPr lang="en-US" sz="1400" kern="100" baseline="0" dirty="0" smtClean="0">
                          <a:effectLst/>
                          <a:latin typeface="+mn-lt"/>
                        </a:rPr>
                        <a:t> voltage</a:t>
                      </a:r>
                      <a:r>
                        <a:rPr lang="en-GB" sz="1400" kern="100" baseline="0" dirty="0" smtClean="0">
                          <a:effectLst/>
                          <a:latin typeface="+mn-lt"/>
                        </a:rPr>
                        <a:t> (swap-out injection)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latin typeface="+mn-lt"/>
                        </a:rPr>
                        <a:t>2.65/0.575</a:t>
                      </a:r>
                      <a:endParaRPr lang="zh-CN" sz="1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MV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2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Harmonic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number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latin typeface="+mn-lt"/>
                        </a:rPr>
                        <a:t>756</a:t>
                      </a:r>
                      <a:endParaRPr lang="zh-CN" sz="1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 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90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length with 3</a:t>
                      </a:r>
                      <a:r>
                        <a:rPr lang="en-US" altLang="zh-CN" sz="1400" kern="100" baseline="30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altLang="zh-CN" sz="14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harm. cavity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31.6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</a:rPr>
                        <a:t>mm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719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 Qing Qin’s(IHEP) Talk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5245" y="1315120"/>
            <a:ext cx="10515600" cy="4351338"/>
          </a:xfrm>
        </p:spPr>
        <p:txBody>
          <a:bodyPr/>
          <a:lstStyle/>
          <a:p>
            <a:r>
              <a:rPr lang="en-US" altLang="zh-CN" b="1" dirty="0" smtClean="0"/>
              <a:t>Light sources in China</a:t>
            </a:r>
          </a:p>
          <a:p>
            <a:r>
              <a:rPr lang="en-US" altLang="zh-CN" dirty="0" smtClean="0"/>
              <a:t>BSRF (1</a:t>
            </a:r>
            <a:r>
              <a:rPr lang="en-US" altLang="zh-CN" baseline="30000" dirty="0" smtClean="0"/>
              <a:t>st</a:t>
            </a:r>
            <a:r>
              <a:rPr lang="en-US" altLang="zh-CN" dirty="0" smtClean="0"/>
              <a:t> G mid energy)        HLS(2</a:t>
            </a:r>
            <a:r>
              <a:rPr lang="en-US" altLang="zh-CN" baseline="30000" dirty="0" smtClean="0"/>
              <a:t>nd</a:t>
            </a:r>
            <a:r>
              <a:rPr lang="en-US" altLang="zh-CN" dirty="0" smtClean="0"/>
              <a:t> G low </a:t>
            </a:r>
            <a:r>
              <a:rPr lang="en-US" altLang="zh-CN" dirty="0" smtClean="0"/>
              <a:t>energy</a:t>
            </a:r>
            <a:r>
              <a:rPr lang="en-US" altLang="zh-CN" dirty="0" smtClean="0"/>
              <a:t>)      SSRF, TPS(3</a:t>
            </a:r>
            <a:r>
              <a:rPr lang="en-US" altLang="zh-CN" baseline="30000" dirty="0" smtClean="0"/>
              <a:t>rd</a:t>
            </a:r>
            <a:r>
              <a:rPr lang="en-US" altLang="zh-CN" dirty="0" smtClean="0"/>
              <a:t> G mid energy</a:t>
            </a:r>
            <a:r>
              <a:rPr lang="zh-CN" altLang="en-US" dirty="0" smtClean="0"/>
              <a:t>）  </a:t>
            </a:r>
            <a:r>
              <a:rPr lang="en-US" altLang="zh-CN" dirty="0" smtClean="0"/>
              <a:t>HEPS</a:t>
            </a:r>
            <a:r>
              <a:rPr lang="zh-CN" altLang="en-US" dirty="0" smtClean="0"/>
              <a:t>（</a:t>
            </a:r>
            <a:r>
              <a:rPr lang="en-US" altLang="zh-CN" dirty="0" smtClean="0"/>
              <a:t>4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G high energy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3053020" y="3719850"/>
            <a:ext cx="2449584" cy="1643899"/>
            <a:chOff x="107504" y="4808739"/>
            <a:chExt cx="2808000" cy="1797984"/>
          </a:xfrm>
        </p:grpSpPr>
        <p:pic>
          <p:nvPicPr>
            <p:cNvPr id="5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808739"/>
              <a:ext cx="2808000" cy="1797984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20"/>
            <p:cNvSpPr txBox="1">
              <a:spLocks noChangeArrowheads="1"/>
            </p:cNvSpPr>
            <p:nvPr/>
          </p:nvSpPr>
          <p:spPr bwMode="auto">
            <a:xfrm>
              <a:off x="109092" y="4810325"/>
              <a:ext cx="2806412" cy="2761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200" b="1">
                  <a:solidFill>
                    <a:schemeClr val="bg1"/>
                  </a:solidFill>
                  <a:cs typeface="Times New Roman" panose="02020603050405020304" pitchFamily="18" charset="0"/>
                </a:rPr>
                <a:t>Hefei Light source</a:t>
              </a:r>
            </a:p>
          </p:txBody>
        </p:sp>
      </p:grp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5596022" y="2959189"/>
            <a:ext cx="2784200" cy="1803977"/>
            <a:chOff x="6217767" y="4815701"/>
            <a:chExt cx="2821648" cy="1875820"/>
          </a:xfrm>
        </p:grpSpPr>
        <p:pic>
          <p:nvPicPr>
            <p:cNvPr id="8" name="Picture 3" descr="200707_09_3-SSR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240" y="4815928"/>
              <a:ext cx="2808000" cy="1875593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23"/>
            <p:cNvSpPr txBox="1">
              <a:spLocks noChangeArrowheads="1"/>
            </p:cNvSpPr>
            <p:nvPr/>
          </p:nvSpPr>
          <p:spPr bwMode="auto">
            <a:xfrm>
              <a:off x="6217767" y="4815701"/>
              <a:ext cx="2821648" cy="2763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0" lang="en-US" altLang="zh-CN" sz="1200" b="1">
                  <a:solidFill>
                    <a:schemeClr val="bg1"/>
                  </a:solidFill>
                  <a:cs typeface="Times New Roman" panose="02020603050405020304" pitchFamily="18" charset="0"/>
                </a:rPr>
                <a:t>Shanghai Synchrotron Radiation Facility</a:t>
              </a: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3733498"/>
            <a:ext cx="2781067" cy="148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13391" r="8784" b="15088"/>
          <a:stretch/>
        </p:blipFill>
        <p:spPr bwMode="auto">
          <a:xfrm>
            <a:off x="5584058" y="4915060"/>
            <a:ext cx="2752591" cy="17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841" y="3353846"/>
            <a:ext cx="3684541" cy="251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9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 Qing Qin’s(IHEP) Talk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Key technologies to HEPS</a:t>
            </a:r>
            <a:endParaRPr lang="zh-CN" altLang="en-US" dirty="0"/>
          </a:p>
        </p:txBody>
      </p:sp>
      <p:pic>
        <p:nvPicPr>
          <p:cNvPr id="4" name="图片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6542" y="2163633"/>
            <a:ext cx="2578916" cy="19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169" y="2377010"/>
            <a:ext cx="3410468" cy="172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/>
          <a:srcRect t="14865"/>
          <a:stretch>
            <a:fillRect/>
          </a:stretch>
        </p:blipFill>
        <p:spPr bwMode="auto">
          <a:xfrm>
            <a:off x="9055072" y="237394"/>
            <a:ext cx="2298728" cy="317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248022" y="6525496"/>
            <a:ext cx="302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Oscillating-line alignment tech</a:t>
            </a:r>
            <a:endParaRPr lang="zh-CN" altLang="en-US" dirty="0"/>
          </a:p>
        </p:txBody>
      </p:sp>
      <p:pic>
        <p:nvPicPr>
          <p:cNvPr id="8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397374"/>
            <a:ext cx="3414712" cy="209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18"/>
          <p:cNvSpPr>
            <a:spLocks noChangeArrowheads="1"/>
          </p:cNvSpPr>
          <p:nvPr/>
        </p:nvSpPr>
        <p:spPr bwMode="auto">
          <a:xfrm>
            <a:off x="1551781" y="6519863"/>
            <a:ext cx="2595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30000"/>
              </a:spcAft>
              <a:buChar char="•"/>
              <a:defRPr sz="2600" b="1">
                <a:solidFill>
                  <a:srgbClr val="000099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9900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10ppm</a:t>
            </a:r>
            <a:r>
              <a:rPr lang="en-US" altLang="zh-CN" sz="1600" b="0" dirty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 </a:t>
            </a: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high accuracy PS</a:t>
            </a:r>
            <a:endParaRPr lang="zh-CN" altLang="en-US" sz="1600" b="0" dirty="0">
              <a:solidFill>
                <a:srgbClr val="002060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10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5" b="6735"/>
          <a:stretch>
            <a:fillRect/>
          </a:stretch>
        </p:blipFill>
        <p:spPr bwMode="auto">
          <a:xfrm>
            <a:off x="5020056" y="4389405"/>
            <a:ext cx="4178299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953" y="4001294"/>
            <a:ext cx="2623345" cy="188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9798811" y="5965426"/>
            <a:ext cx="2393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Injection Kicker PS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9296860" y="3468095"/>
            <a:ext cx="2393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166MHz SC RF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087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Lin Zhang’s (SLAC) Talk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Gives an overview of orbit stability requirement for DLSR. ESRF-EBS as an example.</a:t>
            </a:r>
          </a:p>
          <a:p>
            <a:r>
              <a:rPr lang="en-US" altLang="zh-CN" dirty="0" smtClean="0"/>
              <a:t>Gives an overview of ground </a:t>
            </a:r>
            <a:r>
              <a:rPr lang="en-US" altLang="zh-CN" dirty="0" smtClean="0"/>
              <a:t>vibration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Overview of Magnet-Girder assembly + Damping device</a:t>
            </a:r>
          </a:p>
          <a:p>
            <a:r>
              <a:rPr lang="en-US" altLang="zh-CN" dirty="0" smtClean="0"/>
              <a:t>Overview of FOFB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972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 bwMode="auto">
          <a:xfrm>
            <a:off x="7391350" y="2780928"/>
            <a:ext cx="2304256" cy="1008112"/>
          </a:xfrm>
          <a:prstGeom prst="ellips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90750" y="764704"/>
            <a:ext cx="8424936" cy="561662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Small </a:t>
            </a:r>
            <a:r>
              <a:rPr lang="en-GB" dirty="0" err="1" smtClean="0"/>
              <a:t>emittance</a:t>
            </a:r>
            <a:r>
              <a:rPr lang="en-GB" dirty="0" smtClean="0"/>
              <a:t> </a:t>
            </a:r>
            <a:r>
              <a:rPr lang="en-GB" dirty="0" smtClean="0">
                <a:sym typeface="Wingdings" pitchFamily="2" charset="2"/>
              </a:rPr>
              <a:t> small beam size</a:t>
            </a:r>
            <a:endParaRPr lang="en-GB" dirty="0" smtClean="0"/>
          </a:p>
          <a:p>
            <a:r>
              <a:rPr lang="en-US" dirty="0" smtClean="0"/>
              <a:t>Beam size ~ </a:t>
            </a:r>
            <a:r>
              <a:rPr lang="en-US" sz="2400" i="1" dirty="0">
                <a:latin typeface="Times New Roman"/>
                <a:cs typeface="Times New Roman"/>
              </a:rPr>
              <a:t>f</a:t>
            </a:r>
            <a:r>
              <a:rPr lang="en-US" b="0" i="1" dirty="0" smtClean="0"/>
              <a:t>(</a:t>
            </a:r>
            <a:r>
              <a:rPr lang="en-US" b="0" i="1" dirty="0" err="1" smtClean="0"/>
              <a:t>emittance</a:t>
            </a:r>
            <a:r>
              <a:rPr lang="en-US" b="0" i="1" dirty="0" smtClean="0"/>
              <a:t>, </a:t>
            </a:r>
            <a:r>
              <a:rPr lang="el-GR" b="0" i="1" dirty="0" smtClean="0"/>
              <a:t>β</a:t>
            </a:r>
            <a:r>
              <a:rPr lang="fr-FR" b="0" i="1" dirty="0" smtClean="0"/>
              <a:t>-</a:t>
            </a:r>
            <a:r>
              <a:rPr lang="fr-FR" b="0" i="1" dirty="0" err="1" smtClean="0"/>
              <a:t>function</a:t>
            </a:r>
            <a:r>
              <a:rPr lang="fr-FR" b="0" i="1" dirty="0" smtClean="0"/>
              <a:t>,</a:t>
            </a:r>
            <a:r>
              <a:rPr lang="en-US" b="0" i="1" dirty="0" smtClean="0"/>
              <a:t> energy spread </a:t>
            </a:r>
            <a:r>
              <a:rPr lang="el-GR" b="0" i="1" dirty="0" smtClean="0"/>
              <a:t>σ</a:t>
            </a:r>
            <a:r>
              <a:rPr lang="el-GR" b="0" i="1" baseline="-25000" dirty="0" smtClean="0"/>
              <a:t>γ</a:t>
            </a:r>
            <a:r>
              <a:rPr lang="el-GR" b="0" i="1" dirty="0" smtClean="0"/>
              <a:t> </a:t>
            </a:r>
            <a:r>
              <a:rPr lang="en-US" b="0" i="1" dirty="0" smtClean="0"/>
              <a:t>and dispersion function</a:t>
            </a:r>
            <a:r>
              <a:rPr lang="el-GR" b="0" i="1" dirty="0" smtClean="0"/>
              <a:t> η</a:t>
            </a:r>
            <a:r>
              <a:rPr lang="fr-FR" b="0" i="1" dirty="0" smtClean="0"/>
              <a:t>)</a:t>
            </a:r>
            <a:r>
              <a:rPr lang="fr-FR" dirty="0" smtClean="0"/>
              <a:t>:</a:t>
            </a:r>
          </a:p>
          <a:p>
            <a:pPr marL="449263" lvl="1">
              <a:spcBef>
                <a:spcPts val="1200"/>
              </a:spcBef>
              <a:spcAft>
                <a:spcPts val="600"/>
              </a:spcAft>
            </a:pPr>
            <a:r>
              <a:rPr lang="fr-FR" dirty="0" smtClean="0"/>
              <a:t>RMS </a:t>
            </a:r>
            <a:r>
              <a:rPr lang="fr-FR" dirty="0" err="1" smtClean="0"/>
              <a:t>beam</a:t>
            </a:r>
            <a:r>
              <a:rPr lang="fr-FR" dirty="0" smtClean="0"/>
              <a:t> size:</a:t>
            </a:r>
          </a:p>
          <a:p>
            <a:pPr marL="449263" lvl="1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RMS divergence:</a:t>
            </a:r>
            <a:endParaRPr lang="en-US" dirty="0" smtClean="0"/>
          </a:p>
          <a:p>
            <a:r>
              <a:rPr lang="en-US" dirty="0" smtClean="0"/>
              <a:t>Beam position motion </a:t>
            </a:r>
            <a:r>
              <a:rPr lang="en-US" dirty="0" smtClean="0">
                <a:sym typeface="Wingdings" pitchFamily="2" charset="2"/>
              </a:rPr>
              <a:t></a:t>
            </a:r>
          </a:p>
          <a:p>
            <a:pPr marL="449263" lvl="1"/>
            <a:r>
              <a:rPr lang="en-US" dirty="0" smtClean="0">
                <a:sym typeface="Wingdings" pitchFamily="2" charset="2"/>
              </a:rPr>
              <a:t>Larger apparent beam</a:t>
            </a:r>
          </a:p>
          <a:p>
            <a:pPr marL="449263" lvl="1"/>
            <a:r>
              <a:rPr lang="en-US" dirty="0" smtClean="0">
                <a:sym typeface="Wingdings" pitchFamily="2" charset="2"/>
              </a:rPr>
              <a:t>Macroscopic “</a:t>
            </a:r>
            <a:r>
              <a:rPr lang="en-US" dirty="0" err="1" smtClean="0">
                <a:sym typeface="Wingdings" pitchFamily="2" charset="2"/>
              </a:rPr>
              <a:t>emittance</a:t>
            </a:r>
            <a:r>
              <a:rPr lang="en-US" dirty="0" smtClean="0">
                <a:sym typeface="Wingdings" pitchFamily="2" charset="2"/>
              </a:rPr>
              <a:t> growth”</a:t>
            </a:r>
          </a:p>
          <a:p>
            <a:pPr marL="449263" lvl="1"/>
            <a:endParaRPr lang="en-US" sz="1200" dirty="0">
              <a:sym typeface="Wingdings" pitchFamily="2" charset="2"/>
            </a:endParaRPr>
          </a:p>
          <a:p>
            <a:pPr marL="449263" lvl="1"/>
            <a:endParaRPr lang="en-US" sz="1200" dirty="0">
              <a:sym typeface="Wingdings" pitchFamily="2" charset="2"/>
            </a:endParaRPr>
          </a:p>
          <a:p>
            <a:pPr marL="449263" lvl="1"/>
            <a:endParaRPr lang="en-US" sz="1200" dirty="0">
              <a:sym typeface="Wingdings" pitchFamily="2" charset="2"/>
            </a:endParaRPr>
          </a:p>
          <a:p>
            <a:pPr marL="449263" lvl="1">
              <a:buNone/>
            </a:pPr>
            <a:endParaRPr lang="en-US" sz="1200" dirty="0"/>
          </a:p>
          <a:p>
            <a:pPr marL="449263" lvl="1">
              <a:buNone/>
            </a:pPr>
            <a:endParaRPr lang="en-US" sz="1200" dirty="0"/>
          </a:p>
          <a:p>
            <a:pPr marL="449263" lvl="1">
              <a:buNone/>
            </a:pPr>
            <a:endParaRPr lang="en-US" sz="1200" dirty="0"/>
          </a:p>
          <a:p>
            <a:r>
              <a:rPr lang="en-US" dirty="0" smtClean="0"/>
              <a:t>Beam stability requirements</a:t>
            </a:r>
          </a:p>
          <a:p>
            <a:pPr lvl="1"/>
            <a:r>
              <a:rPr lang="en-US" dirty="0" err="1" smtClean="0"/>
              <a:t>Emittance</a:t>
            </a:r>
            <a:r>
              <a:rPr lang="en-US" dirty="0" smtClean="0"/>
              <a:t> growth: </a:t>
            </a:r>
            <a:r>
              <a:rPr lang="el-GR" sz="2000" b="1" dirty="0"/>
              <a:t>Δ</a:t>
            </a:r>
            <a:r>
              <a:rPr lang="el-GR" sz="2000" b="1" dirty="0">
                <a:latin typeface="+mj-lt"/>
              </a:rPr>
              <a:t>ε</a:t>
            </a:r>
            <a:r>
              <a:rPr lang="en-US" sz="2000" b="1" dirty="0">
                <a:latin typeface="+mj-lt"/>
              </a:rPr>
              <a:t>/</a:t>
            </a:r>
            <a:r>
              <a:rPr lang="el-GR" sz="2000" b="1" dirty="0">
                <a:latin typeface="+mj-lt"/>
              </a:rPr>
              <a:t>ε</a:t>
            </a:r>
            <a:r>
              <a:rPr lang="en-US" sz="2000" b="1" baseline="-25000" dirty="0"/>
              <a:t>0 </a:t>
            </a:r>
            <a:r>
              <a:rPr lang="en-US" sz="2000" b="1" dirty="0"/>
              <a:t>&lt; 20%</a:t>
            </a:r>
            <a:endParaRPr lang="en-US" dirty="0" smtClean="0"/>
          </a:p>
          <a:p>
            <a:pPr lvl="1">
              <a:spcBef>
                <a:spcPts val="1200"/>
              </a:spcBef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Beam p</a:t>
            </a:r>
            <a:r>
              <a:rPr lang="en-US" dirty="0" smtClean="0"/>
              <a:t>osition stability: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7607374" y="2852936"/>
            <a:ext cx="1440160" cy="432048"/>
          </a:xfrm>
          <a:prstGeom prst="ellipse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895406" y="3356992"/>
            <a:ext cx="1440160" cy="432048"/>
          </a:xfrm>
          <a:prstGeom prst="ellipse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463358" y="3212976"/>
            <a:ext cx="1440160" cy="432048"/>
          </a:xfrm>
          <a:prstGeom prst="ellipse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111430" y="2852936"/>
            <a:ext cx="1440160" cy="432048"/>
          </a:xfrm>
          <a:prstGeom prst="ellipse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8399462" y="2708920"/>
            <a:ext cx="1008112" cy="576064"/>
            <a:chOff x="7452320" y="2636912"/>
            <a:chExt cx="1008112" cy="576064"/>
          </a:xfrm>
        </p:grpSpPr>
        <p:cxnSp>
          <p:nvCxnSpPr>
            <p:cNvPr id="32" name="Straight Connector 31"/>
            <p:cNvCxnSpPr/>
            <p:nvPr/>
          </p:nvCxnSpPr>
          <p:spPr bwMode="auto">
            <a:xfrm flipH="1">
              <a:off x="7452320" y="2996952"/>
              <a:ext cx="1008112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7884368" y="2636912"/>
              <a:ext cx="0" cy="57606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7848000" y="2959200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47"/>
          <p:cNvGrpSpPr/>
          <p:nvPr/>
        </p:nvGrpSpPr>
        <p:grpSpPr>
          <a:xfrm>
            <a:off x="7247334" y="2348880"/>
            <a:ext cx="2952328" cy="1584176"/>
            <a:chOff x="6300192" y="2204864"/>
            <a:chExt cx="2952328" cy="1584176"/>
          </a:xfrm>
        </p:grpSpPr>
        <p:cxnSp>
          <p:nvCxnSpPr>
            <p:cNvPr id="27" name="Straight Connector 26"/>
            <p:cNvCxnSpPr/>
            <p:nvPr/>
          </p:nvCxnSpPr>
          <p:spPr bwMode="auto">
            <a:xfrm flipH="1">
              <a:off x="6300192" y="3140968"/>
              <a:ext cx="2952328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40" name="Rectangle 39"/>
            <p:cNvSpPr/>
            <p:nvPr/>
          </p:nvSpPr>
          <p:spPr>
            <a:xfrm>
              <a:off x="8964488" y="3212976"/>
              <a:ext cx="25199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GB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96336" y="2204864"/>
              <a:ext cx="25199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endParaRPr lang="en-GB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7596336" y="2276872"/>
              <a:ext cx="0" cy="151216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7" name="Oval 46"/>
            <p:cNvSpPr/>
            <p:nvPr/>
          </p:nvSpPr>
          <p:spPr bwMode="auto">
            <a:xfrm flipH="1">
              <a:off x="7560000" y="3103200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 bwMode="auto">
          <a:xfrm>
            <a:off x="8831510" y="3284984"/>
            <a:ext cx="0" cy="64807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56"/>
          <p:cNvSpPr/>
          <p:nvPr/>
        </p:nvSpPr>
        <p:spPr>
          <a:xfrm>
            <a:off x="8543478" y="3861048"/>
            <a:ext cx="36004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l-GR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l-GR" sz="1400" dirty="0">
                <a:solidFill>
                  <a:srgbClr val="000000"/>
                </a:solidFill>
              </a:rPr>
              <a:t>σ</a:t>
            </a:r>
            <a:r>
              <a:rPr lang="en-US" sz="1400" b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GB" sz="1400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9191550" y="3068960"/>
            <a:ext cx="72008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Rectangle 60"/>
          <p:cNvSpPr/>
          <p:nvPr/>
        </p:nvSpPr>
        <p:spPr>
          <a:xfrm>
            <a:off x="9695606" y="3033246"/>
            <a:ext cx="4320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l-GR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l-GR" sz="1400" dirty="0">
                <a:solidFill>
                  <a:srgbClr val="000000"/>
                </a:solidFill>
              </a:rPr>
              <a:t>σ</a:t>
            </a:r>
            <a:r>
              <a:rPr lang="en-US" sz="1400" b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GB" sz="1400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8255446" y="3140968"/>
            <a:ext cx="1440160" cy="432048"/>
          </a:xfrm>
          <a:prstGeom prst="ellipse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2423320" y="1"/>
            <a:ext cx="8244681" cy="5762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stability requirement</a:t>
            </a:r>
            <a:endParaRPr lang="en-GB" dirty="0"/>
          </a:p>
        </p:txBody>
      </p:sp>
      <p:graphicFrame>
        <p:nvGraphicFramePr>
          <p:cNvPr id="260106" name="Object 12"/>
          <p:cNvGraphicFramePr>
            <a:graphicFrameLocks noChangeAspect="1"/>
          </p:cNvGraphicFramePr>
          <p:nvPr/>
        </p:nvGraphicFramePr>
        <p:xfrm>
          <a:off x="2638822" y="3789041"/>
          <a:ext cx="23256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" name="Equation" r:id="rId4" imgW="1231560" imgH="241200" progId="Equation.3">
                  <p:embed/>
                </p:oleObj>
              </mc:Choice>
              <mc:Fallback>
                <p:oleObj name="Equation" r:id="rId4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8822" y="3789041"/>
                        <a:ext cx="2325688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01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125600"/>
              </p:ext>
            </p:extLst>
          </p:nvPr>
        </p:nvGraphicFramePr>
        <p:xfrm>
          <a:off x="6862762" y="4209030"/>
          <a:ext cx="1536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" name="Equation" r:id="rId6" imgW="812520" imgH="228600" progId="Equation.3">
                  <p:embed/>
                </p:oleObj>
              </mc:Choice>
              <mc:Fallback>
                <p:oleObj name="Equation" r:id="rId6" imgW="812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762" y="4209030"/>
                        <a:ext cx="15367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01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609560"/>
              </p:ext>
            </p:extLst>
          </p:nvPr>
        </p:nvGraphicFramePr>
        <p:xfrm>
          <a:off x="8669474" y="4232545"/>
          <a:ext cx="1631950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" name="Equation" r:id="rId8" imgW="863280" imgH="241200" progId="Equation.3">
                  <p:embed/>
                </p:oleObj>
              </mc:Choice>
              <mc:Fallback>
                <p:oleObj name="Equation" r:id="rId8" imgW="863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474" y="4232545"/>
                        <a:ext cx="1631950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0109" name="Object 13"/>
          <p:cNvGraphicFramePr>
            <a:graphicFrameLocks noChangeAspect="1"/>
          </p:cNvGraphicFramePr>
          <p:nvPr/>
        </p:nvGraphicFramePr>
        <p:xfrm>
          <a:off x="2566815" y="4221088"/>
          <a:ext cx="29051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" name="Equation" r:id="rId10" imgW="1536480" imgH="457200" progId="Equation.3">
                  <p:embed/>
                </p:oleObj>
              </mc:Choice>
              <mc:Fallback>
                <p:oleObj name="Equation" r:id="rId10" imgW="15364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815" y="4221088"/>
                        <a:ext cx="2905125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01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473480"/>
              </p:ext>
            </p:extLst>
          </p:nvPr>
        </p:nvGraphicFramePr>
        <p:xfrm>
          <a:off x="6178741" y="5257614"/>
          <a:ext cx="1933575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" name="Equation" r:id="rId12" imgW="1168200" imgH="444240" progId="Equation.3">
                  <p:embed/>
                </p:oleObj>
              </mc:Choice>
              <mc:Fallback>
                <p:oleObj name="Equation" r:id="rId12" imgW="1168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741" y="5257614"/>
                        <a:ext cx="1933575" cy="7350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0111" name="Object 15"/>
          <p:cNvGraphicFramePr>
            <a:graphicFrameLocks noChangeAspect="1"/>
          </p:cNvGraphicFramePr>
          <p:nvPr>
            <p:extLst/>
          </p:nvPr>
        </p:nvGraphicFramePr>
        <p:xfrm>
          <a:off x="4512717" y="1909962"/>
          <a:ext cx="243681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" name="Equation" r:id="rId14" imgW="1473120" imgH="304560" progId="Equation.3">
                  <p:embed/>
                </p:oleObj>
              </mc:Choice>
              <mc:Fallback>
                <p:oleObj name="Equation" r:id="rId14" imgW="147312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2717" y="1909962"/>
                        <a:ext cx="2436812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0112" name="Object 16"/>
          <p:cNvGraphicFramePr>
            <a:graphicFrameLocks noChangeAspect="1"/>
          </p:cNvGraphicFramePr>
          <p:nvPr>
            <p:extLst/>
          </p:nvPr>
        </p:nvGraphicFramePr>
        <p:xfrm>
          <a:off x="4512717" y="2413198"/>
          <a:ext cx="107950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" name="Equation" r:id="rId16" imgW="736560" imgH="253800" progId="Equation.3">
                  <p:embed/>
                </p:oleObj>
              </mc:Choice>
              <mc:Fallback>
                <p:oleObj name="Equation" r:id="rId16" imgW="7365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2717" y="2413198"/>
                        <a:ext cx="107950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8252079" y="4921120"/>
            <a:ext cx="4101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Mainly in 0.01Hz  ~  100Hz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3</a:t>
            </a:r>
            <a:r>
              <a:rPr lang="en-US" altLang="zh-CN" b="1" baseline="30000" dirty="0" smtClean="0"/>
              <a:t>rd</a:t>
            </a:r>
            <a:r>
              <a:rPr lang="en-US" altLang="zh-CN" b="1" dirty="0" smtClean="0"/>
              <a:t> Vs 4</a:t>
            </a:r>
            <a:r>
              <a:rPr lang="en-US" altLang="zh-CN" b="1" baseline="30000" dirty="0" smtClean="0"/>
              <a:t>th </a:t>
            </a:r>
            <a:r>
              <a:rPr lang="en-US" altLang="zh-CN" b="1" dirty="0" smtClean="0"/>
              <a:t>GLS</a:t>
            </a:r>
          </a:p>
          <a:p>
            <a:r>
              <a:rPr lang="en-US" altLang="zh-CN" b="1" dirty="0" smtClean="0"/>
              <a:t>H </a:t>
            </a:r>
            <a:r>
              <a:rPr lang="en-US" altLang="zh-CN" b="1" dirty="0" smtClean="0"/>
              <a:t>plane</a:t>
            </a:r>
            <a:r>
              <a:rPr lang="zh-CN" altLang="en-US" b="1" dirty="0"/>
              <a:t> </a:t>
            </a:r>
            <a:r>
              <a:rPr lang="en-US" altLang="zh-CN" b="1" dirty="0" smtClean="0"/>
              <a:t>needs a little bit improvement</a:t>
            </a:r>
          </a:p>
          <a:p>
            <a:r>
              <a:rPr lang="en-US" altLang="zh-CN" b="1" dirty="0" smtClean="0"/>
              <a:t>V plane already satisfied.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2902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21" grpId="0" animBg="1"/>
      <p:bldP spid="22" grpId="0" animBg="1"/>
      <p:bldP spid="57" grpId="0"/>
      <p:bldP spid="61" grpId="0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630153" y="2432712"/>
            <a:ext cx="2790516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>
              <a:latin typeface="Lucida Sans Unicode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02457" y="1403221"/>
            <a:ext cx="81375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  <a:tabLst>
                <a:tab pos="7985125" algn="r"/>
              </a:tabLst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 charset="0"/>
              </a:rPr>
              <a:t>In frequency domain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630153" y="1227816"/>
            <a:ext cx="3416251" cy="482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7" rIns="91434" bIns="45717"/>
          <a:lstStyle/>
          <a:p>
            <a:pPr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</a:pPr>
            <a:r>
              <a:rPr lang="en-US" sz="2000" b="1" dirty="0">
                <a:solidFill>
                  <a:srgbClr val="000000"/>
                </a:solidFill>
              </a:rPr>
              <a:t>3 frequency ranges</a:t>
            </a:r>
          </a:p>
          <a:p>
            <a:pPr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</a:pPr>
            <a:r>
              <a:rPr lang="en-US" b="1" dirty="0">
                <a:solidFill>
                  <a:srgbClr val="000000"/>
                </a:solidFill>
              </a:rPr>
              <a:t>Low ( </a:t>
            </a:r>
            <a:r>
              <a:rPr lang="en-US" b="1" i="1" dirty="0">
                <a:solidFill>
                  <a:srgbClr val="000000"/>
                </a:solidFill>
              </a:rPr>
              <a:t>f</a:t>
            </a:r>
            <a:r>
              <a:rPr lang="en-US" b="1" dirty="0">
                <a:solidFill>
                  <a:srgbClr val="000000"/>
                </a:solidFill>
              </a:rPr>
              <a:t> &lt; 1 Hz)</a:t>
            </a:r>
          </a:p>
          <a:p>
            <a:pPr marL="542925" lvl="1" indent="-285750" fontAlgn="base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Ocean waves</a:t>
            </a:r>
          </a:p>
          <a:p>
            <a:pPr marL="542925" lvl="1" indent="-285750" fontAlgn="base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micro seismic activities</a:t>
            </a:r>
          </a:p>
          <a:p>
            <a:pPr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</a:pPr>
            <a:r>
              <a:rPr lang="en-US" b="1" dirty="0">
                <a:solidFill>
                  <a:srgbClr val="000000"/>
                </a:solidFill>
              </a:rPr>
              <a:t>Intermediate (1&lt;</a:t>
            </a:r>
            <a:r>
              <a:rPr lang="en-US" b="1" i="1" dirty="0">
                <a:solidFill>
                  <a:srgbClr val="000000"/>
                </a:solidFill>
              </a:rPr>
              <a:t>f</a:t>
            </a:r>
            <a:r>
              <a:rPr lang="en-US" b="1" dirty="0">
                <a:solidFill>
                  <a:srgbClr val="000000"/>
                </a:solidFill>
              </a:rPr>
              <a:t>&lt;100 Hz)</a:t>
            </a:r>
          </a:p>
          <a:p>
            <a:pPr marL="542925" lvl="1" indent="-285750" fontAlgn="base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</a:rPr>
              <a:t>Mechanical resonant frequencies</a:t>
            </a:r>
          </a:p>
          <a:p>
            <a:pPr marL="542925" lvl="1" indent="-285750" fontAlgn="base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Traffic, machine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operations, water flow, wind,…</a:t>
            </a:r>
          </a:p>
          <a:p>
            <a:pPr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7DA9DA"/>
              </a:buClr>
            </a:pPr>
            <a:r>
              <a:rPr lang="en-US" b="1" dirty="0">
                <a:solidFill>
                  <a:srgbClr val="000000"/>
                </a:solidFill>
              </a:rPr>
              <a:t>High ( </a:t>
            </a:r>
            <a:r>
              <a:rPr lang="en-US" b="1" i="1" dirty="0">
                <a:solidFill>
                  <a:srgbClr val="000000"/>
                </a:solidFill>
              </a:rPr>
              <a:t>f </a:t>
            </a:r>
            <a:r>
              <a:rPr lang="en-US" b="1" dirty="0">
                <a:solidFill>
                  <a:srgbClr val="000000"/>
                </a:solidFill>
              </a:rPr>
              <a:t>&gt;100 Hz)</a:t>
            </a:r>
          </a:p>
          <a:p>
            <a:pPr marL="542925" lvl="1" indent="-285750" fontAlgn="base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Generated by small electro-mechanical structures</a:t>
            </a:r>
          </a:p>
          <a:p>
            <a:pPr marL="542925" lvl="1" indent="-285750" fontAlgn="base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Cooling flow</a:t>
            </a:r>
          </a:p>
          <a:p>
            <a:pPr marL="542925" lvl="1" indent="-285750" fontAlgn="base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 err="1">
                <a:solidFill>
                  <a:srgbClr val="000000"/>
                </a:solidFill>
              </a:rPr>
              <a:t>Vibro</a:t>
            </a:r>
            <a:r>
              <a:rPr lang="en-US" dirty="0">
                <a:solidFill>
                  <a:srgbClr val="000000"/>
                </a:solidFill>
              </a:rPr>
              <a:t>-acoustic</a:t>
            </a:r>
          </a:p>
          <a:p>
            <a:pPr marL="542925" lvl="1" indent="-285750" fontAlgn="base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</a:rPr>
              <a:t>Much smaller level</a:t>
            </a:r>
            <a:endParaRPr lang="en-GB" b="1" dirty="0">
              <a:solidFill>
                <a:srgbClr val="000000"/>
              </a:solidFill>
            </a:endParaRPr>
          </a:p>
        </p:txBody>
      </p:sp>
      <p:pic>
        <p:nvPicPr>
          <p:cNvPr id="10" name="Picture 20" descr="Dsp3D_ES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57" y="1834226"/>
            <a:ext cx="4716463" cy="3590925"/>
          </a:xfrm>
          <a:prstGeom prst="rect">
            <a:avLst/>
          </a:prstGeom>
          <a:noFill/>
        </p:spPr>
      </p:pic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1226307" y="3923376"/>
            <a:ext cx="4824413" cy="2333625"/>
            <a:chOff x="720" y="2400"/>
            <a:chExt cx="3216" cy="1470"/>
          </a:xfrm>
        </p:grpSpPr>
        <p:sp>
          <p:nvSpPr>
            <p:cNvPr id="12" name="Line 22"/>
            <p:cNvSpPr>
              <a:spLocks noChangeShapeType="1"/>
            </p:cNvSpPr>
            <p:nvPr/>
          </p:nvSpPr>
          <p:spPr bwMode="auto">
            <a:xfrm>
              <a:off x="1624" y="2400"/>
              <a:ext cx="0" cy="1179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>
              <a:off x="3120" y="3408"/>
              <a:ext cx="701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H="1">
              <a:off x="720" y="3398"/>
              <a:ext cx="902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856" y="3488"/>
              <a:ext cx="722" cy="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Low frequency</a:t>
              </a:r>
              <a:endParaRPr lang="en-GB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3120" y="2400"/>
              <a:ext cx="0" cy="1179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1968" y="3504"/>
              <a:ext cx="90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FF0000"/>
                  </a:solidFill>
                  <a:latin typeface="Times New Roman" pitchFamily="18" charset="0"/>
                </a:rPr>
                <a:t>Intermediate frequency</a:t>
              </a:r>
              <a:endParaRPr lang="en-GB" sz="16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3168" y="3504"/>
              <a:ext cx="76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High frequency</a:t>
              </a:r>
              <a:endParaRPr lang="en-GB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Line 29"/>
            <p:cNvSpPr>
              <a:spLocks noChangeShapeType="1"/>
            </p:cNvSpPr>
            <p:nvPr/>
          </p:nvSpPr>
          <p:spPr bwMode="auto">
            <a:xfrm flipV="1">
              <a:off x="1632" y="3408"/>
              <a:ext cx="1488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triangle" w="med" len="lg"/>
              <a:tailEnd type="triangle" w="med" len="lg"/>
            </a:ln>
            <a:effectLst/>
          </p:spPr>
          <p:txBody>
            <a:bodyPr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910065" y="-155228"/>
            <a:ext cx="10515600" cy="1325563"/>
          </a:xfrm>
        </p:spPr>
        <p:txBody>
          <a:bodyPr/>
          <a:lstStyle/>
          <a:p>
            <a:r>
              <a:rPr lang="en-US" dirty="0" smtClean="0"/>
              <a:t>Ground vibration</a:t>
            </a:r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791745" y="6597650"/>
            <a:ext cx="5495925" cy="26035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ESRF  Upgrade II, TDS WP-1.3, Girder design WG,  November, 2013  /  L. Zhang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287670" y="847169"/>
            <a:ext cx="29697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frequency is important 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b="1" dirty="0">
              <a:solidFill>
                <a:srgbClr val="000000"/>
              </a:solidFill>
            </a:endParaRP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1</a:t>
            </a:r>
            <a:r>
              <a:rPr lang="zh-CN" altLang="en-US" b="1" dirty="0" smtClean="0">
                <a:solidFill>
                  <a:srgbClr val="000000"/>
                </a:solidFill>
              </a:rPr>
              <a:t>、</a:t>
            </a:r>
            <a:r>
              <a:rPr lang="en-US" altLang="zh-CN" b="1" dirty="0" smtClean="0">
                <a:solidFill>
                  <a:srgbClr val="000000"/>
                </a:solidFill>
              </a:rPr>
              <a:t>A lot of man made noise in 1&lt;</a:t>
            </a:r>
            <a:r>
              <a:rPr lang="en-US" altLang="zh-CN" b="1" i="1" dirty="0" smtClean="0">
                <a:solidFill>
                  <a:srgbClr val="000000"/>
                </a:solidFill>
              </a:rPr>
              <a:t>f</a:t>
            </a:r>
            <a:r>
              <a:rPr lang="en-US" altLang="zh-CN" b="1" dirty="0" smtClean="0">
                <a:solidFill>
                  <a:srgbClr val="000000"/>
                </a:solidFill>
              </a:rPr>
              <a:t>&lt;100 Hz</a:t>
            </a: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2</a:t>
            </a:r>
            <a:r>
              <a:rPr lang="zh-CN" altLang="en-US" b="1" dirty="0" smtClean="0">
                <a:solidFill>
                  <a:srgbClr val="000000"/>
                </a:solidFill>
              </a:rPr>
              <a:t>、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Intermediate frequency vibration 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 is 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large</a:t>
            </a:r>
            <a:endParaRPr lang="en-US" altLang="zh-CN" b="1" dirty="0" smtClean="0">
              <a:solidFill>
                <a:srgbClr val="000000"/>
              </a:solidFill>
            </a:endParaRPr>
          </a:p>
          <a:p>
            <a:endParaRPr lang="en-US" altLang="zh-CN" b="1" dirty="0" smtClean="0">
              <a:solidFill>
                <a:srgbClr val="000000"/>
              </a:solidFill>
            </a:endParaRP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3</a:t>
            </a:r>
            <a:r>
              <a:rPr lang="zh-CN" altLang="en-US" b="1" dirty="0" smtClean="0">
                <a:solidFill>
                  <a:srgbClr val="000000"/>
                </a:solidFill>
              </a:rPr>
              <a:t>、</a:t>
            </a:r>
            <a:r>
              <a:rPr lang="en-US" altLang="zh-CN" b="1" dirty="0" smtClean="0">
                <a:solidFill>
                  <a:srgbClr val="000000"/>
                </a:solidFill>
              </a:rPr>
              <a:t>Photon users are sensitive to 1&lt;</a:t>
            </a:r>
            <a:r>
              <a:rPr lang="en-US" altLang="zh-CN" b="1" i="1" dirty="0" smtClean="0">
                <a:solidFill>
                  <a:srgbClr val="000000"/>
                </a:solidFill>
              </a:rPr>
              <a:t>f</a:t>
            </a:r>
            <a:r>
              <a:rPr lang="en-US" altLang="zh-CN" b="1" dirty="0" smtClean="0">
                <a:solidFill>
                  <a:srgbClr val="000000"/>
                </a:solidFill>
              </a:rPr>
              <a:t>&lt;100 Hz vibrations.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51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ESRF  Upgrade II, TDS WP-1.3, Girder design WG,  November, 2013  /  L. Zhang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4" y="836713"/>
            <a:ext cx="7200800" cy="551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816080" y="1925475"/>
            <a:ext cx="3851920" cy="11241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</a:pPr>
            <a:r>
              <a:rPr kumimoji="1" lang="en-US" sz="1200" i="1" dirty="0">
                <a:solidFill>
                  <a:srgbClr val="3333FF"/>
                </a:solidFill>
              </a:rPr>
              <a:t>Data source: 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GB" sz="1200" i="1" dirty="0">
                <a:solidFill>
                  <a:srgbClr val="3333FF"/>
                </a:solidFill>
              </a:rPr>
              <a:t>W</a:t>
            </a:r>
            <a:r>
              <a:rPr kumimoji="1" lang="en-US" sz="1200" i="1" dirty="0">
                <a:solidFill>
                  <a:srgbClr val="3333FF"/>
                </a:solidFill>
              </a:rPr>
              <a:t>.</a:t>
            </a:r>
            <a:r>
              <a:rPr kumimoji="1" lang="en-GB" sz="1200" i="1" dirty="0">
                <a:solidFill>
                  <a:srgbClr val="3333FF"/>
                </a:solidFill>
              </a:rPr>
              <a:t> </a:t>
            </a:r>
            <a:r>
              <a:rPr kumimoji="1" lang="en-GB" sz="1200" i="1" dirty="0" err="1">
                <a:solidFill>
                  <a:srgbClr val="3333FF"/>
                </a:solidFill>
              </a:rPr>
              <a:t>Bialowons</a:t>
            </a:r>
            <a:r>
              <a:rPr kumimoji="1" lang="en-US" sz="1200" i="1" dirty="0">
                <a:solidFill>
                  <a:srgbClr val="3333FF"/>
                </a:solidFill>
              </a:rPr>
              <a:t> &amp; </a:t>
            </a:r>
            <a:r>
              <a:rPr kumimoji="1" lang="en-GB" sz="1200" i="1" dirty="0">
                <a:solidFill>
                  <a:srgbClr val="3333FF"/>
                </a:solidFill>
              </a:rPr>
              <a:t>H.</a:t>
            </a:r>
            <a:r>
              <a:rPr kumimoji="1" lang="en-US" sz="1200" i="1" dirty="0">
                <a:solidFill>
                  <a:srgbClr val="3333FF"/>
                </a:solidFill>
              </a:rPr>
              <a:t> </a:t>
            </a:r>
            <a:r>
              <a:rPr kumimoji="1" lang="en-GB" sz="1200" i="1" dirty="0" err="1">
                <a:solidFill>
                  <a:srgbClr val="3333FF"/>
                </a:solidFill>
              </a:rPr>
              <a:t>Ehrlichmann</a:t>
            </a:r>
            <a:r>
              <a:rPr kumimoji="1" lang="en-US" sz="1200" i="1" dirty="0">
                <a:solidFill>
                  <a:srgbClr val="3333FF"/>
                </a:solidFill>
              </a:rPr>
              <a:t>,  DESY, 2006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US" sz="1200" i="1" dirty="0">
                <a:solidFill>
                  <a:srgbClr val="3333FF"/>
                </a:solidFill>
              </a:rPr>
              <a:t>R. </a:t>
            </a:r>
            <a:r>
              <a:rPr kumimoji="1" lang="en-US" sz="1200" i="1" dirty="0" err="1">
                <a:solidFill>
                  <a:srgbClr val="3333FF"/>
                </a:solidFill>
              </a:rPr>
              <a:t>Bartolini</a:t>
            </a:r>
            <a:r>
              <a:rPr kumimoji="1" lang="en-US" sz="1200" i="1" dirty="0">
                <a:solidFill>
                  <a:srgbClr val="3333FF"/>
                </a:solidFill>
              </a:rPr>
              <a:t> et al., EPAC2008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US" sz="1200" i="1" dirty="0">
                <a:solidFill>
                  <a:srgbClr val="3333FF"/>
                </a:solidFill>
              </a:rPr>
              <a:t>Soleil private communication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US" sz="1200" i="1" dirty="0">
                <a:solidFill>
                  <a:srgbClr val="3333FF"/>
                </a:solidFill>
              </a:rPr>
              <a:t>L. Zhang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260000" y="3501008"/>
            <a:ext cx="1296144" cy="7200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6939" y="3265240"/>
            <a:ext cx="13260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1400" dirty="0">
                <a:solidFill>
                  <a:srgbClr val="002060"/>
                </a:solidFill>
              </a:rPr>
              <a:t>Soleil, Diamond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919536" y="4581128"/>
            <a:ext cx="936104" cy="1588"/>
          </a:xfrm>
          <a:prstGeom prst="straightConnector1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-235379"/>
            <a:ext cx="10515600" cy="1325563"/>
          </a:xfrm>
        </p:spPr>
        <p:txBody>
          <a:bodyPr/>
          <a:lstStyle/>
          <a:p>
            <a:r>
              <a:rPr lang="en-US" dirty="0" smtClean="0"/>
              <a:t>Ground vibration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64920" y="2225933"/>
            <a:ext cx="116346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GB" sz="1400" dirty="0">
                <a:solidFill>
                  <a:srgbClr val="C00000"/>
                </a:solidFill>
              </a:rPr>
              <a:t>SLAC tunnel</a:t>
            </a:r>
          </a:p>
          <a:p>
            <a:pPr fontAlgn="base">
              <a:spcAft>
                <a:spcPct val="0"/>
              </a:spcAft>
            </a:pPr>
            <a:r>
              <a:rPr lang="en-GB" sz="1400" b="1" dirty="0">
                <a:solidFill>
                  <a:srgbClr val="0000FF"/>
                </a:solidFill>
              </a:rPr>
              <a:t>LCLS FEE, day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260000" y="2529644"/>
            <a:ext cx="804920" cy="72008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1633</Words>
  <Application>Microsoft Office PowerPoint</Application>
  <PresentationFormat>宽屏</PresentationFormat>
  <Paragraphs>315</Paragraphs>
  <Slides>26</Slides>
  <Notes>9</Notes>
  <HiddenSlides>0</HiddenSlides>
  <MMClips>1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標楷體</vt:lpstr>
      <vt:lpstr>ＭＳ Ｐゴシック</vt:lpstr>
      <vt:lpstr>新細明體</vt:lpstr>
      <vt:lpstr>宋体</vt:lpstr>
      <vt:lpstr>微软雅黑</vt:lpstr>
      <vt:lpstr>Arial</vt:lpstr>
      <vt:lpstr>Calibri</vt:lpstr>
      <vt:lpstr>Calibri Light</vt:lpstr>
      <vt:lpstr>Cambria Math</vt:lpstr>
      <vt:lpstr>Lucida Sans Unicode</vt:lpstr>
      <vt:lpstr>Symbol</vt:lpstr>
      <vt:lpstr>Times New Roman</vt:lpstr>
      <vt:lpstr>Wingdings</vt:lpstr>
      <vt:lpstr>Office 主题</vt:lpstr>
      <vt:lpstr>Equation</vt:lpstr>
      <vt:lpstr>Document</vt:lpstr>
      <vt:lpstr>PowerPoint 演示文稿</vt:lpstr>
      <vt:lpstr>5 talks in session1</vt:lpstr>
      <vt:lpstr>In Qing Qin’s(IHEP) Talk</vt:lpstr>
      <vt:lpstr>In Qing Qin’s(IHEP) Talk</vt:lpstr>
      <vt:lpstr>In Qing Qin’s(IHEP) Talk</vt:lpstr>
      <vt:lpstr>Lin Zhang’s (SLAC) Talk</vt:lpstr>
      <vt:lpstr>Beam stability requirement</vt:lpstr>
      <vt:lpstr>Ground vibration</vt:lpstr>
      <vt:lpstr>Ground vibration</vt:lpstr>
      <vt:lpstr>Magnet-girder assembly + damping device</vt:lpstr>
      <vt:lpstr>Damping device – damping link</vt:lpstr>
      <vt:lpstr>Damping device – damping pad</vt:lpstr>
      <vt:lpstr>Electron beam stability &amp; Feedback efficiency</vt:lpstr>
      <vt:lpstr>Work can be done to stable the beam</vt:lpstr>
      <vt:lpstr>Masaru Takao’s (JASRI) talk</vt:lpstr>
      <vt:lpstr>Sources of vibration at Spring-8 and improvement</vt:lpstr>
      <vt:lpstr>Feedback system improvement at Spring 8</vt:lpstr>
      <vt:lpstr>Chih-Hsien Huang’s (TPS) Talk </vt:lpstr>
      <vt:lpstr>Relationship of ground motion to the beam motion </vt:lpstr>
      <vt:lpstr>Hunting 29Hz, 40Hz, 60Hz, 3Hz noises</vt:lpstr>
      <vt:lpstr>FOFB system performance at TPS</vt:lpstr>
      <vt:lpstr>Brian Norsk Jensen’s (MAX lab) Talk</vt:lpstr>
      <vt:lpstr>Civil Engineering</vt:lpstr>
      <vt:lpstr>Ground vibration &amp; Beam</vt:lpstr>
      <vt:lpstr>passive works to reduce the vibration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bocheng jiang</dc:creator>
  <cp:lastModifiedBy>bocheng jiang</cp:lastModifiedBy>
  <cp:revision>57</cp:revision>
  <dcterms:created xsi:type="dcterms:W3CDTF">2017-12-11T14:29:03Z</dcterms:created>
  <dcterms:modified xsi:type="dcterms:W3CDTF">2017-12-12T14:52:48Z</dcterms:modified>
</cp:coreProperties>
</file>