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6"/>
  </p:notesMasterIdLst>
  <p:sldIdLst>
    <p:sldId id="305" r:id="rId3"/>
    <p:sldId id="256" r:id="rId4"/>
    <p:sldId id="257" r:id="rId5"/>
    <p:sldId id="258" r:id="rId6"/>
    <p:sldId id="259" r:id="rId7"/>
    <p:sldId id="261" r:id="rId8"/>
    <p:sldId id="262" r:id="rId9"/>
    <p:sldId id="260" r:id="rId10"/>
    <p:sldId id="263" r:id="rId11"/>
    <p:sldId id="264" r:id="rId12"/>
    <p:sldId id="266" r:id="rId13"/>
    <p:sldId id="265" r:id="rId14"/>
    <p:sldId id="303" r:id="rId15"/>
    <p:sldId id="304" r:id="rId16"/>
    <p:sldId id="298" r:id="rId17"/>
    <p:sldId id="299" r:id="rId18"/>
    <p:sldId id="273" r:id="rId19"/>
    <p:sldId id="274" r:id="rId20"/>
    <p:sldId id="301" r:id="rId21"/>
    <p:sldId id="302" r:id="rId22"/>
    <p:sldId id="277" r:id="rId23"/>
    <p:sldId id="278" r:id="rId24"/>
    <p:sldId id="279" r:id="rId25"/>
    <p:sldId id="281" r:id="rId26"/>
    <p:sldId id="282" r:id="rId27"/>
    <p:sldId id="283" r:id="rId28"/>
    <p:sldId id="306" r:id="rId29"/>
    <p:sldId id="307" r:id="rId30"/>
    <p:sldId id="308" r:id="rId31"/>
    <p:sldId id="309" r:id="rId32"/>
    <p:sldId id="310" r:id="rId33"/>
    <p:sldId id="311" r:id="rId34"/>
    <p:sldId id="285" r:id="rId35"/>
    <p:sldId id="286" r:id="rId36"/>
    <p:sldId id="287" r:id="rId37"/>
    <p:sldId id="288" r:id="rId38"/>
    <p:sldId id="289" r:id="rId39"/>
    <p:sldId id="291" r:id="rId40"/>
    <p:sldId id="312" r:id="rId41"/>
    <p:sldId id="290" r:id="rId42"/>
    <p:sldId id="292" r:id="rId43"/>
    <p:sldId id="293" r:id="rId44"/>
    <p:sldId id="294" r:id="rId4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2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7258-0ECB-5646-8ADF-2D98A62D22AC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56769-98AC-1044-AF2E-0E8421DA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4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eaLnBrk="1" hangingPunct="1"/>
            <a:fld id="{D17C43B9-B1D1-854E-BAB4-0BB54E33314C}" type="slidenum">
              <a:rPr lang="en-US" altLang="zh-CN" sz="1200"/>
              <a:pPr eaLnBrk="1" hangingPunct="1"/>
              <a:t>14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04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10583303" y="59612"/>
            <a:ext cx="1540993" cy="1223066"/>
            <a:chOff x="9021170" y="4910171"/>
            <a:chExt cx="3084394" cy="3177969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3" r="34193" b="51509"/>
            <a:stretch>
              <a:fillRect/>
            </a:stretch>
          </p:blipFill>
          <p:spPr bwMode="auto">
            <a:xfrm>
              <a:off x="9021170" y="4910171"/>
              <a:ext cx="3084394" cy="192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9731166" y="7048509"/>
              <a:ext cx="2170220" cy="1039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i="0" dirty="0">
                  <a:solidFill>
                    <a:srgbClr val="C00000"/>
                  </a:solidFill>
                  <a:effectLst/>
                  <a:latin typeface="Lucida Handwriting" panose="03010101010101010101" pitchFamily="66" charset="0"/>
                  <a:ea typeface="华文彩云" panose="02010800040101010101" pitchFamily="2" charset="-122"/>
                </a:rPr>
                <a:t>HEPS</a:t>
              </a:r>
              <a:endParaRPr lang="zh-CN" altLang="en-US" sz="2000" b="1" i="0" dirty="0">
                <a:solidFill>
                  <a:srgbClr val="C00000"/>
                </a:solidFill>
                <a:effectLst/>
                <a:latin typeface="Lucida Handwriting" panose="03010101010101010101" pitchFamily="66" charset="0"/>
                <a:ea typeface="华文彩云" panose="02010800040101010101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04" y="1282678"/>
            <a:ext cx="9144000" cy="222479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56348" y="3589362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238125" y="641032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B7968-818A-4074-8257-39481A7A3ECA}" type="datetimeFigureOut">
              <a:rPr lang="zh-CN" altLang="en-US"/>
              <a:pPr>
                <a:defRPr/>
              </a:pPr>
              <a:t>2017/12/9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9762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1032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54C7-A8ED-4F71-8B3D-4EBE4BCE72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3404" y="6327057"/>
            <a:ext cx="12178596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60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611" y="500062"/>
            <a:ext cx="5588190" cy="13255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05200" y="2112228"/>
            <a:ext cx="8245522" cy="658268"/>
          </a:xfrm>
        </p:spPr>
        <p:txBody>
          <a:bodyPr anchor="ctr"/>
          <a:lstStyle>
            <a:lvl1pPr marL="514350" indent="-514350">
              <a:buFont typeface="+mj-lt"/>
              <a:buAutoNum type="arabicPeriod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518848" y="2906969"/>
            <a:ext cx="823187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2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内容占位符 3"/>
          <p:cNvSpPr>
            <a:spLocks noGrp="1"/>
          </p:cNvSpPr>
          <p:nvPr>
            <p:ph sz="half" idx="13"/>
          </p:nvPr>
        </p:nvSpPr>
        <p:spPr>
          <a:xfrm>
            <a:off x="3534768" y="3728110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3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内容占位符 3"/>
          <p:cNvSpPr>
            <a:spLocks noGrp="1"/>
          </p:cNvSpPr>
          <p:nvPr>
            <p:ph sz="half" idx="14"/>
          </p:nvPr>
        </p:nvSpPr>
        <p:spPr>
          <a:xfrm>
            <a:off x="3534768" y="4574273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4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内容占位符 3"/>
          <p:cNvSpPr>
            <a:spLocks noGrp="1"/>
          </p:cNvSpPr>
          <p:nvPr>
            <p:ph sz="half" idx="15"/>
          </p:nvPr>
        </p:nvSpPr>
        <p:spPr>
          <a:xfrm>
            <a:off x="3534768" y="5420429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5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990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6296025"/>
            <a:ext cx="10863263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10768013" y="5922963"/>
            <a:ext cx="1338262" cy="798512"/>
            <a:chOff x="9007520" y="4256305"/>
            <a:chExt cx="3098044" cy="2579432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3" r="34193" b="51509"/>
            <a:stretch>
              <a:fillRect/>
            </a:stretch>
          </p:blipFill>
          <p:spPr bwMode="auto">
            <a:xfrm>
              <a:off x="9021170" y="4910171"/>
              <a:ext cx="3084394" cy="192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9007520" y="4256305"/>
              <a:ext cx="2168264" cy="12922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Handwriting" panose="03010101010101010101" pitchFamily="66" charset="0"/>
                  <a:ea typeface="+mn-ea"/>
                </a:rPr>
                <a:t>HEPS</a:t>
              </a:r>
              <a:endParaRPr lang="zh-CN" alt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  <a:ea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10535"/>
            <a:ext cx="10515600" cy="80858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9556"/>
            <a:ext cx="10515600" cy="488740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Font typeface="微软雅黑" panose="020B0503020204020204" pitchFamily="34" charset="-122"/>
              <a:buChar char="−"/>
              <a:defRPr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7B896-8CA5-4001-9E59-EE5DF817AE41}" type="datetimeFigureOut">
              <a:rPr lang="zh-CN" altLang="en-US"/>
              <a:pPr>
                <a:defRPr/>
              </a:pPr>
              <a:t>2017/12/9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AF97-D60F-4A30-86ED-B6EB7508DE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82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2965B80-6EB6-4DA1-85CB-731CB8C5115D}" type="datetimeFigureOut">
              <a:rPr lang="zh-CN" altLang="en-US"/>
              <a:pPr>
                <a:defRPr/>
              </a:pPr>
              <a:t>2017/12/9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D32226-C75F-4A9F-9F21-AFEE1C9302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charset="-122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2017/12/10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charset="-122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92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3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7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emf"/><Relationship Id="rId9" Type="http://schemas.openxmlformats.org/officeDocument/2006/relationships/image" Target="../media/image119.emf"/><Relationship Id="rId10" Type="http://schemas.openxmlformats.org/officeDocument/2006/relationships/image" Target="../media/image1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emf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4.png"/><Relationship Id="rId3" Type="http://schemas.openxmlformats.org/officeDocument/2006/relationships/image" Target="../media/image1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jpg"/><Relationship Id="rId3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5540" y="1537725"/>
            <a:ext cx="817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rgbClr val="FFFF00"/>
                </a:solidFill>
                <a:latin typeface="Calibri"/>
                <a:ea typeface="黑体" pitchFamily="49" charset="-122"/>
              </a:rPr>
              <a:t>Welcome to IHEP</a:t>
            </a:r>
            <a:endParaRPr lang="zh-CN" altLang="en-US" sz="3600" b="1" dirty="0">
              <a:solidFill>
                <a:srgbClr val="FFFF00"/>
              </a:solidFill>
              <a:latin typeface="Calibri"/>
              <a:ea typeface="隶书" panose="020105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2573" y="4256356"/>
            <a:ext cx="757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white"/>
                </a:solidFill>
                <a:latin typeface="Comic Sans MS" panose="030F0702030302020204" pitchFamily="66" charset="0"/>
                <a:ea typeface="黑体" pitchFamily="49" charset="-122"/>
              </a:rPr>
              <a:t>IHEP, Dec. 11 – 13</a:t>
            </a:r>
            <a:endParaRPr lang="zh-CN" altLang="en-US" sz="2400" b="1" dirty="0">
              <a:solidFill>
                <a:prstClr val="white"/>
              </a:solidFill>
              <a:latin typeface="Comic Sans MS" panose="030F0702030302020204" pitchFamily="66" charset="0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620" y="2629797"/>
            <a:ext cx="1133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  <a:ea typeface="宋体" charset="-122"/>
              </a:rPr>
              <a:t>Workshop on Ambient Ground Motion and Vibration Suppression for Low Emittance Storage Ring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0" y="371861"/>
            <a:ext cx="3131840" cy="5931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10" y="4906257"/>
            <a:ext cx="7804964" cy="19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	2. Accelerator physics </a:t>
            </a:r>
            <a:r>
              <a:rPr lang="en-US" altLang="zh-CN" dirty="0" smtClean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6300" y="1119117"/>
            <a:ext cx="10515600" cy="4887407"/>
          </a:xfrm>
        </p:spPr>
        <p:txBody>
          <a:bodyPr/>
          <a:lstStyle/>
          <a:p>
            <a:r>
              <a:rPr lang="en-US" altLang="zh-CN" dirty="0" smtClean="0">
                <a:latin typeface="+mn-lt"/>
              </a:rPr>
              <a:t>Linear lattice design</a:t>
            </a:r>
          </a:p>
          <a:p>
            <a:pPr lvl="1"/>
            <a:r>
              <a:rPr lang="en-US" altLang="zh-CN" dirty="0" smtClean="0">
                <a:latin typeface="+mn-lt"/>
              </a:rPr>
              <a:t>find an optimized </a:t>
            </a:r>
            <a:r>
              <a:rPr lang="en-US" altLang="zh-CN" dirty="0" err="1" smtClean="0">
                <a:latin typeface="+mn-lt"/>
              </a:rPr>
              <a:t>qusi</a:t>
            </a:r>
            <a:r>
              <a:rPr lang="en-US" altLang="zh-CN" dirty="0" smtClean="0">
                <a:latin typeface="+mn-lt"/>
              </a:rPr>
              <a:t>-DLSR </a:t>
            </a:r>
            <a:r>
              <a:rPr lang="en-US" altLang="zh-CN" dirty="0">
                <a:latin typeface="+mn-lt"/>
              </a:rPr>
              <a:t>design </a:t>
            </a:r>
            <a:r>
              <a:rPr lang="en-US" altLang="zh-CN" dirty="0" smtClean="0">
                <a:latin typeface="+mn-lt"/>
              </a:rPr>
              <a:t>for the </a:t>
            </a:r>
            <a:r>
              <a:rPr lang="en-US" altLang="zh-CN" dirty="0">
                <a:latin typeface="+mn-lt"/>
              </a:rPr>
              <a:t>HEPS </a:t>
            </a:r>
            <a:r>
              <a:rPr lang="en-US" altLang="zh-CN" dirty="0" smtClean="0">
                <a:latin typeface="+mn-lt"/>
              </a:rPr>
              <a:t>storage ring. </a:t>
            </a:r>
          </a:p>
          <a:p>
            <a:pPr lvl="2"/>
            <a:r>
              <a:rPr lang="en-US" altLang="zh-CN" dirty="0" smtClean="0">
                <a:latin typeface="+mn-lt"/>
              </a:rPr>
              <a:t>compromised </a:t>
            </a:r>
            <a:r>
              <a:rPr lang="en-US" altLang="zh-CN" dirty="0">
                <a:latin typeface="+mn-lt"/>
              </a:rPr>
              <a:t>between Chinese technology level and </a:t>
            </a:r>
            <a:r>
              <a:rPr lang="en-US" altLang="zh-CN" dirty="0" smtClean="0">
                <a:latin typeface="+mn-lt"/>
              </a:rPr>
              <a:t>innovations </a:t>
            </a:r>
            <a:r>
              <a:rPr lang="en-US" altLang="zh-CN" dirty="0">
                <a:latin typeface="+mn-lt"/>
              </a:rPr>
              <a:t>(e.g., </a:t>
            </a:r>
            <a:r>
              <a:rPr lang="en-US" altLang="zh-CN" dirty="0" smtClean="0">
                <a:latin typeface="+mn-lt"/>
              </a:rPr>
              <a:t>way to get the lowest emittance)</a:t>
            </a:r>
          </a:p>
          <a:p>
            <a:pPr lvl="2"/>
            <a:r>
              <a:rPr lang="en-US" altLang="zh-CN" dirty="0" smtClean="0">
                <a:latin typeface="+mn-lt"/>
              </a:rPr>
              <a:t>compromise </a:t>
            </a:r>
            <a:r>
              <a:rPr lang="en-US" altLang="zh-CN" dirty="0">
                <a:latin typeface="+mn-lt"/>
              </a:rPr>
              <a:t>between user requirements and accelerator performance</a:t>
            </a:r>
          </a:p>
          <a:p>
            <a:pPr lvl="1"/>
            <a:r>
              <a:rPr lang="en-US" altLang="zh-CN" dirty="0">
                <a:latin typeface="+mn-lt"/>
              </a:rPr>
              <a:t>give a detailed parameter list and tolerance budget table for hardware systems.</a:t>
            </a:r>
          </a:p>
          <a:p>
            <a:pPr lvl="1"/>
            <a:endParaRPr lang="zh-CN" altLang="en-US" dirty="0">
              <a:latin typeface="+mn-lt"/>
            </a:endParaRPr>
          </a:p>
        </p:txBody>
      </p:sp>
      <p:pic>
        <p:nvPicPr>
          <p:cNvPr id="4" name="图片 3" descr="D:\atzip\BAPS\BAPS_new\Xu_ESRF_20150511\20150511_7_result\60pm_case_halfinteger_test\orbit_effect\similar_analysis_for_59pm_lattice\New Folder\layout_optics_slicing_59p4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32205"/>
            <a:ext cx="7607300" cy="28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102600" y="4144493"/>
            <a:ext cx="389889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Hybrid 7-BA lattice, adopts </a:t>
            </a:r>
            <a:r>
              <a:rPr lang="en-US" altLang="zh-CN" dirty="0">
                <a:solidFill>
                  <a:srgbClr val="002060"/>
                </a:solidFill>
              </a:rPr>
              <a:t>aggressively strong focusing which results in a compact layout as well as an </a:t>
            </a:r>
            <a:r>
              <a:rPr lang="en-US" altLang="zh-CN" dirty="0" smtClean="0">
                <a:solidFill>
                  <a:srgbClr val="002060"/>
                </a:solidFill>
              </a:rPr>
              <a:t>ultra-low </a:t>
            </a:r>
            <a:r>
              <a:rPr lang="en-US" altLang="zh-CN" dirty="0">
                <a:solidFill>
                  <a:srgbClr val="002060"/>
                </a:solidFill>
              </a:rPr>
              <a:t>emittance. </a:t>
            </a:r>
            <a:r>
              <a:rPr lang="en-US" altLang="zh-CN" dirty="0" smtClean="0">
                <a:solidFill>
                  <a:srgbClr val="002060"/>
                </a:solidFill>
              </a:rPr>
              <a:t>This allows </a:t>
            </a:r>
            <a:r>
              <a:rPr lang="en-US" altLang="zh-CN" dirty="0">
                <a:solidFill>
                  <a:srgbClr val="002060"/>
                </a:solidFill>
              </a:rPr>
              <a:t>practical and cost effective storage ring </a:t>
            </a:r>
            <a:r>
              <a:rPr lang="en-US" altLang="zh-CN" dirty="0" smtClean="0">
                <a:solidFill>
                  <a:srgbClr val="002060"/>
                </a:solidFill>
              </a:rPr>
              <a:t>design, </a:t>
            </a:r>
            <a:r>
              <a:rPr lang="en-US" altLang="zh-CN" dirty="0">
                <a:solidFill>
                  <a:srgbClr val="002060"/>
                </a:solidFill>
              </a:rPr>
              <a:t>even when the natural emittance is reduced down to approaching the diffraction limit of hard X-rays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679949"/>
            <a:ext cx="5397500" cy="3623571"/>
          </a:xfrm>
        </p:spPr>
        <p:txBody>
          <a:bodyPr/>
          <a:lstStyle/>
          <a:p>
            <a:r>
              <a:rPr lang="en-US" altLang="zh-CN" sz="2000" dirty="0">
                <a:latin typeface="+mn-lt"/>
              </a:rPr>
              <a:t>48 identical hybrid </a:t>
            </a:r>
            <a:r>
              <a:rPr lang="en-US" altLang="zh-CN" sz="2000" dirty="0" smtClean="0">
                <a:latin typeface="+mn-lt"/>
              </a:rPr>
              <a:t>7BAs. </a:t>
            </a:r>
          </a:p>
          <a:p>
            <a:r>
              <a:rPr lang="en-US" altLang="zh-CN" sz="2000" dirty="0" smtClean="0">
                <a:latin typeface="+mn-lt"/>
              </a:rPr>
              <a:t>Each </a:t>
            </a:r>
            <a:r>
              <a:rPr lang="en-US" altLang="zh-CN" sz="2000" dirty="0">
                <a:latin typeface="+mn-lt"/>
              </a:rPr>
              <a:t>7BA </a:t>
            </a:r>
            <a:r>
              <a:rPr lang="en-US" altLang="zh-CN" sz="2000" dirty="0" smtClean="0">
                <a:latin typeface="+mn-lt"/>
              </a:rPr>
              <a:t>cell is </a:t>
            </a:r>
            <a:r>
              <a:rPr lang="en-US" altLang="zh-CN" sz="2000" dirty="0">
                <a:latin typeface="+mn-lt"/>
              </a:rPr>
              <a:t>about 27 m.</a:t>
            </a:r>
          </a:p>
          <a:p>
            <a:r>
              <a:rPr lang="en-US" altLang="zh-CN" sz="2000" dirty="0">
                <a:latin typeface="+mn-lt"/>
              </a:rPr>
              <a:t>48 dispersion-free 6-m straight sections, with beta functions of 9/3.2 m.</a:t>
            </a:r>
          </a:p>
          <a:p>
            <a:r>
              <a:rPr lang="en-US" altLang="zh-CN" sz="2000" dirty="0">
                <a:latin typeface="+mn-lt"/>
              </a:rPr>
              <a:t>4 outer dipoles with long. </a:t>
            </a:r>
            <a:r>
              <a:rPr lang="en-US" altLang="zh-CN" sz="2000" dirty="0" smtClean="0">
                <a:latin typeface="+mn-lt"/>
              </a:rPr>
              <a:t>gradients</a:t>
            </a:r>
            <a:r>
              <a:rPr lang="en-US" altLang="zh-CN" sz="2000" dirty="0">
                <a:latin typeface="+mn-lt"/>
              </a:rPr>
              <a:t>; 3 inner dipoles with defocusing gradients.</a:t>
            </a:r>
          </a:p>
          <a:p>
            <a:r>
              <a:rPr lang="en-US" altLang="zh-CN" sz="2000" dirty="0">
                <a:latin typeface="+mn-lt"/>
              </a:rPr>
              <a:t>Neighboring 3 inner dipoles, high-gradient quadrupoles (~ 80 T/m).</a:t>
            </a:r>
          </a:p>
          <a:p>
            <a:r>
              <a:rPr lang="en-US" altLang="zh-CN" sz="2000" dirty="0">
                <a:latin typeface="+mn-lt"/>
              </a:rPr>
              <a:t>6 </a:t>
            </a:r>
            <a:r>
              <a:rPr lang="en-US" altLang="zh-CN" sz="2000" dirty="0" err="1">
                <a:latin typeface="+mn-lt"/>
              </a:rPr>
              <a:t>sextupoles</a:t>
            </a:r>
            <a:r>
              <a:rPr lang="en-US" altLang="zh-CN" sz="2000" dirty="0">
                <a:latin typeface="+mn-lt"/>
              </a:rPr>
              <a:t> and 2 </a:t>
            </a:r>
            <a:r>
              <a:rPr lang="en-US" altLang="zh-CN" sz="2000" dirty="0" err="1">
                <a:latin typeface="+mn-lt"/>
              </a:rPr>
              <a:t>octupoles</a:t>
            </a:r>
            <a:r>
              <a:rPr lang="en-US" altLang="zh-CN" sz="2000" dirty="0">
                <a:latin typeface="+mn-lt"/>
              </a:rPr>
              <a:t> in one 7BA.</a:t>
            </a:r>
          </a:p>
          <a:p>
            <a:endParaRPr lang="zh-CN" altLang="en-US" sz="2000" dirty="0">
              <a:latin typeface="+mn-l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032753"/>
              </p:ext>
            </p:extLst>
          </p:nvPr>
        </p:nvGraphicFramePr>
        <p:xfrm>
          <a:off x="5702300" y="475130"/>
          <a:ext cx="6184901" cy="5836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3348"/>
                <a:gridCol w="1697838"/>
                <a:gridCol w="813715"/>
              </a:tblGrid>
              <a:tr h="26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zh-CN" sz="20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20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zh-CN" sz="20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energy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6 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GeV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current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200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mA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Circumference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1360.4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Partition number </a:t>
                      </a:r>
                      <a:r>
                        <a:rPr lang="en-GB" sz="1800" kern="100" dirty="0" err="1" smtClean="0">
                          <a:effectLst/>
                          <a:latin typeface="+mn-lt"/>
                        </a:rPr>
                        <a:t>J</a:t>
                      </a:r>
                      <a:r>
                        <a:rPr lang="en-GB" sz="1800" kern="100" baseline="-25000" dirty="0" err="1" smtClean="0">
                          <a:effectLst/>
                          <a:latin typeface="+mn-lt"/>
                        </a:rPr>
                        <a:t>x</a:t>
                      </a:r>
                      <a:r>
                        <a:rPr lang="en-GB" sz="1800" kern="100" baseline="-250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/</a:t>
                      </a:r>
                      <a:r>
                        <a:rPr lang="en-GB" sz="1800" kern="100" dirty="0" err="1">
                          <a:effectLst/>
                          <a:latin typeface="+mn-lt"/>
                        </a:rPr>
                        <a:t>J</a:t>
                      </a:r>
                      <a:r>
                        <a:rPr lang="en-GB" sz="1800" kern="100" baseline="-25000" dirty="0" err="1">
                          <a:effectLst/>
                          <a:latin typeface="+mn-lt"/>
                        </a:rPr>
                        <a:t>y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/</a:t>
                      </a:r>
                      <a:r>
                        <a:rPr lang="en-GB" sz="1800" kern="100" dirty="0" err="1">
                          <a:effectLst/>
                          <a:latin typeface="+mn-lt"/>
                        </a:rPr>
                        <a:t>J</a:t>
                      </a:r>
                      <a:r>
                        <a:rPr lang="en-GB" sz="1800" kern="100" baseline="-25000" dirty="0" err="1">
                          <a:effectLst/>
                          <a:latin typeface="+mn-lt"/>
                        </a:rPr>
                        <a:t>z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1.51/1.0/1.49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 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Horizontal natural emittance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58.4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 err="1" smtClean="0">
                          <a:effectLst/>
                          <a:latin typeface="+mn-lt"/>
                        </a:rPr>
                        <a:t>pm∙rad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Transverse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tune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(x/y)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107.37/82.43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 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Natural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chromaticity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(x/y)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-214/-133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 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Corrected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chromaticity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(x/y)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+5/+5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 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9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No. of cell / long straight section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48/48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of LSS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6.15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Beta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function @ mid-LSS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(x/y)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8.9/4.1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Damping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time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kern="100" dirty="0">
                          <a:effectLst/>
                          <a:latin typeface="+mn-lt"/>
                        </a:rPr>
                        <a:t>(x/y/z)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18.3/27.8/18.7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 err="1">
                          <a:effectLst/>
                          <a:latin typeface="+mn-lt"/>
                        </a:rPr>
                        <a:t>ms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en-US" altLang="zh-CN" sz="1800" kern="100" baseline="-25000" dirty="0" smtClean="0">
                          <a:effectLst/>
                          <a:latin typeface="+mn-lt"/>
                        </a:rPr>
                        <a:t>0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</a:rPr>
                        <a:t> per </a:t>
                      </a: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turn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w/o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</a:rPr>
                        <a:t> ID)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1.959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MeV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en-US" altLang="zh-CN" sz="1800" kern="100" baseline="-25000" dirty="0" smtClean="0">
                          <a:effectLst/>
                          <a:latin typeface="+mn-lt"/>
                        </a:rPr>
                        <a:t>0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</a:rPr>
                        <a:t> per </a:t>
                      </a:r>
                      <a:r>
                        <a:rPr lang="en-US" altLang="zh-CN" sz="1800" kern="100" dirty="0" smtClean="0">
                          <a:effectLst/>
                          <a:latin typeface="+mn-lt"/>
                        </a:rPr>
                        <a:t>turn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</a:rPr>
                        <a:t> (w/</a:t>
                      </a:r>
                      <a:r>
                        <a:rPr lang="en-GB" sz="1800" kern="100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IDs)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2.5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MeV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Natural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energy spread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8.20×10</a:t>
                      </a:r>
                      <a:r>
                        <a:rPr lang="en-GB" sz="1800" kern="100" baseline="30000" dirty="0">
                          <a:effectLst/>
                          <a:latin typeface="+mn-lt"/>
                        </a:rPr>
                        <a:t>-4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Momentum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compaction factor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3.43×10</a:t>
                      </a:r>
                      <a:r>
                        <a:rPr lang="en-GB" sz="1800" kern="100" baseline="30000" dirty="0">
                          <a:effectLst/>
                          <a:latin typeface="+mn-lt"/>
                        </a:rPr>
                        <a:t>-5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frequency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166.6/499.8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MHz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</a:rPr>
                        <a:t>RF</a:t>
                      </a:r>
                      <a:r>
                        <a:rPr lang="en-US" sz="1800" kern="100" baseline="0" dirty="0" smtClean="0">
                          <a:effectLst/>
                          <a:latin typeface="+mn-lt"/>
                        </a:rPr>
                        <a:t> voltage</a:t>
                      </a:r>
                      <a:r>
                        <a:rPr lang="en-GB" sz="1800" kern="100" baseline="0" dirty="0" smtClean="0">
                          <a:effectLst/>
                          <a:latin typeface="+mn-lt"/>
                        </a:rPr>
                        <a:t> (swap-out injection)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2.65/0.575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MV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8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Harmonic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number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+mn-lt"/>
                        </a:rPr>
                        <a:t>756</a:t>
                      </a:r>
                      <a:endParaRPr lang="zh-CN" sz="18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length with 3</a:t>
                      </a:r>
                      <a:r>
                        <a:rPr lang="en-US" altLang="zh-CN" sz="1800" kern="100" baseline="30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altLang="zh-CN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harm. cavity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31.6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</a:rPr>
                        <a:t>mm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4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Dynamic aperture study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9556"/>
            <a:ext cx="10312400" cy="48874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Nonlinear optimization w/ 4 families of multipoles (grid-scan</a:t>
            </a:r>
            <a:r>
              <a:rPr lang="en-US" altLang="zh-CN" sz="2400" dirty="0" smtClean="0"/>
              <a:t>)</a:t>
            </a:r>
            <a:endParaRPr lang="en-US" altLang="zh-CN" sz="2400" dirty="0"/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US" altLang="zh-CN" sz="2000" dirty="0" smtClean="0"/>
              <a:t>Effective </a:t>
            </a:r>
            <a:r>
              <a:rPr lang="en-US" altLang="zh-CN" sz="2000" dirty="0"/>
              <a:t>on-momentum DA: ~2.5 mm in x and 3.5 mm in y; </a:t>
            </a:r>
            <a:endParaRPr lang="en-US" altLang="zh-CN" sz="2000" dirty="0" smtClean="0"/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US" altLang="zh-CN" sz="2000" dirty="0" smtClean="0"/>
              <a:t>effective </a:t>
            </a:r>
            <a:r>
              <a:rPr lang="en-US" altLang="zh-CN" sz="2000" dirty="0"/>
              <a:t>MA: ~3</a:t>
            </a:r>
            <a:r>
              <a:rPr lang="en-US" altLang="zh-CN" sz="2000" dirty="0" smtClean="0"/>
              <a:t>%.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US" altLang="zh-CN" sz="2000" dirty="0" smtClean="0"/>
              <a:t>Effective DA/MA is </a:t>
            </a:r>
            <a:r>
              <a:rPr lang="en-US" altLang="zh-CN" sz="2000" dirty="0"/>
              <a:t>required not only the motion remains stable after tracking over a few thousand turns (traditional definition of the DA or MA), but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tune footprint is bounded by the integer and half integer resonances nearest to the nominal tunes of the storage ring.</a:t>
            </a:r>
          </a:p>
          <a:p>
            <a:pPr lvl="1">
              <a:buFontTx/>
              <a:buChar char="-"/>
            </a:pPr>
            <a:endParaRPr lang="en-US" altLang="zh-CN" sz="2000" dirty="0" smtClean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2645008" y="4497456"/>
            <a:ext cx="449184" cy="18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4784" y="4497456"/>
            <a:ext cx="216024" cy="185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D:\work\BAPS_design\lattice_design\1300mcircumference_201406\xug_20150511\linear opitcs MOGA\DA_tune_scan_based_baseline_lattice\NSGA_II_original_lattice_1_analyze\15_10_FMA\59pm_scan\DA_MA_59p4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11" y="4283659"/>
            <a:ext cx="4684359" cy="21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3"/>
          <p:cNvSpPr txBox="1"/>
          <p:nvPr/>
        </p:nvSpPr>
        <p:spPr>
          <a:xfrm rot="16200000">
            <a:off x="2626909" y="5262548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(mm)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4"/>
          <p:cNvSpPr txBox="1"/>
          <p:nvPr/>
        </p:nvSpPr>
        <p:spPr>
          <a:xfrm rot="16200000">
            <a:off x="4809570" y="5286016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(mm)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 descr="D:\atzip\BAPS\BAPS_new\Xu_ESRF_20150511\20150511_7_result\60pm_case_halfinteger_test\orbit_effect\similar_analysis_for_59pm_lattice\New Folder\chromatic_curve_59p4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8" y="4283659"/>
            <a:ext cx="2448272" cy="206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9"/>
          <p:cNvSpPr txBox="1"/>
          <p:nvPr/>
        </p:nvSpPr>
        <p:spPr>
          <a:xfrm>
            <a:off x="14784" y="5199448"/>
            <a:ext cx="3600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u</a:t>
            </a:r>
            <a:r>
              <a:rPr lang="en-US" altLang="zh-CN" sz="12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en-US" sz="1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2593772" y="5240968"/>
            <a:ext cx="3600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u</a:t>
            </a:r>
            <a:r>
              <a:rPr lang="en-US" altLang="zh-CN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CN" altLang="en-US" sz="1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3475135" y="6301298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(mm)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0"/>
          <p:cNvSpPr txBox="1"/>
          <p:nvPr/>
        </p:nvSpPr>
        <p:spPr>
          <a:xfrm>
            <a:off x="1310928" y="6307672"/>
            <a:ext cx="3600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endParaRPr lang="zh-CN" altLang="en-US" sz="1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59" y="4258259"/>
            <a:ext cx="5146141" cy="23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0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Nonlinearity study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8801" y="2817727"/>
            <a:ext cx="11188699" cy="4887407"/>
          </a:xfrm>
        </p:spPr>
        <p:txBody>
          <a:bodyPr/>
          <a:lstStyle/>
          <a:p>
            <a:r>
              <a:rPr lang="en-US" altLang="zh-CN" sz="2400" dirty="0" smtClean="0"/>
              <a:t>Half-integer resonances </a:t>
            </a:r>
          </a:p>
          <a:p>
            <a:pPr lvl="1"/>
            <a:r>
              <a:rPr lang="en-US" altLang="zh-CN" sz="2000" dirty="0" smtClean="0"/>
              <a:t>Experimental (G</a:t>
            </a:r>
            <a:r>
              <a:rPr lang="en-US" altLang="zh-CN" sz="2000" dirty="0"/>
              <a:t>. Wang et al., IPAC16) and </a:t>
            </a:r>
            <a:r>
              <a:rPr lang="en-US" altLang="zh-CN" sz="2000" dirty="0" smtClean="0"/>
              <a:t>numerical (M</a:t>
            </a:r>
            <a:r>
              <a:rPr lang="en-US" altLang="zh-CN" sz="2000" dirty="0"/>
              <a:t>. Borland et al., IPAC15) </a:t>
            </a:r>
            <a:r>
              <a:rPr lang="en-US" altLang="zh-CN" sz="2000" dirty="0" smtClean="0"/>
              <a:t>studies show </a:t>
            </a:r>
            <a:r>
              <a:rPr lang="en-US" altLang="zh-CN" sz="2000" dirty="0"/>
              <a:t>that the </a:t>
            </a:r>
            <a:r>
              <a:rPr lang="en-US" altLang="zh-CN" sz="2000" dirty="0" smtClean="0"/>
              <a:t>half-integer </a:t>
            </a:r>
            <a:r>
              <a:rPr lang="en-US" altLang="zh-CN" sz="2000" dirty="0"/>
              <a:t>resonances can be safely crossed even </a:t>
            </a:r>
            <a:r>
              <a:rPr lang="en-US" altLang="zh-CN" sz="2000" dirty="0" smtClean="0"/>
              <a:t>w/ </a:t>
            </a:r>
            <a:r>
              <a:rPr lang="en-US" altLang="zh-CN" sz="2000" dirty="0"/>
              <a:t>errors. </a:t>
            </a:r>
            <a:endParaRPr lang="en-US" altLang="zh-CN" sz="2000" dirty="0" smtClean="0"/>
          </a:p>
          <a:p>
            <a:pPr lvl="1"/>
            <a:r>
              <a:rPr lang="en-US" altLang="zh-CN" sz="2000" dirty="0" smtClean="0"/>
              <a:t>For </a:t>
            </a:r>
            <a:r>
              <a:rPr lang="en-US" altLang="zh-CN" sz="2000" dirty="0"/>
              <a:t>HEPS, </a:t>
            </a:r>
            <a:r>
              <a:rPr lang="en-US" altLang="zh-CN" sz="2000" dirty="0" smtClean="0"/>
              <a:t>keeping </a:t>
            </a:r>
            <a:r>
              <a:rPr lang="en-US" altLang="zh-CN" sz="2000" dirty="0"/>
              <a:t>the probability of MA reduction due to crossing of </a:t>
            </a:r>
            <a:r>
              <a:rPr lang="en-US" altLang="zh-CN" sz="2000" dirty="0" smtClean="0"/>
              <a:t>half-integer </a:t>
            </a:r>
            <a:r>
              <a:rPr lang="en-US" altLang="zh-CN" sz="2000" dirty="0"/>
              <a:t>resonances below 1%, the </a:t>
            </a:r>
            <a:r>
              <a:rPr lang="en-US" altLang="zh-CN" sz="2000" dirty="0" err="1"/>
              <a:t>rms</a:t>
            </a:r>
            <a:r>
              <a:rPr lang="en-US" altLang="zh-CN" sz="2000" dirty="0"/>
              <a:t> beta </a:t>
            </a:r>
            <a:r>
              <a:rPr lang="en-US" altLang="zh-CN" sz="2000" dirty="0" smtClean="0"/>
              <a:t>beating should </a:t>
            </a:r>
            <a:r>
              <a:rPr lang="en-US" altLang="zh-CN" sz="2000" dirty="0"/>
              <a:t>be smaller than 1.5% in x and 2.5% in y </a:t>
            </a:r>
            <a:r>
              <a:rPr lang="en-US" altLang="zh-CN" sz="2000" dirty="0" smtClean="0"/>
              <a:t>plane, respectively.</a:t>
            </a:r>
          </a:p>
          <a:p>
            <a:pPr lvl="1"/>
            <a:r>
              <a:rPr lang="en-US" altLang="zh-CN" sz="2000" dirty="0"/>
              <a:t>Within the effective DA or MA, not only the motion remains stable after tracking over a few thousand turns, but also the tune footprint is bounded by the integer and half integer resonances nearest to the nominal tunes.</a:t>
            </a:r>
          </a:p>
          <a:p>
            <a:pPr lvl="1"/>
            <a:r>
              <a:rPr lang="en-US" altLang="zh-CN" sz="2000" dirty="0"/>
              <a:t>O</a:t>
            </a:r>
            <a:r>
              <a:rPr lang="en-US" altLang="zh-CN" sz="2000" dirty="0" smtClean="0"/>
              <a:t>ne </a:t>
            </a:r>
            <a:r>
              <a:rPr lang="en-US" altLang="zh-CN" sz="2000" dirty="0"/>
              <a:t>can avoid too optimistic estimation of the nonlinear performance of the actual machine, when having only the bare lattice in hand</a:t>
            </a:r>
            <a:r>
              <a:rPr lang="en-US" altLang="zh-CN" sz="2000" dirty="0" smtClean="0"/>
              <a:t>.</a:t>
            </a:r>
          </a:p>
          <a:p>
            <a:endParaRPr lang="en-US" altLang="zh-CN" sz="2400" dirty="0" smtClean="0"/>
          </a:p>
          <a:p>
            <a:endParaRPr lang="zh-CN" altLang="en-US" sz="2400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8"/>
          <a:stretch>
            <a:fillRect/>
          </a:stretch>
        </p:blipFill>
        <p:spPr bwMode="auto">
          <a:xfrm>
            <a:off x="5140809" y="0"/>
            <a:ext cx="7216292" cy="262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5994400" y="2448395"/>
            <a:ext cx="5905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>
                <a:latin typeface="+mn-lt"/>
                <a:ea typeface="+mn-ea"/>
              </a:rPr>
              <a:t>MA reduction probability (%) for the </a:t>
            </a:r>
            <a:r>
              <a:rPr lang="en-US" altLang="zh-CN" sz="1400" b="1" dirty="0" smtClean="0">
                <a:latin typeface="+mn-lt"/>
                <a:ea typeface="+mn-ea"/>
              </a:rPr>
              <a:t>HEPS (Left</a:t>
            </a:r>
            <a:r>
              <a:rPr lang="en-US" altLang="zh-CN" sz="1400" b="1" dirty="0">
                <a:latin typeface="+mn-lt"/>
                <a:ea typeface="+mn-ea"/>
              </a:rPr>
              <a:t>: caused by horizontal </a:t>
            </a:r>
            <a:r>
              <a:rPr lang="en-US" altLang="zh-CN" sz="1400" b="1" dirty="0" smtClean="0">
                <a:latin typeface="+mn-lt"/>
                <a:ea typeface="+mn-ea"/>
              </a:rPr>
              <a:t>half- </a:t>
            </a:r>
            <a:r>
              <a:rPr lang="en-US" altLang="zh-CN" sz="1400" b="1" dirty="0">
                <a:latin typeface="+mn-lt"/>
                <a:ea typeface="+mn-ea"/>
              </a:rPr>
              <a:t>integer </a:t>
            </a:r>
            <a:r>
              <a:rPr lang="en-US" altLang="zh-CN" sz="1400" b="1" dirty="0" smtClean="0">
                <a:latin typeface="+mn-lt"/>
                <a:ea typeface="+mn-ea"/>
              </a:rPr>
              <a:t>resonances, Right</a:t>
            </a:r>
            <a:r>
              <a:rPr lang="en-US" altLang="zh-CN" sz="1400" b="1" dirty="0">
                <a:latin typeface="+mn-lt"/>
                <a:ea typeface="+mn-ea"/>
              </a:rPr>
              <a:t>: caused by vertical half integer resonances</a:t>
            </a:r>
            <a:r>
              <a:rPr lang="en-US" altLang="zh-CN" sz="1400" b="1" dirty="0" smtClean="0">
                <a:latin typeface="+mn-lt"/>
                <a:ea typeface="+mn-ea"/>
              </a:rPr>
              <a:t>.</a:t>
            </a:r>
            <a:r>
              <a:rPr lang="pl-PL" altLang="zh-CN" sz="1400" b="1" dirty="0" smtClean="0">
                <a:latin typeface="+mn-lt"/>
                <a:ea typeface="+mn-ea"/>
              </a:rPr>
              <a:t> </a:t>
            </a:r>
            <a:r>
              <a:rPr lang="pl-PL" altLang="zh-CN" sz="1400" b="1" dirty="0">
                <a:solidFill>
                  <a:srgbClr val="0070C0"/>
                </a:solidFill>
                <a:latin typeface="+mn-lt"/>
                <a:ea typeface="+mn-ea"/>
              </a:rPr>
              <a:t>Y. Jiao, Z. Duan, NIM-A, 841, 2017</a:t>
            </a:r>
            <a:endParaRPr lang="zh-CN" altLang="en-US" sz="1400" b="1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801" y="1545558"/>
            <a:ext cx="4787900" cy="131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Integer resonances</a:t>
            </a:r>
          </a:p>
          <a:p>
            <a:pPr marL="685800" lvl="1" indent="-228600" eaLnBrk="1" hangingPunct="1">
              <a:lnSpc>
                <a:spcPct val="90000"/>
              </a:lnSpc>
              <a:spcBef>
                <a:spcPts val="500"/>
              </a:spcBef>
              <a:buFont typeface="微软雅黑" panose="020B0503020204020204" pitchFamily="34" charset="-122"/>
              <a:buChar char="−"/>
            </a:pPr>
            <a:r>
              <a:rPr lang="en-US" altLang="zh-CN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always fatal to dynamics and can never be crossed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8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smtClean="0"/>
              <a:t>Effective</a:t>
            </a:r>
            <a:r>
              <a:rPr lang="zh-CN" altLang="en-US" dirty="0"/>
              <a:t>’</a:t>
            </a:r>
            <a:r>
              <a:rPr lang="en-US" dirty="0" smtClean="0"/>
              <a:t>DA&amp;MA</a:t>
            </a:r>
            <a:r>
              <a:rPr lang="en-US" dirty="0" smtClean="0"/>
              <a:t>: limited by IRs and HIRs</a:t>
            </a:r>
            <a:endParaRPr lang="en-US" dirty="0"/>
          </a:p>
        </p:txBody>
      </p:sp>
      <p:sp>
        <p:nvSpPr>
          <p:cNvPr id="22533" name="日期占位符 25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549505-1341-AF43-91A3-2EE05DD8FEA1}" type="datetime1">
              <a:rPr lang="zh-CN" altLang="en-US" sz="1000">
                <a:solidFill>
                  <a:srgbClr val="00B050"/>
                </a:solidFill>
                <a:latin typeface="Times New Roman" charset="0"/>
                <a:ea typeface="宋体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2017/12/9</a:t>
            </a:fld>
            <a:endParaRPr lang="en-US" altLang="zh-CN" sz="1000">
              <a:solidFill>
                <a:srgbClr val="00B050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E73140-5695-314E-8D4C-C5A29EDD040E}" type="slidenum">
              <a:rPr lang="en-US" altLang="zh-CN" sz="1000">
                <a:solidFill>
                  <a:srgbClr val="00B050"/>
                </a:solidFill>
                <a:latin typeface="Times New Roman" charset="0"/>
                <a:cs typeface="宋体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r>
              <a:rPr lang="en-US" altLang="zh-CN" sz="1000">
                <a:solidFill>
                  <a:srgbClr val="00B050"/>
                </a:solidFill>
                <a:latin typeface="Times New Roman" charset="0"/>
                <a:cs typeface="宋体" charset="0"/>
              </a:rPr>
              <a:t>/30</a:t>
            </a:r>
          </a:p>
        </p:txBody>
      </p:sp>
      <p:sp>
        <p:nvSpPr>
          <p:cNvPr id="15" name="Rectangle 40"/>
          <p:cNvSpPr/>
          <p:nvPr/>
        </p:nvSpPr>
        <p:spPr>
          <a:xfrm>
            <a:off x="1524000" y="1081616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defRPr/>
            </a:pPr>
            <a:r>
              <a:rPr lang="en-US" altLang="zh-CN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This can provide a quick and reasonable measure of the realistic acceptance of a DLSR while with only the bare lattice in hand</a:t>
            </a:r>
            <a:r>
              <a:rPr lang="zh-CN" altLang="en-US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！</a:t>
            </a:r>
            <a:endParaRPr lang="zh-CN" altLang="en-US" sz="2200" dirty="0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2535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2438"/>
            <a:ext cx="693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箭头连接符 5"/>
          <p:cNvCxnSpPr/>
          <p:nvPr/>
        </p:nvCxnSpPr>
        <p:spPr>
          <a:xfrm>
            <a:off x="3657600" y="2043114"/>
            <a:ext cx="152400" cy="45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0600" y="1581151"/>
            <a:ext cx="1447800" cy="461963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/>
              <a:t>DA defined in a conventional sense</a:t>
            </a:r>
            <a:endParaRPr lang="zh-CN" altLang="en-US" sz="1200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705100" y="3721100"/>
            <a:ext cx="990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2319" y="4429125"/>
            <a:ext cx="1066800" cy="276225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/>
              <a:t>‘Effective’ DA </a:t>
            </a:r>
            <a:endParaRPr lang="zh-CN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573088" y="4781758"/>
            <a:ext cx="9313862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altLang="zh-CN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will facilitate the optimization of a DLSR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design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MOGA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find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rather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single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“optimal”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solutions.</a:t>
            </a:r>
            <a:endParaRPr lang="zh-CN" altLang="en-US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CN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ated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error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modeling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lattice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calibration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select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most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robust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design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from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these</a:t>
            </a:r>
            <a:r>
              <a:rPr lang="zh-CN" alt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solutions.</a:t>
            </a:r>
            <a:endParaRPr lang="zh-CN" altLang="en-US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way,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find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efficient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approach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separate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optimization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evaluation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lattice</a:t>
            </a:r>
            <a:r>
              <a:rPr lang="zh-CN" alt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processes.</a:t>
            </a:r>
            <a:endParaRPr lang="zh-CN" alt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162801" y="5970588"/>
            <a:ext cx="2659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200">
                <a:solidFill>
                  <a:srgbClr val="FFFFFF"/>
                </a:solidFill>
              </a:rPr>
              <a:t>Y. Jiao and Z. Duan, arXiv:1606.07191.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200">
                <a:solidFill>
                  <a:srgbClr val="FFFFFF"/>
                </a:solidFill>
              </a:rPr>
              <a:t>Submitted to NIM-A.</a:t>
            </a:r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862138"/>
            <a:ext cx="4403555" cy="275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6950" y="4955222"/>
            <a:ext cx="21886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</a:t>
            </a:r>
            <a:r>
              <a:rPr lang="zh-CN" altLang="en-US" dirty="0" smtClean="0"/>
              <a:t> </a:t>
            </a:r>
            <a:r>
              <a:rPr lang="en-US" altLang="zh-CN" dirty="0" smtClean="0"/>
              <a:t>Jiao,</a:t>
            </a:r>
            <a:r>
              <a:rPr lang="zh-CN" altLang="en-US" dirty="0" smtClean="0"/>
              <a:t> </a:t>
            </a:r>
            <a:r>
              <a:rPr lang="en-US" altLang="zh-CN" dirty="0" smtClean="0"/>
              <a:t>Z.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Duan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G.</a:t>
            </a:r>
            <a:r>
              <a:rPr lang="zh-CN" altLang="en-US" dirty="0" smtClean="0"/>
              <a:t> </a:t>
            </a:r>
            <a:r>
              <a:rPr lang="en-US" altLang="zh-CN" dirty="0" smtClean="0"/>
              <a:t>Xu,</a:t>
            </a:r>
            <a:r>
              <a:rPr lang="zh-CN" altLang="en-US" dirty="0" smtClean="0"/>
              <a:t> </a:t>
            </a:r>
            <a:r>
              <a:rPr lang="en-US" altLang="zh-CN" dirty="0" smtClean="0"/>
              <a:t>IPAC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2017,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WEPAB055,</a:t>
            </a:r>
            <a:r>
              <a:rPr lang="zh-CN" altLang="en-US" dirty="0" smtClean="0"/>
              <a:t> </a:t>
            </a:r>
            <a:r>
              <a:rPr lang="en-US" altLang="zh-CN" dirty="0" smtClean="0"/>
              <a:t>2706-2708.</a:t>
            </a:r>
            <a:r>
              <a:rPr lang="zh-CN" alt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8"/>
    </mc:Choice>
    <mc:Fallback xmlns="">
      <p:transition spd="slow" advTm="3197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" y="-420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Injection design </a:t>
            </a:r>
            <a:r>
              <a:rPr lang="mr-IN" altLang="zh-CN" dirty="0" smtClean="0"/>
              <a:t>–</a:t>
            </a:r>
            <a:r>
              <a:rPr lang="en-US" altLang="zh-CN" dirty="0" smtClean="0"/>
              <a:t> On-axis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injection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80" y="1129879"/>
            <a:ext cx="4347409" cy="1482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421" y="1199204"/>
            <a:ext cx="7379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On-axis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transverse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injection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(swap-out)</a:t>
            </a:r>
            <a:endParaRPr lang="zh-CN" altLang="en-US" dirty="0" smtClean="0">
              <a:solidFill>
                <a:srgbClr val="FF0000"/>
              </a:solidFill>
            </a:endParaRPr>
          </a:p>
          <a:p>
            <a:endParaRPr lang="zh-CN" altLang="en-US" dirty="0"/>
          </a:p>
          <a:p>
            <a:r>
              <a:rPr lang="en-US" altLang="zh-CN" dirty="0" smtClean="0"/>
              <a:t>Major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challenge:</a:t>
            </a:r>
            <a:endParaRPr lang="zh-CN" altLang="en-US" dirty="0" smtClean="0"/>
          </a:p>
          <a:p>
            <a:endParaRPr lang="zh-CN" altLang="en-US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full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charge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injector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replace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ring,</a:t>
            </a:r>
            <a:endParaRPr lang="zh-CN" altLang="en-US" dirty="0" smtClean="0"/>
          </a:p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particular,</a:t>
            </a:r>
            <a:r>
              <a:rPr lang="zh-CN" altLang="en-US" dirty="0" smtClean="0"/>
              <a:t> </a:t>
            </a:r>
            <a:r>
              <a:rPr lang="en-US" altLang="zh-CN" dirty="0" smtClean="0"/>
              <a:t>HEPS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requires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charge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~15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nC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charge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nontrivial.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565" y="1380724"/>
            <a:ext cx="3010148" cy="1605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5023" y="1928223"/>
            <a:ext cx="131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swap-out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39789" y="103107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schematic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plot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kicker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0083" y="3535858"/>
            <a:ext cx="66920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On-axis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longitudinal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injection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(accumulation)</a:t>
            </a:r>
            <a:endParaRPr lang="zh-CN" altLang="en-US" dirty="0" smtClean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  <a:p>
            <a:endParaRPr lang="zh-CN" altLang="en-US" dirty="0" smtClean="0"/>
          </a:p>
          <a:p>
            <a:r>
              <a:rPr lang="en-US" altLang="zh-CN" dirty="0" smtClean="0"/>
              <a:t>Major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challenge:</a:t>
            </a:r>
            <a:endParaRPr lang="zh-CN" altLang="en-US" dirty="0" smtClean="0"/>
          </a:p>
          <a:p>
            <a:endParaRPr lang="zh-CN" altLang="en-US" dirty="0"/>
          </a:p>
          <a:p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RF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acceptance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keep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temporal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separation,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accommodate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kicker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pulse.</a:t>
            </a:r>
            <a:r>
              <a:rPr lang="zh-CN" altLang="en-US" dirty="0" smtClean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81" y="3882896"/>
            <a:ext cx="4539952" cy="1127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817" y="3615966"/>
            <a:ext cx="3311943" cy="17663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62874" y="40986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longitudinal injection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858817" y="3144232"/>
            <a:ext cx="382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bunch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6ns</a:t>
            </a:r>
            <a:r>
              <a:rPr lang="zh-CN" altLang="en-US" dirty="0" smtClean="0"/>
              <a:t> 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HEPS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773380" y="1380724"/>
            <a:ext cx="19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119813" y="3513564"/>
            <a:ext cx="19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altLang="zh-CN" dirty="0" smtClean="0"/>
              <a:t>On-axis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longitudinal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injection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HEPS</a:t>
            </a:r>
            <a:r>
              <a:rPr lang="zh-CN" altLang="en-US" dirty="0" smtClean="0"/>
              <a:t> 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04" y="1071832"/>
            <a:ext cx="4107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</a:rPr>
              <a:t>166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MHz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+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500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MHz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active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RF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system</a:t>
            </a:r>
            <a:endParaRPr lang="zh-CN" altLang="en-US" sz="24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Manipulation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voltages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injection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period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~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200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ms</a:t>
            </a:r>
            <a:endParaRPr lang="en-US" sz="2400" dirty="0"/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0241"/>
            <a:ext cx="3810000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470" y="1298534"/>
            <a:ext cx="3602175" cy="2224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067" y="1284019"/>
            <a:ext cx="3602175" cy="2224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02862" y="1347553"/>
            <a:ext cx="19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injection mode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1125880" y="1987748"/>
            <a:ext cx="118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circulating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0525805" y="2230635"/>
            <a:ext cx="600075" cy="11029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89011" y="2657112"/>
            <a:ext cx="1085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7654" y="2235836"/>
            <a:ext cx="242889" cy="421276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9963" y="1347553"/>
            <a:ext cx="2019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operation mode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199" y="5430034"/>
            <a:ext cx="47588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Challenges:</a:t>
            </a:r>
            <a:r>
              <a:rPr lang="zh-CN" altLang="en-US" dirty="0" smtClean="0"/>
              <a:t>   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Operational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issues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frequent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RF</a:t>
            </a:r>
            <a:r>
              <a:rPr lang="zh-CN" altLang="en-US" dirty="0" smtClean="0"/>
              <a:t> </a:t>
            </a:r>
            <a:r>
              <a:rPr lang="en-US" altLang="zh-CN" dirty="0" smtClean="0"/>
              <a:t>ramping.</a:t>
            </a:r>
            <a:endParaRPr lang="en-US" altLang="zh-CN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Substantial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brightness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</a:t>
            </a:r>
            <a:r>
              <a:rPr lang="zh-CN" altLang="en-US" dirty="0" smtClean="0"/>
              <a:t> </a:t>
            </a:r>
            <a:r>
              <a:rPr lang="en-US" altLang="zh-CN" dirty="0" smtClean="0"/>
              <a:t>(~20%)</a:t>
            </a:r>
            <a:r>
              <a:rPr lang="zh-CN" altLang="en-US" dirty="0" smtClean="0"/>
              <a:t>  </a:t>
            </a:r>
            <a:r>
              <a:rPr lang="en-US" altLang="zh-CN" dirty="0" smtClean="0"/>
              <a:t>due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injection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mode.</a:t>
            </a:r>
            <a:r>
              <a:rPr lang="zh-CN" altLang="en-US" dirty="0" smtClean="0"/>
              <a:t>  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09994" y="3766278"/>
            <a:ext cx="719548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C00000"/>
                </a:solidFill>
              </a:rPr>
              <a:t>166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MHz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+</a:t>
            </a:r>
            <a:r>
              <a:rPr lang="zh-CN" altLang="en-US" sz="2000" dirty="0" smtClean="0">
                <a:solidFill>
                  <a:srgbClr val="C00000"/>
                </a:solidFill>
              </a:rPr>
              <a:t>  </a:t>
            </a:r>
            <a:r>
              <a:rPr lang="en-US" altLang="zh-CN" sz="2000" dirty="0" smtClean="0">
                <a:solidFill>
                  <a:srgbClr val="C00000"/>
                </a:solidFill>
              </a:rPr>
              <a:t>333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MHz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(2</a:t>
            </a:r>
            <a:r>
              <a:rPr lang="en-US" altLang="zh-CN" sz="2000" baseline="30000" dirty="0" smtClean="0">
                <a:solidFill>
                  <a:srgbClr val="C00000"/>
                </a:solidFill>
              </a:rPr>
              <a:t>nd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harmonic)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+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500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MHz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(3</a:t>
            </a:r>
            <a:r>
              <a:rPr lang="en-US" altLang="zh-CN" sz="2000" baseline="30000" dirty="0" smtClean="0">
                <a:solidFill>
                  <a:srgbClr val="C00000"/>
                </a:solidFill>
              </a:rPr>
              <a:t>rd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harmonic)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RF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systems</a:t>
            </a:r>
            <a:endParaRPr lang="zh-CN" altLang="en-US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 smtClean="0"/>
              <a:t>A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substantial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increase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RF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acceptance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compared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to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what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achievable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with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double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RF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system.</a:t>
            </a:r>
            <a:endParaRPr lang="zh-CN" alt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 smtClean="0"/>
              <a:t>Challenge</a:t>
            </a:r>
            <a:r>
              <a:rPr lang="en-US" altLang="zh-CN" sz="2000" dirty="0" smtClean="0"/>
              <a:t>:</a:t>
            </a:r>
            <a:r>
              <a:rPr lang="zh-CN" altLang="en-US" sz="2000" dirty="0" smtClean="0"/>
              <a:t>   </a:t>
            </a:r>
            <a:r>
              <a:rPr lang="en-US" altLang="zh-CN" sz="2000" dirty="0" smtClean="0"/>
              <a:t>requires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large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enough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(~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2mm)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dynamic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aperture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large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synchrotron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amplitude(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~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3%)</a:t>
            </a:r>
            <a:r>
              <a:rPr lang="zh-CN" altLang="en-US" sz="2000" dirty="0" smtClean="0"/>
              <a:t>  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03" y="4735774"/>
            <a:ext cx="4466197" cy="20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tolerance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" y="1094484"/>
            <a:ext cx="7269480" cy="4887407"/>
          </a:xfrm>
        </p:spPr>
        <p:txBody>
          <a:bodyPr/>
          <a:lstStyle/>
          <a:p>
            <a:r>
              <a:rPr lang="en-US" sz="2400" dirty="0" smtClean="0"/>
              <a:t>Lattice model </a:t>
            </a:r>
            <a:r>
              <a:rPr lang="mr-IN" sz="2400" dirty="0" smtClean="0"/>
              <a:t>–</a:t>
            </a:r>
            <a:r>
              <a:rPr lang="en-US" sz="2400" dirty="0" smtClean="0"/>
              <a:t> 7-BA, 7 girders</a:t>
            </a:r>
            <a:r>
              <a:rPr lang="en-US" sz="2400" dirty="0"/>
              <a:t>, 12 </a:t>
            </a:r>
            <a:r>
              <a:rPr lang="en-US" sz="2400" dirty="0" err="1" smtClean="0"/>
              <a:t>hori</a:t>
            </a:r>
            <a:r>
              <a:rPr lang="en-US" sz="2400" dirty="0" smtClean="0"/>
              <a:t>. </a:t>
            </a:r>
            <a:r>
              <a:rPr lang="en-US" sz="2400" dirty="0"/>
              <a:t>and 10 </a:t>
            </a:r>
            <a:r>
              <a:rPr lang="en-US" sz="2400" dirty="0" smtClean="0"/>
              <a:t>vert. </a:t>
            </a:r>
            <a:r>
              <a:rPr lang="en-US" sz="2400" dirty="0"/>
              <a:t>correctors, 4 skew </a:t>
            </a:r>
            <a:r>
              <a:rPr lang="en-US" sz="2400" dirty="0" smtClean="0"/>
              <a:t>quads</a:t>
            </a:r>
            <a:r>
              <a:rPr lang="en-US" sz="2400" dirty="0"/>
              <a:t>, and 13 </a:t>
            </a:r>
            <a:r>
              <a:rPr lang="en-US" sz="2400" dirty="0" smtClean="0"/>
              <a:t>BPMs</a:t>
            </a:r>
          </a:p>
          <a:p>
            <a:r>
              <a:rPr lang="en-US" sz="2400" dirty="0" smtClean="0"/>
              <a:t>Error assign</a:t>
            </a:r>
          </a:p>
          <a:p>
            <a:pPr lvl="1"/>
            <a:r>
              <a:rPr lang="en-US" sz="2000" dirty="0"/>
              <a:t>Multipole field components (1e-3) of magnets</a:t>
            </a:r>
          </a:p>
          <a:p>
            <a:pPr lvl="1"/>
            <a:r>
              <a:rPr lang="en-US" sz="2000" dirty="0"/>
              <a:t>Alignment error (</a:t>
            </a:r>
            <a:r>
              <a:rPr lang="en-US" sz="2000" dirty="0" smtClean="0"/>
              <a:t>30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m </a:t>
            </a:r>
            <a:r>
              <a:rPr lang="en-US" sz="2000" dirty="0"/>
              <a:t>on the same girder, </a:t>
            </a:r>
            <a:r>
              <a:rPr lang="en-US" sz="2000" dirty="0" smtClean="0"/>
              <a:t>50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m </a:t>
            </a:r>
            <a:r>
              <a:rPr lang="en-US" sz="2000" dirty="0"/>
              <a:t>on different girder) and rotation (</a:t>
            </a:r>
            <a:r>
              <a:rPr lang="en-US" sz="2000" dirty="0" smtClean="0"/>
              <a:t>100mrad)</a:t>
            </a:r>
            <a:endParaRPr lang="en-US" sz="2000" dirty="0"/>
          </a:p>
          <a:p>
            <a:pPr lvl="1"/>
            <a:r>
              <a:rPr lang="en-US" sz="2000" dirty="0"/>
              <a:t>BPM resolution (</a:t>
            </a:r>
            <a:r>
              <a:rPr lang="en-US" sz="2000" dirty="0" smtClean="0"/>
              <a:t>0.5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m)</a:t>
            </a:r>
          </a:p>
          <a:p>
            <a:r>
              <a:rPr lang="en-US" sz="2400" dirty="0" smtClean="0"/>
              <a:t>Alignment error is dominant</a:t>
            </a:r>
          </a:p>
          <a:p>
            <a:r>
              <a:rPr lang="en-US" sz="2400" dirty="0" smtClean="0"/>
              <a:t>Dispersion in vertical and coupling should be controlled by correcting with skew quads</a:t>
            </a:r>
          </a:p>
          <a:p>
            <a:pPr lvl="1"/>
            <a:r>
              <a:rPr lang="en-US" sz="2000" dirty="0" smtClean="0"/>
              <a:t>From a max. 30 </a:t>
            </a:r>
            <a:r>
              <a:rPr lang="en-US" sz="2000" dirty="0" err="1" smtClean="0"/>
              <a:t>pm∙rad</a:t>
            </a:r>
            <a:r>
              <a:rPr lang="en-US" sz="2000" dirty="0" smtClean="0"/>
              <a:t> increase reduced to 1 </a:t>
            </a:r>
            <a:r>
              <a:rPr lang="en-US" sz="2000" dirty="0" err="1" smtClean="0"/>
              <a:t>pm∙rad</a:t>
            </a:r>
            <a:r>
              <a:rPr lang="en-US" sz="2000" dirty="0"/>
              <a:t> </a:t>
            </a:r>
            <a:r>
              <a:rPr lang="en-US" sz="2000" dirty="0" smtClean="0"/>
              <a:t>increase. </a:t>
            </a:r>
          </a:p>
          <a:p>
            <a:endParaRPr lang="en-US" sz="2400" dirty="0" smtClean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032" y="1301034"/>
            <a:ext cx="4315968" cy="25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032" y="4262530"/>
            <a:ext cx="4291584" cy="25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5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ID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4456"/>
            <a:ext cx="10515600" cy="4887407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Setup kick </a:t>
            </a:r>
            <a:r>
              <a:rPr lang="en-US" sz="2400" dirty="0">
                <a:latin typeface="+mn-lt"/>
              </a:rPr>
              <a:t>maps with Hamiltonian-Jacobin methods for 14 </a:t>
            </a:r>
            <a:r>
              <a:rPr lang="en-US" sz="2400" dirty="0" err="1">
                <a:latin typeface="+mn-lt"/>
              </a:rPr>
              <a:t>undulators</a:t>
            </a:r>
            <a:r>
              <a:rPr lang="en-US" sz="2400" dirty="0">
                <a:latin typeface="+mn-lt"/>
              </a:rPr>
              <a:t> to be installed in the first </a:t>
            </a:r>
            <a:r>
              <a:rPr lang="en-US" sz="2400" dirty="0" smtClean="0">
                <a:latin typeface="+mn-lt"/>
              </a:rPr>
              <a:t>stage </a:t>
            </a:r>
            <a:r>
              <a:rPr lang="en-US" sz="2400" dirty="0">
                <a:latin typeface="+mn-lt"/>
              </a:rPr>
              <a:t>of HEPS</a:t>
            </a:r>
            <a:r>
              <a:rPr lang="en-US" sz="2400" dirty="0" smtClean="0">
                <a:latin typeface="+mn-lt"/>
              </a:rPr>
              <a:t>.</a:t>
            </a:r>
          </a:p>
          <a:p>
            <a:endParaRPr lang="en-US" sz="2400" dirty="0">
              <a:latin typeface="+mn-lt"/>
            </a:endParaRPr>
          </a:p>
          <a:p>
            <a:endParaRPr lang="en-US" sz="2400" dirty="0" smtClean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3035524" y="4483099"/>
            <a:ext cx="2822575" cy="2305051"/>
            <a:chOff x="5597525" y="745067"/>
            <a:chExt cx="2822575" cy="201612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525" y="745067"/>
              <a:ext cx="2822575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6099175" y="779992"/>
              <a:ext cx="1295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200" dirty="0">
                  <a:latin typeface="+mn-lt"/>
                  <a:ea typeface="宋体" pitchFamily="2" charset="-122"/>
                </a:rPr>
                <a:t>Planar </a:t>
              </a:r>
              <a:r>
                <a:rPr lang="en-US" altLang="zh-CN" sz="1200" dirty="0" err="1">
                  <a:latin typeface="+mn-lt"/>
                  <a:ea typeface="宋体" pitchFamily="2" charset="-122"/>
                </a:rPr>
                <a:t>undulator</a:t>
              </a:r>
              <a:endParaRPr lang="zh-CN" altLang="en-US" sz="1200" dirty="0">
                <a:latin typeface="+mn-lt"/>
                <a:ea typeface="宋体" pitchFamily="2" charset="-122"/>
              </a:endParaRPr>
            </a:p>
          </p:txBody>
        </p:sp>
      </p:grpSp>
      <p:grpSp>
        <p:nvGrpSpPr>
          <p:cNvPr id="7" name="组合 8"/>
          <p:cNvGrpSpPr>
            <a:grpSpLocks/>
          </p:cNvGrpSpPr>
          <p:nvPr/>
        </p:nvGrpSpPr>
        <p:grpSpPr bwMode="auto">
          <a:xfrm>
            <a:off x="5854700" y="2192484"/>
            <a:ext cx="2901950" cy="1931700"/>
            <a:chOff x="310165" y="1828800"/>
            <a:chExt cx="2901121" cy="2141099"/>
          </a:xfrm>
        </p:grpSpPr>
        <p:pic>
          <p:nvPicPr>
            <p:cNvPr id="8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65" y="1828800"/>
              <a:ext cx="2890235" cy="214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56189" y="1882764"/>
              <a:ext cx="2855097" cy="2777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+mn-lt"/>
                  <a:ea typeface="+mn-ea"/>
                </a:rPr>
                <a:t>Elliptically polarizing </a:t>
              </a:r>
              <a:r>
                <a:rPr lang="en-US" altLang="zh-CN" sz="1200" dirty="0" err="1">
                  <a:latin typeface="+mn-lt"/>
                  <a:ea typeface="+mn-ea"/>
                </a:rPr>
                <a:t>undulator</a:t>
              </a:r>
              <a:endParaRPr lang="zh-CN" altLang="en-US" sz="1200" dirty="0">
                <a:latin typeface="+mn-lt"/>
                <a:ea typeface="+mn-ea"/>
              </a:endParaRPr>
            </a:p>
          </p:txBody>
        </p:sp>
      </p:grpSp>
      <p:grpSp>
        <p:nvGrpSpPr>
          <p:cNvPr id="10" name="组合 10"/>
          <p:cNvGrpSpPr>
            <a:grpSpLocks/>
          </p:cNvGrpSpPr>
          <p:nvPr/>
        </p:nvGrpSpPr>
        <p:grpSpPr bwMode="auto">
          <a:xfrm>
            <a:off x="8675688" y="2197823"/>
            <a:ext cx="2890837" cy="1935163"/>
            <a:chOff x="310165" y="4010741"/>
            <a:chExt cx="2890235" cy="1935163"/>
          </a:xfrm>
        </p:grpSpPr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65" y="4010741"/>
              <a:ext cx="2890235" cy="193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6"/>
            <p:cNvSpPr/>
            <p:nvPr/>
          </p:nvSpPr>
          <p:spPr>
            <a:xfrm>
              <a:off x="310165" y="4010741"/>
              <a:ext cx="184112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 sz="1600" dirty="0">
                <a:latin typeface="+mn-lt"/>
                <a:ea typeface="+mn-ea"/>
              </a:endParaRPr>
            </a:p>
          </p:txBody>
        </p:sp>
      </p:grpSp>
      <p:pic>
        <p:nvPicPr>
          <p:cNvPr id="13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818" r="7916"/>
          <a:stretch>
            <a:fillRect/>
          </a:stretch>
        </p:blipFill>
        <p:spPr bwMode="auto">
          <a:xfrm>
            <a:off x="5854700" y="4348163"/>
            <a:ext cx="57118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19374" y="2182198"/>
            <a:ext cx="4921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Induced tune shift on the order of 0.003.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Obvious DA reduction, but not affects on-axis injection.</a:t>
            </a:r>
          </a:p>
        </p:txBody>
      </p:sp>
    </p:spTree>
    <p:extLst>
      <p:ext uri="{BB962C8B-B14F-4D97-AF65-F5344CB8AC3E}">
        <p14:creationId xmlns:p14="http://schemas.microsoft.com/office/powerpoint/2010/main" val="17568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 13"/>
          <p:cNvGrpSpPr/>
          <p:nvPr/>
        </p:nvGrpSpPr>
        <p:grpSpPr>
          <a:xfrm>
            <a:off x="833229" y="3784175"/>
            <a:ext cx="3971564" cy="2920489"/>
            <a:chOff x="833229" y="3784175"/>
            <a:chExt cx="3971564" cy="2920489"/>
          </a:xfrm>
        </p:grpSpPr>
        <p:pic>
          <p:nvPicPr>
            <p:cNvPr id="12" name="图片 11" descr="wakeztotal_sigz3mm_20170317WithRW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29" y="3784175"/>
              <a:ext cx="3971564" cy="2464946"/>
            </a:xfrm>
            <a:prstGeom prst="rect">
              <a:avLst/>
            </a:prstGeom>
          </p:spPr>
        </p:pic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913333" y="6334776"/>
              <a:ext cx="3841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1800" dirty="0" smtClean="0">
                  <a:solidFill>
                    <a:srgbClr val="002060"/>
                  </a:solidFill>
                  <a:ea typeface="宋体" charset="-122"/>
                </a:rPr>
                <a:t>Longitudinal wake potential (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Symbol" charset="2"/>
                  <a:ea typeface="宋体" charset="-122"/>
                </a:rPr>
                <a:t>s</a:t>
              </a:r>
              <a:r>
                <a:rPr lang="en-US" altLang="zh-CN" sz="1800" baseline="-25000" dirty="0" err="1" smtClean="0">
                  <a:solidFill>
                    <a:srgbClr val="002060"/>
                  </a:solidFill>
                  <a:latin typeface="Arial Narrow" charset="0"/>
                  <a:ea typeface="宋体" charset="-122"/>
                </a:rPr>
                <a:t>z</a:t>
              </a:r>
              <a:r>
                <a:rPr lang="en-US" altLang="zh-CN" sz="1800" baseline="-25000" dirty="0" smtClean="0">
                  <a:solidFill>
                    <a:srgbClr val="002060"/>
                  </a:solidFill>
                  <a:latin typeface="Arial Narrow" charset="0"/>
                  <a:ea typeface="宋体" charset="-122"/>
                </a:rPr>
                <a:t> </a:t>
              </a:r>
              <a:r>
                <a:rPr kumimoji="1" lang="en-US" altLang="zh-CN" sz="1800" b="1" dirty="0" smtClean="0">
                  <a:solidFill>
                    <a:srgbClr val="002060"/>
                  </a:solidFill>
                  <a:ea typeface="宋体" charset="-122"/>
                </a:rPr>
                <a:t>=</a:t>
              </a:r>
              <a:r>
                <a:rPr kumimoji="1" lang="en-US" altLang="zh-CN" sz="1800" dirty="0" smtClean="0">
                  <a:solidFill>
                    <a:srgbClr val="002060"/>
                  </a:solidFill>
                  <a:ea typeface="宋体" charset="-122"/>
                </a:rPr>
                <a:t>3mm) </a:t>
              </a:r>
              <a:endParaRPr lang="zh-CN" altLang="en-US" sz="2400" dirty="0" smtClean="0">
                <a:solidFill>
                  <a:srgbClr val="002060"/>
                </a:solidFill>
                <a:latin typeface="Arial Narrow" charset="0"/>
                <a:ea typeface="宋体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effects </a:t>
            </a:r>
            <a:r>
              <a:rPr lang="mr-IN" dirty="0" smtClean="0"/>
              <a:t>–</a:t>
            </a:r>
            <a:r>
              <a:rPr lang="en-US" dirty="0" smtClean="0"/>
              <a:t> Impedance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Impedance model is setup for instability studies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000" r="24112"/>
          <a:stretch/>
        </p:blipFill>
        <p:spPr>
          <a:xfrm>
            <a:off x="889000" y="1915336"/>
            <a:ext cx="4368800" cy="2160082"/>
          </a:xfrm>
          <a:prstGeom prst="rect">
            <a:avLst/>
          </a:prstGeom>
        </p:spPr>
      </p:pic>
      <p:sp>
        <p:nvSpPr>
          <p:cNvPr id="25" name="内容占位符 2"/>
          <p:cNvSpPr txBox="1">
            <a:spLocks/>
          </p:cNvSpPr>
          <p:nvPr/>
        </p:nvSpPr>
        <p:spPr bwMode="auto">
          <a:xfrm>
            <a:off x="5053851" y="4296532"/>
            <a:ext cx="5707839" cy="20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−"/>
              <a:defRPr sz="2400" kern="120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longitudinal impedance is dominated by large number elements, e.g.,  flanges, BPMs.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transverse impedance is dominated by the resistive wall impedance due to the small aperture of beam pipe.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More impedance contributors will be included in the further studies.</a:t>
            </a:r>
            <a:endParaRPr lang="en-US" altLang="zh-CN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/>
          </p:nvPr>
        </p:nvGraphicFramePr>
        <p:xfrm>
          <a:off x="5854887" y="1898129"/>
          <a:ext cx="4258370" cy="228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757"/>
                <a:gridCol w="817880"/>
                <a:gridCol w="1276853"/>
                <a:gridCol w="817880"/>
              </a:tblGrid>
              <a:tr h="271764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Times New Roman"/>
                          <a:cs typeface="Times New Roman"/>
                        </a:rPr>
                        <a:t>Geometrical contributions</a:t>
                      </a:r>
                      <a:endParaRPr lang="zh-CN" altLang="en-US" sz="1400" b="1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Times New Roman"/>
                          <a:cs typeface="Times New Roman"/>
                        </a:rPr>
                        <a:t>Elements</a:t>
                      </a:r>
                      <a:endParaRPr lang="zh-CN" altLang="en-US" sz="1400" b="1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Times New Roman"/>
                          <a:cs typeface="Times New Roman"/>
                        </a:rPr>
                        <a:t>Number</a:t>
                      </a:r>
                      <a:endParaRPr lang="zh-CN" altLang="en-US" sz="1400" b="1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Times New Roman"/>
                          <a:cs typeface="Times New Roman"/>
                        </a:rPr>
                        <a:t>Elements</a:t>
                      </a:r>
                      <a:endParaRPr lang="zh-CN" altLang="en-US" sz="1400" b="1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Times New Roman"/>
                          <a:cs typeface="Times New Roman"/>
                        </a:rPr>
                        <a:t>Number</a:t>
                      </a:r>
                      <a:endParaRPr lang="zh-CN" altLang="en-US" sz="1400" b="1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RF cavities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LFB</a:t>
                      </a:r>
                      <a:r>
                        <a:rPr lang="en-US" altLang="zh-CN" sz="1400" baseline="0" dirty="0" smtClean="0">
                          <a:latin typeface="Times New Roman"/>
                          <a:cs typeface="Times New Roman"/>
                        </a:rPr>
                        <a:t> kicker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Harmonic</a:t>
                      </a:r>
                      <a:r>
                        <a:rPr lang="en-US" altLang="zh-CN" sz="1400" baseline="0" dirty="0" smtClean="0">
                          <a:latin typeface="Times New Roman"/>
                          <a:cs typeface="Times New Roman"/>
                        </a:rPr>
                        <a:t> RFs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TFB kicker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Flanges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1000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Inj. kickers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Bellows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400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Ext. kickers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Vacuum pumps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288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IDs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15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BPMs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768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Transitions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Times New Roman"/>
                          <a:cs typeface="Times New Roman"/>
                        </a:rPr>
                        <a:t>360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2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479" y="1791223"/>
            <a:ext cx="11423564" cy="195680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mtClean="0">
                <a:latin typeface="+mj-lt"/>
              </a:rPr>
              <a:t>Progress of the  High </a:t>
            </a:r>
            <a:r>
              <a:rPr lang="en-US" altLang="zh-CN" dirty="0" smtClean="0">
                <a:latin typeface="+mj-lt"/>
              </a:rPr>
              <a:t>Energy Photon Source Project </a:t>
            </a:r>
            <a:endParaRPr lang="zh-CN" altLang="en-US" dirty="0" smtClean="0">
              <a:latin typeface="+mj-lt"/>
            </a:endParaRPr>
          </a:p>
        </p:txBody>
      </p:sp>
      <p:sp>
        <p:nvSpPr>
          <p:cNvPr id="5123" name="副标题 2"/>
          <p:cNvSpPr>
            <a:spLocks noGrp="1"/>
          </p:cNvSpPr>
          <p:nvPr>
            <p:ph type="subTitle" idx="1"/>
          </p:nvPr>
        </p:nvSpPr>
        <p:spPr>
          <a:xfrm>
            <a:off x="1655763" y="4300535"/>
            <a:ext cx="9144000" cy="2011362"/>
          </a:xfrm>
        </p:spPr>
        <p:txBody>
          <a:bodyPr/>
          <a:lstStyle/>
          <a:p>
            <a:r>
              <a:rPr lang="en-US" altLang="zh-CN" dirty="0" smtClean="0">
                <a:latin typeface="+mn-lt"/>
              </a:rPr>
              <a:t>Qing Qin</a:t>
            </a: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 smtClean="0">
                <a:latin typeface="+mn-lt"/>
              </a:rPr>
              <a:t>Institute of High Energy Physics, CAS</a:t>
            </a:r>
          </a:p>
          <a:p>
            <a:r>
              <a:rPr lang="en-US" altLang="zh-CN" dirty="0" smtClean="0">
                <a:latin typeface="+mn-lt"/>
              </a:rPr>
              <a:t>Dec</a:t>
            </a:r>
            <a:r>
              <a:rPr lang="en-US" altLang="zh-CN" dirty="0" smtClean="0">
                <a:latin typeface="+mn-lt"/>
              </a:rPr>
              <a:t>. 11, </a:t>
            </a:r>
            <a:r>
              <a:rPr lang="en-US" altLang="zh-CN" dirty="0" smtClean="0">
                <a:latin typeface="+mn-lt"/>
              </a:rPr>
              <a:t>2017</a:t>
            </a:r>
            <a:endParaRPr lang="zh-CN" altLang="en-US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effects </a:t>
            </a:r>
            <a:r>
              <a:rPr lang="mr-IN" dirty="0" smtClean="0"/>
              <a:t>–</a:t>
            </a:r>
            <a:r>
              <a:rPr lang="en-US" dirty="0" smtClean="0"/>
              <a:t> single bunch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2856"/>
            <a:ext cx="10515600" cy="5200144"/>
          </a:xfrm>
        </p:spPr>
        <p:txBody>
          <a:bodyPr/>
          <a:lstStyle/>
          <a:p>
            <a:r>
              <a:rPr lang="en-US" sz="2400" dirty="0" smtClean="0"/>
              <a:t>Microwave instability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err="1"/>
              <a:t>Keil</a:t>
            </a:r>
            <a:r>
              <a:rPr lang="en-US" sz="2000" dirty="0"/>
              <a:t>-Schnell criterion gives threshold bunch current of </a:t>
            </a:r>
            <a:r>
              <a:rPr lang="en-US" sz="2000" dirty="0" smtClean="0"/>
              <a:t>0.</a:t>
            </a:r>
            <a:r>
              <a:rPr lang="en-US" altLang="zh-CN" sz="2000" dirty="0" smtClean="0"/>
              <a:t>2 </a:t>
            </a:r>
            <a:r>
              <a:rPr lang="en-US" sz="2000" dirty="0" smtClean="0"/>
              <a:t>mA</a:t>
            </a:r>
            <a:r>
              <a:rPr lang="en-US" sz="2000" dirty="0"/>
              <a:t>. </a:t>
            </a:r>
          </a:p>
          <a:p>
            <a:pPr lvl="1"/>
            <a:r>
              <a:rPr lang="en-US" altLang="zh-CN" sz="2000" dirty="0" smtClean="0"/>
              <a:t>S</a:t>
            </a:r>
            <a:r>
              <a:rPr lang="en-US" sz="2000" dirty="0" smtClean="0"/>
              <a:t>imulation </a:t>
            </a:r>
            <a:r>
              <a:rPr lang="en-US" altLang="zh-CN" sz="2000" dirty="0" smtClean="0"/>
              <a:t>studie</a:t>
            </a:r>
            <a:r>
              <a:rPr lang="en-US" sz="2000" dirty="0" smtClean="0"/>
              <a:t>s shows that the </a:t>
            </a:r>
            <a:r>
              <a:rPr lang="en-US" sz="2000" dirty="0"/>
              <a:t>threshold intensity is around </a:t>
            </a:r>
            <a:r>
              <a:rPr lang="en-US" sz="2000" dirty="0" smtClean="0"/>
              <a:t>0.8 mA (3.5 </a:t>
            </a:r>
            <a:r>
              <a:rPr lang="en-US" sz="2000" dirty="0" err="1"/>
              <a:t>nC</a:t>
            </a:r>
            <a:r>
              <a:rPr lang="en-US" sz="2000" dirty="0"/>
              <a:t>) with harmonic cavity. Above threshold, turbulent distributions are observed</a:t>
            </a:r>
            <a:r>
              <a:rPr lang="en-US" sz="2000" dirty="0" smtClean="0"/>
              <a:t>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TMCI</a:t>
            </a:r>
          </a:p>
          <a:p>
            <a:pPr lvl="1"/>
            <a:r>
              <a:rPr lang="en-US" sz="2000" dirty="0"/>
              <a:t>For Gaussian bunch, the instability is evaluated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with </a:t>
            </a:r>
            <a:r>
              <a:rPr lang="en-US" sz="2000" dirty="0"/>
              <a:t>Eigen Mode analysis. </a:t>
            </a:r>
            <a:endParaRPr lang="en-US" sz="2000" dirty="0" smtClean="0"/>
          </a:p>
          <a:p>
            <a:pPr lvl="1"/>
            <a:r>
              <a:rPr lang="en-US" sz="2000" dirty="0"/>
              <a:t>The threshold bunch intensity is </a:t>
            </a:r>
            <a:r>
              <a:rPr lang="en-US" sz="2000" dirty="0" smtClean="0"/>
              <a:t>~0.1 mA with </a:t>
            </a:r>
            <a:r>
              <a:rPr lang="en-US" sz="2000" i="1" dirty="0" err="1" smtClean="0"/>
              <a:t>ξ</a:t>
            </a:r>
            <a:r>
              <a:rPr lang="en-US" sz="2000" dirty="0" smtClean="0"/>
              <a:t> = 0.</a:t>
            </a:r>
            <a:endParaRPr lang="en-US" sz="2000" dirty="0"/>
          </a:p>
          <a:p>
            <a:pPr lvl="1"/>
            <a:r>
              <a:rPr lang="en-US" sz="2000" dirty="0" smtClean="0"/>
              <a:t>A positive chromaticity is required.</a:t>
            </a:r>
          </a:p>
          <a:p>
            <a:pPr lvl="2"/>
            <a:endParaRPr lang="en-US" sz="1600" dirty="0"/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4663" y="2399295"/>
            <a:ext cx="2735580" cy="182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1548" y="2418498"/>
            <a:ext cx="2756535" cy="183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68" y="2378576"/>
            <a:ext cx="2827681" cy="196864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447483" y="2867593"/>
            <a:ext cx="1632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bunch charge=15nC</a:t>
            </a:r>
            <a:endParaRPr kumimoji="1" lang="zh-CN" altLang="en-US" sz="1400" dirty="0"/>
          </a:p>
        </p:txBody>
      </p:sp>
      <p:pic>
        <p:nvPicPr>
          <p:cNvPr id="15" name="图片 14" descr="Macintosh HD:Users:wangn:Desktop:屏幕快照 2017-08-07 1.45.44 P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81" y="4373407"/>
            <a:ext cx="3443217" cy="1898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9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3. Key technologies to HEPS </a:t>
            </a:r>
            <a:r>
              <a:rPr lang="mr-IN" dirty="0" smtClean="0"/>
              <a:t>–</a:t>
            </a:r>
            <a:r>
              <a:rPr lang="en-US" dirty="0" smtClean="0"/>
              <a:t> supported by HEPS-TF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Magnets</a:t>
            </a:r>
          </a:p>
          <a:p>
            <a:pPr lvl="1"/>
            <a:r>
              <a:rPr lang="en-US" sz="2000" dirty="0"/>
              <a:t>High-gradient  quadrupole</a:t>
            </a:r>
          </a:p>
          <a:p>
            <a:pPr lvl="1"/>
            <a:r>
              <a:rPr lang="en-US" sz="2000" dirty="0"/>
              <a:t>Gradient: 88T/m</a:t>
            </a:r>
          </a:p>
          <a:p>
            <a:pPr lvl="1"/>
            <a:r>
              <a:rPr lang="en-US" sz="2000" dirty="0"/>
              <a:t>Longitudinal gradient dipole</a:t>
            </a:r>
          </a:p>
          <a:p>
            <a:pPr lvl="1"/>
            <a:r>
              <a:rPr lang="en-US" sz="2000" dirty="0" smtClean="0"/>
              <a:t>Combined </a:t>
            </a:r>
            <a:r>
              <a:rPr lang="en-US" sz="2000" dirty="0"/>
              <a:t>function </a:t>
            </a:r>
            <a:r>
              <a:rPr lang="en-US" sz="2000" dirty="0" smtClean="0"/>
              <a:t>magnets: </a:t>
            </a:r>
            <a:r>
              <a:rPr lang="en-US" sz="2000" dirty="0" err="1"/>
              <a:t>d</a:t>
            </a:r>
            <a:r>
              <a:rPr lang="en-US" sz="2000" dirty="0" err="1" smtClean="0"/>
              <a:t>ipole+quad</a:t>
            </a:r>
            <a:endParaRPr lang="en-US" sz="2000" dirty="0"/>
          </a:p>
        </p:txBody>
      </p:sp>
      <p:pic>
        <p:nvPicPr>
          <p:cNvPr id="4" name="Picture 2" descr="预装完成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5495" y="1119118"/>
            <a:ext cx="2250605" cy="194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896" y="1119117"/>
            <a:ext cx="2578916" cy="19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317" y="3408363"/>
            <a:ext cx="4357693" cy="219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297" y="3408363"/>
            <a:ext cx="2916238" cy="21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9823" y="3362792"/>
            <a:ext cx="1846277" cy="329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5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7956"/>
            <a:ext cx="10515600" cy="4887407"/>
          </a:xfrm>
        </p:spPr>
        <p:txBody>
          <a:bodyPr/>
          <a:lstStyle/>
          <a:p>
            <a:r>
              <a:rPr lang="en-US" sz="2400" dirty="0" smtClean="0"/>
              <a:t>166.6 MHz SRF cavity </a:t>
            </a:r>
            <a:r>
              <a:rPr lang="mr-IN" sz="2400" dirty="0" smtClean="0"/>
              <a:t>–</a:t>
            </a:r>
            <a:r>
              <a:rPr lang="en-US" sz="2400" dirty="0" smtClean="0"/>
              <a:t> for longitudinal injection</a:t>
            </a:r>
          </a:p>
          <a:p>
            <a:pPr lvl="1"/>
            <a:r>
              <a:rPr lang="en-US" sz="2000" dirty="0"/>
              <a:t>Tested in March 15, 2017</a:t>
            </a:r>
          </a:p>
          <a:p>
            <a:pPr lvl="1"/>
            <a:r>
              <a:rPr lang="en-US" sz="2000" dirty="0"/>
              <a:t>85 MV/m, 130 </a:t>
            </a:r>
            <a:r>
              <a:rPr lang="en-US" sz="2000" dirty="0" err="1" smtClean="0"/>
              <a:t>mT</a:t>
            </a:r>
            <a:r>
              <a:rPr lang="en-US" sz="2000" dirty="0" smtClean="0"/>
              <a:t>, 2.3 </a:t>
            </a:r>
            <a:r>
              <a:rPr lang="en-US" sz="2000" dirty="0" err="1"/>
              <a:t>nΩ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/>
          <a:srcRect t="14865"/>
          <a:stretch>
            <a:fillRect/>
          </a:stretch>
        </p:blipFill>
        <p:spPr bwMode="auto">
          <a:xfrm>
            <a:off x="7061200" y="1882775"/>
            <a:ext cx="360045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3" cstate="print"/>
          <a:srcRect l="12988" t="15700" r="12988" b="1746"/>
          <a:stretch/>
        </p:blipFill>
        <p:spPr bwMode="auto">
          <a:xfrm>
            <a:off x="1689100" y="2751137"/>
            <a:ext cx="467995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93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118"/>
            <a:ext cx="10515600" cy="5057846"/>
          </a:xfrm>
        </p:spPr>
        <p:txBody>
          <a:bodyPr/>
          <a:lstStyle/>
          <a:p>
            <a:r>
              <a:rPr lang="en-US" dirty="0" smtClean="0"/>
              <a:t>High accurate power supplies</a:t>
            </a:r>
            <a:endParaRPr lang="en-US" dirty="0"/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97374"/>
            <a:ext cx="3414712" cy="20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408166"/>
            <a:ext cx="22987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2011362"/>
            <a:ext cx="2946400" cy="194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011362"/>
            <a:ext cx="3414712" cy="194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4" y="2011362"/>
            <a:ext cx="3571875" cy="448119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矩形 18"/>
          <p:cNvSpPr>
            <a:spLocks noChangeArrowheads="1"/>
          </p:cNvSpPr>
          <p:nvPr/>
        </p:nvSpPr>
        <p:spPr bwMode="auto">
          <a:xfrm>
            <a:off x="1551781" y="6519863"/>
            <a:ext cx="2595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10ppm</a:t>
            </a: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600" b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high accuracy PS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0" name="矩形 24"/>
          <p:cNvSpPr>
            <a:spLocks noChangeArrowheads="1"/>
          </p:cNvSpPr>
          <p:nvPr/>
        </p:nvSpPr>
        <p:spPr bwMode="auto">
          <a:xfrm>
            <a:off x="869950" y="3963988"/>
            <a:ext cx="38502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Prototype of dynamic PS</a:t>
            </a: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(acc. =0.1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  <a:sym typeface="Symbol" charset="2"/>
              </a:rPr>
              <a:t>)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5068888" y="3987800"/>
            <a:ext cx="31164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DPSCM-II 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high acc. ADC</a:t>
            </a: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plate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83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Mechanics &amp; alignment</a:t>
            </a:r>
          </a:p>
          <a:p>
            <a:pPr lvl="1"/>
            <a:r>
              <a:rPr lang="en-US" sz="2000" dirty="0" smtClean="0"/>
              <a:t>Auto-control high precision tunable girder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Oscillating-line alignment tech. </a:t>
            </a:r>
            <a:endParaRPr lang="en-US" sz="2400" dirty="0"/>
          </a:p>
        </p:txBody>
      </p:sp>
      <p:grpSp>
        <p:nvGrpSpPr>
          <p:cNvPr id="4" name="组合 9"/>
          <p:cNvGrpSpPr>
            <a:grpSpLocks/>
          </p:cNvGrpSpPr>
          <p:nvPr/>
        </p:nvGrpSpPr>
        <p:grpSpPr bwMode="auto">
          <a:xfrm>
            <a:off x="1274763" y="2228850"/>
            <a:ext cx="4645025" cy="2144713"/>
            <a:chOff x="394350" y="2016871"/>
            <a:chExt cx="4166131" cy="1882056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50" y="2016871"/>
              <a:ext cx="3975120" cy="188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1"/>
            <p:cNvSpPr>
              <a:spLocks noChangeArrowheads="1"/>
            </p:cNvSpPr>
            <p:nvPr/>
          </p:nvSpPr>
          <p:spPr bwMode="auto">
            <a:xfrm>
              <a:off x="2700597" y="3547075"/>
              <a:ext cx="18598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30000"/>
                </a:spcAft>
                <a:buChar char="•"/>
                <a:defRPr sz="2600" b="1">
                  <a:solidFill>
                    <a:srgbClr val="000099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 b="1">
                  <a:solidFill>
                    <a:srgbClr val="009900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zh-CN" sz="1600">
                  <a:solidFill>
                    <a:srgbClr val="FFFFFF"/>
                  </a:solidFill>
                </a:rPr>
                <a:t>支架</a:t>
              </a:r>
              <a:r>
                <a:rPr lang="en-US" altLang="zh-CN" sz="1600">
                  <a:solidFill>
                    <a:srgbClr val="FFFFFF"/>
                  </a:solidFill>
                </a:rPr>
                <a:t>I</a:t>
              </a:r>
              <a:r>
                <a:rPr lang="zh-CN" altLang="zh-CN" sz="1600">
                  <a:solidFill>
                    <a:srgbClr val="FFFFFF"/>
                  </a:solidFill>
                </a:rPr>
                <a:t>型</a:t>
              </a:r>
              <a:r>
                <a:rPr lang="zh-CN" altLang="en-US" sz="1600">
                  <a:solidFill>
                    <a:srgbClr val="FFFFFF"/>
                  </a:solidFill>
                </a:rPr>
                <a:t>总装配体</a:t>
              </a:r>
            </a:p>
          </p:txBody>
        </p:sp>
      </p:grpSp>
      <p:grpSp>
        <p:nvGrpSpPr>
          <p:cNvPr id="7" name="组合 12"/>
          <p:cNvGrpSpPr>
            <a:grpSpLocks/>
          </p:cNvGrpSpPr>
          <p:nvPr/>
        </p:nvGrpSpPr>
        <p:grpSpPr bwMode="auto">
          <a:xfrm>
            <a:off x="6297613" y="2228850"/>
            <a:ext cx="3252787" cy="2129559"/>
            <a:chOff x="4275544" y="2217705"/>
            <a:chExt cx="3269580" cy="2347845"/>
          </a:xfrm>
        </p:grpSpPr>
        <p:pic>
          <p:nvPicPr>
            <p:cNvPr id="8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544" y="2217705"/>
              <a:ext cx="3269580" cy="234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4"/>
            <p:cNvSpPr>
              <a:spLocks noChangeArrowheads="1"/>
            </p:cNvSpPr>
            <p:nvPr/>
          </p:nvSpPr>
          <p:spPr bwMode="auto">
            <a:xfrm>
              <a:off x="5443416" y="4191514"/>
              <a:ext cx="1607187" cy="37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30000"/>
                </a:spcAft>
                <a:buChar char="•"/>
                <a:defRPr sz="2600" b="1">
                  <a:solidFill>
                    <a:srgbClr val="000099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 b="1">
                  <a:solidFill>
                    <a:srgbClr val="009900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1600">
                  <a:solidFill>
                    <a:srgbClr val="000000"/>
                  </a:solidFill>
                </a:rPr>
                <a:t>凸轮机构</a:t>
              </a:r>
            </a:p>
          </p:txBody>
        </p:sp>
      </p:grpSp>
      <p:pic>
        <p:nvPicPr>
          <p:cNvPr id="10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6735"/>
          <a:stretch>
            <a:fillRect/>
          </a:stretch>
        </p:blipFill>
        <p:spPr bwMode="auto">
          <a:xfrm>
            <a:off x="6045200" y="4619625"/>
            <a:ext cx="4178299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618163"/>
          </a:xfrm>
        </p:spPr>
        <p:txBody>
          <a:bodyPr/>
          <a:lstStyle/>
          <a:p>
            <a:r>
              <a:rPr lang="en-US" sz="2400" dirty="0" smtClean="0"/>
              <a:t>Injection kicker &amp; power supply</a:t>
            </a:r>
          </a:p>
          <a:p>
            <a:pPr lvl="1"/>
            <a:r>
              <a:rPr lang="en-US" sz="2000" dirty="0" smtClean="0"/>
              <a:t>Physics and structure design for the strip-line kicker, on-line test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DSRD rapid pulse PS </a:t>
            </a:r>
            <a:r>
              <a:rPr lang="mr-IN" sz="2000" dirty="0" smtClean="0"/>
              <a:t>–</a:t>
            </a:r>
            <a:r>
              <a:rPr lang="en-US" sz="2000" dirty="0" smtClean="0"/>
              <a:t> Test of single-level circuit &amp; structure design for 6-level iterated circuit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1752600"/>
            <a:ext cx="26431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933700"/>
            <a:ext cx="37115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1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679700"/>
            <a:ext cx="12144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597025"/>
            <a:ext cx="1039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597025"/>
            <a:ext cx="93503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525588"/>
            <a:ext cx="1951037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"/>
          <a:stretch>
            <a:fillRect/>
          </a:stretch>
        </p:blipFill>
        <p:spPr bwMode="auto">
          <a:xfrm>
            <a:off x="1250950" y="4930775"/>
            <a:ext cx="250031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BAPS\fastpulser\DSRD\第一版电路实验\161008_173132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/>
          <a:stretch>
            <a:fillRect/>
          </a:stretch>
        </p:blipFill>
        <p:spPr bwMode="auto">
          <a:xfrm>
            <a:off x="4764088" y="4900614"/>
            <a:ext cx="2613373" cy="19113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4900614"/>
            <a:ext cx="2623345" cy="18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dirty="0" smtClean="0"/>
              <a:t>Vacuum technique</a:t>
            </a:r>
          </a:p>
          <a:p>
            <a:pPr lvl="1"/>
            <a:r>
              <a:rPr lang="en-US" dirty="0" smtClean="0"/>
              <a:t>NEG coating device,</a:t>
            </a:r>
          </a:p>
          <a:p>
            <a:pPr marL="457200" lvl="1" indent="0">
              <a:buNone/>
            </a:pPr>
            <a:r>
              <a:rPr lang="en-US" dirty="0" smtClean="0"/>
              <a:t>   still in progress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Photon absorber </a:t>
            </a:r>
            <a:endParaRPr lang="en-US" dirty="0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628650"/>
            <a:ext cx="1752600" cy="284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50012"/>
              </p:ext>
            </p:extLst>
          </p:nvPr>
        </p:nvGraphicFramePr>
        <p:xfrm>
          <a:off x="7554912" y="628650"/>
          <a:ext cx="2973387" cy="2866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BMP 图像" r:id="rId4" imgW="5619048" imgH="5420482" progId="Paint.Picture">
                  <p:embed/>
                </p:oleObj>
              </mc:Choice>
              <mc:Fallback>
                <p:oleObj name="BMP 图像" r:id="rId4" imgW="5619048" imgH="54204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912" y="628650"/>
                        <a:ext cx="2973387" cy="2866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21" y="3916530"/>
            <a:ext cx="4658160" cy="226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2" y="3916530"/>
            <a:ext cx="1627187" cy="226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566535"/>
              </p:ext>
            </p:extLst>
          </p:nvPr>
        </p:nvGraphicFramePr>
        <p:xfrm>
          <a:off x="1853406" y="3916530"/>
          <a:ext cx="1778794" cy="2260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BMP 图像" r:id="rId8" imgW="5630061" imgH="7085714" progId="Paint.Picture">
                  <p:embed/>
                </p:oleObj>
              </mc:Choice>
              <mc:Fallback>
                <p:oleObj name="BMP 图像" r:id="rId8" imgW="5630061" imgH="70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406" y="3916530"/>
                        <a:ext cx="1778794" cy="22604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59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solidFill>
                  <a:srgbClr val="CC0000"/>
                </a:solidFill>
                <a:latin typeface="微软雅黑"/>
                <a:cs typeface="微软雅黑"/>
              </a:rPr>
              <a:t>High-resolution X-ray </a:t>
            </a:r>
            <a:r>
              <a:rPr lang="en-US" altLang="zh-CN" sz="3600" dirty="0" err="1">
                <a:solidFill>
                  <a:srgbClr val="CC0000"/>
                </a:solidFill>
                <a:latin typeface="微软雅黑"/>
                <a:cs typeface="微软雅黑"/>
              </a:rPr>
              <a:t>monochromator</a:t>
            </a:r>
            <a:endParaRPr lang="zh-CN" altLang="en-US" sz="3600" dirty="0"/>
          </a:p>
        </p:txBody>
      </p:sp>
      <p:sp>
        <p:nvSpPr>
          <p:cNvPr id="21" name="矩形 20"/>
          <p:cNvSpPr/>
          <p:nvPr/>
        </p:nvSpPr>
        <p:spPr>
          <a:xfrm>
            <a:off x="481113" y="1181422"/>
            <a:ext cx="4377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Characterization of precision of </a:t>
            </a:r>
            <a:r>
              <a:rPr lang="en-US" altLang="zh-CN" sz="2400" b="1" dirty="0">
                <a:solidFill>
                  <a:srgbClr val="002060"/>
                </a:solidFill>
                <a:ea typeface="黑体" panose="02010609060101010101" pitchFamily="49" charset="-122"/>
              </a:rPr>
              <a:t>the </a:t>
            </a:r>
            <a:r>
              <a:rPr lang="en-US" altLang="zh-CN" sz="24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goniometers</a:t>
            </a:r>
            <a:endParaRPr lang="en-US" altLang="zh-CN" sz="2400" b="1" dirty="0">
              <a:solidFill>
                <a:srgbClr val="002060"/>
              </a:solidFill>
              <a:ea typeface="黑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1964" b="20826"/>
          <a:stretch/>
        </p:blipFill>
        <p:spPr>
          <a:xfrm>
            <a:off x="1698766" y="2064757"/>
            <a:ext cx="2310406" cy="24004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766" y="4777655"/>
            <a:ext cx="2318793" cy="2080345"/>
          </a:xfrm>
          <a:prstGeom prst="rect">
            <a:avLst/>
          </a:prstGeom>
        </p:spPr>
      </p:pic>
      <p:sp>
        <p:nvSpPr>
          <p:cNvPr id="24" name="テキスト ボックス 5"/>
          <p:cNvSpPr txBox="1"/>
          <p:nvPr/>
        </p:nvSpPr>
        <p:spPr>
          <a:xfrm>
            <a:off x="1820128" y="2062480"/>
            <a:ext cx="20676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Controller of goniometers</a:t>
            </a:r>
            <a:endParaRPr kumimoji="1" lang="ja-JP" altLang="en-US" sz="1400" dirty="0"/>
          </a:p>
        </p:txBody>
      </p:sp>
      <p:sp>
        <p:nvSpPr>
          <p:cNvPr id="25" name="テキスト ボックス 10"/>
          <p:cNvSpPr txBox="1"/>
          <p:nvPr/>
        </p:nvSpPr>
        <p:spPr>
          <a:xfrm>
            <a:off x="1925510" y="4771221"/>
            <a:ext cx="18804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Goniometers and laser interferometer</a:t>
            </a:r>
            <a:endParaRPr kumimoji="1" lang="ja-JP" altLang="en-US" sz="1400" dirty="0"/>
          </a:p>
        </p:txBody>
      </p:sp>
      <p:pic>
        <p:nvPicPr>
          <p:cNvPr id="26" name="Picture 3" descr="C:\Users\4w1b\AppData\Local\Temp\360zip$Temp\360$3\111-250-0degree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/>
          <a:stretch/>
        </p:blipFill>
        <p:spPr bwMode="auto">
          <a:xfrm>
            <a:off x="9327007" y="937039"/>
            <a:ext cx="2848479" cy="23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5699762" y="2461195"/>
            <a:ext cx="2632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90000"/>
            </a:pPr>
            <a:r>
              <a:rPr lang="en-US" altLang="zh-CN" b="1" dirty="0" smtClean="0"/>
              <a:t>two kinds of techniques:</a:t>
            </a:r>
            <a:endParaRPr lang="en-US" altLang="zh-CN" b="1" dirty="0"/>
          </a:p>
        </p:txBody>
      </p:sp>
      <p:grpSp>
        <p:nvGrpSpPr>
          <p:cNvPr id="28" name="図形グループ 12"/>
          <p:cNvGrpSpPr/>
          <p:nvPr/>
        </p:nvGrpSpPr>
        <p:grpSpPr>
          <a:xfrm>
            <a:off x="5331548" y="2881923"/>
            <a:ext cx="3158800" cy="3125826"/>
            <a:chOff x="405088" y="1815342"/>
            <a:chExt cx="3158800" cy="3125826"/>
          </a:xfrm>
        </p:grpSpPr>
        <p:grpSp>
          <p:nvGrpSpPr>
            <p:cNvPr id="29" name="组合 28"/>
            <p:cNvGrpSpPr/>
            <p:nvPr/>
          </p:nvGrpSpPr>
          <p:grpSpPr>
            <a:xfrm>
              <a:off x="428469" y="1815342"/>
              <a:ext cx="3135419" cy="1471251"/>
              <a:chOff x="761209" y="1412776"/>
              <a:chExt cx="4065396" cy="1780721"/>
            </a:xfrm>
          </p:grpSpPr>
          <p:pic>
            <p:nvPicPr>
              <p:cNvPr id="35" name="Picture 3" descr="F:\4W1B荧光站\新光源束线\核共振散射\分析晶体加工\照片\IMGP923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27" t="17057" r="22460" b="10857"/>
              <a:stretch/>
            </p:blipFill>
            <p:spPr bwMode="auto">
              <a:xfrm>
                <a:off x="761209" y="1412776"/>
                <a:ext cx="2016222" cy="1780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F:\4W1B荧光站\新光源束线\核共振散射\分析晶体加工\照片\IMGP924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86" r="19428" b="11857"/>
              <a:stretch/>
            </p:blipFill>
            <p:spPr bwMode="auto">
              <a:xfrm>
                <a:off x="2777430" y="1412776"/>
                <a:ext cx="2049175" cy="1780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405088" y="3380990"/>
              <a:ext cx="3158800" cy="1560178"/>
              <a:chOff x="211155" y="686581"/>
              <a:chExt cx="6809117" cy="2175200"/>
            </a:xfrm>
          </p:grpSpPr>
          <p:pic>
            <p:nvPicPr>
              <p:cNvPr id="33" name="Picture 2" descr="F:\4W1B荧光站\新光源束线\核共振散射\分析晶体加工\照片\IMGP921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55" y="686581"/>
                <a:ext cx="3262800" cy="2175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40" b="28065"/>
              <a:stretch/>
            </p:blipFill>
            <p:spPr bwMode="auto">
              <a:xfrm>
                <a:off x="3470400" y="686581"/>
                <a:ext cx="3549872" cy="217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テキスト ボックス 2"/>
            <p:cNvSpPr txBox="1"/>
            <p:nvPr/>
          </p:nvSpPr>
          <p:spPr>
            <a:xfrm>
              <a:off x="2699792" y="292494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Gluing</a:t>
              </a:r>
              <a:endParaRPr kumimoji="1" lang="ja-JP" altLang="en-US" dirty="0"/>
            </a:p>
          </p:txBody>
        </p:sp>
        <p:sp>
          <p:nvSpPr>
            <p:cNvPr id="32" name="テキスト ボックス 22"/>
            <p:cNvSpPr txBox="1"/>
            <p:nvPr/>
          </p:nvSpPr>
          <p:spPr>
            <a:xfrm>
              <a:off x="1887346" y="4560790"/>
              <a:ext cx="16401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rgbClr val="C00000"/>
                </a:buClr>
                <a:buSzPct val="90000"/>
              </a:pPr>
              <a:r>
                <a:rPr lang="en-US" altLang="zh-CN" dirty="0"/>
                <a:t>Anode-bonding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9851032" y="892818"/>
            <a:ext cx="20271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/>
              <a:t>Checked by </a:t>
            </a:r>
            <a:r>
              <a:rPr lang="en-US" altLang="zh-CN" dirty="0" err="1" smtClean="0"/>
              <a:t>zygo</a:t>
            </a:r>
            <a:r>
              <a:rPr lang="en-US" altLang="zh-CN" dirty="0" smtClean="0"/>
              <a:t> </a:t>
            </a:r>
            <a:r>
              <a:rPr lang="en-US" altLang="zh-CN" dirty="0"/>
              <a:t>:</a:t>
            </a:r>
            <a:endParaRPr lang="zh-CN" altLang="en-US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/>
          <a:stretch/>
        </p:blipFill>
        <p:spPr bwMode="auto">
          <a:xfrm>
            <a:off x="8533917" y="3492899"/>
            <a:ext cx="3692993" cy="336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16"/>
          <p:cNvSpPr/>
          <p:nvPr/>
        </p:nvSpPr>
        <p:spPr>
          <a:xfrm>
            <a:off x="8533917" y="6488668"/>
            <a:ext cx="20271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/>
              <a:t>Online test:</a:t>
            </a:r>
            <a:endParaRPr lang="zh-CN" altLang="en-US" dirty="0"/>
          </a:p>
        </p:txBody>
      </p:sp>
      <p:sp>
        <p:nvSpPr>
          <p:cNvPr id="40" name="テキスト ボックス 10"/>
          <p:cNvSpPr txBox="1"/>
          <p:nvPr/>
        </p:nvSpPr>
        <p:spPr>
          <a:xfrm>
            <a:off x="5951777" y="6014939"/>
            <a:ext cx="1636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4-inch Si crystal</a:t>
            </a:r>
            <a:endParaRPr kumimoji="1" lang="ja-JP" altLang="en-US" dirty="0"/>
          </a:p>
        </p:txBody>
      </p:sp>
      <p:sp>
        <p:nvSpPr>
          <p:cNvPr id="42" name="TextBox 6"/>
          <p:cNvSpPr txBox="1"/>
          <p:nvPr/>
        </p:nvSpPr>
        <p:spPr>
          <a:xfrm>
            <a:off x="5286312" y="1240842"/>
            <a:ext cx="396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99"/>
                </a:solidFill>
              </a:rPr>
              <a:t>Spherically </a:t>
            </a:r>
            <a:r>
              <a:rPr lang="en-US" altLang="zh-CN" sz="2000" b="1" dirty="0">
                <a:solidFill>
                  <a:srgbClr val="000099"/>
                </a:solidFill>
              </a:rPr>
              <a:t>bent Si(111)/(110)/(100) </a:t>
            </a:r>
            <a:r>
              <a:rPr lang="en-US" altLang="zh-CN" sz="2000" b="1" dirty="0" smtClean="0">
                <a:solidFill>
                  <a:srgbClr val="000099"/>
                </a:solidFill>
              </a:rPr>
              <a:t>analyzers (</a:t>
            </a:r>
            <a:r>
              <a:rPr lang="en-US" altLang="zh-CN" sz="2000" b="1" dirty="0">
                <a:solidFill>
                  <a:srgbClr val="000099"/>
                </a:solidFill>
              </a:rPr>
              <a:t>R=1m)</a:t>
            </a:r>
            <a:endParaRPr lang="zh-CN" altLang="en-US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 Heat Load </a:t>
            </a:r>
            <a:r>
              <a:rPr lang="en-US" altLang="zh-CN" dirty="0" err="1" smtClean="0"/>
              <a:t>Monochromator</a:t>
            </a:r>
            <a:endParaRPr lang="zh-CN" altLang="en-US" dirty="0"/>
          </a:p>
        </p:txBody>
      </p:sp>
      <p:sp>
        <p:nvSpPr>
          <p:cNvPr id="4" name="内容占位符 4"/>
          <p:cNvSpPr txBox="1">
            <a:spLocks/>
          </p:cNvSpPr>
          <p:nvPr/>
        </p:nvSpPr>
        <p:spPr>
          <a:xfrm>
            <a:off x="473724" y="1064337"/>
            <a:ext cx="6542463" cy="529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000" b="1" dirty="0" smtClean="0"/>
              <a:t>Project timeline: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Fabricate: finished in April, 2017.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Offline test: April, 2017-June, 2017.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Online test: Oct. 2017-Nov. 2017.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/>
              <a:t>Performance test: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/>
              <a:t>Mono: mechanical, vacuum, basic operations, performance of stability, thermal leakage and heat extraction power.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/>
              <a:t>Cryogenic cooling system: pressure stability and basic operations.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/>
              <a:t>Control system: safety protection, PID flow rate control and basic operations.</a:t>
            </a:r>
            <a:endParaRPr lang="en-US" sz="20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t="844" b="-1"/>
          <a:stretch/>
        </p:blipFill>
        <p:spPr>
          <a:xfrm>
            <a:off x="7692083" y="964037"/>
            <a:ext cx="2884849" cy="246540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181" y="3835678"/>
            <a:ext cx="4068804" cy="2216046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7940514" y="3418978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Inside of the chamber</a:t>
            </a:r>
            <a:endParaRPr lang="zh-CN" altLang="en-US" dirty="0"/>
          </a:p>
        </p:txBody>
      </p:sp>
      <p:sp>
        <p:nvSpPr>
          <p:cNvPr id="8" name="Rectangle 9"/>
          <p:cNvSpPr/>
          <p:nvPr/>
        </p:nvSpPr>
        <p:spPr>
          <a:xfrm>
            <a:off x="7488405" y="6038744"/>
            <a:ext cx="2498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Scene of the offline test</a:t>
            </a:r>
            <a:endParaRPr lang="zh-CN" altLang="en-US" dirty="0"/>
          </a:p>
        </p:txBody>
      </p:sp>
      <p:sp>
        <p:nvSpPr>
          <p:cNvPr id="9" name="TextBox 10"/>
          <p:cNvSpPr txBox="1"/>
          <p:nvPr/>
        </p:nvSpPr>
        <p:spPr>
          <a:xfrm>
            <a:off x="8882257" y="3986769"/>
            <a:ext cx="1035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</a:t>
            </a:r>
            <a:endParaRPr lang="zh-CN" altLang="en-US" sz="1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11"/>
          <p:cNvCxnSpPr/>
          <p:nvPr/>
        </p:nvCxnSpPr>
        <p:spPr>
          <a:xfrm>
            <a:off x="9282158" y="4409923"/>
            <a:ext cx="74140" cy="263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5"/>
          <p:cNvSpPr txBox="1"/>
          <p:nvPr/>
        </p:nvSpPr>
        <p:spPr>
          <a:xfrm>
            <a:off x="9801142" y="4007364"/>
            <a:ext cx="1458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interferometer</a:t>
            </a:r>
            <a:endParaRPr lang="zh-CN" altLang="en-US" sz="1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6"/>
          <p:cNvCxnSpPr>
            <a:stCxn id="11" idx="2"/>
          </p:cNvCxnSpPr>
          <p:nvPr/>
        </p:nvCxnSpPr>
        <p:spPr>
          <a:xfrm flipH="1">
            <a:off x="10254223" y="4530584"/>
            <a:ext cx="275968" cy="5383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7082289" y="3850845"/>
            <a:ext cx="126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CN" sz="1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cooler</a:t>
            </a:r>
            <a:endParaRPr lang="zh-CN" altLang="en-US" sz="1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21"/>
          <p:cNvCxnSpPr/>
          <p:nvPr/>
        </p:nvCxnSpPr>
        <p:spPr>
          <a:xfrm>
            <a:off x="7548093" y="4257523"/>
            <a:ext cx="53546" cy="811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771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80288" y="910751"/>
            <a:ext cx="10718987" cy="5204758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 High Energy Compound Refractive </a:t>
            </a:r>
            <a:r>
              <a:rPr lang="en-US" altLang="zh-CN" sz="2800" dirty="0" smtClean="0"/>
              <a:t>Lenses</a:t>
            </a:r>
            <a:endParaRPr lang="en-US" altLang="zh-CN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Micro- &amp; </a:t>
            </a:r>
            <a:r>
              <a:rPr lang="en-US" altLang="zh-CN" dirty="0" err="1"/>
              <a:t>nano</a:t>
            </a:r>
            <a:r>
              <a:rPr lang="en-US" altLang="zh-CN" dirty="0"/>
              <a:t>- focusing </a:t>
            </a:r>
            <a:r>
              <a:rPr lang="en-US" altLang="zh-CN" dirty="0" smtClean="0"/>
              <a:t>optics</a:t>
            </a:r>
            <a:endParaRPr lang="zh-CN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3950" r="7003"/>
          <a:stretch/>
        </p:blipFill>
        <p:spPr bwMode="auto">
          <a:xfrm>
            <a:off x="7031168" y="4168690"/>
            <a:ext cx="3364128" cy="22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5" r="42079" b="29914"/>
          <a:stretch/>
        </p:blipFill>
        <p:spPr>
          <a:xfrm>
            <a:off x="2673416" y="4459452"/>
            <a:ext cx="2991546" cy="17281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30" y="1716851"/>
            <a:ext cx="2639407" cy="21113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1291" y="3751833"/>
            <a:ext cx="164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Knife edge </a:t>
            </a:r>
            <a:r>
              <a:rPr lang="en-US" altLang="zh-CN" dirty="0" smtClean="0"/>
              <a:t>scan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89110" y="4473986"/>
            <a:ext cx="20631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CCD imaging, Focal length: 3m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704861" y="2269568"/>
            <a:ext cx="10438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8.5μm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10.6 gain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73946"/>
            <a:ext cx="2720567" cy="27308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2630" y="1785494"/>
            <a:ext cx="2132014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O</a:t>
            </a:r>
            <a:r>
              <a:rPr lang="en-US" altLang="zh-CN" sz="2400" dirty="0" smtClean="0"/>
              <a:t>nline testing @SSRF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3041523" y="3948341"/>
            <a:ext cx="22825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BL13W1 </a:t>
            </a:r>
            <a:r>
              <a:rPr lang="en-US" altLang="zh-CN" sz="1400" dirty="0" smtClean="0"/>
              <a:t>(</a:t>
            </a:r>
            <a:r>
              <a:rPr lang="en-US" altLang="zh-CN" sz="1400" dirty="0" smtClean="0">
                <a:solidFill>
                  <a:srgbClr val="FF0000"/>
                </a:solidFill>
              </a:rPr>
              <a:t>50keV X-ray</a:t>
            </a:r>
            <a:r>
              <a:rPr lang="en-US" altLang="zh-CN" sz="1400" dirty="0" smtClean="0"/>
              <a:t>)</a:t>
            </a:r>
          </a:p>
        </p:txBody>
      </p:sp>
      <p:cxnSp>
        <p:nvCxnSpPr>
          <p:cNvPr id="13" name="曲線コネクタ 15"/>
          <p:cNvCxnSpPr/>
          <p:nvPr/>
        </p:nvCxnSpPr>
        <p:spPr>
          <a:xfrm>
            <a:off x="4204091" y="5547812"/>
            <a:ext cx="4391176" cy="443646"/>
          </a:xfrm>
          <a:prstGeom prst="curvedConnector3">
            <a:avLst>
              <a:gd name="adj1" fmla="val 50000"/>
            </a:avLst>
          </a:prstGeom>
          <a:ln>
            <a:solidFill>
              <a:srgbClr val="406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線コネクタ 32"/>
          <p:cNvCxnSpPr/>
          <p:nvPr/>
        </p:nvCxnSpPr>
        <p:spPr>
          <a:xfrm>
            <a:off x="4737253" y="5120019"/>
            <a:ext cx="3793137" cy="14020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890" y="1676288"/>
            <a:ext cx="2478377" cy="214231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直線コネクタ 35"/>
          <p:cNvCxnSpPr/>
          <p:nvPr/>
        </p:nvCxnSpPr>
        <p:spPr>
          <a:xfrm>
            <a:off x="2843808" y="4654982"/>
            <a:ext cx="0" cy="470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36"/>
          <p:cNvCxnSpPr/>
          <p:nvPr/>
        </p:nvCxnSpPr>
        <p:spPr>
          <a:xfrm>
            <a:off x="3131840" y="4654982"/>
            <a:ext cx="0" cy="470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38"/>
          <p:cNvCxnSpPr/>
          <p:nvPr/>
        </p:nvCxnSpPr>
        <p:spPr>
          <a:xfrm flipH="1">
            <a:off x="3131840" y="4797152"/>
            <a:ext cx="369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39"/>
          <p:cNvCxnSpPr/>
          <p:nvPr/>
        </p:nvCxnSpPr>
        <p:spPr>
          <a:xfrm flipH="1">
            <a:off x="2474738" y="4797152"/>
            <a:ext cx="36907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41"/>
          <p:cNvSpPr txBox="1"/>
          <p:nvPr/>
        </p:nvSpPr>
        <p:spPr>
          <a:xfrm>
            <a:off x="3193329" y="4333664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400µm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780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</a:t>
            </a:r>
            <a:r>
              <a:rPr lang="en-US" altLang="zh-CN" dirty="0" smtClean="0"/>
              <a:t>Outlines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 smtClean="0"/>
              <a:t>Accelerator physics </a:t>
            </a:r>
            <a:r>
              <a:rPr lang="en-US" altLang="zh-CN" dirty="0" smtClean="0"/>
              <a:t>issues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altLang="zh-CN" dirty="0" smtClean="0"/>
              <a:t>Key technologies to HEPS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altLang="zh-CN" dirty="0" smtClean="0"/>
              <a:t>Project progress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4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80288" y="1079653"/>
            <a:ext cx="10718987" cy="5035855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 Characterization </a:t>
            </a:r>
            <a:r>
              <a:rPr lang="en-US" altLang="zh-CN" sz="2800" dirty="0"/>
              <a:t>of the Z-stage</a:t>
            </a:r>
          </a:p>
          <a:p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Nano-positioning and scanning system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/>
          <a:srcRect t="28223"/>
          <a:stretch/>
        </p:blipFill>
        <p:spPr>
          <a:xfrm>
            <a:off x="5126031" y="2417905"/>
            <a:ext cx="6534346" cy="3582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l="30469" t="35416" r="27930" b="34375"/>
          <a:stretch>
            <a:fillRect/>
          </a:stretch>
        </p:blipFill>
        <p:spPr>
          <a:xfrm>
            <a:off x="1370509" y="1635995"/>
            <a:ext cx="2583402" cy="105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60645" y="2978350"/>
            <a:ext cx="317516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the </a:t>
            </a:r>
            <a:r>
              <a:rPr lang="en-US" altLang="zh-CN" b="1" dirty="0" smtClean="0">
                <a:solidFill>
                  <a:srgbClr val="002060"/>
                </a:solidFill>
              </a:rPr>
              <a:t>device under measurement</a:t>
            </a:r>
            <a:endParaRPr lang="en-US" altLang="zh-CN" b="1" dirty="0">
              <a:solidFill>
                <a:srgbClr val="00206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39781" y="1635995"/>
            <a:ext cx="428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Sub-</a:t>
            </a:r>
            <a:r>
              <a:rPr lang="en-US" altLang="zh-CN" b="1" dirty="0" err="1">
                <a:solidFill>
                  <a:srgbClr val="002060"/>
                </a:solidFill>
              </a:rPr>
              <a:t>nano</a:t>
            </a:r>
            <a:r>
              <a:rPr lang="en-US" altLang="zh-CN" b="1" dirty="0">
                <a:solidFill>
                  <a:srgbClr val="002060"/>
                </a:solidFill>
              </a:rPr>
              <a:t> steps </a:t>
            </a:r>
            <a:r>
              <a:rPr lang="en-US" altLang="zh-CN" b="1" dirty="0">
                <a:solidFill>
                  <a:srgbClr val="C00000"/>
                </a:solidFill>
              </a:rPr>
              <a:t>0.7 </a:t>
            </a:r>
            <a:r>
              <a:rPr lang="en-US" altLang="zh-CN" b="1" dirty="0" smtClean="0">
                <a:solidFill>
                  <a:srgbClr val="C00000"/>
                </a:solidFill>
              </a:rPr>
              <a:t>nm </a:t>
            </a:r>
            <a:r>
              <a:rPr lang="en-US" altLang="zh-CN" b="1" dirty="0" smtClean="0">
                <a:solidFill>
                  <a:srgbClr val="002060"/>
                </a:solidFill>
              </a:rPr>
              <a:t>with a load of 1 kg</a:t>
            </a:r>
          </a:p>
        </p:txBody>
      </p:sp>
      <p:sp>
        <p:nvSpPr>
          <p:cNvPr id="8" name="正方形/長方形 1"/>
          <p:cNvSpPr/>
          <p:nvPr/>
        </p:nvSpPr>
        <p:spPr>
          <a:xfrm>
            <a:off x="1370509" y="4209338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Resolution</a:t>
            </a:r>
            <a:r>
              <a:rPr lang="zh-CN" altLang="en-US" b="1" dirty="0">
                <a:solidFill>
                  <a:srgbClr val="002060"/>
                </a:solidFill>
                <a:sym typeface="+mn-ea"/>
              </a:rPr>
              <a:t>：</a:t>
            </a:r>
            <a:r>
              <a:rPr lang="en-US" altLang="zh-CN" b="1" dirty="0">
                <a:solidFill>
                  <a:srgbClr val="C00000"/>
                </a:solidFill>
                <a:sym typeface="+mn-ea"/>
              </a:rPr>
              <a:t>0.7 nm</a:t>
            </a:r>
            <a:r>
              <a:rPr lang="zh-CN" altLang="en-US" b="1" dirty="0">
                <a:sym typeface="+mn-ea"/>
              </a:rPr>
              <a:t> 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+mn-ea"/>
              </a:rPr>
              <a:t>Travel range</a:t>
            </a:r>
            <a:r>
              <a:rPr lang="zh-CN" altLang="en-US" b="1" dirty="0" smtClean="0">
                <a:sym typeface="+mn-ea"/>
              </a:rPr>
              <a:t>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sym typeface="+mn-ea"/>
              </a:rPr>
              <a:t>1 mm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+mn-ea"/>
              </a:rPr>
              <a:t>Load capacity</a:t>
            </a:r>
            <a:r>
              <a:rPr lang="zh-CN" altLang="en-US" b="1" dirty="0" smtClean="0">
                <a:solidFill>
                  <a:srgbClr val="002060"/>
                </a:solidFill>
                <a:sym typeface="+mn-ea"/>
              </a:rPr>
              <a:t>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 1 </a:t>
            </a:r>
            <a:r>
              <a:rPr lang="en-US" altLang="zh-CN" b="1" dirty="0">
                <a:solidFill>
                  <a:srgbClr val="C00000"/>
                </a:solidFill>
                <a:sym typeface="+mn-ea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1962530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80288" y="1035587"/>
            <a:ext cx="10718987" cy="5079922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Storage ring –hybrid fill pattern</a:t>
            </a:r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High repetition time-resolved experimental system</a:t>
            </a:r>
            <a:endParaRPr lang="zh-CN" altLang="en-US" sz="3200" dirty="0"/>
          </a:p>
        </p:txBody>
      </p:sp>
      <p:pic>
        <p:nvPicPr>
          <p:cNvPr id="4" name="内容占位符 3" descr="IMG_20160510_082057.jpg"/>
          <p:cNvPicPr>
            <a:picLocks noChangeAspect="1"/>
          </p:cNvPicPr>
          <p:nvPr/>
        </p:nvPicPr>
        <p:blipFill rotWithShape="1">
          <a:blip r:embed="rId2" cstate="print"/>
          <a:srcRect t="25924" r="7690" b="18519"/>
          <a:stretch/>
        </p:blipFill>
        <p:spPr>
          <a:xfrm>
            <a:off x="3535887" y="2667180"/>
            <a:ext cx="3118302" cy="2265230"/>
          </a:xfrm>
          <a:prstGeom prst="rect">
            <a:avLst/>
          </a:prstGeom>
        </p:spPr>
      </p:pic>
      <p:pic>
        <p:nvPicPr>
          <p:cNvPr id="5" name="内容占位符 3" descr="IMG_20161014_175220.jpg"/>
          <p:cNvPicPr>
            <a:picLocks noChangeAspect="1"/>
          </p:cNvPicPr>
          <p:nvPr/>
        </p:nvPicPr>
        <p:blipFill rotWithShape="1">
          <a:blip r:embed="rId3" cstate="print"/>
          <a:srcRect t="40074" b="14793"/>
          <a:stretch/>
        </p:blipFill>
        <p:spPr>
          <a:xfrm>
            <a:off x="219218" y="2667180"/>
            <a:ext cx="3184994" cy="22739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0337" y="1630211"/>
            <a:ext cx="3117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Dedicated mode 250mA, </a:t>
            </a:r>
            <a:endParaRPr lang="en-US" altLang="zh-CN" dirty="0" smtClean="0"/>
          </a:p>
          <a:p>
            <a:r>
              <a:rPr lang="en-US" altLang="zh-CN" dirty="0" smtClean="0"/>
              <a:t>Top-up</a:t>
            </a:r>
            <a:r>
              <a:rPr lang="en-US" altLang="zh-CN" dirty="0"/>
              <a:t>, 1.243MHz</a:t>
            </a:r>
          </a:p>
          <a:p>
            <a:r>
              <a:rPr lang="en-US" altLang="zh-CN" dirty="0" smtClean="0"/>
              <a:t>4mA camshaft single bunch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470314" y="1679653"/>
            <a:ext cx="3249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Colliding </a:t>
            </a:r>
            <a:r>
              <a:rPr lang="en-US" altLang="zh-CN" dirty="0" smtClean="0"/>
              <a:t>mode: 500-700mA</a:t>
            </a:r>
            <a:r>
              <a:rPr lang="en-US" altLang="zh-CN" dirty="0"/>
              <a:t>,  Top-off, 1.263MHz</a:t>
            </a:r>
          </a:p>
          <a:p>
            <a:r>
              <a:rPr lang="en-US" altLang="zh-CN" dirty="0"/>
              <a:t>~100bunch, 5-7mA/bunch</a:t>
            </a:r>
            <a:endParaRPr lang="zh-CN" altLang="en-US" dirty="0"/>
          </a:p>
        </p:txBody>
      </p:sp>
      <p:cxnSp>
        <p:nvCxnSpPr>
          <p:cNvPr id="8" name="直線矢印コネクタ 8"/>
          <p:cNvCxnSpPr/>
          <p:nvPr/>
        </p:nvCxnSpPr>
        <p:spPr>
          <a:xfrm>
            <a:off x="4188255" y="4225072"/>
            <a:ext cx="0" cy="10801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9"/>
          <p:cNvCxnSpPr/>
          <p:nvPr/>
        </p:nvCxnSpPr>
        <p:spPr>
          <a:xfrm>
            <a:off x="1732231" y="4124828"/>
            <a:ext cx="0" cy="10801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0"/>
          <p:cNvSpPr txBox="1"/>
          <p:nvPr/>
        </p:nvSpPr>
        <p:spPr>
          <a:xfrm>
            <a:off x="1185449" y="5458272"/>
            <a:ext cx="116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Single bunch</a:t>
            </a:r>
            <a:endParaRPr kumimoji="1" lang="ja-JP" altLang="en-US" sz="1400" dirty="0"/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3681220" y="5458272"/>
            <a:ext cx="11683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Single bunch</a:t>
            </a:r>
            <a:endParaRPr kumimoji="1" lang="ja-JP" altLang="en-US" sz="1400" dirty="0"/>
          </a:p>
        </p:txBody>
      </p:sp>
      <p:pic>
        <p:nvPicPr>
          <p:cNvPr id="14" name="图片 13" descr="pp.jpg"/>
          <p:cNvPicPr>
            <a:picLocks noChangeAspect="1"/>
          </p:cNvPicPr>
          <p:nvPr/>
        </p:nvPicPr>
        <p:blipFill>
          <a:blip r:embed="rId4"/>
          <a:srcRect t="11151" r="8263"/>
          <a:stretch>
            <a:fillRect/>
          </a:stretch>
        </p:blipFill>
        <p:spPr>
          <a:xfrm>
            <a:off x="7397588" y="2403530"/>
            <a:ext cx="4101687" cy="34895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5"/>
          <p:cNvSpPr/>
          <p:nvPr/>
        </p:nvSpPr>
        <p:spPr>
          <a:xfrm>
            <a:off x="7604619" y="1197394"/>
            <a:ext cx="3316421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99"/>
                </a:solidFill>
                <a:latin typeface="+mn-lt"/>
              </a:rPr>
              <a:t>SR pulse width 100ps</a:t>
            </a:r>
            <a:endParaRPr lang="en-US" altLang="zh-CN" sz="2000" dirty="0" smtClean="0">
              <a:solidFill>
                <a:srgbClr val="000099"/>
              </a:solidFill>
              <a:latin typeface="+mn-lt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Laser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repetition up to 611kHz </a:t>
            </a:r>
          </a:p>
          <a:p>
            <a:r>
              <a:rPr lang="en-US" altLang="zh-CN" sz="2000" dirty="0" smtClean="0">
                <a:solidFill>
                  <a:srgbClr val="000099"/>
                </a:solidFill>
                <a:latin typeface="+mn-lt"/>
              </a:rPr>
              <a:t>Timing jitter &lt; 0.6ps</a:t>
            </a:r>
            <a:endParaRPr lang="zh-CN" altLang="en-US" sz="20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6" name="正方形/長方形 1"/>
          <p:cNvSpPr/>
          <p:nvPr/>
        </p:nvSpPr>
        <p:spPr>
          <a:xfrm>
            <a:off x="7705992" y="5832481"/>
            <a:ext cx="3509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99"/>
                </a:solidFill>
                <a:latin typeface="+mj-lt"/>
              </a:rPr>
              <a:t>XRD and </a:t>
            </a:r>
            <a:r>
              <a:rPr lang="en-US" altLang="zh-CN" sz="2400" dirty="0" smtClean="0">
                <a:solidFill>
                  <a:srgbClr val="000099"/>
                </a:solidFill>
                <a:latin typeface="+mj-lt"/>
              </a:rPr>
              <a:t>XAS experiment</a:t>
            </a:r>
            <a:endParaRPr lang="ja-JP" altLang="en-US" sz="2400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0980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微软雅黑" charset="-122"/>
              </a:rPr>
              <a:t>Rapid-loading DAC </a:t>
            </a:r>
            <a:r>
              <a:rPr lang="en-US" altLang="zh-CN" dirty="0" smtClean="0">
                <a:latin typeface="Times New Roman" charset="0"/>
                <a:ea typeface="微软雅黑" charset="-122"/>
              </a:rPr>
              <a:t>system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9997" y="1286924"/>
            <a:ext cx="24772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ct val="50000"/>
              </a:spcBef>
              <a:spcAft>
                <a:spcPts val="0"/>
              </a:spcAft>
              <a:defRPr sz="360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n-US" altLang="zh-CN" sz="2800" dirty="0">
                <a:solidFill>
                  <a:srgbClr val="000099"/>
                </a:solidFill>
              </a:rPr>
              <a:t>XRD system for fast </a:t>
            </a:r>
            <a:r>
              <a:rPr lang="en-US" altLang="zh-CN" sz="2800" dirty="0" err="1">
                <a:solidFill>
                  <a:srgbClr val="000099"/>
                </a:solidFill>
              </a:rPr>
              <a:t>dDAC</a:t>
            </a:r>
            <a:r>
              <a:rPr lang="en-US" altLang="zh-CN" sz="2800" dirty="0">
                <a:solidFill>
                  <a:srgbClr val="000099"/>
                </a:solidFill>
              </a:rPr>
              <a:t> </a:t>
            </a:r>
            <a:r>
              <a:rPr lang="en-US" altLang="zh-CN" sz="2800" dirty="0" smtClean="0">
                <a:solidFill>
                  <a:srgbClr val="000099"/>
                </a:solidFill>
              </a:rPr>
              <a:t>experiments in SSRF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1939" y="1230911"/>
            <a:ext cx="5904656" cy="3312368"/>
            <a:chOff x="251520" y="1196752"/>
            <a:chExt cx="6120680" cy="3420000"/>
          </a:xfrm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251520" y="1196752"/>
              <a:ext cx="6071570" cy="3420000"/>
              <a:chOff x="323528" y="1196752"/>
              <a:chExt cx="6519671" cy="3672408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28" y="1196752"/>
                <a:ext cx="6519671" cy="36724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3" name="直接箭头连接符 12"/>
              <p:cNvCxnSpPr/>
              <p:nvPr/>
            </p:nvCxnSpPr>
            <p:spPr>
              <a:xfrm flipV="1">
                <a:off x="971600" y="2574000"/>
                <a:ext cx="3024336" cy="206928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/>
          </p:nvSpPr>
          <p:spPr>
            <a:xfrm>
              <a:off x="251520" y="2492896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X-ray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123728" y="2420888"/>
              <a:ext cx="720080" cy="864096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43608" y="1844824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Lead shielding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35787" y="2014578"/>
              <a:ext cx="1008112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Beam</a:t>
              </a:r>
            </a:p>
            <a:p>
              <a:pPr>
                <a:lnSpc>
                  <a:spcPts val="1500"/>
                </a:lnSpc>
              </a:pPr>
              <a:r>
                <a:rPr lang="en-US" altLang="zh-CN" sz="1400" smtClean="0">
                  <a:solidFill>
                    <a:srgbClr val="FF0000"/>
                  </a:solidFill>
                </a:rPr>
                <a:t>stop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48064" y="2204864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Pilatus3-6M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84" y="1204812"/>
            <a:ext cx="3216853" cy="1806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84" y="3212974"/>
            <a:ext cx="1553556" cy="276660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914187" y="3069755"/>
            <a:ext cx="2448272" cy="3024336"/>
            <a:chOff x="2699792" y="3135283"/>
            <a:chExt cx="2717747" cy="3263112"/>
          </a:xfrm>
        </p:grpSpPr>
        <p:grpSp>
          <p:nvGrpSpPr>
            <p:cNvPr id="17" name="组合 16"/>
            <p:cNvGrpSpPr/>
            <p:nvPr/>
          </p:nvGrpSpPr>
          <p:grpSpPr>
            <a:xfrm>
              <a:off x="2771800" y="4725144"/>
              <a:ext cx="2645739" cy="1673251"/>
              <a:chOff x="2915816" y="3195909"/>
              <a:chExt cx="2645739" cy="1673251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86" t="37090" r="16333" b="15888"/>
              <a:stretch/>
            </p:blipFill>
            <p:spPr>
              <a:xfrm>
                <a:off x="2915816" y="3195909"/>
                <a:ext cx="2645739" cy="16732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21" name="直接箭头连接符 20"/>
              <p:cNvCxnSpPr/>
              <p:nvPr/>
            </p:nvCxnSpPr>
            <p:spPr>
              <a:xfrm flipH="1" flipV="1">
                <a:off x="3168000" y="3645024"/>
                <a:ext cx="2376264" cy="576064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6"/>
              <p:cNvSpPr txBox="1"/>
              <p:nvPr/>
            </p:nvSpPr>
            <p:spPr>
              <a:xfrm>
                <a:off x="4860032" y="3789040"/>
                <a:ext cx="692601" cy="269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r>
                  <a:rPr lang="en-US" altLang="zh-CN" sz="1400" smtClean="0">
                    <a:solidFill>
                      <a:srgbClr val="FF0000"/>
                    </a:solidFill>
                  </a:rPr>
                  <a:t>X-ray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8" name="直接箭头连接符 17"/>
            <p:cNvCxnSpPr/>
            <p:nvPr/>
          </p:nvCxnSpPr>
          <p:spPr>
            <a:xfrm flipH="1" flipV="1">
              <a:off x="2699792" y="3135283"/>
              <a:ext cx="1119072" cy="2097715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3923928" y="5085184"/>
              <a:ext cx="854141" cy="33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err="1" smtClean="0">
                  <a:solidFill>
                    <a:srgbClr val="FF0000"/>
                  </a:solidFill>
                </a:rPr>
                <a:t>dDAC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04" y="3212975"/>
            <a:ext cx="1542629" cy="2747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 r="11553" b="1461"/>
          <a:stretch/>
        </p:blipFill>
        <p:spPr>
          <a:xfrm>
            <a:off x="4050091" y="4653931"/>
            <a:ext cx="475989" cy="401149"/>
          </a:xfrm>
          <a:prstGeom prst="rect">
            <a:avLst/>
          </a:prstGeom>
        </p:spPr>
      </p:pic>
      <p:pic>
        <p:nvPicPr>
          <p:cNvPr id="25" name="Picture 3" descr="200707_09_3-SSR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41971" r="37401" b="15768"/>
          <a:stretch/>
        </p:blipFill>
        <p:spPr bwMode="auto">
          <a:xfrm>
            <a:off x="2681939" y="5148647"/>
            <a:ext cx="1696311" cy="95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2681939" y="465393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SSRF-18U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79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4. Project progress (HEPS)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9056"/>
            <a:ext cx="9994900" cy="503504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/>
              <a:t>Milestones of HEPS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01/2016, CDR study &amp; writing</a:t>
            </a:r>
            <a:endParaRPr lang="zh-CN" altLang="en-US" sz="2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02/2017, CD0 completed &amp; submitted to CAS</a:t>
            </a:r>
            <a:endParaRPr lang="zh-CN" altLang="en-US" sz="2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03/2017, internal review of CD0, modify CD0 report</a:t>
            </a:r>
            <a:endParaRPr lang="zh-CN" altLang="en-US" sz="2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05/2017, CD0 submitted to National Development &amp; Reform Commission </a:t>
            </a:r>
            <a:endParaRPr lang="zh-CN" altLang="en-US" sz="2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06/2017, CD1 study and report writing started</a:t>
            </a:r>
            <a:endParaRPr lang="zh-CN" altLang="en-US" sz="2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26/06/2017, national review of CD0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12</a:t>
            </a:r>
            <a:r>
              <a:rPr lang="en-US" sz="2000" dirty="0" smtClean="0">
                <a:solidFill>
                  <a:srgbClr val="002060"/>
                </a:solidFill>
              </a:rPr>
              <a:t>/2017</a:t>
            </a:r>
            <a:r>
              <a:rPr lang="en-US" sz="2000" dirty="0" smtClean="0">
                <a:solidFill>
                  <a:srgbClr val="002060"/>
                </a:solidFill>
              </a:rPr>
              <a:t>, CD0 approved &amp; CD1 report will be submitted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002060"/>
                </a:solidFill>
              </a:rPr>
              <a:t>0</a:t>
            </a:r>
            <a:r>
              <a:rPr lang="en-US" sz="2000" dirty="0" smtClean="0">
                <a:solidFill>
                  <a:srgbClr val="002060"/>
                </a:solidFill>
              </a:rPr>
              <a:t>2/2017</a:t>
            </a:r>
            <a:r>
              <a:rPr lang="en-US" sz="2000" dirty="0" smtClean="0">
                <a:solidFill>
                  <a:srgbClr val="002060"/>
                </a:solidFill>
              </a:rPr>
              <a:t>, national review of CD1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06/2018, national review of CD2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11/2018, project construction starts, and will completed in 6.5 years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the injector to HEPS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118"/>
            <a:ext cx="10515600" cy="5057846"/>
          </a:xfrm>
        </p:spPr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4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1024"/>
          <a:stretch/>
        </p:blipFill>
        <p:spPr bwMode="auto">
          <a:xfrm>
            <a:off x="9288703" y="3143859"/>
            <a:ext cx="1231900" cy="122022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图片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" y="4111948"/>
            <a:ext cx="2628188" cy="189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09" y="4122786"/>
            <a:ext cx="2938646" cy="18952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318" y="1627729"/>
            <a:ext cx="5826331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z="2200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Electron gun, </a:t>
            </a:r>
            <a:r>
              <a:rPr lang="en-US" altLang="zh-CN" sz="2200" dirty="0" err="1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buncher</a:t>
            </a:r>
            <a:r>
              <a:rPr lang="en-US" altLang="zh-CN" sz="2200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, accelerating tube, etc.</a:t>
            </a:r>
          </a:p>
        </p:txBody>
      </p:sp>
      <p:pic>
        <p:nvPicPr>
          <p:cNvPr id="8" name="图片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" y="2103101"/>
            <a:ext cx="5579836" cy="192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直接箭头连接符 13"/>
          <p:cNvCxnSpPr/>
          <p:nvPr/>
        </p:nvCxnSpPr>
        <p:spPr>
          <a:xfrm>
            <a:off x="1492537" y="4442870"/>
            <a:ext cx="1522033" cy="5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86597" y="5965635"/>
            <a:ext cx="2811879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z="1400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Bunch distribution at the </a:t>
            </a:r>
            <a:r>
              <a:rPr lang="en-US" altLang="zh-CN" sz="1400" dirty="0" err="1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linac</a:t>
            </a:r>
            <a:r>
              <a:rPr lang="en-US" altLang="zh-CN" sz="1400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 exit</a:t>
            </a:r>
            <a:endParaRPr lang="en-US" altLang="zh-CN" sz="1400" dirty="0" smtClean="0">
              <a:solidFill>
                <a:srgbClr val="0020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2771846" y="5952935"/>
            <a:ext cx="3015973" cy="46047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00000"/>
              </a:lnSpc>
              <a:buNone/>
            </a:pPr>
            <a:r>
              <a:rPr lang="en-US" altLang="zh-CN" sz="1400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Phase &amp; position distribution of </a:t>
            </a:r>
            <a:r>
              <a:rPr lang="en-US" altLang="zh-CN" sz="140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central bunch</a:t>
            </a:r>
            <a:endParaRPr lang="en-US" altLang="zh-CN" sz="1400" dirty="0" smtClean="0">
              <a:solidFill>
                <a:srgbClr val="0020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2" name="图片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13909" b="9861"/>
          <a:stretch/>
        </p:blipFill>
        <p:spPr>
          <a:xfrm>
            <a:off x="5843240" y="1658528"/>
            <a:ext cx="6192843" cy="1232893"/>
          </a:xfrm>
          <a:prstGeom prst="rect">
            <a:avLst/>
          </a:prstGeom>
        </p:spPr>
      </p:pic>
      <p:pic>
        <p:nvPicPr>
          <p:cNvPr id="13" name="图片 22"/>
          <p:cNvPicPr/>
          <p:nvPr/>
        </p:nvPicPr>
        <p:blipFill rotWithShape="1">
          <a:blip r:embed="rId7" cstate="print"/>
          <a:srcRect l="10521" t="6827" r="9379" b="2785"/>
          <a:stretch/>
        </p:blipFill>
        <p:spPr>
          <a:xfrm>
            <a:off x="10594695" y="3099409"/>
            <a:ext cx="1494358" cy="1339851"/>
          </a:xfrm>
          <a:prstGeom prst="rect">
            <a:avLst/>
          </a:prstGeom>
        </p:spPr>
      </p:pic>
      <p:pic>
        <p:nvPicPr>
          <p:cNvPr id="14" name="图片 25"/>
          <p:cNvPicPr/>
          <p:nvPr/>
        </p:nvPicPr>
        <p:blipFill rotWithShape="1">
          <a:blip r:embed="rId8"/>
          <a:srcRect t="14919" b="4085"/>
          <a:stretch/>
        </p:blipFill>
        <p:spPr>
          <a:xfrm>
            <a:off x="5848243" y="3143859"/>
            <a:ext cx="2071111" cy="1220227"/>
          </a:xfrm>
          <a:prstGeom prst="rect">
            <a:avLst/>
          </a:prstGeom>
        </p:spPr>
      </p:pic>
      <p:pic>
        <p:nvPicPr>
          <p:cNvPr id="15" name="图片 26" descr="C:\Users\ADMINI~1\AppData\Local\Temp\WeChat Files\85317934769893414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19759" r="25296" b="11284"/>
          <a:stretch/>
        </p:blipFill>
        <p:spPr bwMode="auto">
          <a:xfrm>
            <a:off x="7917103" y="3143859"/>
            <a:ext cx="1365250" cy="1223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5843240" y="4652959"/>
            <a:ext cx="6245813" cy="20897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Beam dynamics simulation &amp; AP design</a:t>
            </a:r>
            <a:endParaRPr lang="en-US" altLang="zh-CN" dirty="0">
              <a:latin typeface="+mn-lt"/>
            </a:endParaRPr>
          </a:p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Design of accelerating structure &amp; MW element</a:t>
            </a:r>
          </a:p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Physics design of various kind of magnets</a:t>
            </a:r>
          </a:p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Design of other systems of </a:t>
            </a:r>
            <a:r>
              <a:rPr lang="en-US" altLang="zh-CN" dirty="0" err="1" smtClean="0">
                <a:latin typeface="+mn-lt"/>
              </a:rPr>
              <a:t>linac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2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311656"/>
            <a:ext cx="10515600" cy="4887407"/>
          </a:xfrm>
        </p:spPr>
        <p:txBody>
          <a:bodyPr/>
          <a:lstStyle/>
          <a:p>
            <a:r>
              <a:rPr lang="en-US" smtClean="0"/>
              <a:t>Design of booster</a:t>
            </a:r>
            <a:endParaRPr lang="en-US"/>
          </a:p>
        </p:txBody>
      </p:sp>
      <p:pic>
        <p:nvPicPr>
          <p:cNvPr id="4" name="图片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" y="1055716"/>
            <a:ext cx="4509004" cy="276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994150"/>
            <a:ext cx="4286250" cy="1930400"/>
            <a:chOff x="0" y="3835400"/>
            <a:chExt cx="5029200" cy="2234168"/>
          </a:xfrm>
        </p:grpSpPr>
        <p:pic>
          <p:nvPicPr>
            <p:cNvPr id="6" name="图片 6147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8" r="3962"/>
            <a:stretch/>
          </p:blipFill>
          <p:spPr bwMode="auto">
            <a:xfrm>
              <a:off x="2444750" y="3861494"/>
              <a:ext cx="2584450" cy="2208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146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2" r="4663"/>
            <a:stretch/>
          </p:blipFill>
          <p:spPr bwMode="auto">
            <a:xfrm>
              <a:off x="0" y="3835400"/>
              <a:ext cx="2559050" cy="223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16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2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5141" r="5588"/>
          <a:stretch/>
        </p:blipFill>
        <p:spPr>
          <a:xfrm>
            <a:off x="4594983" y="0"/>
            <a:ext cx="2683571" cy="1874640"/>
          </a:xfrm>
          <a:prstGeom prst="rect">
            <a:avLst/>
          </a:prstGeom>
        </p:spPr>
      </p:pic>
      <p:pic>
        <p:nvPicPr>
          <p:cNvPr id="10" name="图片 78" descr="x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7263"/>
          <a:stretch/>
        </p:blipFill>
        <p:spPr bwMode="auto">
          <a:xfrm>
            <a:off x="7150115" y="19050"/>
            <a:ext cx="260099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9" descr="y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r="8357"/>
          <a:stretch/>
        </p:blipFill>
        <p:spPr bwMode="auto">
          <a:xfrm>
            <a:off x="9677400" y="13489"/>
            <a:ext cx="2470150" cy="19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3946" r="36079"/>
          <a:stretch/>
        </p:blipFill>
        <p:spPr bwMode="auto">
          <a:xfrm>
            <a:off x="4489415" y="2384622"/>
            <a:ext cx="2876585" cy="1788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3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r="51024"/>
          <a:stretch/>
        </p:blipFill>
        <p:spPr bwMode="auto">
          <a:xfrm>
            <a:off x="7432943" y="2312385"/>
            <a:ext cx="2450600" cy="18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543" y="2332254"/>
            <a:ext cx="2264007" cy="18406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927100" y="5855201"/>
            <a:ext cx="2755899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Dynamic aperture study</a:t>
            </a:r>
            <a:endParaRPr lang="en-US" altLang="zh-CN" dirty="0" smtClean="0">
              <a:solidFill>
                <a:srgbClr val="002060"/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4940300" y="1788188"/>
            <a:ext cx="2165364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z="1400" dirty="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Single </a:t>
            </a:r>
            <a:r>
              <a:rPr lang="en-US" altLang="zh-CN" sz="140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bunch current limit</a:t>
            </a:r>
            <a:endParaRPr lang="en-US" altLang="zh-CN" sz="1400" dirty="0" smtClean="0">
              <a:solidFill>
                <a:srgbClr val="C00000"/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 bwMode="auto">
          <a:xfrm>
            <a:off x="7533993" y="1788188"/>
            <a:ext cx="4785008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dirty="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Effect on orbit error at low energy to injection</a:t>
            </a:r>
            <a:endParaRPr lang="en-US" altLang="zh-CN" dirty="0" smtClean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4509740" y="4078665"/>
            <a:ext cx="2978180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z="160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Effect of magnetic errors to tunes</a:t>
            </a:r>
            <a:endParaRPr lang="en-US" altLang="zh-CN" sz="1600" dirty="0" smtClean="0">
              <a:solidFill>
                <a:srgbClr val="C00000"/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7530479" y="4078665"/>
            <a:ext cx="2465082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z="120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Chromaticity variation due to ripple</a:t>
            </a:r>
            <a:endParaRPr lang="en-US" altLang="zh-CN" sz="1200" dirty="0" smtClean="0">
              <a:solidFill>
                <a:srgbClr val="C00000"/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21" name="内容占位符 2"/>
          <p:cNvSpPr txBox="1">
            <a:spLocks/>
          </p:cNvSpPr>
          <p:nvPr/>
        </p:nvSpPr>
        <p:spPr bwMode="auto">
          <a:xfrm>
            <a:off x="4594983" y="4487859"/>
            <a:ext cx="7501767" cy="1789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>
                <a:latin typeface="+mn-lt"/>
              </a:rPr>
              <a:t>Lattice design &amp; nonlinear tracking study</a:t>
            </a:r>
            <a:endParaRPr lang="en-US" altLang="zh-CN" sz="1800" dirty="0">
              <a:latin typeface="+mn-lt"/>
            </a:endParaRP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>
                <a:latin typeface="+mn-lt"/>
              </a:rPr>
              <a:t>Magnetic errors effects to injection and beam store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>
                <a:latin typeface="+mn-lt"/>
              </a:rPr>
              <a:t>Simulation on impedance, modification of AP parameters to get required bunch charge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>
                <a:latin typeface="+mn-lt"/>
              </a:rPr>
              <a:t>Fit to the swap-out &amp; long. on-axis injection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10040011" y="4077550"/>
            <a:ext cx="2151989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00000"/>
              </a:lnSpc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+mn-lt"/>
                <a:ea typeface="华文细黑" panose="02010600040101010101" pitchFamily="2" charset="-122"/>
              </a:rPr>
              <a:t>Mom. Acceptance @low energy</a:t>
            </a:r>
          </a:p>
        </p:txBody>
      </p:sp>
    </p:spTree>
    <p:extLst>
      <p:ext uri="{BB962C8B-B14F-4D97-AF65-F5344CB8AC3E}">
        <p14:creationId xmlns:p14="http://schemas.microsoft.com/office/powerpoint/2010/main" val="2499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100"/>
            <a:ext cx="10515600" cy="5834063"/>
          </a:xfrm>
        </p:spPr>
        <p:txBody>
          <a:bodyPr/>
          <a:lstStyle/>
          <a:p>
            <a:r>
              <a:rPr lang="en-US" dirty="0" smtClean="0"/>
              <a:t>Design on injection and extraction</a:t>
            </a:r>
            <a:endParaRPr lang="en-US" dirty="0"/>
          </a:p>
        </p:txBody>
      </p:sp>
      <p:pic>
        <p:nvPicPr>
          <p:cNvPr id="4" name="图片 2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" y="3848100"/>
            <a:ext cx="4374515" cy="212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2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5669" r="7573" b="2691"/>
          <a:stretch/>
        </p:blipFill>
        <p:spPr bwMode="auto">
          <a:xfrm>
            <a:off x="8651249" y="2163763"/>
            <a:ext cx="3011151" cy="2090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30599" y="3221061"/>
            <a:ext cx="3293377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dirty="0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Pulse distribution at BTS line</a:t>
            </a:r>
            <a:endParaRPr lang="en-US" altLang="zh-CN" dirty="0" smtClean="0">
              <a:solidFill>
                <a:srgbClr val="0020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741669" y="4493284"/>
            <a:ext cx="7450332" cy="17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Lattice design of injection and extraction sections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Simulation on injection</a:t>
            </a:r>
            <a:endParaRPr lang="en-US" altLang="zh-CN" sz="2000" dirty="0">
              <a:latin typeface="+mn-lt"/>
            </a:endParaRP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Physics design of key elements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Fit the requirements of swap-out &amp; long. on-axis injection</a:t>
            </a:r>
          </a:p>
        </p:txBody>
      </p:sp>
      <p:pic>
        <p:nvPicPr>
          <p:cNvPr id="8" name="图片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9" y="1452681"/>
            <a:ext cx="3684202" cy="1817570"/>
          </a:xfrm>
          <a:prstGeom prst="rect">
            <a:avLst/>
          </a:prstGeom>
          <a:noFill/>
        </p:spPr>
      </p:pic>
      <p:pic>
        <p:nvPicPr>
          <p:cNvPr id="9" name="图片 31" descr="D:\HEPS\transportline\inject and extract\回注系统布局图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2" b="5713"/>
          <a:stretch/>
        </p:blipFill>
        <p:spPr bwMode="auto">
          <a:xfrm>
            <a:off x="4065587" y="805835"/>
            <a:ext cx="4060825" cy="1166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40" descr="D:\HEPS\transportline\inject and extract\引出系统布局图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030" y="805835"/>
            <a:ext cx="3831590" cy="118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41"/>
          <p:cNvPicPr/>
          <p:nvPr/>
        </p:nvPicPr>
        <p:blipFill rotWithShape="1">
          <a:blip r:embed="rId7" cstate="print"/>
          <a:srcRect l="2857" t="2934" r="7691" b="-880"/>
          <a:stretch/>
        </p:blipFill>
        <p:spPr bwMode="auto">
          <a:xfrm>
            <a:off x="4591050" y="2134183"/>
            <a:ext cx="3200400" cy="2119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161505" y="5886467"/>
            <a:ext cx="1831564" cy="4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lnSpc>
                <a:spcPct val="130000"/>
              </a:lnSpc>
              <a:buNone/>
            </a:pPr>
            <a:r>
              <a:rPr lang="en-US" altLang="zh-CN" smtClean="0">
                <a:solidFill>
                  <a:srgbClr val="002060"/>
                </a:solidFill>
                <a:latin typeface="+mn-lt"/>
                <a:ea typeface="华文细黑" panose="02010600040101010101" pitchFamily="2" charset="-122"/>
              </a:rPr>
              <a:t>Slotted kicker</a:t>
            </a:r>
            <a:endParaRPr lang="en-US" altLang="zh-CN" dirty="0" smtClean="0">
              <a:solidFill>
                <a:srgbClr val="002060"/>
              </a:solidFill>
              <a:latin typeface="+mn-lt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59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9100"/>
            <a:ext cx="10515600" cy="5757863"/>
          </a:xfrm>
        </p:spPr>
        <p:txBody>
          <a:bodyPr/>
          <a:lstStyle/>
          <a:p>
            <a:r>
              <a:rPr lang="en-US" dirty="0" smtClean="0"/>
              <a:t>Design on key hardware of booster</a:t>
            </a:r>
            <a:endParaRPr lang="en-US" dirty="0"/>
          </a:p>
        </p:txBody>
      </p:sp>
      <p:pic>
        <p:nvPicPr>
          <p:cNvPr id="8" name="图片 25" descr="C:\Users\mzstc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24" y="3394394"/>
            <a:ext cx="3803650" cy="20148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图片 27" descr="F:\docs\lenovo\AppData\Local\Temp\ksohtml\wpsED58.tm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98" y="989246"/>
            <a:ext cx="4356417" cy="22683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图片 2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185" y="3381846"/>
            <a:ext cx="3523615" cy="20274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70026" y="5695601"/>
            <a:ext cx="3359440" cy="5073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sz="2000" dirty="0" smtClean="0">
                <a:latin typeface="+mn-lt"/>
              </a:rPr>
              <a:t>Design of various magnets</a:t>
            </a: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8689815" y="989247"/>
            <a:ext cx="3502185" cy="20410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7 kinds of magnet support</a:t>
            </a:r>
            <a:endParaRPr lang="en-US" altLang="zh-CN" dirty="0" smtClean="0"/>
          </a:p>
          <a:p>
            <a:pPr marL="361950" indent="-361950">
              <a:lnSpc>
                <a:spcPct val="130000"/>
              </a:lnSpc>
            </a:pPr>
            <a:r>
              <a:rPr lang="en-US" altLang="zh-CN" dirty="0" smtClean="0">
                <a:latin typeface="+mn-lt"/>
              </a:rPr>
              <a:t>Injector 2D layout in general</a:t>
            </a:r>
          </a:p>
          <a:p>
            <a:pPr marL="361950" indent="-361950">
              <a:lnSpc>
                <a:spcPct val="130000"/>
              </a:lnSpc>
            </a:pPr>
            <a:r>
              <a:rPr lang="en-US" altLang="zh-CN" dirty="0" err="1" smtClean="0">
                <a:latin typeface="+mn-lt"/>
              </a:rPr>
              <a:t>Linac</a:t>
            </a:r>
            <a:r>
              <a:rPr lang="en-US" altLang="zh-CN" dirty="0" smtClean="0">
                <a:latin typeface="+mn-lt"/>
              </a:rPr>
              <a:t> mechanics design</a:t>
            </a:r>
            <a:endParaRPr lang="en-US" altLang="zh-CN" dirty="0" smtClean="0"/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4389924" y="5525689"/>
            <a:ext cx="3896826" cy="128151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air loading &amp; pressure analysis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vacuum chamber design &amp; temp. deform calculation</a:t>
            </a:r>
          </a:p>
        </p:txBody>
      </p:sp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8405579" y="5409249"/>
            <a:ext cx="3710221" cy="13979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smtClean="0">
                <a:latin typeface="+mn-lt"/>
              </a:rPr>
              <a:t>Design on RF </a:t>
            </a:r>
            <a:r>
              <a:rPr lang="en-US" altLang="zh-CN" sz="2000" dirty="0" smtClean="0">
                <a:latin typeface="+mn-lt"/>
              </a:rPr>
              <a:t>system integration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>
                <a:latin typeface="+mn-lt"/>
              </a:rPr>
              <a:t>HOM calculation</a:t>
            </a:r>
          </a:p>
        </p:txBody>
      </p:sp>
      <p:pic>
        <p:nvPicPr>
          <p:cNvPr id="16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8" y="964922"/>
            <a:ext cx="2586713" cy="12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9"/>
          <p:cNvPicPr/>
          <p:nvPr/>
        </p:nvPicPr>
        <p:blipFill rotWithShape="1">
          <a:blip r:embed="rId6" cstate="print"/>
          <a:srcRect l="5792" t="2007" r="9887"/>
          <a:stretch/>
        </p:blipFill>
        <p:spPr>
          <a:xfrm>
            <a:off x="478333" y="2302144"/>
            <a:ext cx="1619794" cy="1518620"/>
          </a:xfrm>
          <a:prstGeom prst="rect">
            <a:avLst/>
          </a:prstGeom>
        </p:spPr>
      </p:pic>
      <p:pic>
        <p:nvPicPr>
          <p:cNvPr id="18" name="图片 21"/>
          <p:cNvPicPr/>
          <p:nvPr/>
        </p:nvPicPr>
        <p:blipFill rotWithShape="1">
          <a:blip r:embed="rId7" cstate="print"/>
          <a:srcRect l="5428" t="2288" r="5172" b="1959"/>
          <a:stretch/>
        </p:blipFill>
        <p:spPr>
          <a:xfrm>
            <a:off x="2310323" y="2226567"/>
            <a:ext cx="1518727" cy="1534592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894442"/>
            <a:ext cx="2543826" cy="186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Beamlines for the phase-I of HEPS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707921"/>
              </p:ext>
            </p:extLst>
          </p:nvPr>
        </p:nvGraphicFramePr>
        <p:xfrm>
          <a:off x="838200" y="1284815"/>
          <a:ext cx="9677400" cy="4896652"/>
        </p:xfrm>
        <a:graphic>
          <a:graphicData uri="http://schemas.openxmlformats.org/drawingml/2006/table">
            <a:tbl>
              <a:tblPr/>
              <a:tblGrid>
                <a:gridCol w="945161"/>
                <a:gridCol w="6168106"/>
                <a:gridCol w="2564133"/>
              </a:tblGrid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High energy </a:t>
                      </a:r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X-ray diffraction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High</a:t>
                      </a:r>
                      <a:r>
                        <a:rPr lang="en-US" altLang="zh-CN" sz="1400" b="1" kern="100" baseline="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energy, low </a:t>
                      </a:r>
                      <a:r>
                        <a:rPr lang="en-US" altLang="zh-CN" sz="1400" b="1" kern="100" baseline="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emmitance</a:t>
                      </a:r>
                      <a:endParaRPr lang="en-US" altLang="zh-CN" sz="1400" b="1" kern="100" dirty="0" smtClean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2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CDI and XPCS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3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NRS and IXS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4</a:t>
                      </a:r>
                      <a:endParaRPr lang="zh-CN" sz="14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altLang="zh-CN" sz="1400" b="1" kern="10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Nano</a:t>
                      </a: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-probe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5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Time-resolved techniques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6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Hard </a:t>
                      </a:r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X-ray imaging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7</a:t>
                      </a:r>
                      <a:endParaRPr lang="zh-CN" sz="14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High-pressure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9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8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Protein crystallography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Large users communities</a:t>
                      </a:r>
                      <a:endParaRPr lang="zh-CN" altLang="en-US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00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9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XAFS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10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</a:t>
                      </a:r>
                      <a:r>
                        <a:rPr lang="en-US" altLang="zh-CN" sz="1400" b="1" i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In situ</a:t>
                      </a: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surface</a:t>
                      </a:r>
                      <a:r>
                        <a:rPr lang="en-US" altLang="zh-CN" sz="1400" b="1" kern="100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diffraction and scattering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11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High </a:t>
                      </a:r>
                      <a:r>
                        <a:rPr lang="en-US" altLang="zh-CN" sz="1400" b="1" kern="100" dirty="0" err="1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throughtput</a:t>
                      </a: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SAXS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12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Ultrahigh resolution Electronic-Structure Spectroscopy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Application in industry, medicine, etc.</a:t>
                      </a:r>
                      <a:endParaRPr lang="zh-CN" altLang="en-US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13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Medium energy X-ray</a:t>
                      </a:r>
                      <a:r>
                        <a:rPr lang="en-US" altLang="zh-CN" sz="1400" b="1" kern="100" baseline="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micro-spectroscopy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14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Structure and spectrum imaging 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7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47258" y="976819"/>
            <a:ext cx="6742682" cy="4804867"/>
          </a:xfrm>
        </p:spPr>
        <p:txBody>
          <a:bodyPr>
            <a:normAutofit/>
          </a:bodyPr>
          <a:lstStyle/>
          <a:p>
            <a:r>
              <a:rPr lang="en-US" altLang="zh-CN" sz="2400" dirty="0" err="1" smtClean="0"/>
              <a:t>Huairou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District, Beijing </a:t>
            </a:r>
            <a:r>
              <a:rPr lang="en-US" altLang="zh-CN" sz="2400" dirty="0" smtClean="0"/>
              <a:t>area (near the venue of the USR workshop in Oct 2012, </a:t>
            </a:r>
            <a:r>
              <a:rPr lang="en-US" altLang="zh-CN" sz="2400" dirty="0" err="1" smtClean="0"/>
              <a:t>Hairou</a:t>
            </a:r>
            <a:r>
              <a:rPr lang="en-US" altLang="zh-CN" sz="2400" dirty="0" smtClean="0"/>
              <a:t>), ~100 km northeast of </a:t>
            </a:r>
            <a:r>
              <a:rPr lang="en-US" altLang="zh-CN" sz="2400" dirty="0" smtClean="0"/>
              <a:t>IHEP</a:t>
            </a:r>
          </a:p>
          <a:p>
            <a:r>
              <a:rPr lang="en-US" altLang="zh-CN" sz="2400" dirty="0" smtClean="0"/>
              <a:t>Ground motion at the area were measured</a:t>
            </a:r>
            <a:endParaRPr lang="zh-CN" altLang="en-US" sz="2400" dirty="0"/>
          </a:p>
          <a:p>
            <a:pPr marL="0" indent="0">
              <a:buNone/>
            </a:pPr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2749"/>
            <a:ext cx="10515600" cy="808582"/>
          </a:xfrm>
        </p:spPr>
        <p:txBody>
          <a:bodyPr/>
          <a:lstStyle/>
          <a:p>
            <a:r>
              <a:rPr lang="en-US" altLang="zh-CN" dirty="0">
                <a:solidFill>
                  <a:srgbClr val="CC0000"/>
                </a:solidFill>
              </a:rPr>
              <a:t>The </a:t>
            </a:r>
            <a:r>
              <a:rPr lang="en-US" altLang="zh-CN" dirty="0" smtClean="0">
                <a:solidFill>
                  <a:srgbClr val="CC0000"/>
                </a:solidFill>
              </a:rPr>
              <a:t>site for HEPS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271659" y="271009"/>
            <a:ext cx="481874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BASIC: An area of 233</a:t>
            </a: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acres, including: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HEPS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SECUF (Synergized Extreme Condition User Facility)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Simulation Facility for the Earth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Series research platforms in energy, environment, biology, materials, etc.</a:t>
            </a:r>
          </a:p>
        </p:txBody>
      </p:sp>
      <p:grpSp>
        <p:nvGrpSpPr>
          <p:cNvPr id="6" name="组合 9"/>
          <p:cNvGrpSpPr>
            <a:grpSpLocks/>
          </p:cNvGrpSpPr>
          <p:nvPr/>
        </p:nvGrpSpPr>
        <p:grpSpPr bwMode="auto">
          <a:xfrm>
            <a:off x="382588" y="2586718"/>
            <a:ext cx="6632575" cy="3886654"/>
            <a:chOff x="-38" y="414587"/>
            <a:chExt cx="9142444" cy="5814564"/>
          </a:xfrm>
        </p:grpSpPr>
        <p:pic>
          <p:nvPicPr>
            <p:cNvPr id="7" name="图片 5" descr="BeiJingGuangYuanDiLiWeiZhi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4" t="8313" r="15659" b="13071"/>
            <a:stretch/>
          </p:blipFill>
          <p:spPr bwMode="auto">
            <a:xfrm>
              <a:off x="-38" y="414587"/>
              <a:ext cx="9142444" cy="581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3929058" y="500042"/>
              <a:ext cx="1143008" cy="460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UCAS</a:t>
              </a:r>
              <a:endParaRPr kumimoji="0"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643438" y="2500306"/>
              <a:ext cx="1143008" cy="460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HEPS</a:t>
              </a:r>
              <a:endParaRPr kumimoji="0"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2928926" y="4782933"/>
              <a:ext cx="2714644" cy="782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High-Tech Zone , Huairou, Beijing</a:t>
              </a:r>
              <a:endParaRPr kumimoji="0"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/>
          <a:stretch/>
        </p:blipFill>
        <p:spPr>
          <a:xfrm>
            <a:off x="7074744" y="2254233"/>
            <a:ext cx="5078327" cy="4183062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439886" y="4345764"/>
            <a:ext cx="4453164" cy="6253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5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0" y="259735"/>
            <a:ext cx="10515600" cy="808582"/>
          </a:xfrm>
        </p:spPr>
        <p:txBody>
          <a:bodyPr/>
          <a:lstStyle/>
          <a:p>
            <a:r>
              <a:rPr lang="en-US" altLang="zh-CN" dirty="0" smtClean="0">
                <a:latin typeface="+mn-lt"/>
              </a:rPr>
              <a:t>	1. Introduction</a:t>
            </a:r>
            <a:endParaRPr lang="zh-CN" altLang="en-US" dirty="0">
              <a:latin typeface="+mn-lt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673100" y="1022856"/>
            <a:ext cx="10823956" cy="4887407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+mn-lt"/>
              </a:rPr>
              <a:t>P</a:t>
            </a:r>
            <a:r>
              <a:rPr lang="en-US" altLang="zh-CN" dirty="0" smtClean="0">
                <a:latin typeface="+mn-lt"/>
              </a:rPr>
              <a:t>hoton source – A powerful tool to probe the nature, </a:t>
            </a:r>
            <a:r>
              <a:rPr lang="en-US" altLang="zh-CN" dirty="0">
                <a:latin typeface="+mn-lt"/>
              </a:rPr>
              <a:t>required with widely tunable frequency range from i</a:t>
            </a:r>
            <a:r>
              <a:rPr lang="en-US" altLang="zh-CN" dirty="0" smtClean="0">
                <a:latin typeface="+mn-lt"/>
              </a:rPr>
              <a:t>nfrared </a:t>
            </a:r>
            <a:r>
              <a:rPr lang="en-US" altLang="zh-CN" dirty="0">
                <a:latin typeface="+mn-lt"/>
              </a:rPr>
              <a:t>to </a:t>
            </a:r>
            <a:r>
              <a:rPr lang="en-US" altLang="zh-CN" dirty="0" smtClean="0">
                <a:latin typeface="+mn-lt"/>
              </a:rPr>
              <a:t>hard X-ray</a:t>
            </a:r>
            <a:endParaRPr lang="zh-CN" altLang="en-U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395001"/>
            <a:ext cx="6347820" cy="357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20" y="2538669"/>
            <a:ext cx="5344819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7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Site, construction &amp;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/>
          <a:stretch/>
        </p:blipFill>
        <p:spPr>
          <a:xfrm>
            <a:off x="248560" y="1119117"/>
            <a:ext cx="5624206" cy="4075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35" y="1119116"/>
            <a:ext cx="5970983" cy="4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for Advanced Photon Sciences (PAPS)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3" descr="1111g 副本.jpg"/>
          <p:cNvPicPr>
            <a:picLocks noChangeAspect="1"/>
          </p:cNvPicPr>
          <p:nvPr/>
        </p:nvPicPr>
        <p:blipFill>
          <a:blip r:embed="rId2" cstate="print"/>
          <a:srcRect t="18549" b="12500"/>
          <a:stretch>
            <a:fillRect/>
          </a:stretch>
        </p:blipFill>
        <p:spPr>
          <a:xfrm>
            <a:off x="1168400" y="1124456"/>
            <a:ext cx="9144000" cy="410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400" y="5309428"/>
            <a:ext cx="934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</a:rPr>
              <a:t>Supported by Beijing Municipality (~0.5 B RMB), 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05/17 </a:t>
            </a:r>
            <a:r>
              <a:rPr lang="mr-IN" altLang="zh-CN" sz="2400" b="1" dirty="0" smtClean="0">
                <a:solidFill>
                  <a:srgbClr val="002060"/>
                </a:solidFill>
              </a:rPr>
              <a:t>–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05/20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</a:rPr>
              <a:t>Research in accelerator and X-ray optic techniques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</a:rPr>
              <a:t>Testing infrastructure (magnets, RF, pre-alignment, vacuum, ID) of HEPS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5.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1562"/>
            <a:ext cx="10515600" cy="48874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A high energy photon source is requested by users, aiming at the lowest emittance and highest brightness in the exiting synchrotron light sources.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The R&amp;D of the HEPS project is being carried on, and will be finished by the end of Oct 2018.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The HEPS is scheduled to start the construction by the end of 2018, and will be completed in mid of 2025.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The AP design and key technologies development for the HEPS are now under way</a:t>
            </a:r>
            <a:r>
              <a:rPr lang="en-US" sz="24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Ground motion and vibration reduction is critical to HEPS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542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33" y="1749867"/>
            <a:ext cx="10515600" cy="808582"/>
          </a:xfrm>
        </p:spPr>
        <p:txBody>
          <a:bodyPr/>
          <a:lstStyle/>
          <a:p>
            <a:pPr algn="ctr"/>
            <a:r>
              <a:rPr lang="en-US" dirty="0" smtClean="0"/>
              <a:t>Thanks for your attentions!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9400" y="61752"/>
            <a:ext cx="10515600" cy="80858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Storage ring-based synchrotron radiation light source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62000"/>
            <a:ext cx="7889702" cy="5414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dirty="0" smtClean="0"/>
              <a:t>Developed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China </a:t>
            </a:r>
            <a:r>
              <a:rPr lang="en-US" altLang="zh-CN" sz="2400" dirty="0" smtClean="0"/>
              <a:t>from 1980s, BEPC/BSRF, </a:t>
            </a:r>
            <a:r>
              <a:rPr lang="en-US" altLang="zh-CN" sz="2400" dirty="0" smtClean="0"/>
              <a:t>HLS, SSRF</a:t>
            </a:r>
            <a:r>
              <a:rPr lang="en-US" altLang="zh-CN" sz="2400" dirty="0" smtClean="0"/>
              <a:t>, and TLS/TPS</a:t>
            </a:r>
            <a:endParaRPr lang="zh-CN" altLang="en-US" sz="2400" dirty="0"/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703079" y="1570583"/>
            <a:ext cx="7024824" cy="4723074"/>
            <a:chOff x="1447800" y="1676400"/>
            <a:chExt cx="7910362" cy="4814696"/>
          </a:xfrm>
        </p:grpSpPr>
        <p:pic>
          <p:nvPicPr>
            <p:cNvPr id="5" name="Picture 2" descr="map of chi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76400"/>
              <a:ext cx="6570714" cy="481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7914494" y="1929066"/>
              <a:ext cx="1443667" cy="685800"/>
            </a:xfrm>
            <a:prstGeom prst="wedgeRoundRectCallout">
              <a:avLst>
                <a:gd name="adj1" fmla="val -166222"/>
                <a:gd name="adj2" fmla="val 188609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2000" b="1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BSRF </a:t>
              </a:r>
            </a:p>
            <a:p>
              <a:pPr algn="ctr" eaLnBrk="1" hangingPunct="1"/>
              <a:r>
                <a:rPr kumimoji="0" lang="en-US" altLang="zh-CN" sz="2000" b="1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1GLS</a:t>
              </a:r>
              <a:endParaRPr kumimoji="0" lang="zh-CN" altLang="en-US" sz="20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2756020" y="5400075"/>
              <a:ext cx="1029239" cy="685800"/>
            </a:xfrm>
            <a:prstGeom prst="wedgeRoundRectCallout">
              <a:avLst>
                <a:gd name="adj1" fmla="val 300046"/>
                <a:gd name="adj2" fmla="val -173868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20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HLS</a:t>
              </a:r>
            </a:p>
            <a:p>
              <a:pPr algn="ctr" eaLnBrk="1" hangingPunct="1"/>
              <a:r>
                <a:rPr kumimoji="0" lang="en-US" altLang="zh-CN" sz="20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2GLS</a:t>
              </a:r>
              <a:endParaRPr kumimoji="0" lang="zh-CN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7937349" y="3963807"/>
              <a:ext cx="1420813" cy="685800"/>
            </a:xfrm>
            <a:prstGeom prst="wedgeRoundRectCallout">
              <a:avLst>
                <a:gd name="adj1" fmla="val -125206"/>
                <a:gd name="adj2" fmla="val 37888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2000" b="1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SSRF</a:t>
              </a:r>
            </a:p>
            <a:p>
              <a:pPr algn="ctr" eaLnBrk="1" hangingPunct="1"/>
              <a:r>
                <a:rPr kumimoji="0" lang="en-US" altLang="zh-CN" sz="2000" b="1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3GLS</a:t>
              </a:r>
              <a:endParaRPr kumimoji="0" lang="zh-CN" altLang="en-US" sz="20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1" name="TextBox 17"/>
          <p:cNvSpPr txBox="1"/>
          <p:nvPr/>
        </p:nvSpPr>
        <p:spPr bwMode="auto">
          <a:xfrm>
            <a:off x="8764799" y="1139869"/>
            <a:ext cx="2781064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rPr>
              <a:t>Beijing Synchrotron Radiation Facility</a:t>
            </a:r>
          </a:p>
        </p:txBody>
      </p: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48300" y="4336075"/>
            <a:ext cx="2808287" cy="1798637"/>
            <a:chOff x="107504" y="4808739"/>
            <a:chExt cx="2808000" cy="1797984"/>
          </a:xfrm>
        </p:grpSpPr>
        <p:pic>
          <p:nvPicPr>
            <p:cNvPr id="13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808739"/>
              <a:ext cx="2808000" cy="1797984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20"/>
            <p:cNvSpPr txBox="1">
              <a:spLocks noChangeArrowheads="1"/>
            </p:cNvSpPr>
            <p:nvPr/>
          </p:nvSpPr>
          <p:spPr bwMode="auto">
            <a:xfrm>
              <a:off x="109092" y="4810325"/>
              <a:ext cx="2806412" cy="2761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200" b="1">
                  <a:solidFill>
                    <a:schemeClr val="bg1"/>
                  </a:solidFill>
                  <a:cs typeface="Times New Roman" panose="02020603050405020304" pitchFamily="18" charset="0"/>
                </a:rPr>
                <a:t>Hefei Light source</a:t>
              </a: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8764797" y="3106227"/>
            <a:ext cx="2784200" cy="1803977"/>
            <a:chOff x="6217767" y="4815701"/>
            <a:chExt cx="2821648" cy="1875820"/>
          </a:xfrm>
        </p:grpSpPr>
        <p:pic>
          <p:nvPicPr>
            <p:cNvPr id="16" name="Picture 3" descr="200707_09_3-SSR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240" y="4815928"/>
              <a:ext cx="2808000" cy="1875593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23"/>
            <p:cNvSpPr txBox="1">
              <a:spLocks noChangeArrowheads="1"/>
            </p:cNvSpPr>
            <p:nvPr/>
          </p:nvSpPr>
          <p:spPr bwMode="auto">
            <a:xfrm>
              <a:off x="6217767" y="4815701"/>
              <a:ext cx="2821648" cy="2763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0" lang="en-US" altLang="zh-CN" sz="1200" b="1">
                  <a:solidFill>
                    <a:schemeClr val="bg1"/>
                  </a:solidFill>
                  <a:cs typeface="Times New Roman" panose="02020603050405020304" pitchFamily="18" charset="0"/>
                </a:rPr>
                <a:t>Shanghai Synchrotron Radiation Facility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96" y="1416868"/>
            <a:ext cx="2781067" cy="148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3391" r="8784" b="15088"/>
          <a:stretch/>
        </p:blipFill>
        <p:spPr bwMode="auto">
          <a:xfrm>
            <a:off x="8793271" y="5114579"/>
            <a:ext cx="2752591" cy="17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7445850" y="5370432"/>
            <a:ext cx="1261758" cy="674959"/>
          </a:xfrm>
          <a:prstGeom prst="wedgeRoundRectCallout">
            <a:avLst>
              <a:gd name="adj1" fmla="val -111308"/>
              <a:gd name="adj2" fmla="val -7531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0" lang="en-US" altLang="zh-CN" sz="2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TPS</a:t>
            </a:r>
            <a:endParaRPr kumimoji="0" lang="en-US" altLang="zh-CN" sz="2000" b="1" dirty="0">
              <a:solidFill>
                <a:srgbClr val="00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1" hangingPunct="1"/>
            <a:r>
              <a:rPr kumimoji="0" lang="en-US" altLang="zh-CN" sz="2000" b="1" dirty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3GLS</a:t>
            </a:r>
            <a:endParaRPr kumimoji="0" lang="zh-CN" altLang="en-US" sz="2000" b="1" dirty="0">
              <a:solidFill>
                <a:srgbClr val="00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8791937" y="5049845"/>
            <a:ext cx="2753925" cy="27699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0" lang="en-US" altLang="zh-CN" sz="1200" b="1" smtClean="0">
                <a:solidFill>
                  <a:schemeClr val="bg1"/>
                </a:solidFill>
                <a:cs typeface="Times New Roman" panose="02020603050405020304" pitchFamily="18" charset="0"/>
              </a:rPr>
              <a:t>Taiwan Photon Source</a:t>
            </a:r>
            <a:endParaRPr kumimoji="0" lang="en-US" altLang="zh-CN" sz="12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Trends of light source</a:t>
            </a:r>
            <a:endParaRPr lang="zh-CN" altLang="en-US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00101" y="4107448"/>
            <a:ext cx="5346700" cy="2714517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  <a:extLst/>
        </p:spPr>
        <p:txBody>
          <a:bodyPr wrap="square" lIns="198000" rIns="198000" bIns="118800">
            <a:spAutoFit/>
          </a:bodyPr>
          <a:lstStyle>
            <a:lvl1pPr marL="361950" indent="-3619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Lower emittances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 </a:t>
            </a:r>
            <a:r>
              <a:rPr kumimoji="1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( 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Wingdings" panose="05000000000000000000" pitchFamily="2" charset="2"/>
              </a:rPr>
              <a:t> 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0.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Wingdings" panose="05000000000000000000" pitchFamily="2" charset="2"/>
              </a:rPr>
              <a:t>1 </a:t>
            </a:r>
            <a:r>
              <a:rPr kumimoji="1" lang="en-US" altLang="zh-CN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Wingdings" panose="05000000000000000000" pitchFamily="2" charset="2"/>
              </a:rPr>
              <a:t>nmrad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Wingdings" panose="05000000000000000000" pitchFamily="2" charset="2"/>
              </a:rPr>
              <a:t>)</a:t>
            </a:r>
            <a:endParaRPr kumimoji="1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sym typeface="Wingdings" panose="05000000000000000000" pitchFamily="2" charset="2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Higher brilliances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 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(↗</a:t>
            </a:r>
            <a:r>
              <a:rPr kumimoji="1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2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~</a:t>
            </a:r>
            <a:r>
              <a:rPr kumimoji="1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3 </a:t>
            </a: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orders)</a:t>
            </a:r>
            <a:endParaRPr kumimoji="1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More advanced beam lines and end-stations (Better resolutions, higher speeds, etc.)</a:t>
            </a: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</a:rPr>
              <a:t>SR-based research centers</a:t>
            </a:r>
            <a:endParaRPr kumimoji="1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1443381"/>
            <a:ext cx="460198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1"/>
          <p:cNvSpPr txBox="1"/>
          <p:nvPr/>
        </p:nvSpPr>
        <p:spPr>
          <a:xfrm>
            <a:off x="6936365" y="92561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Sirius, Brazil, 518 m, 3 GeV, 0.27 nm</a:t>
            </a:r>
            <a:endParaRPr lang="zh-CN" altLang="en-US" sz="2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2" y="1509498"/>
            <a:ext cx="531874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4"/>
          <p:cNvSpPr txBox="1"/>
          <p:nvPr/>
        </p:nvSpPr>
        <p:spPr>
          <a:xfrm>
            <a:off x="1908239" y="1010204"/>
            <a:ext cx="424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MAX IV</a:t>
            </a:r>
            <a:r>
              <a:rPr lang="en-US" altLang="zh-CN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Sweden</a:t>
            </a:r>
            <a:r>
              <a:rPr lang="en-US" altLang="zh-CN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528 m, 3 GeV, 0.33 nm</a:t>
            </a:r>
            <a:endParaRPr lang="zh-CN" altLang="en-US" sz="2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4305299"/>
            <a:ext cx="4542013" cy="243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7"/>
          <p:cNvSpPr txBox="1"/>
          <p:nvPr/>
        </p:nvSpPr>
        <p:spPr>
          <a:xfrm>
            <a:off x="6723996" y="384368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ESRF-EBS, France, 844 m, 6 </a:t>
            </a:r>
            <a:r>
              <a:rPr lang="en-US" altLang="zh-CN" b="1" dirty="0" err="1" smtClean="0">
                <a:solidFill>
                  <a:srgbClr val="002060"/>
                </a:solidFill>
                <a:latin typeface="Calibri"/>
              </a:rPr>
              <a:t>GeV</a:t>
            </a:r>
            <a:r>
              <a:rPr lang="en-US" altLang="zh-CN" b="1" dirty="0" smtClean="0">
                <a:solidFill>
                  <a:srgbClr val="002060"/>
                </a:solidFill>
                <a:latin typeface="Calibri"/>
              </a:rPr>
              <a:t>, 0.13 nm</a:t>
            </a:r>
            <a:endParaRPr lang="zh-CN" altLang="en-US" sz="24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2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New light source in China — High energy, high brightness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289556"/>
            <a:ext cx="11023600" cy="4887407"/>
          </a:xfrm>
        </p:spPr>
        <p:txBody>
          <a:bodyPr/>
          <a:lstStyle/>
          <a:p>
            <a:r>
              <a:rPr lang="en-US" altLang="zh-CN" sz="2400" dirty="0" smtClean="0"/>
              <a:t>Users increased as the development of Chinese sciences and economy</a:t>
            </a:r>
            <a:endParaRPr lang="zh-CN" altLang="en-US" sz="2400" dirty="0"/>
          </a:p>
        </p:txBody>
      </p:sp>
      <p:pic>
        <p:nvPicPr>
          <p:cNvPr id="4" name="图片 7" descr="Struct_group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9875" r="9837" b="8762"/>
          <a:stretch>
            <a:fillRect/>
          </a:stretch>
        </p:blipFill>
        <p:spPr bwMode="auto">
          <a:xfrm>
            <a:off x="179387" y="2524912"/>
            <a:ext cx="3709987" cy="262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/>
        </p:nvSpPr>
        <p:spPr>
          <a:xfrm>
            <a:off x="5935663" y="4765675"/>
            <a:ext cx="198437" cy="195263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TextBox 20"/>
          <p:cNvSpPr txBox="1"/>
          <p:nvPr/>
        </p:nvSpPr>
        <p:spPr>
          <a:xfrm>
            <a:off x="6172200" y="4678363"/>
            <a:ext cx="638175" cy="369887"/>
          </a:xfrm>
          <a:prstGeom prst="rect">
            <a:avLst/>
          </a:prstGeom>
          <a:solidFill>
            <a:srgbClr val="3399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+mn-lt"/>
                <a:ea typeface="+mn-ea"/>
              </a:rPr>
              <a:t>SSRF</a:t>
            </a:r>
            <a:endParaRPr lang="zh-CN" altLang="en-US" sz="1800" b="1" dirty="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62600" y="4895850"/>
            <a:ext cx="198438" cy="195263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Rectangle 40"/>
          <p:cNvSpPr/>
          <p:nvPr/>
        </p:nvSpPr>
        <p:spPr>
          <a:xfrm>
            <a:off x="3949412" y="1962498"/>
            <a:ext cx="4737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altLang="zh-CN" sz="2200" i="1" dirty="0">
                <a:solidFill>
                  <a:srgbClr val="800000"/>
                </a:solidFill>
                <a:latin typeface="+mn-lt"/>
                <a:ea typeface="+mn-ea"/>
              </a:rPr>
              <a:t>A new photon science research center at the north </a:t>
            </a:r>
            <a:r>
              <a:rPr lang="en-US" altLang="zh-CN" sz="2200" i="1" dirty="0" smtClean="0">
                <a:solidFill>
                  <a:srgbClr val="800000"/>
                </a:solidFill>
                <a:latin typeface="+mn-lt"/>
                <a:ea typeface="+mn-ea"/>
              </a:rPr>
              <a:t>China</a:t>
            </a:r>
            <a:endParaRPr lang="en-US" altLang="zh-CN" sz="2200" i="1" dirty="0">
              <a:solidFill>
                <a:srgbClr val="800000"/>
              </a:solidFill>
              <a:latin typeface="+mn-lt"/>
              <a:ea typeface="+mn-ea"/>
            </a:endParaRPr>
          </a:p>
        </p:txBody>
      </p: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949413" y="2604656"/>
            <a:ext cx="4775994" cy="3588824"/>
            <a:chOff x="183928" y="1491855"/>
            <a:chExt cx="5150072" cy="3744223"/>
          </a:xfrm>
        </p:grpSpPr>
        <p:grpSp>
          <p:nvGrpSpPr>
            <p:cNvPr id="18" name="组合 10"/>
            <p:cNvGrpSpPr>
              <a:grpSpLocks/>
            </p:cNvGrpSpPr>
            <p:nvPr/>
          </p:nvGrpSpPr>
          <p:grpSpPr bwMode="auto">
            <a:xfrm>
              <a:off x="183928" y="1491855"/>
              <a:ext cx="5150072" cy="3744223"/>
              <a:chOff x="183928" y="1491855"/>
              <a:chExt cx="5150072" cy="3744223"/>
            </a:xfrm>
          </p:grpSpPr>
          <p:grpSp>
            <p:nvGrpSpPr>
              <p:cNvPr id="20" name="组合 4"/>
              <p:cNvGrpSpPr>
                <a:grpSpLocks/>
              </p:cNvGrpSpPr>
              <p:nvPr/>
            </p:nvGrpSpPr>
            <p:grpSpPr bwMode="auto">
              <a:xfrm>
                <a:off x="183928" y="1491855"/>
                <a:ext cx="5150072" cy="3744223"/>
                <a:chOff x="-1935077" y="362063"/>
                <a:chExt cx="5150072" cy="3744223"/>
              </a:xfrm>
            </p:grpSpPr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286" t="8983" r="1031" b="12794"/>
                <a:stretch>
                  <a:fillRect/>
                </a:stretch>
              </p:blipFill>
              <p:spPr bwMode="auto">
                <a:xfrm>
                  <a:off x="-1935077" y="362063"/>
                  <a:ext cx="5150072" cy="33713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TextBox 29"/>
                <p:cNvSpPr txBox="1"/>
                <p:nvPr/>
              </p:nvSpPr>
              <p:spPr>
                <a:xfrm>
                  <a:off x="-360184" y="3753072"/>
                  <a:ext cx="2514708" cy="3532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600" dirty="0">
                      <a:latin typeface="+mn-lt"/>
                      <a:ea typeface="+mn-ea"/>
                    </a:rPr>
                    <a:t>About </a:t>
                  </a:r>
                  <a:r>
                    <a:rPr lang="en-US" altLang="zh-CN" sz="1600" dirty="0" smtClean="0">
                      <a:latin typeface="+mn-lt"/>
                      <a:ea typeface="+mn-ea"/>
                    </a:rPr>
                    <a:t>80 </a:t>
                  </a:r>
                  <a:r>
                    <a:rPr lang="en-US" altLang="zh-CN" sz="1600" dirty="0">
                      <a:latin typeface="+mn-lt"/>
                      <a:ea typeface="+mn-ea"/>
                    </a:rPr>
                    <a:t>km from </a:t>
                  </a:r>
                  <a:r>
                    <a:rPr lang="en-US" altLang="zh-CN" sz="1600" dirty="0" smtClean="0">
                      <a:latin typeface="+mn-lt"/>
                      <a:ea typeface="+mn-ea"/>
                    </a:rPr>
                    <a:t>IHEP</a:t>
                  </a:r>
                  <a:endParaRPr lang="zh-CN" altLang="en-US" sz="1600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4457" y="1798539"/>
                  <a:ext cx="198447" cy="195233"/>
                </a:xfrm>
                <a:prstGeom prst="ellipse">
                  <a:avLst/>
                </a:prstGeom>
                <a:solidFill>
                  <a:srgbClr val="FF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5" name="五角星 24"/>
                <p:cNvSpPr/>
                <p:nvPr/>
              </p:nvSpPr>
              <p:spPr>
                <a:xfrm>
                  <a:off x="698700" y="1023953"/>
                  <a:ext cx="195270" cy="195233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cxnSp>
            <p:nvCxnSpPr>
              <p:cNvPr id="21" name="直接箭头连接符 20"/>
              <p:cNvCxnSpPr/>
              <p:nvPr/>
            </p:nvCxnSpPr>
            <p:spPr>
              <a:xfrm flipH="1">
                <a:off x="2300157" y="2336281"/>
                <a:ext cx="519134" cy="60316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矩形 18"/>
            <p:cNvSpPr/>
            <p:nvPr/>
          </p:nvSpPr>
          <p:spPr>
            <a:xfrm>
              <a:off x="1533361" y="2955314"/>
              <a:ext cx="577875" cy="338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latin typeface="+mn-lt"/>
                  <a:ea typeface="+mn-ea"/>
                </a:rPr>
                <a:t>IHEP</a:t>
              </a:r>
              <a:endParaRPr lang="zh-CN" altLang="en-US" sz="1600" dirty="0">
                <a:latin typeface="+mn-lt"/>
                <a:ea typeface="+mn-ea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4381500"/>
            <a:ext cx="3302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1042" r="22460" b="14841"/>
          <a:stretch/>
        </p:blipFill>
        <p:spPr bwMode="auto">
          <a:xfrm>
            <a:off x="9207491" y="1964356"/>
            <a:ext cx="2484421" cy="204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直接箭头连接符 30"/>
          <p:cNvCxnSpPr>
            <a:endCxn id="25" idx="4"/>
          </p:cNvCxnSpPr>
          <p:nvPr/>
        </p:nvCxnSpPr>
        <p:spPr>
          <a:xfrm flipH="1">
            <a:off x="6572970" y="2898197"/>
            <a:ext cx="3498130" cy="41235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533400" y="5274420"/>
            <a:ext cx="322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e.g. Increase of structure biology users in China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5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Two steps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 R&amp;D of HEPS project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One of the 16 large scientific facilities in the list of National Development and Reform Commission in the 12</a:t>
            </a:r>
            <a:r>
              <a:rPr lang="en-US" altLang="zh-CN" sz="2000" baseline="30000" dirty="0"/>
              <a:t>th</a:t>
            </a:r>
            <a:r>
              <a:rPr lang="en-US" altLang="zh-CN" sz="2000" dirty="0"/>
              <a:t> 5-year plan.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Scheduled from 2011 to 2015, but delayed</a:t>
            </a:r>
            <a:r>
              <a:rPr lang="en-US" altLang="zh-CN" sz="2000" dirty="0" smtClean="0"/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 smtClean="0"/>
              <a:t>Officially started from Feb. 2016, and will be completed on Oct. 2018.</a:t>
            </a:r>
            <a:endParaRPr lang="en-US" altLang="zh-CN" sz="2000" dirty="0"/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Total budget: 321.6 M RMB (~48 M USD)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 HEPS project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Passed the review of the proposals for the large scientific facility, and shortlisted the 13</a:t>
            </a:r>
            <a:r>
              <a:rPr lang="en-US" altLang="zh-CN" sz="2000" baseline="30000" dirty="0"/>
              <a:t>th</a:t>
            </a:r>
            <a:r>
              <a:rPr lang="en-US" altLang="zh-CN" sz="2000" dirty="0"/>
              <a:t> 5-year plan of the National Development and Reform Commission of China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Expected to start the construction in late 2018, completed at </a:t>
            </a:r>
            <a:r>
              <a:rPr lang="en-US" altLang="zh-CN" sz="2000" dirty="0" smtClean="0"/>
              <a:t>2024. The whole project finished in mid-2025 after commissioning.</a:t>
            </a:r>
            <a:endParaRPr lang="en-US" altLang="zh-CN" sz="2000" dirty="0"/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Total budget: 4.5-5 B RMB (~0.7 B USD)</a:t>
            </a:r>
            <a:endParaRPr lang="zh-CN" altLang="en-US" sz="2000" dirty="0"/>
          </a:p>
          <a:p>
            <a:pPr>
              <a:lnSpc>
                <a:spcPct val="100000"/>
              </a:lnSpc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57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Design goal of the HEPS (high energy photon source)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内容占位符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576503"/>
              </p:ext>
            </p:extLst>
          </p:nvPr>
        </p:nvGraphicFramePr>
        <p:xfrm>
          <a:off x="315540" y="1872347"/>
          <a:ext cx="652992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317"/>
                <a:gridCol w="2264228"/>
                <a:gridCol w="1678381"/>
              </a:tblGrid>
              <a:tr h="4499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rgbClr val="800000"/>
                          </a:solidFill>
                        </a:rPr>
                        <a:t>Main parameters</a:t>
                      </a:r>
                      <a:endParaRPr lang="zh-CN" alt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rgbClr val="800000"/>
                          </a:solidFill>
                        </a:rPr>
                        <a:t>Unit</a:t>
                      </a:r>
                      <a:endParaRPr lang="zh-CN" alt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rgbClr val="800000"/>
                          </a:solidFill>
                        </a:rPr>
                        <a:t>Value</a:t>
                      </a:r>
                      <a:endParaRPr lang="zh-CN" alt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Beam</a:t>
                      </a:r>
                      <a:r>
                        <a:rPr lang="en-US" altLang="zh-CN" sz="2400" baseline="0" dirty="0" smtClean="0"/>
                        <a:t> energy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GeV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6</a:t>
                      </a:r>
                      <a:endParaRPr lang="zh-CN" altLang="en-US" sz="2400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Circumference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smtClean="0"/>
                        <a:t>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~1360</a:t>
                      </a:r>
                      <a:endParaRPr lang="zh-CN" altLang="en-US" sz="2400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Emittance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pm.rad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&lt; 100</a:t>
                      </a:r>
                      <a:endParaRPr lang="zh-CN" altLang="en-US" sz="2400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Beam current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mA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ym typeface="Symbol" panose="05050102010706020507" pitchFamily="18" charset="2"/>
                        </a:rPr>
                        <a:t>200</a:t>
                      </a:r>
                      <a:endParaRPr lang="zh-CN" altLang="en-US" sz="2400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Injection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Top-up</a:t>
                      </a:r>
                      <a:endParaRPr lang="zh-CN" altLang="en-US" sz="2400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Brightness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Phs</a:t>
                      </a:r>
                      <a:r>
                        <a:rPr lang="en-US" altLang="zh-CN" sz="2400" dirty="0" smtClean="0"/>
                        <a:t>/s/mm</a:t>
                      </a:r>
                      <a:r>
                        <a:rPr lang="en-US" altLang="zh-CN" sz="2400" baseline="30000" dirty="0" smtClean="0"/>
                        <a:t>2</a:t>
                      </a:r>
                    </a:p>
                    <a:p>
                      <a:r>
                        <a:rPr lang="en-US" altLang="zh-CN" sz="2400" dirty="0" smtClean="0"/>
                        <a:t>/mrad</a:t>
                      </a:r>
                      <a:r>
                        <a:rPr lang="en-US" altLang="zh-CN" sz="2400" baseline="30000" dirty="0" smtClean="0"/>
                        <a:t>2</a:t>
                      </a:r>
                      <a:r>
                        <a:rPr lang="en-US" altLang="zh-CN" sz="2400" dirty="0" smtClean="0"/>
                        <a:t>/0.1%BW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smtClean="0"/>
                        <a:t>&gt;10</a:t>
                      </a:r>
                      <a:r>
                        <a:rPr lang="en-US" altLang="zh-CN" sz="2400" baseline="30000" smtClean="0"/>
                        <a:t>22</a:t>
                      </a:r>
                      <a:endParaRPr lang="zh-CN" altLang="en-US" sz="2400" baseline="30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6966857" y="1364344"/>
            <a:ext cx="5107380" cy="4789714"/>
            <a:chOff x="3131840" y="1029280"/>
            <a:chExt cx="5904656" cy="572494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4000"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7" t="11629" r="57250" b="22296"/>
            <a:stretch/>
          </p:blipFill>
          <p:spPr>
            <a:xfrm>
              <a:off x="3131840" y="1029280"/>
              <a:ext cx="5904656" cy="57249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矩形 6"/>
            <p:cNvSpPr/>
            <p:nvPr/>
          </p:nvSpPr>
          <p:spPr>
            <a:xfrm>
              <a:off x="3131840" y="1029280"/>
              <a:ext cx="1152128" cy="543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04257" y="988564"/>
            <a:ext cx="8767763" cy="5453965"/>
            <a:chOff x="1404257" y="988564"/>
            <a:chExt cx="8767763" cy="5453965"/>
          </a:xfrm>
        </p:grpSpPr>
        <p:pic>
          <p:nvPicPr>
            <p:cNvPr id="8" name="内容占位符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2" b="826"/>
            <a:stretch>
              <a:fillRect/>
            </a:stretch>
          </p:blipFill>
          <p:spPr>
            <a:xfrm>
              <a:off x="1404257" y="988564"/>
              <a:ext cx="8767763" cy="5453965"/>
            </a:xfrm>
            <a:prstGeom prst="rect">
              <a:avLst/>
            </a:prstGeom>
          </p:spPr>
        </p:pic>
        <p:grpSp>
          <p:nvGrpSpPr>
            <p:cNvPr id="9" name="组 9"/>
            <p:cNvGrpSpPr>
              <a:grpSpLocks/>
            </p:cNvGrpSpPr>
            <p:nvPr/>
          </p:nvGrpSpPr>
          <p:grpSpPr bwMode="auto">
            <a:xfrm>
              <a:off x="6374720" y="3742876"/>
              <a:ext cx="674687" cy="584200"/>
              <a:chOff x="5292080" y="3717032"/>
              <a:chExt cx="674847" cy="585356"/>
            </a:xfrm>
          </p:grpSpPr>
          <p:sp>
            <p:nvSpPr>
              <p:cNvPr id="10" name="五角星 9"/>
              <p:cNvSpPr/>
              <p:nvPr/>
            </p:nvSpPr>
            <p:spPr bwMode="auto">
              <a:xfrm>
                <a:off x="5436576" y="3717032"/>
                <a:ext cx="338218" cy="338807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" name="文本框 8"/>
              <p:cNvSpPr txBox="1">
                <a:spLocks noChangeArrowheads="1"/>
              </p:cNvSpPr>
              <p:nvPr/>
            </p:nvSpPr>
            <p:spPr bwMode="auto">
              <a:xfrm>
                <a:off x="5292080" y="3933056"/>
                <a:ext cx="6748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00" b="1" dirty="0">
                    <a:solidFill>
                      <a:srgbClr val="0000CC"/>
                    </a:solidFill>
                  </a:rPr>
                  <a:t>HEPS</a:t>
                </a:r>
                <a:endParaRPr lang="zh-CN" altLang="en-US" sz="1800" b="1" dirty="0">
                  <a:solidFill>
                    <a:srgbClr val="0000C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54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1" id="{7BA7BF03-B25C-40D1-B8A2-F255763EDBAA}" vid="{F12EB5DB-64C4-41BA-AFBF-0F7C16C286C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HEPS-2</Template>
  <TotalTime>11305</TotalTime>
  <Words>2697</Words>
  <Application>Microsoft Macintosh PowerPoint</Application>
  <PresentationFormat>Widescreen</PresentationFormat>
  <Paragraphs>499</Paragraphs>
  <Slides>43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Arial Narrow</vt:lpstr>
      <vt:lpstr>DengXian</vt:lpstr>
      <vt:lpstr>Mangal</vt:lpstr>
      <vt:lpstr>ＭＳ Ｐゴシック</vt:lpstr>
      <vt:lpstr>华文彩云</vt:lpstr>
      <vt:lpstr>华文细黑</vt:lpstr>
      <vt:lpstr>宋体</vt:lpstr>
      <vt:lpstr>Arial</vt:lpstr>
      <vt:lpstr>Calibri</vt:lpstr>
      <vt:lpstr>Calibri Light</vt:lpstr>
      <vt:lpstr>Comic Sans MS</vt:lpstr>
      <vt:lpstr>Lucida Handwriting</vt:lpstr>
      <vt:lpstr>Symbol</vt:lpstr>
      <vt:lpstr>Times New Roman</vt:lpstr>
      <vt:lpstr>Wingdings</vt:lpstr>
      <vt:lpstr>微软雅黑</vt:lpstr>
      <vt:lpstr>隶书</vt:lpstr>
      <vt:lpstr>黑体</vt:lpstr>
      <vt:lpstr>Office 主题</vt:lpstr>
      <vt:lpstr>1_Office 主题</vt:lpstr>
      <vt:lpstr>BMP 图像</vt:lpstr>
      <vt:lpstr>PowerPoint Presentation</vt:lpstr>
      <vt:lpstr>Progress of the  High Energy Photon Source Project </vt:lpstr>
      <vt:lpstr>  Outlines</vt:lpstr>
      <vt:lpstr> 1. Introduction</vt:lpstr>
      <vt:lpstr>Storage ring-based synchrotron radiation light source</vt:lpstr>
      <vt:lpstr>Trends of light source</vt:lpstr>
      <vt:lpstr>New light source in China — High energy, high brightness</vt:lpstr>
      <vt:lpstr>Two steps</vt:lpstr>
      <vt:lpstr>Design goal of the HEPS (high energy photon source)</vt:lpstr>
      <vt:lpstr> 2. Accelerator physics issues</vt:lpstr>
      <vt:lpstr>PowerPoint Presentation</vt:lpstr>
      <vt:lpstr>Dynamic aperture study</vt:lpstr>
      <vt:lpstr>Nonlinearity study</vt:lpstr>
      <vt:lpstr>‘Effective’DA&amp;MA: limited by IRs and HIRs</vt:lpstr>
      <vt:lpstr>Injection design – On-axis injection schemes</vt:lpstr>
      <vt:lpstr>On-axis longitudinal injection schemes for HEPS  </vt:lpstr>
      <vt:lpstr>Error tolerance study</vt:lpstr>
      <vt:lpstr> ID effect</vt:lpstr>
      <vt:lpstr>Collective effects – Impedance model</vt:lpstr>
      <vt:lpstr>Collective effects – single bunch instability</vt:lpstr>
      <vt:lpstr> 3. Key technologies to HEPS – supported by HEPS-TF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High-resolution X-ray monochromator</vt:lpstr>
      <vt:lpstr>High Heat Load Monochromator</vt:lpstr>
      <vt:lpstr>Micro- &amp; nano- focusing optics</vt:lpstr>
      <vt:lpstr>Nano-positioning and scanning system</vt:lpstr>
      <vt:lpstr>High repetition time-resolved experimental system</vt:lpstr>
      <vt:lpstr>Rapid-loading DAC system</vt:lpstr>
      <vt:lpstr> 4. Project progress (HEPS)</vt:lpstr>
      <vt:lpstr>Design of the injector to HEPS</vt:lpstr>
      <vt:lpstr>PowerPoint Presentation</vt:lpstr>
      <vt:lpstr>PowerPoint Presentation</vt:lpstr>
      <vt:lpstr>PowerPoint Presentation</vt:lpstr>
      <vt:lpstr>Beamlines for the phase-I of HEPS</vt:lpstr>
      <vt:lpstr>The site for HEPS</vt:lpstr>
      <vt:lpstr>Site, construction &amp; buildings</vt:lpstr>
      <vt:lpstr>Platform for Advanced Photon Sciences (PAPS) </vt:lpstr>
      <vt:lpstr> 5. Summary</vt:lpstr>
      <vt:lpstr>Thanks for your attentions!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 Scenarios of the Chinese  High Energy Photon Source Project</dc:title>
  <dc:creator>秦庆</dc:creator>
  <cp:lastModifiedBy>Microsoft Office User</cp:lastModifiedBy>
  <cp:revision>104</cp:revision>
  <dcterms:created xsi:type="dcterms:W3CDTF">2017-09-13T12:20:20Z</dcterms:created>
  <dcterms:modified xsi:type="dcterms:W3CDTF">2017-12-10T15:49:54Z</dcterms:modified>
</cp:coreProperties>
</file>