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62" r:id="rId3"/>
    <p:sldId id="267" r:id="rId4"/>
    <p:sldId id="265" r:id="rId5"/>
    <p:sldId id="268" r:id="rId6"/>
    <p:sldId id="269" r:id="rId7"/>
    <p:sldId id="270" r:id="rId8"/>
    <p:sldId id="271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5FF"/>
    <a:srgbClr val="66CCFF"/>
    <a:srgbClr val="BADBF4"/>
    <a:srgbClr val="A7D0FE"/>
    <a:srgbClr val="99C6FF"/>
    <a:srgbClr val="84CDFF"/>
    <a:srgbClr val="AAD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8" autoAdjust="0"/>
    <p:restoredTop sz="94660"/>
  </p:normalViewPr>
  <p:slideViewPr>
    <p:cSldViewPr snapToGrid="0">
      <p:cViewPr>
        <p:scale>
          <a:sx n="98" d="100"/>
          <a:sy n="98" d="100"/>
        </p:scale>
        <p:origin x="-1050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49AC6-E67C-421B-97A7-4F713A7ABB54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1BA8D-04A1-49A7-8E3F-19D743B0CE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00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3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19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9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50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13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74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19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1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5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4388-54DB-4820-A2E5-98A853432E66}" type="datetimeFigureOut">
              <a:rPr lang="zh-CN" altLang="en-US" smtClean="0"/>
              <a:t>2018/3/31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B245-B4C9-4589-9076-38621A057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34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CPHS实验室外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6916" y="230687"/>
            <a:ext cx="8396262" cy="62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5" name="组合 14"/>
          <p:cNvGrpSpPr/>
          <p:nvPr/>
        </p:nvGrpSpPr>
        <p:grpSpPr>
          <a:xfrm>
            <a:off x="482716" y="302822"/>
            <a:ext cx="5003684" cy="1384691"/>
            <a:chOff x="1642109" y="1193081"/>
            <a:chExt cx="6372746" cy="3784391"/>
          </a:xfrm>
        </p:grpSpPr>
        <p:sp>
          <p:nvSpPr>
            <p:cNvPr id="16" name="矩形 15"/>
            <p:cNvSpPr/>
            <p:nvPr/>
          </p:nvSpPr>
          <p:spPr bwMode="auto">
            <a:xfrm>
              <a:off x="1642109" y="1193081"/>
              <a:ext cx="6372746" cy="3784391"/>
            </a:xfrm>
            <a:prstGeom prst="rect">
              <a:avLst/>
            </a:prstGeom>
            <a:solidFill>
              <a:srgbClr val="C00000">
                <a:alpha val="7411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1809750" y="1344099"/>
              <a:ext cx="6037467" cy="327370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112806" y="1682920"/>
              <a:ext cx="5431352" cy="782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清华大学先进辐射源及应用实验室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1725930" y="2963019"/>
              <a:ext cx="6205103" cy="156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方正兰亭超细黑简体" pitchFamily="2" charset="-122"/>
                </a:rPr>
                <a:t>Advanced Radiation Source and Application </a:t>
              </a:r>
              <a:r>
                <a:rPr lang="en-US" altLang="zh-CN" dirty="0" smtClean="0"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方正兰亭超细黑简体" pitchFamily="2" charset="-122"/>
                </a:rPr>
                <a:t>Laboratory, Tsinghua University</a:t>
              </a:r>
              <a:endParaRPr lang="zh-CN" altLang="en-US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方正兰亭超细黑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715" y="37356"/>
            <a:ext cx="8820772" cy="998161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Compact Pulsed Hadron </a:t>
            </a:r>
            <a:r>
              <a:rPr lang="en-US" altLang="zh-C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Source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82116" y="1009160"/>
            <a:ext cx="4232346" cy="5412982"/>
            <a:chOff x="4288009" y="1133832"/>
            <a:chExt cx="4483987" cy="5412982"/>
          </a:xfrm>
        </p:grpSpPr>
        <p:sp>
          <p:nvSpPr>
            <p:cNvPr id="12" name="淘宝店chenying0907出品 40"/>
            <p:cNvSpPr/>
            <p:nvPr/>
          </p:nvSpPr>
          <p:spPr>
            <a:xfrm>
              <a:off x="4486197" y="1287156"/>
              <a:ext cx="2748058" cy="420532"/>
            </a:xfrm>
            <a:prstGeom prst="rect">
              <a:avLst/>
            </a:prstGeom>
          </p:spPr>
          <p:txBody>
            <a:bodyPr wrap="none" lIns="91407" tIns="45704" rIns="91407" bIns="45704">
              <a:spAutoFit/>
            </a:bodyPr>
            <a:lstStyle/>
            <a:p>
              <a:pPr algn="r"/>
              <a:r>
                <a:rPr lang="en-US" altLang="zh-CN" sz="2133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CPHS Introduction</a:t>
              </a:r>
              <a:endParaRPr lang="en-US" altLang="zh-CN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淘宝店chenying0907出品 47"/>
            <p:cNvSpPr>
              <a:spLocks noChangeArrowheads="1"/>
            </p:cNvSpPr>
            <p:nvPr/>
          </p:nvSpPr>
          <p:spPr bwMode="auto">
            <a:xfrm>
              <a:off x="4406684" y="1747935"/>
              <a:ext cx="4253947" cy="461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Compact 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Pulsed Hadron Source (CPHS) at Tsinghua University mainly consists of the 13MeV/16kW high current pulsed proton linear accelerator, target station, and </a:t>
              </a: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experimental 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beam </a:t>
              </a: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lines including proton 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irradiation station, neutron imaging station and neutron scattering spectrometer</a:t>
              </a: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.</a:t>
              </a:r>
              <a:r>
                <a:rPr lang="zh-CN" altLang="en-US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Since the successful delivery of the first 3 MeV proton beam and the realization of the first neutron generation in 2013, the 3 MeV proton beam and the corresponding thermal neutron beam has been  provided to the users with the total experimental time of 2000 hrs. </a:t>
              </a:r>
              <a:r>
                <a:rPr lang="zh-CN" altLang="en-US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In 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2018 the </a:t>
              </a:r>
              <a:r>
                <a:rPr lang="en-US" altLang="zh-CN" sz="1333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Alvarez</a:t>
              </a:r>
              <a:r>
                <a:rPr lang="en-US" altLang="zh-CN" sz="133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-type DTL will be installed downstream the RFQ accelerator to upgrade the beam energy to the designed value of 13 MeV.</a:t>
              </a:r>
              <a:endParaRPr lang="zh-CN" altLang="en-US" sz="1333" dirty="0">
                <a:solidFill>
                  <a:schemeClr val="bg1"/>
                </a:solidFill>
                <a:sym typeface="微软雅黑" pitchFamily="34" charset="-122"/>
              </a:endParaRPr>
            </a:p>
          </p:txBody>
        </p:sp>
        <p:sp>
          <p:nvSpPr>
            <p:cNvPr id="14" name="淘宝店chenying0907出品 12"/>
            <p:cNvSpPr>
              <a:spLocks/>
            </p:cNvSpPr>
            <p:nvPr/>
          </p:nvSpPr>
          <p:spPr bwMode="auto">
            <a:xfrm>
              <a:off x="4288009" y="1133832"/>
              <a:ext cx="396375" cy="397669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68562" tIns="34281" rIns="68562" bIns="3428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淘宝店chenying0907出品 12"/>
            <p:cNvSpPr>
              <a:spLocks/>
            </p:cNvSpPr>
            <p:nvPr/>
          </p:nvSpPr>
          <p:spPr bwMode="auto">
            <a:xfrm flipH="1" flipV="1">
              <a:off x="8375621" y="6149145"/>
              <a:ext cx="396375" cy="397669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68562" tIns="34281" rIns="68562" bIns="3428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5" y="1568718"/>
            <a:ext cx="4682500" cy="4171682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625600" y="57404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CPHS layout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02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866835"/>
              </p:ext>
            </p:extLst>
          </p:nvPr>
        </p:nvGraphicFramePr>
        <p:xfrm>
          <a:off x="970497" y="812703"/>
          <a:ext cx="7156042" cy="5589457"/>
        </p:xfrm>
        <a:graphic>
          <a:graphicData uri="http://schemas.openxmlformats.org/drawingml/2006/table">
            <a:tbl>
              <a:tblPr/>
              <a:tblGrid>
                <a:gridCol w="2249226"/>
                <a:gridCol w="1257493"/>
                <a:gridCol w="1889481"/>
                <a:gridCol w="1759842"/>
              </a:tblGrid>
              <a:tr h="354633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Key Design Parameters of CPHS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00">
                        <a:alpha val="7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33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Protons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4980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Neutrons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>
                        <a:alpha val="4980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Beam power on target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16 kW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Target for ~6 cm x 6cm proton beam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33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Output energy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Material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Be ~1.2 mm thick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     DTL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13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MeV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Coolant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Chilled water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     RFQ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3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MeV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Moderator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     Ion source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KeV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    Material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Solid CH</a:t>
                      </a:r>
                      <a:r>
                        <a:rPr kumimoji="0" lang="en-US" sz="18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~20 K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Average beam current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1.25 mA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-emitting surface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10 cm x 10 cm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Pulse repetition rate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50 Hz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Reflector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Water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Pulse length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0.5 ms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Pulse length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~1 ms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Peak beam current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50 mA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Neutron yield (est.)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~5 x 10</a:t>
                      </a:r>
                      <a:r>
                        <a:rPr kumimoji="0" lang="en-US" sz="18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 /s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Protons per pulse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1.56 x 10</a:t>
                      </a:r>
                      <a:r>
                        <a:rPr kumimoji="0" lang="en-US" sz="18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14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  <a:tr h="3546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RF frequency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Heiti SC Light" charset="-122"/>
                          <a:sym typeface="Arial" pitchFamily="34" charset="0"/>
                        </a:rPr>
                        <a:t>325 MHz</a:t>
                      </a: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eiti SC Light" charset="-122"/>
                        <a:sym typeface="Arial" pitchFamily="34" charset="0"/>
                      </a:endParaRPr>
                    </a:p>
                  </a:txBody>
                  <a:tcPr marL="25400" marR="25400" marT="25400" marB="25400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2C816">
                        <a:lumMod val="20000"/>
                        <a:lumOff val="80000"/>
                        <a:alpha val="72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35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84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33800" y="6437868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CPHS facility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89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260" y="2311323"/>
            <a:ext cx="2792720" cy="2084272"/>
          </a:xfrm>
          <a:prstGeom prst="rect">
            <a:avLst/>
          </a:prstGeom>
        </p:spPr>
      </p:pic>
      <p:pic>
        <p:nvPicPr>
          <p:cNvPr id="5" name="Picture 4" descr="IMG_0013new"/>
          <p:cNvPicPr>
            <a:picLocks noChangeAspect="1" noChangeArrowheads="1"/>
          </p:cNvPicPr>
          <p:nvPr/>
        </p:nvPicPr>
        <p:blipFill>
          <a:blip r:embed="rId3" cstate="print"/>
          <a:srcRect t="4439" b="1276"/>
          <a:stretch>
            <a:fillRect/>
          </a:stretch>
        </p:blipFill>
        <p:spPr bwMode="auto">
          <a:xfrm>
            <a:off x="3456190" y="62260"/>
            <a:ext cx="2807897" cy="210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13"/>
          <p:cNvSpPr>
            <a:spLocks noChangeArrowheads="1"/>
          </p:cNvSpPr>
          <p:nvPr/>
        </p:nvSpPr>
        <p:spPr bwMode="auto">
          <a:xfrm>
            <a:off x="4265118" y="1798762"/>
            <a:ext cx="20870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ECR</a:t>
            </a:r>
            <a:r>
              <a:rPr lang="zh-CN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source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组合 8"/>
          <p:cNvGrpSpPr/>
          <p:nvPr/>
        </p:nvGrpSpPr>
        <p:grpSpPr>
          <a:xfrm>
            <a:off x="24903" y="971804"/>
            <a:ext cx="3822581" cy="5079921"/>
            <a:chOff x="4288009" y="1133832"/>
            <a:chExt cx="4483987" cy="5412982"/>
          </a:xfrm>
        </p:grpSpPr>
        <p:sp>
          <p:nvSpPr>
            <p:cNvPr id="18" name="淘宝店chenying0907出品 40"/>
            <p:cNvSpPr/>
            <p:nvPr/>
          </p:nvSpPr>
          <p:spPr>
            <a:xfrm>
              <a:off x="4527509" y="1287156"/>
              <a:ext cx="2706746" cy="420544"/>
            </a:xfrm>
            <a:prstGeom prst="rect">
              <a:avLst/>
            </a:prstGeom>
          </p:spPr>
          <p:txBody>
            <a:bodyPr wrap="square" lIns="91407" tIns="45704" rIns="91407" bIns="45704">
              <a:spAutoFit/>
            </a:bodyPr>
            <a:lstStyle/>
            <a:p>
              <a:r>
                <a:rPr lang="en-US" altLang="zh-CN" sz="2133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CPHS </a:t>
              </a:r>
              <a:r>
                <a:rPr lang="en-US" altLang="zh-CN" sz="2133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Linac</a:t>
              </a:r>
              <a:endParaRPr lang="en-US" altLang="zh-CN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9" name="淘宝店chenying0907出品 47"/>
            <p:cNvSpPr>
              <a:spLocks noChangeArrowheads="1"/>
            </p:cNvSpPr>
            <p:nvPr/>
          </p:nvSpPr>
          <p:spPr bwMode="auto">
            <a:xfrm>
              <a:off x="4406684" y="1747935"/>
              <a:ext cx="4253947" cy="4476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4" rIns="91407" bIns="45704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marL="274638" indent="-274638" algn="just">
                <a:lnSpc>
                  <a:spcPct val="130000"/>
                </a:lnSpc>
                <a:spcBef>
                  <a:spcPct val="0"/>
                </a:spcBef>
                <a:buFont typeface="Wingdings" charset="2"/>
                <a:buChar char="l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ECR proton source</a:t>
              </a:r>
              <a:endParaRPr lang="x-none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微软雅黑" panose="020B0503020204020204" pitchFamily="34" charset="-122"/>
              </a:endParaRPr>
            </a:p>
            <a:p>
              <a:pPr marL="274638" indent="-274638" algn="just">
                <a:lnSpc>
                  <a:spcPct val="130000"/>
                </a:lnSpc>
                <a:spcBef>
                  <a:spcPct val="0"/>
                </a:spcBef>
                <a:buFont typeface="Wingdings" charset="2"/>
                <a:buChar char="l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RFQ accelerator</a:t>
              </a:r>
            </a:p>
            <a:p>
              <a:pPr marL="534988" indent="-285750" algn="just">
                <a:lnSpc>
                  <a:spcPct val="130000"/>
                </a:lnSpc>
                <a:spcBef>
                  <a:spcPct val="0"/>
                </a:spcBef>
                <a:buFont typeface="Symbol" charset="2"/>
                <a:buChar char="-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Four vane</a:t>
              </a:r>
            </a:p>
            <a:p>
              <a:pPr marL="534988" indent="-285750">
                <a:lnSpc>
                  <a:spcPct val="130000"/>
                </a:lnSpc>
                <a:spcBef>
                  <a:spcPct val="0"/>
                </a:spcBef>
                <a:buFont typeface="Symbol" charset="2"/>
                <a:buChar char="-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Ramped intervane voltage</a:t>
              </a:r>
            </a:p>
            <a:p>
              <a:pPr marL="274638" indent="-274638" algn="just">
                <a:lnSpc>
                  <a:spcPct val="130000"/>
                </a:lnSpc>
                <a:spcBef>
                  <a:spcPct val="0"/>
                </a:spcBef>
                <a:buFont typeface="Wingdings" charset="2"/>
                <a:buChar char="l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DTL accelerator</a:t>
              </a:r>
            </a:p>
            <a:p>
              <a:pPr marL="534988" indent="-285750" algn="just">
                <a:lnSpc>
                  <a:spcPct val="130000"/>
                </a:lnSpc>
                <a:spcBef>
                  <a:spcPct val="0"/>
                </a:spcBef>
                <a:buFont typeface="Symbol" charset="2"/>
                <a:buChar char="-"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Alvarez-type</a:t>
              </a:r>
              <a:endParaRPr lang="x-none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微软雅黑" panose="020B0503020204020204" pitchFamily="34" charset="-122"/>
              </a:endParaRPr>
            </a:p>
            <a:p>
              <a:pPr marL="534988" indent="-285750">
                <a:lnSpc>
                  <a:spcPct val="130000"/>
                </a:lnSpc>
                <a:spcBef>
                  <a:spcPct val="0"/>
                </a:spcBef>
                <a:buFont typeface="Symbol" charset="2"/>
                <a:buChar char="-"/>
              </a:pPr>
              <a:r>
                <a:rPr lang="en-US" altLang="zh-CN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SmCo</a:t>
              </a:r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Permanent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Magnet </a:t>
              </a:r>
              <a:r>
                <a:rPr lang="en-US" altLang="zh-CN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Quadrupole</a:t>
              </a:r>
              <a:endParaRPr lang="x-none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微软雅黑" panose="020B0503020204020204" pitchFamily="34" charset="-122"/>
              </a:endParaRPr>
            </a:p>
            <a:p>
              <a:pPr marL="274638" indent="-274638" algn="just">
                <a:lnSpc>
                  <a:spcPct val="130000"/>
                </a:lnSpc>
                <a:spcBef>
                  <a:spcPct val="0"/>
                </a:spcBef>
                <a:buFont typeface="Wingdings" charset="2"/>
                <a:buChar char="l"/>
              </a:pPr>
              <a:r>
                <a:rPr lang="x-none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RF system</a:t>
              </a:r>
              <a:endParaRPr lang="en-US" altLang="zh-CN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微软雅黑" panose="020B0503020204020204" pitchFamily="34" charset="-122"/>
              </a:endParaRPr>
            </a:p>
            <a:p>
              <a:pPr marL="534988" indent="-285750" algn="just">
                <a:lnSpc>
                  <a:spcPct val="130000"/>
                </a:lnSpc>
                <a:spcBef>
                  <a:spcPct val="0"/>
                </a:spcBef>
                <a:buFont typeface="Symbol" charset="2"/>
                <a:buChar char="-"/>
              </a:pPr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微软雅黑" panose="020B0503020204020204" pitchFamily="34" charset="-122"/>
                </a:rPr>
                <a:t>RFQ and DTL powered by one klystron</a:t>
              </a:r>
              <a:endParaRPr lang="x-none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淘宝店chenying0907出品 12"/>
            <p:cNvSpPr>
              <a:spLocks/>
            </p:cNvSpPr>
            <p:nvPr/>
          </p:nvSpPr>
          <p:spPr bwMode="auto">
            <a:xfrm>
              <a:off x="4288009" y="1133832"/>
              <a:ext cx="396375" cy="397669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68562" tIns="34281" rIns="68562" bIns="3428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淘宝店chenying0907出品 12"/>
            <p:cNvSpPr>
              <a:spLocks/>
            </p:cNvSpPr>
            <p:nvPr/>
          </p:nvSpPr>
          <p:spPr bwMode="auto">
            <a:xfrm flipH="1" flipV="1">
              <a:off x="8375621" y="6149145"/>
              <a:ext cx="396375" cy="397669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68562" tIns="34281" rIns="68562" bIns="3428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410" y="2204022"/>
            <a:ext cx="1963118" cy="2259230"/>
          </a:xfrm>
          <a:prstGeom prst="rect">
            <a:avLst/>
          </a:prstGeom>
        </p:spPr>
      </p:pic>
      <p:sp>
        <p:nvSpPr>
          <p:cNvPr id="7" name="矩形 5"/>
          <p:cNvSpPr>
            <a:spLocks noChangeArrowheads="1"/>
          </p:cNvSpPr>
          <p:nvPr/>
        </p:nvSpPr>
        <p:spPr bwMode="auto">
          <a:xfrm>
            <a:off x="5121452" y="4007554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RFQ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  <p:sp>
        <p:nvSpPr>
          <p:cNvPr id="24" name="矩形 5"/>
          <p:cNvSpPr>
            <a:spLocks noChangeArrowheads="1"/>
          </p:cNvSpPr>
          <p:nvPr/>
        </p:nvSpPr>
        <p:spPr bwMode="auto">
          <a:xfrm>
            <a:off x="8062960" y="3973172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RFQ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15402"/>
          <a:stretch/>
        </p:blipFill>
        <p:spPr>
          <a:xfrm>
            <a:off x="3917402" y="4482760"/>
            <a:ext cx="1987318" cy="23752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543" y="4620646"/>
            <a:ext cx="2795904" cy="2087929"/>
          </a:xfrm>
          <a:prstGeom prst="rect">
            <a:avLst/>
          </a:prstGeom>
        </p:spPr>
      </p:pic>
      <p:sp>
        <p:nvSpPr>
          <p:cNvPr id="12" name="矩形 13"/>
          <p:cNvSpPr>
            <a:spLocks noChangeArrowheads="1"/>
          </p:cNvSpPr>
          <p:nvPr/>
        </p:nvSpPr>
        <p:spPr bwMode="auto">
          <a:xfrm>
            <a:off x="5085172" y="6393519"/>
            <a:ext cx="659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DTL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13"/>
          <p:cNvSpPr>
            <a:spLocks noChangeArrowheads="1"/>
          </p:cNvSpPr>
          <p:nvPr/>
        </p:nvSpPr>
        <p:spPr bwMode="auto">
          <a:xfrm>
            <a:off x="8176096" y="6309329"/>
            <a:ext cx="659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DTL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261" y="74712"/>
            <a:ext cx="2774033" cy="2087530"/>
          </a:xfrm>
          <a:prstGeom prst="rect">
            <a:avLst/>
          </a:prstGeom>
        </p:spPr>
      </p:pic>
      <p:sp>
        <p:nvSpPr>
          <p:cNvPr id="28" name="矩形 5"/>
          <p:cNvSpPr>
            <a:spLocks noChangeArrowheads="1"/>
          </p:cNvSpPr>
          <p:nvPr/>
        </p:nvSpPr>
        <p:spPr bwMode="auto">
          <a:xfrm>
            <a:off x="7981336" y="1797027"/>
            <a:ext cx="1058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Klystron</a:t>
            </a:r>
            <a:endParaRPr lang="zh-CN" altLang="en-US" b="1" dirty="0">
              <a:solidFill>
                <a:srgbClr val="FFFF00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8715" y="37356"/>
            <a:ext cx="8820772" cy="998161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Tsinghua Thomson scattering X-ray source(TTX)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0" y="1052048"/>
            <a:ext cx="6504256" cy="295287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88009" y="4099003"/>
            <a:ext cx="8359713" cy="2601341"/>
            <a:chOff x="388009" y="3563963"/>
            <a:chExt cx="8359713" cy="2601341"/>
          </a:xfrm>
        </p:grpSpPr>
        <p:grpSp>
          <p:nvGrpSpPr>
            <p:cNvPr id="10" name="组合 9"/>
            <p:cNvGrpSpPr/>
            <p:nvPr/>
          </p:nvGrpSpPr>
          <p:grpSpPr>
            <a:xfrm>
              <a:off x="388009" y="4043273"/>
              <a:ext cx="8359713" cy="2122031"/>
              <a:chOff x="388009" y="3918069"/>
              <a:chExt cx="8359713" cy="2122031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87556" y="4008632"/>
                <a:ext cx="8188900" cy="1939487"/>
                <a:chOff x="487556" y="4008632"/>
                <a:chExt cx="8188900" cy="1939487"/>
              </a:xfrm>
            </p:grpSpPr>
            <p:sp>
              <p:nvSpPr>
                <p:cNvPr id="14" name="文本框 94"/>
                <p:cNvSpPr txBox="1"/>
                <p:nvPr/>
              </p:nvSpPr>
              <p:spPr>
                <a:xfrm>
                  <a:off x="487556" y="4009127"/>
                  <a:ext cx="3796412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X-ray energy: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20-50keV</a:t>
                  </a:r>
                </a:p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Bandwidth: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~2%</a:t>
                  </a:r>
                </a:p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Polarization: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linear, </a:t>
                  </a:r>
                  <a:r>
                    <a:rPr lang="en-US" altLang="zh-CN" b="1" i="1" u="sng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elliptical, and</a:t>
                  </a:r>
                  <a:r>
                    <a:rPr lang="en-US" altLang="zh-CN" b="1" i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b="1" i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	         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circular polarization</a:t>
                  </a:r>
                </a:p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Focus spot size: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10μm or less</a:t>
                  </a: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4585490" y="4008632"/>
                  <a:ext cx="4090966" cy="1231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Photon yield: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~2.0×10</a:t>
                  </a:r>
                  <a:r>
                    <a:rPr lang="en-US" altLang="zh-CN" b="1" i="1" u="sng" baseline="30000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b="1" i="1" u="sng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photons/pulse</a:t>
                  </a:r>
                </a:p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Repetition frequency: </a:t>
                  </a:r>
                  <a:r>
                    <a:rPr lang="en-US" altLang="zh-CN" b="1" i="1" u="sng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10Hz</a:t>
                  </a:r>
                </a:p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Pulse length: </a:t>
                  </a:r>
                  <a:r>
                    <a:rPr lang="en-US" altLang="zh-CN" b="1" i="1" u="sng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0.1-10ps</a:t>
                  </a:r>
                  <a:endParaRPr lang="zh-CN" altLang="en-US" b="1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圆角矩形 12"/>
              <p:cNvSpPr/>
              <p:nvPr/>
            </p:nvSpPr>
            <p:spPr>
              <a:xfrm>
                <a:off x="388009" y="3918069"/>
                <a:ext cx="8359713" cy="2122031"/>
              </a:xfrm>
              <a:prstGeom prst="roundRect">
                <a:avLst/>
              </a:prstGeom>
              <a:noFill/>
              <a:ln w="22225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96"/>
            <p:cNvSpPr txBox="1"/>
            <p:nvPr/>
          </p:nvSpPr>
          <p:spPr>
            <a:xfrm>
              <a:off x="388009" y="3563963"/>
              <a:ext cx="3319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beam parameters: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0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20150407激光室和八角厅照片\IMG_7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3" y="562584"/>
            <a:ext cx="8667345" cy="577823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4723" y="6481536"/>
            <a:ext cx="21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TTX </a:t>
            </a:r>
            <a:r>
              <a:rPr lang="en-US" altLang="zh-CN" dirty="0" err="1" smtClean="0">
                <a:latin typeface="宋体" pitchFamily="2" charset="-122"/>
                <a:ea typeface="宋体" pitchFamily="2" charset="-122"/>
              </a:rPr>
              <a:t>beamline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9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50407激光室和八角厅照片\IMG_7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6" y="666344"/>
            <a:ext cx="8540885" cy="569392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4723" y="6481536"/>
            <a:ext cx="21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TTX laser system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5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</TotalTime>
  <Words>332</Words>
  <Application>Microsoft Office PowerPoint</Application>
  <PresentationFormat>全屏显示(4:3)</PresentationFormat>
  <Paragraphs>74</Paragraphs>
  <Slides>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主题​​</vt:lpstr>
      <vt:lpstr>PowerPoint 演示文稿</vt:lpstr>
      <vt:lpstr>Compact Pulsed Hadron Source</vt:lpstr>
      <vt:lpstr>PowerPoint 演示文稿</vt:lpstr>
      <vt:lpstr>PowerPoint 演示文稿</vt:lpstr>
      <vt:lpstr>PowerPoint 演示文稿</vt:lpstr>
      <vt:lpstr>Tsinghua Thomson scattering X-ray source(TTX)</vt:lpstr>
      <vt:lpstr>PowerPoint 演示文稿</vt:lpstr>
      <vt:lpstr>PowerPoint 演示文稿</vt:lpstr>
    </vt:vector>
  </TitlesOfParts>
  <Company>DEP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清华大学先进辐射源及应用实验室</dc:title>
  <dc:creator>Yao Hongjuan</dc:creator>
  <cp:lastModifiedBy>Acc_du</cp:lastModifiedBy>
  <cp:revision>103</cp:revision>
  <dcterms:created xsi:type="dcterms:W3CDTF">2018-03-22T02:05:20Z</dcterms:created>
  <dcterms:modified xsi:type="dcterms:W3CDTF">2018-03-31T01:21:01Z</dcterms:modified>
</cp:coreProperties>
</file>