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62" r:id="rId3"/>
    <p:sldId id="263" r:id="rId4"/>
    <p:sldId id="257" r:id="rId5"/>
    <p:sldId id="259" r:id="rId6"/>
    <p:sldId id="260" r:id="rId7"/>
    <p:sldId id="264" r:id="rId8"/>
    <p:sldId id="261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0" r:id="rId20"/>
    <p:sldId id="278" r:id="rId21"/>
    <p:sldId id="279" r:id="rId22"/>
    <p:sldId id="280" r:id="rId23"/>
    <p:sldId id="281" r:id="rId24"/>
    <p:sldId id="296" r:id="rId25"/>
    <p:sldId id="297" r:id="rId26"/>
    <p:sldId id="282" r:id="rId27"/>
    <p:sldId id="283" r:id="rId28"/>
    <p:sldId id="284" r:id="rId29"/>
    <p:sldId id="285" r:id="rId30"/>
    <p:sldId id="301" r:id="rId31"/>
    <p:sldId id="289" r:id="rId32"/>
    <p:sldId id="288" r:id="rId33"/>
    <p:sldId id="292" r:id="rId34"/>
    <p:sldId id="302" r:id="rId35"/>
    <p:sldId id="291" r:id="rId36"/>
    <p:sldId id="294" r:id="rId37"/>
    <p:sldId id="293" r:id="rId38"/>
    <p:sldId id="303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0508" autoAdjust="0"/>
  </p:normalViewPr>
  <p:slideViewPr>
    <p:cSldViewPr>
      <p:cViewPr varScale="1">
        <p:scale>
          <a:sx n="103" d="100"/>
          <a:sy n="103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901E-F8BD-43BB-B3A9-22BF967FAF2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E6819-5B3E-46D7-A41A-F94EFE2191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7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强调一下收国家自然科学基金重点项目的支持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021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90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71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55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6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4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41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31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369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63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6819-5B3E-46D7-A41A-F94EFE21914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6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3571875"/>
            <a:ext cx="9144000" cy="460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13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779463"/>
            <a:ext cx="12874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547957" y="6072488"/>
            <a:ext cx="4373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University of Science and Technology of China</a:t>
            </a:r>
            <a:endParaRPr lang="zh-CN" altLang="en-US" sz="12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6350" stA="60000" endA="900" endPos="60000" dist="60007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47957" y="6464369"/>
            <a:ext cx="563686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State</a:t>
            </a:r>
            <a:r>
              <a:rPr lang="en-US" altLang="zh-CN" sz="1200" b="1" cap="all" baseline="0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key laboratory of particle detection and electronics</a:t>
            </a:r>
            <a:endParaRPr lang="zh-CN" altLang="en-US" sz="12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006600"/>
              </a:solidFill>
              <a:effectLst>
                <a:reflection blurRad="6350" stA="60000" endA="900" endPos="60000" dist="60007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l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790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B326-8CB3-4B7B-8E14-E951D1AF819E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9702E-6EFF-424A-9F16-A184A5A4656C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7264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0D89-8961-4B0D-99C8-17872191AB6D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FACE0-DE5A-4A10-A0DB-9DCBBFAC5C73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8619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0000"/>
              <a:buFont typeface="宋体" pitchFamily="2" charset="-122"/>
              <a:buChar char="◇"/>
              <a:defRPr/>
            </a:lvl2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7572375" y="6408738"/>
            <a:ext cx="1074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5A3A-9213-43D5-8FCE-161F3EC011B2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9F91-715E-4CA3-9356-63EE0492BF41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5781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759F72-DD34-4130-9258-565D6200FE9D}" type="datetime1">
              <a:rPr lang="zh-CN" altLang="en-US">
                <a:solidFill>
                  <a:prstClr val="white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1466-5021-4E64-A8C1-8DEB1B72E2DD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59F838-1AD5-4177-9E13-F4764A4C9044}" type="datetime1">
              <a:rPr lang="zh-CN" altLang="en-US">
                <a:solidFill>
                  <a:prstClr val="white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6F5E-ED8E-463B-8C4D-132334E5DE08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44087-8AA7-45F8-A5C2-75368CD866D2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0A90-7A10-4E29-AED0-6D47E0B2AE9D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0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75211C-BBB8-4845-965F-C40CF7B51B3F}" type="datetime1">
              <a:rPr lang="zh-CN" altLang="en-US">
                <a:solidFill>
                  <a:prstClr val="white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CC23-2C2E-4919-82FE-D764D77D976D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4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C725-6DB8-4718-BBFB-9C842D8D09CE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CAEEC-C0B3-4E7E-B66A-317A69EF5957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942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202349-2B1C-499C-995B-6056577EFE91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0041B-A971-4DF4-979B-180BE26C92A5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22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任意多边形 1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AA3FB5-77FB-47C8-8926-DFB1697C4BAD}" type="datetime1">
              <a:rPr lang="zh-CN" altLang="en-US">
                <a:solidFill>
                  <a:prstClr val="white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575A-7100-4348-9AB6-3DC49CD2388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0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357188" y="203200"/>
            <a:ext cx="8229600" cy="796925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2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7072313" y="6408738"/>
            <a:ext cx="157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CDF92-8A97-4AE3-AEDE-A8931EF90074}" type="datetime1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913188" y="6408738"/>
            <a:ext cx="31591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prstClr val="black"/>
                </a:solidFill>
              </a:rPr>
              <a:t>中国科学技术大学   博士论文答辩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6C23D-8FA7-4383-A979-5C84FD3A0394}" type="slidenum">
              <a:rPr lang="en-US" altLang="zh-CN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75" y="0"/>
            <a:ext cx="36513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071563"/>
            <a:ext cx="9144000" cy="4603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0034" y="6500834"/>
            <a:ext cx="3679212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University of Science and Technology of China</a:t>
            </a:r>
            <a:endParaRPr lang="zh-CN" altLang="en-US" sz="1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6350" stA="60000" endA="900" endPos="60000" dist="60007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4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en-US" sz="4400" b="1" kern="1200" dirty="0">
          <a:solidFill>
            <a:srgbClr val="00006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lang="zh-CN" altLang="en-US" sz="23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高颗粒度量能器</a:t>
            </a:r>
            <a:br>
              <a:rPr lang="en-US" altLang="zh-CN" dirty="0"/>
            </a:br>
            <a:r>
              <a:rPr lang="zh-CN" altLang="en-US" dirty="0"/>
              <a:t>读出电子学研究进展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CN" altLang="en-US" dirty="0"/>
              <a:t>刘树彬 沈仲弢</a:t>
            </a:r>
            <a:endParaRPr lang="en-US" altLang="zh-CN" dirty="0"/>
          </a:p>
          <a:p>
            <a:pPr algn="ctr"/>
            <a:r>
              <a:rPr lang="zh-CN" altLang="en-US" dirty="0"/>
              <a:t>国家自然科学基金重点项目</a:t>
            </a:r>
            <a:r>
              <a:rPr lang="en-US" altLang="zh-CN" dirty="0"/>
              <a:t>(No.11635007)</a:t>
            </a:r>
            <a:r>
              <a:rPr lang="zh-CN" altLang="en-US" dirty="0"/>
              <a:t>资助</a:t>
            </a:r>
          </a:p>
        </p:txBody>
      </p:sp>
    </p:spTree>
    <p:extLst>
      <p:ext uri="{BB962C8B-B14F-4D97-AF65-F5344CB8AC3E}">
        <p14:creationId xmlns:p14="http://schemas.microsoft.com/office/powerpoint/2010/main" val="586520838"/>
      </p:ext>
    </p:extLst>
  </p:cSld>
  <p:clrMapOvr>
    <a:masterClrMapping/>
  </p:clrMapOvr>
  <p:transition advTm="9382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5AB7AF6-F68D-44B6-8627-AC7257ED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235894"/>
          </a:xfrm>
        </p:spPr>
        <p:txBody>
          <a:bodyPr/>
          <a:lstStyle/>
          <a:p>
            <a:r>
              <a:rPr lang="zh-CN" altLang="en-US" sz="2400" dirty="0"/>
              <a:t>法国</a:t>
            </a:r>
            <a:r>
              <a:rPr lang="en-US" altLang="zh-CN" sz="2400" dirty="0"/>
              <a:t>OMEGA</a:t>
            </a:r>
            <a:r>
              <a:rPr lang="zh-CN" altLang="en-US" sz="2400" dirty="0"/>
              <a:t>小组设计的硅</a:t>
            </a:r>
            <a:r>
              <a:rPr lang="en-US" altLang="zh-CN" sz="2400" dirty="0"/>
              <a:t>PIN</a:t>
            </a:r>
            <a:r>
              <a:rPr lang="zh-CN" altLang="en-US" sz="2400" dirty="0"/>
              <a:t>读出芯片</a:t>
            </a:r>
            <a:r>
              <a:rPr lang="en-US" altLang="zh-CN" sz="2400" dirty="0"/>
              <a:t>(ILC ECAL</a:t>
            </a:r>
            <a:r>
              <a:rPr lang="zh-CN" altLang="en-US" sz="2400" dirty="0"/>
              <a:t>预研</a:t>
            </a:r>
            <a:r>
              <a:rPr lang="en-US" altLang="zh-CN" sz="2400" dirty="0"/>
              <a:t>)</a:t>
            </a:r>
            <a:endParaRPr lang="zh-CN" altLang="en-US" sz="2400" dirty="0"/>
          </a:p>
          <a:p>
            <a:pPr lvl="1"/>
            <a:r>
              <a:rPr lang="zh-CN" altLang="en-US" sz="2000" dirty="0"/>
              <a:t>通道数：</a:t>
            </a:r>
            <a:r>
              <a:rPr lang="en-US" altLang="zh-CN" sz="2000" dirty="0"/>
              <a:t>64</a:t>
            </a:r>
          </a:p>
          <a:p>
            <a:pPr lvl="1"/>
            <a:r>
              <a:rPr lang="zh-CN" altLang="en-US" sz="2000" dirty="0"/>
              <a:t>最大动态范围</a:t>
            </a:r>
            <a:r>
              <a:rPr lang="en-US" altLang="zh-CN" sz="2000" dirty="0"/>
              <a:t>: 6pC</a:t>
            </a:r>
          </a:p>
          <a:p>
            <a:pPr lvl="1"/>
            <a:r>
              <a:rPr lang="zh-CN" altLang="en-US" sz="2000" dirty="0"/>
              <a:t>噪声：</a:t>
            </a:r>
            <a:r>
              <a:rPr lang="en-US" altLang="zh-CN" sz="2000" dirty="0"/>
              <a:t>0.2fC</a:t>
            </a:r>
          </a:p>
          <a:p>
            <a:pPr lvl="1"/>
            <a:r>
              <a:rPr lang="en-US" altLang="zh-CN" sz="2000" dirty="0"/>
              <a:t>SCA</a:t>
            </a:r>
            <a:r>
              <a:rPr lang="zh-CN" altLang="en-US" sz="2000" dirty="0"/>
              <a:t>阵列，可存储</a:t>
            </a:r>
            <a:r>
              <a:rPr lang="en-US" altLang="zh-CN" sz="2000" dirty="0"/>
              <a:t>15</a:t>
            </a:r>
            <a:r>
              <a:rPr lang="zh-CN" altLang="en-US" sz="2000" dirty="0"/>
              <a:t>个事例的时间、峰值</a:t>
            </a:r>
          </a:p>
          <a:p>
            <a:pPr lvl="1"/>
            <a:r>
              <a:rPr lang="zh-CN" altLang="en-US" sz="2000" dirty="0"/>
              <a:t>内置</a:t>
            </a:r>
            <a:r>
              <a:rPr lang="en-US" altLang="zh-CN" sz="2000" dirty="0"/>
              <a:t>ADC</a:t>
            </a:r>
            <a:r>
              <a:rPr lang="zh-CN" altLang="en-US" sz="2000" dirty="0"/>
              <a:t>与</a:t>
            </a:r>
            <a:r>
              <a:rPr lang="en-US" altLang="zh-CN" sz="2000" dirty="0"/>
              <a:t>RAM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84FCAB2-DA17-433F-A4E3-80773D7F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SKIROC2a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850DD0-F8C5-4C4C-81D0-226F61BD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6C6432-1965-4410-9A77-19D24F86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EB9ACB-8B01-440E-A67F-8DBF4777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1" y="3762170"/>
            <a:ext cx="4174232" cy="2573591"/>
          </a:xfrm>
          <a:prstGeom prst="rect">
            <a:avLst/>
          </a:prstGeom>
        </p:spPr>
      </p:pic>
      <p:pic>
        <p:nvPicPr>
          <p:cNvPr id="7" name="图片 6" descr="E:\Work_File\Papers\PHD Graduate\figure\SKIROC2a 数字部分框图.jpg">
            <a:extLst>
              <a:ext uri="{FF2B5EF4-FFF2-40B4-BE49-F238E27FC236}">
                <a16:creationId xmlns:a16="http://schemas.microsoft.com/office/drawing/2014/main" id="{28DCE54B-E450-4F9B-BDC2-7FD95766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17" y="3762170"/>
            <a:ext cx="4153332" cy="233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3528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3765521-235B-4890-83A5-C462998BF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235894"/>
          </a:xfrm>
        </p:spPr>
        <p:txBody>
          <a:bodyPr/>
          <a:lstStyle/>
          <a:p>
            <a:r>
              <a:rPr lang="zh-CN" altLang="en-US" sz="2800" dirty="0"/>
              <a:t>前端电子学板（ </a:t>
            </a:r>
            <a:r>
              <a:rPr lang="en-US" altLang="zh-CN" sz="2800" dirty="0"/>
              <a:t>FEB</a:t>
            </a:r>
            <a:r>
              <a:rPr lang="zh-CN" altLang="en-US" sz="2800" dirty="0"/>
              <a:t>，</a:t>
            </a:r>
            <a:r>
              <a:rPr lang="en-US" altLang="zh-CN" sz="2800" dirty="0"/>
              <a:t>Front-end Board</a:t>
            </a:r>
            <a:r>
              <a:rPr lang="zh-CN" altLang="en-US" sz="2800" dirty="0"/>
              <a:t>）：</a:t>
            </a:r>
          </a:p>
          <a:p>
            <a:pPr lvl="1"/>
            <a:r>
              <a:rPr lang="zh-CN" altLang="en-US" sz="2400" dirty="0"/>
              <a:t>基于</a:t>
            </a:r>
            <a:r>
              <a:rPr lang="en-US" altLang="zh-CN" sz="2400" dirty="0"/>
              <a:t>SKIROC2a</a:t>
            </a:r>
            <a:r>
              <a:rPr lang="zh-CN" altLang="en-US" sz="2400" dirty="0"/>
              <a:t>芯片，对</a:t>
            </a:r>
            <a:r>
              <a:rPr lang="en-US" altLang="zh-CN" sz="2400" dirty="0"/>
              <a:t>64</a:t>
            </a:r>
            <a:r>
              <a:rPr lang="zh-CN" altLang="en-US" sz="2400" dirty="0"/>
              <a:t>路硅</a:t>
            </a:r>
            <a:r>
              <a:rPr lang="en-US" altLang="zh-CN" sz="2400" dirty="0"/>
              <a:t>PIN</a:t>
            </a:r>
            <a:r>
              <a:rPr lang="zh-CN" altLang="en-US" sz="2400" dirty="0"/>
              <a:t>探测器进行读出</a:t>
            </a:r>
          </a:p>
          <a:p>
            <a:pPr lvl="1"/>
            <a:r>
              <a:rPr lang="zh-CN" altLang="en-US" sz="2400" dirty="0"/>
              <a:t>分为探测器模块和</a:t>
            </a:r>
            <a:r>
              <a:rPr lang="en-US" altLang="zh-CN" sz="2400" dirty="0"/>
              <a:t>ASIC</a:t>
            </a:r>
            <a:r>
              <a:rPr lang="zh-CN" altLang="en-US" sz="2400" dirty="0"/>
              <a:t>模块，提升通用性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CFB9AF6-53BC-4D8D-B578-42F3F499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前端板（</a:t>
            </a:r>
            <a:r>
              <a:rPr lang="en-US" altLang="zh-CN" dirty="0"/>
              <a:t>FEB</a:t>
            </a:r>
            <a:r>
              <a:rPr lang="zh-CN" altLang="en-US" dirty="0"/>
              <a:t>）设计方案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8E1376-888D-43CF-AE68-4152379A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13980C-470D-4876-9E2D-E5F47A18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4CD6B6C-7F37-4B68-8D09-4643F436C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648639"/>
              </p:ext>
            </p:extLst>
          </p:nvPr>
        </p:nvGraphicFramePr>
        <p:xfrm>
          <a:off x="357188" y="2706743"/>
          <a:ext cx="4656212" cy="340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Visio" r:id="rId3" imgW="10896452" imgH="7962726" progId="Visio.Drawing.15">
                  <p:embed/>
                </p:oleObj>
              </mc:Choice>
              <mc:Fallback>
                <p:oleObj name="Visio" r:id="rId3" imgW="10896452" imgH="796272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8" y="2706743"/>
                        <a:ext cx="4656212" cy="3402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23D62A4-A0A0-4182-8A19-357F92249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12" y="2977573"/>
            <a:ext cx="3605998" cy="311771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9714DA0-A8D8-4AD7-BEBA-A3B6D2DF97A6}"/>
              </a:ext>
            </a:extLst>
          </p:cNvPr>
          <p:cNvSpPr txBox="1"/>
          <p:nvPr/>
        </p:nvSpPr>
        <p:spPr>
          <a:xfrm>
            <a:off x="7463188" y="6025333"/>
            <a:ext cx="90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FEB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DBF83DC-6041-48DF-8C38-34C91AF28E6F}"/>
              </a:ext>
            </a:extLst>
          </p:cNvPr>
          <p:cNvSpPr txBox="1"/>
          <p:nvPr/>
        </p:nvSpPr>
        <p:spPr>
          <a:xfrm>
            <a:off x="5764174" y="6025333"/>
            <a:ext cx="117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Detector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9760128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1304892-F382-4496-BC3A-2ACD990C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电子学基线噪声：</a:t>
            </a:r>
          </a:p>
          <a:p>
            <a:pPr lvl="1"/>
            <a:r>
              <a:rPr lang="zh-CN" altLang="en-US" sz="1800" dirty="0"/>
              <a:t>基线不一致：</a:t>
            </a:r>
            <a:r>
              <a:rPr lang="en-US" altLang="zh-CN" sz="1800" dirty="0"/>
              <a:t>0.86fC</a:t>
            </a:r>
          </a:p>
          <a:p>
            <a:pPr lvl="1"/>
            <a:r>
              <a:rPr lang="zh-CN" altLang="en-US" sz="1800" dirty="0"/>
              <a:t>悬空时的噪声：</a:t>
            </a:r>
            <a:r>
              <a:rPr lang="en-US" altLang="zh-CN" sz="1800" dirty="0"/>
              <a:t>&lt; 0.35fC</a:t>
            </a:r>
          </a:p>
          <a:p>
            <a:pPr lvl="1"/>
            <a:r>
              <a:rPr lang="zh-CN" altLang="en-US" sz="1800" dirty="0"/>
              <a:t>噪声平均值：</a:t>
            </a:r>
            <a:r>
              <a:rPr lang="en-US" altLang="zh-CN" sz="1800" dirty="0"/>
              <a:t>0.28fC + 0.004fC/pF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185034F-45A5-420D-B98F-EB8DD9CC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电子学性能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B724DF-54E6-4137-913E-59F52D9D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92C643-F931-4DBF-A2B1-370B4C00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73C03D-20A6-4289-907F-613C4E2D5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" y="3636758"/>
            <a:ext cx="7855024" cy="2588689"/>
          </a:xfrm>
          <a:prstGeom prst="rect">
            <a:avLst/>
          </a:prstGeom>
        </p:spPr>
      </p:pic>
      <p:pic>
        <p:nvPicPr>
          <p:cNvPr id="7" name="图片 6" descr="E:\Work_File\Papers\PHD Graduate\figure\FEB各通道基线.jpg">
            <a:extLst>
              <a:ext uri="{FF2B5EF4-FFF2-40B4-BE49-F238E27FC236}">
                <a16:creationId xmlns:a16="http://schemas.microsoft.com/office/drawing/2014/main" id="{41E824BF-915E-4942-BE28-E6CBA2DD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137" y="1152924"/>
            <a:ext cx="3740224" cy="2372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476517" y="3432105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各通道台基均值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35696" y="6150648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各通道噪声分布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5384" y="6165304"/>
            <a:ext cx="240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噪声与输入电容关系</a:t>
            </a:r>
          </a:p>
        </p:txBody>
      </p:sp>
    </p:spTree>
    <p:extLst>
      <p:ext uri="{BB962C8B-B14F-4D97-AF65-F5344CB8AC3E}">
        <p14:creationId xmlns:p14="http://schemas.microsoft.com/office/powerpoint/2010/main" val="1867202853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0728875-C719-4BCB-A2AA-28096BC1A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6755"/>
            <a:ext cx="3936158" cy="2523926"/>
          </a:xfrm>
        </p:spPr>
        <p:txBody>
          <a:bodyPr/>
          <a:lstStyle/>
          <a:p>
            <a:r>
              <a:rPr lang="zh-CN" altLang="en-US" sz="2400" dirty="0"/>
              <a:t>积分非线性</a:t>
            </a:r>
            <a:endParaRPr lang="en-US" altLang="zh-CN" sz="2400" dirty="0"/>
          </a:p>
          <a:p>
            <a:pPr lvl="1"/>
            <a:r>
              <a:rPr lang="zh-CN" altLang="en-US" sz="2000" dirty="0"/>
              <a:t>动态范围</a:t>
            </a:r>
            <a:endParaRPr lang="en-US" altLang="zh-CN" sz="2000" dirty="0"/>
          </a:p>
          <a:p>
            <a:pPr lvl="2"/>
            <a:r>
              <a:rPr lang="en-US" altLang="zh-CN" sz="2000" dirty="0"/>
              <a:t>200fC@1.2pF</a:t>
            </a:r>
          </a:p>
          <a:p>
            <a:pPr lvl="2"/>
            <a:r>
              <a:rPr lang="en-US" altLang="zh-CN" sz="2000" dirty="0"/>
              <a:t>3.2pC@6pF</a:t>
            </a:r>
          </a:p>
          <a:p>
            <a:pPr lvl="1"/>
            <a:r>
              <a:rPr lang="zh-CN" altLang="en-US" sz="2000" dirty="0"/>
              <a:t>积分非线性</a:t>
            </a:r>
            <a:endParaRPr lang="en-US" altLang="zh-CN" sz="2000" dirty="0"/>
          </a:p>
          <a:p>
            <a:pPr lvl="2"/>
            <a:r>
              <a:rPr lang="zh-CN" altLang="en-US" sz="2000" dirty="0"/>
              <a:t> </a:t>
            </a:r>
            <a:r>
              <a:rPr lang="en-US" altLang="zh-CN" sz="2000" dirty="0"/>
              <a:t>0.2%</a:t>
            </a:r>
            <a:r>
              <a:rPr lang="zh-CN" altLang="en-US" sz="2000" dirty="0"/>
              <a:t>（设计指标：</a:t>
            </a:r>
            <a:r>
              <a:rPr lang="en-US" altLang="zh-CN" sz="2000" dirty="0"/>
              <a:t>3.6%</a:t>
            </a:r>
            <a:r>
              <a:rPr lang="zh-CN" altLang="en-US" sz="2000" dirty="0"/>
              <a:t>）</a:t>
            </a:r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8DD1F63-B833-4501-98E4-4DDCFE21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电子学性能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D2016-CFA0-4472-B292-CA99C736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6D2F6B-6B19-4FA6-9CC8-FAF21638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 descr="E:\Work_File\Papers\PHD Graduate\figure\典型的刻度曲线.jpg">
            <a:extLst>
              <a:ext uri="{FF2B5EF4-FFF2-40B4-BE49-F238E27FC236}">
                <a16:creationId xmlns:a16="http://schemas.microsoft.com/office/drawing/2014/main" id="{9B1D61CE-47B8-4A86-BFE6-698193C24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6934"/>
            <a:ext cx="3936158" cy="15707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E5B784C-7AB7-4A37-BA4C-F76FF80E6631}"/>
              </a:ext>
            </a:extLst>
          </p:cNvPr>
          <p:cNvSpPr txBox="1">
            <a:spLocks/>
          </p:cNvSpPr>
          <p:nvPr/>
        </p:nvSpPr>
        <p:spPr bwMode="auto">
          <a:xfrm>
            <a:off x="611560" y="5585610"/>
            <a:ext cx="1800200" cy="4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高增益模式</a:t>
            </a:r>
            <a:r>
              <a:rPr lang="zh-CN" altLang="en-US" sz="105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（</a:t>
            </a:r>
            <a:r>
              <a:rPr lang="en-US" altLang="zh-CN" sz="1050" b="1" dirty="0" err="1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C</a:t>
            </a:r>
            <a:r>
              <a:rPr lang="en-US" altLang="zh-CN" sz="1050" b="1" baseline="-25000" dirty="0" err="1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f</a:t>
            </a:r>
            <a:r>
              <a:rPr lang="en-US" altLang="zh-CN" sz="105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 = 1.2pF</a:t>
            </a:r>
            <a:r>
              <a:rPr lang="zh-CN" altLang="en-US" sz="105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）</a:t>
            </a:r>
            <a:endParaRPr lang="en-US" altLang="zh-CN" sz="1050" b="1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F678D52-D05C-42E6-8320-56841BAA3DBC}"/>
              </a:ext>
            </a:extLst>
          </p:cNvPr>
          <p:cNvSpPr txBox="1">
            <a:spLocks/>
          </p:cNvSpPr>
          <p:nvPr/>
        </p:nvSpPr>
        <p:spPr bwMode="auto">
          <a:xfrm>
            <a:off x="2555776" y="5585610"/>
            <a:ext cx="1760828" cy="2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低增益模式</a:t>
            </a:r>
            <a:r>
              <a:rPr lang="zh-CN" altLang="en-US" sz="105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（</a:t>
            </a:r>
            <a:r>
              <a:rPr lang="en-US" altLang="zh-CN" sz="1050" b="1" dirty="0" err="1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C</a:t>
            </a:r>
            <a:r>
              <a:rPr lang="en-US" altLang="zh-CN" sz="1050" b="1" baseline="-25000" dirty="0" err="1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f</a:t>
            </a:r>
            <a:r>
              <a:rPr lang="en-US" altLang="zh-CN" sz="105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 = 6pF</a:t>
            </a:r>
            <a:r>
              <a:rPr lang="zh-CN" altLang="en-US" sz="105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）</a:t>
            </a:r>
            <a:endParaRPr lang="en-US" altLang="zh-CN" sz="1050" b="1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F19B710-A409-4577-A97C-CFF9527B08EF}"/>
              </a:ext>
            </a:extLst>
          </p:cNvPr>
          <p:cNvSpPr txBox="1">
            <a:spLocks/>
          </p:cNvSpPr>
          <p:nvPr/>
        </p:nvSpPr>
        <p:spPr bwMode="auto">
          <a:xfrm>
            <a:off x="4456423" y="1326755"/>
            <a:ext cx="3936158" cy="25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宋体" pitchFamily="2" charset="-122"/>
              <a:buChar char="◇"/>
              <a:defRPr lang="zh-CN" altLang="en-US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 sz="2400" dirty="0"/>
              <a:t>阈值一致性测试</a:t>
            </a:r>
          </a:p>
          <a:p>
            <a:pPr lvl="1"/>
            <a:r>
              <a:rPr lang="zh-CN" altLang="en-US" sz="2000" dirty="0"/>
              <a:t>不同通道阈值</a:t>
            </a:r>
            <a:r>
              <a:rPr lang="en-US" altLang="zh-CN" sz="2000" dirty="0"/>
              <a:t>DAC</a:t>
            </a:r>
            <a:r>
              <a:rPr lang="zh-CN" altLang="en-US" sz="2000" dirty="0"/>
              <a:t>码不一致</a:t>
            </a:r>
          </a:p>
          <a:p>
            <a:pPr lvl="1"/>
            <a:r>
              <a:rPr lang="zh-CN" altLang="en-US" sz="2000" dirty="0"/>
              <a:t>芯片每个通道集成</a:t>
            </a:r>
            <a:r>
              <a:rPr lang="en-US" altLang="zh-CN" sz="2000" dirty="0"/>
              <a:t>4bit-DAC</a:t>
            </a:r>
            <a:r>
              <a:rPr lang="zh-CN" altLang="en-US" sz="2000" dirty="0"/>
              <a:t>修正电路</a:t>
            </a:r>
          </a:p>
          <a:p>
            <a:pPr lvl="1"/>
            <a:r>
              <a:rPr lang="zh-CN" altLang="en-US" sz="2000" dirty="0"/>
              <a:t>修正后阈值不一致</a:t>
            </a:r>
            <a:endParaRPr lang="en-US" altLang="zh-CN" sz="2000" dirty="0"/>
          </a:p>
          <a:p>
            <a:pPr lvl="2"/>
            <a:r>
              <a:rPr lang="en-US" altLang="zh-CN" sz="2000" dirty="0"/>
              <a:t>0.2fC</a:t>
            </a:r>
            <a:r>
              <a:rPr lang="zh-CN" altLang="en-US" sz="2000" dirty="0"/>
              <a:t>（指标需求：</a:t>
            </a:r>
            <a:r>
              <a:rPr lang="en-US" altLang="zh-CN" sz="2000" dirty="0"/>
              <a:t>0.6fC</a:t>
            </a:r>
            <a:r>
              <a:rPr lang="zh-CN" altLang="en-US" sz="2000" dirty="0"/>
              <a:t>）</a:t>
            </a:r>
          </a:p>
          <a:p>
            <a:pPr lvl="1"/>
            <a:endParaRPr lang="zh-CN" altLang="en-US" dirty="0"/>
          </a:p>
        </p:txBody>
      </p:sp>
      <p:pic>
        <p:nvPicPr>
          <p:cNvPr id="10" name="图片 9" descr="E:\Work_File\Papers\PHD Graduate\figure\DAC修正前阈值的一致性.jpg">
            <a:extLst>
              <a:ext uri="{FF2B5EF4-FFF2-40B4-BE49-F238E27FC236}">
                <a16:creationId xmlns:a16="http://schemas.microsoft.com/office/drawing/2014/main" id="{ACBF1E37-A9A9-453A-A5D1-6990155C2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082594"/>
            <a:ext cx="4049375" cy="13626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359AF70-93DE-4165-938F-83B6F3BBE909}"/>
              </a:ext>
            </a:extLst>
          </p:cNvPr>
          <p:cNvSpPr txBox="1">
            <a:spLocks/>
          </p:cNvSpPr>
          <p:nvPr/>
        </p:nvSpPr>
        <p:spPr bwMode="auto">
          <a:xfrm>
            <a:off x="3881462" y="5445224"/>
            <a:ext cx="3500990" cy="4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buNone/>
            </a:pPr>
            <a:r>
              <a:rPr lang="en-US" altLang="zh-CN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4-bit DAC</a:t>
            </a:r>
            <a:r>
              <a:rPr lang="zh-CN" altLang="en-US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修正前</a:t>
            </a:r>
            <a:endParaRPr lang="en-US" altLang="zh-CN" sz="1200" b="1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zh-CN" altLang="en-US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各通道</a:t>
            </a:r>
            <a:r>
              <a:rPr lang="en-US" altLang="zh-CN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1.8fC</a:t>
            </a:r>
            <a:r>
              <a:rPr lang="zh-CN" altLang="en-US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对应的</a:t>
            </a:r>
            <a:r>
              <a:rPr lang="en-US" altLang="zh-CN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DAC</a:t>
            </a:r>
            <a:r>
              <a:rPr lang="zh-CN" altLang="en-US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码</a:t>
            </a:r>
            <a:endParaRPr lang="en-US" altLang="zh-CN" sz="1200" b="1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DDD1E74-8178-4372-B25F-ABD8B4548743}"/>
              </a:ext>
            </a:extLst>
          </p:cNvPr>
          <p:cNvSpPr txBox="1">
            <a:spLocks/>
          </p:cNvSpPr>
          <p:nvPr/>
        </p:nvSpPr>
        <p:spPr bwMode="auto">
          <a:xfrm>
            <a:off x="5477608" y="5535550"/>
            <a:ext cx="4189533" cy="4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修正后不一致性大大减小</a:t>
            </a:r>
            <a:endParaRPr lang="en-US" altLang="zh-CN" sz="1200" b="1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929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6C7C02-1EA9-46DE-926B-0F689E3E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44184"/>
            <a:ext cx="8229600" cy="4525962"/>
          </a:xfrm>
        </p:spPr>
        <p:txBody>
          <a:bodyPr/>
          <a:lstStyle/>
          <a:p>
            <a:r>
              <a:rPr lang="zh-CN" altLang="en-US" sz="2000" dirty="0"/>
              <a:t>完成了</a:t>
            </a:r>
            <a:r>
              <a:rPr lang="en-US" altLang="zh-CN" sz="2000" dirty="0"/>
              <a:t>4</a:t>
            </a:r>
            <a:r>
              <a:rPr lang="zh-CN" altLang="en-US" sz="2000" dirty="0"/>
              <a:t>层灵敏层的原理样机研制</a:t>
            </a:r>
            <a:endParaRPr lang="en-US" altLang="zh-CN" sz="2000" dirty="0"/>
          </a:p>
          <a:p>
            <a:r>
              <a:rPr lang="zh-CN" altLang="en-US" sz="2000" dirty="0"/>
              <a:t>宇宙线能谱测试</a:t>
            </a:r>
          </a:p>
          <a:p>
            <a:pPr lvl="1"/>
            <a:r>
              <a:rPr lang="zh-CN" altLang="en-US" sz="1800" dirty="0"/>
              <a:t>宇宙线</a:t>
            </a:r>
            <a:r>
              <a:rPr lang="en-US" altLang="zh-CN" sz="1800" dirty="0"/>
              <a:t>MIP</a:t>
            </a:r>
            <a:r>
              <a:rPr lang="zh-CN" altLang="en-US" sz="1800" dirty="0"/>
              <a:t>的</a:t>
            </a:r>
            <a:r>
              <a:rPr lang="en-US" altLang="zh-CN" sz="1800" dirty="0"/>
              <a:t>MPV</a:t>
            </a:r>
            <a:r>
              <a:rPr lang="zh-CN" altLang="en-US" sz="1800" dirty="0"/>
              <a:t>：</a:t>
            </a:r>
            <a:r>
              <a:rPr lang="en-US" altLang="zh-CN" sz="1800" dirty="0"/>
              <a:t>6.6fC</a:t>
            </a:r>
            <a:r>
              <a:rPr lang="zh-CN" altLang="en-US" sz="1800" dirty="0"/>
              <a:t>（模拟理论值</a:t>
            </a:r>
            <a:r>
              <a:rPr lang="en-US" altLang="zh-CN" sz="1800" dirty="0"/>
              <a:t>5.9fC</a:t>
            </a:r>
            <a:r>
              <a:rPr lang="zh-CN" altLang="en-US" sz="1800" dirty="0"/>
              <a:t>）</a:t>
            </a:r>
          </a:p>
          <a:p>
            <a:pPr lvl="1"/>
            <a:r>
              <a:rPr lang="zh-CN" altLang="en-US" sz="1800" dirty="0"/>
              <a:t>信噪比（</a:t>
            </a:r>
            <a:r>
              <a:rPr lang="en-US" altLang="zh-CN" sz="1800" dirty="0"/>
              <a:t>SNR</a:t>
            </a:r>
            <a:r>
              <a:rPr lang="zh-CN" altLang="en-US" sz="1800" dirty="0"/>
              <a:t>）：</a:t>
            </a:r>
            <a:r>
              <a:rPr lang="en-US" altLang="zh-CN" sz="1800" dirty="0"/>
              <a:t>15.1 </a:t>
            </a:r>
            <a:r>
              <a:rPr lang="zh-CN" altLang="en-US" sz="1800" dirty="0"/>
              <a:t>满足需求</a:t>
            </a:r>
          </a:p>
          <a:p>
            <a:r>
              <a:rPr lang="en-US" altLang="zh-CN" sz="2000" dirty="0"/>
              <a:t>X</a:t>
            </a:r>
            <a:r>
              <a:rPr lang="zh-CN" altLang="en-US" sz="2000" dirty="0"/>
              <a:t>射线能谱测试</a:t>
            </a:r>
          </a:p>
          <a:p>
            <a:pPr lvl="1"/>
            <a:r>
              <a:rPr lang="zh-CN" altLang="en-US" sz="1800" dirty="0"/>
              <a:t>平均值：</a:t>
            </a:r>
            <a:r>
              <a:rPr lang="en-US" altLang="zh-CN" sz="1800" dirty="0"/>
              <a:t>2.89fC</a:t>
            </a:r>
            <a:r>
              <a:rPr lang="zh-CN" altLang="en-US" sz="1800" dirty="0"/>
              <a:t>（理论值</a:t>
            </a:r>
            <a:r>
              <a:rPr lang="en-US" altLang="zh-CN" sz="1800" dirty="0"/>
              <a:t>2.62fC</a:t>
            </a:r>
            <a:r>
              <a:rPr lang="zh-CN" altLang="en-US" sz="1800" dirty="0"/>
              <a:t>）</a:t>
            </a:r>
          </a:p>
          <a:p>
            <a:pPr lvl="1"/>
            <a:r>
              <a:rPr lang="zh-CN" altLang="en-US" sz="1800" dirty="0"/>
              <a:t>分辨率：</a:t>
            </a:r>
            <a:r>
              <a:rPr lang="en-US" altLang="zh-CN" sz="1800" dirty="0"/>
              <a:t>14.3% </a:t>
            </a: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FCCADA3-0942-40C0-9747-23569CE7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探测器联测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35BF06-A449-4A88-9A2D-561DAFFE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40DD11-F1A8-48D8-B38D-982C29A4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8" name="图片 7" descr="C:\Users\Msy\Desktop\宇宙线.jpg">
            <a:extLst>
              <a:ext uri="{FF2B5EF4-FFF2-40B4-BE49-F238E27FC236}">
                <a16:creationId xmlns:a16="http://schemas.microsoft.com/office/drawing/2014/main" id="{630B6DE7-C21A-4F9E-B14A-82A163C5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62" y="3921749"/>
            <a:ext cx="2981980" cy="197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C:\Users\Msy\Desktop\X-ray.jpg">
            <a:extLst>
              <a:ext uri="{FF2B5EF4-FFF2-40B4-BE49-F238E27FC236}">
                <a16:creationId xmlns:a16="http://schemas.microsoft.com/office/drawing/2014/main" id="{2E4DD0DA-D2BC-4661-B9C5-CE1DB5476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103" y="3921227"/>
            <a:ext cx="3026010" cy="19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970630" y="6159562"/>
            <a:ext cx="1926203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宇宙线能谱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32121" y="6197354"/>
            <a:ext cx="1926203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射线能谱</a:t>
            </a:r>
          </a:p>
        </p:txBody>
      </p:sp>
      <p:pic>
        <p:nvPicPr>
          <p:cNvPr id="13" name="图片 12" descr="E:\Work_File\Papers\PHD Graduate\figure\搭建完成的硅-钨电磁量能器原型机小系统96dpi.jpg">
            <a:extLst>
              <a:ext uri="{FF2B5EF4-FFF2-40B4-BE49-F238E27FC236}">
                <a16:creationId xmlns:a16="http://schemas.microsoft.com/office/drawing/2014/main" id="{5E1516E5-F4CB-45F6-99A6-F05848D1C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52" y="35012"/>
            <a:ext cx="3764978" cy="195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4EE21E-7451-4C29-9F51-E216ABE31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00" y="2116540"/>
            <a:ext cx="2684247" cy="408238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1ECF296-EE13-4DFA-A103-042624A0E21A}"/>
              </a:ext>
            </a:extLst>
          </p:cNvPr>
          <p:cNvSpPr txBox="1"/>
          <p:nvPr/>
        </p:nvSpPr>
        <p:spPr>
          <a:xfrm>
            <a:off x="6329821" y="6194149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多层击中事例</a:t>
            </a:r>
          </a:p>
        </p:txBody>
      </p:sp>
    </p:spTree>
    <p:extLst>
      <p:ext uri="{BB962C8B-B14F-4D97-AF65-F5344CB8AC3E}">
        <p14:creationId xmlns:p14="http://schemas.microsoft.com/office/powerpoint/2010/main" val="29423006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F18B77-C9AB-4251-BC15-96B85A17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前端电子学技术路线预研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电磁量能器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/>
              <a:t>Si-W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>
                <a:solidFill>
                  <a:srgbClr val="FF0000"/>
                </a:solidFill>
              </a:rPr>
              <a:t>闪烁体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en-US" altLang="zh-CN" dirty="0" err="1">
                <a:solidFill>
                  <a:srgbClr val="FF0000"/>
                </a:solidFill>
              </a:rPr>
              <a:t>SiPM</a:t>
            </a:r>
            <a:r>
              <a:rPr lang="zh-CN" altLang="en-US" dirty="0">
                <a:solidFill>
                  <a:srgbClr val="FF0000"/>
                </a:solidFill>
              </a:rPr>
              <a:t>技术路线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zh-CN" altLang="en-US" dirty="0"/>
              <a:t>像素型探测器技术路线</a:t>
            </a:r>
            <a:endParaRPr lang="en-US" altLang="zh-CN" dirty="0"/>
          </a:p>
          <a:p>
            <a:pPr lvl="1"/>
            <a:r>
              <a:rPr lang="zh-CN" altLang="en-US" dirty="0"/>
              <a:t>强子量能器</a:t>
            </a:r>
            <a:endParaRPr lang="en-US" altLang="zh-CN" dirty="0"/>
          </a:p>
          <a:p>
            <a:pPr lvl="2"/>
            <a:r>
              <a:rPr lang="en-US" altLang="zh-CN" dirty="0"/>
              <a:t>GEM</a:t>
            </a:r>
            <a:r>
              <a:rPr lang="zh-CN" altLang="en-US" dirty="0"/>
              <a:t>探测器技术路线</a:t>
            </a:r>
            <a:endParaRPr lang="en-US" altLang="zh-CN" dirty="0"/>
          </a:p>
          <a:p>
            <a:r>
              <a:rPr lang="zh-CN" altLang="en-US" dirty="0"/>
              <a:t>后端电子学研究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81928C-EF53-492F-A2AD-9A915623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87878-1605-418C-8638-AB92A31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BDD13E-E6C4-44FC-975E-D94663F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67530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F545375A-F420-4B52-ACAB-3D3902FA8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196" y="1196752"/>
                <a:ext cx="4042792" cy="4525962"/>
              </a:xfrm>
            </p:spPr>
            <p:txBody>
              <a:bodyPr/>
              <a:lstStyle/>
              <a:p>
                <a:r>
                  <a:rPr lang="zh-CN" altLang="en-US" sz="1800" dirty="0"/>
                  <a:t>主要指标</a:t>
                </a:r>
                <a:endParaRPr lang="en-US" altLang="zh-CN" sz="1800" dirty="0"/>
              </a:p>
              <a:p>
                <a:pPr lvl="1"/>
                <a:r>
                  <a:rPr lang="zh-CN" altLang="en-US" sz="1600" dirty="0"/>
                  <a:t>能力分辨率：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16%/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CN" sz="1600" dirty="0"/>
              </a:p>
              <a:p>
                <a:pPr lvl="1"/>
                <a:r>
                  <a:rPr lang="zh-CN" altLang="en-US" sz="1600" dirty="0"/>
                  <a:t>观测能段：</a:t>
                </a:r>
                <a:r>
                  <a:rPr lang="en-US" altLang="zh-CN" sz="1600" dirty="0"/>
                  <a:t>0-100GeV</a:t>
                </a:r>
              </a:p>
              <a:p>
                <a:pPr lvl="1"/>
                <a:r>
                  <a:rPr lang="zh-CN" altLang="en-US" sz="1600" dirty="0"/>
                  <a:t>颗粒度：不大于</a:t>
                </a:r>
                <a:r>
                  <a:rPr lang="en-US" altLang="zh-CN" sz="1600" dirty="0"/>
                  <a:t>1×1cm</a:t>
                </a:r>
                <a:r>
                  <a:rPr lang="en-US" altLang="zh-CN" sz="1600" baseline="30000" dirty="0"/>
                  <a:t>2</a:t>
                </a:r>
              </a:p>
              <a:p>
                <a:r>
                  <a:rPr lang="zh-CN" altLang="en-US" sz="1800" dirty="0"/>
                  <a:t>量能器样机参数</a:t>
                </a:r>
                <a:r>
                  <a:rPr lang="en-US" altLang="zh-CN" sz="1800" dirty="0"/>
                  <a:t>(Geant4</a:t>
                </a:r>
                <a:r>
                  <a:rPr lang="zh-CN" altLang="en-US" sz="1800" dirty="0"/>
                  <a:t>仿真）</a:t>
                </a:r>
                <a:endParaRPr lang="en-US" altLang="zh-CN" sz="1800" dirty="0"/>
              </a:p>
              <a:p>
                <a:pPr lvl="1"/>
                <a:r>
                  <a:rPr lang="zh-CN" altLang="en-US" sz="1600" dirty="0"/>
                  <a:t>钨板总厚度：</a:t>
                </a:r>
                <a:r>
                  <a:rPr lang="en-US" altLang="zh-CN" sz="1600" dirty="0"/>
                  <a:t>84mm</a:t>
                </a:r>
              </a:p>
              <a:p>
                <a:pPr lvl="1"/>
                <a:r>
                  <a:rPr lang="zh-CN" altLang="en-US" sz="1600" dirty="0"/>
                  <a:t>灵敏层数：</a:t>
                </a:r>
                <a:r>
                  <a:rPr lang="en-US" altLang="zh-CN" sz="1600" dirty="0"/>
                  <a:t>30</a:t>
                </a:r>
                <a:r>
                  <a:rPr lang="zh-CN" altLang="en-US" sz="1600" dirty="0"/>
                  <a:t>层</a:t>
                </a:r>
              </a:p>
              <a:p>
                <a:pPr lvl="1"/>
                <a:r>
                  <a:rPr lang="zh-CN" altLang="en-US" sz="1600" dirty="0"/>
                  <a:t>探测单元尺寸：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sz="1600" baseline="30000" dirty="0"/>
              </a:p>
              <a:p>
                <a:pPr lvl="1"/>
                <a:r>
                  <a:rPr lang="zh-CN" altLang="en-US" sz="1600" dirty="0"/>
                  <a:t>总面积：</a:t>
                </a:r>
                <a:r>
                  <a:rPr lang="en-US" altLang="zh-CN" sz="1600" dirty="0"/>
                  <a:t>30×30cm</a:t>
                </a:r>
                <a:r>
                  <a:rPr lang="en-US" altLang="zh-CN" sz="1600" baseline="30000" dirty="0"/>
                  <a:t>2</a:t>
                </a:r>
              </a:p>
              <a:p>
                <a:pPr lvl="1"/>
                <a:r>
                  <a:rPr lang="zh-CN" altLang="en-US" sz="1600" dirty="0"/>
                  <a:t>动态范围：</a:t>
                </a:r>
                <a:r>
                  <a:rPr lang="en-US" altLang="zh-CN" sz="1600" dirty="0"/>
                  <a:t>1~800MIP</a:t>
                </a:r>
              </a:p>
              <a:p>
                <a:r>
                  <a:rPr lang="zh-CN" altLang="en-US" sz="1800" dirty="0"/>
                  <a:t>电子学需求</a:t>
                </a:r>
                <a:endParaRPr lang="en-US" altLang="zh-CN" sz="1800" dirty="0"/>
              </a:p>
              <a:p>
                <a:pPr lvl="1"/>
                <a:r>
                  <a:rPr lang="zh-CN" altLang="en-US" sz="1600" dirty="0"/>
                  <a:t>读出通道数：</a:t>
                </a:r>
                <a:r>
                  <a:rPr lang="en-US" altLang="zh-CN" sz="1600" dirty="0"/>
                  <a:t>~900</a:t>
                </a:r>
                <a:r>
                  <a:rPr lang="zh-CN" altLang="en-US" sz="1600" dirty="0"/>
                  <a:t>万</a:t>
                </a:r>
              </a:p>
              <a:p>
                <a:pPr lvl="1"/>
                <a:r>
                  <a:rPr lang="zh-CN" altLang="en-US" sz="1600" dirty="0"/>
                  <a:t>输入动态范围：</a:t>
                </a:r>
                <a:r>
                  <a:rPr lang="en-US" altLang="zh-CN" sz="1600" dirty="0"/>
                  <a:t>160fC-100pC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F545375A-F420-4B52-ACAB-3D3902FA8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196" y="1196752"/>
                <a:ext cx="4042792" cy="4525962"/>
              </a:xfrm>
              <a:blipFill>
                <a:blip r:embed="rId3"/>
                <a:stretch>
                  <a:fillRect t="-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71B198D6-9EF8-4995-A682-C173428E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电子学需求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4B74D-39C2-4FB7-9BE3-123ED3D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39C42A-E6CB-42FC-B942-565F6F5B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90" y="5448185"/>
            <a:ext cx="1512169" cy="963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5390778"/>
            <a:ext cx="1420695" cy="10655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686" y="1479309"/>
            <a:ext cx="2613377" cy="31262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131" y="4581481"/>
            <a:ext cx="3140269" cy="16860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8"/>
          <a:stretch>
            <a:fillRect/>
          </a:stretch>
        </p:blipFill>
        <p:spPr>
          <a:xfrm>
            <a:off x="3991115" y="1753728"/>
            <a:ext cx="2257425" cy="25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3319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95AD54F-60F4-413F-AC68-7440117E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307902"/>
          </a:xfrm>
        </p:spPr>
        <p:txBody>
          <a:bodyPr/>
          <a:lstStyle/>
          <a:p>
            <a:r>
              <a:rPr lang="zh-CN" altLang="en-US" dirty="0"/>
              <a:t>模块化设计：前端电子学</a:t>
            </a:r>
            <a:r>
              <a:rPr lang="en-US" altLang="zh-CN" dirty="0"/>
              <a:t>+</a:t>
            </a:r>
            <a:r>
              <a:rPr lang="zh-CN" altLang="en-US" dirty="0"/>
              <a:t>后端电子学</a:t>
            </a:r>
            <a:endParaRPr lang="en-US" altLang="zh-CN" dirty="0"/>
          </a:p>
          <a:p>
            <a:r>
              <a:rPr lang="zh-CN" altLang="en-US" dirty="0"/>
              <a:t>高集成度设计：</a:t>
            </a:r>
            <a:r>
              <a:rPr lang="en-US" altLang="zh-CN" dirty="0"/>
              <a:t>ASIC</a:t>
            </a:r>
          </a:p>
          <a:p>
            <a:r>
              <a:rPr lang="zh-CN" altLang="en-US" dirty="0"/>
              <a:t>通用性设计：通用光纤接口至</a:t>
            </a:r>
            <a:r>
              <a:rPr lang="en-US" altLang="zh-CN" dirty="0"/>
              <a:t>DAQ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E3C44F1-BC48-40D4-84CF-B37FB0F3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读出电子学方案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90B4B5-9916-4A02-A5C2-101AAE97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9A6453-A462-41CE-90FB-F9C2376F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D3C826-C695-4814-9968-8562BFB36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984112"/>
            <a:ext cx="6192688" cy="34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9055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138"/>
            <a:ext cx="7931224" cy="4525962"/>
          </a:xfrm>
        </p:spPr>
        <p:txBody>
          <a:bodyPr/>
          <a:lstStyle/>
          <a:p>
            <a:r>
              <a:rPr lang="zh-CN" altLang="en-US" sz="2800" dirty="0"/>
              <a:t>法国</a:t>
            </a:r>
            <a:r>
              <a:rPr lang="en-US" altLang="zh-CN" sz="2800" dirty="0"/>
              <a:t>OMEGA</a:t>
            </a:r>
            <a:r>
              <a:rPr lang="zh-CN" altLang="en-US" sz="2800" dirty="0"/>
              <a:t>小组设计的</a:t>
            </a:r>
            <a:r>
              <a:rPr lang="en-US" altLang="zh-CN" dirty="0" err="1"/>
              <a:t>SiPM</a:t>
            </a:r>
            <a:r>
              <a:rPr lang="zh-CN" altLang="en-US" dirty="0"/>
              <a:t>专用读出芯片</a:t>
            </a:r>
            <a:endParaRPr lang="en-US" altLang="zh-CN" dirty="0"/>
          </a:p>
          <a:p>
            <a:pPr lvl="1"/>
            <a:r>
              <a:rPr lang="en-US" altLang="zh-CN" dirty="0"/>
              <a:t>36</a:t>
            </a:r>
            <a:r>
              <a:rPr lang="zh-CN" altLang="en-US" dirty="0"/>
              <a:t>通道</a:t>
            </a:r>
            <a:r>
              <a:rPr lang="en-US" altLang="zh-CN" dirty="0"/>
              <a:t>/chip</a:t>
            </a:r>
          </a:p>
          <a:p>
            <a:pPr lvl="1"/>
            <a:r>
              <a:rPr lang="zh-CN" altLang="en-US" dirty="0"/>
              <a:t>双增益采集</a:t>
            </a:r>
          </a:p>
          <a:p>
            <a:pPr lvl="1"/>
            <a:r>
              <a:rPr lang="zh-CN" altLang="en-US" dirty="0"/>
              <a:t>电荷</a:t>
            </a:r>
            <a:r>
              <a:rPr lang="en-US" altLang="zh-CN" dirty="0"/>
              <a:t>/</a:t>
            </a:r>
            <a:r>
              <a:rPr lang="zh-CN" altLang="en-US" dirty="0"/>
              <a:t>时间测量</a:t>
            </a:r>
          </a:p>
          <a:p>
            <a:pPr lvl="1"/>
            <a:r>
              <a:rPr lang="zh-CN" altLang="en-US" dirty="0"/>
              <a:t>自触发</a:t>
            </a:r>
            <a:r>
              <a:rPr lang="en-US" altLang="zh-CN" dirty="0"/>
              <a:t>/</a:t>
            </a:r>
            <a:r>
              <a:rPr lang="zh-CN" altLang="en-US" dirty="0"/>
              <a:t>外触发</a:t>
            </a:r>
          </a:p>
          <a:p>
            <a:pPr lvl="1"/>
            <a:r>
              <a:rPr lang="zh-CN" altLang="en-US" dirty="0"/>
              <a:t>数字化输出</a:t>
            </a:r>
          </a:p>
          <a:p>
            <a:pPr lvl="1"/>
            <a:r>
              <a:rPr lang="en-US" altLang="zh-CN" dirty="0"/>
              <a:t>~3kHz</a:t>
            </a:r>
            <a:r>
              <a:rPr lang="zh-CN" altLang="en-US" dirty="0"/>
              <a:t>计数率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SPIROC2b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163875"/>
              </p:ext>
            </p:extLst>
          </p:nvPr>
        </p:nvGraphicFramePr>
        <p:xfrm>
          <a:off x="3131840" y="2132856"/>
          <a:ext cx="5724970" cy="4148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Visio" r:id="rId3" imgW="6924780" imgH="5010293" progId="Visio.Drawing.15">
                  <p:embed/>
                </p:oleObj>
              </mc:Choice>
              <mc:Fallback>
                <p:oleObj name="Visio" r:id="rId3" imgW="6924780" imgH="5010293" progId="Visio.Drawing.15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132856"/>
                        <a:ext cx="5724970" cy="4148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772236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B7DC5E-2ACC-408A-8189-8B96A0F4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904DCE-D792-43E4-8557-A6CAE92E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808D8EB-6097-49DF-8547-F8B820CA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altLang="zh-CN" dirty="0"/>
              <a:t>FEB</a:t>
            </a:r>
            <a:r>
              <a:rPr lang="zh-CN" altLang="en-US" dirty="0"/>
              <a:t>板设计</a:t>
            </a: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2E44175-FDB9-43FD-A819-28CD41F1DCD1}"/>
              </a:ext>
            </a:extLst>
          </p:cNvPr>
          <p:cNvSpPr txBox="1">
            <a:spLocks/>
          </p:cNvSpPr>
          <p:nvPr/>
        </p:nvSpPr>
        <p:spPr>
          <a:xfrm>
            <a:off x="457200" y="1444294"/>
            <a:ext cx="4040188" cy="3941763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zh-CN" altLang="en-US" sz="23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/>
              <a:t>第一版设计</a:t>
            </a:r>
          </a:p>
          <a:p>
            <a:pPr lvl="1"/>
            <a:r>
              <a:rPr lang="zh-CN" altLang="en-US"/>
              <a:t>单片</a:t>
            </a:r>
            <a:r>
              <a:rPr lang="en-US" altLang="zh-CN"/>
              <a:t>ASIC</a:t>
            </a:r>
          </a:p>
          <a:p>
            <a:pPr lvl="1"/>
            <a:r>
              <a:rPr lang="zh-CN" altLang="en-US"/>
              <a:t>芯片功能验证</a:t>
            </a:r>
          </a:p>
        </p:txBody>
      </p:sp>
      <p:sp>
        <p:nvSpPr>
          <p:cNvPr id="8" name="内容占位符 5">
            <a:extLst>
              <a:ext uri="{FF2B5EF4-FFF2-40B4-BE49-F238E27FC236}">
                <a16:creationId xmlns:a16="http://schemas.microsoft.com/office/drawing/2014/main" id="{572CFEC2-A73B-4668-A06C-F7E374121BC2}"/>
              </a:ext>
            </a:extLst>
          </p:cNvPr>
          <p:cNvSpPr txBox="1">
            <a:spLocks/>
          </p:cNvSpPr>
          <p:nvPr/>
        </p:nvSpPr>
        <p:spPr>
          <a:xfrm>
            <a:off x="4645025" y="1444295"/>
            <a:ext cx="4041775" cy="1192618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zh-CN" altLang="en-US" sz="23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/>
              <a:t>第二版设计</a:t>
            </a:r>
          </a:p>
          <a:p>
            <a:pPr lvl="1"/>
            <a:r>
              <a:rPr lang="en-US" altLang="zh-CN"/>
              <a:t>4</a:t>
            </a:r>
            <a:r>
              <a:rPr lang="zh-CN" altLang="en-US"/>
              <a:t>单片</a:t>
            </a:r>
            <a:r>
              <a:rPr lang="en-US" altLang="zh-CN"/>
              <a:t>SPIROC2b</a:t>
            </a:r>
          </a:p>
          <a:p>
            <a:pPr lvl="1"/>
            <a:r>
              <a:rPr lang="zh-CN" altLang="en-US"/>
              <a:t>控制单层读出</a:t>
            </a:r>
          </a:p>
          <a:p>
            <a:pPr lvl="1"/>
            <a:endParaRPr lang="zh-CN" altLang="en-US"/>
          </a:p>
        </p:txBody>
      </p:sp>
      <p:sp>
        <p:nvSpPr>
          <p:cNvPr id="9" name="日期占位符 6">
            <a:extLst>
              <a:ext uri="{FF2B5EF4-FFF2-40B4-BE49-F238E27FC236}">
                <a16:creationId xmlns:a16="http://schemas.microsoft.com/office/drawing/2014/main" id="{0B529E56-69FC-44FC-89BB-7C09B4475F2D}"/>
              </a:ext>
            </a:extLst>
          </p:cNvPr>
          <p:cNvSpPr txBox="1">
            <a:spLocks/>
          </p:cNvSpPr>
          <p:nvPr/>
        </p:nvSpPr>
        <p:spPr>
          <a:xfrm>
            <a:off x="7072313" y="6408738"/>
            <a:ext cx="157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D244087-8AA7-45F8-A5C2-75368CD866D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A17C04D8-F22D-4693-BB0E-C158F297CF07}"/>
              </a:ext>
            </a:extLst>
          </p:cNvPr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520A90-7A10-4E29-AED0-6D47E0B2AE9D}" type="slidenum">
              <a:rPr lang="en-US" altLang="zh-CN" smtClean="0">
                <a:solidFill>
                  <a:prstClr val="black"/>
                </a:solidFill>
              </a:rPr>
              <a:pPr/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F438892-9526-4E8D-9C30-B06BB002B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02" r="76670"/>
          <a:stretch/>
        </p:blipFill>
        <p:spPr>
          <a:xfrm>
            <a:off x="634391" y="2940865"/>
            <a:ext cx="2402711" cy="32108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84DD80-465C-473B-B2C8-5637D327D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13790" y="3362359"/>
            <a:ext cx="1980613" cy="2273834"/>
          </a:xfrm>
          <a:prstGeom prst="rect">
            <a:avLst/>
          </a:prstGeom>
        </p:spPr>
      </p:pic>
      <p:pic>
        <p:nvPicPr>
          <p:cNvPr id="13" name="内容占位符 5">
            <a:extLst>
              <a:ext uri="{FF2B5EF4-FFF2-40B4-BE49-F238E27FC236}">
                <a16:creationId xmlns:a16="http://schemas.microsoft.com/office/drawing/2014/main" id="{735F4321-66A4-4582-8A67-2A1A323EA7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99151" y="3220405"/>
            <a:ext cx="2586656" cy="225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59AECC4-5600-43AD-9042-B8A90861ED81}"/>
              </a:ext>
            </a:extLst>
          </p:cNvPr>
          <p:cNvSpPr txBox="1"/>
          <p:nvPr/>
        </p:nvSpPr>
        <p:spPr>
          <a:xfrm>
            <a:off x="3940994" y="5667018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FEB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C1ABCBF-AE90-4DC6-8283-5F4039CC344C}"/>
              </a:ext>
            </a:extLst>
          </p:cNvPr>
          <p:cNvSpPr/>
          <p:nvPr/>
        </p:nvSpPr>
        <p:spPr>
          <a:xfrm>
            <a:off x="6936623" y="5667018"/>
            <a:ext cx="1572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FEB&amp;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闪烁体</a:t>
            </a:r>
          </a:p>
        </p:txBody>
      </p:sp>
    </p:spTree>
    <p:extLst>
      <p:ext uri="{BB962C8B-B14F-4D97-AF65-F5344CB8AC3E}">
        <p14:creationId xmlns:p14="http://schemas.microsoft.com/office/powerpoint/2010/main" val="307961766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F18B77-C9AB-4251-BC15-96B85A17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  <a:endParaRPr lang="en-US" altLang="zh-CN" dirty="0"/>
          </a:p>
          <a:p>
            <a:r>
              <a:rPr lang="zh-CN" altLang="en-US" dirty="0"/>
              <a:t>前端电子学技术路线预研</a:t>
            </a:r>
            <a:endParaRPr lang="en-US" altLang="zh-CN" dirty="0"/>
          </a:p>
          <a:p>
            <a:pPr lvl="1"/>
            <a:r>
              <a:rPr lang="zh-CN" altLang="en-US" dirty="0"/>
              <a:t>电磁量能器</a:t>
            </a:r>
            <a:endParaRPr lang="en-US" altLang="zh-CN" dirty="0"/>
          </a:p>
          <a:p>
            <a:pPr lvl="2"/>
            <a:r>
              <a:rPr lang="en-US" altLang="zh-CN" dirty="0"/>
              <a:t>Si-W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闪烁体</a:t>
            </a:r>
            <a:r>
              <a:rPr lang="en-US" altLang="zh-CN" dirty="0"/>
              <a:t>+</a:t>
            </a:r>
            <a:r>
              <a:rPr lang="en-US" altLang="zh-CN" dirty="0" err="1"/>
              <a:t>SiPM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像素型探测器技术路线</a:t>
            </a:r>
            <a:endParaRPr lang="en-US" altLang="zh-CN" dirty="0"/>
          </a:p>
          <a:p>
            <a:pPr lvl="1"/>
            <a:r>
              <a:rPr lang="zh-CN" altLang="en-US" dirty="0"/>
              <a:t>强子量能器</a:t>
            </a:r>
            <a:endParaRPr lang="en-US" altLang="zh-CN" dirty="0"/>
          </a:p>
          <a:p>
            <a:pPr lvl="2"/>
            <a:r>
              <a:rPr lang="en-US" altLang="zh-CN" dirty="0"/>
              <a:t>GEM</a:t>
            </a:r>
            <a:r>
              <a:rPr lang="zh-CN" altLang="en-US" dirty="0"/>
              <a:t>探测器技术路线</a:t>
            </a:r>
            <a:endParaRPr lang="en-US" altLang="zh-CN" dirty="0"/>
          </a:p>
          <a:p>
            <a:r>
              <a:rPr lang="zh-CN" altLang="en-US" dirty="0"/>
              <a:t>后端电子学研究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81928C-EF53-492F-A2AD-9A915623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87878-1605-418C-8638-AB92A31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BDD13E-E6C4-44FC-975E-D94663F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95089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138"/>
            <a:ext cx="4762872" cy="1947862"/>
          </a:xfrm>
        </p:spPr>
        <p:txBody>
          <a:bodyPr/>
          <a:lstStyle/>
          <a:p>
            <a:r>
              <a:rPr lang="zh-CN" altLang="en-US" sz="2000" dirty="0"/>
              <a:t>第一版电路</a:t>
            </a:r>
            <a:endParaRPr lang="en-US" altLang="zh-CN" sz="2000" dirty="0"/>
          </a:p>
          <a:p>
            <a:r>
              <a:rPr lang="en-US" altLang="zh-CN" sz="2000" dirty="0" err="1"/>
              <a:t>R</a:t>
            </a:r>
            <a:r>
              <a:rPr lang="en-US" altLang="zh-CN" sz="2000" baseline="-25000" dirty="0" err="1"/>
              <a:t>load</a:t>
            </a:r>
            <a:r>
              <a:rPr lang="en-US" altLang="zh-CN" sz="2000" dirty="0"/>
              <a:t>=200Ω</a:t>
            </a:r>
          </a:p>
          <a:p>
            <a:r>
              <a:rPr lang="en-US" altLang="zh-CN" sz="2000" dirty="0"/>
              <a:t>RMS ~ 48.5fC</a:t>
            </a:r>
          </a:p>
          <a:p>
            <a:r>
              <a:rPr lang="en-US" altLang="zh-CN" sz="2000" dirty="0"/>
              <a:t>High Gain 92fC – 19pC (3% INF)   </a:t>
            </a:r>
          </a:p>
          <a:p>
            <a:r>
              <a:rPr lang="en-US" altLang="zh-CN" sz="2000" dirty="0"/>
              <a:t>Low Gain ~ 350pC (2% INF)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电子学性能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04208"/>
            <a:ext cx="3770630" cy="19017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11" y="4149080"/>
            <a:ext cx="8719514" cy="2167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72200" y="34615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测试电路结构</a:t>
            </a:r>
          </a:p>
        </p:txBody>
      </p:sp>
    </p:spTree>
    <p:extLst>
      <p:ext uri="{BB962C8B-B14F-4D97-AF65-F5344CB8AC3E}">
        <p14:creationId xmlns:p14="http://schemas.microsoft.com/office/powerpoint/2010/main" val="2035625451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0564" y="1457821"/>
            <a:ext cx="8229600" cy="963067"/>
          </a:xfrm>
        </p:spPr>
        <p:txBody>
          <a:bodyPr/>
          <a:lstStyle/>
          <a:p>
            <a:r>
              <a:rPr lang="zh-CN" altLang="en-US" sz="1800" dirty="0"/>
              <a:t>第一版电路</a:t>
            </a:r>
            <a:endParaRPr lang="en-US" altLang="zh-CN" sz="1800" dirty="0"/>
          </a:p>
          <a:p>
            <a:r>
              <a:rPr lang="en-US" altLang="zh-CN" sz="1800" dirty="0" err="1"/>
              <a:t>SiPM</a:t>
            </a:r>
            <a:r>
              <a:rPr lang="en-US" altLang="zh-CN" sz="1800" dirty="0"/>
              <a:t>: </a:t>
            </a:r>
            <a:r>
              <a:rPr lang="zh-CN" altLang="en-US" sz="1800" dirty="0"/>
              <a:t>滨松公司</a:t>
            </a:r>
            <a:r>
              <a:rPr lang="en-US" altLang="zh-CN" sz="1800" dirty="0"/>
              <a:t>S12571-010p</a:t>
            </a:r>
          </a:p>
          <a:p>
            <a:r>
              <a:rPr lang="zh-CN" altLang="en-US" sz="1800" dirty="0"/>
              <a:t>宇宙线测试</a:t>
            </a:r>
            <a:endParaRPr lang="en-US" altLang="zh-CN" sz="18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探测器联调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6" y="4005064"/>
            <a:ext cx="7543180" cy="25062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6" y="2456266"/>
            <a:ext cx="2736304" cy="1597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11" y="1457821"/>
            <a:ext cx="4823253" cy="23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0246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F18B77-C9AB-4251-BC15-96B85A17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前端电子学技术路线预研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电磁量能器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/>
              <a:t>Si-W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闪烁体</a:t>
            </a:r>
            <a:r>
              <a:rPr lang="en-US" altLang="zh-CN" dirty="0"/>
              <a:t>+</a:t>
            </a:r>
            <a:r>
              <a:rPr lang="en-US" altLang="zh-CN" dirty="0" err="1"/>
              <a:t>SiPM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>
                <a:solidFill>
                  <a:srgbClr val="FF0000"/>
                </a:solidFill>
              </a:rPr>
              <a:t>像素型探测器技术路线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强子量能器</a:t>
            </a:r>
            <a:endParaRPr lang="en-US" altLang="zh-CN" dirty="0"/>
          </a:p>
          <a:p>
            <a:pPr lvl="2"/>
            <a:r>
              <a:rPr lang="en-US" altLang="zh-CN" dirty="0"/>
              <a:t>GEM</a:t>
            </a:r>
            <a:r>
              <a:rPr lang="zh-CN" altLang="en-US" dirty="0"/>
              <a:t>探测器技术路线</a:t>
            </a:r>
            <a:endParaRPr lang="en-US" altLang="zh-CN" dirty="0"/>
          </a:p>
          <a:p>
            <a:r>
              <a:rPr lang="zh-CN" altLang="en-US" dirty="0"/>
              <a:t>后端电子学研究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81928C-EF53-492F-A2AD-9A915623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87878-1605-418C-8638-AB92A31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BDD13E-E6C4-44FC-975E-D94663F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42654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138"/>
            <a:ext cx="5122912" cy="4267473"/>
          </a:xfrm>
        </p:spPr>
        <p:txBody>
          <a:bodyPr/>
          <a:lstStyle/>
          <a:p>
            <a:r>
              <a:rPr lang="zh-CN" altLang="en-US" sz="2000" dirty="0"/>
              <a:t>单片有源像素探测器（</a:t>
            </a:r>
            <a:r>
              <a:rPr lang="en-US" altLang="zh-CN" sz="2000" dirty="0"/>
              <a:t>MAPS</a:t>
            </a:r>
            <a:r>
              <a:rPr lang="zh-CN" altLang="en-US" sz="2000" dirty="0"/>
              <a:t>）</a:t>
            </a:r>
          </a:p>
          <a:p>
            <a:pPr lvl="1"/>
            <a:r>
              <a:rPr lang="zh-CN" altLang="en-US" sz="1800" dirty="0"/>
              <a:t>低物质量</a:t>
            </a:r>
          </a:p>
          <a:p>
            <a:pPr lvl="1"/>
            <a:r>
              <a:rPr lang="zh-CN" altLang="en-US" sz="1800" dirty="0"/>
              <a:t>高位置分辨</a:t>
            </a:r>
          </a:p>
          <a:p>
            <a:pPr lvl="1"/>
            <a:r>
              <a:rPr lang="zh-CN" altLang="en-US" sz="1800" dirty="0"/>
              <a:t>易于与后端电子学集成</a:t>
            </a:r>
            <a:endParaRPr lang="en-US" altLang="zh-CN" sz="1800" dirty="0"/>
          </a:p>
          <a:p>
            <a:r>
              <a:rPr lang="zh-CN" altLang="en-US" sz="2000" dirty="0"/>
              <a:t>用于</a:t>
            </a:r>
            <a:r>
              <a:rPr lang="en-US" altLang="zh-CN" sz="2000" dirty="0"/>
              <a:t>ALICE ITS Upgrade</a:t>
            </a:r>
          </a:p>
          <a:p>
            <a:r>
              <a:rPr lang="zh-CN" altLang="en-US" sz="2000" dirty="0"/>
              <a:t>特点</a:t>
            </a:r>
            <a:endParaRPr lang="en-US" altLang="zh-CN" sz="2000" dirty="0"/>
          </a:p>
          <a:p>
            <a:pPr lvl="1"/>
            <a:r>
              <a:rPr lang="zh-CN" altLang="en-US" sz="1800" dirty="0"/>
              <a:t>像素大小 </a:t>
            </a:r>
            <a:r>
              <a:rPr lang="en-US" altLang="zh-CN" sz="1800" dirty="0"/>
              <a:t>27x29 µm</a:t>
            </a:r>
            <a:r>
              <a:rPr lang="en-US" altLang="zh-CN" sz="1800" baseline="30000" dirty="0"/>
              <a:t>2</a:t>
            </a:r>
          </a:p>
          <a:p>
            <a:pPr lvl="1"/>
            <a:r>
              <a:rPr lang="zh-CN" altLang="en-US" sz="1800" dirty="0"/>
              <a:t>厚度</a:t>
            </a:r>
            <a:r>
              <a:rPr lang="en-US" altLang="zh-CN" sz="1800" dirty="0"/>
              <a:t>50µm </a:t>
            </a:r>
            <a:r>
              <a:rPr lang="zh-CN" altLang="en-US" sz="1800" dirty="0"/>
              <a:t>敏感区厚</a:t>
            </a:r>
            <a:r>
              <a:rPr lang="en-US" altLang="zh-CN" sz="1800" dirty="0"/>
              <a:t>25µm</a:t>
            </a:r>
          </a:p>
          <a:p>
            <a:pPr lvl="1"/>
            <a:r>
              <a:rPr lang="zh-CN" altLang="en-US" sz="1800" dirty="0"/>
              <a:t>空间分辨率 </a:t>
            </a:r>
            <a:r>
              <a:rPr lang="en-US" altLang="zh-CN" sz="1800" dirty="0"/>
              <a:t>~ 5 µm</a:t>
            </a:r>
          </a:p>
          <a:p>
            <a:pPr lvl="1"/>
            <a:r>
              <a:rPr lang="zh-CN" altLang="en-US" sz="1800" dirty="0"/>
              <a:t>功耗 </a:t>
            </a:r>
            <a:r>
              <a:rPr lang="en-US" altLang="zh-CN" sz="1800" dirty="0"/>
              <a:t>&lt; 40 </a:t>
            </a:r>
            <a:r>
              <a:rPr lang="en-US" altLang="zh-CN" sz="1800" dirty="0" err="1"/>
              <a:t>mW</a:t>
            </a:r>
            <a:r>
              <a:rPr lang="en-US" altLang="zh-CN" sz="1800" dirty="0"/>
              <a:t> / cm</a:t>
            </a:r>
            <a:r>
              <a:rPr lang="en-US" altLang="zh-CN" sz="1800" baseline="30000" dirty="0"/>
              <a:t>2</a:t>
            </a:r>
            <a:r>
              <a:rPr lang="en-US" altLang="zh-CN" sz="1800" dirty="0"/>
              <a:t> </a:t>
            </a:r>
          </a:p>
          <a:p>
            <a:pPr lvl="1"/>
            <a:r>
              <a:rPr lang="zh-CN" altLang="en-US" sz="1800" dirty="0"/>
              <a:t>最大事例率 </a:t>
            </a:r>
            <a:r>
              <a:rPr lang="en-US" altLang="zh-CN" sz="1800" dirty="0"/>
              <a:t>~ 100 MHz / cm</a:t>
            </a:r>
            <a:r>
              <a:rPr lang="en-US" altLang="zh-CN" sz="1800" baseline="30000" dirty="0"/>
              <a:t>2</a:t>
            </a:r>
          </a:p>
          <a:p>
            <a:pPr lvl="1"/>
            <a:r>
              <a:rPr lang="zh-CN" altLang="en-US" sz="1800" dirty="0"/>
              <a:t>假事例率 </a:t>
            </a:r>
            <a:r>
              <a:rPr lang="en-US" altLang="zh-CN" sz="1800" dirty="0"/>
              <a:t>&lt; 10</a:t>
            </a:r>
            <a:r>
              <a:rPr lang="en-US" altLang="zh-CN" sz="1800" baseline="30000" dirty="0"/>
              <a:t>-9</a:t>
            </a:r>
            <a:r>
              <a:rPr lang="en-US" altLang="zh-CN" sz="1800" dirty="0"/>
              <a:t> pixel / event</a:t>
            </a:r>
            <a:endParaRPr lang="en-US" altLang="zh-CN" sz="2400" dirty="0"/>
          </a:p>
          <a:p>
            <a:pPr lvl="1"/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ALPIDE</a:t>
            </a:r>
            <a:r>
              <a:rPr lang="zh-CN" altLang="en-US" dirty="0"/>
              <a:t>芯片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grpSp>
        <p:nvGrpSpPr>
          <p:cNvPr id="6" name="组合 1"/>
          <p:cNvGrpSpPr>
            <a:grpSpLocks noChangeAspect="1"/>
          </p:cNvGrpSpPr>
          <p:nvPr/>
        </p:nvGrpSpPr>
        <p:grpSpPr bwMode="auto">
          <a:xfrm>
            <a:off x="4867809" y="1196752"/>
            <a:ext cx="4146016" cy="2124437"/>
            <a:chOff x="2699791" y="2480644"/>
            <a:chExt cx="6358369" cy="3256516"/>
          </a:xfrm>
        </p:grpSpPr>
        <p:grpSp>
          <p:nvGrpSpPr>
            <p:cNvPr id="7" name="组合 3"/>
            <p:cNvGrpSpPr>
              <a:grpSpLocks/>
            </p:cNvGrpSpPr>
            <p:nvPr/>
          </p:nvGrpSpPr>
          <p:grpSpPr bwMode="auto">
            <a:xfrm>
              <a:off x="2699791" y="2480644"/>
              <a:ext cx="6358369" cy="3256516"/>
              <a:chOff x="2916523" y="1086732"/>
              <a:chExt cx="6357103" cy="3257499"/>
            </a:xfrm>
          </p:grpSpPr>
          <p:pic>
            <p:nvPicPr>
              <p:cNvPr id="9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1086732"/>
                <a:ext cx="5145652" cy="2696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文本框 2"/>
              <p:cNvSpPr txBox="1">
                <a:spLocks noChangeArrowheads="1"/>
              </p:cNvSpPr>
              <p:nvPr/>
            </p:nvSpPr>
            <p:spPr bwMode="auto">
              <a:xfrm>
                <a:off x="2916523" y="3931358"/>
                <a:ext cx="3072856" cy="40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1100" dirty="0"/>
                  <a:t>复合（</a:t>
                </a:r>
                <a:r>
                  <a:rPr lang="en-US" altLang="zh-CN" sz="1100" dirty="0"/>
                  <a:t>Hybrid</a:t>
                </a:r>
                <a:r>
                  <a:rPr lang="zh-CN" altLang="en-US" sz="1100" dirty="0"/>
                  <a:t>）硅像素探测器</a:t>
                </a:r>
                <a:endParaRPr lang="en-US" altLang="en-US" sz="1100" dirty="0"/>
              </a:p>
            </p:txBody>
          </p:sp>
          <p:sp>
            <p:nvSpPr>
              <p:cNvPr id="11" name="文本框 13"/>
              <p:cNvSpPr txBox="1">
                <a:spLocks noChangeArrowheads="1"/>
              </p:cNvSpPr>
              <p:nvPr/>
            </p:nvSpPr>
            <p:spPr bwMode="auto">
              <a:xfrm>
                <a:off x="6213061" y="3943092"/>
                <a:ext cx="3060565" cy="40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1100" dirty="0"/>
                  <a:t>单片式像素探测器（</a:t>
                </a:r>
                <a:r>
                  <a:rPr lang="en-US" altLang="zh-CN" sz="1100" dirty="0"/>
                  <a:t>MAPS</a:t>
                </a:r>
                <a:r>
                  <a:rPr lang="zh-CN" altLang="en-US" sz="1100" dirty="0"/>
                  <a:t>）</a:t>
                </a:r>
                <a:endParaRPr lang="en-US" altLang="en-US" sz="1100" dirty="0"/>
              </a:p>
            </p:txBody>
          </p:sp>
        </p:grpSp>
        <p:sp>
          <p:nvSpPr>
            <p:cNvPr id="8" name="箭头: 右 1"/>
            <p:cNvSpPr>
              <a:spLocks noChangeArrowheads="1"/>
            </p:cNvSpPr>
            <p:nvPr/>
          </p:nvSpPr>
          <p:spPr bwMode="auto">
            <a:xfrm>
              <a:off x="5220072" y="3683910"/>
              <a:ext cx="369887" cy="288925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99CC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43" name="组合 23"/>
          <p:cNvGrpSpPr>
            <a:grpSpLocks/>
          </p:cNvGrpSpPr>
          <p:nvPr/>
        </p:nvGrpSpPr>
        <p:grpSpPr bwMode="auto">
          <a:xfrm>
            <a:off x="5035940" y="3290404"/>
            <a:ext cx="3671887" cy="3117850"/>
            <a:chOff x="4368663" y="1385536"/>
            <a:chExt cx="4177088" cy="3573688"/>
          </a:xfrm>
        </p:grpSpPr>
        <p:grpSp>
          <p:nvGrpSpPr>
            <p:cNvPr id="44" name="Group 7"/>
            <p:cNvGrpSpPr>
              <a:grpSpLocks/>
            </p:cNvGrpSpPr>
            <p:nvPr/>
          </p:nvGrpSpPr>
          <p:grpSpPr bwMode="auto">
            <a:xfrm>
              <a:off x="4872718" y="1826876"/>
              <a:ext cx="3673033" cy="3132348"/>
              <a:chOff x="1932875" y="1628800"/>
              <a:chExt cx="3673033" cy="3132348"/>
            </a:xfrm>
          </p:grpSpPr>
          <p:sp>
            <p:nvSpPr>
              <p:cNvPr id="47" name="Rectangle 116">
                <a:extLst>
                  <a:ext uri="{FF2B5EF4-FFF2-40B4-BE49-F238E27FC236}">
                    <a16:creationId xmlns:a16="http://schemas.microsoft.com/office/drawing/2014/main" id="{5682161F-0492-4C5C-B417-98F6C0DA6AF7}"/>
                  </a:ext>
                </a:extLst>
              </p:cNvPr>
              <p:cNvSpPr/>
              <p:nvPr/>
            </p:nvSpPr>
            <p:spPr>
              <a:xfrm>
                <a:off x="1932670" y="4471833"/>
                <a:ext cx="3637119" cy="28931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>
                    <a:solidFill>
                      <a:srgbClr val="0055A0"/>
                    </a:solidFill>
                    <a:latin typeface="Calibri"/>
                    <a:ea typeface="+mn-ea"/>
                  </a:rPr>
                  <a:t>Bias, Readout, Control</a:t>
                </a:r>
              </a:p>
            </p:txBody>
          </p:sp>
          <p:grpSp>
            <p:nvGrpSpPr>
              <p:cNvPr id="48" name="Group 267">
                <a:extLst>
                  <a:ext uri="{FF2B5EF4-FFF2-40B4-BE49-F238E27FC236}">
                    <a16:creationId xmlns:a16="http://schemas.microsoft.com/office/drawing/2014/main" id="{80CDE36D-981A-49A8-AF33-81F008B271A9}"/>
                  </a:ext>
                </a:extLst>
              </p:cNvPr>
              <p:cNvGrpSpPr/>
              <p:nvPr/>
            </p:nvGrpSpPr>
            <p:grpSpPr>
              <a:xfrm>
                <a:off x="1932875" y="1628800"/>
                <a:ext cx="684701" cy="2814377"/>
                <a:chOff x="7163976" y="1484784"/>
                <a:chExt cx="684701" cy="2814377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41" name="Straight Connector 263">
                  <a:extLst>
                    <a:ext uri="{FF2B5EF4-FFF2-40B4-BE49-F238E27FC236}">
                      <a16:creationId xmlns:a16="http://schemas.microsoft.com/office/drawing/2014/main" id="{88D1B079-6E70-49B7-84C4-243D4472BA8B}"/>
                    </a:ext>
                  </a:extLst>
                </p:cNvPr>
                <p:cNvCxnSpPr/>
                <p:nvPr/>
              </p:nvCxnSpPr>
              <p:spPr>
                <a:xfrm>
                  <a:off x="7254298" y="2600908"/>
                  <a:ext cx="0" cy="2880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2" name="Straight Connector 247">
                  <a:extLst>
                    <a:ext uri="{FF2B5EF4-FFF2-40B4-BE49-F238E27FC236}">
                      <a16:creationId xmlns:a16="http://schemas.microsoft.com/office/drawing/2014/main" id="{9E8301D4-0003-4984-B5B9-6C9B14ED43A9}"/>
                    </a:ext>
                  </a:extLst>
                </p:cNvPr>
                <p:cNvCxnSpPr/>
                <p:nvPr/>
              </p:nvCxnSpPr>
              <p:spPr>
                <a:xfrm>
                  <a:off x="7344308" y="303246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3" name="Straight Connector 248">
                  <a:extLst>
                    <a:ext uri="{FF2B5EF4-FFF2-40B4-BE49-F238E27FC236}">
                      <a16:creationId xmlns:a16="http://schemas.microsoft.com/office/drawing/2014/main" id="{47DE83B0-8FA5-4E12-AB91-FBDEF0512973}"/>
                    </a:ext>
                  </a:extLst>
                </p:cNvPr>
                <p:cNvCxnSpPr/>
                <p:nvPr/>
              </p:nvCxnSpPr>
              <p:spPr>
                <a:xfrm>
                  <a:off x="7344308" y="329792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4" name="Straight Connector 249">
                  <a:extLst>
                    <a:ext uri="{FF2B5EF4-FFF2-40B4-BE49-F238E27FC236}">
                      <a16:creationId xmlns:a16="http://schemas.microsoft.com/office/drawing/2014/main" id="{BA31DE75-EE84-4381-9B45-7CB6B3F60589}"/>
                    </a:ext>
                  </a:extLst>
                </p:cNvPr>
                <p:cNvCxnSpPr/>
                <p:nvPr/>
              </p:nvCxnSpPr>
              <p:spPr>
                <a:xfrm>
                  <a:off x="7344308" y="357285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5" name="Straight Connector 250">
                  <a:extLst>
                    <a:ext uri="{FF2B5EF4-FFF2-40B4-BE49-F238E27FC236}">
                      <a16:creationId xmlns:a16="http://schemas.microsoft.com/office/drawing/2014/main" id="{EF61C9CD-63F6-420C-ACFC-34157291A4F5}"/>
                    </a:ext>
                  </a:extLst>
                </p:cNvPr>
                <p:cNvCxnSpPr/>
                <p:nvPr/>
              </p:nvCxnSpPr>
              <p:spPr>
                <a:xfrm>
                  <a:off x="7344308" y="3861048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46" name="Rectangle 251">
                  <a:extLst>
                    <a:ext uri="{FF2B5EF4-FFF2-40B4-BE49-F238E27FC236}">
                      <a16:creationId xmlns:a16="http://schemas.microsoft.com/office/drawing/2014/main" id="{6E4F3EF0-4744-44E2-89FB-4CB51C11A68E}"/>
                    </a:ext>
                  </a:extLst>
                </p:cNvPr>
                <p:cNvSpPr/>
                <p:nvPr/>
              </p:nvSpPr>
              <p:spPr>
                <a:xfrm>
                  <a:off x="7163976" y="293108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7" name="Rectangle 252">
                  <a:extLst>
                    <a:ext uri="{FF2B5EF4-FFF2-40B4-BE49-F238E27FC236}">
                      <a16:creationId xmlns:a16="http://schemas.microsoft.com/office/drawing/2014/main" id="{D03321B6-4E21-4917-8358-E145E76AB9D9}"/>
                    </a:ext>
                  </a:extLst>
                </p:cNvPr>
                <p:cNvSpPr/>
                <p:nvPr/>
              </p:nvSpPr>
              <p:spPr>
                <a:xfrm>
                  <a:off x="7163976" y="320711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8" name="Rectangle 253">
                  <a:extLst>
                    <a:ext uri="{FF2B5EF4-FFF2-40B4-BE49-F238E27FC236}">
                      <a16:creationId xmlns:a16="http://schemas.microsoft.com/office/drawing/2014/main" id="{DDDB10FA-2E23-4626-93B6-EFDE81677782}"/>
                    </a:ext>
                  </a:extLst>
                </p:cNvPr>
                <p:cNvSpPr/>
                <p:nvPr/>
              </p:nvSpPr>
              <p:spPr>
                <a:xfrm>
                  <a:off x="7163976" y="348314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9" name="Rectangle 254">
                  <a:extLst>
                    <a:ext uri="{FF2B5EF4-FFF2-40B4-BE49-F238E27FC236}">
                      <a16:creationId xmlns:a16="http://schemas.microsoft.com/office/drawing/2014/main" id="{9AFC74BC-EBB4-46C6-A488-765822904688}"/>
                    </a:ext>
                  </a:extLst>
                </p:cNvPr>
                <p:cNvSpPr/>
                <p:nvPr/>
              </p:nvSpPr>
              <p:spPr>
                <a:xfrm>
                  <a:off x="7163976" y="3759174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0" name="Rectangle 255">
                  <a:extLst>
                    <a:ext uri="{FF2B5EF4-FFF2-40B4-BE49-F238E27FC236}">
                      <a16:creationId xmlns:a16="http://schemas.microsoft.com/office/drawing/2014/main" id="{60A8628E-F0CA-4B85-84FD-A2E1B46E1F1E}"/>
                    </a:ext>
                  </a:extLst>
                </p:cNvPr>
                <p:cNvSpPr/>
                <p:nvPr/>
              </p:nvSpPr>
              <p:spPr>
                <a:xfrm>
                  <a:off x="7668032" y="293108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" name="Rectangle 256">
                  <a:extLst>
                    <a:ext uri="{FF2B5EF4-FFF2-40B4-BE49-F238E27FC236}">
                      <a16:creationId xmlns:a16="http://schemas.microsoft.com/office/drawing/2014/main" id="{F9F5D56C-E18C-4EB6-8779-D352DC030F09}"/>
                    </a:ext>
                  </a:extLst>
                </p:cNvPr>
                <p:cNvSpPr/>
                <p:nvPr/>
              </p:nvSpPr>
              <p:spPr>
                <a:xfrm>
                  <a:off x="7668032" y="320711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2" name="Rectangle 257">
                  <a:extLst>
                    <a:ext uri="{FF2B5EF4-FFF2-40B4-BE49-F238E27FC236}">
                      <a16:creationId xmlns:a16="http://schemas.microsoft.com/office/drawing/2014/main" id="{E1D87132-ECB2-4AA2-9EB1-E34E93CFFFF4}"/>
                    </a:ext>
                  </a:extLst>
                </p:cNvPr>
                <p:cNvSpPr/>
                <p:nvPr/>
              </p:nvSpPr>
              <p:spPr>
                <a:xfrm>
                  <a:off x="7668032" y="348314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3" name="Rectangle 258">
                  <a:extLst>
                    <a:ext uri="{FF2B5EF4-FFF2-40B4-BE49-F238E27FC236}">
                      <a16:creationId xmlns:a16="http://schemas.microsoft.com/office/drawing/2014/main" id="{E847A60C-C7B8-4E05-9557-6356B1B14DBB}"/>
                    </a:ext>
                  </a:extLst>
                </p:cNvPr>
                <p:cNvSpPr/>
                <p:nvPr/>
              </p:nvSpPr>
              <p:spPr>
                <a:xfrm>
                  <a:off x="7668032" y="3759174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cxnSp>
              <p:nvCxnSpPr>
                <p:cNvPr id="154" name="Straight Connector 221">
                  <a:extLst>
                    <a:ext uri="{FF2B5EF4-FFF2-40B4-BE49-F238E27FC236}">
                      <a16:creationId xmlns:a16="http://schemas.microsoft.com/office/drawing/2014/main" id="{3C505762-C585-4D5A-8850-B19DA3F6FACF}"/>
                    </a:ext>
                  </a:extLst>
                </p:cNvPr>
                <p:cNvCxnSpPr/>
                <p:nvPr/>
              </p:nvCxnSpPr>
              <p:spPr>
                <a:xfrm>
                  <a:off x="7505635" y="4041068"/>
                  <a:ext cx="4466" cy="25809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5" name="Straight Connector 222">
                  <a:extLst>
                    <a:ext uri="{FF2B5EF4-FFF2-40B4-BE49-F238E27FC236}">
                      <a16:creationId xmlns:a16="http://schemas.microsoft.com/office/drawing/2014/main" id="{C1AA8DF2-A0FD-4739-A33D-E4974FF3A752}"/>
                    </a:ext>
                  </a:extLst>
                </p:cNvPr>
                <p:cNvCxnSpPr/>
                <p:nvPr/>
              </p:nvCxnSpPr>
              <p:spPr>
                <a:xfrm>
                  <a:off x="7344933" y="1586164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6" name="Straight Connector 223">
                  <a:extLst>
                    <a:ext uri="{FF2B5EF4-FFF2-40B4-BE49-F238E27FC236}">
                      <a16:creationId xmlns:a16="http://schemas.microsoft.com/office/drawing/2014/main" id="{EF0C3650-3074-42E9-8C00-508FE534BC25}"/>
                    </a:ext>
                  </a:extLst>
                </p:cNvPr>
                <p:cNvCxnSpPr/>
                <p:nvPr/>
              </p:nvCxnSpPr>
              <p:spPr>
                <a:xfrm>
                  <a:off x="7344933" y="185162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7" name="Straight Connector 224">
                  <a:extLst>
                    <a:ext uri="{FF2B5EF4-FFF2-40B4-BE49-F238E27FC236}">
                      <a16:creationId xmlns:a16="http://schemas.microsoft.com/office/drawing/2014/main" id="{19487218-9E17-43C5-936F-4066623738EC}"/>
                    </a:ext>
                  </a:extLst>
                </p:cNvPr>
                <p:cNvCxnSpPr/>
                <p:nvPr/>
              </p:nvCxnSpPr>
              <p:spPr>
                <a:xfrm>
                  <a:off x="7344933" y="212655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8" name="Straight Connector 225">
                  <a:extLst>
                    <a:ext uri="{FF2B5EF4-FFF2-40B4-BE49-F238E27FC236}">
                      <a16:creationId xmlns:a16="http://schemas.microsoft.com/office/drawing/2014/main" id="{43E3E4D2-6DD3-476B-BEEE-080B8BD03120}"/>
                    </a:ext>
                  </a:extLst>
                </p:cNvPr>
                <p:cNvCxnSpPr/>
                <p:nvPr/>
              </p:nvCxnSpPr>
              <p:spPr>
                <a:xfrm>
                  <a:off x="7344933" y="241475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59" name="Rectangle 228">
                  <a:extLst>
                    <a:ext uri="{FF2B5EF4-FFF2-40B4-BE49-F238E27FC236}">
                      <a16:creationId xmlns:a16="http://schemas.microsoft.com/office/drawing/2014/main" id="{004EAFC8-ED09-4D06-83DB-15F0623BB532}"/>
                    </a:ext>
                  </a:extLst>
                </p:cNvPr>
                <p:cNvSpPr/>
                <p:nvPr/>
              </p:nvSpPr>
              <p:spPr>
                <a:xfrm>
                  <a:off x="7163976" y="148478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60" name="Rectangle 230">
                  <a:extLst>
                    <a:ext uri="{FF2B5EF4-FFF2-40B4-BE49-F238E27FC236}">
                      <a16:creationId xmlns:a16="http://schemas.microsoft.com/office/drawing/2014/main" id="{1FA42016-D181-4142-8BAA-5C2BE9607CFC}"/>
                    </a:ext>
                  </a:extLst>
                </p:cNvPr>
                <p:cNvSpPr/>
                <p:nvPr/>
              </p:nvSpPr>
              <p:spPr>
                <a:xfrm>
                  <a:off x="7163976" y="176081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61" name="Rectangle 232">
                  <a:extLst>
                    <a:ext uri="{FF2B5EF4-FFF2-40B4-BE49-F238E27FC236}">
                      <a16:creationId xmlns:a16="http://schemas.microsoft.com/office/drawing/2014/main" id="{11D0D7AE-A8B8-4F59-9926-FC463A3EF27B}"/>
                    </a:ext>
                  </a:extLst>
                </p:cNvPr>
                <p:cNvSpPr/>
                <p:nvPr/>
              </p:nvSpPr>
              <p:spPr>
                <a:xfrm>
                  <a:off x="7163976" y="203684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62" name="Rectangle 234">
                  <a:extLst>
                    <a:ext uri="{FF2B5EF4-FFF2-40B4-BE49-F238E27FC236}">
                      <a16:creationId xmlns:a16="http://schemas.microsoft.com/office/drawing/2014/main" id="{A8E0454C-E414-442A-A83D-4DCC8E7E6903}"/>
                    </a:ext>
                  </a:extLst>
                </p:cNvPr>
                <p:cNvSpPr/>
                <p:nvPr/>
              </p:nvSpPr>
              <p:spPr>
                <a:xfrm>
                  <a:off x="7163976" y="2312876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63" name="Rectangle 242">
                  <a:extLst>
                    <a:ext uri="{FF2B5EF4-FFF2-40B4-BE49-F238E27FC236}">
                      <a16:creationId xmlns:a16="http://schemas.microsoft.com/office/drawing/2014/main" id="{63C98E56-8B3B-4C8E-AE1B-D51F596F4868}"/>
                    </a:ext>
                  </a:extLst>
                </p:cNvPr>
                <p:cNvSpPr/>
                <p:nvPr/>
              </p:nvSpPr>
              <p:spPr>
                <a:xfrm>
                  <a:off x="7668032" y="148478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64" name="Rectangle 243">
                  <a:extLst>
                    <a:ext uri="{FF2B5EF4-FFF2-40B4-BE49-F238E27FC236}">
                      <a16:creationId xmlns:a16="http://schemas.microsoft.com/office/drawing/2014/main" id="{44861F5E-6D7C-4171-B508-4CF529ACDF9D}"/>
                    </a:ext>
                  </a:extLst>
                </p:cNvPr>
                <p:cNvSpPr/>
                <p:nvPr/>
              </p:nvSpPr>
              <p:spPr>
                <a:xfrm>
                  <a:off x="7668032" y="176081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65" name="Rectangle 244">
                  <a:extLst>
                    <a:ext uri="{FF2B5EF4-FFF2-40B4-BE49-F238E27FC236}">
                      <a16:creationId xmlns:a16="http://schemas.microsoft.com/office/drawing/2014/main" id="{8536C701-9B9C-4DBE-9DA0-398745E828BC}"/>
                    </a:ext>
                  </a:extLst>
                </p:cNvPr>
                <p:cNvSpPr/>
                <p:nvPr/>
              </p:nvSpPr>
              <p:spPr>
                <a:xfrm>
                  <a:off x="7668032" y="203684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66" name="Rectangle 245">
                  <a:extLst>
                    <a:ext uri="{FF2B5EF4-FFF2-40B4-BE49-F238E27FC236}">
                      <a16:creationId xmlns:a16="http://schemas.microsoft.com/office/drawing/2014/main" id="{4A1B37A6-F9AE-4FDC-A72A-FC51BE22405A}"/>
                    </a:ext>
                  </a:extLst>
                </p:cNvPr>
                <p:cNvSpPr/>
                <p:nvPr/>
              </p:nvSpPr>
              <p:spPr>
                <a:xfrm>
                  <a:off x="7668032" y="2312876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67" name="Rectangle 240">
                  <a:extLst>
                    <a:ext uri="{FF2B5EF4-FFF2-40B4-BE49-F238E27FC236}">
                      <a16:creationId xmlns:a16="http://schemas.microsoft.com/office/drawing/2014/main" id="{D08971E6-3A1B-4921-B205-8C6C2EDB2556}"/>
                    </a:ext>
                  </a:extLst>
                </p:cNvPr>
                <p:cNvSpPr/>
                <p:nvPr/>
              </p:nvSpPr>
              <p:spPr>
                <a:xfrm rot="16200000">
                  <a:off x="6229726" y="2671375"/>
                  <a:ext cx="2556284" cy="18310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55A0"/>
                      </a:solidFill>
                      <a:latin typeface="Calibri"/>
                      <a:ea typeface="+mn-ea"/>
                    </a:rPr>
                    <a:t>Readout (zero suppression)</a:t>
                  </a:r>
                </a:p>
              </p:txBody>
            </p:sp>
            <p:cxnSp>
              <p:nvCxnSpPr>
                <p:cNvPr id="168" name="Straight Connector 504">
                  <a:extLst>
                    <a:ext uri="{FF2B5EF4-FFF2-40B4-BE49-F238E27FC236}">
                      <a16:creationId xmlns:a16="http://schemas.microsoft.com/office/drawing/2014/main" id="{1E2D7C1F-B1E4-474A-98AA-F33797057B5C}"/>
                    </a:ext>
                  </a:extLst>
                </p:cNvPr>
                <p:cNvCxnSpPr/>
                <p:nvPr/>
              </p:nvCxnSpPr>
              <p:spPr>
                <a:xfrm>
                  <a:off x="7758354" y="2600908"/>
                  <a:ext cx="0" cy="2880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49" name="Group 485"/>
              <p:cNvGrpSpPr>
                <a:grpSpLocks/>
              </p:cNvGrpSpPr>
              <p:nvPr/>
            </p:nvGrpSpPr>
            <p:grpSpPr bwMode="auto">
              <a:xfrm>
                <a:off x="3661067" y="2008076"/>
                <a:ext cx="252028" cy="1744960"/>
                <a:chOff x="2303748" y="1684040"/>
                <a:chExt cx="648072" cy="1744960"/>
              </a:xfrm>
            </p:grpSpPr>
            <p:cxnSp>
              <p:nvCxnSpPr>
                <p:cNvPr id="137" name="Straight Connector 473">
                  <a:extLst>
                    <a:ext uri="{FF2B5EF4-FFF2-40B4-BE49-F238E27FC236}">
                      <a16:creationId xmlns:a16="http://schemas.microsoft.com/office/drawing/2014/main" id="{098B58C1-733D-4378-A43B-72A5706689B6}"/>
                    </a:ext>
                  </a:extLst>
                </p:cNvPr>
                <p:cNvCxnSpPr/>
                <p:nvPr/>
              </p:nvCxnSpPr>
              <p:spPr>
                <a:xfrm>
                  <a:off x="2303409" y="1684063"/>
                  <a:ext cx="6501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8" name="Straight Connector 479">
                  <a:extLst>
                    <a:ext uri="{FF2B5EF4-FFF2-40B4-BE49-F238E27FC236}">
                      <a16:creationId xmlns:a16="http://schemas.microsoft.com/office/drawing/2014/main" id="{E66E7638-7B21-433A-84AE-76CDEE9CDDED}"/>
                    </a:ext>
                  </a:extLst>
                </p:cNvPr>
                <p:cNvCxnSpPr/>
                <p:nvPr/>
              </p:nvCxnSpPr>
              <p:spPr>
                <a:xfrm>
                  <a:off x="2303409" y="1987935"/>
                  <a:ext cx="6501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9" name="Straight Connector 480">
                  <a:extLst>
                    <a:ext uri="{FF2B5EF4-FFF2-40B4-BE49-F238E27FC236}">
                      <a16:creationId xmlns:a16="http://schemas.microsoft.com/office/drawing/2014/main" id="{C15FC4F3-C48C-4B24-B931-1A5B066644A4}"/>
                    </a:ext>
                  </a:extLst>
                </p:cNvPr>
                <p:cNvCxnSpPr/>
                <p:nvPr/>
              </p:nvCxnSpPr>
              <p:spPr>
                <a:xfrm>
                  <a:off x="2303409" y="3141559"/>
                  <a:ext cx="6501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0" name="Straight Connector 486">
                  <a:extLst>
                    <a:ext uri="{FF2B5EF4-FFF2-40B4-BE49-F238E27FC236}">
                      <a16:creationId xmlns:a16="http://schemas.microsoft.com/office/drawing/2014/main" id="{57A1497A-4F33-4B1D-A492-CDA12ADD8797}"/>
                    </a:ext>
                  </a:extLst>
                </p:cNvPr>
                <p:cNvCxnSpPr/>
                <p:nvPr/>
              </p:nvCxnSpPr>
              <p:spPr>
                <a:xfrm>
                  <a:off x="2303409" y="3429055"/>
                  <a:ext cx="65013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50" name="Group 505">
                <a:extLst>
                  <a:ext uri="{FF2B5EF4-FFF2-40B4-BE49-F238E27FC236}">
                    <a16:creationId xmlns:a16="http://schemas.microsoft.com/office/drawing/2014/main" id="{23CB3868-E404-4FA0-8694-D9BDEC1CB6DA}"/>
                  </a:ext>
                </a:extLst>
              </p:cNvPr>
              <p:cNvGrpSpPr/>
              <p:nvPr/>
            </p:nvGrpSpPr>
            <p:grpSpPr>
              <a:xfrm>
                <a:off x="2832350" y="1628800"/>
                <a:ext cx="684701" cy="2814377"/>
                <a:chOff x="7163976" y="1484784"/>
                <a:chExt cx="684701" cy="2814377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09" name="Straight Connector 506">
                  <a:extLst>
                    <a:ext uri="{FF2B5EF4-FFF2-40B4-BE49-F238E27FC236}">
                      <a16:creationId xmlns:a16="http://schemas.microsoft.com/office/drawing/2014/main" id="{B2AC58CD-DAC0-41DF-BE45-DB3AEB7001DE}"/>
                    </a:ext>
                  </a:extLst>
                </p:cNvPr>
                <p:cNvCxnSpPr/>
                <p:nvPr/>
              </p:nvCxnSpPr>
              <p:spPr>
                <a:xfrm>
                  <a:off x="7254298" y="2600908"/>
                  <a:ext cx="0" cy="2880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0" name="Straight Connector 507">
                  <a:extLst>
                    <a:ext uri="{FF2B5EF4-FFF2-40B4-BE49-F238E27FC236}">
                      <a16:creationId xmlns:a16="http://schemas.microsoft.com/office/drawing/2014/main" id="{58261943-316B-45B9-8BA4-7E52916240A9}"/>
                    </a:ext>
                  </a:extLst>
                </p:cNvPr>
                <p:cNvCxnSpPr/>
                <p:nvPr/>
              </p:nvCxnSpPr>
              <p:spPr>
                <a:xfrm>
                  <a:off x="7344308" y="303246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1" name="Straight Connector 508">
                  <a:extLst>
                    <a:ext uri="{FF2B5EF4-FFF2-40B4-BE49-F238E27FC236}">
                      <a16:creationId xmlns:a16="http://schemas.microsoft.com/office/drawing/2014/main" id="{6D1B2DE1-C5A0-4910-B3BC-37E381F5625D}"/>
                    </a:ext>
                  </a:extLst>
                </p:cNvPr>
                <p:cNvCxnSpPr/>
                <p:nvPr/>
              </p:nvCxnSpPr>
              <p:spPr>
                <a:xfrm>
                  <a:off x="7344308" y="329792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2" name="Straight Connector 509">
                  <a:extLst>
                    <a:ext uri="{FF2B5EF4-FFF2-40B4-BE49-F238E27FC236}">
                      <a16:creationId xmlns:a16="http://schemas.microsoft.com/office/drawing/2014/main" id="{B64C9EDC-F020-4A67-9A2B-6E3FD8203077}"/>
                    </a:ext>
                  </a:extLst>
                </p:cNvPr>
                <p:cNvCxnSpPr/>
                <p:nvPr/>
              </p:nvCxnSpPr>
              <p:spPr>
                <a:xfrm>
                  <a:off x="7344308" y="357285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3" name="Straight Connector 510">
                  <a:extLst>
                    <a:ext uri="{FF2B5EF4-FFF2-40B4-BE49-F238E27FC236}">
                      <a16:creationId xmlns:a16="http://schemas.microsoft.com/office/drawing/2014/main" id="{0B4F4A39-83A1-4DE3-B90E-46F6A758B978}"/>
                    </a:ext>
                  </a:extLst>
                </p:cNvPr>
                <p:cNvCxnSpPr/>
                <p:nvPr/>
              </p:nvCxnSpPr>
              <p:spPr>
                <a:xfrm>
                  <a:off x="7344308" y="3861048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14" name="Rectangle 511">
                  <a:extLst>
                    <a:ext uri="{FF2B5EF4-FFF2-40B4-BE49-F238E27FC236}">
                      <a16:creationId xmlns:a16="http://schemas.microsoft.com/office/drawing/2014/main" id="{5818FEA4-1767-4151-9FE4-A86E16CD29C8}"/>
                    </a:ext>
                  </a:extLst>
                </p:cNvPr>
                <p:cNvSpPr/>
                <p:nvPr/>
              </p:nvSpPr>
              <p:spPr>
                <a:xfrm>
                  <a:off x="7163976" y="293108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" name="Rectangle 512">
                  <a:extLst>
                    <a:ext uri="{FF2B5EF4-FFF2-40B4-BE49-F238E27FC236}">
                      <a16:creationId xmlns:a16="http://schemas.microsoft.com/office/drawing/2014/main" id="{54380514-D0FC-41D0-AA82-713DFEB87213}"/>
                    </a:ext>
                  </a:extLst>
                </p:cNvPr>
                <p:cNvSpPr/>
                <p:nvPr/>
              </p:nvSpPr>
              <p:spPr>
                <a:xfrm>
                  <a:off x="7163976" y="320711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6" name="Rectangle 513">
                  <a:extLst>
                    <a:ext uri="{FF2B5EF4-FFF2-40B4-BE49-F238E27FC236}">
                      <a16:creationId xmlns:a16="http://schemas.microsoft.com/office/drawing/2014/main" id="{4BC2461A-45F9-423E-8095-59CEC2845E45}"/>
                    </a:ext>
                  </a:extLst>
                </p:cNvPr>
                <p:cNvSpPr/>
                <p:nvPr/>
              </p:nvSpPr>
              <p:spPr>
                <a:xfrm>
                  <a:off x="7163976" y="348314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7" name="Rectangle 514">
                  <a:extLst>
                    <a:ext uri="{FF2B5EF4-FFF2-40B4-BE49-F238E27FC236}">
                      <a16:creationId xmlns:a16="http://schemas.microsoft.com/office/drawing/2014/main" id="{8977F454-3FE6-435A-9F3C-CF4CA23BEED7}"/>
                    </a:ext>
                  </a:extLst>
                </p:cNvPr>
                <p:cNvSpPr/>
                <p:nvPr/>
              </p:nvSpPr>
              <p:spPr>
                <a:xfrm>
                  <a:off x="7163976" y="3759174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8" name="Rectangle 515">
                  <a:extLst>
                    <a:ext uri="{FF2B5EF4-FFF2-40B4-BE49-F238E27FC236}">
                      <a16:creationId xmlns:a16="http://schemas.microsoft.com/office/drawing/2014/main" id="{26EB91A2-D284-4E24-9515-00F99D348809}"/>
                    </a:ext>
                  </a:extLst>
                </p:cNvPr>
                <p:cNvSpPr/>
                <p:nvPr/>
              </p:nvSpPr>
              <p:spPr>
                <a:xfrm>
                  <a:off x="7668032" y="293108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9" name="Rectangle 516">
                  <a:extLst>
                    <a:ext uri="{FF2B5EF4-FFF2-40B4-BE49-F238E27FC236}">
                      <a16:creationId xmlns:a16="http://schemas.microsoft.com/office/drawing/2014/main" id="{FFED5F88-4CA7-4F14-B110-46BE998770E4}"/>
                    </a:ext>
                  </a:extLst>
                </p:cNvPr>
                <p:cNvSpPr/>
                <p:nvPr/>
              </p:nvSpPr>
              <p:spPr>
                <a:xfrm>
                  <a:off x="7668032" y="320711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" name="Rectangle 517">
                  <a:extLst>
                    <a:ext uri="{FF2B5EF4-FFF2-40B4-BE49-F238E27FC236}">
                      <a16:creationId xmlns:a16="http://schemas.microsoft.com/office/drawing/2014/main" id="{F931DA5E-880A-4D5A-9AEF-A0FB9B4B43F4}"/>
                    </a:ext>
                  </a:extLst>
                </p:cNvPr>
                <p:cNvSpPr/>
                <p:nvPr/>
              </p:nvSpPr>
              <p:spPr>
                <a:xfrm>
                  <a:off x="7668032" y="348314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1" name="Rectangle 518">
                  <a:extLst>
                    <a:ext uri="{FF2B5EF4-FFF2-40B4-BE49-F238E27FC236}">
                      <a16:creationId xmlns:a16="http://schemas.microsoft.com/office/drawing/2014/main" id="{89EE4DB9-DB7F-4222-809B-D175BB59E5F5}"/>
                    </a:ext>
                  </a:extLst>
                </p:cNvPr>
                <p:cNvSpPr/>
                <p:nvPr/>
              </p:nvSpPr>
              <p:spPr>
                <a:xfrm>
                  <a:off x="7668032" y="3759174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cxnSp>
              <p:nvCxnSpPr>
                <p:cNvPr id="122" name="Straight Connector 519">
                  <a:extLst>
                    <a:ext uri="{FF2B5EF4-FFF2-40B4-BE49-F238E27FC236}">
                      <a16:creationId xmlns:a16="http://schemas.microsoft.com/office/drawing/2014/main" id="{D82EC45F-66C7-410E-AAD8-03D54DF92D7E}"/>
                    </a:ext>
                  </a:extLst>
                </p:cNvPr>
                <p:cNvCxnSpPr/>
                <p:nvPr/>
              </p:nvCxnSpPr>
              <p:spPr>
                <a:xfrm>
                  <a:off x="7505635" y="4041068"/>
                  <a:ext cx="4466" cy="25809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23" name="Straight Connector 520">
                  <a:extLst>
                    <a:ext uri="{FF2B5EF4-FFF2-40B4-BE49-F238E27FC236}">
                      <a16:creationId xmlns:a16="http://schemas.microsoft.com/office/drawing/2014/main" id="{E49E8755-314F-4137-A0E9-51C683B2A8DD}"/>
                    </a:ext>
                  </a:extLst>
                </p:cNvPr>
                <p:cNvCxnSpPr/>
                <p:nvPr/>
              </p:nvCxnSpPr>
              <p:spPr>
                <a:xfrm>
                  <a:off x="7344933" y="1586164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24" name="Straight Connector 521">
                  <a:extLst>
                    <a:ext uri="{FF2B5EF4-FFF2-40B4-BE49-F238E27FC236}">
                      <a16:creationId xmlns:a16="http://schemas.microsoft.com/office/drawing/2014/main" id="{390645AF-4DDD-4902-AEE4-DC2104CBCFB9}"/>
                    </a:ext>
                  </a:extLst>
                </p:cNvPr>
                <p:cNvCxnSpPr/>
                <p:nvPr/>
              </p:nvCxnSpPr>
              <p:spPr>
                <a:xfrm>
                  <a:off x="7344933" y="185162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25" name="Straight Connector 522">
                  <a:extLst>
                    <a:ext uri="{FF2B5EF4-FFF2-40B4-BE49-F238E27FC236}">
                      <a16:creationId xmlns:a16="http://schemas.microsoft.com/office/drawing/2014/main" id="{CD1CA6E0-1AFD-4E62-8D9F-AD1BD5039875}"/>
                    </a:ext>
                  </a:extLst>
                </p:cNvPr>
                <p:cNvCxnSpPr/>
                <p:nvPr/>
              </p:nvCxnSpPr>
              <p:spPr>
                <a:xfrm>
                  <a:off x="7344933" y="212655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26" name="Straight Connector 523">
                  <a:extLst>
                    <a:ext uri="{FF2B5EF4-FFF2-40B4-BE49-F238E27FC236}">
                      <a16:creationId xmlns:a16="http://schemas.microsoft.com/office/drawing/2014/main" id="{FE361ACC-C0D7-480C-8D5B-6850D7B735DB}"/>
                    </a:ext>
                  </a:extLst>
                </p:cNvPr>
                <p:cNvCxnSpPr/>
                <p:nvPr/>
              </p:nvCxnSpPr>
              <p:spPr>
                <a:xfrm>
                  <a:off x="7344933" y="241475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27" name="Rectangle 524">
                  <a:extLst>
                    <a:ext uri="{FF2B5EF4-FFF2-40B4-BE49-F238E27FC236}">
                      <a16:creationId xmlns:a16="http://schemas.microsoft.com/office/drawing/2014/main" id="{B3C41D98-C6B2-403E-A8DB-FD3A617B2D9C}"/>
                    </a:ext>
                  </a:extLst>
                </p:cNvPr>
                <p:cNvSpPr/>
                <p:nvPr/>
              </p:nvSpPr>
              <p:spPr>
                <a:xfrm>
                  <a:off x="7163976" y="148478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8" name="Rectangle 525">
                  <a:extLst>
                    <a:ext uri="{FF2B5EF4-FFF2-40B4-BE49-F238E27FC236}">
                      <a16:creationId xmlns:a16="http://schemas.microsoft.com/office/drawing/2014/main" id="{AE254EC2-B1AA-4E22-AFBD-9EA48BE51E43}"/>
                    </a:ext>
                  </a:extLst>
                </p:cNvPr>
                <p:cNvSpPr/>
                <p:nvPr/>
              </p:nvSpPr>
              <p:spPr>
                <a:xfrm>
                  <a:off x="7163976" y="176081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9" name="Rectangle 526">
                  <a:extLst>
                    <a:ext uri="{FF2B5EF4-FFF2-40B4-BE49-F238E27FC236}">
                      <a16:creationId xmlns:a16="http://schemas.microsoft.com/office/drawing/2014/main" id="{725B6DB6-0D70-45AF-9CE2-5A554BEFDA18}"/>
                    </a:ext>
                  </a:extLst>
                </p:cNvPr>
                <p:cNvSpPr/>
                <p:nvPr/>
              </p:nvSpPr>
              <p:spPr>
                <a:xfrm>
                  <a:off x="7163976" y="203684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" name="Rectangle 527">
                  <a:extLst>
                    <a:ext uri="{FF2B5EF4-FFF2-40B4-BE49-F238E27FC236}">
                      <a16:creationId xmlns:a16="http://schemas.microsoft.com/office/drawing/2014/main" id="{BA0044A4-6D02-4668-A276-73CD75081CA0}"/>
                    </a:ext>
                  </a:extLst>
                </p:cNvPr>
                <p:cNvSpPr/>
                <p:nvPr/>
              </p:nvSpPr>
              <p:spPr>
                <a:xfrm>
                  <a:off x="7163976" y="2312876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1" name="Rectangle 528">
                  <a:extLst>
                    <a:ext uri="{FF2B5EF4-FFF2-40B4-BE49-F238E27FC236}">
                      <a16:creationId xmlns:a16="http://schemas.microsoft.com/office/drawing/2014/main" id="{DBBAB731-FCC6-4CC0-BA4C-8FE521199607}"/>
                    </a:ext>
                  </a:extLst>
                </p:cNvPr>
                <p:cNvSpPr/>
                <p:nvPr/>
              </p:nvSpPr>
              <p:spPr>
                <a:xfrm>
                  <a:off x="7668032" y="148478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2" name="Rectangle 529">
                  <a:extLst>
                    <a:ext uri="{FF2B5EF4-FFF2-40B4-BE49-F238E27FC236}">
                      <a16:creationId xmlns:a16="http://schemas.microsoft.com/office/drawing/2014/main" id="{89FA35BD-C136-496E-BF56-41A1F8D0FEF0}"/>
                    </a:ext>
                  </a:extLst>
                </p:cNvPr>
                <p:cNvSpPr/>
                <p:nvPr/>
              </p:nvSpPr>
              <p:spPr>
                <a:xfrm>
                  <a:off x="7668032" y="176081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" name="Rectangle 530">
                  <a:extLst>
                    <a:ext uri="{FF2B5EF4-FFF2-40B4-BE49-F238E27FC236}">
                      <a16:creationId xmlns:a16="http://schemas.microsoft.com/office/drawing/2014/main" id="{BEEC4CD3-5686-4933-94DD-B0623C02541B}"/>
                    </a:ext>
                  </a:extLst>
                </p:cNvPr>
                <p:cNvSpPr/>
                <p:nvPr/>
              </p:nvSpPr>
              <p:spPr>
                <a:xfrm>
                  <a:off x="7668032" y="203684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4" name="Rectangle 531">
                  <a:extLst>
                    <a:ext uri="{FF2B5EF4-FFF2-40B4-BE49-F238E27FC236}">
                      <a16:creationId xmlns:a16="http://schemas.microsoft.com/office/drawing/2014/main" id="{8D727B2A-8885-49A4-95FB-3FF2C72AF057}"/>
                    </a:ext>
                  </a:extLst>
                </p:cNvPr>
                <p:cNvSpPr/>
                <p:nvPr/>
              </p:nvSpPr>
              <p:spPr>
                <a:xfrm>
                  <a:off x="7668032" y="2312876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5" name="Rectangle 532">
                  <a:extLst>
                    <a:ext uri="{FF2B5EF4-FFF2-40B4-BE49-F238E27FC236}">
                      <a16:creationId xmlns:a16="http://schemas.microsoft.com/office/drawing/2014/main" id="{29B1E98A-FFD4-4311-B1FB-BB03D6211274}"/>
                    </a:ext>
                  </a:extLst>
                </p:cNvPr>
                <p:cNvSpPr/>
                <p:nvPr/>
              </p:nvSpPr>
              <p:spPr>
                <a:xfrm rot="16200000">
                  <a:off x="6229726" y="2671375"/>
                  <a:ext cx="2556284" cy="18310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55A0"/>
                      </a:solidFill>
                      <a:latin typeface="Calibri"/>
                      <a:ea typeface="+mn-ea"/>
                    </a:rPr>
                    <a:t>Readout (zero suppression)</a:t>
                  </a:r>
                </a:p>
              </p:txBody>
            </p:sp>
            <p:cxnSp>
              <p:nvCxnSpPr>
                <p:cNvPr id="136" name="Straight Connector 533">
                  <a:extLst>
                    <a:ext uri="{FF2B5EF4-FFF2-40B4-BE49-F238E27FC236}">
                      <a16:creationId xmlns:a16="http://schemas.microsoft.com/office/drawing/2014/main" id="{581D906D-81BE-4BD7-B8B4-44CE2440366C}"/>
                    </a:ext>
                  </a:extLst>
                </p:cNvPr>
                <p:cNvCxnSpPr/>
                <p:nvPr/>
              </p:nvCxnSpPr>
              <p:spPr>
                <a:xfrm>
                  <a:off x="7758354" y="2600908"/>
                  <a:ext cx="0" cy="2880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51" name="Group 534">
                <a:extLst>
                  <a:ext uri="{FF2B5EF4-FFF2-40B4-BE49-F238E27FC236}">
                    <a16:creationId xmlns:a16="http://schemas.microsoft.com/office/drawing/2014/main" id="{44145B8F-4650-4DC0-9ADA-C6C509F34A97}"/>
                  </a:ext>
                </a:extLst>
              </p:cNvPr>
              <p:cNvGrpSpPr/>
              <p:nvPr/>
            </p:nvGrpSpPr>
            <p:grpSpPr>
              <a:xfrm>
                <a:off x="4021732" y="1628800"/>
                <a:ext cx="684701" cy="2814377"/>
                <a:chOff x="7163976" y="1484784"/>
                <a:chExt cx="684701" cy="2814377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81" name="Straight Connector 535">
                  <a:extLst>
                    <a:ext uri="{FF2B5EF4-FFF2-40B4-BE49-F238E27FC236}">
                      <a16:creationId xmlns:a16="http://schemas.microsoft.com/office/drawing/2014/main" id="{B42A1408-744C-48D6-A5CD-284CF4487EE9}"/>
                    </a:ext>
                  </a:extLst>
                </p:cNvPr>
                <p:cNvCxnSpPr/>
                <p:nvPr/>
              </p:nvCxnSpPr>
              <p:spPr>
                <a:xfrm>
                  <a:off x="7254298" y="2600908"/>
                  <a:ext cx="0" cy="2880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2" name="Straight Connector 536">
                  <a:extLst>
                    <a:ext uri="{FF2B5EF4-FFF2-40B4-BE49-F238E27FC236}">
                      <a16:creationId xmlns:a16="http://schemas.microsoft.com/office/drawing/2014/main" id="{2ED6A2FB-8505-4296-9A62-94199C838E1E}"/>
                    </a:ext>
                  </a:extLst>
                </p:cNvPr>
                <p:cNvCxnSpPr/>
                <p:nvPr/>
              </p:nvCxnSpPr>
              <p:spPr>
                <a:xfrm>
                  <a:off x="7344308" y="303246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3" name="Straight Connector 537">
                  <a:extLst>
                    <a:ext uri="{FF2B5EF4-FFF2-40B4-BE49-F238E27FC236}">
                      <a16:creationId xmlns:a16="http://schemas.microsoft.com/office/drawing/2014/main" id="{F6D3652B-730E-4B5B-A21D-97B6E8E57E08}"/>
                    </a:ext>
                  </a:extLst>
                </p:cNvPr>
                <p:cNvCxnSpPr/>
                <p:nvPr/>
              </p:nvCxnSpPr>
              <p:spPr>
                <a:xfrm>
                  <a:off x="7344308" y="329792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4" name="Straight Connector 538">
                  <a:extLst>
                    <a:ext uri="{FF2B5EF4-FFF2-40B4-BE49-F238E27FC236}">
                      <a16:creationId xmlns:a16="http://schemas.microsoft.com/office/drawing/2014/main" id="{4B4F7739-04EE-4DA5-B4DC-63B67BAB0D7C}"/>
                    </a:ext>
                  </a:extLst>
                </p:cNvPr>
                <p:cNvCxnSpPr/>
                <p:nvPr/>
              </p:nvCxnSpPr>
              <p:spPr>
                <a:xfrm>
                  <a:off x="7344308" y="357285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5" name="Straight Connector 539">
                  <a:extLst>
                    <a:ext uri="{FF2B5EF4-FFF2-40B4-BE49-F238E27FC236}">
                      <a16:creationId xmlns:a16="http://schemas.microsoft.com/office/drawing/2014/main" id="{16DEDD2D-25D8-4732-878C-68127C977CCC}"/>
                    </a:ext>
                  </a:extLst>
                </p:cNvPr>
                <p:cNvCxnSpPr/>
                <p:nvPr/>
              </p:nvCxnSpPr>
              <p:spPr>
                <a:xfrm>
                  <a:off x="7344308" y="3861048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86" name="Rectangle 540">
                  <a:extLst>
                    <a:ext uri="{FF2B5EF4-FFF2-40B4-BE49-F238E27FC236}">
                      <a16:creationId xmlns:a16="http://schemas.microsoft.com/office/drawing/2014/main" id="{5744F3AB-C2C6-4341-B912-760882F78202}"/>
                    </a:ext>
                  </a:extLst>
                </p:cNvPr>
                <p:cNvSpPr/>
                <p:nvPr/>
              </p:nvSpPr>
              <p:spPr>
                <a:xfrm>
                  <a:off x="7163976" y="293108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7" name="Rectangle 541">
                  <a:extLst>
                    <a:ext uri="{FF2B5EF4-FFF2-40B4-BE49-F238E27FC236}">
                      <a16:creationId xmlns:a16="http://schemas.microsoft.com/office/drawing/2014/main" id="{08A03F88-213C-44CF-82B8-AAC74892AE12}"/>
                    </a:ext>
                  </a:extLst>
                </p:cNvPr>
                <p:cNvSpPr/>
                <p:nvPr/>
              </p:nvSpPr>
              <p:spPr>
                <a:xfrm>
                  <a:off x="7163976" y="320711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8" name="Rectangle 542">
                  <a:extLst>
                    <a:ext uri="{FF2B5EF4-FFF2-40B4-BE49-F238E27FC236}">
                      <a16:creationId xmlns:a16="http://schemas.microsoft.com/office/drawing/2014/main" id="{613E61B1-8D05-4617-AC77-DE4361FEADE8}"/>
                    </a:ext>
                  </a:extLst>
                </p:cNvPr>
                <p:cNvSpPr/>
                <p:nvPr/>
              </p:nvSpPr>
              <p:spPr>
                <a:xfrm>
                  <a:off x="7163976" y="348314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9" name="Rectangle 543">
                  <a:extLst>
                    <a:ext uri="{FF2B5EF4-FFF2-40B4-BE49-F238E27FC236}">
                      <a16:creationId xmlns:a16="http://schemas.microsoft.com/office/drawing/2014/main" id="{5842FD9C-2A0A-4DC7-B2C1-44F7DBBD4FC3}"/>
                    </a:ext>
                  </a:extLst>
                </p:cNvPr>
                <p:cNvSpPr/>
                <p:nvPr/>
              </p:nvSpPr>
              <p:spPr>
                <a:xfrm>
                  <a:off x="7163976" y="3759174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" name="Rectangle 544">
                  <a:extLst>
                    <a:ext uri="{FF2B5EF4-FFF2-40B4-BE49-F238E27FC236}">
                      <a16:creationId xmlns:a16="http://schemas.microsoft.com/office/drawing/2014/main" id="{A743851B-00FD-43E4-9468-463CA54C39DF}"/>
                    </a:ext>
                  </a:extLst>
                </p:cNvPr>
                <p:cNvSpPr/>
                <p:nvPr/>
              </p:nvSpPr>
              <p:spPr>
                <a:xfrm>
                  <a:off x="7668032" y="293108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1" name="Rectangle 545">
                  <a:extLst>
                    <a:ext uri="{FF2B5EF4-FFF2-40B4-BE49-F238E27FC236}">
                      <a16:creationId xmlns:a16="http://schemas.microsoft.com/office/drawing/2014/main" id="{793D9257-7399-4797-A0E4-8446141E92A9}"/>
                    </a:ext>
                  </a:extLst>
                </p:cNvPr>
                <p:cNvSpPr/>
                <p:nvPr/>
              </p:nvSpPr>
              <p:spPr>
                <a:xfrm>
                  <a:off x="7668032" y="320711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2" name="Rectangle 546">
                  <a:extLst>
                    <a:ext uri="{FF2B5EF4-FFF2-40B4-BE49-F238E27FC236}">
                      <a16:creationId xmlns:a16="http://schemas.microsoft.com/office/drawing/2014/main" id="{A0CACC25-78C5-44DD-84DE-A3AFDED80548}"/>
                    </a:ext>
                  </a:extLst>
                </p:cNvPr>
                <p:cNvSpPr/>
                <p:nvPr/>
              </p:nvSpPr>
              <p:spPr>
                <a:xfrm>
                  <a:off x="7668032" y="348314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3" name="Rectangle 547">
                  <a:extLst>
                    <a:ext uri="{FF2B5EF4-FFF2-40B4-BE49-F238E27FC236}">
                      <a16:creationId xmlns:a16="http://schemas.microsoft.com/office/drawing/2014/main" id="{7AE5A242-25F8-4C70-BD00-FC8A18AE796F}"/>
                    </a:ext>
                  </a:extLst>
                </p:cNvPr>
                <p:cNvSpPr/>
                <p:nvPr/>
              </p:nvSpPr>
              <p:spPr>
                <a:xfrm>
                  <a:off x="7668032" y="3759174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cxnSp>
              <p:nvCxnSpPr>
                <p:cNvPr id="94" name="Straight Connector 548">
                  <a:extLst>
                    <a:ext uri="{FF2B5EF4-FFF2-40B4-BE49-F238E27FC236}">
                      <a16:creationId xmlns:a16="http://schemas.microsoft.com/office/drawing/2014/main" id="{FF016B51-78E2-4E88-8180-9374B15546A9}"/>
                    </a:ext>
                  </a:extLst>
                </p:cNvPr>
                <p:cNvCxnSpPr/>
                <p:nvPr/>
              </p:nvCxnSpPr>
              <p:spPr>
                <a:xfrm>
                  <a:off x="7505635" y="4041068"/>
                  <a:ext cx="4466" cy="25809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" name="Straight Connector 549">
                  <a:extLst>
                    <a:ext uri="{FF2B5EF4-FFF2-40B4-BE49-F238E27FC236}">
                      <a16:creationId xmlns:a16="http://schemas.microsoft.com/office/drawing/2014/main" id="{01E4CD70-0FCC-46BF-BD08-0FE01E2C7CB8}"/>
                    </a:ext>
                  </a:extLst>
                </p:cNvPr>
                <p:cNvCxnSpPr/>
                <p:nvPr/>
              </p:nvCxnSpPr>
              <p:spPr>
                <a:xfrm>
                  <a:off x="7344933" y="1586164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" name="Straight Connector 550">
                  <a:extLst>
                    <a:ext uri="{FF2B5EF4-FFF2-40B4-BE49-F238E27FC236}">
                      <a16:creationId xmlns:a16="http://schemas.microsoft.com/office/drawing/2014/main" id="{6587E243-79DE-42D3-BB51-0285F0D00F7F}"/>
                    </a:ext>
                  </a:extLst>
                </p:cNvPr>
                <p:cNvCxnSpPr/>
                <p:nvPr/>
              </p:nvCxnSpPr>
              <p:spPr>
                <a:xfrm>
                  <a:off x="7344933" y="185162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" name="Straight Connector 551">
                  <a:extLst>
                    <a:ext uri="{FF2B5EF4-FFF2-40B4-BE49-F238E27FC236}">
                      <a16:creationId xmlns:a16="http://schemas.microsoft.com/office/drawing/2014/main" id="{387D88C1-3585-48EE-941D-7595F04014C2}"/>
                    </a:ext>
                  </a:extLst>
                </p:cNvPr>
                <p:cNvCxnSpPr/>
                <p:nvPr/>
              </p:nvCxnSpPr>
              <p:spPr>
                <a:xfrm>
                  <a:off x="7344933" y="212655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8" name="Straight Connector 552">
                  <a:extLst>
                    <a:ext uri="{FF2B5EF4-FFF2-40B4-BE49-F238E27FC236}">
                      <a16:creationId xmlns:a16="http://schemas.microsoft.com/office/drawing/2014/main" id="{3E2281BF-D06D-414A-B888-01825B68C5CD}"/>
                    </a:ext>
                  </a:extLst>
                </p:cNvPr>
                <p:cNvCxnSpPr/>
                <p:nvPr/>
              </p:nvCxnSpPr>
              <p:spPr>
                <a:xfrm>
                  <a:off x="7344933" y="241475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99" name="Rectangle 553">
                  <a:extLst>
                    <a:ext uri="{FF2B5EF4-FFF2-40B4-BE49-F238E27FC236}">
                      <a16:creationId xmlns:a16="http://schemas.microsoft.com/office/drawing/2014/main" id="{7430C588-0091-4BAF-A26B-5B79394B5504}"/>
                    </a:ext>
                  </a:extLst>
                </p:cNvPr>
                <p:cNvSpPr/>
                <p:nvPr/>
              </p:nvSpPr>
              <p:spPr>
                <a:xfrm>
                  <a:off x="7163976" y="148478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0" name="Rectangle 554">
                  <a:extLst>
                    <a:ext uri="{FF2B5EF4-FFF2-40B4-BE49-F238E27FC236}">
                      <a16:creationId xmlns:a16="http://schemas.microsoft.com/office/drawing/2014/main" id="{1875B19B-74B2-46D4-B547-9AA49E543F4C}"/>
                    </a:ext>
                  </a:extLst>
                </p:cNvPr>
                <p:cNvSpPr/>
                <p:nvPr/>
              </p:nvSpPr>
              <p:spPr>
                <a:xfrm>
                  <a:off x="7163976" y="176081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" name="Rectangle 555">
                  <a:extLst>
                    <a:ext uri="{FF2B5EF4-FFF2-40B4-BE49-F238E27FC236}">
                      <a16:creationId xmlns:a16="http://schemas.microsoft.com/office/drawing/2014/main" id="{9E59B576-1FA4-408B-AC10-BE9966FFFA25}"/>
                    </a:ext>
                  </a:extLst>
                </p:cNvPr>
                <p:cNvSpPr/>
                <p:nvPr/>
              </p:nvSpPr>
              <p:spPr>
                <a:xfrm>
                  <a:off x="7163976" y="203684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2" name="Rectangle 556">
                  <a:extLst>
                    <a:ext uri="{FF2B5EF4-FFF2-40B4-BE49-F238E27FC236}">
                      <a16:creationId xmlns:a16="http://schemas.microsoft.com/office/drawing/2014/main" id="{BBD5D008-2C53-4201-94D1-FE38EFA6DC43}"/>
                    </a:ext>
                  </a:extLst>
                </p:cNvPr>
                <p:cNvSpPr/>
                <p:nvPr/>
              </p:nvSpPr>
              <p:spPr>
                <a:xfrm>
                  <a:off x="7163976" y="2312876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3" name="Rectangle 557">
                  <a:extLst>
                    <a:ext uri="{FF2B5EF4-FFF2-40B4-BE49-F238E27FC236}">
                      <a16:creationId xmlns:a16="http://schemas.microsoft.com/office/drawing/2014/main" id="{3853CDCD-BC55-4E28-AEC6-7B57EBB9FD69}"/>
                    </a:ext>
                  </a:extLst>
                </p:cNvPr>
                <p:cNvSpPr/>
                <p:nvPr/>
              </p:nvSpPr>
              <p:spPr>
                <a:xfrm>
                  <a:off x="7668032" y="148478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4" name="Rectangle 558">
                  <a:extLst>
                    <a:ext uri="{FF2B5EF4-FFF2-40B4-BE49-F238E27FC236}">
                      <a16:creationId xmlns:a16="http://schemas.microsoft.com/office/drawing/2014/main" id="{22ED2741-3319-4D42-AA43-152D15672A99}"/>
                    </a:ext>
                  </a:extLst>
                </p:cNvPr>
                <p:cNvSpPr/>
                <p:nvPr/>
              </p:nvSpPr>
              <p:spPr>
                <a:xfrm>
                  <a:off x="7668032" y="176081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5" name="Rectangle 559">
                  <a:extLst>
                    <a:ext uri="{FF2B5EF4-FFF2-40B4-BE49-F238E27FC236}">
                      <a16:creationId xmlns:a16="http://schemas.microsoft.com/office/drawing/2014/main" id="{06EBE71A-6E45-458A-B3B8-E666D4C62299}"/>
                    </a:ext>
                  </a:extLst>
                </p:cNvPr>
                <p:cNvSpPr/>
                <p:nvPr/>
              </p:nvSpPr>
              <p:spPr>
                <a:xfrm>
                  <a:off x="7668032" y="203684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" name="Rectangle 560">
                  <a:extLst>
                    <a:ext uri="{FF2B5EF4-FFF2-40B4-BE49-F238E27FC236}">
                      <a16:creationId xmlns:a16="http://schemas.microsoft.com/office/drawing/2014/main" id="{3D89E5B3-CA76-4135-BE13-9C5536767A6E}"/>
                    </a:ext>
                  </a:extLst>
                </p:cNvPr>
                <p:cNvSpPr/>
                <p:nvPr/>
              </p:nvSpPr>
              <p:spPr>
                <a:xfrm>
                  <a:off x="7668032" y="2312876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7" name="Rectangle 561">
                  <a:extLst>
                    <a:ext uri="{FF2B5EF4-FFF2-40B4-BE49-F238E27FC236}">
                      <a16:creationId xmlns:a16="http://schemas.microsoft.com/office/drawing/2014/main" id="{575DD474-F245-4C8A-88DB-4B0D7673355C}"/>
                    </a:ext>
                  </a:extLst>
                </p:cNvPr>
                <p:cNvSpPr/>
                <p:nvPr/>
              </p:nvSpPr>
              <p:spPr>
                <a:xfrm rot="16200000">
                  <a:off x="6229726" y="2671375"/>
                  <a:ext cx="2556284" cy="18310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55A0"/>
                      </a:solidFill>
                      <a:latin typeface="Calibri"/>
                      <a:ea typeface="+mn-ea"/>
                    </a:rPr>
                    <a:t>Readout (zero suppression)</a:t>
                  </a:r>
                </a:p>
              </p:txBody>
            </p:sp>
            <p:cxnSp>
              <p:nvCxnSpPr>
                <p:cNvPr id="108" name="Straight Connector 562">
                  <a:extLst>
                    <a:ext uri="{FF2B5EF4-FFF2-40B4-BE49-F238E27FC236}">
                      <a16:creationId xmlns:a16="http://schemas.microsoft.com/office/drawing/2014/main" id="{527F2E64-F359-44BA-A2AB-2D275113DFDD}"/>
                    </a:ext>
                  </a:extLst>
                </p:cNvPr>
                <p:cNvCxnSpPr/>
                <p:nvPr/>
              </p:nvCxnSpPr>
              <p:spPr>
                <a:xfrm>
                  <a:off x="7758354" y="2600908"/>
                  <a:ext cx="0" cy="2880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52" name="Group 563">
                <a:extLst>
                  <a:ext uri="{FF2B5EF4-FFF2-40B4-BE49-F238E27FC236}">
                    <a16:creationId xmlns:a16="http://schemas.microsoft.com/office/drawing/2014/main" id="{D2B7ABFA-D81C-42E8-91D1-B36A97F8D570}"/>
                  </a:ext>
                </a:extLst>
              </p:cNvPr>
              <p:cNvGrpSpPr/>
              <p:nvPr/>
            </p:nvGrpSpPr>
            <p:grpSpPr>
              <a:xfrm>
                <a:off x="4921207" y="1628800"/>
                <a:ext cx="684701" cy="2814377"/>
                <a:chOff x="7163976" y="1484784"/>
                <a:chExt cx="684701" cy="2814377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53" name="Straight Connector 564">
                  <a:extLst>
                    <a:ext uri="{FF2B5EF4-FFF2-40B4-BE49-F238E27FC236}">
                      <a16:creationId xmlns:a16="http://schemas.microsoft.com/office/drawing/2014/main" id="{AF6645CA-C7E0-46AB-8B96-5E491A17488B}"/>
                    </a:ext>
                  </a:extLst>
                </p:cNvPr>
                <p:cNvCxnSpPr/>
                <p:nvPr/>
              </p:nvCxnSpPr>
              <p:spPr>
                <a:xfrm>
                  <a:off x="7254298" y="2600908"/>
                  <a:ext cx="0" cy="2880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4" name="Straight Connector 565">
                  <a:extLst>
                    <a:ext uri="{FF2B5EF4-FFF2-40B4-BE49-F238E27FC236}">
                      <a16:creationId xmlns:a16="http://schemas.microsoft.com/office/drawing/2014/main" id="{5590008F-E192-4415-A93E-DA540A3867F0}"/>
                    </a:ext>
                  </a:extLst>
                </p:cNvPr>
                <p:cNvCxnSpPr/>
                <p:nvPr/>
              </p:nvCxnSpPr>
              <p:spPr>
                <a:xfrm>
                  <a:off x="7344308" y="303246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5" name="Straight Connector 566">
                  <a:extLst>
                    <a:ext uri="{FF2B5EF4-FFF2-40B4-BE49-F238E27FC236}">
                      <a16:creationId xmlns:a16="http://schemas.microsoft.com/office/drawing/2014/main" id="{97648C55-323A-4FE2-802A-976ADCF410F5}"/>
                    </a:ext>
                  </a:extLst>
                </p:cNvPr>
                <p:cNvCxnSpPr/>
                <p:nvPr/>
              </p:nvCxnSpPr>
              <p:spPr>
                <a:xfrm>
                  <a:off x="7344308" y="329792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6" name="Straight Connector 567">
                  <a:extLst>
                    <a:ext uri="{FF2B5EF4-FFF2-40B4-BE49-F238E27FC236}">
                      <a16:creationId xmlns:a16="http://schemas.microsoft.com/office/drawing/2014/main" id="{C0C72469-4822-4E95-BA7B-A50E36EF3852}"/>
                    </a:ext>
                  </a:extLst>
                </p:cNvPr>
                <p:cNvCxnSpPr/>
                <p:nvPr/>
              </p:nvCxnSpPr>
              <p:spPr>
                <a:xfrm>
                  <a:off x="7344308" y="357285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7" name="Straight Connector 568">
                  <a:extLst>
                    <a:ext uri="{FF2B5EF4-FFF2-40B4-BE49-F238E27FC236}">
                      <a16:creationId xmlns:a16="http://schemas.microsoft.com/office/drawing/2014/main" id="{7EFDB031-4EA8-40DA-8DA9-522BD1F4B2B9}"/>
                    </a:ext>
                  </a:extLst>
                </p:cNvPr>
                <p:cNvCxnSpPr/>
                <p:nvPr/>
              </p:nvCxnSpPr>
              <p:spPr>
                <a:xfrm>
                  <a:off x="7344308" y="3861048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8" name="Rectangle 569">
                  <a:extLst>
                    <a:ext uri="{FF2B5EF4-FFF2-40B4-BE49-F238E27FC236}">
                      <a16:creationId xmlns:a16="http://schemas.microsoft.com/office/drawing/2014/main" id="{067A4595-9637-4482-80F7-BFA3DA5C9B16}"/>
                    </a:ext>
                  </a:extLst>
                </p:cNvPr>
                <p:cNvSpPr/>
                <p:nvPr/>
              </p:nvSpPr>
              <p:spPr>
                <a:xfrm>
                  <a:off x="7163976" y="293108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9" name="Rectangle 570">
                  <a:extLst>
                    <a:ext uri="{FF2B5EF4-FFF2-40B4-BE49-F238E27FC236}">
                      <a16:creationId xmlns:a16="http://schemas.microsoft.com/office/drawing/2014/main" id="{56C8ED09-AC37-4EC7-A90A-FCC1D05284EF}"/>
                    </a:ext>
                  </a:extLst>
                </p:cNvPr>
                <p:cNvSpPr/>
                <p:nvPr/>
              </p:nvSpPr>
              <p:spPr>
                <a:xfrm>
                  <a:off x="7163976" y="320711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0" name="Rectangle 571">
                  <a:extLst>
                    <a:ext uri="{FF2B5EF4-FFF2-40B4-BE49-F238E27FC236}">
                      <a16:creationId xmlns:a16="http://schemas.microsoft.com/office/drawing/2014/main" id="{3F6ECE68-17CA-4121-B1BE-008FFA5CEFAD}"/>
                    </a:ext>
                  </a:extLst>
                </p:cNvPr>
                <p:cNvSpPr/>
                <p:nvPr/>
              </p:nvSpPr>
              <p:spPr>
                <a:xfrm>
                  <a:off x="7163976" y="348314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1" name="Rectangle 572">
                  <a:extLst>
                    <a:ext uri="{FF2B5EF4-FFF2-40B4-BE49-F238E27FC236}">
                      <a16:creationId xmlns:a16="http://schemas.microsoft.com/office/drawing/2014/main" id="{DC1E2D7D-4673-4C57-A645-02BC8656EF1D}"/>
                    </a:ext>
                  </a:extLst>
                </p:cNvPr>
                <p:cNvSpPr/>
                <p:nvPr/>
              </p:nvSpPr>
              <p:spPr>
                <a:xfrm>
                  <a:off x="7163976" y="3759174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2" name="Rectangle 573">
                  <a:extLst>
                    <a:ext uri="{FF2B5EF4-FFF2-40B4-BE49-F238E27FC236}">
                      <a16:creationId xmlns:a16="http://schemas.microsoft.com/office/drawing/2014/main" id="{F567E5F8-93C0-4AD3-9891-83E7F3A4F39F}"/>
                    </a:ext>
                  </a:extLst>
                </p:cNvPr>
                <p:cNvSpPr/>
                <p:nvPr/>
              </p:nvSpPr>
              <p:spPr>
                <a:xfrm>
                  <a:off x="7668032" y="293108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3" name="Rectangle 574">
                  <a:extLst>
                    <a:ext uri="{FF2B5EF4-FFF2-40B4-BE49-F238E27FC236}">
                      <a16:creationId xmlns:a16="http://schemas.microsoft.com/office/drawing/2014/main" id="{D1D3288F-DF00-4554-B178-5C51C6D50D4A}"/>
                    </a:ext>
                  </a:extLst>
                </p:cNvPr>
                <p:cNvSpPr/>
                <p:nvPr/>
              </p:nvSpPr>
              <p:spPr>
                <a:xfrm>
                  <a:off x="7668032" y="320711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4" name="Rectangle 575">
                  <a:extLst>
                    <a:ext uri="{FF2B5EF4-FFF2-40B4-BE49-F238E27FC236}">
                      <a16:creationId xmlns:a16="http://schemas.microsoft.com/office/drawing/2014/main" id="{1801BA84-962A-4940-B33E-0ABAB2257A9F}"/>
                    </a:ext>
                  </a:extLst>
                </p:cNvPr>
                <p:cNvSpPr/>
                <p:nvPr/>
              </p:nvSpPr>
              <p:spPr>
                <a:xfrm>
                  <a:off x="7668032" y="3483143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" name="Rectangle 576">
                  <a:extLst>
                    <a:ext uri="{FF2B5EF4-FFF2-40B4-BE49-F238E27FC236}">
                      <a16:creationId xmlns:a16="http://schemas.microsoft.com/office/drawing/2014/main" id="{8A4507BA-ECF4-4A86-9394-60A29F38B363}"/>
                    </a:ext>
                  </a:extLst>
                </p:cNvPr>
                <p:cNvSpPr/>
                <p:nvPr/>
              </p:nvSpPr>
              <p:spPr>
                <a:xfrm>
                  <a:off x="7668032" y="3759174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cxnSp>
              <p:nvCxnSpPr>
                <p:cNvPr id="66" name="Straight Connector 577">
                  <a:extLst>
                    <a:ext uri="{FF2B5EF4-FFF2-40B4-BE49-F238E27FC236}">
                      <a16:creationId xmlns:a16="http://schemas.microsoft.com/office/drawing/2014/main" id="{649FA3F7-9A5A-46C2-86FB-92532D9BB341}"/>
                    </a:ext>
                  </a:extLst>
                </p:cNvPr>
                <p:cNvCxnSpPr/>
                <p:nvPr/>
              </p:nvCxnSpPr>
              <p:spPr>
                <a:xfrm>
                  <a:off x="7505635" y="4041068"/>
                  <a:ext cx="4466" cy="25809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7" name="Straight Connector 578">
                  <a:extLst>
                    <a:ext uri="{FF2B5EF4-FFF2-40B4-BE49-F238E27FC236}">
                      <a16:creationId xmlns:a16="http://schemas.microsoft.com/office/drawing/2014/main" id="{A123D02A-18FB-4162-9714-979838DBBF94}"/>
                    </a:ext>
                  </a:extLst>
                </p:cNvPr>
                <p:cNvCxnSpPr/>
                <p:nvPr/>
              </p:nvCxnSpPr>
              <p:spPr>
                <a:xfrm>
                  <a:off x="7344933" y="1586164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8" name="Straight Connector 579">
                  <a:extLst>
                    <a:ext uri="{FF2B5EF4-FFF2-40B4-BE49-F238E27FC236}">
                      <a16:creationId xmlns:a16="http://schemas.microsoft.com/office/drawing/2014/main" id="{D83285C2-4B31-4FC9-89A7-6BC82D1BF503}"/>
                    </a:ext>
                  </a:extLst>
                </p:cNvPr>
                <p:cNvCxnSpPr/>
                <p:nvPr/>
              </p:nvCxnSpPr>
              <p:spPr>
                <a:xfrm>
                  <a:off x="7344933" y="185162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9" name="Straight Connector 580">
                  <a:extLst>
                    <a:ext uri="{FF2B5EF4-FFF2-40B4-BE49-F238E27FC236}">
                      <a16:creationId xmlns:a16="http://schemas.microsoft.com/office/drawing/2014/main" id="{3642D503-89ED-449D-AE04-92757DCDE319}"/>
                    </a:ext>
                  </a:extLst>
                </p:cNvPr>
                <p:cNvCxnSpPr/>
                <p:nvPr/>
              </p:nvCxnSpPr>
              <p:spPr>
                <a:xfrm>
                  <a:off x="7344933" y="2126552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0" name="Straight Connector 581">
                  <a:extLst>
                    <a:ext uri="{FF2B5EF4-FFF2-40B4-BE49-F238E27FC236}">
                      <a16:creationId xmlns:a16="http://schemas.microsoft.com/office/drawing/2014/main" id="{6CD3AA78-3E9C-4A26-A267-EED2F51933AA}"/>
                    </a:ext>
                  </a:extLst>
                </p:cNvPr>
                <p:cNvCxnSpPr/>
                <p:nvPr/>
              </p:nvCxnSpPr>
              <p:spPr>
                <a:xfrm>
                  <a:off x="7344933" y="2414750"/>
                  <a:ext cx="322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71" name="Rectangle 582">
                  <a:extLst>
                    <a:ext uri="{FF2B5EF4-FFF2-40B4-BE49-F238E27FC236}">
                      <a16:creationId xmlns:a16="http://schemas.microsoft.com/office/drawing/2014/main" id="{701381F0-3A48-4241-8618-BCEA15BDEF93}"/>
                    </a:ext>
                  </a:extLst>
                </p:cNvPr>
                <p:cNvSpPr/>
                <p:nvPr/>
              </p:nvSpPr>
              <p:spPr>
                <a:xfrm>
                  <a:off x="7163976" y="148478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2" name="Rectangle 583">
                  <a:extLst>
                    <a:ext uri="{FF2B5EF4-FFF2-40B4-BE49-F238E27FC236}">
                      <a16:creationId xmlns:a16="http://schemas.microsoft.com/office/drawing/2014/main" id="{A0284389-633C-4C0D-ADD1-CB5F84EA5BFF}"/>
                    </a:ext>
                  </a:extLst>
                </p:cNvPr>
                <p:cNvSpPr/>
                <p:nvPr/>
              </p:nvSpPr>
              <p:spPr>
                <a:xfrm>
                  <a:off x="7163976" y="176081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3" name="Rectangle 584">
                  <a:extLst>
                    <a:ext uri="{FF2B5EF4-FFF2-40B4-BE49-F238E27FC236}">
                      <a16:creationId xmlns:a16="http://schemas.microsoft.com/office/drawing/2014/main" id="{5661D07C-14D2-49EA-B2D6-68C5CA5ECDBD}"/>
                    </a:ext>
                  </a:extLst>
                </p:cNvPr>
                <p:cNvSpPr/>
                <p:nvPr/>
              </p:nvSpPr>
              <p:spPr>
                <a:xfrm>
                  <a:off x="7163976" y="203684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4" name="Rectangle 585">
                  <a:extLst>
                    <a:ext uri="{FF2B5EF4-FFF2-40B4-BE49-F238E27FC236}">
                      <a16:creationId xmlns:a16="http://schemas.microsoft.com/office/drawing/2014/main" id="{FD8A364D-071A-488C-AC55-AFB7D5F1C4D3}"/>
                    </a:ext>
                  </a:extLst>
                </p:cNvPr>
                <p:cNvSpPr/>
                <p:nvPr/>
              </p:nvSpPr>
              <p:spPr>
                <a:xfrm>
                  <a:off x="7163976" y="2312876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5" name="Rectangle 586">
                  <a:extLst>
                    <a:ext uri="{FF2B5EF4-FFF2-40B4-BE49-F238E27FC236}">
                      <a16:creationId xmlns:a16="http://schemas.microsoft.com/office/drawing/2014/main" id="{78F0C5BD-2B3B-4DDF-890C-A557E7E71C42}"/>
                    </a:ext>
                  </a:extLst>
                </p:cNvPr>
                <p:cNvSpPr/>
                <p:nvPr/>
              </p:nvSpPr>
              <p:spPr>
                <a:xfrm>
                  <a:off x="7668032" y="148478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6" name="Rectangle 587">
                  <a:extLst>
                    <a:ext uri="{FF2B5EF4-FFF2-40B4-BE49-F238E27FC236}">
                      <a16:creationId xmlns:a16="http://schemas.microsoft.com/office/drawing/2014/main" id="{48C16B79-F71F-4F40-BB10-553DAED07327}"/>
                    </a:ext>
                  </a:extLst>
                </p:cNvPr>
                <p:cNvSpPr/>
                <p:nvPr/>
              </p:nvSpPr>
              <p:spPr>
                <a:xfrm>
                  <a:off x="7668032" y="176081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" name="Rectangle 588">
                  <a:extLst>
                    <a:ext uri="{FF2B5EF4-FFF2-40B4-BE49-F238E27FC236}">
                      <a16:creationId xmlns:a16="http://schemas.microsoft.com/office/drawing/2014/main" id="{39BE2FCF-7D02-4FAB-845E-28CCB4E27BD0}"/>
                    </a:ext>
                  </a:extLst>
                </p:cNvPr>
                <p:cNvSpPr/>
                <p:nvPr/>
              </p:nvSpPr>
              <p:spPr>
                <a:xfrm>
                  <a:off x="7668032" y="2036845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0000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8" name="Rectangle 589">
                  <a:extLst>
                    <a:ext uri="{FF2B5EF4-FFF2-40B4-BE49-F238E27FC236}">
                      <a16:creationId xmlns:a16="http://schemas.microsoft.com/office/drawing/2014/main" id="{49BAF18F-C460-49A6-B1F2-0956AAFA93A5}"/>
                    </a:ext>
                  </a:extLst>
                </p:cNvPr>
                <p:cNvSpPr/>
                <p:nvPr/>
              </p:nvSpPr>
              <p:spPr>
                <a:xfrm>
                  <a:off x="7668032" y="2312876"/>
                  <a:ext cx="180645" cy="2027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9" name="Rectangle 590">
                  <a:extLst>
                    <a:ext uri="{FF2B5EF4-FFF2-40B4-BE49-F238E27FC236}">
                      <a16:creationId xmlns:a16="http://schemas.microsoft.com/office/drawing/2014/main" id="{67591CD5-2EE7-4AB7-A763-9E68DE655CF1}"/>
                    </a:ext>
                  </a:extLst>
                </p:cNvPr>
                <p:cNvSpPr/>
                <p:nvPr/>
              </p:nvSpPr>
              <p:spPr>
                <a:xfrm rot="16200000">
                  <a:off x="6229726" y="2671375"/>
                  <a:ext cx="2556284" cy="18310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55A0"/>
                      </a:solidFill>
                      <a:latin typeface="Calibri"/>
                      <a:ea typeface="+mn-ea"/>
                    </a:rPr>
                    <a:t>Readout (zero suppression)</a:t>
                  </a:r>
                </a:p>
              </p:txBody>
            </p:sp>
            <p:cxnSp>
              <p:nvCxnSpPr>
                <p:cNvPr id="80" name="Straight Connector 591">
                  <a:extLst>
                    <a:ext uri="{FF2B5EF4-FFF2-40B4-BE49-F238E27FC236}">
                      <a16:creationId xmlns:a16="http://schemas.microsoft.com/office/drawing/2014/main" id="{DCDCDEC3-3FB5-496C-9B52-587DE4595A76}"/>
                    </a:ext>
                  </a:extLst>
                </p:cNvPr>
                <p:cNvCxnSpPr/>
                <p:nvPr/>
              </p:nvCxnSpPr>
              <p:spPr>
                <a:xfrm>
                  <a:off x="7758354" y="2600908"/>
                  <a:ext cx="0" cy="28803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ot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sp>
          <p:nvSpPr>
            <p:cNvPr id="45" name="TextBox 593">
              <a:extLst>
                <a:ext uri="{FF2B5EF4-FFF2-40B4-BE49-F238E27FC236}">
                  <a16:creationId xmlns:a16="http://schemas.microsoft.com/office/drawing/2014/main" id="{311DA045-F72E-4A5A-A59C-E639A9EBB586}"/>
                </a:ext>
              </a:extLst>
            </p:cNvPr>
            <p:cNvSpPr txBox="1"/>
            <p:nvPr/>
          </p:nvSpPr>
          <p:spPr>
            <a:xfrm rot="16200000">
              <a:off x="4031545" y="2954522"/>
              <a:ext cx="1044449" cy="37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55A0"/>
                  </a:solidFill>
                  <a:latin typeface="Calibri"/>
                  <a:ea typeface="+mn-ea"/>
                </a:rPr>
                <a:t>512 rows</a:t>
              </a:r>
            </a:p>
          </p:txBody>
        </p:sp>
        <p:sp>
          <p:nvSpPr>
            <p:cNvPr id="46" name="TextBox 594">
              <a:extLst>
                <a:ext uri="{FF2B5EF4-FFF2-40B4-BE49-F238E27FC236}">
                  <a16:creationId xmlns:a16="http://schemas.microsoft.com/office/drawing/2014/main" id="{8F54C679-97DA-4381-B5E9-8A0B1B1A8D1B}"/>
                </a:ext>
              </a:extLst>
            </p:cNvPr>
            <p:cNvSpPr txBox="1"/>
            <p:nvPr/>
          </p:nvSpPr>
          <p:spPr>
            <a:xfrm>
              <a:off x="5699624" y="1385536"/>
              <a:ext cx="1991928" cy="3693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55A0"/>
                  </a:solidFill>
                  <a:latin typeface="Calibri"/>
                  <a:ea typeface="+mn-ea"/>
                </a:rPr>
                <a:t>1024 pixel columns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04641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268760"/>
            <a:ext cx="4546848" cy="2290068"/>
          </a:xfrm>
        </p:spPr>
        <p:txBody>
          <a:bodyPr/>
          <a:lstStyle/>
          <a:p>
            <a:r>
              <a:rPr lang="zh-CN" altLang="en-US" sz="2000" dirty="0"/>
              <a:t>读出电路</a:t>
            </a:r>
            <a:endParaRPr lang="en-US" altLang="zh-CN" sz="2000" dirty="0"/>
          </a:p>
          <a:p>
            <a:pPr lvl="1"/>
            <a:r>
              <a:rPr lang="en-US" altLang="zh-CN" sz="1800" dirty="0"/>
              <a:t>Bonding </a:t>
            </a:r>
            <a:r>
              <a:rPr lang="en-US" altLang="zh-CN" sz="1800" dirty="0" err="1"/>
              <a:t>Board+DAQ</a:t>
            </a:r>
            <a:r>
              <a:rPr lang="en-US" altLang="zh-CN" sz="1800" dirty="0"/>
              <a:t> Board</a:t>
            </a:r>
          </a:p>
          <a:p>
            <a:r>
              <a:rPr lang="en-US" altLang="zh-CN" sz="2000" dirty="0"/>
              <a:t>Bonding Board</a:t>
            </a:r>
          </a:p>
          <a:p>
            <a:pPr lvl="1"/>
            <a:r>
              <a:rPr lang="en-US" altLang="zh-CN" sz="1800" dirty="0"/>
              <a:t>Bonding MAPS</a:t>
            </a:r>
            <a:r>
              <a:rPr lang="zh-CN" altLang="en-US" sz="1800" dirty="0"/>
              <a:t>芯片</a:t>
            </a:r>
            <a:endParaRPr lang="en-US" altLang="zh-CN" sz="1800" dirty="0"/>
          </a:p>
          <a:p>
            <a:r>
              <a:rPr lang="en-US" altLang="zh-CN" sz="2000" dirty="0"/>
              <a:t>DAQ Board</a:t>
            </a:r>
          </a:p>
          <a:p>
            <a:pPr lvl="1"/>
            <a:r>
              <a:rPr lang="zh-CN" altLang="en-US" sz="1800" dirty="0"/>
              <a:t>供电、控制、数据读出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读出电子学设计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6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700752"/>
              </p:ext>
            </p:extLst>
          </p:nvPr>
        </p:nvGraphicFramePr>
        <p:xfrm>
          <a:off x="179512" y="3577848"/>
          <a:ext cx="5229225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Visio" r:id="rId3" imgW="9534474" imgH="4391025" progId="Visio.Drawing.15">
                  <p:embed/>
                </p:oleObj>
              </mc:Choice>
              <mc:Fallback>
                <p:oleObj name="Visio" r:id="rId3" imgW="9534474" imgH="4391025" progId="Visio.Drawing.15">
                  <p:embed/>
                  <p:pic>
                    <p:nvPicPr>
                      <p:cNvPr id="2970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577848"/>
                        <a:ext cx="5229225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7005" r="4175" b="6522"/>
          <a:stretch>
            <a:fillRect/>
          </a:stretch>
        </p:blipFill>
        <p:spPr bwMode="auto">
          <a:xfrm>
            <a:off x="5328675" y="3255367"/>
            <a:ext cx="3460165" cy="263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正面照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14714" r="6052" b="16733"/>
          <a:stretch>
            <a:fillRect/>
          </a:stretch>
        </p:blipFill>
        <p:spPr bwMode="auto">
          <a:xfrm>
            <a:off x="6307937" y="1453331"/>
            <a:ext cx="1830062" cy="11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6079116" y="2624639"/>
            <a:ext cx="228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Bonding Board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56176" y="5947501"/>
            <a:ext cx="228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 Board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109576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测试进展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597541" cy="19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7"/>
          <p:cNvGrpSpPr>
            <a:grpSpLocks noChangeAspect="1"/>
          </p:cNvGrpSpPr>
          <p:nvPr/>
        </p:nvGrpSpPr>
        <p:grpSpPr bwMode="auto">
          <a:xfrm>
            <a:off x="4270182" y="1628800"/>
            <a:ext cx="3864694" cy="1950841"/>
            <a:chOff x="4870450" y="4425506"/>
            <a:chExt cx="3816350" cy="1927225"/>
          </a:xfrm>
        </p:grpSpPr>
        <p:pic>
          <p:nvPicPr>
            <p:cNvPr id="8" name="图片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425506"/>
              <a:ext cx="3816350" cy="192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6408900" y="5106086"/>
              <a:ext cx="1692491" cy="30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Calibri" panose="020F0502020204030204" pitchFamily="34" charset="0"/>
                  <a:ea typeface="黑体" panose="02010609060101010101" pitchFamily="49" charset="-122"/>
                </a:rPr>
                <a:t>X</a:t>
              </a:r>
              <a:r>
                <a:rPr lang="zh-CN" altLang="en-US" sz="1400" dirty="0">
                  <a:latin typeface="Calibri" panose="020F0502020204030204" pitchFamily="34" charset="0"/>
                  <a:ea typeface="黑体" panose="02010609060101010101" pitchFamily="49" charset="-122"/>
                </a:rPr>
                <a:t>射线源的能谱结构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36033" y="1191239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X</a:t>
            </a:r>
            <a:r>
              <a:rPr lang="zh-CN" altLang="en-US" sz="2000" dirty="0">
                <a:latin typeface="Arial" pitchFamily="34" charset="0"/>
                <a:cs typeface="Arial" pitchFamily="34" charset="0"/>
              </a:rPr>
              <a:t>光成像（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X</a:t>
            </a:r>
            <a:r>
              <a:rPr lang="zh-CN" altLang="en-US" sz="2000" dirty="0">
                <a:latin typeface="Arial" pitchFamily="34" charset="0"/>
                <a:cs typeface="Arial" pitchFamily="34" charset="0"/>
              </a:rPr>
              <a:t>光机：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50kV</a:t>
            </a:r>
            <a:r>
              <a:rPr lang="zh-CN" altLang="en-US" sz="2000" dirty="0"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40mA</a:t>
            </a:r>
            <a:r>
              <a:rPr lang="zh-CN" altLang="en-US" sz="2000" dirty="0">
                <a:latin typeface="Arial" pitchFamily="34" charset="0"/>
                <a:cs typeface="Arial" pitchFamily="34" charset="0"/>
              </a:rPr>
              <a:t>，轰击铜靶）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2804" y="3758988"/>
            <a:ext cx="792658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zh-CN" altLang="en-US" sz="2000" dirty="0">
                <a:latin typeface="Arial" pitchFamily="34" charset="0"/>
                <a:cs typeface="Arial" pitchFamily="34" charset="0"/>
              </a:rPr>
              <a:t>柔性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PCB</a:t>
            </a:r>
            <a:r>
              <a:rPr lang="zh-CN" altLang="en-US" sz="2000" dirty="0">
                <a:latin typeface="Arial" pitchFamily="34" charset="0"/>
                <a:cs typeface="Arial" pitchFamily="34" charset="0"/>
              </a:rPr>
              <a:t>掩膜板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X</a:t>
            </a:r>
            <a:r>
              <a:rPr lang="zh-CN" altLang="en-US" sz="2000" dirty="0">
                <a:latin typeface="Arial" pitchFamily="34" charset="0"/>
                <a:cs typeface="Arial" pitchFamily="34" charset="0"/>
              </a:rPr>
              <a:t>光成像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宋体" pitchFamily="2" charset="-122"/>
              <a:buChar char="◇"/>
            </a:pPr>
            <a:r>
              <a:rPr lang="zh-CN" altLang="en-US" sz="1600" dirty="0">
                <a:latin typeface="Arial" pitchFamily="34" charset="0"/>
                <a:cs typeface="Arial" pitchFamily="34" charset="0"/>
              </a:rPr>
              <a:t>基材：聚酰亚胺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(~0.5mm)</a:t>
            </a: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宋体" pitchFamily="2" charset="-122"/>
              <a:buChar char="◇"/>
            </a:pPr>
            <a:r>
              <a:rPr lang="zh-CN" altLang="en-US" sz="1600" dirty="0">
                <a:latin typeface="Arial" pitchFamily="34" charset="0"/>
                <a:cs typeface="Arial" pitchFamily="34" charset="0"/>
              </a:rPr>
              <a:t>敷铜：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1 once (~36</a:t>
            </a:r>
            <a:r>
              <a:rPr lang="el-GR" altLang="en-US" sz="1600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m)</a:t>
            </a:r>
          </a:p>
          <a:p>
            <a:endParaRPr lang="en-US" altLang="zh-CN" sz="2000" dirty="0">
              <a:latin typeface="Calibri" panose="020F0502020204030204" pitchFamily="34" charset="0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7640" r="7671" b="7741"/>
          <a:stretch>
            <a:fillRect/>
          </a:stretch>
        </p:blipFill>
        <p:spPr bwMode="auto">
          <a:xfrm>
            <a:off x="832804" y="4713132"/>
            <a:ext cx="3437378" cy="16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t="7845" r="7864" b="7536"/>
          <a:stretch>
            <a:fillRect/>
          </a:stretch>
        </p:blipFill>
        <p:spPr bwMode="auto">
          <a:xfrm>
            <a:off x="4860032" y="4713133"/>
            <a:ext cx="3436100" cy="166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04141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F18B77-C9AB-4251-BC15-96B85A17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前端电子学技术路线预研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电磁量能器</a:t>
            </a:r>
            <a:endParaRPr lang="en-US" altLang="zh-CN" dirty="0"/>
          </a:p>
          <a:p>
            <a:pPr lvl="2"/>
            <a:r>
              <a:rPr lang="en-US" altLang="zh-CN" dirty="0"/>
              <a:t>Si-W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闪烁体</a:t>
            </a:r>
            <a:r>
              <a:rPr lang="en-US" altLang="zh-CN" dirty="0"/>
              <a:t>+</a:t>
            </a:r>
            <a:r>
              <a:rPr lang="en-US" altLang="zh-CN" dirty="0" err="1"/>
              <a:t>SiPM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像素型探测器技术路线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强子量能器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>
                <a:solidFill>
                  <a:srgbClr val="FF0000"/>
                </a:solidFill>
              </a:rPr>
              <a:t>GEM</a:t>
            </a:r>
            <a:r>
              <a:rPr lang="zh-CN" altLang="en-US" dirty="0">
                <a:solidFill>
                  <a:srgbClr val="FF0000"/>
                </a:solidFill>
              </a:rPr>
              <a:t>探测器技术路线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后端电子学研究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81928C-EF53-492F-A2AD-9A915623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87878-1605-418C-8638-AB92A31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BDD13E-E6C4-44FC-975E-D94663F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33549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199" y="1481138"/>
            <a:ext cx="8556625" cy="4525962"/>
          </a:xfrm>
        </p:spPr>
        <p:txBody>
          <a:bodyPr/>
          <a:lstStyle/>
          <a:p>
            <a:r>
              <a:rPr lang="zh-CN" altLang="en-US" sz="2400" dirty="0"/>
              <a:t>量能器样机参数</a:t>
            </a:r>
            <a:endParaRPr lang="en-US" altLang="zh-CN" sz="2400" dirty="0"/>
          </a:p>
          <a:p>
            <a:pPr lvl="1"/>
            <a:r>
              <a:rPr lang="zh-CN" altLang="en-US" sz="2000" dirty="0"/>
              <a:t>层数：</a:t>
            </a:r>
            <a:r>
              <a:rPr lang="en-US" altLang="zh-CN" sz="2000" dirty="0"/>
              <a:t>40</a:t>
            </a:r>
          </a:p>
          <a:p>
            <a:pPr lvl="1"/>
            <a:r>
              <a:rPr lang="en-US" altLang="zh-CN" sz="2000" dirty="0"/>
              <a:t>Fe + GEM</a:t>
            </a:r>
            <a:r>
              <a:rPr lang="zh-CN" altLang="en-US" sz="2000" dirty="0"/>
              <a:t>探测器</a:t>
            </a:r>
          </a:p>
          <a:p>
            <a:pPr lvl="1"/>
            <a:r>
              <a:rPr lang="en-US" altLang="zh-CN" sz="2000" dirty="0"/>
              <a:t>Pad</a:t>
            </a:r>
            <a:r>
              <a:rPr lang="zh-CN" altLang="en-US" sz="2000" dirty="0"/>
              <a:t>读出</a:t>
            </a:r>
            <a:r>
              <a:rPr lang="en-US" altLang="zh-CN" sz="2000" dirty="0"/>
              <a:t>(1cm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)</a:t>
            </a:r>
          </a:p>
          <a:p>
            <a:pPr lvl="1"/>
            <a:r>
              <a:rPr lang="zh-CN" altLang="en-US" sz="2000" dirty="0"/>
              <a:t>数字多阈值读出</a:t>
            </a:r>
            <a:endParaRPr lang="en-US" altLang="zh-CN" sz="2000" dirty="0"/>
          </a:p>
          <a:p>
            <a:r>
              <a:rPr lang="zh-CN" altLang="en-US" sz="2400" dirty="0"/>
              <a:t>电子学需求</a:t>
            </a:r>
            <a:endParaRPr lang="en-US" altLang="zh-CN" sz="2400" dirty="0"/>
          </a:p>
          <a:p>
            <a:pPr lvl="1"/>
            <a:r>
              <a:rPr lang="zh-CN" altLang="en-US" sz="2000" dirty="0"/>
              <a:t>高颗粒度：探测单元颗粒度为</a:t>
            </a:r>
            <a:r>
              <a:rPr lang="en-US" altLang="zh-CN" sz="2000" dirty="0"/>
              <a:t>1cm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</a:t>
            </a:r>
            <a:r>
              <a:rPr lang="zh-CN" altLang="en-US" sz="2000" dirty="0"/>
              <a:t>通道数约为</a:t>
            </a:r>
            <a:r>
              <a:rPr lang="en-US" altLang="zh-CN" sz="2000" dirty="0"/>
              <a:t>4×10</a:t>
            </a:r>
            <a:r>
              <a:rPr lang="en-US" altLang="zh-CN" sz="2000" baseline="30000" dirty="0"/>
              <a:t>5</a:t>
            </a:r>
            <a:r>
              <a:rPr lang="en-US" altLang="zh-CN" sz="2000" dirty="0"/>
              <a:t>/m</a:t>
            </a:r>
            <a:r>
              <a:rPr lang="en-US" altLang="zh-CN" sz="2000" baseline="30000" dirty="0"/>
              <a:t>2</a:t>
            </a:r>
            <a:endParaRPr lang="en-US" altLang="zh-CN" sz="2000" dirty="0"/>
          </a:p>
          <a:p>
            <a:pPr lvl="1"/>
            <a:r>
              <a:rPr lang="zh-CN" altLang="en-US" sz="2000" dirty="0"/>
              <a:t>功耗：</a:t>
            </a:r>
            <a:r>
              <a:rPr lang="en-US" altLang="zh-CN" sz="2000" dirty="0"/>
              <a:t>&lt;1mW/channel</a:t>
            </a:r>
          </a:p>
          <a:p>
            <a:pPr lvl="1"/>
            <a:r>
              <a:rPr lang="zh-CN" altLang="en-US" sz="2000" dirty="0"/>
              <a:t>动态范围：覆盖低能区</a:t>
            </a:r>
            <a:r>
              <a:rPr lang="en-US" altLang="zh-CN" sz="2000" dirty="0"/>
              <a:t>0~70fC</a:t>
            </a:r>
          </a:p>
          <a:p>
            <a:pPr lvl="1"/>
            <a:r>
              <a:rPr lang="zh-CN" altLang="en-US" sz="2000" dirty="0"/>
              <a:t>可分辨电荷量：</a:t>
            </a:r>
            <a:r>
              <a:rPr lang="en-US" altLang="zh-CN" sz="2000" dirty="0"/>
              <a:t>&lt; 4fC</a:t>
            </a:r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电子学需求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 descr="F:\我的博士毕业论文\参考资料\图片\SDHCAL_art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456448" cy="288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625685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95AD54F-60F4-413F-AC68-7440117E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307902"/>
          </a:xfrm>
        </p:spPr>
        <p:txBody>
          <a:bodyPr/>
          <a:lstStyle/>
          <a:p>
            <a:r>
              <a:rPr lang="zh-CN" altLang="en-US" dirty="0"/>
              <a:t>模块化设计：前端电子学</a:t>
            </a:r>
            <a:r>
              <a:rPr lang="en-US" altLang="zh-CN" dirty="0"/>
              <a:t>+</a:t>
            </a:r>
            <a:r>
              <a:rPr lang="zh-CN" altLang="en-US" dirty="0"/>
              <a:t>后端电子学</a:t>
            </a:r>
            <a:endParaRPr lang="en-US" altLang="zh-CN" dirty="0"/>
          </a:p>
          <a:p>
            <a:r>
              <a:rPr lang="zh-CN" altLang="en-US" dirty="0"/>
              <a:t>高集成度设计：</a:t>
            </a:r>
            <a:r>
              <a:rPr lang="en-US" altLang="zh-CN" dirty="0"/>
              <a:t>ASIC</a:t>
            </a:r>
          </a:p>
          <a:p>
            <a:r>
              <a:rPr lang="zh-CN" altLang="en-US" dirty="0"/>
              <a:t>通用性设计：通用光纤接口至</a:t>
            </a:r>
            <a:r>
              <a:rPr lang="en-US" altLang="zh-CN" dirty="0"/>
              <a:t>DAQ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E3C44F1-BC48-40D4-84CF-B37FB0F3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读出电子学方案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90B4B5-9916-4A02-A5C2-101AAE97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9A6453-A462-41CE-90FB-F9C2376F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9BE031-D925-4A95-AE09-43EA722E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84112"/>
            <a:ext cx="6192688" cy="34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74755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138"/>
            <a:ext cx="4546848" cy="2379910"/>
          </a:xfrm>
        </p:spPr>
        <p:txBody>
          <a:bodyPr/>
          <a:lstStyle/>
          <a:p>
            <a:r>
              <a:rPr lang="zh-CN" altLang="en-US" dirty="0"/>
              <a:t>关键参数</a:t>
            </a:r>
            <a:endParaRPr lang="en-US" altLang="zh-CN" dirty="0"/>
          </a:p>
          <a:p>
            <a:pPr lvl="1"/>
            <a:r>
              <a:rPr lang="en-US" altLang="zh-CN" dirty="0"/>
              <a:t>64</a:t>
            </a:r>
            <a:r>
              <a:rPr lang="zh-CN" altLang="en-US" dirty="0"/>
              <a:t>通道</a:t>
            </a:r>
          </a:p>
          <a:p>
            <a:pPr lvl="1"/>
            <a:r>
              <a:rPr lang="en-US" altLang="zh-CN" dirty="0"/>
              <a:t>3</a:t>
            </a:r>
            <a:r>
              <a:rPr lang="zh-CN" altLang="en-US" dirty="0"/>
              <a:t>阈读出</a:t>
            </a:r>
          </a:p>
          <a:p>
            <a:pPr lvl="1"/>
            <a:r>
              <a:rPr lang="zh-CN" altLang="en-US" dirty="0"/>
              <a:t>阈值由片上</a:t>
            </a:r>
            <a:r>
              <a:rPr lang="en-US" altLang="zh-CN" dirty="0"/>
              <a:t>10-bitDAC</a:t>
            </a:r>
            <a:r>
              <a:rPr lang="zh-CN" altLang="en-US" dirty="0"/>
              <a:t>设置</a:t>
            </a:r>
          </a:p>
          <a:p>
            <a:pPr lvl="1"/>
            <a:r>
              <a:rPr lang="zh-CN" altLang="en-US" dirty="0"/>
              <a:t>最小可分辨电荷量</a:t>
            </a:r>
            <a:r>
              <a:rPr lang="en-US" altLang="zh-CN" dirty="0"/>
              <a:t>2fC</a:t>
            </a:r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MICROROC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516" y="3347244"/>
            <a:ext cx="3888432" cy="28885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66529" y="6235767"/>
            <a:ext cx="145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芯片结构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16313"/>
            <a:ext cx="1773518" cy="17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1885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F18B77-C9AB-4251-BC15-96B85A17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研究背景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前端电子学技术路线预研</a:t>
            </a:r>
            <a:endParaRPr lang="en-US" altLang="zh-CN" dirty="0"/>
          </a:p>
          <a:p>
            <a:pPr lvl="1"/>
            <a:r>
              <a:rPr lang="zh-CN" altLang="en-US" dirty="0"/>
              <a:t>电磁量能器</a:t>
            </a:r>
            <a:endParaRPr lang="en-US" altLang="zh-CN" dirty="0"/>
          </a:p>
          <a:p>
            <a:pPr lvl="2"/>
            <a:r>
              <a:rPr lang="en-US" altLang="zh-CN" dirty="0"/>
              <a:t>Si-W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闪烁体</a:t>
            </a:r>
            <a:r>
              <a:rPr lang="en-US" altLang="zh-CN" dirty="0"/>
              <a:t>+</a:t>
            </a:r>
            <a:r>
              <a:rPr lang="en-US" altLang="zh-CN" dirty="0" err="1"/>
              <a:t>SiPM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像素型探测器技术路线</a:t>
            </a:r>
            <a:endParaRPr lang="en-US" altLang="zh-CN" dirty="0"/>
          </a:p>
          <a:p>
            <a:pPr lvl="1"/>
            <a:r>
              <a:rPr lang="zh-CN" altLang="en-US" dirty="0"/>
              <a:t>强子量能器</a:t>
            </a:r>
            <a:endParaRPr lang="en-US" altLang="zh-CN" dirty="0"/>
          </a:p>
          <a:p>
            <a:pPr lvl="2"/>
            <a:r>
              <a:rPr lang="en-US" altLang="zh-CN" dirty="0"/>
              <a:t>GEM</a:t>
            </a:r>
            <a:r>
              <a:rPr lang="zh-CN" altLang="en-US" dirty="0"/>
              <a:t>探测器技术路线</a:t>
            </a:r>
            <a:endParaRPr lang="en-US" altLang="zh-CN" dirty="0"/>
          </a:p>
          <a:p>
            <a:r>
              <a:rPr lang="zh-CN" altLang="en-US" dirty="0"/>
              <a:t>后端电子学研究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81928C-EF53-492F-A2AD-9A915623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87878-1605-418C-8638-AB92A31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BDD13E-E6C4-44FC-975E-D94663F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65231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B7DC5E-2ACC-408A-8189-8B96A0F4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904DCE-D792-43E4-8557-A6CAE92E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808D8EB-6097-49DF-8547-F8B820CA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altLang="zh-CN" dirty="0"/>
              <a:t>FEB</a:t>
            </a:r>
            <a:r>
              <a:rPr lang="zh-CN" altLang="en-US" dirty="0"/>
              <a:t>板设计</a:t>
            </a: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2E44175-FDB9-43FD-A819-28CD41F1DCD1}"/>
              </a:ext>
            </a:extLst>
          </p:cNvPr>
          <p:cNvSpPr txBox="1">
            <a:spLocks/>
          </p:cNvSpPr>
          <p:nvPr/>
        </p:nvSpPr>
        <p:spPr>
          <a:xfrm>
            <a:off x="457200" y="1444294"/>
            <a:ext cx="4040188" cy="3941763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zh-CN" altLang="en-US" sz="23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 dirty="0"/>
              <a:t>第一版设计</a:t>
            </a:r>
            <a:endParaRPr lang="en-US" altLang="zh-CN" dirty="0"/>
          </a:p>
          <a:p>
            <a:pPr lvl="1"/>
            <a:r>
              <a:rPr lang="zh-CN" altLang="en-US" dirty="0"/>
              <a:t>芯片功能验证</a:t>
            </a:r>
          </a:p>
        </p:txBody>
      </p:sp>
      <p:sp>
        <p:nvSpPr>
          <p:cNvPr id="8" name="内容占位符 5">
            <a:extLst>
              <a:ext uri="{FF2B5EF4-FFF2-40B4-BE49-F238E27FC236}">
                <a16:creationId xmlns:a16="http://schemas.microsoft.com/office/drawing/2014/main" id="{572CFEC2-A73B-4668-A06C-F7E374121BC2}"/>
              </a:ext>
            </a:extLst>
          </p:cNvPr>
          <p:cNvSpPr txBox="1">
            <a:spLocks/>
          </p:cNvSpPr>
          <p:nvPr/>
        </p:nvSpPr>
        <p:spPr>
          <a:xfrm>
            <a:off x="4645025" y="1444294"/>
            <a:ext cx="4041775" cy="1768681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zh-CN" altLang="en-US" sz="23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 dirty="0"/>
              <a:t>第二版设计</a:t>
            </a:r>
          </a:p>
          <a:p>
            <a:pPr lvl="1"/>
            <a:r>
              <a:rPr lang="en-US" altLang="zh-CN" dirty="0"/>
              <a:t>ASIC</a:t>
            </a:r>
            <a:r>
              <a:rPr lang="zh-CN" altLang="en-US" dirty="0"/>
              <a:t>集成至探测器读出平面盲埋孔工艺</a:t>
            </a:r>
          </a:p>
          <a:p>
            <a:pPr lvl="1"/>
            <a:endParaRPr lang="zh-CN" altLang="en-US" dirty="0"/>
          </a:p>
        </p:txBody>
      </p:sp>
      <p:sp>
        <p:nvSpPr>
          <p:cNvPr id="9" name="日期占位符 6">
            <a:extLst>
              <a:ext uri="{FF2B5EF4-FFF2-40B4-BE49-F238E27FC236}">
                <a16:creationId xmlns:a16="http://schemas.microsoft.com/office/drawing/2014/main" id="{0B529E56-69FC-44FC-89BB-7C09B4475F2D}"/>
              </a:ext>
            </a:extLst>
          </p:cNvPr>
          <p:cNvSpPr txBox="1">
            <a:spLocks/>
          </p:cNvSpPr>
          <p:nvPr/>
        </p:nvSpPr>
        <p:spPr>
          <a:xfrm>
            <a:off x="7072313" y="6408738"/>
            <a:ext cx="157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D244087-8AA7-45F8-A5C2-75368CD866D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A17C04D8-F22D-4693-BB0E-C158F297CF07}"/>
              </a:ext>
            </a:extLst>
          </p:cNvPr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520A90-7A10-4E29-AED0-6D47E0B2AE9D}" type="slidenum">
              <a:rPr lang="en-US" altLang="zh-CN" smtClean="0">
                <a:solidFill>
                  <a:prstClr val="black"/>
                </a:solidFill>
              </a:rPr>
              <a:pPr/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D1E71B9-8D46-45A1-A6B8-DF7CD4DF9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25"/>
          <a:stretch/>
        </p:blipFill>
        <p:spPr>
          <a:xfrm>
            <a:off x="599160" y="2780928"/>
            <a:ext cx="3319925" cy="1577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4EEC82-F3CF-4EB5-9B7C-8B89D2386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6"/>
          <a:stretch/>
        </p:blipFill>
        <p:spPr>
          <a:xfrm>
            <a:off x="1146280" y="4581975"/>
            <a:ext cx="2225687" cy="16081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AFA9DF6-DB0F-48A8-AF02-8C3768AE91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6"/>
          <a:stretch/>
        </p:blipFill>
        <p:spPr>
          <a:xfrm>
            <a:off x="4860032" y="2895186"/>
            <a:ext cx="3337164" cy="33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65751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电子学性能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31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5892" r="7098"/>
          <a:stretch/>
        </p:blipFill>
        <p:spPr>
          <a:xfrm>
            <a:off x="665110" y="1388488"/>
            <a:ext cx="3597008" cy="2880000"/>
          </a:xfrm>
          <a:prstGeom prst="rect">
            <a:avLst/>
          </a:prstGeom>
        </p:spPr>
      </p:pic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755576" y="4494427"/>
            <a:ext cx="3863643" cy="1558031"/>
          </a:xfrm>
        </p:spPr>
        <p:txBody>
          <a:bodyPr/>
          <a:lstStyle/>
          <a:p>
            <a:r>
              <a:rPr lang="zh-CN" altLang="en-US" dirty="0"/>
              <a:t>噪声</a:t>
            </a:r>
            <a:r>
              <a:rPr lang="en-US" altLang="zh-CN" dirty="0"/>
              <a:t>RMS</a:t>
            </a:r>
          </a:p>
          <a:p>
            <a:pPr lvl="1"/>
            <a:r>
              <a:rPr lang="zh-CN" altLang="en-US" dirty="0"/>
              <a:t>电子学噪声</a:t>
            </a:r>
            <a:r>
              <a:rPr lang="en-US" altLang="zh-CN" dirty="0"/>
              <a:t>~0.25fC</a:t>
            </a:r>
          </a:p>
          <a:p>
            <a:pPr lvl="1"/>
            <a:r>
              <a:rPr lang="zh-CN" altLang="en-US" dirty="0"/>
              <a:t>接上探测器</a:t>
            </a:r>
            <a:r>
              <a:rPr lang="en-US" altLang="zh-CN" dirty="0"/>
              <a:t>~0.35fC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61" y="1254427"/>
            <a:ext cx="4496516" cy="32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直接箭头连接符 8"/>
          <p:cNvCxnSpPr/>
          <p:nvPr/>
        </p:nvCxnSpPr>
        <p:spPr bwMode="auto">
          <a:xfrm flipH="1">
            <a:off x="7561434" y="1254427"/>
            <a:ext cx="720017" cy="457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273BE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接箭头连接符 9"/>
          <p:cNvCxnSpPr/>
          <p:nvPr/>
        </p:nvCxnSpPr>
        <p:spPr bwMode="auto">
          <a:xfrm flipH="1">
            <a:off x="7561435" y="1724005"/>
            <a:ext cx="720016" cy="1092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D9531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8286862" y="1870992"/>
            <a:ext cx="64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EDB12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2fC</a:t>
            </a:r>
            <a:endParaRPr lang="zh-CN" altLang="en-US" sz="2400" dirty="0">
              <a:solidFill>
                <a:srgbClr val="EDB12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 flipH="1" flipV="1">
            <a:off x="7561433" y="2047013"/>
            <a:ext cx="720018" cy="948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EDB12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矩形 12"/>
          <p:cNvSpPr/>
          <p:nvPr/>
        </p:nvSpPr>
        <p:spPr>
          <a:xfrm>
            <a:off x="8246665" y="1385277"/>
            <a:ext cx="706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D9531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1fC</a:t>
            </a:r>
            <a:endParaRPr lang="zh-CN" altLang="en-US" sz="2400" dirty="0">
              <a:solidFill>
                <a:srgbClr val="D9531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95577" y="1074414"/>
            <a:ext cx="830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0273B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基线</a:t>
            </a:r>
            <a:endParaRPr lang="zh-CN" altLang="en-US" sz="2400" dirty="0">
              <a:solidFill>
                <a:srgbClr val="0273B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内容占位符 1"/>
          <p:cNvSpPr txBox="1">
            <a:spLocks/>
          </p:cNvSpPr>
          <p:nvPr/>
        </p:nvSpPr>
        <p:spPr>
          <a:xfrm>
            <a:off x="4794524" y="4517816"/>
            <a:ext cx="3863643" cy="214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Calibri" panose="020F050202020403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zh-CN" altLang="en-US" sz="2700" dirty="0">
                <a:latin typeface="Arial" pitchFamily="34" charset="0"/>
                <a:ea typeface="+mn-ea"/>
                <a:cs typeface="Arial" pitchFamily="34" charset="0"/>
              </a:rPr>
              <a:t>基线一致性</a:t>
            </a:r>
            <a:endParaRPr lang="en-US" altLang="zh-CN" sz="27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zh-CN" altLang="en-US" sz="2700" dirty="0">
                <a:latin typeface="Arial" pitchFamily="34" charset="0"/>
                <a:ea typeface="+mn-ea"/>
                <a:cs typeface="Arial" pitchFamily="34" charset="0"/>
              </a:rPr>
              <a:t>基线和</a:t>
            </a:r>
            <a:r>
              <a:rPr lang="en-US" altLang="zh-CN" sz="2700" dirty="0">
                <a:latin typeface="Arial" pitchFamily="34" charset="0"/>
                <a:ea typeface="+mn-ea"/>
                <a:cs typeface="Arial" pitchFamily="34" charset="0"/>
              </a:rPr>
              <a:t>1fC</a:t>
            </a:r>
            <a:r>
              <a:rPr lang="zh-CN" altLang="en-US" sz="2700" dirty="0">
                <a:latin typeface="Arial" pitchFamily="34" charset="0"/>
                <a:ea typeface="+mn-ea"/>
                <a:cs typeface="Arial" pitchFamily="34" charset="0"/>
              </a:rPr>
              <a:t>阈值交叠</a:t>
            </a:r>
            <a:endParaRPr lang="en-US" altLang="zh-CN" sz="27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zh-CN" altLang="en-US" sz="2700" dirty="0">
                <a:latin typeface="Arial" pitchFamily="34" charset="0"/>
                <a:ea typeface="+mn-ea"/>
                <a:cs typeface="Arial" pitchFamily="34" charset="0"/>
              </a:rPr>
              <a:t>可以区分基线和</a:t>
            </a:r>
            <a:r>
              <a:rPr lang="en-US" altLang="zh-CN" sz="2700" dirty="0">
                <a:latin typeface="Arial" pitchFamily="34" charset="0"/>
                <a:ea typeface="+mn-ea"/>
                <a:cs typeface="Arial" pitchFamily="34" charset="0"/>
              </a:rPr>
              <a:t>2fC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444762950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268836"/>
          </a:xfrm>
        </p:spPr>
        <p:txBody>
          <a:bodyPr/>
          <a:lstStyle/>
          <a:p>
            <a:r>
              <a:rPr lang="zh-CN" altLang="en-US" dirty="0"/>
              <a:t>宇宙线测试</a:t>
            </a:r>
            <a:endParaRPr lang="en-US" altLang="zh-CN" dirty="0"/>
          </a:p>
          <a:p>
            <a:pPr lvl="1"/>
            <a:r>
              <a:rPr lang="zh-CN" altLang="en-US" dirty="0"/>
              <a:t>利用上下两个闪烁体进行符合</a:t>
            </a:r>
          </a:p>
          <a:p>
            <a:pPr lvl="1"/>
            <a:r>
              <a:rPr lang="zh-CN" altLang="en-US" dirty="0"/>
              <a:t>符合信号送至</a:t>
            </a:r>
            <a:r>
              <a:rPr lang="en-US" altLang="zh-CN" dirty="0"/>
              <a:t>FPGA</a:t>
            </a:r>
            <a:r>
              <a:rPr lang="zh-CN" altLang="en-US" dirty="0"/>
              <a:t>控制</a:t>
            </a:r>
            <a:r>
              <a:rPr lang="en-US" altLang="zh-CN" dirty="0"/>
              <a:t>MICROROC</a:t>
            </a:r>
            <a:r>
              <a:rPr lang="zh-CN" altLang="en-US" dirty="0"/>
              <a:t>开始采数</a:t>
            </a:r>
          </a:p>
          <a:p>
            <a:pPr lvl="1"/>
            <a:r>
              <a:rPr lang="zh-CN" altLang="en-US" dirty="0"/>
              <a:t>通过分析读回数据得到击中信息</a:t>
            </a:r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探测器联调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32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16845"/>
            <a:ext cx="5530699" cy="14063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" y="3717032"/>
            <a:ext cx="2448272" cy="17957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1008"/>
            <a:ext cx="2851614" cy="21378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08886" y="5751232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宇宙线击中分布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56" y="3699518"/>
            <a:ext cx="2682226" cy="169803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16216" y="5718481"/>
            <a:ext cx="203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探测效率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多重数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5576" y="5751232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联调现场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46642" y="1757926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联调结构</a:t>
            </a:r>
          </a:p>
        </p:txBody>
      </p:sp>
    </p:spTree>
    <p:extLst>
      <p:ext uri="{BB962C8B-B14F-4D97-AF65-F5344CB8AC3E}">
        <p14:creationId xmlns:p14="http://schemas.microsoft.com/office/powerpoint/2010/main" val="2823005295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F18B77-C9AB-4251-BC15-96B85A17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  <a:endParaRPr lang="en-US" altLang="zh-CN" dirty="0"/>
          </a:p>
          <a:p>
            <a:r>
              <a:rPr lang="zh-CN" altLang="en-US" dirty="0"/>
              <a:t>前端电子学技术路线预研</a:t>
            </a:r>
            <a:endParaRPr lang="en-US" altLang="zh-CN" dirty="0"/>
          </a:p>
          <a:p>
            <a:pPr lvl="1"/>
            <a:r>
              <a:rPr lang="zh-CN" altLang="en-US" dirty="0"/>
              <a:t>电磁量能器</a:t>
            </a:r>
            <a:endParaRPr lang="en-US" altLang="zh-CN" dirty="0"/>
          </a:p>
          <a:p>
            <a:pPr lvl="2"/>
            <a:r>
              <a:rPr lang="en-US" altLang="zh-CN" dirty="0"/>
              <a:t>Si-W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闪烁体</a:t>
            </a:r>
            <a:r>
              <a:rPr lang="en-US" altLang="zh-CN" dirty="0"/>
              <a:t>+</a:t>
            </a:r>
            <a:r>
              <a:rPr lang="en-US" altLang="zh-CN" dirty="0" err="1"/>
              <a:t>SiPM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像素型探测器技术路线</a:t>
            </a:r>
            <a:endParaRPr lang="en-US" altLang="zh-CN" dirty="0"/>
          </a:p>
          <a:p>
            <a:pPr lvl="1"/>
            <a:r>
              <a:rPr lang="zh-CN" altLang="en-US" dirty="0"/>
              <a:t>强子量能器</a:t>
            </a:r>
            <a:endParaRPr lang="en-US" altLang="zh-CN" dirty="0"/>
          </a:p>
          <a:p>
            <a:pPr lvl="2"/>
            <a:r>
              <a:rPr lang="en-US" altLang="zh-CN" dirty="0"/>
              <a:t>GEM</a:t>
            </a:r>
            <a:r>
              <a:rPr lang="zh-CN" altLang="en-US" dirty="0"/>
              <a:t>探测器技术路线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后端电子学研究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81928C-EF53-492F-A2AD-9A915623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87878-1605-418C-8638-AB92A31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BDD13E-E6C4-44FC-975E-D94663F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26047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3B4A2B1-564C-445E-8A9F-0DE657B3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954"/>
            <a:ext cx="8229600" cy="2527094"/>
          </a:xfrm>
        </p:spPr>
        <p:txBody>
          <a:bodyPr/>
          <a:lstStyle/>
          <a:p>
            <a:r>
              <a:rPr lang="zh-CN" altLang="en-US" sz="2400" dirty="0"/>
              <a:t>需求</a:t>
            </a:r>
            <a:endParaRPr lang="en-US" altLang="zh-CN" sz="2400" dirty="0"/>
          </a:p>
          <a:p>
            <a:pPr lvl="1"/>
            <a:r>
              <a:rPr lang="zh-CN" altLang="en-US" sz="2000" dirty="0"/>
              <a:t>通用性，适用于不同探测器、不同技术路线</a:t>
            </a:r>
            <a:endParaRPr lang="en-US" altLang="zh-CN" sz="2000" dirty="0"/>
          </a:p>
          <a:p>
            <a:pPr lvl="1"/>
            <a:r>
              <a:rPr lang="zh-CN" altLang="en-US" sz="2000" dirty="0"/>
              <a:t>可扩展性，能够适应不同探测规模需求</a:t>
            </a:r>
            <a:endParaRPr lang="en-US" altLang="zh-CN" sz="2000" dirty="0"/>
          </a:p>
          <a:p>
            <a:pPr lvl="1"/>
            <a:r>
              <a:rPr lang="zh-CN" altLang="en-US" sz="2000" dirty="0"/>
              <a:t>高数据传输带宽，强数据交互能力</a:t>
            </a:r>
            <a:endParaRPr lang="en-US" altLang="zh-CN" sz="2000" dirty="0"/>
          </a:p>
          <a:p>
            <a:r>
              <a:rPr lang="zh-CN" altLang="en-US" sz="2400" dirty="0"/>
              <a:t>方案</a:t>
            </a:r>
            <a:endParaRPr lang="en-US" altLang="zh-CN" sz="2000" dirty="0"/>
          </a:p>
          <a:p>
            <a:pPr lvl="1"/>
            <a:r>
              <a:rPr lang="zh-CN" altLang="en-US" sz="2000" dirty="0"/>
              <a:t>基于</a:t>
            </a:r>
            <a:r>
              <a:rPr lang="en-US" altLang="zh-CN" sz="2000" dirty="0"/>
              <a:t>FELIX</a:t>
            </a:r>
            <a:r>
              <a:rPr lang="zh-CN" altLang="en-US" sz="2000" dirty="0"/>
              <a:t>系统的后端电子学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2725495-37BA-4F03-96F7-C2A5E7AA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后端电子学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A9CA3F-DAB9-4DB5-AB5D-3B649FFA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5FA46-87FE-4DD7-B2FA-E89D7CDD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7730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1512168"/>
          </a:xfrm>
        </p:spPr>
        <p:txBody>
          <a:bodyPr/>
          <a:lstStyle/>
          <a:p>
            <a:r>
              <a:rPr lang="zh-CN" altLang="en-US" sz="1600" dirty="0"/>
              <a:t>超大数据量通信：</a:t>
            </a:r>
            <a:r>
              <a:rPr lang="en-US" altLang="zh-CN" sz="1600" dirty="0"/>
              <a:t>100Gpbs</a:t>
            </a:r>
            <a:r>
              <a:rPr lang="zh-CN" altLang="en-US" sz="1600" dirty="0"/>
              <a:t>量级</a:t>
            </a:r>
          </a:p>
          <a:p>
            <a:r>
              <a:rPr lang="zh-CN" altLang="en-US" sz="1600" dirty="0"/>
              <a:t>通用性：适用于不同探测器</a:t>
            </a:r>
          </a:p>
          <a:p>
            <a:r>
              <a:rPr lang="zh-CN" altLang="en-US" sz="1600" dirty="0"/>
              <a:t>可扩展性：简单调整即可适应不同工作需求</a:t>
            </a:r>
          </a:p>
          <a:p>
            <a:r>
              <a:rPr lang="zh-CN" altLang="en-US" sz="1600" dirty="0"/>
              <a:t>实用性：商业器件，统一架构，开发时间短、成本低、来源稳定，适合长期使用</a:t>
            </a:r>
            <a:endParaRPr lang="en-US" altLang="zh-CN" sz="1600" dirty="0"/>
          </a:p>
          <a:p>
            <a:r>
              <a:rPr lang="zh-CN" altLang="en-US" sz="1600" dirty="0"/>
              <a:t>将用于</a:t>
            </a:r>
            <a:r>
              <a:rPr lang="en-US" altLang="zh-CN" sz="1600" dirty="0"/>
              <a:t>ATLAS Phase-I</a:t>
            </a:r>
            <a:r>
              <a:rPr lang="zh-CN" altLang="en-US" sz="1600" dirty="0"/>
              <a:t>升级中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FELIX</a:t>
            </a:r>
            <a:r>
              <a:rPr lang="zh-CN" altLang="en-US" sz="4000" dirty="0"/>
              <a:t>（</a:t>
            </a:r>
            <a:r>
              <a:rPr lang="en-US" altLang="zh-CN" sz="4000" dirty="0" err="1"/>
              <a:t>FrontEnd</a:t>
            </a:r>
            <a:r>
              <a:rPr lang="en-US" altLang="zh-CN" sz="4000" dirty="0"/>
              <a:t> </a:t>
            </a:r>
            <a:r>
              <a:rPr lang="en-US" altLang="zh-CN" sz="4000" dirty="0" err="1"/>
              <a:t>LInk</a:t>
            </a:r>
            <a:r>
              <a:rPr lang="en-US" altLang="zh-CN" sz="4000" dirty="0"/>
              <a:t> </a:t>
            </a:r>
            <a:r>
              <a:rPr lang="en-US" altLang="zh-CN" sz="4000" dirty="0" err="1"/>
              <a:t>eXchange</a:t>
            </a:r>
            <a:r>
              <a:rPr lang="zh-CN" altLang="en-US" sz="4000" dirty="0"/>
              <a:t>）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745512" y="4329603"/>
            <a:ext cx="3218782" cy="66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/>
              <a:t>FLX &amp; GBT links 4.8Gb/s, 20 per FLX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/>
              <a:t>FLX &amp; PC 6.4GB/s, </a:t>
            </a:r>
            <a:r>
              <a:rPr lang="en-US" altLang="zh-CN" sz="1200" dirty="0" err="1"/>
              <a:t>PCIe</a:t>
            </a:r>
            <a:r>
              <a:rPr lang="en-US" altLang="zh-CN" sz="1200" dirty="0"/>
              <a:t> GEN3 lane 8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/>
              <a:t>FELIX &amp; COTS switch 40Gb/s×2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D075E36-BB0B-4A7B-8419-E0D2C5F30BFF}"/>
              </a:ext>
            </a:extLst>
          </p:cNvPr>
          <p:cNvGrpSpPr/>
          <p:nvPr/>
        </p:nvGrpSpPr>
        <p:grpSpPr>
          <a:xfrm>
            <a:off x="3964294" y="2433349"/>
            <a:ext cx="4434194" cy="4366398"/>
            <a:chOff x="3964294" y="2433349"/>
            <a:chExt cx="4434194" cy="4366398"/>
          </a:xfrm>
        </p:grpSpPr>
        <p:pic>
          <p:nvPicPr>
            <p:cNvPr id="7" name="内容占位符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1960" y="2433349"/>
              <a:ext cx="4186528" cy="415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28277D5-2372-45F2-A9E2-4C4ECCB77363}"/>
                </a:ext>
              </a:extLst>
            </p:cNvPr>
            <p:cNvSpPr/>
            <p:nvPr/>
          </p:nvSpPr>
          <p:spPr>
            <a:xfrm>
              <a:off x="3964294" y="4941168"/>
              <a:ext cx="4186528" cy="1858579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9049589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4D44F9D-21CE-43F4-BFC9-604BD4D69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161503"/>
            <a:ext cx="5596418" cy="25182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FELIX</a:t>
            </a:r>
            <a:r>
              <a:rPr lang="zh-CN" altLang="en-US" dirty="0"/>
              <a:t>系统的后端电子学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36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7" name="内容占位符 5">
            <a:extLst>
              <a:ext uri="{FF2B5EF4-FFF2-40B4-BE49-F238E27FC236}">
                <a16:creationId xmlns:a16="http://schemas.microsoft.com/office/drawing/2014/main" id="{0BDA8457-02DA-423A-8469-F63F0E862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23286"/>
              </p:ext>
            </p:extLst>
          </p:nvPr>
        </p:nvGraphicFramePr>
        <p:xfrm>
          <a:off x="1321620" y="836712"/>
          <a:ext cx="681672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Visio" r:id="rId4" imgW="7353078" imgH="3524032" progId="Visio.Drawing.11">
                  <p:embed/>
                </p:oleObj>
              </mc:Choice>
              <mc:Fallback>
                <p:oleObj name="Visio" r:id="rId4" imgW="7353078" imgH="3524032" progId="Visio.Drawing.11">
                  <p:embed/>
                  <p:pic>
                    <p:nvPicPr>
                      <p:cNvPr id="9" name="内容占位符 5">
                        <a:extLst>
                          <a:ext uri="{FF2B5EF4-FFF2-40B4-BE49-F238E27FC236}">
                            <a16:creationId xmlns:a16="http://schemas.microsoft.com/office/drawing/2014/main" id="{A740123A-18A4-49B5-9DBF-E32C0EB09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1620" y="836712"/>
                        <a:ext cx="6816725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椭圆 23">
            <a:extLst>
              <a:ext uri="{FF2B5EF4-FFF2-40B4-BE49-F238E27FC236}">
                <a16:creationId xmlns:a16="http://schemas.microsoft.com/office/drawing/2014/main" id="{7B26913A-05AC-49A0-B907-168A54E09F44}"/>
              </a:ext>
            </a:extLst>
          </p:cNvPr>
          <p:cNvSpPr/>
          <p:nvPr/>
        </p:nvSpPr>
        <p:spPr>
          <a:xfrm rot="5400000">
            <a:off x="3257017" y="4534011"/>
            <a:ext cx="1146075" cy="5323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99F26CF-D49B-4086-93D1-0C6AA333084F}"/>
              </a:ext>
            </a:extLst>
          </p:cNvPr>
          <p:cNvSpPr/>
          <p:nvPr/>
        </p:nvSpPr>
        <p:spPr>
          <a:xfrm rot="5400000">
            <a:off x="2719205" y="5392055"/>
            <a:ext cx="1146075" cy="5323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56EEE65-69ED-45DB-98FB-0700F74ABE86}"/>
              </a:ext>
            </a:extLst>
          </p:cNvPr>
          <p:cNvCxnSpPr>
            <a:cxnSpLocks/>
            <a:endCxn id="24" idx="4"/>
          </p:cNvCxnSpPr>
          <p:nvPr/>
        </p:nvCxnSpPr>
        <p:spPr>
          <a:xfrm>
            <a:off x="2339752" y="4002849"/>
            <a:ext cx="1224136" cy="797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D134B099-3A4A-4D61-A9F4-B4FDAA795020}"/>
              </a:ext>
            </a:extLst>
          </p:cNvPr>
          <p:cNvSpPr/>
          <p:nvPr/>
        </p:nvSpPr>
        <p:spPr>
          <a:xfrm rot="5400000">
            <a:off x="740694" y="1842767"/>
            <a:ext cx="3165325" cy="11548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9532AE9-C517-4FDD-B38E-07F745A7EA3E}"/>
              </a:ext>
            </a:extLst>
          </p:cNvPr>
          <p:cNvCxnSpPr>
            <a:cxnSpLocks/>
            <a:stCxn id="30" idx="6"/>
            <a:endCxn id="25" idx="4"/>
          </p:cNvCxnSpPr>
          <p:nvPr/>
        </p:nvCxnSpPr>
        <p:spPr>
          <a:xfrm>
            <a:off x="2323357" y="4002849"/>
            <a:ext cx="702719" cy="1655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3781DA80-7C1D-4C51-8C9C-F73481CDA6E8}"/>
              </a:ext>
            </a:extLst>
          </p:cNvPr>
          <p:cNvSpPr/>
          <p:nvPr/>
        </p:nvSpPr>
        <p:spPr>
          <a:xfrm rot="5400000">
            <a:off x="2890480" y="2053962"/>
            <a:ext cx="2239866" cy="1411206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93A1681F-E26A-4797-A2AA-22B314365827}"/>
              </a:ext>
            </a:extLst>
          </p:cNvPr>
          <p:cNvSpPr/>
          <p:nvPr/>
        </p:nvSpPr>
        <p:spPr>
          <a:xfrm rot="5400000">
            <a:off x="3742839" y="4519666"/>
            <a:ext cx="1146075" cy="561023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125F47D-4ED3-416D-A3F7-BC918AD6D6CA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4010413" y="3879498"/>
            <a:ext cx="305463" cy="34764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0F5FF218-E196-498C-9E53-9302B6082733}"/>
              </a:ext>
            </a:extLst>
          </p:cNvPr>
          <p:cNvSpPr/>
          <p:nvPr/>
        </p:nvSpPr>
        <p:spPr>
          <a:xfrm rot="5400000">
            <a:off x="3212245" y="5458968"/>
            <a:ext cx="1146075" cy="561023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384193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FELIX</a:t>
            </a:r>
            <a:r>
              <a:rPr lang="zh-CN" altLang="en-US" dirty="0"/>
              <a:t> </a:t>
            </a:r>
            <a:r>
              <a:rPr lang="en-US" altLang="zh-CN" dirty="0"/>
              <a:t>card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37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11" name="内容占位符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4116"/>
            <a:ext cx="3858691" cy="20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F7A133B8-0F58-4158-AC82-A7FF8737C729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37669"/>
            <a:ext cx="2977775" cy="1584176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A1EB46B2-33A7-48DF-A58E-0A8DB6B49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214291"/>
            <a:ext cx="3776632" cy="1440538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</a:rPr>
              <a:t>VC-709</a:t>
            </a:r>
          </a:p>
          <a:p>
            <a:pPr lvl="1"/>
            <a:r>
              <a:rPr lang="en-US" altLang="zh-CN" sz="2000" dirty="0"/>
              <a:t>XC7VX690T</a:t>
            </a:r>
          </a:p>
          <a:p>
            <a:pPr lvl="1"/>
            <a:r>
              <a:rPr lang="en-US" altLang="zh-CN" sz="2000" dirty="0"/>
              <a:t>PCIe Gen3 ×8lanes</a:t>
            </a:r>
          </a:p>
          <a:p>
            <a:pPr lvl="1"/>
            <a:r>
              <a:rPr lang="en-US" altLang="zh-CN" sz="2000" dirty="0"/>
              <a:t>SFP+ ×4</a:t>
            </a:r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7BA94361-2EF8-40F1-AB7C-AFECADC92114}"/>
              </a:ext>
            </a:extLst>
          </p:cNvPr>
          <p:cNvSpPr txBox="1">
            <a:spLocks/>
          </p:cNvSpPr>
          <p:nvPr/>
        </p:nvSpPr>
        <p:spPr bwMode="auto">
          <a:xfrm>
            <a:off x="3445319" y="3053629"/>
            <a:ext cx="3776632" cy="14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宋体" pitchFamily="2" charset="-122"/>
              <a:buChar char="◇"/>
              <a:defRPr lang="zh-CN" altLang="en-US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CN" sz="2400" dirty="0"/>
              <a:t>HTG-710</a:t>
            </a:r>
          </a:p>
          <a:p>
            <a:pPr lvl="1"/>
            <a:r>
              <a:rPr lang="en-US" altLang="zh-CN" sz="2000" dirty="0"/>
              <a:t>XC7VX690T</a:t>
            </a:r>
          </a:p>
          <a:p>
            <a:pPr lvl="1"/>
            <a:r>
              <a:rPr lang="en-US" altLang="zh-CN" sz="2000" dirty="0"/>
              <a:t>PCIe Gen3 ×8lanes</a:t>
            </a:r>
          </a:p>
          <a:p>
            <a:pPr lvl="1"/>
            <a:r>
              <a:rPr lang="en-US" altLang="zh-CN" sz="2000" dirty="0"/>
              <a:t>CXP×2 (24 links)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0EDE02-6056-47A1-9883-7EC41AFCA9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04" y="3149662"/>
            <a:ext cx="2346921" cy="17601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D50A5D2-B2AA-400E-A355-762A5B78D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05" y="1192175"/>
            <a:ext cx="2346920" cy="17601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F6DFF3B-3F3D-45EE-9DF9-46AEEE5D68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2" y="5064369"/>
            <a:ext cx="3347864" cy="1204724"/>
          </a:xfrm>
          <a:prstGeom prst="rect">
            <a:avLst/>
          </a:prstGeom>
        </p:spPr>
      </p:pic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A1EB9B29-6358-4C5C-860C-3E77160AEA53}"/>
              </a:ext>
            </a:extLst>
          </p:cNvPr>
          <p:cNvSpPr txBox="1">
            <a:spLocks/>
          </p:cNvSpPr>
          <p:nvPr/>
        </p:nvSpPr>
        <p:spPr bwMode="auto">
          <a:xfrm>
            <a:off x="3471689" y="4818211"/>
            <a:ext cx="3776632" cy="14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宋体" pitchFamily="2" charset="-122"/>
              <a:buChar char="◇"/>
              <a:defRPr lang="zh-CN" altLang="en-US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CN" sz="2400" dirty="0"/>
              <a:t>FLX-711</a:t>
            </a:r>
          </a:p>
          <a:p>
            <a:pPr lvl="1"/>
            <a:r>
              <a:rPr lang="en-US" altLang="zh-CN" sz="2000" dirty="0"/>
              <a:t>XCKU115</a:t>
            </a:r>
          </a:p>
          <a:p>
            <a:pPr lvl="1"/>
            <a:r>
              <a:rPr lang="en-US" altLang="zh-CN" sz="2000" dirty="0"/>
              <a:t>PCIe Gen3 ×16lanes</a:t>
            </a:r>
          </a:p>
          <a:p>
            <a:pPr lvl="1"/>
            <a:r>
              <a:rPr lang="en-US" altLang="zh-CN" sz="2000" dirty="0"/>
              <a:t>48 links</a:t>
            </a:r>
          </a:p>
        </p:txBody>
      </p:sp>
    </p:spTree>
    <p:extLst>
      <p:ext uri="{BB962C8B-B14F-4D97-AF65-F5344CB8AC3E}">
        <p14:creationId xmlns:p14="http://schemas.microsoft.com/office/powerpoint/2010/main" val="2053991070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07D4E2-2106-4B5B-AD71-4F6A275F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379910"/>
          </a:xfrm>
        </p:spPr>
        <p:txBody>
          <a:bodyPr/>
          <a:lstStyle/>
          <a:p>
            <a:r>
              <a:rPr lang="zh-CN" altLang="en-US" dirty="0"/>
              <a:t>针对</a:t>
            </a:r>
            <a:r>
              <a:rPr lang="en-US" altLang="zh-CN" dirty="0"/>
              <a:t>CEPC</a:t>
            </a:r>
            <a:r>
              <a:rPr lang="zh-CN" altLang="en-US" dirty="0"/>
              <a:t>的设计需求，对电磁量能器和强子量能器多种技术路线进行了探索</a:t>
            </a:r>
            <a:endParaRPr lang="en-US" altLang="zh-CN" dirty="0"/>
          </a:p>
          <a:p>
            <a:r>
              <a:rPr lang="zh-CN" altLang="en-US" dirty="0"/>
              <a:t>参考</a:t>
            </a:r>
            <a:r>
              <a:rPr lang="en-US" altLang="zh-CN" dirty="0"/>
              <a:t>FELIX</a:t>
            </a:r>
            <a:r>
              <a:rPr lang="zh-CN" altLang="en-US" dirty="0"/>
              <a:t>系统的实现了一套通用电子学系统，能够适应不同探测器、不同技术路线、不同规模数据传输交互的需求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9C67E67-D621-49D5-B5E3-237552DE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BFCECA-7067-430B-8BD0-0090065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6812E2-4EEB-4538-908B-B6858232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D6610A-0CF9-404E-8FE2-CEC9CC3F4376}"/>
              </a:ext>
            </a:extLst>
          </p:cNvPr>
          <p:cNvSpPr/>
          <p:nvPr/>
        </p:nvSpPr>
        <p:spPr>
          <a:xfrm>
            <a:off x="3787170" y="4915197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322759579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环形正负电子对撞机（</a:t>
            </a:r>
            <a:r>
              <a:rPr lang="en-US" altLang="zh-CN" dirty="0"/>
              <a:t>CEPC</a:t>
            </a:r>
            <a:r>
              <a:rPr lang="zh-CN" altLang="en-US" dirty="0"/>
              <a:t>）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3908633"/>
            <a:ext cx="3322712" cy="2500105"/>
          </a:xfrm>
        </p:spPr>
        <p:txBody>
          <a:bodyPr/>
          <a:lstStyle/>
          <a:p>
            <a:r>
              <a:rPr lang="zh-CN" altLang="en-US" sz="2000" dirty="0"/>
              <a:t>探测器组成：</a:t>
            </a:r>
            <a:endParaRPr lang="en-US" altLang="zh-CN" sz="2000" dirty="0"/>
          </a:p>
          <a:p>
            <a:pPr lvl="1"/>
            <a:r>
              <a:rPr lang="zh-CN" altLang="en-US" sz="1800" dirty="0"/>
              <a:t>顶点探测器</a:t>
            </a:r>
            <a:endParaRPr lang="en-US" altLang="zh-CN" sz="1800" dirty="0"/>
          </a:p>
          <a:p>
            <a:pPr lvl="1"/>
            <a:r>
              <a:rPr lang="zh-CN" altLang="en-US" sz="1800" dirty="0"/>
              <a:t>硅径迹探测器</a:t>
            </a:r>
            <a:endParaRPr lang="en-US" altLang="zh-CN" sz="1800" dirty="0"/>
          </a:p>
          <a:p>
            <a:pPr lvl="1"/>
            <a:r>
              <a:rPr lang="zh-CN" altLang="en-US" sz="1800" dirty="0"/>
              <a:t>时间投影室</a:t>
            </a:r>
            <a:endParaRPr lang="en-US" altLang="zh-CN" sz="1800" dirty="0"/>
          </a:p>
          <a:p>
            <a:pPr lvl="1"/>
            <a:r>
              <a:rPr lang="zh-CN" altLang="en-US" sz="1800" dirty="0">
                <a:solidFill>
                  <a:srgbClr val="FF0000"/>
                </a:solidFill>
              </a:rPr>
              <a:t>电磁量能器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1"/>
            <a:r>
              <a:rPr lang="zh-CN" altLang="en-US" sz="1800" dirty="0">
                <a:solidFill>
                  <a:srgbClr val="FF0000"/>
                </a:solidFill>
              </a:rPr>
              <a:t>强子量能器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1"/>
            <a:r>
              <a:rPr lang="zh-CN" altLang="en-US" sz="1800" dirty="0"/>
              <a:t>缪子探测器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051" y="3570743"/>
            <a:ext cx="4845774" cy="2682667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89" y="1025341"/>
            <a:ext cx="4012324" cy="230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内容占位符 5"/>
          <p:cNvSpPr txBox="1">
            <a:spLocks/>
          </p:cNvSpPr>
          <p:nvPr/>
        </p:nvSpPr>
        <p:spPr bwMode="auto">
          <a:xfrm>
            <a:off x="456340" y="1299076"/>
            <a:ext cx="3322712" cy="27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宋体" pitchFamily="2" charset="-122"/>
              <a:buChar char="◇"/>
              <a:defRPr lang="zh-CN" altLang="en-US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 sz="2000" dirty="0"/>
              <a:t>主要科学目标</a:t>
            </a:r>
          </a:p>
          <a:p>
            <a:pPr lvl="1"/>
            <a:r>
              <a:rPr lang="zh-CN" altLang="en-US" sz="1800" dirty="0"/>
              <a:t>希格斯粒子工厂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295837"/>
                  </p:ext>
                </p:extLst>
              </p:nvPr>
            </p:nvGraphicFramePr>
            <p:xfrm>
              <a:off x="871162" y="2041523"/>
              <a:ext cx="3264024" cy="1819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57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9249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>
                              <a:solidFill>
                                <a:schemeClr val="tx1"/>
                              </a:solidFill>
                            </a:rPr>
                            <a:t>主要参数</a:t>
                          </a:r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>
                              <a:solidFill>
                                <a:schemeClr val="tx1"/>
                              </a:solidFill>
                            </a:rPr>
                            <a:t>设计目标</a:t>
                          </a:r>
                        </a:p>
                      </a:txBody>
                      <a:tcPr marL="80761" marR="80761" marT="40380" marB="4038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9249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对撞粒子</a:t>
                          </a:r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e+</a:t>
                          </a:r>
                          <a:r>
                            <a:rPr lang="en-US" altLang="zh-CN" sz="1400" baseline="0" dirty="0"/>
                            <a:t> e-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92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/>
                            <a:t>质心能量</a:t>
                          </a:r>
                          <a:r>
                            <a:rPr lang="en-US" altLang="zh-CN" sz="1400" dirty="0"/>
                            <a:t>(GeV)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240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9249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亮度（</a:t>
                          </a:r>
                          <a:r>
                            <a:rPr lang="en-US" altLang="zh-CN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cm</a:t>
                          </a:r>
                          <a:r>
                            <a:rPr lang="en-US" altLang="zh-CN" sz="14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-2</a:t>
                          </a:r>
                          <a:r>
                            <a:rPr lang="en-US" altLang="zh-CN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altLang="zh-CN" sz="14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zh-CN" altLang="en-US" sz="1400" dirty="0"/>
                            <a:t>）</a:t>
                          </a:r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2.62×10</a:t>
                          </a:r>
                          <a:r>
                            <a:rPr lang="en-US" altLang="zh-CN" sz="14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34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9249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对撞点数目</a:t>
                          </a:r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8925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希格斯粒子生产数目</a:t>
                          </a:r>
                          <a:r>
                            <a:rPr lang="en-US" altLang="zh-CN" sz="1400" dirty="0"/>
                            <a:t>/</a:t>
                          </a:r>
                          <a:r>
                            <a:rPr lang="zh-CN" altLang="en-US" sz="1400" dirty="0"/>
                            <a:t>年</a:t>
                          </a:r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400" b="0" i="0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×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295837"/>
                  </p:ext>
                </p:extLst>
              </p:nvPr>
            </p:nvGraphicFramePr>
            <p:xfrm>
              <a:off x="871162" y="2041523"/>
              <a:ext cx="3264024" cy="1819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175792"/>
                  </a:tblGrid>
                  <a:tr h="29412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>
                              <a:solidFill>
                                <a:schemeClr val="tx1"/>
                              </a:solidFill>
                            </a:rPr>
                            <a:t>主要参数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>
                              <a:solidFill>
                                <a:schemeClr val="tx1"/>
                              </a:solidFill>
                            </a:rPr>
                            <a:t>设计目标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0761" marR="80761" marT="40380" marB="40380"/>
                    </a:tc>
                  </a:tr>
                  <a:tr h="29412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/>
                            <a:t>对撞粒子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e+</a:t>
                          </a:r>
                          <a:r>
                            <a:rPr lang="en-US" altLang="zh-CN" sz="1400" baseline="0" dirty="0" smtClean="0"/>
                            <a:t> e-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</a:tr>
                  <a:tr h="294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dirty="0" smtClean="0"/>
                            <a:t>质心能量</a:t>
                          </a:r>
                          <a:r>
                            <a:rPr lang="en-US" altLang="zh-CN" sz="1400" dirty="0" smtClean="0"/>
                            <a:t>(GeV)</a:t>
                          </a:r>
                          <a:endParaRPr lang="zh-CN" altLang="en-US" sz="1400" dirty="0" smtClean="0"/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240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</a:tr>
                  <a:tr h="29412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/>
                            <a:t>亮度（</a:t>
                          </a:r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cm</a:t>
                          </a:r>
                          <a:r>
                            <a:rPr lang="en-US" altLang="zh-CN" sz="14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-2</a:t>
                          </a:r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altLang="zh-CN" sz="14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zh-CN" altLang="en-US" sz="1400" dirty="0" smtClean="0"/>
                            <a:t>）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2.62×10</a:t>
                          </a:r>
                          <a:r>
                            <a:rPr lang="en-US" altLang="zh-CN" sz="14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34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</a:tr>
                  <a:tr h="29412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/>
                            <a:t>对撞点数目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</a:tr>
                  <a:tr h="348925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/>
                            <a:t>希格斯粒子生产数目</a:t>
                          </a:r>
                          <a:r>
                            <a:rPr lang="en-US" altLang="zh-CN" sz="1400" dirty="0" smtClean="0"/>
                            <a:t>/</a:t>
                          </a:r>
                          <a:r>
                            <a:rPr lang="zh-CN" altLang="en-US" sz="1400" dirty="0" smtClean="0"/>
                            <a:t>年</a:t>
                          </a:r>
                          <a:endParaRPr lang="zh-CN" altLang="en-US" sz="1400" dirty="0"/>
                        </a:p>
                      </a:txBody>
                      <a:tcPr marL="80761" marR="80761" marT="40380" marB="4038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0761" marR="80761" marT="40380" marB="40380">
                        <a:blipFill rotWithShape="0">
                          <a:blip r:embed="rId4"/>
                          <a:stretch>
                            <a:fillRect l="-178756" t="-427586" r="-2073" b="-51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文本框 9"/>
          <p:cNvSpPr txBox="1"/>
          <p:nvPr/>
        </p:nvSpPr>
        <p:spPr>
          <a:xfrm>
            <a:off x="5627836" y="6258835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探测器截面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9626" y="3230749"/>
            <a:ext cx="19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CEPC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117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量能器技术路线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7D63216-E1E2-40D9-9F42-57F72CBE1A8F}"/>
              </a:ext>
            </a:extLst>
          </p:cNvPr>
          <p:cNvGrpSpPr/>
          <p:nvPr/>
        </p:nvGrpSpPr>
        <p:grpSpPr>
          <a:xfrm>
            <a:off x="487859" y="1412776"/>
            <a:ext cx="7968258" cy="4896544"/>
            <a:chOff x="678855" y="1512194"/>
            <a:chExt cx="7968258" cy="4896544"/>
          </a:xfrm>
        </p:grpSpPr>
        <p:grpSp>
          <p:nvGrpSpPr>
            <p:cNvPr id="2" name="组合 1"/>
            <p:cNvGrpSpPr>
              <a:grpSpLocks noChangeAspect="1"/>
            </p:cNvGrpSpPr>
            <p:nvPr/>
          </p:nvGrpSpPr>
          <p:grpSpPr>
            <a:xfrm>
              <a:off x="678855" y="1512194"/>
              <a:ext cx="7968258" cy="4896544"/>
              <a:chOff x="971600" y="1586553"/>
              <a:chExt cx="6892944" cy="4235757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9431" y="1586553"/>
                <a:ext cx="6785113" cy="4235757"/>
              </a:xfrm>
              <a:prstGeom prst="rect">
                <a:avLst/>
              </a:prstGeom>
            </p:spPr>
          </p:pic>
          <p:sp>
            <p:nvSpPr>
              <p:cNvPr id="12" name="椭圆 11"/>
              <p:cNvSpPr/>
              <p:nvPr/>
            </p:nvSpPr>
            <p:spPr>
              <a:xfrm>
                <a:off x="971600" y="5085184"/>
                <a:ext cx="1014766" cy="576064"/>
              </a:xfrm>
              <a:prstGeom prst="ellipse">
                <a:avLst/>
              </a:prstGeom>
              <a:noFill/>
              <a:ln w="38100" cmpd="sng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986366" y="5085184"/>
                <a:ext cx="1014766" cy="576064"/>
              </a:xfrm>
              <a:prstGeom prst="ellipse">
                <a:avLst/>
              </a:prstGeom>
              <a:noFill/>
              <a:ln w="38100" cmpd="sng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084168" y="5085184"/>
                <a:ext cx="1014766" cy="576064"/>
              </a:xfrm>
              <a:prstGeom prst="ellipse">
                <a:avLst/>
              </a:prstGeom>
              <a:noFill/>
              <a:ln w="38100" cmpd="sng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3072541" y="5564818"/>
              <a:ext cx="1173072" cy="665931"/>
            </a:xfrm>
            <a:prstGeom prst="ellipse">
              <a:avLst/>
            </a:prstGeom>
            <a:noFill/>
            <a:ln w="38100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405D92C3-F9FA-42E7-AADD-D02F9DDE0287}"/>
              </a:ext>
            </a:extLst>
          </p:cNvPr>
          <p:cNvSpPr txBox="1"/>
          <p:nvPr/>
        </p:nvSpPr>
        <p:spPr>
          <a:xfrm>
            <a:off x="6456250" y="1512194"/>
            <a:ext cx="2436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</a:rPr>
              <a:t>粒子流量能器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</a:rPr>
              <a:t>取样型量能器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557495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31230" y="1484784"/>
            <a:ext cx="3178696" cy="4525962"/>
          </a:xfrm>
        </p:spPr>
        <p:txBody>
          <a:bodyPr/>
          <a:lstStyle/>
          <a:p>
            <a:r>
              <a:rPr lang="zh-CN" altLang="en-US" dirty="0"/>
              <a:t>前端电子学</a:t>
            </a:r>
            <a:endParaRPr lang="en-US" altLang="zh-CN" dirty="0"/>
          </a:p>
          <a:p>
            <a:pPr lvl="1"/>
            <a:r>
              <a:rPr lang="zh-CN" altLang="en-US" dirty="0"/>
              <a:t>大规模</a:t>
            </a:r>
            <a:endParaRPr lang="en-US" altLang="zh-CN" dirty="0"/>
          </a:p>
          <a:p>
            <a:pPr lvl="1"/>
            <a:r>
              <a:rPr lang="zh-CN" altLang="en-US" dirty="0"/>
              <a:t>高集成度</a:t>
            </a:r>
            <a:endParaRPr lang="en-US" altLang="zh-CN" dirty="0"/>
          </a:p>
          <a:p>
            <a:pPr lvl="1"/>
            <a:r>
              <a:rPr lang="zh-CN" altLang="en-US" dirty="0"/>
              <a:t>低功耗</a:t>
            </a:r>
            <a:endParaRPr lang="en-US" altLang="zh-CN" dirty="0"/>
          </a:p>
          <a:p>
            <a:pPr lvl="1"/>
            <a:r>
              <a:rPr lang="zh-CN" altLang="en-US" dirty="0"/>
              <a:t>低噪声</a:t>
            </a:r>
            <a:endParaRPr lang="en-US" altLang="zh-CN" dirty="0"/>
          </a:p>
          <a:p>
            <a:r>
              <a:rPr lang="zh-CN" altLang="en-US" dirty="0"/>
              <a:t>后端电子学</a:t>
            </a:r>
            <a:endParaRPr lang="en-US" altLang="zh-CN" dirty="0"/>
          </a:p>
          <a:p>
            <a:pPr lvl="1"/>
            <a:r>
              <a:rPr lang="zh-CN" altLang="en-US" dirty="0"/>
              <a:t>高数据传输带宽</a:t>
            </a:r>
            <a:endParaRPr lang="en-US" altLang="zh-CN" dirty="0"/>
          </a:p>
          <a:p>
            <a:pPr lvl="1"/>
            <a:r>
              <a:rPr lang="zh-CN" altLang="en-US" dirty="0"/>
              <a:t>强数据交互能力</a:t>
            </a:r>
            <a:endParaRPr lang="en-US" altLang="zh-CN" dirty="0"/>
          </a:p>
          <a:p>
            <a:pPr lvl="1"/>
            <a:r>
              <a:rPr lang="zh-CN" altLang="en-US" dirty="0"/>
              <a:t>复杂触发处理能力</a:t>
            </a:r>
            <a:endParaRPr lang="en-US" altLang="zh-CN" dirty="0"/>
          </a:p>
          <a:p>
            <a:pPr lvl="1"/>
            <a:r>
              <a:rPr lang="zh-CN" altLang="en-US" dirty="0"/>
              <a:t>通用性，适用于不同探测器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电子学特点</a:t>
            </a:r>
            <a:r>
              <a:rPr lang="en-US" altLang="zh-CN" dirty="0"/>
              <a:t>&amp;</a:t>
            </a:r>
            <a:r>
              <a:rPr lang="zh-CN" altLang="en-US" dirty="0"/>
              <a:t>设计思路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519399" y="3140968"/>
            <a:ext cx="1124124" cy="747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1"/>
          <p:cNvSpPr txBox="1">
            <a:spLocks/>
          </p:cNvSpPr>
          <p:nvPr/>
        </p:nvSpPr>
        <p:spPr bwMode="auto">
          <a:xfrm>
            <a:off x="5062540" y="1866191"/>
            <a:ext cx="387285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宋体" pitchFamily="2" charset="-122"/>
              <a:buChar char="◇"/>
              <a:defRPr lang="zh-CN" altLang="en-US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2300" dirty="0"/>
              <a:t>专用前端</a:t>
            </a:r>
            <a:r>
              <a:rPr lang="en-US" altLang="zh-CN" sz="2300" dirty="0"/>
              <a:t>ASIC</a:t>
            </a:r>
            <a:r>
              <a:rPr lang="zh-CN" altLang="en-US" sz="2300" dirty="0"/>
              <a:t>芯片</a:t>
            </a:r>
            <a:endParaRPr lang="en-US" altLang="zh-CN" sz="2300" dirty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2300" dirty="0"/>
              <a:t>模块化设计</a:t>
            </a:r>
            <a:endParaRPr lang="en-US" altLang="zh-CN" sz="2300" dirty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2300" dirty="0"/>
              <a:t>可扩展设计</a:t>
            </a: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0AC74F04-535C-4A59-BB15-528963FC5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331453"/>
              </p:ext>
            </p:extLst>
          </p:nvPr>
        </p:nvGraphicFramePr>
        <p:xfrm>
          <a:off x="3754011" y="3933083"/>
          <a:ext cx="5291051" cy="272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Visio" r:id="rId4" imgW="11906139" imgH="6124586" progId="Visio.Drawing.11">
                  <p:embed/>
                </p:oleObj>
              </mc:Choice>
              <mc:Fallback>
                <p:oleObj name="Visio" r:id="rId4" imgW="11906139" imgH="612458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4011" y="3933083"/>
                        <a:ext cx="5291051" cy="2721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494871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F18B77-C9AB-4251-BC15-96B85A17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前端电子学技术路线预研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电磁量能器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>
                <a:solidFill>
                  <a:srgbClr val="FF0000"/>
                </a:solidFill>
              </a:rPr>
              <a:t>Si-W</a:t>
            </a:r>
            <a:r>
              <a:rPr lang="zh-CN" altLang="en-US" dirty="0">
                <a:solidFill>
                  <a:srgbClr val="FF0000"/>
                </a:solidFill>
              </a:rPr>
              <a:t>技术路线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zh-CN" altLang="en-US" dirty="0"/>
              <a:t>闪烁体</a:t>
            </a:r>
            <a:r>
              <a:rPr lang="en-US" altLang="zh-CN" dirty="0"/>
              <a:t>+</a:t>
            </a:r>
            <a:r>
              <a:rPr lang="en-US" altLang="zh-CN" dirty="0" err="1"/>
              <a:t>SiPM</a:t>
            </a:r>
            <a:r>
              <a:rPr lang="zh-CN" altLang="en-US" dirty="0"/>
              <a:t>技术路线</a:t>
            </a:r>
            <a:endParaRPr lang="en-US" altLang="zh-CN" dirty="0"/>
          </a:p>
          <a:p>
            <a:pPr lvl="2"/>
            <a:r>
              <a:rPr lang="zh-CN" altLang="en-US" dirty="0"/>
              <a:t>像素型探测器技术路线</a:t>
            </a:r>
            <a:endParaRPr lang="en-US" altLang="zh-CN" dirty="0"/>
          </a:p>
          <a:p>
            <a:pPr lvl="1"/>
            <a:r>
              <a:rPr lang="zh-CN" altLang="en-US" dirty="0"/>
              <a:t>强子量能器</a:t>
            </a:r>
            <a:endParaRPr lang="en-US" altLang="zh-CN" dirty="0"/>
          </a:p>
          <a:p>
            <a:pPr lvl="2"/>
            <a:r>
              <a:rPr lang="en-US" altLang="zh-CN" dirty="0"/>
              <a:t>GEM</a:t>
            </a:r>
            <a:r>
              <a:rPr lang="zh-CN" altLang="en-US" dirty="0"/>
              <a:t>探测器技术路线</a:t>
            </a:r>
            <a:endParaRPr lang="en-US" altLang="zh-CN" dirty="0"/>
          </a:p>
          <a:p>
            <a:r>
              <a:rPr lang="zh-CN" altLang="en-US" dirty="0"/>
              <a:t>后端电子学研究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81928C-EF53-492F-A2AD-9A915623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87878-1605-418C-8638-AB92A31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BDD13E-E6C4-44FC-975E-D94663F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92019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F545375A-F420-4B52-ACAB-3D3902FA8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4042792" cy="5328592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000" dirty="0"/>
                  <a:t>主要指标</a:t>
                </a:r>
                <a:endParaRPr lang="en-US" altLang="zh-CN" sz="2000" dirty="0"/>
              </a:p>
              <a:p>
                <a:pPr lvl="1"/>
                <a:r>
                  <a:rPr lang="zh-CN" altLang="en-US" sz="1800" dirty="0"/>
                  <a:t>能力分辨率：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16%/</m:t>
                    </m:r>
                    <m:rad>
                      <m:radPr>
                        <m:deg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CN" sz="1800" dirty="0"/>
              </a:p>
              <a:p>
                <a:pPr lvl="1"/>
                <a:r>
                  <a:rPr lang="zh-CN" altLang="en-US" sz="1800" dirty="0"/>
                  <a:t>观测能段：</a:t>
                </a:r>
                <a:r>
                  <a:rPr lang="en-US" altLang="zh-CN" sz="1800" dirty="0"/>
                  <a:t>0-100GeV</a:t>
                </a:r>
              </a:p>
              <a:p>
                <a:pPr lvl="1"/>
                <a:r>
                  <a:rPr lang="zh-CN" altLang="en-US" sz="1800" dirty="0"/>
                  <a:t>颗粒度：不大于</a:t>
                </a:r>
                <a:r>
                  <a:rPr lang="en-US" altLang="zh-CN" sz="1800" dirty="0"/>
                  <a:t>1×1cm</a:t>
                </a:r>
                <a:r>
                  <a:rPr lang="en-US" altLang="zh-CN" sz="1800" baseline="30000" dirty="0"/>
                  <a:t>2</a:t>
                </a:r>
              </a:p>
              <a:p>
                <a:r>
                  <a:rPr lang="zh-CN" altLang="en-US" sz="2000" dirty="0"/>
                  <a:t>量能器样机参数</a:t>
                </a:r>
                <a:r>
                  <a:rPr lang="en-US" altLang="zh-CN" sz="2000" dirty="0"/>
                  <a:t>(Geant4</a:t>
                </a:r>
                <a:r>
                  <a:rPr lang="zh-CN" altLang="en-US" sz="2000" dirty="0"/>
                  <a:t>仿真）</a:t>
                </a:r>
                <a:endParaRPr lang="en-US" altLang="zh-CN" sz="2000" dirty="0"/>
              </a:p>
              <a:p>
                <a:pPr lvl="1"/>
                <a:r>
                  <a:rPr lang="zh-CN" altLang="en-US" sz="1800" dirty="0"/>
                  <a:t>钨板总厚度：</a:t>
                </a:r>
                <a:r>
                  <a:rPr lang="en-US" altLang="zh-CN" sz="1800" dirty="0"/>
                  <a:t>84mm</a:t>
                </a:r>
              </a:p>
              <a:p>
                <a:pPr lvl="1"/>
                <a:r>
                  <a:rPr lang="zh-CN" altLang="en-US" sz="1800" dirty="0"/>
                  <a:t>灵敏层数：</a:t>
                </a:r>
                <a:r>
                  <a:rPr lang="en-US" altLang="zh-CN" sz="1800" dirty="0"/>
                  <a:t>38</a:t>
                </a:r>
                <a:r>
                  <a:rPr lang="zh-CN" altLang="en-US" sz="1800" dirty="0"/>
                  <a:t>层</a:t>
                </a:r>
              </a:p>
              <a:p>
                <a:pPr lvl="1"/>
                <a:r>
                  <a:rPr lang="zh-CN" altLang="en-US" sz="1800" dirty="0"/>
                  <a:t>探测单元尺寸：</a:t>
                </a:r>
                <a:r>
                  <a:rPr lang="en-US" altLang="zh-CN" sz="1800" dirty="0"/>
                  <a:t>5×5-10×10mm</a:t>
                </a:r>
                <a:r>
                  <a:rPr lang="en-US" altLang="zh-CN" sz="1800" baseline="30000" dirty="0"/>
                  <a:t>2</a:t>
                </a:r>
              </a:p>
              <a:p>
                <a:r>
                  <a:rPr lang="zh-CN" altLang="en-US" sz="2000" dirty="0"/>
                  <a:t>电子学需求</a:t>
                </a:r>
                <a:endParaRPr lang="en-US" altLang="zh-CN" sz="2000" dirty="0"/>
              </a:p>
              <a:p>
                <a:pPr lvl="1"/>
                <a:r>
                  <a:rPr lang="zh-CN" altLang="en-US" sz="1800" dirty="0"/>
                  <a:t>读出通道数：</a:t>
                </a:r>
                <a:r>
                  <a:rPr lang="en-US" altLang="zh-CN" sz="1800" dirty="0"/>
                  <a:t>7000-8000</a:t>
                </a:r>
                <a:r>
                  <a:rPr lang="zh-CN" altLang="en-US" sz="1800" dirty="0"/>
                  <a:t>万</a:t>
                </a:r>
              </a:p>
              <a:p>
                <a:pPr lvl="1"/>
                <a:r>
                  <a:rPr lang="zh-CN" altLang="en-US" sz="1800" dirty="0"/>
                  <a:t>输入动态范围：</a:t>
                </a:r>
                <a:r>
                  <a:rPr lang="en-US" altLang="zh-CN" sz="1800" dirty="0"/>
                  <a:t>5fC-3.1pC</a:t>
                </a:r>
              </a:p>
              <a:p>
                <a:pPr lvl="1"/>
                <a:r>
                  <a:rPr lang="zh-CN" altLang="en-US" sz="1800" dirty="0"/>
                  <a:t>积分非线性：</a:t>
                </a:r>
                <a:r>
                  <a:rPr lang="en-US" altLang="zh-CN" sz="1800" dirty="0"/>
                  <a:t>&lt; 3.6%</a:t>
                </a:r>
              </a:p>
              <a:p>
                <a:pPr lvl="1"/>
                <a:endParaRPr lang="en-US" altLang="zh-CN" sz="24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F545375A-F420-4B52-ACAB-3D3902FA8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4042792" cy="5328592"/>
              </a:xfrm>
              <a:blipFill>
                <a:blip r:embed="rId2"/>
                <a:stretch>
                  <a:fillRect t="-801" r="-1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71B198D6-9EF8-4995-A682-C173428E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电子学需求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4B74D-39C2-4FB7-9BE3-123ED3D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39C42A-E6CB-42FC-B942-565F6F5B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1A69D6-E30D-4440-86C9-355F1BF3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49" y="1397381"/>
            <a:ext cx="4246664" cy="44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65159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95AD54F-60F4-413F-AC68-7440117E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307902"/>
          </a:xfrm>
        </p:spPr>
        <p:txBody>
          <a:bodyPr/>
          <a:lstStyle/>
          <a:p>
            <a:r>
              <a:rPr lang="zh-CN" altLang="en-US" dirty="0"/>
              <a:t>模块化设计：前端电子学</a:t>
            </a:r>
            <a:r>
              <a:rPr lang="en-US" altLang="zh-CN" dirty="0"/>
              <a:t>+</a:t>
            </a:r>
            <a:r>
              <a:rPr lang="zh-CN" altLang="en-US" dirty="0"/>
              <a:t>后端电子学</a:t>
            </a:r>
            <a:endParaRPr lang="en-US" altLang="zh-CN" dirty="0"/>
          </a:p>
          <a:p>
            <a:r>
              <a:rPr lang="zh-CN" altLang="en-US" dirty="0"/>
              <a:t>高集成度设计：</a:t>
            </a:r>
            <a:r>
              <a:rPr lang="en-US" altLang="zh-CN" dirty="0"/>
              <a:t>ASIC</a:t>
            </a:r>
          </a:p>
          <a:p>
            <a:r>
              <a:rPr lang="zh-CN" altLang="en-US" dirty="0"/>
              <a:t>通用性设计：通用光纤接口至</a:t>
            </a:r>
            <a:r>
              <a:rPr lang="en-US" altLang="zh-CN" dirty="0"/>
              <a:t>DAQ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E3C44F1-BC48-40D4-84CF-B37FB0F3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读出电子学方案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90B4B5-9916-4A02-A5C2-101AAE97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2018/6/23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9A6453-A462-41CE-90FB-F9C2376F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26EF5A-7152-4882-ABAA-866DC246F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40968"/>
            <a:ext cx="7124445" cy="28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6640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TC3.potx" id="{F509ED45-DA60-4D73-BE3C-8872F62DA548}" vid="{30F61801-C22B-459A-96E9-4B4C74BBDD6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USTC3</Template>
  <TotalTime>3289</TotalTime>
  <Words>1655</Words>
  <Application>Microsoft Office PowerPoint</Application>
  <PresentationFormat>全屏显示(4:3)</PresentationFormat>
  <Paragraphs>436</Paragraphs>
  <Slides>38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黑体</vt:lpstr>
      <vt:lpstr>宋体</vt:lpstr>
      <vt:lpstr>微软雅黑</vt:lpstr>
      <vt:lpstr>Arial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5_聚合</vt:lpstr>
      <vt:lpstr>Visio</vt:lpstr>
      <vt:lpstr>CEPC高颗粒度量能器 读出电子学研究进展 </vt:lpstr>
      <vt:lpstr>目录</vt:lpstr>
      <vt:lpstr>目录</vt:lpstr>
      <vt:lpstr>环形正负电子对撞机（CEPC）</vt:lpstr>
      <vt:lpstr>量能器技术路线</vt:lpstr>
      <vt:lpstr>电子学特点&amp;设计思路</vt:lpstr>
      <vt:lpstr>目录</vt:lpstr>
      <vt:lpstr>电子学需求</vt:lpstr>
      <vt:lpstr>读出电子学方案</vt:lpstr>
      <vt:lpstr>SKIROC2a</vt:lpstr>
      <vt:lpstr>前端板（FEB）设计方案</vt:lpstr>
      <vt:lpstr>电子学性能1</vt:lpstr>
      <vt:lpstr>电子学性能2</vt:lpstr>
      <vt:lpstr>探测器联测</vt:lpstr>
      <vt:lpstr>目录</vt:lpstr>
      <vt:lpstr>电子学需求</vt:lpstr>
      <vt:lpstr>读出电子学方案</vt:lpstr>
      <vt:lpstr>SPIROC2b</vt:lpstr>
      <vt:lpstr>FEB板设计</vt:lpstr>
      <vt:lpstr>电子学性能</vt:lpstr>
      <vt:lpstr>探测器联调</vt:lpstr>
      <vt:lpstr>目录</vt:lpstr>
      <vt:lpstr>ALPIDE芯片</vt:lpstr>
      <vt:lpstr>读出电子学设计</vt:lpstr>
      <vt:lpstr>测试进展</vt:lpstr>
      <vt:lpstr>目录</vt:lpstr>
      <vt:lpstr>电子学需求</vt:lpstr>
      <vt:lpstr>读出电子学方案</vt:lpstr>
      <vt:lpstr>MICROROC</vt:lpstr>
      <vt:lpstr>FEB板设计</vt:lpstr>
      <vt:lpstr>电子学性能</vt:lpstr>
      <vt:lpstr>探测器联调</vt:lpstr>
      <vt:lpstr>目录</vt:lpstr>
      <vt:lpstr>后端电子学</vt:lpstr>
      <vt:lpstr>FELIX（FrontEnd LInk eXchange）</vt:lpstr>
      <vt:lpstr>基于FELIX系统的后端电子学</vt:lpstr>
      <vt:lpstr>FELIX card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henzt shen</dc:creator>
  <cp:lastModifiedBy>fel</cp:lastModifiedBy>
  <cp:revision>146</cp:revision>
  <dcterms:created xsi:type="dcterms:W3CDTF">2018-06-05T08:53:46Z</dcterms:created>
  <dcterms:modified xsi:type="dcterms:W3CDTF">2018-06-22T18:52:19Z</dcterms:modified>
</cp:coreProperties>
</file>