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494" r:id="rId3"/>
    <p:sldId id="508" r:id="rId4"/>
    <p:sldId id="493" r:id="rId5"/>
    <p:sldId id="498" r:id="rId6"/>
    <p:sldId id="499" r:id="rId7"/>
    <p:sldId id="500" r:id="rId8"/>
    <p:sldId id="501" r:id="rId9"/>
    <p:sldId id="490" r:id="rId10"/>
    <p:sldId id="507" r:id="rId11"/>
    <p:sldId id="502" r:id="rId12"/>
    <p:sldId id="504" r:id="rId13"/>
    <p:sldId id="505" r:id="rId14"/>
    <p:sldId id="506" r:id="rId15"/>
    <p:sldId id="479" r:id="rId16"/>
    <p:sldId id="492" r:id="rId17"/>
  </p:sldIdLst>
  <p:sldSz cx="9144000" cy="6858000" type="screen4x3"/>
  <p:notesSz cx="6797675" cy="99282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CC"/>
    <a:srgbClr val="FF33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85678" autoAdjust="0"/>
  </p:normalViewPr>
  <p:slideViewPr>
    <p:cSldViewPr snapToGrid="0">
      <p:cViewPr varScale="1">
        <p:scale>
          <a:sx n="98" d="100"/>
          <a:sy n="98" d="100"/>
        </p:scale>
        <p:origin x="1980" y="90"/>
      </p:cViewPr>
      <p:guideLst>
        <p:guide orient="horz" pos="2160"/>
        <p:guide pos="2880"/>
        <p:guide orient="horz" pos="21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23" cy="497137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667" y="1"/>
            <a:ext cx="2945323" cy="497137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8D5EE05E-6B0A-49CD-AAEC-F748CB991933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089"/>
            <a:ext cx="2945323" cy="497137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667" y="9431089"/>
            <a:ext cx="2945323" cy="497137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06D30EE7-2645-4B82-B237-967D5EBD2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186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23" cy="497137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 eaLnBrk="1" hangingPunct="1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667" y="1"/>
            <a:ext cx="2945323" cy="497137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 eaLnBrk="1" hangingPunct="1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2D32D9A6-420E-44F8-A913-BFC747D8F4CA}" type="datetimeFigureOut">
              <a:rPr lang="zh-CN" altLang="en-US"/>
              <a:pPr>
                <a:defRPr/>
              </a:pPr>
              <a:t>2018/6/23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4" tIns="47782" rIns="95564" bIns="47782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32" y="4715545"/>
            <a:ext cx="5438814" cy="4468789"/>
          </a:xfrm>
          <a:prstGeom prst="rect">
            <a:avLst/>
          </a:prstGeom>
        </p:spPr>
        <p:txBody>
          <a:bodyPr vert="horz" lIns="95564" tIns="47782" rIns="95564" bIns="47782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275"/>
            <a:ext cx="2945323" cy="497137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 eaLnBrk="1" hangingPunct="1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667" y="9429275"/>
            <a:ext cx="2945323" cy="497137"/>
          </a:xfrm>
          <a:prstGeom prst="rect">
            <a:avLst/>
          </a:prstGeom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DAF9D5B-DECA-4BE4-A097-858524B2E4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575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代表</a:t>
            </a:r>
            <a:r>
              <a:rPr lang="en-US" altLang="zh-CN" dirty="0" err="1" smtClean="0"/>
              <a:t>PandaX</a:t>
            </a:r>
            <a:r>
              <a:rPr lang="zh-CN" altLang="en-US" dirty="0" smtClean="0"/>
              <a:t>电子学小组，给大家汇报一下我们正在进行的一项工作，</a:t>
            </a:r>
            <a:r>
              <a:rPr lang="en-US" altLang="zh-CN" dirty="0" err="1" smtClean="0"/>
              <a:t>PandaX</a:t>
            </a:r>
            <a:r>
              <a:rPr lang="zh-CN" altLang="en-US" dirty="0" smtClean="0"/>
              <a:t>实验</a:t>
            </a:r>
            <a:r>
              <a:rPr lang="en-US" altLang="zh-CN" dirty="0" smtClean="0"/>
              <a:t>-PMT</a:t>
            </a:r>
            <a:r>
              <a:rPr lang="zh-CN" altLang="en-US" dirty="0" smtClean="0"/>
              <a:t>脉冲信号的处理。</a:t>
            </a:r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23560" indent="-316754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67016" indent="-25340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3822" indent="-25340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0628" indent="-25340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87434" indent="-2534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94240" indent="-2534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01047" indent="-2534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307853" indent="-2534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7676D46-AAA4-4F5D-BE12-583B6A1D6FB1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54796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报告的提纲，首先概述项目的背景，</a:t>
            </a:r>
            <a:endParaRPr lang="en-US" altLang="zh-CN" dirty="0" smtClean="0"/>
          </a:p>
          <a:p>
            <a:r>
              <a:rPr lang="zh-CN" altLang="en-US" dirty="0" smtClean="0"/>
              <a:t>然后是介绍了新设计的双打拿级读出的</a:t>
            </a:r>
            <a:r>
              <a:rPr lang="en-US" altLang="zh-CN" dirty="0" smtClean="0"/>
              <a:t>base</a:t>
            </a:r>
            <a:r>
              <a:rPr lang="zh-CN" altLang="en-US" dirty="0" smtClean="0"/>
              <a:t>板</a:t>
            </a:r>
            <a:endParaRPr lang="en-US" altLang="zh-CN" dirty="0" smtClean="0"/>
          </a:p>
          <a:p>
            <a:r>
              <a:rPr lang="zh-CN" altLang="en-US" dirty="0" smtClean="0"/>
              <a:t>第三是为</a:t>
            </a:r>
            <a:r>
              <a:rPr lang="en-US" altLang="zh-CN" dirty="0" err="1" smtClean="0"/>
              <a:t>PandaX</a:t>
            </a:r>
            <a:r>
              <a:rPr lang="zh-CN" altLang="en-US" dirty="0" smtClean="0"/>
              <a:t>实验设计的</a:t>
            </a:r>
            <a:r>
              <a:rPr lang="en-US" altLang="zh-CN" dirty="0" smtClean="0"/>
              <a:t>500MS/s</a:t>
            </a:r>
            <a:r>
              <a:rPr lang="zh-CN" altLang="en-US" dirty="0" smtClean="0"/>
              <a:t>的</a:t>
            </a:r>
            <a:r>
              <a:rPr lang="en-US" altLang="zh-CN" dirty="0" smtClean="0"/>
              <a:t>ADC</a:t>
            </a:r>
            <a:r>
              <a:rPr lang="zh-CN" altLang="en-US" dirty="0" smtClean="0"/>
              <a:t>模块</a:t>
            </a:r>
            <a:endParaRPr lang="en-US" altLang="zh-CN" dirty="0" smtClean="0"/>
          </a:p>
          <a:p>
            <a:r>
              <a:rPr lang="zh-CN" altLang="en-US" dirty="0" smtClean="0"/>
              <a:t>最后是总结与下一步计划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F9D5B-DECA-4BE4-A097-858524B2E462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17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如视频所示，“两相氙型”暗物质直接探测实验</a:t>
            </a:r>
            <a:r>
              <a:rPr lang="en-US" altLang="zh-CN" dirty="0" err="1" smtClean="0"/>
              <a:t>PandaX</a:t>
            </a:r>
            <a:r>
              <a:rPr lang="zh-CN" altLang="en-US" dirty="0" smtClean="0"/>
              <a:t>的粒子探测过程。</a:t>
            </a:r>
            <a:endParaRPr lang="en-US" altLang="zh-CN" dirty="0" smtClean="0"/>
          </a:p>
          <a:p>
            <a:r>
              <a:rPr lang="zh-CN" altLang="en-US" dirty="0" smtClean="0"/>
              <a:t>以暗物质探测为例介绍一下</a:t>
            </a:r>
            <a:r>
              <a:rPr lang="en-US" altLang="zh-CN" dirty="0" smtClean="0"/>
              <a:t>PMT</a:t>
            </a:r>
            <a:r>
              <a:rPr lang="zh-CN" altLang="en-US" dirty="0" smtClean="0"/>
              <a:t>信号的产生过程</a:t>
            </a:r>
            <a:endParaRPr lang="en-US" altLang="zh-CN" dirty="0" smtClean="0"/>
          </a:p>
          <a:p>
            <a:r>
              <a:rPr lang="zh-CN" altLang="en-US" dirty="0" smtClean="0"/>
              <a:t>外来的暗物质粒子偶然和靶标物质氙碰撞释放能量；这些沉淀的能量首先产生“闪烁光信号”</a:t>
            </a:r>
            <a:r>
              <a:rPr lang="en-US" altLang="zh-CN" dirty="0" smtClean="0"/>
              <a:t>S1</a:t>
            </a:r>
            <a:r>
              <a:rPr lang="zh-CN" altLang="en-US" dirty="0" smtClean="0"/>
              <a:t>，以及电子离子对（部分电子离子对再结合产生进一步的</a:t>
            </a:r>
            <a:r>
              <a:rPr lang="en-US" altLang="zh-CN" dirty="0" smtClean="0"/>
              <a:t>S1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r>
              <a:rPr lang="zh-CN" altLang="en-US" dirty="0" smtClean="0"/>
              <a:t>未结合的电子在</a:t>
            </a:r>
            <a:r>
              <a:rPr lang="en-US" altLang="zh-CN" dirty="0" smtClean="0"/>
              <a:t>TPC</a:t>
            </a:r>
            <a:r>
              <a:rPr lang="zh-CN" altLang="en-US" dirty="0" smtClean="0"/>
              <a:t>电场的作用下漂移到气液交界面进入气氙产生“电致发光信号”</a:t>
            </a:r>
            <a:r>
              <a:rPr lang="en-US" altLang="zh-CN" dirty="0" smtClean="0"/>
              <a:t>S2</a:t>
            </a:r>
            <a:r>
              <a:rPr lang="zh-CN" altLang="en-US" dirty="0" smtClean="0"/>
              <a:t>。</a:t>
            </a:r>
            <a:r>
              <a:rPr lang="en-US" altLang="zh-CN" dirty="0" smtClean="0"/>
              <a:t>S1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S2</a:t>
            </a:r>
            <a:r>
              <a:rPr lang="zh-CN" altLang="en-US" dirty="0" smtClean="0"/>
              <a:t>信号通过</a:t>
            </a:r>
            <a:r>
              <a:rPr lang="en-US" altLang="zh-CN" dirty="0" smtClean="0"/>
              <a:t>TPC</a:t>
            </a:r>
            <a:r>
              <a:rPr lang="zh-CN" altLang="en-US" dirty="0" smtClean="0"/>
              <a:t>端盖处的光电倍增管</a:t>
            </a:r>
            <a:r>
              <a:rPr lang="en-US" altLang="zh-CN" dirty="0" smtClean="0"/>
              <a:t>PMT</a:t>
            </a:r>
            <a:r>
              <a:rPr lang="zh-CN" altLang="en-US" dirty="0" smtClean="0"/>
              <a:t>收集。</a:t>
            </a:r>
            <a:endParaRPr lang="en-US" altLang="zh-CN" dirty="0" smtClean="0"/>
          </a:p>
          <a:p>
            <a:r>
              <a:rPr lang="zh-CN" altLang="en-US" dirty="0" smtClean="0"/>
              <a:t>我们这个报告主要关注的点是，</a:t>
            </a:r>
            <a:r>
              <a:rPr lang="en-US" altLang="zh-CN" dirty="0" smtClean="0"/>
              <a:t>S1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S2</a:t>
            </a:r>
            <a:r>
              <a:rPr lang="zh-CN" altLang="en-US" dirty="0" smtClean="0"/>
              <a:t>信号的测量。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F9D5B-DECA-4BE4-A097-858524B2E462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708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F9D5B-DECA-4BE4-A097-858524B2E462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566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F9D5B-DECA-4BE4-A097-858524B2E462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85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5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BCC83EE-35DF-4FF5-8717-FB0B1C64A4A9}" type="datetime1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6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zh-CN" altLang="en-US" smtClean="0"/>
              <a:t>中国物理学会高能物理分会第十届全国会员代表大会暨学术年会</a:t>
            </a:r>
            <a:endParaRPr lang="zh-CN" altLang="en-US" dirty="0"/>
          </a:p>
        </p:txBody>
      </p:sp>
      <p:sp>
        <p:nvSpPr>
          <p:cNvPr id="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9DCBEB-9C66-4710-968A-BDDDC799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59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宋体" charset="-122"/>
            </a:endParaRPr>
          </a:p>
        </p:txBody>
      </p:sp>
      <p:sp>
        <p:nvSpPr>
          <p:cNvPr id="6" name="任意多边形 12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直角三角形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燕尾形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燕尾形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CCB3F10-F0DE-4719-A2BC-993602BED47B}" type="datetime1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zh-CN" altLang="en-US" smtClean="0"/>
              <a:t>中国物理学会高能物理分会第十届全国会员代表大会暨学术年会</a:t>
            </a:r>
            <a:endParaRPr lang="zh-CN" altLang="en-US"/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BEA62-471B-4438-BE9A-2C17A1525D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481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B840-516C-4E29-A487-6746CDB2C2C0}" type="datetime1">
              <a:rPr lang="zh-CN" altLang="en-US" smtClean="0"/>
              <a:t>2018/6/23</a:t>
            </a:fld>
            <a:endParaRPr lang="zh-CN" altLang="en-US" dirty="0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中国物理学会高能物理分会第十届全国会员代表大会暨学术年会</a:t>
            </a:r>
            <a:endParaRPr lang="zh-CN" altLang="en-US" dirty="0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028D-2AD3-47C8-8A39-10E863B8FA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422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C83B7-1733-419B-A41B-96265246F625}" type="datetime1">
              <a:rPr lang="zh-CN" altLang="en-US" smtClean="0"/>
              <a:t>2018/6/23</a:t>
            </a:fld>
            <a:endParaRPr lang="zh-CN" altLang="en-US" dirty="0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中国物理学会高能物理分会第十届全国会员代表大会暨学术年会</a:t>
            </a:r>
            <a:endParaRPr lang="zh-CN" altLang="en-US" dirty="0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BFA22-819B-41D1-9A1F-DEBEB5B743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50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70000"/>
              <a:buFont typeface="宋体" pitchFamily="2" charset="-122"/>
              <a:buChar char="◇"/>
              <a:defRPr/>
            </a:lvl2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 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5330A-4E71-48AF-AB43-A9E08B6E4DB7}" type="datetime1">
              <a:rPr lang="zh-CN" altLang="en-US" smtClean="0"/>
              <a:t>2018/6/23</a:t>
            </a:fld>
            <a:endParaRPr lang="zh-CN" altLang="en-US" dirty="0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>
          <a:xfrm>
            <a:off x="2653423" y="6416902"/>
            <a:ext cx="322852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中国物理学会高能物理分会第十届全国会员代表大会暨学术年会</a:t>
            </a:r>
            <a:endParaRPr lang="zh-CN" altLang="en-US" dirty="0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B618-EA93-4EF7-AE4C-E88BE5AF9A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3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70000"/>
              <a:buFont typeface="宋体" pitchFamily="2" charset="-122"/>
              <a:buChar char="◇"/>
              <a:defRPr/>
            </a:lvl2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 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B55B-82DE-466F-BD5D-D8CE90CC3257}" type="datetime1">
              <a:rPr lang="zh-CN" altLang="en-US" smtClean="0"/>
              <a:t>2018/6/23</a:t>
            </a:fld>
            <a:endParaRPr lang="zh-CN" altLang="en-US" dirty="0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>
          <a:xfrm>
            <a:off x="2653423" y="6416902"/>
            <a:ext cx="322852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中国物理学会高能物理分会第十届全国会员代表大会暨学术年会</a:t>
            </a:r>
            <a:endParaRPr lang="zh-CN" altLang="en-US" dirty="0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B618-EA93-4EF7-AE4C-E88BE5AF9A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67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燕尾形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058A9F-51B7-4EFD-B3BC-BB97E697D179}" type="datetime1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zh-CN" altLang="en-US" smtClean="0"/>
              <a:t>中国物理学会高能物理分会第十届全国会员代表大会暨学术年会</a:t>
            </a: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9F74-3587-40DA-8006-BDC661DAFE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427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39FCDE-9037-427B-A5E9-14FA7961D1BF}" type="datetime1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zh-CN" altLang="en-US" smtClean="0"/>
              <a:t>中国物理学会高能物理分会第十届全国会员代表大会暨学术年会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9BF7A-B7FE-49A3-8B96-D44474A54C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04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F3AFE3-89E6-43D2-8B85-58A6C6ADDB7A}" type="datetime1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zh-CN" altLang="en-US" smtClean="0"/>
              <a:t>中国物理学会高能物理分会第十届全国会员代表大会暨学术年会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8F854-C375-4F5E-9080-EC5FD7A3FC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528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0308D6-B649-42F7-B384-FC82ECB149D7}" type="datetime1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zh-CN" altLang="en-US" smtClean="0"/>
              <a:t>中国物理学会高能物理分会第十届全国会员代表大会暨学术年会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29987-FF67-45FC-A4A1-E020BD7673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885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F0FD-9B83-42E8-8F93-4BCE814FBEE9}" type="datetime1">
              <a:rPr lang="zh-CN" altLang="en-US" smtClean="0"/>
              <a:t>2018/6/23</a:t>
            </a:fld>
            <a:endParaRPr lang="zh-CN" altLang="en-US" dirty="0"/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中国物理学会高能物理分会第十届全国会员代表大会暨学术年会</a:t>
            </a:r>
            <a:endParaRPr lang="zh-CN" altLang="en-US" dirty="0"/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2AE34-CF8C-4F9E-8896-53C771770C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39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CAD0C0-9E40-4DAE-BA1C-78FBC7D24802}" type="datetime1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zh-CN" altLang="en-US" smtClean="0"/>
              <a:t>中国物理学会高能物理分会第十届全国会员代表大会暨学术年会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97D83-C1CC-49B9-9416-BC8DBE8495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942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357188" y="203200"/>
            <a:ext cx="8229600" cy="796925"/>
          </a:xfrm>
          <a:prstGeom prst="rect">
            <a:avLst/>
          </a:prstGeom>
          <a:noFill/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27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extLst/>
          </a:lstStyle>
          <a:p>
            <a:pPr>
              <a:defRPr/>
            </a:pPr>
            <a:fld id="{45641648-20DC-4A59-AF17-7384FEF4D15D}" type="datetime1">
              <a:rPr lang="zh-CN" altLang="en-US" smtClean="0"/>
              <a:t>2018/6/23</a:t>
            </a:fld>
            <a:endParaRPr lang="zh-CN" alt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28929" y="6408738"/>
            <a:ext cx="3302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extLst/>
          </a:lstStyle>
          <a:p>
            <a:pPr>
              <a:defRPr/>
            </a:pPr>
            <a:r>
              <a:rPr lang="zh-CN" altLang="en-US" smtClean="0"/>
              <a:t>中国物理学会高能物理分会第十届全国会员代表大会暨学术年会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C014114F-7908-47E2-B182-421BD93AB9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42875" y="0"/>
            <a:ext cx="36513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0" y="1071563"/>
            <a:ext cx="9144000" cy="4603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9" r:id="rId2"/>
    <p:sldLayoutId id="2147484320" r:id="rId3"/>
    <p:sldLayoutId id="2147484314" r:id="rId4"/>
    <p:sldLayoutId id="2147484315" r:id="rId5"/>
    <p:sldLayoutId id="2147484316" r:id="rId6"/>
    <p:sldLayoutId id="2147484317" r:id="rId7"/>
    <p:sldLayoutId id="2147484310" r:id="rId8"/>
    <p:sldLayoutId id="2147484318" r:id="rId9"/>
    <p:sldLayoutId id="2147484319" r:id="rId10"/>
    <p:sldLayoutId id="2147484311" r:id="rId11"/>
    <p:sldLayoutId id="2147484312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altLang="en-US" sz="4400" b="1" kern="1200" dirty="0">
          <a:solidFill>
            <a:srgbClr val="000066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  <a:ea typeface="黑体" pitchFamily="49" charset="-122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  <a:ea typeface="黑体" pitchFamily="49" charset="-122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  <a:ea typeface="黑体" pitchFamily="49" charset="-122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  <a:ea typeface="黑体" pitchFamily="49" charset="-122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Sans Unicode" pitchFamily="34" charset="0"/>
          <a:ea typeface="黑体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Sans Unicode" pitchFamily="34" charset="0"/>
          <a:ea typeface="黑体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Sans Unicode" pitchFamily="34" charset="0"/>
          <a:ea typeface="黑体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Sans Unicode" pitchFamily="34" charset="0"/>
          <a:ea typeface="黑体" pitchFamily="49" charset="-122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0474" y="1892136"/>
            <a:ext cx="8583051" cy="1470356"/>
          </a:xfrm>
        </p:spPr>
        <p:txBody>
          <a:bodyPr>
            <a:noAutofit/>
          </a:bodyPr>
          <a:lstStyle/>
          <a:p>
            <a:pPr algn="l"/>
            <a:r>
              <a:rPr lang="en-US" altLang="zh-CN" dirty="0" smtClean="0">
                <a:solidFill>
                  <a:srgbClr val="FF0000"/>
                </a:solidFill>
                <a:effectLst/>
              </a:rPr>
              <a:t>R&amp;D progress for PMT signal processing in </a:t>
            </a:r>
            <a:r>
              <a:rPr lang="en-US" altLang="zh-CN" dirty="0" err="1" smtClean="0">
                <a:solidFill>
                  <a:srgbClr val="FF0000"/>
                </a:solidFill>
                <a:effectLst/>
              </a:rPr>
              <a:t>PandaX</a:t>
            </a:r>
            <a:endParaRPr lang="en-US" altLang="zh-CN" dirty="0">
              <a:solidFill>
                <a:srgbClr val="FF0000"/>
              </a:solidFill>
              <a:effectLst/>
            </a:endParaRPr>
          </a:p>
        </p:txBody>
      </p:sp>
      <p:sp>
        <p:nvSpPr>
          <p:cNvPr id="10243" name="副标题 2"/>
          <p:cNvSpPr>
            <a:spLocks noGrp="1"/>
          </p:cNvSpPr>
          <p:nvPr>
            <p:ph type="subTitle" idx="1"/>
          </p:nvPr>
        </p:nvSpPr>
        <p:spPr>
          <a:xfrm>
            <a:off x="223736" y="4540780"/>
            <a:ext cx="8790089" cy="1655737"/>
          </a:xfrm>
        </p:spPr>
        <p:txBody>
          <a:bodyPr/>
          <a:lstStyle/>
          <a:p>
            <a:pPr marR="0" algn="ctr" eaLnBrk="1" hangingPunct="1"/>
            <a:r>
              <a:rPr lang="en-US" altLang="zh-CN" sz="2400" dirty="0" err="1" smtClean="0"/>
              <a:t>Qibin</a:t>
            </a:r>
            <a:r>
              <a:rPr lang="en-US" altLang="zh-CN" sz="2400" dirty="0" smtClean="0"/>
              <a:t> Zheng(</a:t>
            </a:r>
            <a:r>
              <a:rPr lang="zh-CN" altLang="en-US" sz="2400" dirty="0" smtClean="0"/>
              <a:t>郑其斌</a:t>
            </a:r>
            <a:r>
              <a:rPr lang="en-US" altLang="zh-CN" sz="2400" dirty="0" smtClean="0"/>
              <a:t>),</a:t>
            </a:r>
            <a:r>
              <a:rPr lang="zh-CN" altLang="en-US" sz="2400" dirty="0" smtClean="0"/>
              <a:t> </a:t>
            </a:r>
            <a:r>
              <a:rPr lang="en-US" altLang="zh-CN" sz="2400" dirty="0" err="1"/>
              <a:t>Xiangxiang</a:t>
            </a:r>
            <a:r>
              <a:rPr lang="en-US" altLang="zh-CN" sz="2400" dirty="0"/>
              <a:t> Ren (</a:t>
            </a:r>
            <a:r>
              <a:rPr lang="zh-CN" altLang="en-US" sz="2400" dirty="0"/>
              <a:t>任祥祥</a:t>
            </a:r>
            <a:r>
              <a:rPr lang="en-US" altLang="zh-CN" sz="2400" dirty="0" smtClean="0"/>
              <a:t>), Yong Yang(</a:t>
            </a:r>
            <a:r>
              <a:rPr lang="zh-CN" altLang="en-US" sz="2400" dirty="0" smtClean="0"/>
              <a:t>杨勇</a:t>
            </a:r>
            <a:r>
              <a:rPr lang="en-US" altLang="zh-CN" sz="2400" dirty="0" smtClean="0"/>
              <a:t>)</a:t>
            </a:r>
          </a:p>
          <a:p>
            <a:pPr marR="0" algn="ctr" eaLnBrk="1" hangingPunct="1"/>
            <a:r>
              <a:rPr lang="en-US" altLang="zh-CN" sz="2800" dirty="0" smtClean="0"/>
              <a:t>SJTU &amp; USST</a:t>
            </a:r>
          </a:p>
        </p:txBody>
      </p:sp>
      <p:sp>
        <p:nvSpPr>
          <p:cNvPr id="10244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4D4BFD-8CB3-48EE-BEA9-03263F059A4B}" type="datetime1">
              <a:rPr lang="zh-CN" altLang="en-US" sz="1000" smtClean="0">
                <a:solidFill>
                  <a:srgbClr val="FFFFFF"/>
                </a:solidFill>
                <a:ea typeface="宋体" panose="02010600030101010101" pitchFamily="2" charset="-122"/>
              </a:rPr>
              <a:t>2018/6/23</a:t>
            </a:fld>
            <a:endParaRPr lang="zh-CN" altLang="en-US" sz="100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245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F57968-2600-4320-A86A-97CF66563BC5}" type="slidenum">
              <a:rPr lang="zh-CN" altLang="en-US" sz="1000" smtClean="0">
                <a:solidFill>
                  <a:srgbClr val="FFFFFF"/>
                </a:solidFill>
                <a:ea typeface="宋体" panose="02010600030101010101" pitchFamily="2" charset="-122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zh-CN" altLang="en-US" sz="100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089412"/>
            <a:ext cx="9144000" cy="4603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150" y="155639"/>
            <a:ext cx="2996131" cy="856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62635" y="1485639"/>
            <a:ext cx="8229600" cy="4525962"/>
          </a:xfrm>
        </p:spPr>
        <p:txBody>
          <a:bodyPr/>
          <a:lstStyle/>
          <a:p>
            <a:r>
              <a:rPr lang="en-US" altLang="zh-CN" dirty="0"/>
              <a:t>ADT3-6T+: 0.06 – </a:t>
            </a:r>
            <a:r>
              <a:rPr lang="en-US" altLang="zh-CN" dirty="0" smtClean="0"/>
              <a:t>400M</a:t>
            </a:r>
          </a:p>
          <a:p>
            <a:endParaRPr lang="en-US" altLang="zh-CN" dirty="0" smtClean="0"/>
          </a:p>
          <a:p>
            <a:pPr>
              <a:spcBef>
                <a:spcPts val="1200"/>
              </a:spcBef>
            </a:pPr>
            <a:r>
              <a:rPr lang="en-US" altLang="zh-CN" dirty="0" smtClean="0"/>
              <a:t>AD9694:</a:t>
            </a:r>
          </a:p>
          <a:p>
            <a:pPr lvl="1"/>
            <a:r>
              <a:rPr lang="en-US" altLang="zh-CN" dirty="0" smtClean="0"/>
              <a:t>1.44 </a:t>
            </a:r>
            <a:r>
              <a:rPr lang="en-US" altLang="zh-CN" dirty="0"/>
              <a:t>V p-p to 2.16 V p-p (1.80 V p-p </a:t>
            </a:r>
            <a:r>
              <a:rPr lang="en-US" altLang="zh-CN" dirty="0" smtClean="0"/>
              <a:t>nominal)</a:t>
            </a:r>
            <a:endParaRPr lang="en-US" altLang="zh-CN" dirty="0"/>
          </a:p>
          <a:p>
            <a:pPr lvl="1"/>
            <a:r>
              <a:rPr lang="en-US" altLang="zh-CN" dirty="0" smtClean="0"/>
              <a:t>500MS/s</a:t>
            </a:r>
          </a:p>
          <a:p>
            <a:pPr lvl="1"/>
            <a:r>
              <a:rPr lang="en-US" altLang="zh-CN" dirty="0" smtClean="0"/>
              <a:t>14bit</a:t>
            </a:r>
          </a:p>
          <a:p>
            <a:pPr lvl="1"/>
            <a:r>
              <a:rPr lang="en-US" altLang="zh-CN" dirty="0" smtClean="0"/>
              <a:t>4-channel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JESD204B</a:t>
            </a:r>
          </a:p>
          <a:p>
            <a:pPr lvl="1"/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Readout 10Gb/s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Xilinx K7-325T FPGA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0563A-CC14-40FD-AF70-5EA201116659}" type="datetime1">
              <a:rPr lang="zh-CN" altLang="en-US" smtClean="0"/>
              <a:t>2018/6/23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B618-EA93-4EF7-AE4C-E88BE5AF9A13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162635" y="185194"/>
            <a:ext cx="8229600" cy="796925"/>
          </a:xfrm>
        </p:spPr>
        <p:txBody>
          <a:bodyPr/>
          <a:lstStyle/>
          <a:p>
            <a:r>
              <a:rPr lang="en-US" altLang="zh-CN" sz="2800" dirty="0" smtClean="0"/>
              <a:t>Key components of the design</a:t>
            </a:r>
            <a:endParaRPr lang="zh-CN" altLang="en-US" sz="28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150" y="155639"/>
            <a:ext cx="2996131" cy="8560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81" y="3531140"/>
            <a:ext cx="3292803" cy="32427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428" y="1160395"/>
            <a:ext cx="4721589" cy="176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57187" y="203200"/>
            <a:ext cx="8656637" cy="796925"/>
          </a:xfrm>
        </p:spPr>
        <p:txBody>
          <a:bodyPr/>
          <a:lstStyle/>
          <a:p>
            <a:r>
              <a:rPr lang="en-US" altLang="zh-CN" sz="3600" dirty="0" smtClean="0"/>
              <a:t>The schematics and the board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0617FE-C542-429A-B8A2-BE00CF276365}" type="datetime1">
              <a:rPr lang="zh-CN" altLang="en-US" smtClean="0"/>
              <a:t>2018/6/23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B618-EA93-4EF7-AE4C-E88BE5AF9A13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441799"/>
            <a:ext cx="4836779" cy="47233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3" r="6495" b="9470"/>
          <a:stretch/>
        </p:blipFill>
        <p:spPr>
          <a:xfrm>
            <a:off x="5082345" y="1441798"/>
            <a:ext cx="3865712" cy="472332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079514" y="1824096"/>
            <a:ext cx="13965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1200" dirty="0"/>
              <a:t>JESD204B</a:t>
            </a:r>
          </a:p>
        </p:txBody>
      </p:sp>
    </p:spTree>
    <p:extLst>
      <p:ext uri="{BB962C8B-B14F-4D97-AF65-F5344CB8AC3E}">
        <p14:creationId xmlns:p14="http://schemas.microsoft.com/office/powerpoint/2010/main" val="23864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 with LED source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B724C5-4600-423E-88CC-CDED21DFB2A2}" type="datetime1">
              <a:rPr lang="zh-CN" altLang="en-US" smtClean="0"/>
              <a:t>2018/6/23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B618-EA93-4EF7-AE4C-E88BE5AF9A13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33" t="10720" r="17745" b="-2126"/>
          <a:stretch/>
        </p:blipFill>
        <p:spPr>
          <a:xfrm>
            <a:off x="4312798" y="1216433"/>
            <a:ext cx="4404261" cy="298591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67925" y="1616786"/>
            <a:ext cx="4304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Garamond" pitchFamily="18" charset="0"/>
                <a:ea typeface="黑体" pitchFamily="49" charset="-122"/>
              </a:rPr>
              <a:t>PMT + low-intensity LED </a:t>
            </a:r>
            <a:endParaRPr lang="zh-CN" altLang="en-US" sz="2800" b="1" dirty="0" smtClean="0">
              <a:latin typeface="Garamond" pitchFamily="18" charset="0"/>
              <a:ea typeface="黑体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2" y="2140006"/>
            <a:ext cx="4471560" cy="335367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02" y="4068738"/>
            <a:ext cx="3958567" cy="272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Single PE spectrum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E9AABF-661C-47EB-893F-9F0F47FA2EFA}" type="datetime1">
              <a:rPr lang="zh-CN" altLang="en-US" smtClean="0"/>
              <a:t>2018/6/23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B618-EA93-4EF7-AE4C-E88BE5AF9A13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8520" r="7173"/>
          <a:stretch/>
        </p:blipFill>
        <p:spPr>
          <a:xfrm>
            <a:off x="1159102" y="1219925"/>
            <a:ext cx="6271455" cy="3715519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2176112" y="5581543"/>
            <a:ext cx="845706" cy="1396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222128" y="5198096"/>
            <a:ext cx="799690" cy="38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066698" y="5418530"/>
            <a:ext cx="321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V1725B (250MS/s, 2Vpp, 14-bit)</a:t>
            </a:r>
            <a:endParaRPr lang="zh-CN" altLang="en-US" dirty="0" smtClean="0">
              <a:latin typeface="Garamond" pitchFamily="18" charset="0"/>
              <a:ea typeface="黑体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21818" y="5003385"/>
            <a:ext cx="381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 our digitizer (500MS/s, 1.8Vpp, 14-bit)</a:t>
            </a:r>
            <a:endParaRPr lang="zh-CN" altLang="en-US" dirty="0" smtClean="0">
              <a:latin typeface="Garamond" pitchFamily="18" charset="0"/>
              <a:ea typeface="黑体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176112" y="6270948"/>
            <a:ext cx="845706" cy="139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222128" y="5955678"/>
            <a:ext cx="799690" cy="38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112601" y="6107991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V1725B Fit (36.80%)</a:t>
            </a:r>
            <a:endParaRPr lang="zh-CN" altLang="en-US" dirty="0" smtClean="0">
              <a:latin typeface="Garamond" pitchFamily="18" charset="0"/>
              <a:ea typeface="黑体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21818" y="5735878"/>
            <a:ext cx="250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 our </a:t>
            </a:r>
            <a:r>
              <a:rPr lang="en-US" altLang="zh-CN" dirty="0">
                <a:latin typeface="Garamond" pitchFamily="18" charset="0"/>
                <a:ea typeface="黑体" pitchFamily="49" charset="-122"/>
              </a:rPr>
              <a:t>digitizer </a:t>
            </a:r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Fit (34.62%)</a:t>
            </a:r>
            <a:endParaRPr lang="zh-CN" altLang="en-US" dirty="0" smtClean="0">
              <a:latin typeface="Garamond" pitchFamily="18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5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86301" y="203200"/>
            <a:ext cx="8229600" cy="796925"/>
          </a:xfrm>
        </p:spPr>
        <p:txBody>
          <a:bodyPr/>
          <a:lstStyle/>
          <a:p>
            <a:r>
              <a:rPr lang="en-US" altLang="zh-CN" sz="3200" dirty="0" smtClean="0"/>
              <a:t>Work in progress </a:t>
            </a:r>
            <a:endParaRPr lang="zh-CN" alt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9219A-5520-4D2F-9569-9AFAFB70D797}" type="datetime1">
              <a:rPr lang="zh-CN" altLang="en-US" smtClean="0"/>
              <a:t>2018/6/23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B618-EA93-4EF7-AE4C-E88BE5AF9A13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sp>
        <p:nvSpPr>
          <p:cNvPr id="8" name="内容占位符 4"/>
          <p:cNvSpPr>
            <a:spLocks noGrp="1"/>
          </p:cNvSpPr>
          <p:nvPr>
            <p:ph idx="1"/>
          </p:nvPr>
        </p:nvSpPr>
        <p:spPr>
          <a:xfrm>
            <a:off x="954780" y="4973937"/>
            <a:ext cx="7692333" cy="1434801"/>
          </a:xfrm>
        </p:spPr>
        <p:txBody>
          <a:bodyPr/>
          <a:lstStyle/>
          <a:p>
            <a:r>
              <a:rPr lang="en-US" altLang="zh-CN" sz="2400" dirty="0" smtClean="0"/>
              <a:t>Further test</a:t>
            </a:r>
          </a:p>
          <a:p>
            <a:r>
              <a:rPr lang="en-US" altLang="zh-CN" sz="2400" dirty="0" smtClean="0"/>
              <a:t>Noise suppression </a:t>
            </a:r>
          </a:p>
          <a:p>
            <a:r>
              <a:rPr lang="en-US" altLang="zh-CN" sz="2400" dirty="0" smtClean="0"/>
              <a:t>Zero suppression algorithm </a:t>
            </a:r>
            <a:endParaRPr lang="en-US" altLang="zh-CN" sz="2400" dirty="0"/>
          </a:p>
          <a:p>
            <a:r>
              <a:rPr lang="en-US" altLang="zh-CN" sz="2400" dirty="0"/>
              <a:t>Trigger </a:t>
            </a:r>
            <a:r>
              <a:rPr lang="en-US" altLang="zh-CN" sz="2400" dirty="0" smtClean="0"/>
              <a:t>logic </a:t>
            </a:r>
            <a:endParaRPr lang="en-US" altLang="zh-CN" sz="2400" dirty="0"/>
          </a:p>
          <a:p>
            <a:endParaRPr lang="en-US" altLang="zh-CN" sz="2400" dirty="0" smtClean="0"/>
          </a:p>
          <a:p>
            <a:pPr marL="347662" lvl="2" indent="0">
              <a:spcBef>
                <a:spcPts val="400"/>
              </a:spcBef>
              <a:buSzPct val="68000"/>
              <a:buNone/>
            </a:pPr>
            <a:endParaRPr lang="en-US" altLang="zh-CN" sz="2200" dirty="0" smtClean="0"/>
          </a:p>
          <a:p>
            <a:endParaRPr lang="en-US" altLang="zh-CN" sz="2400" dirty="0" smtClean="0"/>
          </a:p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79" y="1127126"/>
            <a:ext cx="765132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B618-EA93-4EF7-AE4C-E88BE5AF9A13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AFE64-01B9-4248-B246-08F54FAC5544}" type="datetime1">
              <a:rPr lang="zh-CN" altLang="en-US" smtClean="0"/>
              <a:t>2018/6/23</a:t>
            </a:fld>
            <a:endParaRPr lang="zh-CN" altLang="en-US" dirty="0"/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1494773" y="2955320"/>
            <a:ext cx="63401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CN" altLang="en-US" sz="48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感谢各位</a:t>
            </a:r>
            <a:r>
              <a:rPr kumimoji="0" lang="zh-CN" altLang="en-US" sz="48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老师、同学！</a:t>
            </a:r>
            <a:endParaRPr kumimoji="0" lang="en-US" altLang="zh-CN" sz="4800" dirty="0" smtClean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zh-CN" altLang="en-US" sz="48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请</a:t>
            </a:r>
            <a:r>
              <a:rPr kumimoji="0" lang="zh-CN" altLang="en-US" sz="48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多多指正！</a:t>
            </a:r>
            <a:endParaRPr kumimoji="0" lang="en-US" altLang="zh-CN" sz="4800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68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1" y="1139025"/>
            <a:ext cx="8101782" cy="3569163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86301" y="203200"/>
            <a:ext cx="8229600" cy="796925"/>
          </a:xfrm>
        </p:spPr>
        <p:txBody>
          <a:bodyPr/>
          <a:lstStyle/>
          <a:p>
            <a:r>
              <a:rPr lang="en-US" altLang="zh-CN" sz="3200" dirty="0" smtClean="0"/>
              <a:t>Block diagram </a:t>
            </a:r>
            <a:endParaRPr lang="zh-CN" alt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5BBBA2-B7BC-4337-8054-0638A7F34521}" type="datetime1">
              <a:rPr lang="zh-CN" altLang="en-US" smtClean="0"/>
              <a:t>2018/6/23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B618-EA93-4EF7-AE4C-E88BE5AF9A13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8" name="内容占位符 1"/>
          <p:cNvSpPr txBox="1">
            <a:spLocks/>
          </p:cNvSpPr>
          <p:nvPr/>
        </p:nvSpPr>
        <p:spPr bwMode="auto">
          <a:xfrm>
            <a:off x="481422" y="4920843"/>
            <a:ext cx="8662578" cy="170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宋体" pitchFamily="2" charset="-122"/>
              <a:buChar char="◇"/>
              <a:defRPr sz="2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zh-CN" sz="2800" dirty="0" smtClean="0"/>
              <a:t>Self-designed</a:t>
            </a:r>
          </a:p>
          <a:p>
            <a:r>
              <a:rPr lang="en-US" altLang="zh-CN" sz="2800" dirty="0" smtClean="0"/>
              <a:t>Base: two dynodes readout</a:t>
            </a:r>
          </a:p>
          <a:p>
            <a:r>
              <a:rPr lang="en-US" altLang="zh-CN" sz="2800" dirty="0" smtClean="0"/>
              <a:t>ADC card</a:t>
            </a:r>
            <a:r>
              <a:rPr lang="zh-CN" altLang="en-US" sz="2800" dirty="0" smtClean="0"/>
              <a:t>：</a:t>
            </a:r>
            <a:r>
              <a:rPr lang="en-US" altLang="zh-CN" sz="2800" dirty="0" smtClean="0"/>
              <a:t>500MSPs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14bit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8channels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10Gb/s</a:t>
            </a:r>
          </a:p>
        </p:txBody>
      </p:sp>
    </p:spTree>
    <p:extLst>
      <p:ext uri="{BB962C8B-B14F-4D97-AF65-F5344CB8AC3E}">
        <p14:creationId xmlns:p14="http://schemas.microsoft.com/office/powerpoint/2010/main" val="20480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59E5B-F760-4555-AD30-977B33E9EF9A}" type="datetime1">
              <a:rPr lang="zh-CN" altLang="en-US" smtClean="0"/>
              <a:t>2018/6/23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B618-EA93-4EF7-AE4C-E88BE5AF9A13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150" y="126455"/>
            <a:ext cx="2996131" cy="856037"/>
          </a:xfrm>
          <a:prstGeom prst="rect">
            <a:avLst/>
          </a:prstGeom>
        </p:spPr>
      </p:pic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78847" y="181950"/>
            <a:ext cx="8229600" cy="796925"/>
          </a:xfrm>
        </p:spPr>
        <p:txBody>
          <a:bodyPr/>
          <a:lstStyle/>
          <a:p>
            <a:r>
              <a:rPr lang="en-US" altLang="zh-CN" sz="3200" dirty="0" smtClean="0"/>
              <a:t>Outline</a:t>
            </a:r>
            <a:endParaRPr lang="zh-CN" altLang="en-US" sz="3200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02079" y="1364407"/>
            <a:ext cx="8731201" cy="4525962"/>
          </a:xfrm>
        </p:spPr>
        <p:txBody>
          <a:bodyPr/>
          <a:lstStyle/>
          <a:p>
            <a:r>
              <a:rPr lang="en-US" altLang="zh-CN" sz="3200" dirty="0" smtClean="0"/>
              <a:t>Introduction </a:t>
            </a:r>
          </a:p>
          <a:p>
            <a:pPr>
              <a:spcBef>
                <a:spcPts val="1200"/>
              </a:spcBef>
            </a:pPr>
            <a:r>
              <a:rPr lang="en-US" altLang="zh-CN" sz="3200" dirty="0"/>
              <a:t>N</a:t>
            </a:r>
            <a:r>
              <a:rPr lang="en-US" altLang="zh-CN" sz="3200" dirty="0" smtClean="0"/>
              <a:t>ew design of a Base board for dual-dynode readout of PMT Pulses </a:t>
            </a:r>
          </a:p>
          <a:p>
            <a:pPr>
              <a:spcBef>
                <a:spcPts val="1200"/>
              </a:spcBef>
            </a:pPr>
            <a:r>
              <a:rPr lang="en-US" altLang="zh-CN" sz="3200" dirty="0" smtClean="0"/>
              <a:t>New design of a ADC with 500MS/s for </a:t>
            </a:r>
            <a:r>
              <a:rPr lang="en-US" altLang="zh-CN" sz="3200" dirty="0" err="1" smtClean="0"/>
              <a:t>PandaX</a:t>
            </a:r>
            <a:r>
              <a:rPr lang="en-US" altLang="zh-CN" sz="3200" dirty="0" smtClean="0"/>
              <a:t> experiment  </a:t>
            </a:r>
          </a:p>
          <a:p>
            <a:pPr>
              <a:spcBef>
                <a:spcPts val="1200"/>
              </a:spcBef>
            </a:pPr>
            <a:r>
              <a:rPr lang="en-US" altLang="zh-CN" sz="3200" dirty="0" smtClean="0"/>
              <a:t>Next work plan</a:t>
            </a:r>
            <a:endParaRPr lang="en-US" altLang="zh-CN" sz="32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93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93" y="3468025"/>
            <a:ext cx="2696445" cy="338997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B618-EA93-4EF7-AE4C-E88BE5AF9A13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pic>
        <p:nvPicPr>
          <p:cNvPr id="6" name="图片 10" descr="http://static.zhulong.com/database/news/2014/08/04/192628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886" y="1161809"/>
            <a:ext cx="3974897" cy="231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85" y="1134717"/>
            <a:ext cx="4140829" cy="273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603" y="4390237"/>
            <a:ext cx="1570735" cy="211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内容占位符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1"/>
          <a:stretch>
            <a:fillRect/>
          </a:stretch>
        </p:blipFill>
        <p:spPr>
          <a:xfrm>
            <a:off x="2131534" y="4967710"/>
            <a:ext cx="1256651" cy="1308128"/>
          </a:xfrm>
          <a:prstGeom prst="rect">
            <a:avLst/>
          </a:prstGeom>
        </p:spPr>
      </p:pic>
      <p:pic>
        <p:nvPicPr>
          <p:cNvPr id="13" name="Content Placeholder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" t="32346" r="9368" b="14645"/>
          <a:stretch/>
        </p:blipFill>
        <p:spPr>
          <a:xfrm>
            <a:off x="515566" y="5043031"/>
            <a:ext cx="1053732" cy="786246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>
          <a:xfrm>
            <a:off x="1569298" y="5326265"/>
            <a:ext cx="391429" cy="299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3501389" y="5326265"/>
            <a:ext cx="562236" cy="318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5778078" y="5303199"/>
            <a:ext cx="609678" cy="318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9185" y="6229612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err="1" smtClean="0">
                <a:latin typeface="DengXian" panose="02010600030101010101" pitchFamily="2" charset="-122"/>
                <a:ea typeface="DengXian" panose="02010600030101010101" pitchFamily="2" charset="-122"/>
              </a:rPr>
              <a:t>PandaX</a:t>
            </a:r>
            <a:r>
              <a:rPr lang="en-US" altLang="zh-CN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-Ⅰ</a:t>
            </a:r>
            <a:endParaRPr lang="en-US" altLang="zh-CN" sz="18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42434" y="6414278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err="1" smtClean="0">
                <a:latin typeface="DengXian" panose="02010600030101010101" pitchFamily="2" charset="-122"/>
                <a:ea typeface="DengXian" panose="02010600030101010101" pitchFamily="2" charset="-122"/>
              </a:rPr>
              <a:t>PandaX</a:t>
            </a:r>
            <a:r>
              <a:rPr lang="en-US" altLang="zh-CN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-Ⅱ</a:t>
            </a:r>
            <a:endParaRPr lang="en-US" altLang="zh-CN" sz="18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47390" y="6422186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PandaX-4</a:t>
            </a:r>
            <a:r>
              <a:rPr lang="en-US" altLang="zh-CN" dirty="0">
                <a:latin typeface="DengXian" panose="02010600030101010101" pitchFamily="2" charset="-122"/>
                <a:ea typeface="DengXian" panose="02010600030101010101" pitchFamily="2" charset="-122"/>
              </a:rPr>
              <a:t>T</a:t>
            </a:r>
            <a:endParaRPr lang="en-US" altLang="zh-CN" sz="18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534026" y="6488668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err="1" smtClean="0">
                <a:latin typeface="DengXian" panose="02010600030101010101" pitchFamily="2" charset="-122"/>
                <a:ea typeface="DengXian" panose="02010600030101010101" pitchFamily="2" charset="-122"/>
              </a:rPr>
              <a:t>PandaX-x</a:t>
            </a:r>
            <a:r>
              <a:rPr lang="en-US" altLang="zh-CN" dirty="0" err="1" smtClean="0">
                <a:latin typeface="DengXian" panose="02010600030101010101" pitchFamily="2" charset="-122"/>
                <a:ea typeface="DengXian" panose="02010600030101010101" pitchFamily="2" charset="-122"/>
              </a:rPr>
              <a:t>T</a:t>
            </a:r>
            <a:endParaRPr lang="en-US" sz="1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>
          <a:xfrm>
            <a:off x="162635" y="198070"/>
            <a:ext cx="8229600" cy="796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66"/>
                </a:solidFill>
              </a:rPr>
              <a:t>P</a:t>
            </a:r>
            <a:r>
              <a:rPr lang="en-US" altLang="zh-CN" sz="2800" dirty="0"/>
              <a:t>article </a:t>
            </a:r>
            <a:r>
              <a:rPr lang="en-US" altLang="zh-CN" sz="2800" dirty="0">
                <a:solidFill>
                  <a:srgbClr val="FF0066"/>
                </a:solidFill>
              </a:rPr>
              <a:t>and</a:t>
            </a:r>
            <a:r>
              <a:rPr lang="en-US" altLang="zh-CN" sz="2800" dirty="0"/>
              <a:t> </a:t>
            </a:r>
            <a:r>
              <a:rPr lang="en-US" altLang="zh-CN" sz="2800" dirty="0">
                <a:solidFill>
                  <a:srgbClr val="FF0066"/>
                </a:solidFill>
              </a:rPr>
              <a:t>A</a:t>
            </a:r>
            <a:r>
              <a:rPr lang="en-US" altLang="zh-CN" sz="2800" dirty="0"/>
              <a:t>strophysical </a:t>
            </a:r>
            <a:r>
              <a:rPr lang="en-US" altLang="zh-CN" sz="2800" dirty="0">
                <a:solidFill>
                  <a:srgbClr val="FF0066"/>
                </a:solidFill>
              </a:rPr>
              <a:t>X</a:t>
            </a:r>
            <a:r>
              <a:rPr lang="en-US" altLang="zh-CN" sz="2800" dirty="0"/>
              <a:t>enon Experiments</a:t>
            </a:r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E523F-EC7B-40B0-8982-44E2413EA3BA}" type="datetime1">
              <a:rPr lang="zh-CN" altLang="en-US" smtClean="0"/>
              <a:t>2018/6/23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63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icle_exp_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9478" y="1332690"/>
            <a:ext cx="8724347" cy="4907875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F7BB84-BF99-4CDB-9113-8C5EB6EE61CE}" type="datetime1">
              <a:rPr lang="zh-CN" altLang="en-US" smtClean="0"/>
              <a:t>2018/6/23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B618-EA93-4EF7-AE4C-E88BE5AF9A13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7150" y="126455"/>
            <a:ext cx="2996131" cy="856037"/>
          </a:xfrm>
          <a:prstGeom prst="rect">
            <a:avLst/>
          </a:prstGeom>
        </p:spPr>
      </p:pic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78847" y="181950"/>
            <a:ext cx="8229600" cy="796925"/>
          </a:xfrm>
        </p:spPr>
        <p:txBody>
          <a:bodyPr/>
          <a:lstStyle/>
          <a:p>
            <a:r>
              <a:rPr lang="en-US" altLang="zh-CN" sz="3200" dirty="0" smtClean="0"/>
              <a:t>S1</a:t>
            </a:r>
            <a:r>
              <a:rPr lang="zh-CN" altLang="en-US" sz="3200" dirty="0"/>
              <a:t> </a:t>
            </a:r>
            <a:r>
              <a:rPr lang="en-US" altLang="zh-CN" sz="3200" dirty="0" smtClean="0"/>
              <a:t>and S2 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0225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3429000"/>
            <a:ext cx="8335736" cy="2578100"/>
          </a:xfrm>
        </p:spPr>
        <p:txBody>
          <a:bodyPr/>
          <a:lstStyle/>
          <a:p>
            <a:r>
              <a:rPr lang="en-US" altLang="zh-CN" dirty="0" smtClean="0"/>
              <a:t> PMT single-anode readout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V1725: 250MS/s , 14-bit,  90MB/s readout speed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Meet the requirement in PandaX-4T DM  </a:t>
            </a:r>
          </a:p>
          <a:p>
            <a:pPr marL="109537" indent="0">
              <a:buNone/>
            </a:pPr>
            <a:r>
              <a:rPr lang="en-US" altLang="zh-CN" dirty="0" smtClean="0"/>
              <a:t>    experiment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57187" y="203200"/>
            <a:ext cx="8599033" cy="796925"/>
          </a:xfrm>
        </p:spPr>
        <p:txBody>
          <a:bodyPr/>
          <a:lstStyle/>
          <a:p>
            <a:r>
              <a:rPr lang="en-US" altLang="zh-CN" sz="3200" dirty="0" smtClean="0"/>
              <a:t>Current PMT signal processing system  </a:t>
            </a:r>
            <a:endParaRPr lang="zh-CN" alt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78AEEA-E90B-4885-BB5E-A9E9F8F7A124}" type="datetime1">
              <a:rPr lang="zh-CN" altLang="en-US" smtClean="0"/>
              <a:t>2018/6/23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B618-EA93-4EF7-AE4C-E88BE5AF9A13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b="61188"/>
          <a:stretch/>
        </p:blipFill>
        <p:spPr>
          <a:xfrm>
            <a:off x="257849" y="1319810"/>
            <a:ext cx="8428951" cy="16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17513" y="1283852"/>
            <a:ext cx="8229600" cy="4525962"/>
          </a:xfrm>
        </p:spPr>
        <p:txBody>
          <a:bodyPr/>
          <a:lstStyle/>
          <a:p>
            <a:r>
              <a:rPr lang="en-US" altLang="zh-CN" sz="2800" dirty="0" smtClean="0"/>
              <a:t> Energy range: 1keV-10 </a:t>
            </a:r>
            <a:r>
              <a:rPr lang="en-US" altLang="zh-CN" sz="2800" dirty="0" err="1"/>
              <a:t>k</a:t>
            </a:r>
            <a:r>
              <a:rPr lang="en-US" altLang="zh-CN" sz="2800" dirty="0" err="1" smtClean="0"/>
              <a:t>eV</a:t>
            </a:r>
            <a:r>
              <a:rPr lang="en-US" altLang="zh-CN" sz="2800" dirty="0" smtClean="0"/>
              <a:t> (DM signal )   </a:t>
            </a:r>
            <a:r>
              <a:rPr lang="en-US" altLang="zh-CN" sz="2800" dirty="0"/>
              <a:t>to </a:t>
            </a:r>
            <a:r>
              <a:rPr lang="en-US" altLang="zh-CN" sz="2800" dirty="0" smtClean="0"/>
              <a:t> </a:t>
            </a:r>
          </a:p>
          <a:p>
            <a:pPr marL="109537" indent="0">
              <a:buNone/>
            </a:pPr>
            <a:r>
              <a:rPr lang="en-US" altLang="zh-CN" sz="2800" dirty="0" smtClean="0"/>
              <a:t>    2.5 MeV  (0</a:t>
            </a:r>
            <a:r>
              <a:rPr lang="en-US" altLang="zh-CN" sz="2800" dirty="0" smtClean="0">
                <a:latin typeface="Symbol" panose="05050102010706020507" pitchFamily="18" charset="2"/>
              </a:rPr>
              <a:t>nbb </a:t>
            </a:r>
            <a:r>
              <a:rPr lang="en-US" altLang="zh-CN" sz="2800" dirty="0" smtClean="0"/>
              <a:t>signal) </a:t>
            </a:r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Spans more than 3 orders of magnitude </a:t>
            </a:r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At least 18-bit ADC to achieve 1% precision</a:t>
            </a:r>
            <a:endParaRPr lang="en-US" altLang="zh-CN" sz="2800" dirty="0"/>
          </a:p>
          <a:p>
            <a:pPr marL="109537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Future </a:t>
            </a:r>
            <a:r>
              <a:rPr lang="en-US" altLang="zh-CN" sz="3200" dirty="0"/>
              <a:t>DM&amp; </a:t>
            </a:r>
            <a:r>
              <a:rPr lang="en-US" altLang="zh-CN" sz="3200" dirty="0" smtClean="0"/>
              <a:t>0</a:t>
            </a:r>
            <a:r>
              <a:rPr lang="en-US" altLang="zh-CN" sz="3200" dirty="0" smtClean="0">
                <a:latin typeface="Symbol" panose="05050102010706020507" pitchFamily="18" charset="2"/>
              </a:rPr>
              <a:t>nbb</a:t>
            </a:r>
            <a:r>
              <a:rPr lang="en-US" altLang="zh-CN" sz="3200" dirty="0" smtClean="0"/>
              <a:t> in one detector</a:t>
            </a:r>
            <a:endParaRPr lang="zh-CN" alt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015DD-D224-471B-BB10-564C6386A74D}" type="datetime1">
              <a:rPr lang="zh-CN" altLang="en-US" smtClean="0"/>
              <a:t>2018/6/23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B618-EA93-4EF7-AE4C-E88BE5AF9A13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0"/>
          <a:stretch>
            <a:fillRect/>
          </a:stretch>
        </p:blipFill>
        <p:spPr bwMode="auto">
          <a:xfrm>
            <a:off x="4422137" y="3543126"/>
            <a:ext cx="4591688" cy="330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6892597" y="3342999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Xe-136 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  <a:r>
              <a:rPr lang="en-US" altLang="zh-CN" dirty="0">
                <a:solidFill>
                  <a:srgbClr val="FF0000"/>
                </a:solidFill>
                <a:latin typeface="Symbol" panose="05050102010706020507" pitchFamily="18" charset="2"/>
              </a:rPr>
              <a:t>nbb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3" y="3712331"/>
            <a:ext cx="4261757" cy="296381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57851" y="3428604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DM search energy window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Design of a dual-dynode base for PMT </a:t>
            </a:r>
            <a:endParaRPr lang="zh-CN" alt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FCAD2-0C9B-48CA-87BF-E6424DBAA725}" type="datetime1">
              <a:rPr lang="zh-CN" altLang="en-US" smtClean="0"/>
              <a:t>2018/6/23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B618-EA93-4EF7-AE4C-E88BE5AF9A13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57188" y="1397168"/>
            <a:ext cx="4641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Current design (for DM experiment) </a:t>
            </a:r>
            <a:endParaRPr lang="zh-CN" altLang="en-US" sz="20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357188" y="4040376"/>
            <a:ext cx="4512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New design : dual-dynode read-out</a:t>
            </a:r>
          </a:p>
          <a:p>
            <a:r>
              <a:rPr lang="en-US" altLang="zh-CN" sz="2000" b="1" dirty="0" smtClean="0"/>
              <a:t>For both DM and 0</a:t>
            </a:r>
            <a:r>
              <a:rPr lang="en-US" altLang="zh-CN" sz="2000" b="1" dirty="0" smtClean="0">
                <a:latin typeface="Symbol" panose="05050102010706020507" pitchFamily="18" charset="2"/>
              </a:rPr>
              <a:t>ubb</a:t>
            </a:r>
            <a:r>
              <a:rPr lang="en-US" altLang="zh-CN" sz="2000" b="1" dirty="0" smtClean="0"/>
              <a:t> experiments</a:t>
            </a:r>
            <a:endParaRPr lang="zh-CN" altLang="en-US" sz="20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62" y="1309567"/>
            <a:ext cx="7206143" cy="23633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26" y="3793784"/>
            <a:ext cx="7223734" cy="276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82087" y="203200"/>
            <a:ext cx="8229600" cy="796925"/>
          </a:xfrm>
        </p:spPr>
        <p:txBody>
          <a:bodyPr/>
          <a:lstStyle/>
          <a:p>
            <a:r>
              <a:rPr lang="en-US" altLang="zh-CN" sz="3600" dirty="0" smtClean="0"/>
              <a:t>Base board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04718B-477F-4D40-8BE7-5700B4400DAD}" type="datetime1">
              <a:rPr lang="zh-CN" altLang="en-US" smtClean="0"/>
              <a:t>2018/6/23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B618-EA93-4EF7-AE4C-E88BE5AF9A13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b="16666"/>
          <a:stretch/>
        </p:blipFill>
        <p:spPr>
          <a:xfrm>
            <a:off x="998348" y="1226666"/>
            <a:ext cx="3756608" cy="33809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605" y="4607613"/>
            <a:ext cx="5803797" cy="2166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26541" r="9978" b="10480"/>
          <a:stretch/>
        </p:blipFill>
        <p:spPr>
          <a:xfrm>
            <a:off x="4828775" y="1226666"/>
            <a:ext cx="3375884" cy="33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37744" y="1276023"/>
            <a:ext cx="8576081" cy="1344713"/>
          </a:xfrm>
        </p:spPr>
        <p:txBody>
          <a:bodyPr/>
          <a:lstStyle/>
          <a:p>
            <a:r>
              <a:rPr lang="en-US" altLang="zh-CN" dirty="0" smtClean="0"/>
              <a:t>Not much flexibility of using CAEN V1725 digitizers.</a:t>
            </a:r>
          </a:p>
          <a:p>
            <a:pPr lvl="1"/>
            <a:r>
              <a:rPr lang="en-US" altLang="zh-CN" dirty="0"/>
              <a:t> </a:t>
            </a:r>
            <a:r>
              <a:rPr lang="en-US" altLang="zh-CN" dirty="0" smtClean="0"/>
              <a:t>For example,  can not remove noise  / sparking waveform</a:t>
            </a:r>
          </a:p>
          <a:p>
            <a:pPr marL="109537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393BE-11A7-407A-BB8D-119E94797750}" type="datetime1">
              <a:rPr lang="zh-CN" altLang="en-US" smtClean="0"/>
              <a:t>2018/6/23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B618-EA93-4EF7-AE4C-E88BE5AF9A13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162635" y="185194"/>
            <a:ext cx="8229600" cy="796925"/>
          </a:xfrm>
        </p:spPr>
        <p:txBody>
          <a:bodyPr/>
          <a:lstStyle/>
          <a:p>
            <a:r>
              <a:rPr lang="en-US" altLang="zh-CN" sz="3200" dirty="0"/>
              <a:t>Design</a:t>
            </a:r>
            <a:r>
              <a:rPr lang="en-US" altLang="zh-CN" sz="3200" dirty="0" smtClean="0"/>
              <a:t> of ADC</a:t>
            </a:r>
            <a:endParaRPr lang="zh-CN" altLang="en-US" sz="32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150" y="155639"/>
            <a:ext cx="2996131" cy="856037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08059"/>
              </p:ext>
            </p:extLst>
          </p:nvPr>
        </p:nvGraphicFramePr>
        <p:xfrm>
          <a:off x="925110" y="2529637"/>
          <a:ext cx="7293780" cy="376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260">
                  <a:extLst>
                    <a:ext uri="{9D8B030D-6E8A-4147-A177-3AD203B41FA5}">
                      <a16:colId xmlns:a16="http://schemas.microsoft.com/office/drawing/2014/main" val="1067717593"/>
                    </a:ext>
                  </a:extLst>
                </a:gridCol>
                <a:gridCol w="2431260">
                  <a:extLst>
                    <a:ext uri="{9D8B030D-6E8A-4147-A177-3AD203B41FA5}">
                      <a16:colId xmlns:a16="http://schemas.microsoft.com/office/drawing/2014/main" val="3158381141"/>
                    </a:ext>
                  </a:extLst>
                </a:gridCol>
                <a:gridCol w="2431260">
                  <a:extLst>
                    <a:ext uri="{9D8B030D-6E8A-4147-A177-3AD203B41FA5}">
                      <a16:colId xmlns:a16="http://schemas.microsoft.com/office/drawing/2014/main" val="792742829"/>
                    </a:ext>
                  </a:extLst>
                </a:gridCol>
              </a:tblGrid>
              <a:tr h="53736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V1725B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Our Digitizer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743452"/>
                  </a:ext>
                </a:extLst>
              </a:tr>
              <a:tr h="5373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Sampling rate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250</a:t>
                      </a:r>
                      <a:r>
                        <a:rPr lang="en-US" altLang="zh-CN" baseline="0" dirty="0" smtClean="0"/>
                        <a:t> MS/s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500 </a:t>
                      </a:r>
                      <a:r>
                        <a:rPr lang="en-US" altLang="zh-CN" dirty="0" smtClean="0"/>
                        <a:t>MS/s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225923"/>
                  </a:ext>
                </a:extLst>
              </a:tr>
              <a:tr h="5373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Resolution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14-bit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14-bit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796557"/>
                  </a:ext>
                </a:extLst>
              </a:tr>
              <a:tr h="5373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Dynamic range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2Vpp, or 0.5Vpp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1.44-2.16</a:t>
                      </a:r>
                      <a:r>
                        <a:rPr lang="en-US" altLang="zh-CN" baseline="0" dirty="0" smtClean="0"/>
                        <a:t> Vpp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772729"/>
                  </a:ext>
                </a:extLst>
              </a:tr>
              <a:tr h="5373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Input</a:t>
                      </a:r>
                      <a:r>
                        <a:rPr lang="en-US" altLang="zh-CN" baseline="0" dirty="0" smtClean="0"/>
                        <a:t> bandwidth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DC-125 MHz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0.06 – 400MHz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663642"/>
                  </a:ext>
                </a:extLst>
              </a:tr>
              <a:tr h="5373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RAM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164MB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4GB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191015"/>
                  </a:ext>
                </a:extLst>
              </a:tr>
              <a:tr h="5373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Readout bandwidth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1Gb/s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10Gb/s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237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6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26566</TotalTime>
  <Words>570</Words>
  <Application>Microsoft Office PowerPoint</Application>
  <PresentationFormat>全屏显示(4:3)</PresentationFormat>
  <Paragraphs>136</Paragraphs>
  <Slides>16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DengXian</vt:lpstr>
      <vt:lpstr>黑体</vt:lpstr>
      <vt:lpstr>华文中宋</vt:lpstr>
      <vt:lpstr>宋体</vt:lpstr>
      <vt:lpstr>Arial</vt:lpstr>
      <vt:lpstr>Calibri</vt:lpstr>
      <vt:lpstr>Garamond</vt:lpstr>
      <vt:lpstr>Lucida Sans Unicode</vt:lpstr>
      <vt:lpstr>Symbol</vt:lpstr>
      <vt:lpstr>Verdana</vt:lpstr>
      <vt:lpstr>Wingdings 2</vt:lpstr>
      <vt:lpstr>Wingdings 3</vt:lpstr>
      <vt:lpstr>聚合</vt:lpstr>
      <vt:lpstr>R&amp;D progress for PMT signal processing in PandaX</vt:lpstr>
      <vt:lpstr>Outline</vt:lpstr>
      <vt:lpstr>Particle and Astrophysical Xenon Experiments</vt:lpstr>
      <vt:lpstr>S1 and S2 </vt:lpstr>
      <vt:lpstr>Current PMT signal processing system  </vt:lpstr>
      <vt:lpstr>Future DM&amp; 0nbb in one detector</vt:lpstr>
      <vt:lpstr>Design of a dual-dynode base for PMT </vt:lpstr>
      <vt:lpstr>Base board</vt:lpstr>
      <vt:lpstr>Design of ADC</vt:lpstr>
      <vt:lpstr>Key components of the design</vt:lpstr>
      <vt:lpstr>The schematics and the board</vt:lpstr>
      <vt:lpstr>Test with LED source </vt:lpstr>
      <vt:lpstr>Single PE spectrum</vt:lpstr>
      <vt:lpstr>Work in progress </vt:lpstr>
      <vt:lpstr>PowerPoint 演示文稿</vt:lpstr>
      <vt:lpstr>Block diagram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zlei</dc:creator>
  <cp:lastModifiedBy>Dell</cp:lastModifiedBy>
  <cp:revision>948</cp:revision>
  <cp:lastPrinted>2014-06-03T01:11:31Z</cp:lastPrinted>
  <dcterms:created xsi:type="dcterms:W3CDTF">2013-07-08T07:33:31Z</dcterms:created>
  <dcterms:modified xsi:type="dcterms:W3CDTF">2018-06-23T02:26:13Z</dcterms:modified>
</cp:coreProperties>
</file>