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0" r:id="rId2"/>
    <p:sldId id="426" r:id="rId3"/>
    <p:sldId id="429" r:id="rId4"/>
    <p:sldId id="406" r:id="rId5"/>
    <p:sldId id="428" r:id="rId6"/>
    <p:sldId id="430" r:id="rId7"/>
    <p:sldId id="452" r:id="rId8"/>
    <p:sldId id="438" r:id="rId9"/>
    <p:sldId id="439" r:id="rId10"/>
    <p:sldId id="444" r:id="rId11"/>
    <p:sldId id="441" r:id="rId12"/>
    <p:sldId id="446" r:id="rId13"/>
    <p:sldId id="448" r:id="rId14"/>
    <p:sldId id="443" r:id="rId15"/>
    <p:sldId id="432" r:id="rId16"/>
    <p:sldId id="362" r:id="rId17"/>
    <p:sldId id="373" r:id="rId18"/>
    <p:sldId id="434" r:id="rId19"/>
    <p:sldId id="435" r:id="rId20"/>
    <p:sldId id="436" r:id="rId21"/>
    <p:sldId id="411" r:id="rId22"/>
    <p:sldId id="412" r:id="rId23"/>
    <p:sldId id="437" r:id="rId24"/>
    <p:sldId id="447" r:id="rId25"/>
    <p:sldId id="433" r:id="rId26"/>
    <p:sldId id="451" r:id="rId27"/>
    <p:sldId id="449" r:id="rId28"/>
    <p:sldId id="419" r:id="rId29"/>
    <p:sldId id="423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2" autoAdjust="0"/>
  </p:normalViewPr>
  <p:slideViewPr>
    <p:cSldViewPr>
      <p:cViewPr varScale="1">
        <p:scale>
          <a:sx n="97" d="100"/>
          <a:sy n="97" d="100"/>
        </p:scale>
        <p:origin x="1480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42918-ED6D-4B4A-841B-F71547EE7B01}" type="datetimeFigureOut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0FF7F-7528-4BAC-B41A-7596A41976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4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286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72A1132-369A-493B-8450-33F331E755C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8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strict board size limitation,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sufficient VMM protection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chips/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miniSAS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deploy for high speed data transmission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75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dirty="0" smtClean="0"/>
              <a:t>引进美国</a:t>
            </a:r>
            <a:r>
              <a:rPr lang="en-US" altLang="zh-CN" dirty="0" smtClean="0"/>
              <a:t>BNL</a:t>
            </a:r>
            <a:r>
              <a:rPr lang="zh-CN" altLang="zh-CN" dirty="0" smtClean="0"/>
              <a:t>实验室研发的</a:t>
            </a:r>
            <a:r>
              <a:rPr lang="en-US" altLang="zh-CN" dirty="0" smtClean="0"/>
              <a:t>IBM130nm</a:t>
            </a:r>
            <a:r>
              <a:rPr lang="zh-CN" altLang="zh-CN" dirty="0" smtClean="0"/>
              <a:t>多通道、抗辐照专用</a:t>
            </a:r>
            <a:r>
              <a:rPr lang="en-US" altLang="zh-CN" dirty="0" smtClean="0"/>
              <a:t>ASIC TDS(Trigger Data </a:t>
            </a:r>
            <a:r>
              <a:rPr lang="en-US" altLang="zh-CN" dirty="0" err="1" smtClean="0"/>
              <a:t>Serializer</a:t>
            </a:r>
            <a:r>
              <a:rPr lang="en-US" altLang="zh-CN" dirty="0" smtClean="0"/>
              <a:t>)</a:t>
            </a:r>
            <a:r>
              <a:rPr lang="zh-CN" altLang="zh-CN" dirty="0" smtClean="0"/>
              <a:t>芯片，</a:t>
            </a:r>
            <a:endParaRPr lang="en-US" altLang="zh-CN" dirty="0" smtClean="0"/>
          </a:p>
          <a:p>
            <a:pPr defTabSz="91430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dirty="0" smtClean="0"/>
              <a:t>研制单板</a:t>
            </a:r>
            <a:r>
              <a:rPr lang="en-US" altLang="zh-CN" dirty="0" smtClean="0"/>
              <a:t>128-512</a:t>
            </a:r>
            <a:r>
              <a:rPr lang="zh-CN" altLang="zh-CN" dirty="0" smtClean="0"/>
              <a:t>多通道抗辐照</a:t>
            </a:r>
            <a:r>
              <a:rPr lang="en-US" altLang="zh-CN" dirty="0" smtClean="0"/>
              <a:t>FE</a:t>
            </a:r>
            <a:r>
              <a:rPr lang="zh-CN" altLang="zh-CN" dirty="0" smtClean="0"/>
              <a:t>读出电路设计、生产与测试，并设计相关的</a:t>
            </a:r>
            <a:r>
              <a:rPr lang="en-US" altLang="zh-CN" dirty="0" smtClean="0"/>
              <a:t>6Gpbs</a:t>
            </a:r>
            <a:r>
              <a:rPr lang="zh-CN" altLang="zh-CN" dirty="0" smtClean="0"/>
              <a:t>高速光纤数据传输芯片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3682-4063-462E-91A7-40ACBF8E12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1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 first VMM2 never works no matter how we change the configuration bits.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834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The first VMM2 never works no matter how we change the configuration bits.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en-US" altLang="zh-CN" baseline="0" dirty="0"/>
              <a:t> crowd between GFZ and VMM to leave rooms for pi-network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865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Amplitude peak-to-peak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FF7F-7528-4BAC-B41A-7596A41976D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7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F14B-B940-443D-BA76-3DA41F8937C8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8DAA7-11E4-4481-8BB7-D6F5B0DA6F5E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2E99-E846-4057-A3CC-9B2E5D4F6712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786688" cy="10636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67544" y="1846585"/>
            <a:ext cx="8229600" cy="3886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5940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2014/03/21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Phase1 NSW@NSFC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480E-8274-4ABA-9548-8509DF1D53FB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EE6D-67AB-4449-9C6D-8F083C302131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CC18-3CEC-4B6C-A809-7C7B10E655DA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6DDF-76A0-490F-BA6B-1AABF3D3FDD0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92B3-3E8C-479B-929E-0854A2713C39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08E13-C43F-4304-AE58-E22CAC25B4F6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1F23-2930-4319-9EE9-9C7B6718CF70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FBB2-8B1A-477B-B035-2D45F286D9F1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4.bmp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8599" y="214290"/>
            <a:ext cx="1305401" cy="517568"/>
          </a:xfrm>
          <a:prstGeom prst="rect">
            <a:avLst/>
          </a:prstGeom>
        </p:spPr>
      </p:pic>
      <p:pic>
        <p:nvPicPr>
          <p:cNvPr id="7" name="图片 6" descr="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" y="0"/>
            <a:ext cx="785786" cy="779302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86E8-B405-4F56-A261-199457496F4E}" type="datetime1">
              <a:rPr lang="zh-CN" altLang="en-US" smtClean="0"/>
              <a:pPr/>
              <a:t>2018/6/22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72C-3263-4CF6-B724-3C14F683C4E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0" y="6286520"/>
            <a:ext cx="91440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42844" y="6429396"/>
            <a:ext cx="371477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6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Univ.</a:t>
            </a:r>
            <a:r>
              <a:rPr lang="en-US" altLang="zh-CN" sz="1600" b="1" cap="none" spc="0" baseline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of Sci. &amp; Tech. of CHN (USTC)</a:t>
            </a:r>
            <a:endParaRPr lang="zh-CN" altLang="en-US" sz="1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b="1" dirty="0"/>
              <a:t>ATLAS Phase-I upgrade NSW Front-End Electronics</a:t>
            </a:r>
            <a:endParaRPr lang="zh-CN" altLang="en-US" b="1" dirty="0">
              <a:latin typeface="华文琥珀" panose="02010800040101010101" pitchFamily="2" charset="-122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61892" y="3429000"/>
            <a:ext cx="7704856" cy="2520280"/>
          </a:xfrm>
        </p:spPr>
        <p:txBody>
          <a:bodyPr>
            <a:normAutofit fontScale="62500" lnSpcReduction="20000"/>
          </a:bodyPr>
          <a:lstStyle/>
          <a:p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u="heavy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Feng Li</a:t>
            </a:r>
            <a:r>
              <a:rPr lang="en-US" altLang="zh-CN" sz="3600" b="1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, Peng Miao, </a:t>
            </a:r>
            <a:r>
              <a:rPr lang="en-US" altLang="zh-CN" sz="3600" b="1" dirty="0" err="1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Xinxin</a:t>
            </a:r>
            <a:r>
              <a:rPr lang="en-US" altLang="zh-CN" sz="3600" b="1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 Wang, </a:t>
            </a:r>
            <a:r>
              <a:rPr lang="en-US" altLang="zh-CN" sz="3600" b="1" dirty="0" err="1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Zhilei</a:t>
            </a:r>
            <a:r>
              <a:rPr lang="en-US" altLang="zh-CN" sz="3600" b="1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 Zhang, </a:t>
            </a:r>
            <a:r>
              <a:rPr lang="en-US" altLang="zh-CN" sz="3600" b="1" dirty="0" err="1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Shengquan</a:t>
            </a:r>
            <a:r>
              <a:rPr lang="en-US" altLang="zh-CN" sz="3600" b="1" dirty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 Liu, </a:t>
            </a:r>
            <a:r>
              <a:rPr lang="en-US" altLang="zh-CN" sz="3600" b="1" dirty="0" err="1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Shuang</a:t>
            </a:r>
            <a:r>
              <a:rPr lang="en-US" altLang="zh-CN" sz="3600" b="1" dirty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Zhou, Liang Han &amp; Ge Jin</a:t>
            </a:r>
          </a:p>
          <a:p>
            <a:endParaRPr lang="en-US" altLang="zh-CN" sz="2600" dirty="0" smtClean="0">
              <a:solidFill>
                <a:schemeClr val="tx1"/>
              </a:solidFill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State Key Laboratory of Particle Detection and Electronics</a:t>
            </a:r>
          </a:p>
          <a:p>
            <a:r>
              <a:rPr lang="en-US" altLang="zh-CN" sz="2600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Depart of Modern Physics, University of Science </a:t>
            </a:r>
            <a:r>
              <a:rPr lang="en-US" altLang="zh-CN" sz="2600" dirty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en-US" altLang="zh-CN" sz="2600" dirty="0" smtClean="0">
                <a:solidFill>
                  <a:schemeClr val="tx1"/>
                </a:solidFill>
                <a:ea typeface="华文细黑" panose="02010600040101010101" pitchFamily="2" charset="-122"/>
                <a:cs typeface="Times New Roman" panose="02020603050405020304" pitchFamily="18" charset="0"/>
              </a:rPr>
              <a:t> Technology of China</a:t>
            </a:r>
            <a:endParaRPr lang="en-US" altLang="zh-CN" sz="2600" dirty="0">
              <a:solidFill>
                <a:schemeClr val="tx1"/>
              </a:solidFill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CHEP2018</a:t>
            </a:r>
            <a:endParaRPr lang="zh-CN" altLang="en-US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70" y="1822008"/>
            <a:ext cx="3231298" cy="449847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3"/>
          <a:srcRect b="77350"/>
          <a:stretch/>
        </p:blipFill>
        <p:spPr>
          <a:xfrm rot="5400000">
            <a:off x="5630476" y="3191861"/>
            <a:ext cx="5453442" cy="720410"/>
          </a:xfrm>
          <a:prstGeom prst="rect">
            <a:avLst/>
          </a:prstGeom>
        </p:spPr>
      </p:pic>
      <p:cxnSp>
        <p:nvCxnSpPr>
          <p:cNvPr id="8" name="Straight Arrow Connector 12"/>
          <p:cNvCxnSpPr/>
          <p:nvPr/>
        </p:nvCxnSpPr>
        <p:spPr>
          <a:xfrm>
            <a:off x="7006391" y="1581432"/>
            <a:ext cx="376991" cy="549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51623" y="1373592"/>
            <a:ext cx="168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</a:rPr>
              <a:t>GFZ adaptor 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526" y="761292"/>
            <a:ext cx="207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Palatino Linotype" panose="02040502050505030304" pitchFamily="18" charset="0"/>
              </a:rPr>
              <a:t>sTGC strip side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cxnSp>
        <p:nvCxnSpPr>
          <p:cNvPr id="11" name="Straight Arrow Connector 18"/>
          <p:cNvCxnSpPr/>
          <p:nvPr/>
        </p:nvCxnSpPr>
        <p:spPr>
          <a:xfrm>
            <a:off x="7469613" y="1037445"/>
            <a:ext cx="527379" cy="736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84924" y="1162156"/>
            <a:ext cx="131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Palatino Linotype" panose="02040502050505030304" pitchFamily="18" charset="0"/>
              </a:rPr>
              <a:t>pFEB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cxnSp>
        <p:nvCxnSpPr>
          <p:cNvPr id="13" name="Straight Arrow Connector 22"/>
          <p:cNvCxnSpPr/>
          <p:nvPr/>
        </p:nvCxnSpPr>
        <p:spPr>
          <a:xfrm>
            <a:off x="5090361" y="1362211"/>
            <a:ext cx="376991" cy="549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44944" cy="582594"/>
          </a:xfrm>
        </p:spPr>
        <p:txBody>
          <a:bodyPr>
            <a:normAutofit fontScale="90000"/>
          </a:bodyPr>
          <a:lstStyle/>
          <a:p>
            <a:r>
              <a:rPr lang="en-US" altLang="zh-CN" dirty="0" err="1" smtClean="0"/>
              <a:t>pFEB</a:t>
            </a:r>
            <a:r>
              <a:rPr lang="en-US" altLang="zh-CN" dirty="0" smtClean="0"/>
              <a:t> v1.0 based on </a:t>
            </a:r>
            <a:r>
              <a:rPr lang="en-US" altLang="zh-CN" dirty="0" smtClean="0"/>
              <a:t>VMM2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" y="1431345"/>
            <a:ext cx="4597246" cy="216776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20991" y="4423731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Integration test with mini-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sTGC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at UM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96992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/>
              <a:t>2015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277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sFEB_fro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40" y="869670"/>
            <a:ext cx="8846303" cy="2733681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71472" y="0"/>
            <a:ext cx="7384904" cy="7647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 </a:t>
            </a:r>
            <a:r>
              <a:rPr lang="en-US" altLang="zh-CN" dirty="0" err="1" smtClean="0"/>
              <a:t>sFEB</a:t>
            </a:r>
            <a:r>
              <a:rPr lang="en-US" altLang="zh-CN" dirty="0" smtClean="0"/>
              <a:t> v1.0/1.1 based on VMM2</a:t>
            </a:r>
            <a:endParaRPr lang="zh-CN" altLang="en-US" dirty="0"/>
          </a:p>
        </p:txBody>
      </p:sp>
      <p:sp>
        <p:nvSpPr>
          <p:cNvPr id="9" name="文本框 26"/>
          <p:cNvSpPr txBox="1"/>
          <p:nvPr/>
        </p:nvSpPr>
        <p:spPr>
          <a:xfrm>
            <a:off x="76840" y="3658375"/>
            <a:ext cx="688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VMM configuration and  raw data read out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MiniSAS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connectors added on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v1.1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data communication</a:t>
            </a:r>
          </a:p>
        </p:txBody>
      </p:sp>
      <p:pic>
        <p:nvPicPr>
          <p:cNvPr id="11" name="图片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4675814"/>
            <a:ext cx="4499992" cy="1633506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675815"/>
            <a:ext cx="4635955" cy="16335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96992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/>
              <a:t>2015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39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441883" y="5157192"/>
            <a:ext cx="828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NSW upgrade Committee visited USTC for site review in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June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2016.</a:t>
            </a:r>
            <a:endParaRPr lang="en-US" altLang="zh-CN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01" y="2849877"/>
            <a:ext cx="3832317" cy="15852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" y="2852075"/>
            <a:ext cx="5226430" cy="16911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500"/>
            <a:ext cx="5261926" cy="16360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21" y="1076631"/>
            <a:ext cx="3709079" cy="151308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51720" y="455822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SFEB v1.1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923536" y="4466813"/>
            <a:ext cx="139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pFEB</a:t>
            </a:r>
            <a:r>
              <a:rPr lang="en-US" altLang="zh-CN" dirty="0" smtClean="0"/>
              <a:t> v1.2</a:t>
            </a:r>
            <a:endParaRPr lang="zh-CN" altLang="en-US" dirty="0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467544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sFEB v1.1 and pFEB v1.2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996992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2016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693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771908" y="67861"/>
            <a:ext cx="7128792" cy="72008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 Board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90905"/>
            <a:ext cx="7619365" cy="5076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75910" y="1893570"/>
            <a:ext cx="15436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FF00"/>
                </a:solidFill>
                <a:latin typeface="Times New Roman" panose="02020603050405020304" pitchFamily="18" charset="0"/>
              </a:rPr>
              <a:t>TDS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79010" y="3321685"/>
            <a:ext cx="15436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FF00"/>
                </a:solidFill>
                <a:latin typeface="Times New Roman" panose="02020603050405020304" pitchFamily="18" charset="0"/>
              </a:rPr>
              <a:t>SCA</a:t>
            </a:r>
          </a:p>
        </p:txBody>
      </p:sp>
      <p:sp>
        <p:nvSpPr>
          <p:cNvPr id="7" name="矩形 6"/>
          <p:cNvSpPr/>
          <p:nvPr/>
        </p:nvSpPr>
        <p:spPr>
          <a:xfrm>
            <a:off x="7996992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2016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707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67062" y="26063"/>
            <a:ext cx="8229600" cy="738641"/>
          </a:xfrm>
        </p:spPr>
        <p:txBody>
          <a:bodyPr>
            <a:normAutofit fontScale="90000"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2.0 board based on VMM3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907112" cy="29151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03848" y="46191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/>
              <a:t>pFEB</a:t>
            </a:r>
            <a:r>
              <a:rPr lang="en-US" altLang="zh-CN" dirty="0" smtClean="0"/>
              <a:t> 2.0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71600" y="3501008"/>
            <a:ext cx="1008112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1520" y="5157192"/>
            <a:ext cx="506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FEAST module is used as analog power supply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/>
          <p:cNvCxnSpPr>
            <a:stCxn id="7" idx="2"/>
          </p:cNvCxnSpPr>
          <p:nvPr/>
        </p:nvCxnSpPr>
        <p:spPr>
          <a:xfrm flipH="1">
            <a:off x="1187624" y="4725144"/>
            <a:ext cx="288032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028384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2016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439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01591" y="987468"/>
            <a:ext cx="285913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VMM3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16.5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6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 layers, 192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Channels;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27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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6cm, 14 layers, 512 channels;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Used at WZ/CERN/McGill /SDU for chamber test</a:t>
            </a: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+mn-lt"/>
                <a:ea typeface="+mn-ea"/>
                <a:cs typeface="+mn-cs"/>
              </a:rPr>
              <a:t>pFEB</a:t>
            </a:r>
            <a:r>
              <a:rPr lang="en-US" altLang="zh-CN" sz="3600" dirty="0">
                <a:latin typeface="+mn-lt"/>
                <a:ea typeface="+mn-ea"/>
                <a:cs typeface="+mn-cs"/>
              </a:rPr>
              <a:t>/</a:t>
            </a:r>
            <a:r>
              <a:rPr lang="en-US" altLang="zh-CN" sz="3600" dirty="0" err="1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>
                <a:latin typeface="+mn-lt"/>
                <a:ea typeface="+mn-ea"/>
                <a:cs typeface="+mn-cs"/>
              </a:rPr>
              <a:t> v2.1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5496" y="1066352"/>
            <a:ext cx="6120680" cy="2520279"/>
            <a:chOff x="1619672" y="1628800"/>
            <a:chExt cx="5815152" cy="2664296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672" y="1628800"/>
              <a:ext cx="5815152" cy="2664296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2996831" y="2837699"/>
              <a:ext cx="73436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68839" y="3658534"/>
              <a:ext cx="66235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376604" y="2807059"/>
              <a:ext cx="680783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40544" y="3069538"/>
              <a:ext cx="607891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 rot="16200000">
              <a:off x="3821447" y="3158934"/>
              <a:ext cx="1416294" cy="300715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43697" y="3683609"/>
              <a:ext cx="667932" cy="29113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12727" y="2797228"/>
              <a:ext cx="544462" cy="27231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78513" y="3554513"/>
              <a:ext cx="954496" cy="462926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662820" y="3798641"/>
              <a:ext cx="118561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1(A)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0" y="3742539"/>
            <a:ext cx="9141420" cy="2594863"/>
            <a:chOff x="2580" y="1199276"/>
            <a:chExt cx="9141420" cy="259486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" y="1199276"/>
              <a:ext cx="9141420" cy="259486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07111" y="239370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631186" y="2361536"/>
              <a:ext cx="70224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66851" y="3157359"/>
              <a:ext cx="6665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442942" y="2354935"/>
              <a:ext cx="687672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434125" y="3164656"/>
              <a:ext cx="66302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87328" y="3158239"/>
              <a:ext cx="54183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826022" y="3165656"/>
              <a:ext cx="578148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748161" y="3159361"/>
              <a:ext cx="568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366315" y="3168625"/>
              <a:ext cx="584155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93167" y="2413603"/>
              <a:ext cx="734069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FPGA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743880" y="2289695"/>
              <a:ext cx="585796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SCA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rot="16200000">
              <a:off x="1640265" y="2715289"/>
              <a:ext cx="13642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 rot="16200000">
              <a:off x="6104013" y="2740295"/>
              <a:ext cx="1494414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GFZ connector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6064" y="2222788"/>
              <a:ext cx="804669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2(A)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211303" y="2203775"/>
              <a:ext cx="848338" cy="523220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2(D) </a:t>
              </a:r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FEAST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820175" y="1355548"/>
              <a:ext cx="1499508" cy="338554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 </a:t>
              </a:r>
              <a:r>
                <a:rPr lang="en-US" altLang="zh-CN" sz="16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miniSAS</a:t>
              </a:r>
              <a:endParaRPr lang="zh-CN" alt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915026" y="2342818"/>
              <a:ext cx="678780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111130" y="3179726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81500" y="3157552"/>
              <a:ext cx="652121" cy="307777"/>
            </a:xfrm>
            <a:prstGeom prst="rect">
              <a:avLst/>
            </a:prstGeom>
            <a:solidFill>
              <a:srgbClr val="0000CC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VMM</a:t>
              </a:r>
              <a:endParaRPr lang="zh-CN" altLang="en-US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7996992" y="0"/>
            <a:ext cx="111151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2017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14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tests of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30741"/>
            <a:ext cx="4170040" cy="25020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94031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of pad signal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58550"/>
              </p:ext>
            </p:extLst>
          </p:nvPr>
        </p:nvGraphicFramePr>
        <p:xfrm>
          <a:off x="150432" y="1711193"/>
          <a:ext cx="44802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71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(mV/</a:t>
                      </a:r>
                      <a:r>
                        <a:rPr lang="en-US" altLang="zh-C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</a:t>
                      </a:r>
                    </a:p>
                    <a:p>
                      <a:pPr algn="ctr"/>
                      <a:r>
                        <a:rPr lang="en-US" altLang="zh-CN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7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01484" y="4712808"/>
            <a:ext cx="76619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intrinsic noise of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0.5mV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gains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661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tests of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v2.1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94031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of strip signal on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219977"/>
              </p:ext>
            </p:extLst>
          </p:nvPr>
        </p:nvGraphicFramePr>
        <p:xfrm>
          <a:off x="150432" y="1711193"/>
          <a:ext cx="44802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28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71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(mV/</a:t>
                      </a:r>
                      <a:r>
                        <a:rPr lang="en-US" altLang="zh-CN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 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</a:t>
                      </a:r>
                    </a:p>
                    <a:p>
                      <a:pPr algn="ctr"/>
                      <a:r>
                        <a:rPr lang="en-US" altLang="zh-CN" sz="1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4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7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01484" y="4712808"/>
            <a:ext cx="76619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intrinsic noise of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0.5mV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gains </a:t>
            </a:r>
            <a:endParaRPr lang="zh-CN" altLang="en-US" sz="2400" dirty="0"/>
          </a:p>
        </p:txBody>
      </p:sp>
      <p:pic>
        <p:nvPicPr>
          <p:cNvPr id="10" name="Picture 2" descr="H:\sFEB Noise2\50ns1mV\tek000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1687573"/>
            <a:ext cx="4200466" cy="252028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220072" y="2050786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PT=50ns, Gain = 1mV/</a:t>
            </a:r>
            <a:r>
              <a:rPr lang="en-US" altLang="zh-CN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@ 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7504" y="980728"/>
            <a:ext cx="4265702" cy="2448272"/>
            <a:chOff x="27821" y="1484784"/>
            <a:chExt cx="4265702" cy="244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21" y="1484784"/>
              <a:ext cx="4265702" cy="244827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19672" y="1520062"/>
              <a:ext cx="1464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579409" y="1003768"/>
            <a:ext cx="4493413" cy="2408083"/>
            <a:chOff x="4572000" y="1485230"/>
            <a:chExt cx="4493413" cy="24080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" t="340" b="17346"/>
            <a:stretch/>
          </p:blipFill>
          <p:spPr>
            <a:xfrm>
              <a:off x="4572000" y="1485230"/>
              <a:ext cx="4493413" cy="240808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671586" y="2207416"/>
              <a:ext cx="84179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cs typeface="Times New Roman" panose="02020603050405020304" pitchFamily="18" charset="0"/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048861" y="2063826"/>
              <a:ext cx="99198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Cooling Fan 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795722" y="3257594"/>
              <a:ext cx="249753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Linear Power Supplies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407997" y="2081600"/>
              <a:ext cx="929571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299845" y="2068967"/>
              <a:ext cx="927735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sFEB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332824" y="2469026"/>
              <a:ext cx="929571" cy="17950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477988" y="2456257"/>
              <a:ext cx="10003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err="1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pFEB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358699" y="2158890"/>
              <a:ext cx="941146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1400" b="1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</a:rPr>
                <a:t>Configure &amp; DAQ Board</a:t>
              </a:r>
              <a:endParaRPr lang="zh-CN" altLang="en-US" sz="1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28516" y="1540135"/>
              <a:ext cx="1584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SDU </a:t>
              </a:r>
              <a:endParaRPr lang="zh-CN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0280" y="3591438"/>
            <a:ext cx="668343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Full size QS2 with soldered adapter board and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trigger by scintillator cosmic coincidence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Configure and readout via a simple DAQ board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detector grounding and efficient chip cooling are vital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@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9513"/>
            <a:ext cx="4635476" cy="405293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9293" y="3534981"/>
            <a:ext cx="4725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connected to a particular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pad of ~ 2nF and powered up to 3.2kV, the level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noise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~ 5200e ENC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980728"/>
            <a:ext cx="410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noise on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WZ: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4438" y="1903184"/>
            <a:ext cx="472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noise of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w/o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reported as 700-800e of ENC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1"/>
            <a:ext cx="2664296" cy="764704"/>
          </a:xfrm>
        </p:spPr>
        <p:txBody>
          <a:bodyPr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</a:rPr>
              <a:t>Introduction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楷体_GB2312" pitchFamily="49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half" idx="4294967295"/>
          </p:nvPr>
        </p:nvSpPr>
        <p:spPr>
          <a:xfrm>
            <a:off x="6156176" y="1285223"/>
            <a:ext cx="2987824" cy="416561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LHC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will be upgraded to 14TeV proton-proton collision </a:t>
            </a:r>
          </a:p>
          <a:p>
            <a:r>
              <a:rPr lang="en-US" altLang="zh-CN" sz="2400" b="1" dirty="0" smtClean="0"/>
              <a:t>ATLAS: Current SW has fake event up to 98</a:t>
            </a:r>
            <a:r>
              <a:rPr lang="en-US" altLang="zh-CN" sz="2400" b="1" dirty="0"/>
              <a:t>%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Build a completely New Small Wheel (NSW)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13" name="Picture 2" descr="at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5" y="795029"/>
            <a:ext cx="6240100" cy="495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/>
          <p:cNvSpPr txBox="1"/>
          <p:nvPr/>
        </p:nvSpPr>
        <p:spPr>
          <a:xfrm>
            <a:off x="1752600" y="5388114"/>
            <a:ext cx="2755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SW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Small Wheel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椭圆 14"/>
          <p:cNvSpPr/>
          <p:nvPr/>
        </p:nvSpPr>
        <p:spPr bwMode="auto">
          <a:xfrm rot="600000">
            <a:off x="3697286" y="2685915"/>
            <a:ext cx="337212" cy="1364226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 bwMode="auto">
          <a:xfrm rot="600000">
            <a:off x="1995942" y="2644004"/>
            <a:ext cx="361884" cy="125505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176884" y="3810000"/>
            <a:ext cx="431258" cy="1578114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5" idx="3"/>
          </p:cNvCxnSpPr>
          <p:nvPr/>
        </p:nvCxnSpPr>
        <p:spPr>
          <a:xfrm flipH="1">
            <a:off x="2760542" y="3822325"/>
            <a:ext cx="904184" cy="1565789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30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 v2.1 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@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SDU &amp; WZ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95" y="985723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signals: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273" y="1606852"/>
            <a:ext cx="2380890" cy="2480210"/>
            <a:chOff x="251520" y="1646841"/>
            <a:chExt cx="3456384" cy="34896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646841"/>
              <a:ext cx="3456384" cy="348963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69257" y="2485897"/>
              <a:ext cx="1967488" cy="51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QS2 @ WZ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557534" y="1837068"/>
            <a:ext cx="3166594" cy="2138340"/>
            <a:chOff x="4367584" y="1052736"/>
            <a:chExt cx="4327556" cy="262273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584" y="1052736"/>
              <a:ext cx="4327556" cy="262273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367584" y="1213354"/>
              <a:ext cx="3638699" cy="7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Signal of </a:t>
              </a:r>
              <a:r>
                <a:rPr lang="en-US" altLang="zh-CN" sz="1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pFEB</a:t>
              </a:r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SDU </a:t>
              </a:r>
            </a:p>
            <a:p>
              <a:pPr algn="ctr"/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(PT=25ns, Gain = 3mV/</a:t>
              </a:r>
              <a:r>
                <a:rPr lang="en-US" altLang="zh-CN" sz="1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867974" y="1833110"/>
            <a:ext cx="3168523" cy="2146256"/>
            <a:chOff x="4764655" y="3861048"/>
            <a:chExt cx="3421750" cy="214625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656" y="3861048"/>
              <a:ext cx="3421749" cy="214625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764655" y="3996715"/>
              <a:ext cx="30441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of </a:t>
              </a:r>
              <a:r>
                <a:rPr lang="en-US" altLang="zh-CN" sz="1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sFEB</a:t>
              </a:r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@ SDU </a:t>
              </a:r>
              <a:endParaRPr lang="en-US" altLang="zh-CN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(PT=25ns, Gain = </a:t>
              </a:r>
              <a:r>
                <a:rPr lang="en-US" altLang="zh-C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0.5mV/</a:t>
              </a:r>
              <a:r>
                <a:rPr lang="en-US" altLang="zh-CN" sz="16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r>
                <a:rPr lang="en-US" altLang="zh-CN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dirty="0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67544" y="4365104"/>
            <a:ext cx="7970452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and good analog signals of both </a:t>
            </a:r>
            <a:r>
              <a:rPr lang="en-US" altLang="zh-CN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observed.</a:t>
            </a:r>
          </a:p>
        </p:txBody>
      </p:sp>
    </p:spTree>
    <p:extLst>
      <p:ext uri="{BB962C8B-B14F-4D97-AF65-F5344CB8AC3E}">
        <p14:creationId xmlns:p14="http://schemas.microsoft.com/office/powerpoint/2010/main" val="34851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B451689-41C2-48CA-B48F-CA8B9DB6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55E1-042F-4FC2-B1D3-431B30BC368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DC90DD-1644-49E6-83CE-7EE294685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93344"/>
            <a:ext cx="6408712" cy="4801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8364D64-460E-4559-AE0C-0C790F7FBAD6}"/>
              </a:ext>
            </a:extLst>
          </p:cNvPr>
          <p:cNvSpPr txBox="1"/>
          <p:nvPr/>
        </p:nvSpPr>
        <p:spPr>
          <a:xfrm>
            <a:off x="39262" y="847013"/>
            <a:ext cx="907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 setup with </a:t>
            </a:r>
            <a:r>
              <a:rPr lang="en-US" dirty="0" err="1"/>
              <a:t>pFEB</a:t>
            </a:r>
            <a:r>
              <a:rPr lang="en-US" dirty="0"/>
              <a:t> and sFEB installed </a:t>
            </a:r>
          </a:p>
          <a:p>
            <a:pPr algn="ctr"/>
            <a:r>
              <a:rPr lang="en-US" dirty="0"/>
              <a:t>(reduced TTC, L1DATA to 80 </a:t>
            </a:r>
            <a:r>
              <a:rPr lang="en-US" dirty="0" err="1"/>
              <a:t>Mbps</a:t>
            </a:r>
            <a:r>
              <a:rPr lang="en-US" dirty="0"/>
              <a:t>; changed the firmware to support VMM daisy chain </a:t>
            </a:r>
            <a:r>
              <a:rPr lang="en-US" dirty="0" err="1"/>
              <a:t>cfg</a:t>
            </a:r>
            <a:r>
              <a:rPr lang="en-US" dirty="0"/>
              <a:t>.)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7ECAC4F7-D34C-47E8-8318-1DEBD8056D24}"/>
              </a:ext>
            </a:extLst>
          </p:cNvPr>
          <p:cNvSpPr txBox="1"/>
          <p:nvPr/>
        </p:nvSpPr>
        <p:spPr>
          <a:xfrm>
            <a:off x="1115616" y="11663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Beam Test at CERN, October 5,2017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59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77EE9D4-A289-4A39-9F29-9B7BCDCA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55E1-042F-4FC2-B1D3-431B30BC368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52CE31-E564-4FAB-A781-FF81F934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939800"/>
            <a:ext cx="7720610" cy="5781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80A6C3-4E49-44F3-BA24-7F49E7625FCD}"/>
              </a:ext>
            </a:extLst>
          </p:cNvPr>
          <p:cNvSpPr txBox="1"/>
          <p:nvPr/>
        </p:nvSpPr>
        <p:spPr>
          <a:xfrm>
            <a:off x="69848" y="215900"/>
            <a:ext cx="907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Oct.: Full setup (view from top)</a:t>
            </a:r>
          </a:p>
        </p:txBody>
      </p:sp>
    </p:spTree>
    <p:extLst>
      <p:ext uri="{BB962C8B-B14F-4D97-AF65-F5344CB8AC3E}">
        <p14:creationId xmlns:p14="http://schemas.microsoft.com/office/powerpoint/2010/main" val="25667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NSW committee placed an order for 38 p/</a:t>
            </a:r>
            <a:r>
              <a:rPr lang="en-US" altLang="zh-CN" dirty="0" err="1" smtClean="0"/>
              <a:t>sFEB</a:t>
            </a:r>
            <a:r>
              <a:rPr lang="en-US" altLang="zh-CN" dirty="0" smtClean="0"/>
              <a:t> v2.1 for chamber production sites and CERN wedge test.</a:t>
            </a:r>
          </a:p>
          <a:p>
            <a:r>
              <a:rPr lang="en-US" altLang="zh-CN" dirty="0" smtClean="0"/>
              <a:t>Cost estimation for FEB</a:t>
            </a:r>
          </a:p>
          <a:p>
            <a:pPr lvl="1"/>
            <a:r>
              <a:rPr lang="en-US" altLang="zh-CN" dirty="0" err="1" smtClean="0"/>
              <a:t>pFEB</a:t>
            </a:r>
            <a:r>
              <a:rPr lang="en-US" altLang="zh-CN" dirty="0" smtClean="0"/>
              <a:t> </a:t>
            </a:r>
            <a:r>
              <a:rPr lang="en-US" altLang="zh-CN" dirty="0"/>
              <a:t>v2.1: 	1945 CHF/board</a:t>
            </a:r>
          </a:p>
          <a:p>
            <a:pPr lvl="1"/>
            <a:r>
              <a:rPr lang="en-US" altLang="zh-CN" dirty="0" err="1"/>
              <a:t>sFEB</a:t>
            </a:r>
            <a:r>
              <a:rPr lang="en-US" altLang="zh-CN" dirty="0"/>
              <a:t> v2.1:	2505 CHF/board</a:t>
            </a:r>
          </a:p>
          <a:p>
            <a:r>
              <a:rPr lang="en-US" altLang="zh-CN" dirty="0" smtClean="0"/>
              <a:t>Overall cost: 169,100 CHF</a:t>
            </a:r>
          </a:p>
          <a:p>
            <a:r>
              <a:rPr lang="en-US" altLang="zh-CN" dirty="0" smtClean="0"/>
              <a:t>Can cover the cost of FEAST/SCA ASICs and </a:t>
            </a:r>
            <a:r>
              <a:rPr lang="en-US" altLang="zh-CN" dirty="0" err="1" smtClean="0"/>
              <a:t>MiniSAS</a:t>
            </a:r>
            <a:r>
              <a:rPr lang="en-US" altLang="zh-CN" dirty="0" smtClean="0"/>
              <a:t>/POWER connectors we shall pay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All the p/</a:t>
            </a:r>
            <a:r>
              <a:rPr lang="en-US" altLang="zh-CN" dirty="0" err="1" smtClean="0"/>
              <a:t>sFEB</a:t>
            </a:r>
            <a:r>
              <a:rPr lang="en-US" altLang="zh-CN" dirty="0" smtClean="0"/>
              <a:t> boards were delivered to the sites.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3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 versions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26840"/>
              </p:ext>
            </p:extLst>
          </p:nvPr>
        </p:nvGraphicFramePr>
        <p:xfrm>
          <a:off x="107504" y="821981"/>
          <a:ext cx="8928992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4752528"/>
                <a:gridCol w="1944216"/>
              </a:tblGrid>
              <a:tr h="457200">
                <a:tc>
                  <a:txBody>
                    <a:bodyPr/>
                    <a:lstStyle/>
                    <a:p>
                      <a:r>
                        <a:rPr lang="en-US" altLang="zh-CN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Version</a:t>
                      </a:r>
                      <a:endParaRPr lang="zh-CN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Descriptions</a:t>
                      </a:r>
                      <a:r>
                        <a:rPr lang="en-US" altLang="zh-CN" sz="2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zh-CN" alt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v1.2 (2016.06)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VMM2; FPGA to configure/read</a:t>
                      </a:r>
                      <a:r>
                        <a:rPr lang="en-US" altLang="zh-C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VMM2 via Ethernet </a:t>
                      </a:r>
                    </a:p>
                    <a:p>
                      <a:pPr algn="ctr"/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Site review;</a:t>
                      </a:r>
                    </a:p>
                    <a:p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TGC test @ SDU 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v2.0 (2017.01)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VMM3</a:t>
                      </a:r>
                      <a:r>
                        <a:rPr lang="en-US" altLang="zh-C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</a:t>
                      </a:r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TDS +</a:t>
                      </a:r>
                      <a:r>
                        <a:rPr lang="en-US" altLang="zh-C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1FEAST; </a:t>
                      </a:r>
                    </a:p>
                    <a:p>
                      <a:pPr algn="ctr"/>
                      <a:r>
                        <a:rPr lang="en-US" altLang="zh-C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FPGA to configure/read VMM3; </a:t>
                      </a:r>
                    </a:p>
                    <a:p>
                      <a:pPr algn="ctr"/>
                      <a:r>
                        <a:rPr lang="en-US" altLang="zh-C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Separate SCA test board</a:t>
                      </a:r>
                    </a:p>
                    <a:p>
                      <a:pPr algn="ctr"/>
                      <a:endParaRPr lang="en-US" altLang="zh-CN" sz="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VS2017.03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v2.1 (2017.06)</a:t>
                      </a:r>
                      <a:endParaRPr lang="zh-CN" altLang="en-US" sz="2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VMM3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altLang="zh-CN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TDS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FEAST + SCA; </a:t>
                      </a:r>
                    </a:p>
                    <a:p>
                      <a:pPr algn="ctr"/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ROC-like FPGA; </a:t>
                      </a:r>
                    </a:p>
                    <a:p>
                      <a:pPr algn="ctr"/>
                      <a:r>
                        <a:rPr lang="en-US" altLang="zh-CN" sz="24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miniSAS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no </a:t>
                      </a:r>
                      <a:r>
                        <a:rPr lang="en-US" altLang="zh-CN" sz="24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ethernet</a:t>
                      </a:r>
                      <a:endParaRPr lang="en-US" altLang="zh-CN" sz="2400" baseline="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VS2017.07;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SDU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altLang="zh-CN" sz="24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WZ  &amp;McGill;</a:t>
                      </a:r>
                      <a:endParaRPr lang="zh-CN" altLang="en-US" sz="2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v2.2 (2017.12)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All-chip </a:t>
                      </a:r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prototype,VMM3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VS2018.01</a:t>
                      </a: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v2.3(2018.06)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All-chip prototype,</a:t>
                      </a:r>
                      <a:r>
                        <a:rPr lang="en-US" altLang="zh-CN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VMM3/3a footprint compatible,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design modified</a:t>
                      </a:r>
                      <a:endParaRPr lang="zh-CN" altLang="en-US" sz="24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VS2018.06 with VMM3a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3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+mn-lt"/>
                <a:ea typeface="+mn-ea"/>
                <a:cs typeface="+mn-cs"/>
              </a:rPr>
              <a:t>p/</a:t>
            </a:r>
            <a:r>
              <a:rPr lang="en-US" altLang="zh-CN" sz="3600" dirty="0" err="1" smtClean="0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 smtClean="0">
                <a:latin typeface="+mn-lt"/>
                <a:ea typeface="+mn-ea"/>
                <a:cs typeface="+mn-cs"/>
              </a:rPr>
              <a:t> v2.2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24351" y="919596"/>
            <a:ext cx="41281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smtClean="0"/>
              <a:t>FEAST:	POWER ASIC</a:t>
            </a: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VMM3:	Front-end ASIC</a:t>
            </a: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TDS2:	Trigger Data </a:t>
            </a:r>
            <a:r>
              <a:rPr lang="en-US" altLang="zh-CN" sz="2000" b="1" dirty="0" err="1" smtClean="0"/>
              <a:t>Serializer</a:t>
            </a:r>
            <a:endParaRPr lang="en-US" altLang="zh-CN" sz="2000" b="1" dirty="0" smtClean="0"/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GBT-SCA: Giga Bit Transceiver-Slow Control Adapter ASIC</a:t>
            </a:r>
          </a:p>
          <a:p>
            <a:pPr>
              <a:lnSpc>
                <a:spcPct val="120000"/>
              </a:lnSpc>
            </a:pPr>
            <a:r>
              <a:rPr lang="en-US" altLang="zh-CN" sz="2000" b="1" dirty="0" smtClean="0"/>
              <a:t>ROC:	Read Out Controller for raw data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39" y="1130191"/>
            <a:ext cx="5135738" cy="229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2318"/>
            <a:ext cx="9144000" cy="25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7504" y="3491716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completed on November 2017.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and soldering completed early 2018. Joined the 5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test in Jan 2018.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+mn-lt"/>
                <a:ea typeface="+mn-ea"/>
                <a:cs typeface="+mn-cs"/>
              </a:rPr>
              <a:t>p/</a:t>
            </a:r>
            <a:r>
              <a:rPr lang="en-US" altLang="zh-CN" sz="3600" dirty="0" err="1" smtClean="0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 smtClean="0">
                <a:latin typeface="+mn-lt"/>
                <a:ea typeface="+mn-ea"/>
                <a:cs typeface="+mn-cs"/>
              </a:rPr>
              <a:t> v2.3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2" y="967153"/>
            <a:ext cx="5954444" cy="2653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20765"/>
            <a:ext cx="5981498" cy="27202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967153"/>
            <a:ext cx="436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ea typeface="微软雅黑" panose="020B0503020204020204" charset="-122"/>
              </a:rPr>
              <a:t>pFEB</a:t>
            </a:r>
            <a:r>
              <a:rPr lang="en-US" altLang="zh-CN" b="1" dirty="0" smtClean="0">
                <a:ea typeface="微软雅黑" panose="020B0503020204020204" charset="-122"/>
              </a:rPr>
              <a:t> V2.3 3D View</a:t>
            </a:r>
            <a:r>
              <a:rPr lang="en-US" altLang="en-US" dirty="0" smtClean="0"/>
              <a:t>                                             </a:t>
            </a:r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659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0" y="1354681"/>
            <a:ext cx="9144000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07504" y="948444"/>
            <a:ext cx="831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j-lt"/>
                <a:ea typeface="微软雅黑" panose="020B0503020204020204" charset="-122"/>
              </a:rPr>
              <a:t>sFEB</a:t>
            </a:r>
            <a:r>
              <a:rPr lang="en-US" sz="2000" b="1" dirty="0" smtClean="0">
                <a:latin typeface="+mj-lt"/>
                <a:ea typeface="微软雅黑" panose="020B0503020204020204" charset="-122"/>
              </a:rPr>
              <a:t> </a:t>
            </a:r>
            <a:r>
              <a:rPr lang="en-US" sz="2000" b="1" dirty="0">
                <a:latin typeface="+mj-lt"/>
                <a:ea typeface="微软雅黑" panose="020B0503020204020204" charset="-122"/>
              </a:rPr>
              <a:t>V2.3 Type-B     3D Top View</a:t>
            </a:r>
            <a:r>
              <a:rPr lang="en-US" altLang="en-US" sz="2000" dirty="0">
                <a:latin typeface="+mj-lt"/>
              </a:rPr>
              <a:t>                                             </a:t>
            </a:r>
            <a:endParaRPr lang="zh-CN" altLang="en-US" sz="2000" dirty="0" err="1">
              <a:latin typeface="+mj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B89DC-E80F-45CB-9EAA-95FB8D9460B1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9ED02D8-84BB-4D07-854E-F1F63E538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737"/>
            <a:ext cx="9144000" cy="2601311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5720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+mn-lt"/>
                <a:ea typeface="+mn-ea"/>
                <a:cs typeface="+mn-cs"/>
              </a:rPr>
              <a:t>p/</a:t>
            </a:r>
            <a:r>
              <a:rPr lang="en-US" altLang="zh-CN" sz="3600" dirty="0" err="1" smtClean="0">
                <a:latin typeface="+mn-lt"/>
                <a:ea typeface="+mn-ea"/>
                <a:cs typeface="+mn-cs"/>
              </a:rPr>
              <a:t>sFEB</a:t>
            </a:r>
            <a:r>
              <a:rPr lang="en-US" altLang="zh-CN" sz="3600" dirty="0" smtClean="0">
                <a:latin typeface="+mn-lt"/>
                <a:ea typeface="+mn-ea"/>
                <a:cs typeface="+mn-cs"/>
              </a:rPr>
              <a:t> v2.3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66411D9-B1D5-4E77-8FCA-624CF294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1048"/>
            <a:ext cx="9144000" cy="25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D5E6BC-D597-4860-AF06-9F911A17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Summary</a:t>
            </a:r>
            <a:endParaRPr lang="zh-CN" altLang="en-US" sz="36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F2680F5-07F9-4FE0-878D-5EDFA2D4F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41" y="1124744"/>
            <a:ext cx="8229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p/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v2.1: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ASICs on FEB can be configured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by the full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chain. 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sFEB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noise level has been measured w/o and w/ full size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sTGC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detector. The intrinsic electronic noise RMS is ~ 0.5mV, and is less than 2.5mV when connected with powered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sTGC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Clean analog signals of cosmic have been seen, and digital readout of VMM3 have been tested at chamber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sites.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 dead channel observed at chamber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sites.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NEXT: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Latest p/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v2.3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 join the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VS in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June 25-July 6,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2018.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Final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production run will start in October 2018.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Test and commissioning in 2018/2019.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BC684E5-AFFC-42F1-8E9E-7551191B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772400" cy="1362075"/>
          </a:xfrm>
        </p:spPr>
        <p:txBody>
          <a:bodyPr/>
          <a:lstStyle/>
          <a:p>
            <a:pPr algn="ctr"/>
            <a:r>
              <a:rPr lang="en-US" altLang="zh-CN" dirty="0" smtClean="0"/>
              <a:t>Thanks</a:t>
            </a:r>
            <a:r>
              <a:rPr lang="zh-CN" altLang="en-US" dirty="0" smtClean="0"/>
              <a:t>！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2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984"/>
            <a:ext cx="86868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8C9D52-D68E-41CB-B24B-10C9CAA82392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-40000" contrast="50000"/>
          </a:blip>
          <a:stretch>
            <a:fillRect/>
          </a:stretch>
        </p:blipFill>
        <p:spPr>
          <a:xfrm>
            <a:off x="1544220" y="1484784"/>
            <a:ext cx="5770127" cy="38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0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7">
            <a:extLst>
              <a:ext uri="{FF2B5EF4-FFF2-40B4-BE49-F238E27FC236}">
                <a16:creationId xmlns="" xmlns:a16="http://schemas.microsoft.com/office/drawing/2014/main" id="{3201D53F-C442-4CF7-A5D0-5F36622FA718}"/>
              </a:ext>
            </a:extLst>
          </p:cNvPr>
          <p:cNvCxnSpPr/>
          <p:nvPr/>
        </p:nvCxnSpPr>
        <p:spPr>
          <a:xfrm>
            <a:off x="5292725" y="5872163"/>
            <a:ext cx="348138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灯片编号占位符 4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10400" y="65532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356670-A805-46B2-8F2B-26E78C1B7F1D}" type="slidenum">
              <a:rPr lang="en-US" altLang="zh-CN" sz="1800">
                <a:latin typeface="Arial" panose="020B0604020202020204" pitchFamily="34" charset="0"/>
                <a:ea typeface="宋体" panose="02010600030101010101" pitchFamily="2" charset="-122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zh-CN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301625" y="754063"/>
            <a:ext cx="86233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: online trigger detector</a:t>
            </a: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MicroMegas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: offline tracking detector</a:t>
            </a:r>
            <a:endParaRPr lang="en-US" altLang="zh-CN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768 </a:t>
            </a: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sTGC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modules</a:t>
            </a:r>
            <a:endParaRPr lang="en-US" altLang="zh-CN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sFEB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to handle 512</a:t>
            </a:r>
            <a:r>
              <a:rPr lang="zh-CN" altLang="en-US" sz="1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Strip signals </a:t>
            </a:r>
          </a:p>
          <a:p>
            <a:pPr algn="just">
              <a:spcBef>
                <a:spcPts val="600"/>
              </a:spcBef>
              <a:buClrTx/>
              <a:buSzTx/>
            </a:pP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pFEB</a:t>
            </a:r>
            <a:r>
              <a:rPr lang="en-US" altLang="zh-CN" sz="1800" dirty="0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to handle pad/Wire signals for each </a:t>
            </a:r>
            <a:r>
              <a:rPr lang="en-US" altLang="zh-CN" sz="1800" dirty="0" err="1" smtClean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moudle</a:t>
            </a:r>
            <a:endParaRPr lang="en-US" altLang="zh-CN" sz="1800" dirty="0" smtClean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buClrTx/>
              <a:buSzTx/>
              <a:buNone/>
            </a:pPr>
            <a:endParaRPr lang="zh-CN" altLang="en-US" sz="1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1" y="2609459"/>
            <a:ext cx="2252474" cy="245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64904"/>
            <a:ext cx="1763403" cy="265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10" y="2749375"/>
            <a:ext cx="3732580" cy="328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矩形 23"/>
          <p:cNvSpPr>
            <a:spLocks noChangeArrowheads="1"/>
          </p:cNvSpPr>
          <p:nvPr/>
        </p:nvSpPr>
        <p:spPr bwMode="auto">
          <a:xfrm>
            <a:off x="2195736" y="124158"/>
            <a:ext cx="4860032" cy="5794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latin typeface="Tahoma" panose="020B060403050404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NSW</a:t>
            </a:r>
            <a:r>
              <a:rPr lang="zh-CN" altLang="en-US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华文行楷" panose="02010800040101010101" pitchFamily="2" charset="-122"/>
                <a:cs typeface="Tahoma" panose="020B0604030504040204" pitchFamily="34" charset="0"/>
              </a:rPr>
              <a:t>Detector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ECFA2983-E944-4B1A-A724-D57ACE036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46" y="5107950"/>
            <a:ext cx="4985349" cy="17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176422" cy="106362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1/16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trigger diagram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318542" y="1268760"/>
            <a:ext cx="3929058" cy="3875421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 smtClean="0"/>
              <a:t>768</a:t>
            </a:r>
            <a:r>
              <a:rPr lang="zh-CN" altLang="en-US" sz="2800" b="1" dirty="0"/>
              <a:t> </a:t>
            </a:r>
            <a:r>
              <a:rPr lang="en-US" altLang="zh-CN" sz="2800" b="1" dirty="0" err="1" smtClean="0"/>
              <a:t>sTGC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module</a:t>
            </a:r>
            <a:r>
              <a:rPr lang="zh-CN" altLang="en-US" sz="2800" b="1" dirty="0" smtClean="0"/>
              <a:t>：</a:t>
            </a:r>
            <a:endParaRPr lang="en-US" altLang="zh-CN" sz="2800" b="1" dirty="0" smtClean="0"/>
          </a:p>
          <a:p>
            <a:pPr lvl="1"/>
            <a:r>
              <a:rPr lang="en-US" altLang="zh-CN" sz="2400" b="1" dirty="0" smtClean="0"/>
              <a:t>768 Pad/Wire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Front end boards(192 channels)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in size 16.5</a:t>
            </a:r>
            <a:r>
              <a:rPr lang="zh-CN" altLang="en-US" sz="2400" b="1" dirty="0" smtClean="0"/>
              <a:t>*</a:t>
            </a:r>
            <a:r>
              <a:rPr lang="en-US" altLang="zh-CN" sz="2400" b="1" dirty="0" smtClean="0"/>
              <a:t>6cm</a:t>
            </a:r>
          </a:p>
          <a:p>
            <a:pPr lvl="1"/>
            <a:r>
              <a:rPr lang="en-US" altLang="zh-CN" sz="2400" b="1" dirty="0" smtClean="0"/>
              <a:t>768</a:t>
            </a:r>
            <a:r>
              <a:rPr lang="zh-CN" altLang="en-US" sz="2400" b="1" dirty="0"/>
              <a:t> </a:t>
            </a:r>
            <a:r>
              <a:rPr lang="en-US" altLang="zh-CN" sz="2400" b="1" dirty="0" err="1" smtClean="0"/>
              <a:t>StripFront</a:t>
            </a:r>
            <a:r>
              <a:rPr lang="en-US" altLang="zh-CN" sz="2400" b="1" dirty="0" smtClean="0"/>
              <a:t> end Boards(512 channels)</a:t>
            </a:r>
            <a:r>
              <a:rPr lang="zh-CN" altLang="en-US" sz="2400" b="1" dirty="0"/>
              <a:t> </a:t>
            </a:r>
            <a:r>
              <a:rPr lang="en-US" altLang="zh-CN" sz="2400" b="1" dirty="0" smtClean="0"/>
              <a:t>in size 27</a:t>
            </a:r>
            <a:r>
              <a:rPr lang="zh-CN" altLang="en-US" sz="2400" b="1" dirty="0" smtClean="0"/>
              <a:t>*</a:t>
            </a:r>
            <a:r>
              <a:rPr lang="en-US" altLang="zh-CN" sz="2400" b="1" dirty="0" smtClean="0"/>
              <a:t>6cm</a:t>
            </a:r>
          </a:p>
          <a:p>
            <a:r>
              <a:rPr lang="en-US" altLang="zh-CN" sz="2800" b="1" dirty="0" smtClean="0"/>
              <a:t>More than 330,000 channels</a:t>
            </a:r>
            <a:endParaRPr lang="zh-CN" altLang="en-US" sz="2800" b="1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34261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9EE37A-95E3-49D9-91F1-F267AD0C4689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7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3" y="868264"/>
            <a:ext cx="5161786" cy="446641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6124"/>
            <a:ext cx="9144000" cy="75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specification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16016" y="1008827"/>
            <a:ext cx="4427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strip and pad/wire signals to VMM on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pFEB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6B trigger of 2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 sent to TDS; 10B data of each VMM to ROC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pTDS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rigger, decision sent to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sTDS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Router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Configurations and 40MHz clock L1DDC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ROC/SCA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Components: VMM, TDS, SCA, ROC; FEAST;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miniSAS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GFZ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43824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 design: strict PCB size limitation;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short traces for analog and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speed data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transmission; analogue/digital signals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grounds well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separated; etc.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13138"/>
            <a:ext cx="8229600" cy="7515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Chamber/FEB connection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23" y="1988840"/>
            <a:ext cx="5266940" cy="342480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5B72C-3263-4CF6-B724-3C14F683C4E4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6752"/>
            <a:ext cx="4025870" cy="200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34124" r="7990" b="33864"/>
          <a:stretch/>
        </p:blipFill>
        <p:spPr bwMode="auto">
          <a:xfrm>
            <a:off x="-36512" y="3205822"/>
            <a:ext cx="4064244" cy="151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6" b="10224"/>
          <a:stretch/>
        </p:blipFill>
        <p:spPr>
          <a:xfrm>
            <a:off x="539552" y="4797152"/>
            <a:ext cx="3229040" cy="140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Gianluigi\Desktop\VMM1p.jpg"/>
          <p:cNvPicPr>
            <a:picLocks noChangeAspect="1" noChangeArrowheads="1"/>
          </p:cNvPicPr>
          <p:nvPr/>
        </p:nvPicPr>
        <p:blipFill>
          <a:blip r:embed="rId2" cstate="print"/>
          <a:srcRect l="25800" t="2400" r="26400" b="7200"/>
          <a:stretch>
            <a:fillRect/>
          </a:stretch>
        </p:blipFill>
        <p:spPr bwMode="auto">
          <a:xfrm>
            <a:off x="94131" y="608051"/>
            <a:ext cx="1599614" cy="1963217"/>
          </a:xfrm>
          <a:prstGeom prst="rect">
            <a:avLst/>
          </a:prstGeom>
          <a:noFill/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510" y="2693948"/>
            <a:ext cx="1887433" cy="1969289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  <a:effectLst/>
        </p:spPr>
        <p:txBody>
          <a:bodyPr wrap="square" lIns="91369" tIns="0" rIns="91369" bIns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mixed-signal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2-phase readout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peak and timing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neighboring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sub-hysteresis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few timing outputs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Path Towards VMM</a:t>
            </a:r>
            <a:endParaRPr lang="en-US" sz="3600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8465" y="6629400"/>
            <a:ext cx="318811" cy="228600"/>
          </a:xfrm>
        </p:spPr>
        <p:txBody>
          <a:bodyPr lIns="45685" tIns="45685" rIns="0" bIns="45685" anchor="b" anchorCtr="0"/>
          <a:lstStyle/>
          <a:p>
            <a:pPr>
              <a:defRPr/>
            </a:pPr>
            <a:fld id="{3DD4D9D2-C1CF-42BC-A259-7A74AA0E8C5F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 Box 159"/>
          <p:cNvSpPr txBox="1">
            <a:spLocks noChangeArrowheads="1"/>
          </p:cNvSpPr>
          <p:nvPr/>
        </p:nvSpPr>
        <p:spPr bwMode="auto">
          <a:xfrm>
            <a:off x="0" y="6639178"/>
            <a:ext cx="106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685" tIns="45685" rIns="91369" bIns="45685">
            <a:spAutoFit/>
          </a:bodyPr>
          <a:lstStyle/>
          <a:p>
            <a:pPr marL="0" lvl="1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G. De Geronimo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00036" y="870898"/>
            <a:ext cx="1200958" cy="146073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/>
          </a:ln>
          <a:effectLst/>
        </p:spPr>
        <p:txBody>
          <a:bodyPr wrap="square" lIns="91369" tIns="0" rIns="91369" bIns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Calibri" pitchFamily="34" charset="0"/>
              </a:rPr>
              <a:t>VMM1 </a:t>
            </a:r>
          </a:p>
          <a:p>
            <a:pPr algn="ctr"/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2011-12</a:t>
            </a:r>
          </a:p>
          <a:p>
            <a:pPr algn="ctr"/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50 mm²</a:t>
            </a:r>
          </a:p>
          <a:p>
            <a:pPr algn="ctr"/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500k FETs</a:t>
            </a:r>
          </a:p>
          <a:p>
            <a:pPr algn="ctr"/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(8k/</a:t>
            </a:r>
            <a:r>
              <a:rPr lang="en-US" b="1" i="0" dirty="0" err="1" smtClean="0">
                <a:solidFill>
                  <a:schemeClr val="bg1"/>
                </a:solidFill>
                <a:latin typeface="Calibri" pitchFamily="34" charset="0"/>
              </a:rPr>
              <a:t>ch</a:t>
            </a:r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.)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1894338" y="607540"/>
            <a:ext cx="3497341" cy="5202143"/>
            <a:chOff x="1894338" y="607540"/>
            <a:chExt cx="3497341" cy="5202143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1894338" y="2715086"/>
              <a:ext cx="3497341" cy="3094597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/>
          </p:spPr>
          <p:txBody>
            <a:bodyPr wrap="square" lIns="91369" tIns="0" rIns="91369" bIns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mixed signal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continuous fully-digital readout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current-output peak detector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increased range of gains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three ADCs per channel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FIFOs, serialized data with DDR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serialized ART with DDR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additional timing modes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64 timing outputs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i="0" dirty="0" smtClean="0">
                  <a:latin typeface="Calibri" pitchFamily="34" charset="0"/>
                </a:rPr>
                <a:t> ITAR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additional functions and fixes</a:t>
              </a:r>
              <a:endParaRPr lang="en-US" i="0" dirty="0" smtClean="0">
                <a:latin typeface="Calibri" pitchFamily="34" charset="0"/>
              </a:endParaRPr>
            </a:p>
          </p:txBody>
        </p:sp>
        <p:pic>
          <p:nvPicPr>
            <p:cNvPr id="20" name="Picture 3" descr="C:\Documents and Settings\Gianluigi\Desktop\VMM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4661" y="607540"/>
              <a:ext cx="3045085" cy="1979168"/>
            </a:xfrm>
            <a:prstGeom prst="rect">
              <a:avLst/>
            </a:prstGeom>
            <a:noFill/>
          </p:spPr>
        </p:pic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2850463" y="902533"/>
              <a:ext cx="1200958" cy="1460737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/>
          </p:spPr>
          <p:txBody>
            <a:bodyPr wrap="square" lIns="91369" tIns="0" rIns="91369" bIns="0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latin typeface="Calibri" pitchFamily="34" charset="0"/>
                </a:rPr>
                <a:t>VMM2 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2013-14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115 mm²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5M FETs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(80k/</a:t>
              </a:r>
              <a:r>
                <a:rPr lang="en-US" b="1" i="0" dirty="0" err="1" smtClean="0">
                  <a:solidFill>
                    <a:schemeClr val="bg1"/>
                  </a:solidFill>
                  <a:latin typeface="Calibri" pitchFamily="34" charset="0"/>
                </a:rPr>
                <a:t>ch</a:t>
              </a:r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.)</a:t>
              </a:r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5336868" y="613482"/>
            <a:ext cx="3620317" cy="5882491"/>
            <a:chOff x="5336868" y="613482"/>
            <a:chExt cx="3620317" cy="5882491"/>
          </a:xfrm>
        </p:grpSpPr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5344463" y="2679544"/>
              <a:ext cx="3612722" cy="3816429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/>
          </p:spPr>
          <p:txBody>
            <a:bodyPr wrap="square" lIns="91369" tIns="0" rIns="91369" bIns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mixed signal + digital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continuous simultaneous readout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SEU-tolerant logic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deeply revised front-end for TGC</a:t>
              </a:r>
            </a:p>
            <a:p>
              <a:r>
                <a:rPr lang="en-US" sz="1400" dirty="0" smtClean="0">
                  <a:latin typeface="Calibri" pitchFamily="34" charset="0"/>
                </a:rPr>
                <a:t>   (2nF, 50pC, fast recovery, ...)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L0 handling digital core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SLVS and new </a:t>
              </a:r>
              <a:r>
                <a:rPr lang="en-US" dirty="0" err="1" smtClean="0">
                  <a:latin typeface="Calibri" pitchFamily="34" charset="0"/>
                </a:rPr>
                <a:t>config</a:t>
              </a:r>
              <a:r>
                <a:rPr lang="en-US" dirty="0" smtClean="0">
                  <a:latin typeface="Calibri" pitchFamily="34" charset="0"/>
                </a:rPr>
                <a:t>. interface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new reset control and fast reset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timing at threshold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timing ramp optimization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pulser range extension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ART synchronization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32-channel skip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additional functions and fixes</a:t>
              </a:r>
            </a:p>
          </p:txBody>
        </p:sp>
        <p:pic>
          <p:nvPicPr>
            <p:cNvPr id="15" name="Picture 1" descr="C:\Users\degeronimo\Desktop\MOSIS V63T-AA.jpg"/>
            <p:cNvPicPr>
              <a:picLocks noChangeAspect="1" noChangeArrowheads="1"/>
            </p:cNvPicPr>
            <p:nvPr/>
          </p:nvPicPr>
          <p:blipFill>
            <a:blip r:embed="rId4" cstate="print"/>
            <a:srcRect l="4989" t="4528" r="2888" b="7698"/>
            <a:stretch>
              <a:fillRect/>
            </a:stretch>
          </p:blipFill>
          <p:spPr bwMode="auto">
            <a:xfrm>
              <a:off x="5336868" y="613482"/>
              <a:ext cx="3584670" cy="1981200"/>
            </a:xfrm>
            <a:prstGeom prst="rect">
              <a:avLst/>
            </a:prstGeom>
            <a:noFill/>
          </p:spPr>
        </p:pic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5386793" y="891039"/>
              <a:ext cx="1897803" cy="1460737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/>
          </p:spPr>
          <p:txBody>
            <a:bodyPr wrap="square" lIns="91369" tIns="0" rIns="91369" bIns="0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latin typeface="Calibri" pitchFamily="34" charset="0"/>
                </a:rPr>
                <a:t>VMM3 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2015-16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130 mm²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10M FETs</a:t>
              </a:r>
            </a:p>
            <a:p>
              <a:pPr algn="ctr"/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(160k/</a:t>
              </a:r>
              <a:r>
                <a:rPr lang="en-US" b="1" i="0" dirty="0" err="1" smtClean="0">
                  <a:solidFill>
                    <a:schemeClr val="bg1"/>
                  </a:solidFill>
                  <a:latin typeface="Calibri" pitchFamily="34" charset="0"/>
                </a:rPr>
                <a:t>ch</a:t>
              </a:r>
              <a:r>
                <a:rPr lang="en-US" b="1" i="0" dirty="0" smtClean="0">
                  <a:solidFill>
                    <a:schemeClr val="bg1"/>
                  </a:solidFill>
                  <a:latin typeface="Calibri" pitchFamily="34" charset="0"/>
                </a:rPr>
                <a:t>.)</a:t>
              </a:r>
            </a:p>
          </p:txBody>
        </p:sp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6781800" y="914044"/>
              <a:ext cx="1771285" cy="276999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/>
            </a:ln>
            <a:effectLst/>
          </p:spPr>
          <p:txBody>
            <a:bodyPr wrap="square" lIns="91369" tIns="0" rIns="91369" bIns="0">
              <a:spAutoFit/>
            </a:bodyPr>
            <a:lstStyle/>
            <a:p>
              <a:r>
                <a:rPr lang="en-US" b="1" i="0" dirty="0" smtClean="0">
                  <a:solidFill>
                    <a:srgbClr val="FFFF00"/>
                  </a:solidFill>
                  <a:latin typeface="Calibri" pitchFamily="34" charset="0"/>
                </a:rPr>
                <a:t>production</a:t>
              </a:r>
              <a:endParaRPr lang="en-US" b="1" i="0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2" name="TextBox 27"/>
          <p:cNvSpPr txBox="1"/>
          <p:nvPr/>
        </p:nvSpPr>
        <p:spPr>
          <a:xfrm>
            <a:off x="979226" y="5784531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Designed at BNL</a:t>
            </a:r>
            <a:endParaRPr lang="zh-CN" alt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8" y="849528"/>
            <a:ext cx="4209123" cy="213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202132" y="737972"/>
            <a:ext cx="3616826" cy="2247348"/>
            <a:chOff x="376302" y="788771"/>
            <a:chExt cx="3616826" cy="224734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302" y="788771"/>
              <a:ext cx="3616826" cy="22473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785924" y="1369977"/>
              <a:ext cx="1048913" cy="74048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474655" y="1725855"/>
            <a:ext cx="2879631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490358" y="648414"/>
            <a:ext cx="346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altLang="zh-CN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 </a:t>
            </a:r>
            <a:r>
              <a:rPr lang="en-US" altLang="zh-CN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IBM 130nm </a:t>
            </a:r>
            <a:r>
              <a:rPr lang="en-US" altLang="zh-CN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ASIC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192817" y="2983415"/>
            <a:ext cx="375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Pad/Strip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trig data preprocessing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190825" y="3414417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Output: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128b@25ns,  </a:t>
            </a:r>
            <a:r>
              <a:rPr lang="en-US" altLang="zh-CN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5.1G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bps</a:t>
            </a:r>
            <a:endParaRPr lang="zh-CN" altLang="en-US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1393371" y="1792514"/>
            <a:ext cx="129066" cy="1538515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514561" y="3331029"/>
            <a:ext cx="2946399" cy="2937347"/>
          </a:xfrm>
          <a:prstGeom prst="rect">
            <a:avLst/>
          </a:prstGeom>
        </p:spPr>
      </p:pic>
      <p:graphicFrame>
        <p:nvGraphicFramePr>
          <p:cNvPr id="24" name="对象 23"/>
          <p:cNvGraphicFramePr>
            <a:graphicFrameLocks noGrp="1" noChangeAspect="1"/>
          </p:cNvGraphicFramePr>
          <p:nvPr>
            <p:extLst/>
          </p:nvPr>
        </p:nvGraphicFramePr>
        <p:xfrm>
          <a:off x="4531708" y="4337956"/>
          <a:ext cx="4118261" cy="2180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图片" r:id="rId8" imgW="5600700" imgH="2971800" progId="Word.Picture.8">
                  <p:embed/>
                </p:oleObj>
              </mc:Choice>
              <mc:Fallback>
                <p:oleObj name="图片" r:id="rId8" imgW="5600700" imgH="2971800" progId="Word.Pictur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708" y="4337956"/>
                        <a:ext cx="4118261" cy="21804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7"/>
          <p:cNvSpPr txBox="1"/>
          <p:nvPr/>
        </p:nvSpPr>
        <p:spPr>
          <a:xfrm>
            <a:off x="4775920" y="3906954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Designed at UM</a:t>
            </a:r>
            <a:endParaRPr lang="zh-CN" alt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标题 6"/>
          <p:cNvSpPr txBox="1">
            <a:spLocks/>
          </p:cNvSpPr>
          <p:nvPr/>
        </p:nvSpPr>
        <p:spPr>
          <a:xfrm>
            <a:off x="827584" y="148858"/>
            <a:ext cx="7859216" cy="59129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Trig Data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Serializer</a:t>
            </a:r>
            <a:r>
              <a:rPr lang="en-US" altLang="zh-CN" sz="32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1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nek_mod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nek_model</Template>
  <TotalTime>10688</TotalTime>
  <Words>1336</Words>
  <Application>Microsoft Office PowerPoint</Application>
  <PresentationFormat>全屏显示(4:3)</PresentationFormat>
  <Paragraphs>322</Paragraphs>
  <Slides>29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黑体</vt:lpstr>
      <vt:lpstr>华文行楷</vt:lpstr>
      <vt:lpstr>华文琥珀</vt:lpstr>
      <vt:lpstr>华文细黑</vt:lpstr>
      <vt:lpstr>楷体_GB2312</vt:lpstr>
      <vt:lpstr>宋体</vt:lpstr>
      <vt:lpstr>微软雅黑</vt:lpstr>
      <vt:lpstr>Arial</vt:lpstr>
      <vt:lpstr>Calibri</vt:lpstr>
      <vt:lpstr>Palatino Linotype</vt:lpstr>
      <vt:lpstr>Symbol</vt:lpstr>
      <vt:lpstr>Tahoma</vt:lpstr>
      <vt:lpstr>Times New Roman</vt:lpstr>
      <vt:lpstr>Wingdings</vt:lpstr>
      <vt:lpstr>nek_model</vt:lpstr>
      <vt:lpstr>图片</vt:lpstr>
      <vt:lpstr>ATLAS Phase-I upgrade NSW Front-End Electronics</vt:lpstr>
      <vt:lpstr>Introduction</vt:lpstr>
      <vt:lpstr>PowerPoint 演示文稿</vt:lpstr>
      <vt:lpstr>PowerPoint 演示文稿</vt:lpstr>
      <vt:lpstr>1/16 sTGC trigger diagram</vt:lpstr>
      <vt:lpstr>PowerPoint 演示文稿</vt:lpstr>
      <vt:lpstr>Chamber/FEB connection</vt:lpstr>
      <vt:lpstr>Path Towards VMM</vt:lpstr>
      <vt:lpstr>PowerPoint 演示文稿</vt:lpstr>
      <vt:lpstr>pFEB v1.0 based on VMM2</vt:lpstr>
      <vt:lpstr> sFEB v1.0/1.1 based on VMM2</vt:lpstr>
      <vt:lpstr>PowerPoint 演示文稿</vt:lpstr>
      <vt:lpstr>SCA Board</vt:lpstr>
      <vt:lpstr>pFEB 2.0 board based on VMM3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p/sFEB v2.2</vt:lpstr>
      <vt:lpstr>PowerPoint 演示文稿</vt:lpstr>
      <vt:lpstr>PowerPoint 演示文稿</vt:lpstr>
      <vt:lpstr>Summary</vt:lpstr>
      <vt:lpstr>Thanks！ 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AutoBVT</cp:lastModifiedBy>
  <cp:revision>721</cp:revision>
  <dcterms:created xsi:type="dcterms:W3CDTF">2015-09-17T12:16:47Z</dcterms:created>
  <dcterms:modified xsi:type="dcterms:W3CDTF">2018-06-22T15:27:26Z</dcterms:modified>
</cp:coreProperties>
</file>