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90" r:id="rId3"/>
    <p:sldId id="391" r:id="rId4"/>
    <p:sldId id="395" r:id="rId5"/>
    <p:sldId id="393" r:id="rId6"/>
    <p:sldId id="396" r:id="rId7"/>
    <p:sldId id="479" r:id="rId8"/>
    <p:sldId id="397" r:id="rId9"/>
    <p:sldId id="473" r:id="rId10"/>
    <p:sldId id="474" r:id="rId11"/>
    <p:sldId id="475" r:id="rId12"/>
    <p:sldId id="476" r:id="rId13"/>
    <p:sldId id="480" r:id="rId14"/>
    <p:sldId id="477" r:id="rId15"/>
    <p:sldId id="481" r:id="rId16"/>
    <p:sldId id="482" r:id="rId17"/>
    <p:sldId id="472" r:id="rId18"/>
    <p:sldId id="398" r:id="rId19"/>
    <p:sldId id="485" r:id="rId20"/>
    <p:sldId id="486" r:id="rId21"/>
    <p:sldId id="48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119" d="100"/>
          <a:sy n="119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A2C12-6F19-4A49-B2C1-2DC49179648F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E1B35-B019-AE4C-8E1F-9608AF70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7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3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6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4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7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67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2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7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6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3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46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2778-6CEA-1E47-AFDD-2245EDCD8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88B8-EFD2-FF47-B1D2-EB16B776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C85EC-F4FA-BA46-ADBD-B079B6C73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2E1CF-0A26-F74E-90D2-F34C9B03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ABE51-AD80-9E44-89AC-B696C680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7BBC1-79C9-624D-AE47-C0F81909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8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8FF79-6CE9-E346-BCF5-1E22DF35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CE0B0-F721-F648-889D-4F44935E8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7B283-DD11-4C4C-AD48-2771959C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F6FDF-62B5-5947-9BFA-A135B80E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3F79D-CCC9-8547-9B06-58436066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7AD7A2-03AE-B14C-963D-15FC5AEC1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E6889-A4CC-D549-A0FE-67AC9CA7C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6EC02-1E36-A243-9BAF-F04AF714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788DC-364E-C542-AC78-C3E0AA7B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86A4-F5D1-1B40-BF01-EA127B4B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E670-E0FE-AD47-A970-DBF1A866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A4CEB-99F6-AD48-8C02-9A5BF21AC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6CF0B-0562-A642-A517-AA29E345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3B97D-8B36-B442-AA40-98748F77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FB61F-74C0-9146-8351-BD74BA06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1100">
                <a:solidFill>
                  <a:srgbClr val="0432FF"/>
                </a:solidFill>
              </a:defRPr>
            </a:lvl1pPr>
          </a:lstStyle>
          <a:p>
            <a:fld id="{BC14A6C7-D488-C449-9F8D-E04C178BB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7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F76E-1E34-CC4E-B1AF-B820D5A7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692D-4FA0-8542-8C1D-57A286A30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0265C-26D0-694F-AA8D-DA38FE9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E548-5903-CB47-98C6-37EC73FB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F5EE-D8AA-F243-9E3B-34D6D565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3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1677-2748-C746-B661-E303BF83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C0E45-C34E-DC41-8CD2-F546CD68E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7A766-0596-8149-86E4-93AED228C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0B778-E0E6-C843-A1FE-0E503E4F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4B194-B051-B643-95C2-8190CE54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40479-D0EA-9043-88D5-9F8DE43A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EF29-30CA-2847-8D31-8E0DF34F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753F8-7AA0-3644-AF86-DCCD8C588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EC812-D426-DF4B-AF46-FC015C401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CD1836-6CE0-6C44-A76D-8A35FD5B8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1DE77-8A95-3947-BAE7-A0EA83EA3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47041-95C8-7843-BB91-3F40D545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FC5140-86A2-EC48-BF09-140B520C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AD35A-35AA-FA47-B10F-5EDE74F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C3A48-CEF1-1F4B-94D5-C077DF77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30BFE-DFF2-CD4A-9F87-2FAA2AAE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C5E7E-F755-D342-AD58-06B84360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600F7-8AD0-A242-8DC9-4D3831B9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3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B3C4E8-6999-DC4A-8C1D-5E10B389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959BC-0B21-6247-95F0-EC7FFE85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31C09-59D8-1647-A897-2844ECA4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6E62-0414-1247-9370-BF6E295D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EAD9-2B70-8E47-874A-1C4060467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DAAEB-4075-7E49-B8B9-6F3292327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08699-B8B1-4442-80B7-5B4F00FC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60975-63AC-FF43-BE7E-519CE383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6E48-840E-304A-8BB4-97CC89A0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BE8F-525B-EA41-897A-F041771AE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32702-241B-9C4F-B785-2AD230501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76984-7821-344A-8FF3-3BDFC896C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6FD9E-FA71-EB49-A622-6C0378D0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CHEP2018, Shanghai, China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C62D5-5891-9740-9D1E-891CA9895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D24C8-DD5B-304A-AD44-83B0147A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8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00E29-F19E-B541-9D35-90507905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69592-549B-E54E-A41B-961D33285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74546-FDA6-6545-8B19-D851C36EF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CHEP2018, Shanghai, China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E1CDB-4C1C-5D4B-B6FA-82A4B6640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 Guo - Shanghai Jiao Tong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C10A4-957A-B24C-A94A-1CB068BF7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4A6C7-D488-C449-9F8D-E04C178B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8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390" y="2073363"/>
            <a:ext cx="8077796" cy="224963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Search for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Heavy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Resonances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decaying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into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W/ZH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in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Helvetica"/>
                <a:cs typeface="Helvetica"/>
              </a:rPr>
              <a:t>leptons+jets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final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states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with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the</a:t>
            </a: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ATLAS</a:t>
            </a:r>
            <a:r>
              <a:rPr lang="zh-CN" alt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Helvetica"/>
                <a:cs typeface="Helvetica"/>
              </a:rPr>
              <a:t>Detector</a:t>
            </a:r>
            <a:endParaRPr lang="en-US" sz="3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79758"/>
            <a:ext cx="7967097" cy="2960801"/>
          </a:xfrm>
        </p:spPr>
        <p:txBody>
          <a:bodyPr>
            <a:normAutofit/>
          </a:bodyPr>
          <a:lstStyle/>
          <a:p>
            <a:endParaRPr lang="en-US" altLang="zh-CN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Helvetica"/>
            </a:endParaRPr>
          </a:p>
          <a:p>
            <a:endParaRPr lang="en-US" altLang="zh-CN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Helvetica"/>
            </a:endParaRPr>
          </a:p>
          <a:p>
            <a:r>
              <a:rPr lang="en-US" altLang="zh-CN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Jun Guo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Helvetica"/>
            </a:endParaRPr>
          </a:p>
          <a:p>
            <a:r>
              <a:rPr lang="en-US" altLang="zh-CN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Shanghai Jiao Tong University</a:t>
            </a:r>
          </a:p>
          <a:p>
            <a:endParaRPr lang="en-US" altLang="zh-CN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Helvetica"/>
            </a:endParaRPr>
          </a:p>
          <a:p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Shanghai, China, 06/22/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8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atla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0581" cy="1865033"/>
          </a:xfrm>
          <a:prstGeom prst="rect">
            <a:avLst/>
          </a:prstGeom>
        </p:spPr>
      </p:pic>
      <p:pic>
        <p:nvPicPr>
          <p:cNvPr id="9" name="Picture 8" descr="sjt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28" y="85614"/>
            <a:ext cx="1580488" cy="1580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30" y="-124254"/>
            <a:ext cx="3909935" cy="279234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73418E-C72D-8B43-9A83-B8233555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A6C7-D488-C449-9F8D-E04C178BB2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74226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sults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6565"/>
            <a:ext cx="8229600" cy="67154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No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excess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was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found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 descr="https://atlas.web.cern.ch/Atlas/GROUPS/PHYSICS/PAPERS/EXOT-2016-10/tab_05.png">
            <a:extLst>
              <a:ext uri="{FF2B5EF4-FFF2-40B4-BE49-F238E27FC236}">
                <a16:creationId xmlns:a16="http://schemas.microsoft.com/office/drawing/2014/main" id="{F16EBDE0-9298-6C4F-882F-26944905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934421"/>
            <a:ext cx="6234841" cy="592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sults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11</a:t>
            </a:fld>
            <a:endParaRPr lang="en-US"/>
          </a:p>
        </p:txBody>
      </p:sp>
      <p:pic>
        <p:nvPicPr>
          <p:cNvPr id="5122" name="Picture 2" descr="https://atlas.web.cern.ch/Atlas/GROUPS/PHYSICS/PAPERS/EXOT-2016-10/fig_02a.png">
            <a:extLst>
              <a:ext uri="{FF2B5EF4-FFF2-40B4-BE49-F238E27FC236}">
                <a16:creationId xmlns:a16="http://schemas.microsoft.com/office/drawing/2014/main" id="{FF82F99F-1582-8D40-9908-6CDECF92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" y="1377022"/>
            <a:ext cx="2771456" cy="27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tlas.web.cern.ch/Atlas/GROUPS/PHYSICS/PAPERS/EXOT-2016-10/fig_02b.png">
            <a:extLst>
              <a:ext uri="{FF2B5EF4-FFF2-40B4-BE49-F238E27FC236}">
                <a16:creationId xmlns:a16="http://schemas.microsoft.com/office/drawing/2014/main" id="{41AEC85D-B8F0-BE45-BB6E-8A9F47D0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0702"/>
            <a:ext cx="2844800" cy="27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tlas.web.cern.ch/Atlas/GROUPS/PHYSICS/PAPERS/EXOT-2016-10/fig_02c.png">
            <a:extLst>
              <a:ext uri="{FF2B5EF4-FFF2-40B4-BE49-F238E27FC236}">
                <a16:creationId xmlns:a16="http://schemas.microsoft.com/office/drawing/2014/main" id="{D60C06C6-C209-B949-8895-F0801CF7C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0" y="1375008"/>
            <a:ext cx="2773680" cy="27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tlas.web.cern.ch/Atlas/GROUPS/PHYSICS/PAPERS/EXOT-2016-10/fig_02d.png">
            <a:extLst>
              <a:ext uri="{FF2B5EF4-FFF2-40B4-BE49-F238E27FC236}">
                <a16:creationId xmlns:a16="http://schemas.microsoft.com/office/drawing/2014/main" id="{389B49E6-F3BC-1A47-9863-607A4B6C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080702"/>
            <a:ext cx="2844801" cy="27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tlas.web.cern.ch/Atlas/GROUPS/PHYSICS/PAPERS/EXOT-2016-10/fig_02e.png">
            <a:extLst>
              <a:ext uri="{FF2B5EF4-FFF2-40B4-BE49-F238E27FC236}">
                <a16:creationId xmlns:a16="http://schemas.microsoft.com/office/drawing/2014/main" id="{D8668607-2E3D-5245-8A60-B035BAC5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37" y="1375008"/>
            <a:ext cx="2771457" cy="27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tlas.web.cern.ch/Atlas/GROUPS/PHYSICS/PAPERS/EXOT-2016-10/fig_02f.png">
            <a:extLst>
              <a:ext uri="{FF2B5EF4-FFF2-40B4-BE49-F238E27FC236}">
                <a16:creationId xmlns:a16="http://schemas.microsoft.com/office/drawing/2014/main" id="{5EE1F62F-E0AC-4949-89D4-026882B0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92" y="4080702"/>
            <a:ext cx="2844801" cy="27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F82B4-6A40-C045-A6E4-DA07099372EA}"/>
              </a:ext>
            </a:extLst>
          </p:cNvPr>
          <p:cNvSpPr txBox="1"/>
          <p:nvPr/>
        </p:nvSpPr>
        <p:spPr>
          <a:xfrm>
            <a:off x="518160" y="894080"/>
            <a:ext cx="15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HVT: Resolved</a:t>
            </a:r>
          </a:p>
        </p:txBody>
      </p:sp>
    </p:spTree>
    <p:extLst>
      <p:ext uri="{BB962C8B-B14F-4D97-AF65-F5344CB8AC3E}">
        <p14:creationId xmlns:p14="http://schemas.microsoft.com/office/powerpoint/2010/main" val="67503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sults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https://atlas.web.cern.ch/Atlas/GROUPS/PHYSICS/PAPERS/EXOT-2016-10/fig_03a.png">
            <a:extLst>
              <a:ext uri="{FF2B5EF4-FFF2-40B4-BE49-F238E27FC236}">
                <a16:creationId xmlns:a16="http://schemas.microsoft.com/office/drawing/2014/main" id="{962E8F9D-3961-A44D-ADCD-8660FF8F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1342"/>
            <a:ext cx="2846913" cy="27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PAPERS/EXOT-2016-10/fig_03b.png">
            <a:extLst>
              <a:ext uri="{FF2B5EF4-FFF2-40B4-BE49-F238E27FC236}">
                <a16:creationId xmlns:a16="http://schemas.microsoft.com/office/drawing/2014/main" id="{06746270-7B10-CC4B-BC63-0B69126F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080702"/>
            <a:ext cx="2846914" cy="27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las.web.cern.ch/Atlas/GROUPS/PHYSICS/PAPERS/EXOT-2016-10/fig_03c.png">
            <a:extLst>
              <a:ext uri="{FF2B5EF4-FFF2-40B4-BE49-F238E27FC236}">
                <a16:creationId xmlns:a16="http://schemas.microsoft.com/office/drawing/2014/main" id="{2BD34B08-2C58-EF43-B1BF-8F1E42DD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81" y="1303889"/>
            <a:ext cx="2858419" cy="27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las.web.cern.ch/Atlas/GROUPS/PHYSICS/PAPERS/EXOT-2016-10/fig_03d.png">
            <a:extLst>
              <a:ext uri="{FF2B5EF4-FFF2-40B4-BE49-F238E27FC236}">
                <a16:creationId xmlns:a16="http://schemas.microsoft.com/office/drawing/2014/main" id="{F3385BA5-CA2B-6B43-99D0-DF56B2C4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49" y="4086998"/>
            <a:ext cx="2838352" cy="27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las.web.cern.ch/Atlas/GROUPS/PHYSICS/PAPERS/EXOT-2016-10/fig_03e.png">
            <a:extLst>
              <a:ext uri="{FF2B5EF4-FFF2-40B4-BE49-F238E27FC236}">
                <a16:creationId xmlns:a16="http://schemas.microsoft.com/office/drawing/2014/main" id="{76ED84FA-820D-9A42-92CA-260A9AE4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50" y="1301342"/>
            <a:ext cx="2892143" cy="28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las.web.cern.ch/Atlas/GROUPS/PHYSICS/PAPERS/EXOT-2016-10/fig_03f.png">
            <a:extLst>
              <a:ext uri="{FF2B5EF4-FFF2-40B4-BE49-F238E27FC236}">
                <a16:creationId xmlns:a16="http://schemas.microsoft.com/office/drawing/2014/main" id="{0DDC3ED2-B35B-A843-B798-0039CD85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05" y="4094480"/>
            <a:ext cx="2830688" cy="27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E87D4C-2D8E-BB4B-A103-50BE50B48D2E}"/>
              </a:ext>
            </a:extLst>
          </p:cNvPr>
          <p:cNvSpPr txBox="1"/>
          <p:nvPr/>
        </p:nvSpPr>
        <p:spPr>
          <a:xfrm>
            <a:off x="518160" y="894080"/>
            <a:ext cx="140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HVT: Merged</a:t>
            </a:r>
          </a:p>
        </p:txBody>
      </p:sp>
    </p:spTree>
    <p:extLst>
      <p:ext uri="{BB962C8B-B14F-4D97-AF65-F5344CB8AC3E}">
        <p14:creationId xmlns:p14="http://schemas.microsoft.com/office/powerpoint/2010/main" val="65067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sults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87D4C-2D8E-BB4B-A103-50BE50B48D2E}"/>
              </a:ext>
            </a:extLst>
          </p:cNvPr>
          <p:cNvSpPr txBox="1"/>
          <p:nvPr/>
        </p:nvSpPr>
        <p:spPr>
          <a:xfrm>
            <a:off x="518160" y="894080"/>
            <a:ext cx="269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bbA</a:t>
            </a:r>
            <a:r>
              <a:rPr lang="en-US" dirty="0"/>
              <a:t>: Resolved and merged</a:t>
            </a:r>
          </a:p>
        </p:txBody>
      </p:sp>
      <p:pic>
        <p:nvPicPr>
          <p:cNvPr id="3" name="Picture 2" descr="https://atlas.web.cern.ch/Atlas/GROUPS/PHYSICS/PAPERS/EXOT-2016-10/fig_04a.png">
            <a:extLst>
              <a:ext uri="{FF2B5EF4-FFF2-40B4-BE49-F238E27FC236}">
                <a16:creationId xmlns:a16="http://schemas.microsoft.com/office/drawing/2014/main" id="{E40273BB-D7D1-1340-B78D-4362801B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311275"/>
            <a:ext cx="2886743" cy="276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atlas.web.cern.ch/Atlas/GROUPS/PHYSICS/PAPERS/EXOT-2016-10/fig_04b.png">
            <a:extLst>
              <a:ext uri="{FF2B5EF4-FFF2-40B4-BE49-F238E27FC236}">
                <a16:creationId xmlns:a16="http://schemas.microsoft.com/office/drawing/2014/main" id="{A4174ABA-4409-1B48-8002-FAFD9813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" y="4084249"/>
            <a:ext cx="2891248" cy="27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tlas.web.cern.ch/Atlas/GROUPS/PHYSICS/PAPERS/EXOT-2016-10/fig_04c.png">
            <a:extLst>
              <a:ext uri="{FF2B5EF4-FFF2-40B4-BE49-F238E27FC236}">
                <a16:creationId xmlns:a16="http://schemas.microsoft.com/office/drawing/2014/main" id="{AF10A900-40FD-CB4B-8ED7-0A0E8274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01" y="1296769"/>
            <a:ext cx="2926818" cy="28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PAPERS/EXOT-2016-10/fig_04d.png">
            <a:extLst>
              <a:ext uri="{FF2B5EF4-FFF2-40B4-BE49-F238E27FC236}">
                <a16:creationId xmlns:a16="http://schemas.microsoft.com/office/drawing/2014/main" id="{A780D16A-309A-4140-ADE3-5DDAFF8B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05" y="4124857"/>
            <a:ext cx="2848922" cy="27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atlas.web.cern.ch/Atlas/GROUPS/PHYSICS/PAPERS/EXOT-2016-10/fig_04e.png">
            <a:extLst>
              <a:ext uri="{FF2B5EF4-FFF2-40B4-BE49-F238E27FC236}">
                <a16:creationId xmlns:a16="http://schemas.microsoft.com/office/drawing/2014/main" id="{38BB6E85-C84F-0F42-9BD6-995E528D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79" y="2221422"/>
            <a:ext cx="3054104" cy="29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23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Limit Setting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14</a:t>
            </a:fld>
            <a:endParaRPr lang="en-US"/>
          </a:p>
        </p:txBody>
      </p:sp>
      <p:pic>
        <p:nvPicPr>
          <p:cNvPr id="2050" name="Picture 2" descr="https://atlas.web.cern.ch/Atlas/GROUPS/PHYSICS/PAPERS/EXOT-2016-10/fig_05a.png">
            <a:extLst>
              <a:ext uri="{FF2B5EF4-FFF2-40B4-BE49-F238E27FC236}">
                <a16:creationId xmlns:a16="http://schemas.microsoft.com/office/drawing/2014/main" id="{CA5C777F-070F-D344-9885-BAFE504F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3" y="939402"/>
            <a:ext cx="3484245" cy="27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las.web.cern.ch/Atlas/GROUPS/PHYSICS/PAPERS/EXOT-2016-10/fig_05b.png">
            <a:extLst>
              <a:ext uri="{FF2B5EF4-FFF2-40B4-BE49-F238E27FC236}">
                <a16:creationId xmlns:a16="http://schemas.microsoft.com/office/drawing/2014/main" id="{20B8104F-1848-E243-9085-4BCA43FE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5" y="4105573"/>
            <a:ext cx="3474940" cy="27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las.web.cern.ch/Atlas/GROUPS/PHYSICS/PAPERS/EXOT-2016-10/fig_05c.png">
            <a:extLst>
              <a:ext uri="{FF2B5EF4-FFF2-40B4-BE49-F238E27FC236}">
                <a16:creationId xmlns:a16="http://schemas.microsoft.com/office/drawing/2014/main" id="{652833AC-BF08-1F4D-9234-9853FA82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7" y="2445472"/>
            <a:ext cx="3484244" cy="27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B9A56E-77A5-9F48-B7A6-80CB8FD29337}"/>
              </a:ext>
            </a:extLst>
          </p:cNvPr>
          <p:cNvSpPr txBox="1"/>
          <p:nvPr/>
        </p:nvSpPr>
        <p:spPr>
          <a:xfrm>
            <a:off x="782320" y="569269"/>
            <a:ext cx="30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m</a:t>
            </a:r>
            <a:r>
              <a:rPr lang="en-US" baseline="-25000" dirty="0" err="1">
                <a:solidFill>
                  <a:srgbClr val="0432FF"/>
                </a:solidFill>
              </a:rPr>
              <a:t>Z</a:t>
            </a:r>
            <a:r>
              <a:rPr lang="en-US" baseline="-25000" dirty="0">
                <a:solidFill>
                  <a:srgbClr val="0432FF"/>
                </a:solidFill>
              </a:rPr>
              <a:t>’</a:t>
            </a:r>
            <a:r>
              <a:rPr lang="en-US" dirty="0">
                <a:solidFill>
                  <a:srgbClr val="0432FF"/>
                </a:solidFill>
              </a:rPr>
              <a:t>&gt;2.65(2.83)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BBD11-46B3-4A4A-A004-D514118EABC8}"/>
              </a:ext>
            </a:extLst>
          </p:cNvPr>
          <p:cNvSpPr txBox="1"/>
          <p:nvPr/>
        </p:nvSpPr>
        <p:spPr>
          <a:xfrm>
            <a:off x="782320" y="3699199"/>
            <a:ext cx="30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m</a:t>
            </a:r>
            <a:r>
              <a:rPr lang="en-US" baseline="-25000" dirty="0" err="1">
                <a:solidFill>
                  <a:srgbClr val="0432FF"/>
                </a:solidFill>
              </a:rPr>
              <a:t>W</a:t>
            </a:r>
            <a:r>
              <a:rPr lang="en-US" baseline="-25000" dirty="0">
                <a:solidFill>
                  <a:srgbClr val="0432FF"/>
                </a:solidFill>
              </a:rPr>
              <a:t>’</a:t>
            </a:r>
            <a:r>
              <a:rPr lang="en-US" dirty="0">
                <a:solidFill>
                  <a:srgbClr val="0432FF"/>
                </a:solidFill>
              </a:rPr>
              <a:t>&gt;2.67(2.82)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FEF1C-EA67-CD48-8763-5DC307D13078}"/>
              </a:ext>
            </a:extLst>
          </p:cNvPr>
          <p:cNvSpPr txBox="1"/>
          <p:nvPr/>
        </p:nvSpPr>
        <p:spPr>
          <a:xfrm>
            <a:off x="5130744" y="2075339"/>
            <a:ext cx="302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</a:t>
            </a:r>
            <a:r>
              <a:rPr lang="en-US" baseline="-25000" dirty="0">
                <a:solidFill>
                  <a:srgbClr val="0432FF"/>
                </a:solidFill>
              </a:rPr>
              <a:t>V’</a:t>
            </a:r>
            <a:r>
              <a:rPr lang="en-US" dirty="0">
                <a:solidFill>
                  <a:srgbClr val="0432FF"/>
                </a:solidFill>
              </a:rPr>
              <a:t>&gt;2.80(2.93)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</p:spTree>
    <p:extLst>
      <p:ext uri="{BB962C8B-B14F-4D97-AF65-F5344CB8AC3E}">
        <p14:creationId xmlns:p14="http://schemas.microsoft.com/office/powerpoint/2010/main" val="204758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Limit Setting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https://atlas.web.cern.ch/Atlas/GROUPS/PHYSICS/PAPERS/EXOT-2016-10/fig_06a.png">
            <a:extLst>
              <a:ext uri="{FF2B5EF4-FFF2-40B4-BE49-F238E27FC236}">
                <a16:creationId xmlns:a16="http://schemas.microsoft.com/office/drawing/2014/main" id="{9BBDA420-F6BF-5849-94D6-B02806C2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9239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PAPERS/EXOT-2016-10/fig_06b.png">
            <a:extLst>
              <a:ext uri="{FF2B5EF4-FFF2-40B4-BE49-F238E27FC236}">
                <a16:creationId xmlns:a16="http://schemas.microsoft.com/office/drawing/2014/main" id="{B0FADAF9-06B5-9B4D-AB71-985BC652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61" y="1676400"/>
            <a:ext cx="4579239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9AF18E-33DA-974D-BDF3-C05C6577FE01}"/>
              </a:ext>
            </a:extLst>
          </p:cNvPr>
          <p:cNvSpPr txBox="1"/>
          <p:nvPr/>
        </p:nvSpPr>
        <p:spPr>
          <a:xfrm>
            <a:off x="164397" y="760474"/>
            <a:ext cx="6801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Upper limits are placed separately for pure gluon-gluon fusion </a:t>
            </a:r>
          </a:p>
          <a:p>
            <a:r>
              <a:rPr lang="en-US" dirty="0">
                <a:latin typeface="Helvetica" pitchFamily="2" charset="0"/>
              </a:rPr>
              <a:t>production and pure b-quark associated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production</a:t>
            </a:r>
          </a:p>
          <a:p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2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Conclusion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CD90-04FB-5D49-B26B-A1722547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Helvetica" pitchFamily="2" charset="0"/>
              </a:rPr>
              <a:t>A search for heavy resonance with </a:t>
            </a:r>
            <a:r>
              <a:rPr lang="en-US" dirty="0" err="1">
                <a:latin typeface="Helvetica" pitchFamily="2" charset="0"/>
              </a:rPr>
              <a:t>leptons+jets</a:t>
            </a:r>
            <a:r>
              <a:rPr lang="en-US" dirty="0">
                <a:latin typeface="Helvetica" pitchFamily="2" charset="0"/>
              </a:rPr>
              <a:t> final states is performed using 36.1 fb-1 of 13TeV pp collision data collected with the ATLAS detector at the LHC. </a:t>
            </a:r>
          </a:p>
          <a:p>
            <a:pPr algn="just"/>
            <a:endParaRPr lang="en-US" dirty="0">
              <a:latin typeface="Helvetica" pitchFamily="2" charset="0"/>
            </a:endParaRPr>
          </a:p>
          <a:p>
            <a:pPr algn="just"/>
            <a:r>
              <a:rPr lang="en-US" dirty="0">
                <a:latin typeface="Helvetica" pitchFamily="2" charset="0"/>
              </a:rPr>
              <a:t>No significant excess of events is observed above the SM predictions in all three channels. Limit setting was performed. The W’ and Z’ bosons with masses </a:t>
            </a:r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W</a:t>
            </a:r>
            <a:r>
              <a:rPr lang="en-US" baseline="-25000" dirty="0">
                <a:latin typeface="Helvetica" pitchFamily="2" charset="0"/>
              </a:rPr>
              <a:t>’</a:t>
            </a:r>
            <a:r>
              <a:rPr lang="en-US" dirty="0">
                <a:latin typeface="Helvetica" pitchFamily="2" charset="0"/>
              </a:rPr>
              <a:t> &lt; 2.67TeV (2.82TeV) and </a:t>
            </a:r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Z</a:t>
            </a:r>
            <a:r>
              <a:rPr lang="en-US" baseline="-25000" dirty="0">
                <a:latin typeface="Helvetica" pitchFamily="2" charset="0"/>
              </a:rPr>
              <a:t>’</a:t>
            </a:r>
            <a:r>
              <a:rPr lang="en-US" dirty="0">
                <a:latin typeface="Helvetica" pitchFamily="2" charset="0"/>
              </a:rPr>
              <a:t> &lt; 2.65TeV (2.83TeV) are excluded for the benchmark HVT Model A (Model B), while for the combined HVT search masses up to 2.80TeV (2.93TeV) are excluded.</a:t>
            </a:r>
          </a:p>
          <a:p>
            <a:pPr algn="just"/>
            <a:endParaRPr lang="en-US" dirty="0">
              <a:latin typeface="Helvetica" pitchFamily="2" charset="0"/>
            </a:endParaRPr>
          </a:p>
          <a:p>
            <a:pPr algn="just"/>
            <a:r>
              <a:rPr lang="en-US" dirty="0">
                <a:latin typeface="Helvetica" pitchFamily="2" charset="0"/>
              </a:rPr>
              <a:t>More information can be found in the paper </a:t>
            </a:r>
          </a:p>
          <a:p>
            <a:pPr lvl="1" algn="just"/>
            <a:r>
              <a:rPr lang="en-US" sz="2100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JHEP03(2018)174</a:t>
            </a:r>
          </a:p>
          <a:p>
            <a:pPr lvl="1" algn="just"/>
            <a:r>
              <a:rPr lang="en-US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ATL-COM-PHYS-2016-479</a:t>
            </a:r>
            <a:r>
              <a:rPr lang="zh-CN" altLang="en-US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(internal</a:t>
            </a:r>
            <a:r>
              <a:rPr lang="zh-CN" altLang="en-US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note)</a:t>
            </a:r>
            <a:endParaRPr lang="en-US" b="1" dirty="0">
              <a:solidFill>
                <a:srgbClr val="FF0000"/>
              </a:solidFill>
              <a:latin typeface="Helvetica" pitchFamily="2" charset="0"/>
              <a:ea typeface="SimSun" charset="-122"/>
              <a:cs typeface="SimSun" charset="-122"/>
            </a:endParaRPr>
          </a:p>
          <a:p>
            <a:pPr marL="342900" lvl="1" indent="0" algn="just">
              <a:buNone/>
            </a:pPr>
            <a:endParaRPr lang="en-US" dirty="0">
              <a:latin typeface="Helvetica" pitchFamily="2" charset="0"/>
            </a:endParaRPr>
          </a:p>
          <a:p>
            <a:pPr algn="just"/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backup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CLHCP2016, Beijing, China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 Guo - Shanghai Jiao Tong University</a:t>
            </a:r>
          </a:p>
        </p:txBody>
      </p:sp>
    </p:spTree>
    <p:extLst>
      <p:ext uri="{BB962C8B-B14F-4D97-AF65-F5344CB8AC3E}">
        <p14:creationId xmlns:p14="http://schemas.microsoft.com/office/powerpoint/2010/main" val="388555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Systematics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4801617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CP systematics are implemented in all three channels</a:t>
            </a:r>
          </a:p>
          <a:p>
            <a:r>
              <a:rPr lang="en-US" dirty="0">
                <a:latin typeface="Helvetica" pitchFamily="2" charset="0"/>
              </a:rPr>
              <a:t>Modeling systematics:</a:t>
            </a:r>
          </a:p>
          <a:p>
            <a:pPr lvl="1"/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Vh</a:t>
            </a:r>
            <a:r>
              <a:rPr lang="en-US" dirty="0">
                <a:latin typeface="Helvetica" pitchFamily="2" charset="0"/>
              </a:rPr>
              <a:t> shape systematics :</a:t>
            </a:r>
          </a:p>
          <a:p>
            <a:pPr lvl="2"/>
            <a:r>
              <a:rPr lang="en-US" dirty="0" err="1">
                <a:latin typeface="Helvetica" pitchFamily="2" charset="0"/>
              </a:rPr>
              <a:t>tt</a:t>
            </a:r>
            <a:r>
              <a:rPr lang="en-US" dirty="0">
                <a:latin typeface="Helvetica" pitchFamily="2" charset="0"/>
              </a:rPr>
              <a:t>: compare nominal MC to MC with different ME, different PS, low/high radiation</a:t>
            </a:r>
          </a:p>
          <a:p>
            <a:pPr lvl="2"/>
            <a:r>
              <a:rPr lang="en-US" dirty="0" err="1">
                <a:latin typeface="Helvetica" pitchFamily="2" charset="0"/>
              </a:rPr>
              <a:t>V+jets</a:t>
            </a:r>
            <a:r>
              <a:rPr lang="en-US" dirty="0">
                <a:latin typeface="Helvetica" pitchFamily="2" charset="0"/>
              </a:rPr>
              <a:t>: currently using shape uncertainties derived by comparing Sherpa 2.1 vs MadGraph+Pythia8</a:t>
            </a:r>
          </a:p>
          <a:p>
            <a:pPr lvl="1"/>
            <a:r>
              <a:rPr lang="en-US" dirty="0">
                <a:latin typeface="Helvetica" pitchFamily="2" charset="0"/>
              </a:rPr>
              <a:t>shape systematics </a:t>
            </a:r>
            <a:r>
              <a:rPr lang="en-US" dirty="0" err="1">
                <a:latin typeface="Helvetica" pitchFamily="2" charset="0"/>
              </a:rPr>
              <a:t>ZPtV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ZMbb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WPtV</a:t>
            </a:r>
            <a:r>
              <a:rPr lang="en-US" dirty="0">
                <a:latin typeface="Helvetica" pitchFamily="2" charset="0"/>
              </a:rPr>
              <a:t> and </a:t>
            </a:r>
            <a:r>
              <a:rPr lang="en-US" dirty="0" err="1">
                <a:latin typeface="Helvetica" pitchFamily="2" charset="0"/>
              </a:rPr>
              <a:t>WMbb</a:t>
            </a:r>
            <a:r>
              <a:rPr lang="en-US" dirty="0">
                <a:latin typeface="Helvetica" pitchFamily="2" charset="0"/>
              </a:rPr>
              <a:t> (derived for Resolved only):</a:t>
            </a:r>
          </a:p>
          <a:p>
            <a:pPr lvl="2"/>
            <a:r>
              <a:rPr lang="en-US" dirty="0">
                <a:latin typeface="Helvetica" pitchFamily="2" charset="0"/>
              </a:rPr>
              <a:t>data/MC comparison in control regions enriched in </a:t>
            </a:r>
            <a:r>
              <a:rPr lang="en-US" dirty="0" err="1">
                <a:latin typeface="Helvetica" pitchFamily="2" charset="0"/>
              </a:rPr>
              <a:t>Z+jets</a:t>
            </a:r>
            <a:endParaRPr lang="en-US" dirty="0">
              <a:latin typeface="Helvetica" pitchFamily="2" charset="0"/>
            </a:endParaRPr>
          </a:p>
          <a:p>
            <a:pPr lvl="2"/>
            <a:r>
              <a:rPr lang="en-US" dirty="0">
                <a:latin typeface="Helvetica" pitchFamily="2" charset="0"/>
              </a:rPr>
              <a:t>Sherpa 2.2.0 vs MadGraph+Pythia8 comparison for </a:t>
            </a:r>
            <a:r>
              <a:rPr lang="en-US" dirty="0" err="1">
                <a:latin typeface="Helvetica" pitchFamily="2" charset="0"/>
              </a:rPr>
              <a:t>W+jets</a:t>
            </a:r>
            <a:endParaRPr lang="en-US" dirty="0">
              <a:latin typeface="Helvetica" pitchFamily="2" charset="0"/>
            </a:endParaRPr>
          </a:p>
          <a:p>
            <a:pPr lvl="1"/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Vh</a:t>
            </a:r>
            <a:r>
              <a:rPr lang="en-US" dirty="0">
                <a:latin typeface="Helvetica" pitchFamily="2" charset="0"/>
              </a:rPr>
              <a:t> shape uncertainties are derived for resolved only regions for SimpleMerge500 strategy (applied in </a:t>
            </a:r>
            <a:r>
              <a:rPr lang="en-US" dirty="0" err="1">
                <a:latin typeface="Helvetica" pitchFamily="2" charset="0"/>
              </a:rPr>
              <a:t>AZh</a:t>
            </a:r>
            <a:r>
              <a:rPr lang="en-US" dirty="0">
                <a:latin typeface="Helvetica" pitchFamily="2" charset="0"/>
              </a:rPr>
              <a:t> resolved regime at low </a:t>
            </a:r>
            <a:r>
              <a:rPr lang="en-US" dirty="0" err="1">
                <a:latin typeface="Helvetica" pitchFamily="2" charset="0"/>
              </a:rPr>
              <a:t>pTV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pPr lvl="1"/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Vh</a:t>
            </a:r>
            <a:r>
              <a:rPr lang="en-US" dirty="0">
                <a:latin typeface="Helvetica" pitchFamily="2" charset="0"/>
              </a:rPr>
              <a:t> shape uncertainties are derived for merged only regions for </a:t>
            </a:r>
            <a:r>
              <a:rPr lang="en-US" dirty="0" err="1">
                <a:latin typeface="Helvetica" pitchFamily="2" charset="0"/>
              </a:rPr>
              <a:t>MergedOnly</a:t>
            </a:r>
            <a:r>
              <a:rPr lang="en-US" dirty="0">
                <a:latin typeface="Helvetica" pitchFamily="2" charset="0"/>
              </a:rPr>
              <a:t> strategy (applied in HVT merged regime at high </a:t>
            </a:r>
            <a:r>
              <a:rPr lang="en-US" dirty="0" err="1">
                <a:latin typeface="Helvetica" pitchFamily="2" charset="0"/>
              </a:rPr>
              <a:t>pTV</a:t>
            </a:r>
            <a:r>
              <a:rPr lang="en-US" dirty="0">
                <a:latin typeface="Helvetica" pitchFamily="2" charset="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Limit Setting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https://atlas.web.cern.ch/Atlas/GROUPS/PHYSICS/PAPERS/EXOT-2016-10/fig_05a.png">
            <a:extLst>
              <a:ext uri="{FF2B5EF4-FFF2-40B4-BE49-F238E27FC236}">
                <a16:creationId xmlns:a16="http://schemas.microsoft.com/office/drawing/2014/main" id="{CA5C777F-070F-D344-9885-BAFE504F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3" y="939402"/>
            <a:ext cx="3484245" cy="27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las.web.cern.ch/Atlas/GROUPS/PHYSICS/PAPERS/EXOT-2016-10/fig_05b.png">
            <a:extLst>
              <a:ext uri="{FF2B5EF4-FFF2-40B4-BE49-F238E27FC236}">
                <a16:creationId xmlns:a16="http://schemas.microsoft.com/office/drawing/2014/main" id="{20B8104F-1848-E243-9085-4BCA43FE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5" y="4105573"/>
            <a:ext cx="3474940" cy="27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las.web.cern.ch/Atlas/GROUPS/PHYSICS/PAPERS/EXOT-2016-10/fig_05c.png">
            <a:extLst>
              <a:ext uri="{FF2B5EF4-FFF2-40B4-BE49-F238E27FC236}">
                <a16:creationId xmlns:a16="http://schemas.microsoft.com/office/drawing/2014/main" id="{652833AC-BF08-1F4D-9234-9853FA82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29" y="939402"/>
            <a:ext cx="3484244" cy="27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tlas.web.cern.ch/Atlas/GROUPS/PHYSICS/PAPERS/EXOT-2016-10/fig_05d.png">
            <a:extLst>
              <a:ext uri="{FF2B5EF4-FFF2-40B4-BE49-F238E27FC236}">
                <a16:creationId xmlns:a16="http://schemas.microsoft.com/office/drawing/2014/main" id="{F9F820EC-BB59-5144-83A3-BBDBF5B8B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72" y="4068531"/>
            <a:ext cx="3514601" cy="27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B9A56E-77A5-9F48-B7A6-80CB8FD29337}"/>
              </a:ext>
            </a:extLst>
          </p:cNvPr>
          <p:cNvSpPr txBox="1"/>
          <p:nvPr/>
        </p:nvSpPr>
        <p:spPr>
          <a:xfrm>
            <a:off x="782320" y="569269"/>
            <a:ext cx="30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m</a:t>
            </a:r>
            <a:r>
              <a:rPr lang="en-US" baseline="-25000" dirty="0" err="1">
                <a:solidFill>
                  <a:srgbClr val="0432FF"/>
                </a:solidFill>
              </a:rPr>
              <a:t>Z</a:t>
            </a:r>
            <a:r>
              <a:rPr lang="en-US" baseline="-25000" dirty="0">
                <a:solidFill>
                  <a:srgbClr val="0432FF"/>
                </a:solidFill>
              </a:rPr>
              <a:t>’</a:t>
            </a:r>
            <a:r>
              <a:rPr lang="en-US" dirty="0">
                <a:solidFill>
                  <a:srgbClr val="0432FF"/>
                </a:solidFill>
              </a:rPr>
              <a:t>&gt;2.65(2.83)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BBD11-46B3-4A4A-A004-D514118EABC8}"/>
              </a:ext>
            </a:extLst>
          </p:cNvPr>
          <p:cNvSpPr txBox="1"/>
          <p:nvPr/>
        </p:nvSpPr>
        <p:spPr>
          <a:xfrm>
            <a:off x="782320" y="3699199"/>
            <a:ext cx="30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m</a:t>
            </a:r>
            <a:r>
              <a:rPr lang="en-US" baseline="-25000" dirty="0" err="1">
                <a:solidFill>
                  <a:srgbClr val="0432FF"/>
                </a:solidFill>
              </a:rPr>
              <a:t>W</a:t>
            </a:r>
            <a:r>
              <a:rPr lang="en-US" baseline="-25000" dirty="0">
                <a:solidFill>
                  <a:srgbClr val="0432FF"/>
                </a:solidFill>
              </a:rPr>
              <a:t>’</a:t>
            </a:r>
            <a:r>
              <a:rPr lang="en-US" dirty="0">
                <a:solidFill>
                  <a:srgbClr val="0432FF"/>
                </a:solidFill>
              </a:rPr>
              <a:t>&gt;2.67(2.82)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FEF1C-EA67-CD48-8763-5DC307D13078}"/>
              </a:ext>
            </a:extLst>
          </p:cNvPr>
          <p:cNvSpPr txBox="1"/>
          <p:nvPr/>
        </p:nvSpPr>
        <p:spPr>
          <a:xfrm>
            <a:off x="5582566" y="569269"/>
            <a:ext cx="302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</a:t>
            </a:r>
            <a:r>
              <a:rPr lang="en-US" baseline="-25000" dirty="0">
                <a:solidFill>
                  <a:srgbClr val="0432FF"/>
                </a:solidFill>
              </a:rPr>
              <a:t>V’</a:t>
            </a:r>
            <a:r>
              <a:rPr lang="en-US" dirty="0">
                <a:solidFill>
                  <a:srgbClr val="0432FF"/>
                </a:solidFill>
              </a:rPr>
              <a:t>&gt;2.80(2.93)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for </a:t>
            </a:r>
            <a:r>
              <a:rPr lang="en-US" dirty="0" err="1">
                <a:solidFill>
                  <a:srgbClr val="0432FF"/>
                </a:solidFill>
              </a:rPr>
              <a:t>g</a:t>
            </a:r>
            <a:r>
              <a:rPr lang="en-US" baseline="-25000" dirty="0" err="1">
                <a:solidFill>
                  <a:srgbClr val="0432FF"/>
                </a:solidFill>
              </a:rPr>
              <a:t>V</a:t>
            </a:r>
            <a:r>
              <a:rPr lang="en-US" dirty="0">
                <a:solidFill>
                  <a:srgbClr val="0432FF"/>
                </a:solidFill>
              </a:rPr>
              <a:t>=1(3)</a:t>
            </a:r>
          </a:p>
        </p:txBody>
      </p:sp>
    </p:spTree>
    <p:extLst>
      <p:ext uri="{BB962C8B-B14F-4D97-AF65-F5344CB8AC3E}">
        <p14:creationId xmlns:p14="http://schemas.microsoft.com/office/powerpoint/2010/main" val="268920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Introduction</a:t>
            </a:r>
            <a:endParaRPr lang="en-US" sz="3200" dirty="0"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38783"/>
                <a:ext cx="8229600" cy="320291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latin typeface="Helvetica" pitchFamily="2" charset="0"/>
                  </a:rPr>
                  <a:t>Search for a heavy resonance decaying to a SM Higgs boson and vector boson via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three final states:</a:t>
                </a:r>
              </a:p>
              <a:p>
                <a:pPr lvl="1"/>
                <a:r>
                  <a:rPr lang="en-US" dirty="0">
                    <a:latin typeface="Helvetica" pitchFamily="2" charset="0"/>
                  </a:rPr>
                  <a:t>0-lepton (</a:t>
                </a:r>
                <a:r>
                  <a:rPr lang="el-GR" dirty="0" err="1">
                    <a:latin typeface="Helvetica" pitchFamily="2" charset="0"/>
                  </a:rPr>
                  <a:t>νν</a:t>
                </a:r>
                <a:r>
                  <a:rPr lang="en-US" dirty="0">
                    <a:latin typeface="Helvetica" pitchFamily="2" charset="0"/>
                  </a:rPr>
                  <a:t>bb), 1-lepton (l</a:t>
                </a:r>
                <a:r>
                  <a:rPr lang="el-GR" dirty="0">
                    <a:latin typeface="Helvetica" pitchFamily="2" charset="0"/>
                  </a:rPr>
                  <a:t>ν</a:t>
                </a:r>
                <a:r>
                  <a:rPr lang="en-US" dirty="0">
                    <a:latin typeface="Helvetica" pitchFamily="2" charset="0"/>
                  </a:rPr>
                  <a:t>bb), 2-lepton (</a:t>
                </a:r>
                <a:r>
                  <a:rPr lang="en-US" dirty="0" err="1">
                    <a:latin typeface="Helvetica" pitchFamily="2" charset="0"/>
                  </a:rPr>
                  <a:t>llbb</a:t>
                </a:r>
                <a:r>
                  <a:rPr lang="en-US" dirty="0">
                    <a:latin typeface="Helvetica" pitchFamily="2" charset="0"/>
                  </a:rPr>
                  <a:t>)</a:t>
                </a:r>
              </a:p>
              <a:p>
                <a:r>
                  <a:rPr lang="en-US" dirty="0">
                    <a:latin typeface="Helvetica" pitchFamily="2" charset="0"/>
                  </a:rPr>
                  <a:t>Two Interpretations:</a:t>
                </a:r>
              </a:p>
              <a:p>
                <a:pPr lvl="1"/>
                <a:r>
                  <a:rPr lang="en-US" dirty="0">
                    <a:latin typeface="Helvetica" pitchFamily="2" charset="0"/>
                  </a:rPr>
                  <a:t>Heavy CP-odd A-boson, glu</a:t>
                </a:r>
                <a:r>
                  <a:rPr lang="en-US" altLang="zh-CN" dirty="0">
                    <a:latin typeface="Helvetica" pitchFamily="2" charset="0"/>
                  </a:rPr>
                  <a:t>on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fusion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and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 err="1">
                    <a:latin typeface="Helvetica" pitchFamily="2" charset="0"/>
                  </a:rPr>
                  <a:t>bb</a:t>
                </a:r>
                <a:r>
                  <a:rPr lang="en-US" dirty="0" err="1"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production mode (</a:t>
                </a:r>
                <a:r>
                  <a:rPr lang="en-US" dirty="0" err="1">
                    <a:latin typeface="Helvetica" pitchFamily="2" charset="0"/>
                  </a:rPr>
                  <a:t>AZh</a:t>
                </a:r>
                <a:r>
                  <a:rPr lang="en-US" dirty="0">
                    <a:latin typeface="Helvetica" pitchFamily="2" charset="0"/>
                  </a:rPr>
                  <a:t> model, 220 GeV -2 </a:t>
                </a:r>
                <a:r>
                  <a:rPr lang="en-US" dirty="0" err="1">
                    <a:latin typeface="Helvetica" pitchFamily="2" charset="0"/>
                  </a:rPr>
                  <a:t>TeV</a:t>
                </a:r>
                <a:r>
                  <a:rPr lang="en-US" dirty="0">
                    <a:latin typeface="Helvetica" pitchFamily="2" charset="0"/>
                  </a:rPr>
                  <a:t>): </a:t>
                </a:r>
                <a:r>
                  <a:rPr lang="en-US" dirty="0" err="1">
                    <a:latin typeface="Helvetica" pitchFamily="2" charset="0"/>
                  </a:rPr>
                  <a:t>ll</a:t>
                </a:r>
                <a:r>
                  <a:rPr lang="en-US" dirty="0">
                    <a:latin typeface="Helvetica" pitchFamily="2" charset="0"/>
                  </a:rPr>
                  <a:t> or </a:t>
                </a:r>
                <a:r>
                  <a:rPr lang="el-GR" dirty="0" err="1">
                    <a:latin typeface="Helvetica" pitchFamily="2" charset="0"/>
                  </a:rPr>
                  <a:t>νν</a:t>
                </a:r>
                <a:r>
                  <a:rPr lang="el-GR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from Z and bb from Higgs</a:t>
                </a:r>
              </a:p>
              <a:p>
                <a:pPr lvl="1"/>
                <a:r>
                  <a:rPr lang="en-US" dirty="0">
                    <a:latin typeface="Helvetica" pitchFamily="2" charset="0"/>
                  </a:rPr>
                  <a:t>Heavy Vector Triplet resonance (HVT model, 0.5 - 5 </a:t>
                </a:r>
                <a:r>
                  <a:rPr lang="en-US" dirty="0" err="1">
                    <a:latin typeface="Helvetica" pitchFamily="2" charset="0"/>
                  </a:rPr>
                  <a:t>TeV</a:t>
                </a:r>
                <a:r>
                  <a:rPr lang="en-US" dirty="0">
                    <a:latin typeface="Helvetica" pitchFamily="2" charset="0"/>
                  </a:rPr>
                  <a:t>): </a:t>
                </a:r>
                <a:r>
                  <a:rPr lang="en-US" dirty="0" err="1">
                    <a:latin typeface="Helvetica" pitchFamily="2" charset="0"/>
                  </a:rPr>
                  <a:t>ll</a:t>
                </a:r>
                <a:r>
                  <a:rPr lang="en-US" dirty="0">
                    <a:latin typeface="Helvetica" pitchFamily="2" charset="0"/>
                  </a:rPr>
                  <a:t>, l</a:t>
                </a:r>
                <a:r>
                  <a:rPr lang="el-GR" dirty="0">
                    <a:latin typeface="Helvetica" pitchFamily="2" charset="0"/>
                  </a:rPr>
                  <a:t>ν, </a:t>
                </a:r>
                <a:r>
                  <a:rPr lang="en-US" dirty="0">
                    <a:latin typeface="Helvetica" pitchFamily="2" charset="0"/>
                  </a:rPr>
                  <a:t>or </a:t>
                </a:r>
                <a:r>
                  <a:rPr lang="el-GR" dirty="0" err="1">
                    <a:latin typeface="Helvetica" pitchFamily="2" charset="0"/>
                  </a:rPr>
                  <a:t>νν</a:t>
                </a:r>
                <a:r>
                  <a:rPr lang="el-GR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from W or Z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and bb from Higgs </a:t>
                </a:r>
              </a:p>
              <a:p>
                <a:r>
                  <a:rPr lang="en-US" dirty="0">
                    <a:latin typeface="Helvetica" pitchFamily="2" charset="0"/>
                  </a:rPr>
                  <a:t>Event Signature:</a:t>
                </a:r>
              </a:p>
              <a:p>
                <a:pPr lvl="1"/>
                <a:r>
                  <a:rPr lang="en-US" dirty="0">
                    <a:latin typeface="Helvetica" pitchFamily="2" charset="0"/>
                  </a:rPr>
                  <a:t>SM vector boson reconstructed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or di-lepton (Z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boson),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lepton+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dirty="0">
                    <a:latin typeface="Helvetica" pitchFamily="2" charset="0"/>
                  </a:rPr>
                  <a:t> (W boson)</a:t>
                </a:r>
              </a:p>
              <a:p>
                <a:pPr lvl="1"/>
                <a:r>
                  <a:rPr lang="en-US" dirty="0">
                    <a:latin typeface="Helvetica" pitchFamily="2" charset="0"/>
                  </a:rPr>
                  <a:t>SM Higgs boson is reconstructed from two b-tagged jets (resolved regime)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dirty="0">
                    <a:latin typeface="Helvetica" pitchFamily="2" charset="0"/>
                  </a:rPr>
                  <a:t>or one large-R jet with b-tagged track jets (merged regime)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38783"/>
                <a:ext cx="8229600" cy="3202911"/>
              </a:xfrm>
              <a:blipFill>
                <a:blip r:embed="rId3"/>
                <a:stretch>
                  <a:fillRect l="-617" t="-3162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4D127-E7B1-0E43-AFEC-00FCA0EB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460" y="4216071"/>
            <a:ext cx="31496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105F2-D22F-6C43-98FC-8CDCF608E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87" y="4216071"/>
            <a:ext cx="4428314" cy="21034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EAD217-DE06-0A4C-9EFA-C3090EDD6E0F}"/>
              </a:ext>
            </a:extLst>
          </p:cNvPr>
          <p:cNvSpPr txBox="1"/>
          <p:nvPr/>
        </p:nvSpPr>
        <p:spPr>
          <a:xfrm>
            <a:off x="1329664" y="6215876"/>
            <a:ext cx="2361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JHEP03(2018)174 </a:t>
            </a:r>
          </a:p>
          <a:p>
            <a:r>
              <a:rPr lang="en-US" sz="1400" b="1" dirty="0">
                <a:solidFill>
                  <a:srgbClr val="FF0000"/>
                </a:solidFill>
                <a:latin typeface="Helvetica" pitchFamily="2" charset="0"/>
                <a:ea typeface="SimSun" charset="-122"/>
                <a:cs typeface="SimSun" charset="-122"/>
              </a:rPr>
              <a:t>ATL-COM-PHYS-2016-479</a:t>
            </a:r>
          </a:p>
        </p:txBody>
      </p:sp>
    </p:spTree>
    <p:extLst>
      <p:ext uri="{BB962C8B-B14F-4D97-AF65-F5344CB8AC3E}">
        <p14:creationId xmlns:p14="http://schemas.microsoft.com/office/powerpoint/2010/main" val="386185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Limit Setting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2" descr="https://atlas.web.cern.ch/Atlas/GROUPS/PHYSICS/PAPERS/EXOT-2016-10/fig_07a.png">
            <a:extLst>
              <a:ext uri="{FF2B5EF4-FFF2-40B4-BE49-F238E27FC236}">
                <a16:creationId xmlns:a16="http://schemas.microsoft.com/office/drawing/2014/main" id="{39F42AFA-0294-C844-A444-79E5EEBE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7" y="1516868"/>
            <a:ext cx="2220808" cy="32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atlas.web.cern.ch/Atlas/GROUPS/PHYSICS/PAPERS/EXOT-2016-10/fig_07b.png">
            <a:extLst>
              <a:ext uri="{FF2B5EF4-FFF2-40B4-BE49-F238E27FC236}">
                <a16:creationId xmlns:a16="http://schemas.microsoft.com/office/drawing/2014/main" id="{8F529BF8-E9AA-7144-93A7-A3EC9124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71" y="1516868"/>
            <a:ext cx="2220808" cy="32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las.web.cern.ch/Atlas/GROUPS/PHYSICS/PAPERS/EXOT-2016-10/fig_07c.png">
            <a:extLst>
              <a:ext uri="{FF2B5EF4-FFF2-40B4-BE49-F238E27FC236}">
                <a16:creationId xmlns:a16="http://schemas.microsoft.com/office/drawing/2014/main" id="{8EC32E53-AD01-5940-9221-965A42E0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83" y="1516868"/>
            <a:ext cx="2220808" cy="32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las.web.cern.ch/Atlas/GROUPS/PHYSICS/PAPERS/EXOT-2016-10/fig_07d.png">
            <a:extLst>
              <a:ext uri="{FF2B5EF4-FFF2-40B4-BE49-F238E27FC236}">
                <a16:creationId xmlns:a16="http://schemas.microsoft.com/office/drawing/2014/main" id="{ECCDF8C8-4B93-A847-AE1B-21887EEB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8" y="1516868"/>
            <a:ext cx="2253573" cy="33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5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Limit Setting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s://atlas.web.cern.ch/Atlas/GROUPS/PHYSICS/PAPERS/EXOT-2016-10/fig_08a.png">
            <a:extLst>
              <a:ext uri="{FF2B5EF4-FFF2-40B4-BE49-F238E27FC236}">
                <a16:creationId xmlns:a16="http://schemas.microsoft.com/office/drawing/2014/main" id="{04C81C9C-FE96-B24B-B644-A4943876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869"/>
            <a:ext cx="2253573" cy="33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las.web.cern.ch/Atlas/GROUPS/PHYSICS/PAPERS/EXOT-2016-10/fig_08b.png">
            <a:extLst>
              <a:ext uri="{FF2B5EF4-FFF2-40B4-BE49-F238E27FC236}">
                <a16:creationId xmlns:a16="http://schemas.microsoft.com/office/drawing/2014/main" id="{EFBB336A-0E99-B54C-ABA1-039C199E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11" y="1516868"/>
            <a:ext cx="2253573" cy="33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atlas.web.cern.ch/Atlas/GROUPS/PHYSICS/PAPERS/EXOT-2016-10/fig_08c.png">
            <a:extLst>
              <a:ext uri="{FF2B5EF4-FFF2-40B4-BE49-F238E27FC236}">
                <a16:creationId xmlns:a16="http://schemas.microsoft.com/office/drawing/2014/main" id="{41477DBE-1961-6A41-870C-7ED9E0D8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51" y="1516868"/>
            <a:ext cx="2253573" cy="33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atlas.web.cern.ch/Atlas/GROUPS/PHYSICS/PAPERS/EXOT-2016-10/fig_08d.png">
            <a:extLst>
              <a:ext uri="{FF2B5EF4-FFF2-40B4-BE49-F238E27FC236}">
                <a16:creationId xmlns:a16="http://schemas.microsoft.com/office/drawing/2014/main" id="{F726F6D1-AECA-8F47-B3DB-70409A45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80" y="1516868"/>
            <a:ext cx="2253573" cy="33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5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Data and MC Samples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182029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pitchFamily="2" charset="0"/>
              </a:rPr>
              <a:t>Data 2015 (3.21 fb</a:t>
            </a:r>
            <a:r>
              <a:rPr lang="en-US" altLang="zh-CN" baseline="30000" dirty="0">
                <a:latin typeface="Helvetica" pitchFamily="2" charset="0"/>
              </a:rPr>
              <a:t>-</a:t>
            </a:r>
            <a:r>
              <a:rPr lang="en-US" baseline="30000" dirty="0">
                <a:latin typeface="Helvetica" pitchFamily="2" charset="0"/>
              </a:rPr>
              <a:t>1</a:t>
            </a:r>
            <a:r>
              <a:rPr lang="en-US" dirty="0">
                <a:latin typeface="Helvetica" pitchFamily="2" charset="0"/>
              </a:rPr>
              <a:t> ) + 2016 (33.3 fb</a:t>
            </a:r>
            <a:r>
              <a:rPr lang="en-US" altLang="zh-CN" baseline="30000" dirty="0">
                <a:latin typeface="Helvetica" pitchFamily="2" charset="0"/>
              </a:rPr>
              <a:t>-</a:t>
            </a:r>
            <a:r>
              <a:rPr lang="en-US" baseline="30000" dirty="0">
                <a:latin typeface="Helvetica" pitchFamily="2" charset="0"/>
              </a:rPr>
              <a:t>1</a:t>
            </a:r>
            <a:r>
              <a:rPr lang="en-US" dirty="0">
                <a:latin typeface="Helvetica" pitchFamily="2" charset="0"/>
              </a:rPr>
              <a:t> )</a:t>
            </a:r>
          </a:p>
          <a:p>
            <a:r>
              <a:rPr lang="en-US" dirty="0">
                <a:latin typeface="Helvetica" pitchFamily="2" charset="0"/>
              </a:rPr>
              <a:t>MC signal:</a:t>
            </a:r>
          </a:p>
          <a:p>
            <a:pPr lvl="1"/>
            <a:r>
              <a:rPr lang="en-US" dirty="0" err="1">
                <a:latin typeface="Helvetica" pitchFamily="2" charset="0"/>
              </a:rPr>
              <a:t>AZh</a:t>
            </a:r>
            <a:r>
              <a:rPr lang="en-US" dirty="0">
                <a:latin typeface="Helvetica" pitchFamily="2" charset="0"/>
              </a:rPr>
              <a:t>: g</a:t>
            </a:r>
            <a:r>
              <a:rPr lang="en-US" altLang="zh-CN" dirty="0">
                <a:latin typeface="Helvetica" pitchFamily="2" charset="0"/>
              </a:rPr>
              <a:t>luon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fusion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A MadGraph5 + Pythia8, </a:t>
            </a:r>
            <a:r>
              <a:rPr lang="en-US" dirty="0" err="1">
                <a:latin typeface="Helvetica" pitchFamily="2" charset="0"/>
              </a:rPr>
              <a:t>bbA</a:t>
            </a:r>
            <a:r>
              <a:rPr lang="en-US" dirty="0">
                <a:latin typeface="Helvetica" pitchFamily="2" charset="0"/>
              </a:rPr>
              <a:t> MadGraph5_aMCNLO + Pythia8</a:t>
            </a:r>
          </a:p>
          <a:p>
            <a:pPr lvl="1"/>
            <a:r>
              <a:rPr lang="en-US" dirty="0">
                <a:latin typeface="Helvetica" pitchFamily="2" charset="0"/>
              </a:rPr>
              <a:t>HVT: </a:t>
            </a:r>
            <a:r>
              <a:rPr lang="en-US" dirty="0" err="1">
                <a:latin typeface="Helvetica" pitchFamily="2" charset="0"/>
              </a:rPr>
              <a:t>MadGraph</a:t>
            </a:r>
            <a:r>
              <a:rPr lang="en-US" dirty="0">
                <a:latin typeface="Helvetica" pitchFamily="2" charset="0"/>
              </a:rPr>
              <a:t> 5 + Pythia 8</a:t>
            </a:r>
          </a:p>
          <a:p>
            <a:r>
              <a:rPr lang="en-US" dirty="0">
                <a:latin typeface="Helvetica" pitchFamily="2" charset="0"/>
              </a:rPr>
              <a:t> MC backgrounds: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44D4F-3003-8242-B29B-1D03BDB9B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759076"/>
            <a:ext cx="650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7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Analysis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Strategy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1753617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Several strategies of resolved and merged events combination were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studied</a:t>
            </a:r>
          </a:p>
          <a:p>
            <a:r>
              <a:rPr lang="en-US" b="1" dirty="0" err="1">
                <a:latin typeface="Helvetica" pitchFamily="2" charset="0"/>
              </a:rPr>
              <a:t>PriorityResolvedSR</a:t>
            </a:r>
            <a:r>
              <a:rPr lang="en-US" dirty="0">
                <a:latin typeface="Helvetica" pitchFamily="2" charset="0"/>
              </a:rPr>
              <a:t> - maximizes the signal acceptance and sensitivity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5C740-1FB7-B944-86B0-495A280D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03" y="2692400"/>
            <a:ext cx="4431497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4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76509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vent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Categorization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and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Selection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3184"/>
            <a:ext cx="8229600" cy="136622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>
                <a:latin typeface="Helvetica" pitchFamily="2" charset="0"/>
              </a:rPr>
              <a:t>N</a:t>
            </a:r>
            <a:r>
              <a:rPr lang="en-US" dirty="0">
                <a:latin typeface="Helvetica" pitchFamily="2" charset="0"/>
              </a:rPr>
              <a:t>umber of charged "Loose" leptons: 0, 1, 2 leptons</a:t>
            </a:r>
          </a:p>
          <a:p>
            <a:r>
              <a:rPr lang="en-US" altLang="zh-CN" dirty="0">
                <a:latin typeface="Helvetica" pitchFamily="2" charset="0"/>
              </a:rPr>
              <a:t>N</a:t>
            </a:r>
            <a:r>
              <a:rPr lang="en-US" dirty="0">
                <a:latin typeface="Helvetica" pitchFamily="2" charset="0"/>
              </a:rPr>
              <a:t>umber of b-tagged jets:</a:t>
            </a:r>
          </a:p>
          <a:p>
            <a:pPr lvl="1"/>
            <a:r>
              <a:rPr lang="en-US" dirty="0">
                <a:latin typeface="Helvetica" pitchFamily="2" charset="0"/>
              </a:rPr>
              <a:t>1, 2, 3+ b-tags for </a:t>
            </a:r>
            <a:r>
              <a:rPr lang="en-US" dirty="0" err="1">
                <a:latin typeface="Helvetica" pitchFamily="2" charset="0"/>
              </a:rPr>
              <a:t>calo</a:t>
            </a:r>
            <a:r>
              <a:rPr lang="en-US" dirty="0">
                <a:latin typeface="Helvetica" pitchFamily="2" charset="0"/>
              </a:rPr>
              <a:t>-jets </a:t>
            </a:r>
            <a:r>
              <a:rPr lang="en-US" dirty="0" err="1">
                <a:latin typeface="Helvetica" pitchFamily="2" charset="0"/>
              </a:rPr>
              <a:t>AntiKt</a:t>
            </a:r>
            <a:r>
              <a:rPr lang="en-US" dirty="0">
                <a:latin typeface="Helvetica" pitchFamily="2" charset="0"/>
              </a:rPr>
              <a:t> 0.4 for resolved regime</a:t>
            </a:r>
          </a:p>
          <a:p>
            <a:pPr lvl="1"/>
            <a:r>
              <a:rPr lang="en-US" dirty="0">
                <a:latin typeface="Helvetica" pitchFamily="2" charset="0"/>
              </a:rPr>
              <a:t>1, 2 b-tags for track-jets </a:t>
            </a:r>
            <a:r>
              <a:rPr lang="en-US" dirty="0" err="1">
                <a:latin typeface="Helvetica" pitchFamily="2" charset="0"/>
              </a:rPr>
              <a:t>AntiKt</a:t>
            </a:r>
            <a:r>
              <a:rPr lang="en-US" dirty="0">
                <a:latin typeface="Helvetica" pitchFamily="2" charset="0"/>
              </a:rPr>
              <a:t> 0.2 for merged regime</a:t>
            </a:r>
          </a:p>
          <a:p>
            <a:pPr lvl="1"/>
            <a:r>
              <a:rPr lang="en-US" dirty="0">
                <a:latin typeface="Helvetica" pitchFamily="2" charset="0"/>
              </a:rPr>
              <a:t>track-jets not associated to the leading large-R jet for merged regime</a:t>
            </a: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3820F8-DA5C-F544-8F95-38B78448D5AA}"/>
              </a:ext>
            </a:extLst>
          </p:cNvPr>
          <p:cNvGrpSpPr/>
          <p:nvPr/>
        </p:nvGrpSpPr>
        <p:grpSpPr>
          <a:xfrm>
            <a:off x="182880" y="1871829"/>
            <a:ext cx="8821271" cy="5000479"/>
            <a:chOff x="0" y="803275"/>
            <a:chExt cx="9144000" cy="5251450"/>
          </a:xfrm>
        </p:grpSpPr>
        <p:pic>
          <p:nvPicPr>
            <p:cNvPr id="7" name="Picture 2" descr="https://atlas.web.cern.ch/Atlas/GROUPS/PHYSICS/PAPERS/EXOT-2016-10/tab_02.png">
              <a:extLst>
                <a:ext uri="{FF2B5EF4-FFF2-40B4-BE49-F238E27FC236}">
                  <a16:creationId xmlns:a16="http://schemas.microsoft.com/office/drawing/2014/main" id="{E7F42BEB-644D-084C-B490-B0669E02A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3275"/>
              <a:ext cx="9144000" cy="525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8663B66-1DD2-254F-9BF2-C4C9EEC9A158}"/>
                </a:ext>
              </a:extLst>
            </p:cNvPr>
            <p:cNvSpPr/>
            <p:nvPr/>
          </p:nvSpPr>
          <p:spPr>
            <a:xfrm>
              <a:off x="2883133" y="803275"/>
              <a:ext cx="5671587" cy="269649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AD33A37-A12C-2447-8B47-4CB0AAE83AF7}"/>
                </a:ext>
              </a:extLst>
            </p:cNvPr>
            <p:cNvSpPr/>
            <p:nvPr/>
          </p:nvSpPr>
          <p:spPr>
            <a:xfrm>
              <a:off x="3035533" y="1961515"/>
              <a:ext cx="2877587" cy="269649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73250FB-948A-0846-92B3-5EDC5CB3B3B9}"/>
                </a:ext>
              </a:extLst>
            </p:cNvPr>
            <p:cNvSpPr/>
            <p:nvPr/>
          </p:nvSpPr>
          <p:spPr>
            <a:xfrm>
              <a:off x="3035533" y="3769995"/>
              <a:ext cx="2877587" cy="269649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76550E-9F93-8543-A0E4-A2109F7C723C}"/>
                </a:ext>
              </a:extLst>
            </p:cNvPr>
            <p:cNvSpPr/>
            <p:nvPr/>
          </p:nvSpPr>
          <p:spPr>
            <a:xfrm>
              <a:off x="3035533" y="4732450"/>
              <a:ext cx="2877587" cy="269649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05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Higgs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Reconstruction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175361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Helvetica" pitchFamily="2" charset="0"/>
              </a:rPr>
              <a:t>De</a:t>
            </a:r>
            <a:r>
              <a:rPr lang="en-US" altLang="zh-CN" dirty="0">
                <a:latin typeface="Helvetica" pitchFamily="2" charset="0"/>
              </a:rPr>
              <a:t>dicated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energy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correction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applied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b-tagged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small-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large-R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jets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account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for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semileptonic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decays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b-hadrons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For small-R jets, an additional </a:t>
            </a:r>
            <a:r>
              <a:rPr lang="en-US" dirty="0" err="1">
                <a:latin typeface="Helvetica" pitchFamily="2" charset="0"/>
              </a:rPr>
              <a:t>pT</a:t>
            </a:r>
            <a:r>
              <a:rPr lang="en-US" dirty="0">
                <a:latin typeface="Helvetica" pitchFamily="2" charset="0"/>
              </a:rPr>
              <a:t>-dependent correction, </a:t>
            </a:r>
            <a:r>
              <a:rPr lang="en-US" b="1" dirty="0" err="1">
                <a:latin typeface="Helvetica" pitchFamily="2" charset="0"/>
              </a:rPr>
              <a:t>PtReco</a:t>
            </a:r>
            <a:r>
              <a:rPr lang="en-US" dirty="0">
                <a:latin typeface="Helvetica" pitchFamily="2" charset="0"/>
              </a:rPr>
              <a:t>, is applied to the jet four-momentum to account for biases in the response of b-jets</a:t>
            </a:r>
          </a:p>
          <a:p>
            <a:pPr marL="0" indent="0">
              <a:buNone/>
            </a:pPr>
            <a:endParaRPr lang="en-US" altLang="zh-CN" dirty="0">
              <a:latin typeface="Helvetica" pitchFamily="2" charset="0"/>
            </a:endParaRPr>
          </a:p>
          <a:p>
            <a:r>
              <a:rPr lang="en-US" altLang="zh-CN" dirty="0">
                <a:latin typeface="Helvetica" pitchFamily="2" charset="0"/>
              </a:rPr>
              <a:t>Dijet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mass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resolution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improved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18%(20%)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for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resolved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(merged)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case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2" descr="https://atlas.web.cern.ch/Atlas/GROUPS/PHYSICS/PAPERS/EXOT-2016-10/fig_01a.png">
            <a:extLst>
              <a:ext uri="{FF2B5EF4-FFF2-40B4-BE49-F238E27FC236}">
                <a16:creationId xmlns:a16="http://schemas.microsoft.com/office/drawing/2014/main" id="{B71EC5FC-6D3B-EE4A-97A3-94D3CA04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9" y="2783840"/>
            <a:ext cx="4143121" cy="32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tlas.web.cern.ch/Atlas/GROUPS/PHYSICS/PAPERS/EXOT-2016-10/fig_01b.png">
            <a:extLst>
              <a:ext uri="{FF2B5EF4-FFF2-40B4-BE49-F238E27FC236}">
                <a16:creationId xmlns:a16="http://schemas.microsoft.com/office/drawing/2014/main" id="{89AD2F74-502A-EC47-8B04-419D65A2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61" y="2783840"/>
            <a:ext cx="4120452" cy="32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6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Background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8339"/>
            <a:ext cx="8229600" cy="309146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low-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regions are dominated by W</a:t>
            </a:r>
            <a:r>
              <a:rPr lang="en-US" altLang="zh-CN" sz="2400" dirty="0"/>
              <a:t>/</a:t>
            </a:r>
            <a:r>
              <a:rPr lang="en-US" sz="2400" dirty="0" err="1"/>
              <a:t>Z+jets</a:t>
            </a:r>
            <a:r>
              <a:rPr lang="en-US" altLang="zh-CN" sz="2400" dirty="0"/>
              <a:t>;</a:t>
            </a:r>
            <a:r>
              <a:rPr lang="en-US" sz="2400" dirty="0"/>
              <a:t> high</a:t>
            </a:r>
            <a:r>
              <a:rPr lang="zh-CN" altLang="en-US" sz="2400" dirty="0"/>
              <a:t> 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regions are dominated by </a:t>
            </a:r>
            <a:r>
              <a:rPr lang="en-US" sz="2400" dirty="0" err="1"/>
              <a:t>tt</a:t>
            </a:r>
            <a:r>
              <a:rPr lang="en-US" sz="2400" dirty="0"/>
              <a:t> in  0 and 1-lepton channels and </a:t>
            </a:r>
            <a:r>
              <a:rPr lang="en-US" altLang="zh-CN" sz="2400" dirty="0"/>
              <a:t>by</a:t>
            </a:r>
            <a:r>
              <a:rPr lang="en-US" sz="2400" dirty="0"/>
              <a:t> </a:t>
            </a:r>
            <a:r>
              <a:rPr lang="en-US" sz="2400" dirty="0" err="1"/>
              <a:t>Z+heavy</a:t>
            </a:r>
            <a:r>
              <a:rPr lang="en-US" sz="2400" dirty="0"/>
              <a:t> flavor in 2-lepton channel</a:t>
            </a:r>
            <a:endParaRPr kumimoji="1" lang="zh-CN" altLang="en-US" dirty="0"/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Dominant background:</a:t>
            </a:r>
          </a:p>
          <a:p>
            <a:pPr lvl="1"/>
            <a:r>
              <a:rPr lang="en-US" dirty="0">
                <a:latin typeface="Helvetica" pitchFamily="2" charset="0"/>
              </a:rPr>
              <a:t>0-lepton: </a:t>
            </a:r>
            <a:r>
              <a:rPr lang="en-US" dirty="0" err="1">
                <a:latin typeface="Helvetica" pitchFamily="2" charset="0"/>
              </a:rPr>
              <a:t>Z+jets</a:t>
            </a:r>
            <a:r>
              <a:rPr lang="en-US" dirty="0">
                <a:latin typeface="Helvetica" pitchFamily="2" charset="0"/>
              </a:rPr>
              <a:t>, ttbar</a:t>
            </a:r>
          </a:p>
          <a:p>
            <a:pPr lvl="1"/>
            <a:r>
              <a:rPr lang="en-US" dirty="0">
                <a:latin typeface="Helvetica" pitchFamily="2" charset="0"/>
              </a:rPr>
              <a:t>1-lepton: ttbar, single top, </a:t>
            </a:r>
            <a:r>
              <a:rPr lang="en-US" dirty="0" err="1">
                <a:latin typeface="Helvetica" pitchFamily="2" charset="0"/>
              </a:rPr>
              <a:t>W+jets</a:t>
            </a:r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2-lepton: </a:t>
            </a:r>
            <a:r>
              <a:rPr lang="en-US" dirty="0" err="1">
                <a:latin typeface="Helvetica" pitchFamily="2" charset="0"/>
              </a:rPr>
              <a:t>Z+jets</a:t>
            </a:r>
            <a:r>
              <a:rPr lang="en-US" dirty="0">
                <a:latin typeface="Helvetica" pitchFamily="2" charset="0"/>
              </a:rPr>
              <a:t>, ttbar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 err="1">
                <a:latin typeface="Helvetica" pitchFamily="2" charset="0"/>
              </a:rPr>
              <a:t>Multijet</a:t>
            </a:r>
            <a:r>
              <a:rPr lang="en-US" dirty="0">
                <a:latin typeface="Helvetica" pitchFamily="2" charset="0"/>
              </a:rPr>
              <a:t>: negligible in 0- and 2-lepton channels; in 1-lepton channel, remains significant only resolved 1 b-tag category. It is estimated from data; others are all from MC and normalized to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5FF32D-CBF8-EF4C-A094-BC94E5A4384D}"/>
              </a:ext>
            </a:extLst>
          </p:cNvPr>
          <p:cNvGrpSpPr/>
          <p:nvPr/>
        </p:nvGrpSpPr>
        <p:grpSpPr>
          <a:xfrm>
            <a:off x="1543050" y="3952081"/>
            <a:ext cx="6057900" cy="2705100"/>
            <a:chOff x="1543050" y="3919807"/>
            <a:chExt cx="6057900" cy="2705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E9EE37-C44E-6545-9A7C-FDA1676A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050" y="3919807"/>
              <a:ext cx="6057900" cy="270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7356C2-EF80-A64C-8A42-C4C621B546A4}"/>
                </a:ext>
              </a:extLst>
            </p:cNvPr>
            <p:cNvSpPr txBox="1"/>
            <p:nvPr/>
          </p:nvSpPr>
          <p:spPr>
            <a:xfrm>
              <a:off x="2067865" y="4087906"/>
              <a:ext cx="114867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300" dirty="0"/>
                <a:t>                                 </a:t>
              </a:r>
              <a:endParaRPr lang="en-US" sz="3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D1FC1B-1EE8-4D45-B2F7-F793BE07A3B8}"/>
                </a:ext>
              </a:extLst>
            </p:cNvPr>
            <p:cNvSpPr txBox="1"/>
            <p:nvPr/>
          </p:nvSpPr>
          <p:spPr>
            <a:xfrm>
              <a:off x="5146376" y="4067745"/>
              <a:ext cx="114867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300" dirty="0"/>
                <a:t>                                 </a:t>
              </a:r>
              <a:endParaRPr lang="en-US" sz="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595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Systematics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20279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types of systematic uncertainties: </a:t>
            </a:r>
          </a:p>
          <a:p>
            <a:pPr lvl="1"/>
            <a:r>
              <a:rPr lang="en-US" dirty="0"/>
              <a:t>Experimental: trigger, selection, the reconstruction, identification, energy/momentum, mass, and resolution for the leptons, jets and missing transverse momentum, ……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Modelling: shape and </a:t>
            </a:r>
            <a:r>
              <a:rPr lang="en-US" dirty="0" err="1"/>
              <a:t>normalisation</a:t>
            </a:r>
            <a:r>
              <a:rPr lang="en-US" dirty="0"/>
              <a:t> uncertainties of the different MC samples</a:t>
            </a:r>
          </a:p>
          <a:p>
            <a:pPr lvl="1"/>
            <a:endParaRPr lang="en-US" dirty="0"/>
          </a:p>
          <a:p>
            <a:r>
              <a:rPr lang="en-US" dirty="0"/>
              <a:t> Largest systematics comes from Jet related parameters, JES, JER</a:t>
            </a:r>
            <a:r>
              <a:rPr lang="en-US"/>
              <a:t>, etc.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s://atlas.web.cern.ch/Atlas/GROUPS/PHYSICS/PAPERS/EXOT-2016-10/tab_03.png">
            <a:extLst>
              <a:ext uri="{FF2B5EF4-FFF2-40B4-BE49-F238E27FC236}">
                <a16:creationId xmlns:a16="http://schemas.microsoft.com/office/drawing/2014/main" id="{C1A4E6B6-011D-E841-AF4E-96814C04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27997"/>
            <a:ext cx="8006576" cy="3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9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1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Re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Helvetica"/>
              </a:rPr>
              <a:t>sults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8783"/>
            <a:ext cx="8229600" cy="202793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T</a:t>
            </a:r>
            <a:r>
              <a:rPr lang="en-US" altLang="zh-CN" baseline="-25000" dirty="0" err="1">
                <a:latin typeface="Helvetica" pitchFamily="2" charset="0"/>
              </a:rPr>
              <a:t>,</a:t>
            </a:r>
            <a:r>
              <a:rPr lang="en-US" baseline="-25000" dirty="0" err="1">
                <a:latin typeface="Helvetica" pitchFamily="2" charset="0"/>
              </a:rPr>
              <a:t>Vh</a:t>
            </a:r>
            <a:r>
              <a:rPr lang="en-US" dirty="0">
                <a:latin typeface="Helvetica" pitchFamily="2" charset="0"/>
              </a:rPr>
              <a:t> and </a:t>
            </a:r>
            <a:r>
              <a:rPr lang="en-US" dirty="0" err="1">
                <a:latin typeface="Helvetica" pitchFamily="2" charset="0"/>
              </a:rPr>
              <a:t>m</a:t>
            </a:r>
            <a:r>
              <a:rPr lang="en-US" baseline="-25000" dirty="0" err="1">
                <a:latin typeface="Helvetica" pitchFamily="2" charset="0"/>
              </a:rPr>
              <a:t>Vh</a:t>
            </a:r>
            <a:r>
              <a:rPr lang="en-US" dirty="0">
                <a:latin typeface="Helvetica" pitchFamily="2" charset="0"/>
              </a:rPr>
              <a:t> templates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are fit to data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to test for the presence of a massive resonance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total of </a:t>
            </a:r>
            <a:r>
              <a:rPr lang="en-US" altLang="zh-CN" dirty="0">
                <a:latin typeface="Helvetica" pitchFamily="2" charset="0"/>
              </a:rPr>
              <a:t>fi</a:t>
            </a:r>
            <a:r>
              <a:rPr lang="en-US" dirty="0">
                <a:latin typeface="Helvetica" pitchFamily="2" charset="0"/>
              </a:rPr>
              <a:t>ve di</a:t>
            </a:r>
            <a:r>
              <a:rPr lang="en-US" altLang="zh-CN" dirty="0">
                <a:latin typeface="Helvetica" pitchFamily="2" charset="0"/>
              </a:rPr>
              <a:t>ff</a:t>
            </a:r>
            <a:r>
              <a:rPr lang="en-US" dirty="0">
                <a:latin typeface="Helvetica" pitchFamily="2" charset="0"/>
              </a:rPr>
              <a:t>erent </a:t>
            </a:r>
            <a:r>
              <a:rPr lang="en-US" altLang="zh-CN" dirty="0">
                <a:latin typeface="Helvetica" pitchFamily="2" charset="0"/>
              </a:rPr>
              <a:t>fi</a:t>
            </a:r>
            <a:r>
              <a:rPr lang="en-US" dirty="0">
                <a:latin typeface="Helvetica" pitchFamily="2" charset="0"/>
              </a:rPr>
              <a:t>ts are performed according to the signal interpretation: Z</a:t>
            </a:r>
            <a:r>
              <a:rPr lang="en-US" altLang="zh-CN" dirty="0">
                <a:latin typeface="Helvetica" pitchFamily="2" charset="0"/>
              </a:rPr>
              <a:t>’</a:t>
            </a:r>
            <a:r>
              <a:rPr lang="en-US" dirty="0">
                <a:latin typeface="Helvetica" pitchFamily="2" charset="0"/>
              </a:rPr>
              <a:t>, W</a:t>
            </a:r>
            <a:r>
              <a:rPr lang="en-US" altLang="zh-CN" dirty="0">
                <a:latin typeface="Helvetica" pitchFamily="2" charset="0"/>
              </a:rPr>
              <a:t>’</a:t>
            </a:r>
            <a:r>
              <a:rPr lang="en-US" dirty="0">
                <a:latin typeface="Helvetica" pitchFamily="2" charset="0"/>
              </a:rPr>
              <a:t>, HVT,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A in gluon-gluon fusion, and A in b-quark associated production.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02E7-9E6D-6149-B656-F775E3C6C93D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 descr="https://atlas.web.cern.ch/Atlas/GROUPS/PHYSICS/PAPERS/EXOT-2016-10/tab_04.png">
            <a:extLst>
              <a:ext uri="{FF2B5EF4-FFF2-40B4-BE49-F238E27FC236}">
                <a16:creationId xmlns:a16="http://schemas.microsoft.com/office/drawing/2014/main" id="{601CCA51-5EFA-074C-956F-480D8FFA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106"/>
            <a:ext cx="91440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56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979</Words>
  <Application>Microsoft Macintosh PowerPoint</Application>
  <PresentationFormat>On-screen Show (4:3)</PresentationFormat>
  <Paragraphs>147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SimSun</vt:lpstr>
      <vt:lpstr>Arial</vt:lpstr>
      <vt:lpstr>Calibri</vt:lpstr>
      <vt:lpstr>Calibri Light</vt:lpstr>
      <vt:lpstr>Cambria Math</vt:lpstr>
      <vt:lpstr>Helvetica</vt:lpstr>
      <vt:lpstr>Office Theme</vt:lpstr>
      <vt:lpstr>Search for Heavy Resonances decaying into W/ZH in leptons+jets final states with the ATLAS Detector</vt:lpstr>
      <vt:lpstr>Introduction</vt:lpstr>
      <vt:lpstr>Data and MC Samples</vt:lpstr>
      <vt:lpstr>Analysis Strategy</vt:lpstr>
      <vt:lpstr>Event Categorization and Selection</vt:lpstr>
      <vt:lpstr>Higgs Reconstruction</vt:lpstr>
      <vt:lpstr>Background</vt:lpstr>
      <vt:lpstr>Systematics</vt:lpstr>
      <vt:lpstr>Results</vt:lpstr>
      <vt:lpstr>Results</vt:lpstr>
      <vt:lpstr>Results</vt:lpstr>
      <vt:lpstr>Results</vt:lpstr>
      <vt:lpstr>Results</vt:lpstr>
      <vt:lpstr>Limit Setting</vt:lpstr>
      <vt:lpstr>Limit Setting</vt:lpstr>
      <vt:lpstr>Conclusion</vt:lpstr>
      <vt:lpstr>PowerPoint Presentation</vt:lpstr>
      <vt:lpstr>Systematics</vt:lpstr>
      <vt:lpstr>Limit Setting</vt:lpstr>
      <vt:lpstr>Limit Setting</vt:lpstr>
      <vt:lpstr>Limit Setting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Lepton Flavor Violation in di-lepton channel at ATLAS</dc:title>
  <dc:creator>Microsoft Office User</dc:creator>
  <cp:lastModifiedBy>Microsoft Office User</cp:lastModifiedBy>
  <cp:revision>300</cp:revision>
  <dcterms:created xsi:type="dcterms:W3CDTF">2018-06-14T06:03:12Z</dcterms:created>
  <dcterms:modified xsi:type="dcterms:W3CDTF">2018-06-21T16:41:25Z</dcterms:modified>
</cp:coreProperties>
</file>