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3"/>
  </p:notesMasterIdLst>
  <p:handoutMasterIdLst>
    <p:handoutMasterId r:id="rId24"/>
  </p:handoutMasterIdLst>
  <p:sldIdLst>
    <p:sldId id="339" r:id="rId3"/>
    <p:sldId id="566" r:id="rId4"/>
    <p:sldId id="533" r:id="rId5"/>
    <p:sldId id="534" r:id="rId6"/>
    <p:sldId id="535" r:id="rId7"/>
    <p:sldId id="545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33" r:id="rId17"/>
    <p:sldId id="334" r:id="rId18"/>
    <p:sldId id="335" r:id="rId19"/>
    <p:sldId id="336" r:id="rId20"/>
    <p:sldId id="337" r:id="rId21"/>
    <p:sldId id="383" r:id="rId22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75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1122680"/>
            <a:ext cx="78867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3602356"/>
            <a:ext cx="7886700" cy="165544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327026"/>
            <a:ext cx="78867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24304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94354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44688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2997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15134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98244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7485"/>
            <a:ext cx="78867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702436"/>
            <a:ext cx="78867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42516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07626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89758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14997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69798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959100"/>
            <a:ext cx="7886700" cy="2781300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121"/>
            <a:ext cx="7886700" cy="1102995"/>
          </a:xfrm>
        </p:spPr>
        <p:txBody>
          <a:bodyPr lIns="144145" anchor="b" anchorCtr="0"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365125"/>
            <a:ext cx="78867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2" y="1482091"/>
            <a:ext cx="3915728" cy="823595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2368551"/>
            <a:ext cx="3916680" cy="382079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492" y="1482091"/>
            <a:ext cx="3822859" cy="823595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492" y="2368551"/>
            <a:ext cx="3822859" cy="382079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7485"/>
            <a:ext cx="78867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5" y="-1905"/>
            <a:ext cx="5263039" cy="6861810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594" y="457200"/>
            <a:ext cx="3294221" cy="1055370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8" y="1694180"/>
            <a:ext cx="3295174" cy="448056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29" y="-7620"/>
            <a:ext cx="5263039" cy="6861810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1" y="457200"/>
            <a:ext cx="3209925" cy="105537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182" y="1694180"/>
            <a:ext cx="3210401" cy="448056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effectLst>
            <a:outerShdw blurRad="88900" dist="101600" dir="5400000" algn="ctr" rotWithShape="0">
              <a:srgbClr val="000000">
                <a:alpha val="2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75000"/>
        <a:buFont typeface="Arial" panose="020B0604020202020204" pitchFamily="34" charset="0"/>
        <a:buChar char="•"/>
        <a:defRPr sz="21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431959" indent="-171450" algn="l" defTabSz="685800" rtl="0" eaLnBrk="1" fontAlgn="auto" latinLnBrk="0" hangingPunct="1">
        <a:lnSpc>
          <a:spcPct val="120000"/>
        </a:lnSpc>
        <a:spcBef>
          <a:spcPts val="375"/>
        </a:spcBef>
        <a:buSzPct val="75000"/>
        <a:buFont typeface="Arial" panose="020B0604020202020204" pitchFamily="34" charset="0"/>
        <a:buChar char="•"/>
        <a:defRPr sz="165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755809" indent="-171450" algn="l" defTabSz="685800" rtl="0" eaLnBrk="1" fontAlgn="auto" latinLnBrk="0" hangingPunct="1">
        <a:lnSpc>
          <a:spcPct val="120000"/>
        </a:lnSpc>
        <a:spcBef>
          <a:spcPts val="375"/>
        </a:spcBef>
        <a:buSzPct val="75000"/>
        <a:buFont typeface="Arial" panose="020B0604020202020204" pitchFamily="34" charset="0"/>
        <a:buChar char="‒"/>
        <a:defRPr sz="15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133951" indent="-171450" algn="l" defTabSz="685800" rtl="0" eaLnBrk="1" fontAlgn="auto" latinLnBrk="0" hangingPunct="1">
        <a:lnSpc>
          <a:spcPct val="100000"/>
        </a:lnSpc>
        <a:spcBef>
          <a:spcPts val="375"/>
        </a:spcBef>
        <a:buSzPct val="75000"/>
        <a:buFont typeface="Arial" panose="020B0604020202020204" pitchFamily="34" charset="0"/>
        <a:buChar char="˃"/>
        <a:defRPr sz="135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457801" indent="-171450" algn="l" defTabSz="685800" rtl="0" eaLnBrk="1" fontAlgn="auto" latinLnBrk="0" hangingPunct="1">
        <a:lnSpc>
          <a:spcPct val="90000"/>
        </a:lnSpc>
        <a:spcBef>
          <a:spcPts val="375"/>
        </a:spcBef>
        <a:buSzPct val="75000"/>
        <a:buFont typeface="Arial" panose="020B0604020202020204" pitchFamily="34" charset="0"/>
        <a:buChar char="˃"/>
        <a:defRPr sz="135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2018/6/23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46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CD096F3-C2C7-4B8B-BDDC-58FB77EF8E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2274116"/>
            <a:ext cx="9144000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zh-CN" sz="320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Axion Like Particle and the CMB Asymmetry</a:t>
            </a:r>
            <a:r>
              <a:rPr lang="en-US" altLang="zh-CN" sz="32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00250" y="3808095"/>
            <a:ext cx="5143500" cy="1589723"/>
          </a:xfrm>
        </p:spPr>
        <p:txBody>
          <a:bodyPr>
            <a:normAutofit fontScale="50000" lnSpcReduction="20000"/>
          </a:bodyPr>
          <a:lstStyle/>
          <a:p>
            <a:r>
              <a:rPr lang="en-US" altLang="zh-CN" dirty="0"/>
              <a:t>Qiaoli Yang</a:t>
            </a:r>
          </a:p>
          <a:p>
            <a:r>
              <a:rPr lang="en-US" altLang="zh-CN" dirty="0"/>
              <a:t>Jinan University, Guangzhou</a:t>
            </a:r>
          </a:p>
          <a:p>
            <a:endParaRPr lang="en-US" altLang="zh-CN" dirty="0"/>
          </a:p>
          <a:p>
            <a:endParaRPr lang="en-US" altLang="zh-CN" dirty="0"/>
          </a:p>
          <a:p>
            <a:pPr algn="l"/>
            <a:r>
              <a:rPr lang="en-US" altLang="zh-CN" dirty="0"/>
              <a:t>06-2018</a:t>
            </a:r>
          </a:p>
          <a:p>
            <a:pPr algn="l"/>
            <a:r>
              <a:rPr lang="en-US" altLang="zh-CN" dirty="0"/>
              <a:t>Shanghai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The hemispherical power asymmetry</a:t>
            </a:r>
            <a:r>
              <a:rPr lang="zh-CN" altLang="en-US"/>
              <a:t>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Scale dependent:  </a:t>
            </a:r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A\sim0.072 for l&lt;600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751" y="3093244"/>
            <a:ext cx="3148013" cy="440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Inflation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/>
          </a:p>
          <a:p>
            <a:pPr marL="0" indent="0">
              <a:buNone/>
            </a:pPr>
            <a:r>
              <a:rPr lang="en-US" altLang="zh-CN"/>
              <a:t>   Cosmological scale correlation length:</a:t>
            </a:r>
          </a:p>
          <a:p>
            <a:pPr marL="0" indent="0">
              <a:buNone/>
            </a:pPr>
            <a:r>
              <a:rPr lang="en-US" altLang="zh-CN"/>
              <a:t>   Structures should be Inflated  away.</a:t>
            </a:r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en-US" altLang="zh-CN"/>
              <a:t>   Structures formed after inflation:</a:t>
            </a:r>
          </a:p>
          <a:p>
            <a:pPr marL="0" indent="0">
              <a:buNone/>
            </a:pPr>
            <a:r>
              <a:rPr lang="en-US" altLang="zh-CN"/>
              <a:t>   Correlation length should be much smaller then the horizon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830" y="1407319"/>
            <a:ext cx="6529864" cy="40433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544" y="5541645"/>
            <a:ext cx="2077403" cy="43053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903798"/>
            <a:ext cx="7886700" cy="4351338"/>
          </a:xfrm>
        </p:spPr>
        <p:txBody>
          <a:bodyPr/>
          <a:lstStyle/>
          <a:p>
            <a:r>
              <a:rPr lang="en-US" altLang="zh-CN" dirty="0"/>
              <a:t>for small k modes, protected by topology.</a:t>
            </a:r>
          </a:p>
          <a:p>
            <a:endParaRPr lang="en-US" altLang="zh-CN" dirty="0"/>
          </a:p>
          <a:p>
            <a:r>
              <a:rPr lang="en-US" altLang="zh-CN" dirty="0"/>
              <a:t>for large k modes, frozen by causality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338" y="1711095"/>
            <a:ext cx="3482340" cy="781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Initial fluctuation: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256" y="2014061"/>
            <a:ext cx="2991803" cy="501968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897" y="3032761"/>
            <a:ext cx="4707731" cy="29151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168" y="2014061"/>
            <a:ext cx="2621756" cy="490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Amplitude fluctuation due to the quantum effects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When the field perturbation is small:</a:t>
            </a:r>
          </a:p>
          <a:p>
            <a:endParaRPr lang="en-US" altLang="zh-CN"/>
          </a:p>
          <a:p>
            <a:pPr marL="0" indent="0">
              <a:buNone/>
            </a:pPr>
            <a:r>
              <a:rPr lang="en-US" altLang="zh-CN"/>
              <a:t>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552" y="3317082"/>
            <a:ext cx="4407218" cy="1082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169569"/>
          </a:xfrm>
        </p:spPr>
        <p:txBody>
          <a:bodyPr>
            <a:normAutofit fontScale="90000"/>
          </a:bodyPr>
          <a:lstStyle/>
          <a:p>
            <a:r>
              <a:rPr lang="en-US" altLang="zh-CN"/>
              <a:t>The power asymmetry is:</a:t>
            </a:r>
            <a:br>
              <a:rPr lang="en-US" altLang="zh-CN"/>
            </a:br>
            <a:br>
              <a:rPr lang="en-US" altLang="zh-CN"/>
            </a:br>
            <a:br>
              <a:rPr lang="en-US" altLang="zh-CN"/>
            </a:br>
            <a:br>
              <a:rPr lang="en-US" altLang="zh-CN"/>
            </a:br>
            <a:br>
              <a:rPr lang="en-US" altLang="zh-CN"/>
            </a:br>
            <a:r>
              <a:rPr lang="en-US" altLang="zh-CN"/>
              <a:t>So the asymmetry is scale dependent:</a:t>
            </a:r>
            <a:br>
              <a:rPr lang="en-US" altLang="zh-CN"/>
            </a:br>
            <a:endParaRPr lang="en-US" altLang="zh-CN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105" y="3030855"/>
            <a:ext cx="5480209" cy="908209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727" y="4959191"/>
            <a:ext cx="1710214" cy="1000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Asymmetry due to the Grishchuk-Zeldovich effect: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Quadrupole is the leading term: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254" y="3216117"/>
            <a:ext cx="6866096" cy="1284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non-Gaussian term: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810" y="2849404"/>
            <a:ext cx="5258753" cy="66675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Power asymmetry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0172" y="1959769"/>
            <a:ext cx="3102293" cy="502444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296" y="2674144"/>
            <a:ext cx="4987290" cy="3247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ctrTitle" idx="4294967295"/>
          </p:nvPr>
        </p:nvSpPr>
        <p:spPr>
          <a:xfrm>
            <a:off x="625854" y="900513"/>
            <a:ext cx="6816725" cy="1485900"/>
          </a:xfrm>
        </p:spPr>
        <p:txBody>
          <a:bodyPr wrap="square" anchor="ctr">
            <a:normAutofit/>
          </a:bodyPr>
          <a:lstStyle>
            <a:lvl1pPr lvl="0">
              <a:defRPr kern="1200"/>
            </a:lvl1pPr>
          </a:lstStyle>
          <a:p>
            <a:pPr lvl="0" eaLnBrk="1" hangingPunct="1"/>
            <a:r>
              <a:rPr lang="en-US" altLang="en-US" sz="3200" dirty="0"/>
              <a:t>To solve the strong CP problem, one introduces the        symmetry  which is spontaneously broken  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subTitle" idx="4294967295"/>
          </p:nvPr>
        </p:nvSpPr>
        <p:spPr>
          <a:xfrm>
            <a:off x="1655928" y="3799195"/>
            <a:ext cx="5429250" cy="2000250"/>
          </a:xfrm>
        </p:spPr>
        <p:txBody>
          <a:bodyPr wrap="square" anchor="t"/>
          <a:lstStyle>
            <a:lvl1pPr marL="0" lvl="0" indent="0" algn="ctr">
              <a:defRPr kern="1200"/>
            </a:lvl1pPr>
            <a:lvl2pPr marL="457200" lvl="1" indent="-457200" algn="ctr">
              <a:defRPr kern="1200"/>
            </a:lvl2pPr>
            <a:lvl3pPr marL="914400" lvl="2" indent="-914400" algn="ctr">
              <a:defRPr kern="1200"/>
            </a:lvl3pPr>
            <a:lvl4pPr marL="1371600" lvl="3" indent="-1371600" algn="ctr">
              <a:defRPr kern="1200"/>
            </a:lvl4pPr>
            <a:lvl5pPr marL="1828800" lvl="4" indent="-1828800" algn="ctr">
              <a:defRPr kern="1200"/>
            </a:lvl5pPr>
          </a:lstStyle>
          <a:p>
            <a:pPr>
              <a:buNone/>
            </a:pPr>
            <a:r>
              <a:rPr lang="en-US" altLang="en-US" dirty="0"/>
              <a:t>                   </a:t>
            </a:r>
            <a:r>
              <a:rPr lang="en-US" altLang="en-US" sz="2700" dirty="0"/>
              <a:t>relaxes to zero during QCD phase transition.</a:t>
            </a:r>
          </a:p>
          <a:p>
            <a:pPr>
              <a:buNone/>
            </a:pPr>
            <a:endParaRPr lang="en-US" altLang="en-US" dirty="0"/>
          </a:p>
          <a:p>
            <a:pPr>
              <a:buNone/>
            </a:pPr>
            <a:endParaRPr lang="en-US" altLang="en-US" dirty="0"/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1143000" y="8572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3" imgW="2743200" imgH="4267200" progId="Equation.DSMT4">
                  <p:embed/>
                </p:oleObj>
              </mc:Choice>
              <mc:Fallback>
                <p:oleObj r:id="rId3" imgW="2743200" imgH="4267200" progId="Equation.DSMT4">
                  <p:embed/>
                  <p:pic>
                    <p:nvPicPr>
                      <p:cNvPr id="17411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" cy="14882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6"/>
          <p:cNvGraphicFramePr>
            <a:graphicFrameLocks noChangeAspect="1"/>
          </p:cNvGraphicFramePr>
          <p:nvPr>
            <p:extLst/>
          </p:nvPr>
        </p:nvGraphicFramePr>
        <p:xfrm>
          <a:off x="3164455" y="1518549"/>
          <a:ext cx="628650" cy="341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5" imgW="10668000" imgH="5791200" progId="Equation.3">
                  <p:embed/>
                </p:oleObj>
              </mc:Choice>
              <mc:Fallback>
                <p:oleObj r:id="rId5" imgW="10668000" imgH="5791200" progId="Equation.3">
                  <p:embed/>
                  <p:pic>
                    <p:nvPicPr>
                      <p:cNvPr id="17412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64455" y="1518549"/>
                        <a:ext cx="628650" cy="3417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1392" y="2584847"/>
            <a:ext cx="6165056" cy="1128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0188" y="3833813"/>
            <a:ext cx="1706166" cy="4393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AD4D3D-7FE2-45D5-8C2F-97D9ADA391E8}"/>
              </a:ext>
            </a:extLst>
          </p:cNvPr>
          <p:cNvSpPr txBox="1"/>
          <p:nvPr/>
        </p:nvSpPr>
        <p:spPr>
          <a:xfrm>
            <a:off x="2624918" y="345741"/>
            <a:ext cx="194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</a:t>
            </a:r>
            <a:r>
              <a:rPr lang="en-US" altLang="zh-CN" b="1" dirty="0"/>
              <a:t>QCD Axions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1365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Conclusions: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r>
              <a:rPr lang="en-US" altLang="zh-CN" dirty="0"/>
              <a:t>Axion like particles exist in many BSM theories, and is well motivated.</a:t>
            </a:r>
          </a:p>
          <a:p>
            <a:endParaRPr lang="en-US" altLang="zh-CN" dirty="0"/>
          </a:p>
          <a:p>
            <a:r>
              <a:rPr lang="en-US" altLang="zh-CN" dirty="0"/>
              <a:t>Inflation can dilute typical cosmic structures formed by particles but remnant of topological </a:t>
            </a:r>
            <a:r>
              <a:rPr lang="en-US" altLang="zh-CN"/>
              <a:t>defects can </a:t>
            </a:r>
            <a:r>
              <a:rPr lang="en-US" altLang="zh-CN" dirty="0"/>
              <a:t>survive.</a:t>
            </a:r>
          </a:p>
          <a:p>
            <a:endParaRPr lang="en-US" altLang="zh-CN" dirty="0"/>
          </a:p>
          <a:p>
            <a:r>
              <a:rPr lang="en-US" altLang="zh-CN" dirty="0"/>
              <a:t>The dipole CMB anomaly may suggest an ALP with GUT Scale </a:t>
            </a:r>
            <a:r>
              <a:rPr lang="en-US" altLang="zh-CN" dirty="0" err="1"/>
              <a:t>F_a</a:t>
            </a:r>
            <a:r>
              <a:rPr lang="en-US" altLang="zh-CN" dirty="0"/>
              <a:t>.</a:t>
            </a:r>
          </a:p>
          <a:p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20</a:t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5121"/>
          <p:cNvSpPr>
            <a:spLocks noGrp="1"/>
          </p:cNvSpPr>
          <p:nvPr>
            <p:ph type="title"/>
          </p:nvPr>
        </p:nvSpPr>
        <p:spPr/>
        <p:txBody>
          <a:bodyPr wrap="square" anchor="ctr"/>
          <a:lstStyle/>
          <a:p>
            <a:r>
              <a:rPr lang="en-US" altLang="x-none" dirty="0"/>
              <a:t>Axion like particles</a:t>
            </a:r>
          </a:p>
        </p:txBody>
      </p:sp>
      <p:sp>
        <p:nvSpPr>
          <p:cNvPr id="5123" name="文本占位符 5122"/>
          <p:cNvSpPr>
            <a:spLocks noGrp="1"/>
          </p:cNvSpPr>
          <p:nvPr>
            <p:ph idx="1"/>
          </p:nvPr>
        </p:nvSpPr>
        <p:spPr>
          <a:ln>
            <a:miter/>
          </a:ln>
        </p:spPr>
        <p:txBody>
          <a:bodyPr vert="horz" wrap="square" anchor="t"/>
          <a:lstStyle/>
          <a:p>
            <a:pPr marL="1429" indent="-258604" fontAlgn="base">
              <a:buNone/>
            </a:pPr>
            <a:r>
              <a:rPr lang="en-US" altLang="x-none" strike="noStrike" noProof="1"/>
              <a:t>interested background fields in string theory:</a:t>
            </a:r>
          </a:p>
          <a:p>
            <a:pPr marL="1429" indent="-1429" fontAlgn="base"/>
            <a:r>
              <a:rPr lang="en-US" altLang="x-none" strike="noStrike" noProof="1"/>
              <a:t> the metric </a:t>
            </a:r>
          </a:p>
          <a:p>
            <a:pPr marL="1429" indent="-1429" fontAlgn="base"/>
            <a:r>
              <a:rPr lang="en-US" altLang="x-none" strike="noStrike" noProof="1"/>
              <a:t> the two-form gauge antisymmetric field</a:t>
            </a:r>
          </a:p>
          <a:p>
            <a:pPr marL="1429" indent="-1429" fontAlgn="base"/>
            <a:r>
              <a:rPr lang="en-US" altLang="x-none" strike="noStrike" noProof="1"/>
              <a:t> dilaton</a:t>
            </a:r>
          </a:p>
          <a:p>
            <a:pPr marL="1429" indent="-258604" fontAlgn="base">
              <a:buNone/>
            </a:pPr>
            <a:r>
              <a:rPr lang="en-US" altLang="x-none" strike="noStrike" noProof="1"/>
              <a:t>... </a:t>
            </a:r>
            <a:endParaRPr lang="zh-CN" altLang="en-US" strike="noStrike" noProof="1"/>
          </a:p>
        </p:txBody>
      </p:sp>
      <p:pic>
        <p:nvPicPr>
          <p:cNvPr id="22531" name="图片 5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834" y="2349103"/>
            <a:ext cx="708422" cy="3298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图片 5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272" y="2928067"/>
            <a:ext cx="519113" cy="37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图片 51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676" y="3429000"/>
            <a:ext cx="664369" cy="3714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449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6145"/>
          <p:cNvSpPr>
            <a:spLocks noGrp="1"/>
          </p:cNvSpPr>
          <p:nvPr>
            <p:ph type="title"/>
          </p:nvPr>
        </p:nvSpPr>
        <p:spPr/>
        <p:txBody>
          <a:bodyPr wrap="square" anchor="ctr"/>
          <a:lstStyle/>
          <a:p>
            <a:r>
              <a:rPr lang="en-US" altLang="x-none" dirty="0"/>
              <a:t>Axion like particles</a:t>
            </a:r>
            <a:endParaRPr lang="zh-CN" altLang="en-US" dirty="0"/>
          </a:p>
        </p:txBody>
      </p:sp>
      <p:sp>
        <p:nvSpPr>
          <p:cNvPr id="21506" name="文本占位符 6146"/>
          <p:cNvSpPr>
            <a:spLocks noGrp="1"/>
          </p:cNvSpPr>
          <p:nvPr>
            <p:ph idx="1"/>
          </p:nvPr>
        </p:nvSpPr>
        <p:spPr>
          <a:ln>
            <a:miter/>
          </a:ln>
        </p:spPr>
        <p:txBody>
          <a:bodyPr wrap="square" anchor="t"/>
          <a:lstStyle/>
          <a:p>
            <a:pPr fontAlgn="base"/>
            <a:r>
              <a:rPr lang="en-US" altLang="x-none" strike="noStrike" noProof="1"/>
              <a:t>alps arises due to compactification of the antisymmetric tensor fields </a:t>
            </a:r>
          </a:p>
          <a:p>
            <a:pPr fontAlgn="base"/>
            <a:endParaRPr lang="en-US" altLang="x-none" strike="noStrike" noProof="1"/>
          </a:p>
          <a:p>
            <a:pPr fontAlgn="base"/>
            <a:endParaRPr lang="en-US" altLang="x-none" strike="noStrike" noProof="1"/>
          </a:p>
          <a:p>
            <a:pPr fontAlgn="base"/>
            <a:r>
              <a:rPr lang="en-US" altLang="x-none" strike="noStrike" noProof="1"/>
              <a:t>the x are non-compact coordinate, y are compact coordinates.</a:t>
            </a:r>
          </a:p>
          <a:p>
            <a:pPr marL="0" indent="0" fontAlgn="base">
              <a:buNone/>
            </a:pPr>
            <a:endParaRPr lang="en-US" altLang="x-none" strike="noStrike" noProof="1"/>
          </a:p>
          <a:p>
            <a:pPr fontAlgn="base"/>
            <a:endParaRPr lang="zh-CN" altLang="en-US" strike="noStrike" noProof="1"/>
          </a:p>
        </p:txBody>
      </p:sp>
      <p:pic>
        <p:nvPicPr>
          <p:cNvPr id="23555" name="图片 61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877" y="2754966"/>
            <a:ext cx="2827735" cy="62150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1034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7169"/>
          <p:cNvSpPr>
            <a:spLocks noGrp="1"/>
          </p:cNvSpPr>
          <p:nvPr>
            <p:ph type="title"/>
          </p:nvPr>
        </p:nvSpPr>
        <p:spPr/>
        <p:txBody>
          <a:bodyPr wrap="square" anchor="ctr"/>
          <a:lstStyle/>
          <a:p>
            <a:r>
              <a:rPr lang="en-US" altLang="x-none" dirty="0"/>
              <a:t>Axion like particles</a:t>
            </a:r>
            <a:endParaRPr lang="zh-CN" altLang="en-US" dirty="0"/>
          </a:p>
        </p:txBody>
      </p:sp>
      <p:sp>
        <p:nvSpPr>
          <p:cNvPr id="24578" name="文本占位符 7170"/>
          <p:cNvSpPr>
            <a:spLocks noGrp="1"/>
          </p:cNvSpPr>
          <p:nvPr>
            <p:ph idx="1"/>
          </p:nvPr>
        </p:nvSpPr>
        <p:spPr/>
        <p:txBody>
          <a:bodyPr wrap="square" anchor="t"/>
          <a:lstStyle/>
          <a:p>
            <a:r>
              <a:rPr lang="en-US" altLang="x-none" dirty="0"/>
              <a:t>the zero mode acquires a potential due to non-perturbative effects on the compactifying cycle.</a:t>
            </a:r>
          </a:p>
          <a:p>
            <a:r>
              <a:rPr lang="en-US" altLang="x-none" dirty="0"/>
              <a:t>The effective Lagrangian in four dimension:</a:t>
            </a:r>
          </a:p>
          <a:p>
            <a:endParaRPr lang="zh-CN" altLang="en-US" dirty="0"/>
          </a:p>
        </p:txBody>
      </p:sp>
      <p:pic>
        <p:nvPicPr>
          <p:cNvPr id="24579" name="图片 71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049" y="3494683"/>
            <a:ext cx="4249340" cy="101322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7747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ctrTitle"/>
          </p:nvPr>
        </p:nvSpPr>
        <p:spPr>
          <a:xfrm>
            <a:off x="1602581" y="1302544"/>
            <a:ext cx="5829300" cy="1957388"/>
          </a:xfrm>
        </p:spPr>
        <p:txBody>
          <a:bodyPr wrap="square" anchor="ctr"/>
          <a:lstStyle/>
          <a:p>
            <a:pPr defTabSz="0"/>
            <a:r>
              <a:rPr lang="en-US" altLang="x-none" sz="3000" dirty="0">
                <a:latin typeface="Times New Roman" panose="02020603050405020304" pitchFamily="2" charset="0"/>
                <a:ea typeface="+mj-ea"/>
                <a:sym typeface="Times New Roman" panose="02020603050405020304" pitchFamily="2" charset="0"/>
              </a:rPr>
              <a:t>ALPs</a:t>
            </a:r>
            <a:br>
              <a:rPr lang="zh-CN" altLang="en-US" sz="2400" dirty="0">
                <a:latin typeface="Times New Roman" panose="02020603050405020304" pitchFamily="2" charset="0"/>
                <a:ea typeface="+mj-ea"/>
                <a:sym typeface="Times New Roman" panose="02020603050405020304" pitchFamily="2" charset="0"/>
              </a:rPr>
            </a:br>
            <a:endParaRPr lang="en-US" altLang="x-none" sz="2400" dirty="0">
              <a:latin typeface="Times New Roman" panose="02020603050405020304" pitchFamily="2" charset="0"/>
              <a:ea typeface="+mj-ea"/>
              <a:sym typeface="Times New Roman" panose="02020603050405020304" pitchFamily="2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subTitle" idx="1"/>
          </p:nvPr>
        </p:nvSpPr>
        <p:spPr>
          <a:xfrm>
            <a:off x="2171700" y="2602550"/>
            <a:ext cx="4800600" cy="2299688"/>
          </a:xfrm>
        </p:spPr>
        <p:txBody>
          <a:bodyPr wrap="square" anchor="t">
            <a:noAutofit/>
          </a:bodyPr>
          <a:lstStyle>
            <a:lvl1pPr marL="0" lvl="0" indent="0" algn="ctr">
              <a:defRPr kern="1200"/>
            </a:lvl1pPr>
            <a:lvl2pPr marL="457200" lvl="1" indent="-457200" algn="ctr">
              <a:defRPr kern="1200"/>
            </a:lvl2pPr>
            <a:lvl3pPr marL="914400" lvl="2" indent="-914400" algn="ctr">
              <a:defRPr kern="1200"/>
            </a:lvl3pPr>
            <a:lvl4pPr marL="1371600" lvl="3" indent="-1371600" algn="ctr">
              <a:defRPr kern="1200"/>
            </a:lvl4pPr>
            <a:lvl5pPr marL="1828800" lvl="4" indent="-1828800" algn="ctr">
              <a:defRPr kern="1200"/>
            </a:lvl5pPr>
          </a:lstStyle>
          <a:p>
            <a:pPr algn="l"/>
            <a:r>
              <a:rPr lang="en-US" altLang="x-none" sz="3300" dirty="0"/>
              <a:t>So if the string theory is true, alps exist inevitably.</a:t>
            </a:r>
          </a:p>
          <a:p>
            <a:pPr algn="l"/>
            <a:endParaRPr lang="zh-CN" altLang="en-US" sz="3300" dirty="0"/>
          </a:p>
          <a:p>
            <a:pPr algn="l"/>
            <a:r>
              <a:rPr lang="en-US" altLang="x-none" sz="3300" dirty="0"/>
              <a:t>Question is: what is the mass?</a:t>
            </a:r>
            <a:endParaRPr lang="zh-CN" altLang="en-US" sz="3300" dirty="0"/>
          </a:p>
        </p:txBody>
      </p:sp>
    </p:spTree>
    <p:extLst>
      <p:ext uri="{BB962C8B-B14F-4D97-AF65-F5344CB8AC3E}">
        <p14:creationId xmlns:p14="http://schemas.microsoft.com/office/powerpoint/2010/main" val="5306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005364"/>
            <a:ext cx="7886700" cy="1128236"/>
          </a:xfrm>
        </p:spPr>
        <p:txBody>
          <a:bodyPr>
            <a:normAutofit fontScale="90000"/>
          </a:bodyPr>
          <a:lstStyle/>
          <a:p>
            <a:br>
              <a:rPr lang="en-US" altLang="zh-CN"/>
            </a:br>
            <a:r>
              <a:rPr lang="en-US" altLang="zh-CN"/>
              <a:t>A GUT Scale ALP?</a:t>
            </a:r>
            <a:br>
              <a:rPr lang="en-US" altLang="zh-CN"/>
            </a:br>
            <a:r>
              <a:rPr lang="en-US" altLang="zh-CN" sz="1500"/>
              <a:t>Q. Yang, Y. Liu, H.Di,</a:t>
            </a:r>
            <a:r>
              <a:rPr lang="en-US" altLang="zh-CN" sz="1500">
                <a:sym typeface="+mn-ea"/>
              </a:rPr>
              <a:t> PRD 96 (2017) 083516</a:t>
            </a:r>
            <a:br>
              <a:rPr lang="en-US" altLang="zh-CN" sz="1500">
                <a:sym typeface="+mn-ea"/>
              </a:rPr>
            </a:br>
            <a:r>
              <a:rPr lang="en-US" altLang="zh-CN" sz="1500">
                <a:sym typeface="+mn-ea"/>
              </a:rPr>
              <a:t>H.Di, Q. Yang, arXiv:1712.09917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topological defect is a very common phenomenon.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7</a:t>
            </a:fld>
            <a:endParaRPr lang="zh-CN" altLang="en-US"/>
          </a:p>
        </p:txBody>
      </p:sp>
      <p:graphicFrame>
        <p:nvGraphicFramePr>
          <p:cNvPr id="4" name="对象 3"/>
          <p:cNvGraphicFramePr/>
          <p:nvPr/>
        </p:nvGraphicFramePr>
        <p:xfrm>
          <a:off x="2878932" y="2953702"/>
          <a:ext cx="3155156" cy="2216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r:id="rId3" imgW="4203700" imgH="2952750" progId="Paint.Picture">
                  <p:embed/>
                </p:oleObj>
              </mc:Choice>
              <mc:Fallback>
                <p:oleObj r:id="rId3" imgW="4203700" imgH="295275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8932" y="2953702"/>
                        <a:ext cx="3155156" cy="2216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Why we have not seen any fundamental field defects?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Axion strings, Axion Domain Walls</a:t>
            </a:r>
          </a:p>
          <a:p>
            <a:endParaRPr lang="en-US" altLang="zh-CN"/>
          </a:p>
          <a:p>
            <a:r>
              <a:rPr lang="en-US" altLang="zh-CN"/>
              <a:t>Inflated away..</a:t>
            </a:r>
          </a:p>
          <a:p>
            <a:endParaRPr lang="en-US" altLang="zh-CN"/>
          </a:p>
          <a:p>
            <a:r>
              <a:rPr lang="en-US" altLang="zh-CN"/>
              <a:t>But can we see their remnant?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/>
          <p:nvPr/>
        </p:nvGraphicFramePr>
        <p:xfrm>
          <a:off x="1131571" y="1665923"/>
          <a:ext cx="6687026" cy="3526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r:id="rId3" imgW="6445250" imgH="3263900" progId="Paint.Picture">
                  <p:embed/>
                </p:oleObj>
              </mc:Choice>
              <mc:Fallback>
                <p:oleObj r:id="rId3" imgW="6445250" imgH="32639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1571" y="1665923"/>
                        <a:ext cx="6687026" cy="3526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311" y="5302567"/>
            <a:ext cx="3227546" cy="48672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On-screen Show (4:3)</PresentationFormat>
  <Paragraphs>89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宋体</vt:lpstr>
      <vt:lpstr>微软雅黑</vt:lpstr>
      <vt:lpstr>微软雅黑 Light</vt:lpstr>
      <vt:lpstr>等线</vt:lpstr>
      <vt:lpstr>等线 Light</vt:lpstr>
      <vt:lpstr>Arial</vt:lpstr>
      <vt:lpstr>Arial Black</vt:lpstr>
      <vt:lpstr>Calibri</vt:lpstr>
      <vt:lpstr>Calibri Light</vt:lpstr>
      <vt:lpstr>Times New Roman</vt:lpstr>
      <vt:lpstr>Office 主题</vt:lpstr>
      <vt:lpstr>1_Office 主题</vt:lpstr>
      <vt:lpstr>Bitmap Image</vt:lpstr>
      <vt:lpstr>Equation.DSMT4</vt:lpstr>
      <vt:lpstr>Equation.3</vt:lpstr>
      <vt:lpstr>Axion Like Particle and the CMB Asymmetry </vt:lpstr>
      <vt:lpstr>To solve the strong CP problem, one introduces the        symmetry  which is spontaneously broken  </vt:lpstr>
      <vt:lpstr>Axion like particles</vt:lpstr>
      <vt:lpstr>Axion like particles</vt:lpstr>
      <vt:lpstr>Axion like particles</vt:lpstr>
      <vt:lpstr>ALPs </vt:lpstr>
      <vt:lpstr> A GUT Scale ALP? Q. Yang, Y. Liu, H.Di, PRD 96 (2017) 083516 H.Di, Q. Yang, arXiv:1712.09917</vt:lpstr>
      <vt:lpstr>Why we have not seen any fundamental field defects?</vt:lpstr>
      <vt:lpstr>PowerPoint Presentation</vt:lpstr>
      <vt:lpstr>The hemispherical power asymmetry：</vt:lpstr>
      <vt:lpstr>Inflation</vt:lpstr>
      <vt:lpstr>PowerPoint Presentation</vt:lpstr>
      <vt:lpstr>PowerPoint Presentation</vt:lpstr>
      <vt:lpstr>Initial fluctuation:</vt:lpstr>
      <vt:lpstr>Amplitude fluctuation due to the quantum effects </vt:lpstr>
      <vt:lpstr>The power asymmetry is:     So the asymmetry is scale dependent: </vt:lpstr>
      <vt:lpstr>Asymmetry due to the Grishchuk-Zeldovich effect:</vt:lpstr>
      <vt:lpstr>non-Gaussian term:</vt:lpstr>
      <vt:lpstr>Power asymmetry</vt:lpstr>
      <vt:lpstr>Conclusions: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qiaoqiao</dc:creator>
  <cp:lastModifiedBy>Yang Qiaoli</cp:lastModifiedBy>
  <cp:revision>178</cp:revision>
  <dcterms:created xsi:type="dcterms:W3CDTF">2017-08-03T09:01:00Z</dcterms:created>
  <dcterms:modified xsi:type="dcterms:W3CDTF">2018-06-22T17:29:59Z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