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53" r:id="rId2"/>
    <p:sldMasterId id="2147484219" r:id="rId3"/>
    <p:sldMasterId id="2147484232" r:id="rId4"/>
    <p:sldMasterId id="2147484258" r:id="rId5"/>
    <p:sldMasterId id="2147484271" r:id="rId6"/>
    <p:sldMasterId id="2147484364" r:id="rId7"/>
  </p:sldMasterIdLst>
  <p:notesMasterIdLst>
    <p:notesMasterId r:id="rId50"/>
  </p:notesMasterIdLst>
  <p:handoutMasterIdLst>
    <p:handoutMasterId r:id="rId51"/>
  </p:handoutMasterIdLst>
  <p:sldIdLst>
    <p:sldId id="256" r:id="rId8"/>
    <p:sldId id="427" r:id="rId9"/>
    <p:sldId id="494" r:id="rId10"/>
    <p:sldId id="496" r:id="rId11"/>
    <p:sldId id="397" r:id="rId12"/>
    <p:sldId id="398" r:id="rId13"/>
    <p:sldId id="387" r:id="rId14"/>
    <p:sldId id="383" r:id="rId15"/>
    <p:sldId id="327" r:id="rId16"/>
    <p:sldId id="338" r:id="rId17"/>
    <p:sldId id="402" r:id="rId18"/>
    <p:sldId id="339" r:id="rId19"/>
    <p:sldId id="391" r:id="rId20"/>
    <p:sldId id="323" r:id="rId21"/>
    <p:sldId id="487" r:id="rId22"/>
    <p:sldId id="491" r:id="rId23"/>
    <p:sldId id="489" r:id="rId24"/>
    <p:sldId id="493" r:id="rId25"/>
    <p:sldId id="474" r:id="rId26"/>
    <p:sldId id="438" r:id="rId27"/>
    <p:sldId id="466" r:id="rId28"/>
    <p:sldId id="467" r:id="rId29"/>
    <p:sldId id="419" r:id="rId30"/>
    <p:sldId id="472" r:id="rId31"/>
    <p:sldId id="465" r:id="rId32"/>
    <p:sldId id="430" r:id="rId33"/>
    <p:sldId id="476" r:id="rId34"/>
    <p:sldId id="473" r:id="rId35"/>
    <p:sldId id="479" r:id="rId36"/>
    <p:sldId id="459" r:id="rId37"/>
    <p:sldId id="471" r:id="rId38"/>
    <p:sldId id="335" r:id="rId39"/>
    <p:sldId id="468" r:id="rId40"/>
    <p:sldId id="440" r:id="rId41"/>
    <p:sldId id="495" r:id="rId42"/>
    <p:sldId id="392" r:id="rId43"/>
    <p:sldId id="492" r:id="rId44"/>
    <p:sldId id="485" r:id="rId45"/>
    <p:sldId id="482" r:id="rId46"/>
    <p:sldId id="447" r:id="rId47"/>
    <p:sldId id="478" r:id="rId48"/>
    <p:sldId id="484"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5E5"/>
    <a:srgbClr val="60DADA"/>
    <a:srgbClr val="E25879"/>
    <a:srgbClr val="EE9CB0"/>
    <a:srgbClr val="F694CE"/>
    <a:srgbClr val="E8E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2" autoAdjust="0"/>
    <p:restoredTop sz="92949" autoAdjust="0"/>
  </p:normalViewPr>
  <p:slideViewPr>
    <p:cSldViewPr>
      <p:cViewPr varScale="1">
        <p:scale>
          <a:sx n="85" d="100"/>
          <a:sy n="85" d="100"/>
        </p:scale>
        <p:origin x="1406" y="58"/>
      </p:cViewPr>
      <p:guideLst>
        <p:guide orient="horz" pos="2160"/>
        <p:guide pos="2880"/>
      </p:guideLst>
    </p:cSldViewPr>
  </p:slideViewPr>
  <p:outlineViewPr>
    <p:cViewPr>
      <p:scale>
        <a:sx n="33" d="100"/>
        <a:sy n="33" d="100"/>
      </p:scale>
      <p:origin x="0" y="-156"/>
    </p:cViewPr>
  </p:outlineViewPr>
  <p:notesTextViewPr>
    <p:cViewPr>
      <p:scale>
        <a:sx n="100" d="100"/>
        <a:sy n="100" d="100"/>
      </p:scale>
      <p:origin x="0" y="0"/>
    </p:cViewPr>
  </p:notesTextViewPr>
  <p:sorterViewPr>
    <p:cViewPr>
      <p:scale>
        <a:sx n="100" d="100"/>
        <a:sy n="100" d="100"/>
      </p:scale>
      <p:origin x="0" y="-3780"/>
    </p:cViewPr>
  </p:sorterViewPr>
  <p:notesViewPr>
    <p:cSldViewPr>
      <p:cViewPr varScale="1">
        <p:scale>
          <a:sx n="56" d="100"/>
          <a:sy n="56" d="100"/>
        </p:scale>
        <p:origin x="2404"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AC511D-EBD4-468F-9213-E0D2388DBF38}" type="datetimeFigureOut">
              <a:rPr lang="zh-CN" altLang="en-US" smtClean="0"/>
              <a:pPr/>
              <a:t>2018/6/21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1A7343-F24F-40FB-AE9D-8A249AB9D350}" type="slidenum">
              <a:rPr lang="zh-CN" altLang="en-US" smtClean="0"/>
              <a:pPr/>
              <a:t>‹#›</a:t>
            </a:fld>
            <a:endParaRPr lang="zh-CN" altLang="en-US"/>
          </a:p>
        </p:txBody>
      </p:sp>
    </p:spTree>
    <p:extLst>
      <p:ext uri="{BB962C8B-B14F-4D97-AF65-F5344CB8AC3E}">
        <p14:creationId xmlns:p14="http://schemas.microsoft.com/office/powerpoint/2010/main" val="354565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FE90A-C86F-4BB7-9EC3-D7E7EAED60C3}" type="datetimeFigureOut">
              <a:rPr lang="zh-CN" altLang="en-US" smtClean="0"/>
              <a:pPr/>
              <a:t>2018/6/21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F4DDB-E4D9-4A0F-BF92-118BCD8D8B0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Hi, Thanks the organizer/committee</a:t>
            </a:r>
            <a:r>
              <a:rPr lang="en-US" altLang="zh-CN" baseline="0" dirty="0"/>
              <a:t> giving me this opportunity to report/present our work. My name is Ningbo Chang, come from </a:t>
            </a:r>
            <a:r>
              <a:rPr lang="en-US" altLang="zh-CN" sz="1200" dirty="0"/>
              <a:t>Xinyang Normal University of</a:t>
            </a:r>
            <a:r>
              <a:rPr lang="en-US" altLang="zh-CN" sz="1200" baseline="0" dirty="0"/>
              <a:t> China</a:t>
            </a:r>
            <a:r>
              <a:rPr lang="en-US" altLang="zh-CN" sz="1200" dirty="0"/>
              <a:t> </a:t>
            </a:r>
            <a:r>
              <a:rPr lang="en-US" altLang="zh-CN" baseline="0" dirty="0"/>
              <a:t>. This work is done in collaboration with </a:t>
            </a:r>
            <a:r>
              <a:rPr lang="en-US" altLang="zh-CN" baseline="0" dirty="0" err="1"/>
              <a:t>Shanshan</a:t>
            </a:r>
            <a:r>
              <a:rPr lang="en-US" altLang="zh-CN" baseline="0" dirty="0"/>
              <a:t> Cao and </a:t>
            </a:r>
            <a:r>
              <a:rPr lang="en-US" altLang="zh-CN" baseline="0" dirty="0" err="1"/>
              <a:t>Guang</a:t>
            </a:r>
            <a:r>
              <a:rPr lang="en-US" altLang="zh-CN" baseline="0" dirty="0"/>
              <a:t>-You Qin</a:t>
            </a:r>
            <a:r>
              <a:rPr lang="zh-CN" altLang="en-US" baseline="0" dirty="0"/>
              <a:t>，</a:t>
            </a:r>
            <a:r>
              <a:rPr lang="en-US" altLang="zh-CN" baseline="0" dirty="0"/>
              <a:t> the paper has just been published in PLB.</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All above results concern the energy loss of the jet./after our model can describe the measurements about</a:t>
            </a:r>
            <a:r>
              <a:rPr lang="en-US" altLang="zh-CN" baseline="0" dirty="0"/>
              <a:t> jet energy loss.</a:t>
            </a:r>
            <a:r>
              <a:rPr lang="en-US" altLang="zh-CN" dirty="0"/>
              <a:t> Now let’s see whether our model/theory can describe</a:t>
            </a:r>
            <a:r>
              <a:rPr lang="en-US" altLang="zh-CN" baseline="0" dirty="0"/>
              <a:t> the modification of the jet internal structure.  </a:t>
            </a:r>
            <a:r>
              <a:rPr lang="en-US" altLang="zh-CN" dirty="0"/>
              <a:t>I show the results on jet shape. Though</a:t>
            </a:r>
            <a:r>
              <a:rPr lang="en-US" altLang="zh-CN" baseline="0" dirty="0"/>
              <a:t> we can not describe the data exactly , but it does show same shape/</a:t>
            </a:r>
            <a:r>
              <a:rPr lang="en-US" altLang="zh-CN" baseline="0" dirty="0" err="1"/>
              <a:t>partten</a:t>
            </a:r>
            <a:r>
              <a:rPr lang="en-US" altLang="zh-CN" baseline="0" dirty="0"/>
              <a:t> as the data. AT center/small r, the jet shape is enhanced a little. Then suppressed/deplete at middle r and enhanced at large r. Considering the power-law decrease/deep-falling of </a:t>
            </a:r>
            <a:r>
              <a:rPr lang="en-US" altLang="zh-CN" baseline="0" dirty="0" err="1"/>
              <a:t>tho</a:t>
            </a:r>
            <a:r>
              <a:rPr lang="en-US" altLang="zh-CN" baseline="0" dirty="0"/>
              <a:t>(r) and </a:t>
            </a:r>
            <a:r>
              <a:rPr lang="en-US" altLang="zh-CN" baseline="0" dirty="0" err="1"/>
              <a:t>tho</a:t>
            </a:r>
            <a:r>
              <a:rPr lang="en-US" altLang="zh-CN" baseline="0" dirty="0"/>
              <a:t>(r) is normalized ,  the suppression at one bin must be compensated at other bins. it’s difficult to  describe the modification of </a:t>
            </a:r>
            <a:r>
              <a:rPr lang="en-US" altLang="zh-CN" baseline="0" dirty="0" err="1"/>
              <a:t>tho</a:t>
            </a:r>
            <a:r>
              <a:rPr lang="en-US" altLang="zh-CN" baseline="0" dirty="0"/>
              <a:t>(r) exactly.</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12</a:t>
            </a:fld>
            <a:endParaRPr lang="zh-CN" altLang="en-US"/>
          </a:p>
        </p:txBody>
      </p:sp>
    </p:spTree>
    <p:extLst>
      <p:ext uri="{BB962C8B-B14F-4D97-AF65-F5344CB8AC3E}">
        <p14:creationId xmlns:p14="http://schemas.microsoft.com/office/powerpoint/2010/main" val="133634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slide show the energy and flavor dependence</a:t>
            </a:r>
            <a:r>
              <a:rPr lang="en-US" altLang="zh-CN" baseline="0" dirty="0"/>
              <a:t> of the modification of the jet shape, from the upper panel, here the black line represent the jet shape of jets with energy greater than 100GEV. While the others are that of jets with energy larger than 50GeV. We can see that small energy jet broader than high energy jet, and gluon jet is broader than quark jet. Due to the difference in initial condition, we can expect/imagine their modification is different. As we can see from lower panel, there are indeed difference between quark jet and gluon jet. But the dependence on flavor is moderate and the dependence on jet energy is more obvious/</a:t>
            </a:r>
            <a:r>
              <a:rPr lang="en-US" altLang="zh-CN" baseline="0" dirty="0" err="1"/>
              <a:t>dramatical</a:t>
            </a:r>
            <a:r>
              <a:rPr lang="en-US" altLang="zh-CN" baseline="0" dirty="0"/>
              <a:t>, as shown in the right bottom panel, the shape of the modification for jet with lower energy cut  50GeV have total different with shape with that of lower cut 100GeV. It increase monotonously  with r.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13</a:t>
            </a:fld>
            <a:endParaRPr lang="zh-CN" altLang="en-US"/>
          </a:p>
        </p:txBody>
      </p:sp>
    </p:spTree>
    <p:extLst>
      <p:ext uri="{BB962C8B-B14F-4D97-AF65-F5344CB8AC3E}">
        <p14:creationId xmlns:p14="http://schemas.microsoft.com/office/powerpoint/2010/main" val="2873026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is our prediction of modification</a:t>
            </a:r>
            <a:r>
              <a:rPr lang="en-US" altLang="zh-CN" baseline="0" dirty="0"/>
              <a:t> of jet shape in the events of gamma-jet, where the jet are dominated by quark jet, we see same dependence/sensitivity on jet energy. Only from the modification of jet shape function, we can distinguish inclusive jets and gamma-jets.</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14</a:t>
            </a:fld>
            <a:endParaRPr lang="zh-CN" altLang="en-US"/>
          </a:p>
        </p:txBody>
      </p:sp>
    </p:spTree>
    <p:extLst>
      <p:ext uri="{BB962C8B-B14F-4D97-AF65-F5344CB8AC3E}">
        <p14:creationId xmlns:p14="http://schemas.microsoft.com/office/powerpoint/2010/main" val="385523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Whether the</a:t>
            </a:r>
            <a:r>
              <a:rPr lang="en-US" altLang="zh-CN" baseline="0" dirty="0"/>
              <a:t> jet shape at small r is suppressed or enhanced, depending on the competition of coll. and the other two mechanism.</a:t>
            </a:r>
          </a:p>
          <a:p>
            <a:r>
              <a:rPr lang="en-US" altLang="zh-CN" baseline="0" dirty="0"/>
              <a:t>This slide show the analysis using lower energy jet. For lower energy jet, elastic scattering become more important, the inner cone is easier to be modified,  and the broadening effect enhance, the total result is that the ratio of jet shape increase monotonically. </a:t>
            </a:r>
          </a:p>
          <a:p>
            <a:r>
              <a:rPr lang="en-US" altLang="zh-CN" baseline="0" dirty="0"/>
              <a:t> It shows that to explain the experimental data , we must consider different mechanism together.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15</a:t>
            </a:fld>
            <a:endParaRPr lang="zh-CN" altLang="en-US"/>
          </a:p>
        </p:txBody>
      </p:sp>
    </p:spTree>
    <p:extLst>
      <p:ext uri="{BB962C8B-B14F-4D97-AF65-F5344CB8AC3E}">
        <p14:creationId xmlns:p14="http://schemas.microsoft.com/office/powerpoint/2010/main" val="319433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Font typeface="Arial"/>
              <a:buNone/>
            </a:pPr>
            <a:r>
              <a:rPr lang="en-US" altLang="zh-CN" dirty="0"/>
              <a:t>We want</a:t>
            </a:r>
            <a:r>
              <a:rPr lang="en-US" altLang="zh-CN" baseline="0" dirty="0"/>
              <a:t> to </a:t>
            </a:r>
            <a:r>
              <a:rPr lang="en-US" altLang="zh-CN" dirty="0"/>
              <a:t>study groomed jet splitting function because that the medium induced splitting functions are key quantities in jet quenching studies. </a:t>
            </a:r>
            <a:r>
              <a:rPr lang="en-US" altLang="zh-CN" sz="1200" dirty="0">
                <a:solidFill>
                  <a:srgbClr val="000090"/>
                </a:solidFill>
              </a:rPr>
              <a:t>They enter  many phenomenological studies in various ways </a:t>
            </a:r>
            <a:r>
              <a:rPr lang="en-US" altLang="zh-CN" dirty="0"/>
              <a:t>like in DGLAP evolution equations</a:t>
            </a:r>
            <a:r>
              <a:rPr lang="en-US" altLang="zh-CN" baseline="0" dirty="0"/>
              <a:t> and in transport models </a:t>
            </a:r>
            <a:r>
              <a:rPr lang="zh-CN" altLang="en-US" baseline="0" dirty="0"/>
              <a:t>（</a:t>
            </a:r>
            <a:r>
              <a:rPr lang="en-US" altLang="zh-CN" baseline="0" dirty="0"/>
              <a:t>to calculate…</a:t>
            </a:r>
            <a:r>
              <a:rPr lang="zh-CN" altLang="en-US" baseline="0" dirty="0"/>
              <a:t>）</a:t>
            </a:r>
            <a:r>
              <a:rPr lang="en-US" altLang="zh-CN" baseline="0" dirty="0"/>
              <a:t>. But t</a:t>
            </a:r>
            <a:r>
              <a:rPr lang="en-US" altLang="zh-CN" sz="1200" dirty="0">
                <a:solidFill>
                  <a:schemeClr val="tx1"/>
                </a:solidFill>
              </a:rPr>
              <a:t>hese phenomenological studies can only probe splitting functions indirectly. We would like to have a direct probe of splitting functions.</a:t>
            </a:r>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19</a:t>
            </a:fld>
            <a:endParaRPr lang="zh-CN" altLang="en-US"/>
          </a:p>
        </p:txBody>
      </p:sp>
    </p:spTree>
    <p:extLst>
      <p:ext uri="{BB962C8B-B14F-4D97-AF65-F5344CB8AC3E}">
        <p14:creationId xmlns:p14="http://schemas.microsoft.com/office/powerpoint/2010/main" val="311107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Now</a:t>
            </a:r>
            <a:r>
              <a:rPr lang="en-US" altLang="zh-CN" baseline="0" dirty="0"/>
              <a:t> using </a:t>
            </a:r>
            <a:r>
              <a:rPr lang="en-US" altLang="zh-CN" baseline="0" dirty="0" err="1"/>
              <a:t>softdrop</a:t>
            </a:r>
            <a:r>
              <a:rPr lang="en-US" altLang="zh-CN" baseline="0" dirty="0"/>
              <a:t> jet grooming algorithm, </a:t>
            </a:r>
            <a:r>
              <a:rPr lang="en-US" altLang="zh-CN" dirty="0"/>
              <a:t>the jet splitting</a:t>
            </a:r>
            <a:r>
              <a:rPr lang="en-US" altLang="zh-CN" baseline="0" dirty="0"/>
              <a:t> function which represents the </a:t>
            </a:r>
            <a:r>
              <a:rPr lang="en-US" altLang="zh-CN" baseline="0" dirty="0" err="1"/>
              <a:t>parton</a:t>
            </a:r>
            <a:r>
              <a:rPr lang="en-US" altLang="zh-CN" baseline="0" dirty="0"/>
              <a:t> splitting function to a great extent, can be detected directly. In this algorithm, we find two </a:t>
            </a:r>
            <a:r>
              <a:rPr lang="en-US" altLang="zh-CN" baseline="0" dirty="0" err="1"/>
              <a:t>subjets</a:t>
            </a:r>
            <a:r>
              <a:rPr lang="en-US" altLang="zh-CN" baseline="0" dirty="0"/>
              <a:t> in an anti-</a:t>
            </a:r>
            <a:r>
              <a:rPr lang="en-US" altLang="zh-CN" baseline="0" dirty="0" err="1"/>
              <a:t>kt</a:t>
            </a:r>
            <a:r>
              <a:rPr lang="en-US" altLang="zh-CN" baseline="0" dirty="0"/>
              <a:t> satisfying this relation. Here zg is the defined momentum sharing fraction, and its distribution is called jet splitting function. CMS and  STAR have done the </a:t>
            </a:r>
            <a:r>
              <a:rPr lang="en-US" altLang="zh-CN" baseline="0" dirty="0" err="1"/>
              <a:t>the</a:t>
            </a:r>
            <a:r>
              <a:rPr lang="en-US" altLang="zh-CN" baseline="0" dirty="0"/>
              <a:t> measurements with beta=0 and </a:t>
            </a:r>
            <a:r>
              <a:rPr lang="en-US" altLang="zh-CN" baseline="0" dirty="0" err="1"/>
              <a:t>z_cut</a:t>
            </a:r>
            <a:r>
              <a:rPr lang="en-US" altLang="zh-CN" baseline="0" dirty="0"/>
              <a:t>=0.1. There have been much studies about the groomed jet substructure, especially after the data published after CMS and STAR.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 is frame</a:t>
            </a:r>
            <a:r>
              <a:rPr lang="en-US" altLang="zh-CN" baseline="0" dirty="0"/>
              <a:t>work we calculate the jet splitting function based on </a:t>
            </a:r>
            <a:r>
              <a:rPr lang="en-US" altLang="zh-CN" baseline="0" dirty="0" err="1"/>
              <a:t>parton</a:t>
            </a:r>
            <a:r>
              <a:rPr lang="en-US" altLang="zh-CN" baseline="0" dirty="0"/>
              <a:t> splitting functions. The jet splitting function is nothing else but the normalized distribution of the allowed splitting fraction by the </a:t>
            </a:r>
            <a:r>
              <a:rPr lang="en-US" altLang="zh-CN" baseline="0" dirty="0" err="1"/>
              <a:t>Softdrop</a:t>
            </a:r>
            <a:r>
              <a:rPr lang="en-US" altLang="zh-CN" baseline="0" dirty="0"/>
              <a:t> condition. Jet splitting function doesn’t identify the flavor of </a:t>
            </a:r>
            <a:r>
              <a:rPr lang="en-US" altLang="zh-CN" baseline="0" dirty="0" err="1"/>
              <a:t>subjet</a:t>
            </a:r>
            <a:r>
              <a:rPr lang="en-US" altLang="zh-CN" baseline="0" dirty="0"/>
              <a:t>, so the </a:t>
            </a:r>
            <a:r>
              <a:rPr lang="en-US" altLang="zh-CN" baseline="0" dirty="0" err="1"/>
              <a:t>parton</a:t>
            </a:r>
            <a:r>
              <a:rPr lang="en-US" altLang="zh-CN" baseline="0" dirty="0"/>
              <a:t> splitting function need to be symmetrized, and zg can’t be greater than 0.5. In heavy-ion, the </a:t>
            </a:r>
            <a:r>
              <a:rPr lang="en-US" altLang="zh-CN" baseline="0" dirty="0" err="1"/>
              <a:t>parton</a:t>
            </a:r>
            <a:r>
              <a:rPr lang="en-US" altLang="zh-CN" baseline="0" dirty="0"/>
              <a:t> splitting function includes the contribution from vacuum part and the medium induced part, and in our calculation the medium induced part is taken from the higher-twist formalism, which depends on the integration over the jet path. </a:t>
            </a:r>
          </a:p>
          <a:p>
            <a:r>
              <a:rPr lang="en-US" altLang="zh-CN" baseline="0" dirty="0"/>
              <a:t>Finally, if we want to compare theoretical  results with the experimental data in a range of pT, we need to convolute the jet splitting function at fixed jet pT with the cross section and sum the contribution from different flavors. And we need to consider the energy loss of the jet.  In this work, we only consider the energy loss due to radiation out of the jet cone, and at first step we consider the two </a:t>
            </a:r>
            <a:r>
              <a:rPr lang="en-US" altLang="zh-CN" baseline="0" dirty="0" err="1"/>
              <a:t>subjets</a:t>
            </a:r>
            <a:r>
              <a:rPr lang="en-US" altLang="zh-CN" baseline="0" dirty="0"/>
              <a:t> lose energy coherently(, which means energy loss reduce the total energy of their summation, but don’t change the momentum sharing fraction.) The scenario/effect of incoherent energy loss will be discussed in second part.</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a:t>
            </a:r>
            <a:r>
              <a:rPr lang="en-US" altLang="zh-CN" baseline="0" dirty="0"/>
              <a:t> the framework, we firstly calculate the jets splitting function in vacuum in different pT range, and compare them with the experimental data from CMS, STAR and Alice. You can see that the jets splitting function in vacuum has weak pT dependence and our results can describe data well. This is/provides the baseline we calculate the nuclear modification of jets splitting function.</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22</a:t>
            </a:fld>
            <a:endParaRPr lang="zh-CN" altLang="en-US"/>
          </a:p>
        </p:txBody>
      </p:sp>
    </p:spTree>
    <p:extLst>
      <p:ext uri="{BB962C8B-B14F-4D97-AF65-F5344CB8AC3E}">
        <p14:creationId xmlns:p14="http://schemas.microsoft.com/office/powerpoint/2010/main" val="100379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Now</a:t>
            </a:r>
            <a:r>
              <a:rPr lang="en-US" altLang="zh-CN" baseline="0" dirty="0"/>
              <a:t> let’s talk about the pT dependence of the nuclear modification of the zg distribution. Firstly, let’s see the data observed by</a:t>
            </a:r>
            <a:r>
              <a:rPr lang="en-US" altLang="zh-CN" dirty="0"/>
              <a:t> CMS and STAR</a:t>
            </a:r>
            <a:r>
              <a:rPr lang="en-US" altLang="zh-CN" baseline="0" dirty="0"/>
              <a:t>. They measure the zg distribution both in AA and pp collisions, and calculate the nuclear modification of zg distribution. Their results seem conflict with each other. From the measurement by CMS, we can see that the nuclear modification becomes stronger as the jet energy decreases. Follow this energy dependence we expect there should be stronger modification at RHIC energy, but actually there’s STAR observe very little modification .  (Though there are different setup in two measurements, the main difference is that there is </a:t>
            </a:r>
            <a:r>
              <a:rPr lang="en-US" altLang="zh-CN" baseline="0" dirty="0" err="1"/>
              <a:t>DeltaR</a:t>
            </a:r>
            <a:r>
              <a:rPr lang="en-US" altLang="zh-CN" baseline="0" dirty="0"/>
              <a:t> cut in CMS but no such cut in STAR. But you can see from our theoretical results that, even with same setup there will be the conflict about the pT dependence.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a:solidFill>
                  <a:schemeClr val="tx1"/>
                </a:solidFill>
                <a:latin typeface="+mn-lt"/>
                <a:ea typeface="+mn-ea"/>
                <a:cs typeface="+mn-cs"/>
              </a:rPr>
              <a:t>Then let’s see the Let’s see the pT dependence of the nuclear modification, we can see that the nuclear modification becomes stronger with jet </a:t>
            </a:r>
            <a:r>
              <a:rPr lang="en-US" altLang="zh-CN" sz="1200" b="0" i="0" kern="1200" baseline="0" dirty="0" err="1">
                <a:solidFill>
                  <a:schemeClr val="tx1"/>
                </a:solidFill>
                <a:latin typeface="+mn-lt"/>
                <a:ea typeface="+mn-ea"/>
                <a:cs typeface="+mn-cs"/>
              </a:rPr>
              <a:t>pT.</a:t>
            </a:r>
            <a:r>
              <a:rPr lang="en-US" altLang="zh-CN" sz="1200" b="0" i="0" kern="1200" baseline="0" dirty="0">
                <a:solidFill>
                  <a:schemeClr val="tx1"/>
                </a:solidFill>
                <a:latin typeface="+mn-lt"/>
                <a:ea typeface="+mn-ea"/>
                <a:cs typeface="+mn-cs"/>
              </a:rPr>
              <a:t> Combined with the results at the LHC, the modification must depend on pT non-monotonically. </a:t>
            </a:r>
            <a:endParaRPr lang="en-US" altLang="zh-CN" sz="1200" b="0" i="0" kern="1200" dirty="0">
              <a:solidFill>
                <a:schemeClr val="tx1"/>
              </a:solidFill>
              <a:latin typeface="+mn-lt"/>
              <a:ea typeface="+mn-ea"/>
              <a:cs typeface="+mn-cs"/>
            </a:endParaRPr>
          </a:p>
          <a:p>
            <a:r>
              <a:rPr lang="en-US" altLang="zh-CN" dirty="0"/>
              <a:t>To show the non-monotonic behavior</a:t>
            </a:r>
            <a:r>
              <a:rPr lang="en-US" altLang="zh-CN" baseline="0" dirty="0"/>
              <a:t> </a:t>
            </a:r>
            <a:r>
              <a:rPr lang="en-US" altLang="zh-CN" baseline="0" dirty="0" err="1"/>
              <a:t>clearily</a:t>
            </a:r>
            <a:r>
              <a:rPr lang="en-US" altLang="zh-CN" baseline="0" dirty="0"/>
              <a:t>, in next slide I will show the modification at endpoints as function of </a:t>
            </a:r>
            <a:r>
              <a:rPr lang="en-US" altLang="zh-CN" baseline="0" dirty="0" err="1"/>
              <a:t>pT</a:t>
            </a:r>
            <a:r>
              <a:rPr lang="en-US" altLang="zh-CN" baseline="0" dirty="0"/>
              <a:t> (pointing these points) </a:t>
            </a:r>
            <a:r>
              <a:rPr lang="en-US" altLang="zh-CN" sz="1200" kern="1200" baseline="0" dirty="0">
                <a:solidFill>
                  <a:schemeClr val="tx1"/>
                </a:solidFill>
                <a:latin typeface="+mn-lt"/>
                <a:ea typeface="+mn-ea"/>
                <a:cs typeface="+mn-cs"/>
              </a:rPr>
              <a:t>continuously. I will show how the </a:t>
            </a:r>
            <a:r>
              <a:rPr lang="en-US" altLang="zh-CN" baseline="0" dirty="0"/>
              <a:t>endpoints of the modification(these and those point) varying with pt.</a:t>
            </a:r>
          </a:p>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is the</a:t>
            </a:r>
            <a:r>
              <a:rPr lang="en-US" altLang="zh-CN" baseline="0" dirty="0"/>
              <a:t> outline of my talk. Firstly I will talk about our motivation and the framework to study the groomed jet splitting function in heavy-ions collisions,. Our work focus on these two problems….., which will be discussed in following.   Finally is the summary and outlook.</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rPr>
              <a:t>Solid lines represent the curve of (</a:t>
            </a:r>
            <a:r>
              <a:rPr lang="en-US" altLang="zh-CN" sz="1200" dirty="0">
                <a:latin typeface="+mn-lt"/>
                <a:ea typeface="Microsoft JhengHei UI" pitchFamily="34" charset="-120"/>
              </a:rPr>
              <a:t>nuclear modification factor for) zg=0.1,which</a:t>
            </a:r>
            <a:r>
              <a:rPr lang="en-US" altLang="zh-CN" sz="1200" baseline="0" dirty="0">
                <a:latin typeface="+mn-lt"/>
                <a:ea typeface="Microsoft JhengHei UI" pitchFamily="34" charset="-120"/>
              </a:rPr>
              <a:t> is always upper than 1,</a:t>
            </a:r>
            <a:r>
              <a:rPr lang="en-US" altLang="zh-CN" sz="1200" dirty="0">
                <a:latin typeface="+mn-lt"/>
                <a:ea typeface="Microsoft JhengHei UI" pitchFamily="34" charset="-120"/>
              </a:rPr>
              <a:t>  </a:t>
            </a:r>
            <a:r>
              <a:rPr lang="en-US" altLang="zh-CN" dirty="0">
                <a:latin typeface="+mn-lt"/>
              </a:rPr>
              <a:t>and dashed lines represent the </a:t>
            </a:r>
            <a:r>
              <a:rPr lang="en-US" altLang="zh-CN" sz="1200" dirty="0">
                <a:latin typeface="+mn-lt"/>
                <a:ea typeface="Microsoft JhengHei UI" pitchFamily="34" charset="-120"/>
              </a:rPr>
              <a:t>curve for</a:t>
            </a:r>
            <a:r>
              <a:rPr lang="en-US" altLang="zh-CN" sz="1200" baseline="0" dirty="0">
                <a:latin typeface="+mn-lt"/>
                <a:ea typeface="Microsoft JhengHei UI" pitchFamily="34" charset="-120"/>
              </a:rPr>
              <a:t> </a:t>
            </a:r>
            <a:r>
              <a:rPr lang="en-US" altLang="zh-CN" sz="1200" dirty="0" err="1">
                <a:latin typeface="+mn-lt"/>
                <a:ea typeface="Microsoft JhengHei UI" pitchFamily="34" charset="-120"/>
              </a:rPr>
              <a:t>zg</a:t>
            </a:r>
            <a:r>
              <a:rPr lang="en-US" altLang="zh-CN" sz="1200" dirty="0">
                <a:latin typeface="+mn-lt"/>
                <a:ea typeface="Microsoft JhengHei UI" pitchFamily="34" charset="-120"/>
              </a:rPr>
              <a:t>=0.5 which is always</a:t>
            </a:r>
            <a:r>
              <a:rPr lang="en-US" altLang="zh-CN" sz="1200" baseline="0" dirty="0">
                <a:latin typeface="+mn-lt"/>
                <a:ea typeface="Microsoft JhengHei UI" pitchFamily="34" charset="-120"/>
              </a:rPr>
              <a:t> below than 1</a:t>
            </a:r>
            <a:r>
              <a:rPr lang="en-US" altLang="zh-CN" sz="1200" dirty="0">
                <a:latin typeface="+mn-lt"/>
                <a:ea typeface="Microsoft JhengHei UI" pitchFamily="34" charset="-120"/>
              </a:rPr>
              <a:t>. We can see </a:t>
            </a:r>
            <a:r>
              <a:rPr lang="en-US" altLang="zh-CN" sz="1200" baseline="0" dirty="0">
                <a:latin typeface="+mn-lt"/>
                <a:ea typeface="Microsoft JhengHei UI" pitchFamily="34" charset="-120"/>
              </a:rPr>
              <a:t>clearly</a:t>
            </a:r>
            <a:r>
              <a:rPr lang="en-US" altLang="zh-CN" sz="1200" dirty="0">
                <a:latin typeface="+mn-lt"/>
                <a:ea typeface="Microsoft JhengHei UI" pitchFamily="34" charset="-120"/>
              </a:rPr>
              <a:t> </a:t>
            </a:r>
            <a:r>
              <a:rPr lang="en-US" altLang="zh-CN" dirty="0">
                <a:latin typeface="+mn-lt"/>
              </a:rPr>
              <a:t>the non-monotonic behavior, the modification</a:t>
            </a:r>
            <a:r>
              <a:rPr lang="en-US" altLang="zh-CN" baseline="0" dirty="0">
                <a:latin typeface="+mn-lt"/>
              </a:rPr>
              <a:t> increases with pT at first, then decreases after the</a:t>
            </a:r>
            <a:r>
              <a:rPr lang="en-US" altLang="zh-CN" dirty="0">
                <a:latin typeface="+mn-lt"/>
              </a:rPr>
              <a:t> maximum modification (at intermediate pT).</a:t>
            </a:r>
            <a:r>
              <a:rPr lang="en-US" altLang="zh-CN" baseline="0" dirty="0">
                <a:latin typeface="+mn-lt"/>
              </a:rPr>
              <a:t> Then </a:t>
            </a:r>
            <a:r>
              <a:rPr lang="en-US" altLang="zh-CN" sz="1200" b="0" i="0" kern="1200" baseline="0" dirty="0">
                <a:solidFill>
                  <a:schemeClr val="tx1"/>
                </a:solidFill>
                <a:latin typeface="+mn-lt"/>
                <a:ea typeface="+mn-ea"/>
                <a:cs typeface="+mn-cs"/>
              </a:rPr>
              <a:t>Let’s see the origin to generate this non-monotonic behavior. </a:t>
            </a:r>
            <a:endParaRPr lang="zh-CN" altLang="en-US" b="0" dirty="0">
              <a:latin typeface="+mn-lt"/>
            </a:endParaRPr>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25</a:t>
            </a:fld>
            <a:endParaRPr lang="zh-CN" altLang="en-US"/>
          </a:p>
        </p:txBody>
      </p:sp>
    </p:spTree>
    <p:extLst>
      <p:ext uri="{BB962C8B-B14F-4D97-AF65-F5344CB8AC3E}">
        <p14:creationId xmlns:p14="http://schemas.microsoft.com/office/powerpoint/2010/main" val="180749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The origin is encoded in the calculation</a:t>
            </a:r>
            <a:r>
              <a:rPr lang="en-US" altLang="zh-CN" sz="1200" kern="1200" baseline="0" dirty="0">
                <a:solidFill>
                  <a:schemeClr val="tx1"/>
                </a:solidFill>
                <a:latin typeface="+mn-lt"/>
                <a:ea typeface="+mn-ea"/>
                <a:cs typeface="+mn-cs"/>
              </a:rPr>
              <a:t> of the </a:t>
            </a:r>
            <a:r>
              <a:rPr lang="en-US" altLang="zh-CN" sz="1200" kern="1200" baseline="0" dirty="0" err="1">
                <a:solidFill>
                  <a:schemeClr val="tx1"/>
                </a:solidFill>
                <a:latin typeface="+mn-lt"/>
                <a:ea typeface="+mn-ea"/>
                <a:cs typeface="+mn-cs"/>
              </a:rPr>
              <a:t>parton</a:t>
            </a:r>
            <a:r>
              <a:rPr lang="en-US" altLang="zh-CN" sz="1200" kern="1200" baseline="0" dirty="0">
                <a:solidFill>
                  <a:schemeClr val="tx1"/>
                </a:solidFill>
                <a:latin typeface="+mn-lt"/>
                <a:ea typeface="+mn-ea"/>
                <a:cs typeface="+mn-cs"/>
              </a:rPr>
              <a:t> splitting function, it’s</a:t>
            </a:r>
            <a:r>
              <a:rPr lang="en-US" altLang="zh-CN" sz="1200" kern="1200" dirty="0">
                <a:solidFill>
                  <a:schemeClr val="tx1"/>
                </a:solidFill>
                <a:latin typeface="+mn-lt"/>
                <a:ea typeface="+mn-ea"/>
                <a:cs typeface="+mn-cs"/>
              </a:rPr>
              <a:t> the </a:t>
            </a:r>
            <a:r>
              <a:rPr lang="en-US" altLang="zh-CN" sz="1200" kern="1200" baseline="0" dirty="0">
                <a:solidFill>
                  <a:schemeClr val="tx1"/>
                </a:solidFill>
                <a:latin typeface="+mn-lt"/>
                <a:ea typeface="+mn-ea"/>
                <a:cs typeface="+mn-cs"/>
              </a:rPr>
              <a:t>competing of two factors about the medium induced splitting functions, the weight and x behavior. The weight means </a:t>
            </a:r>
            <a:r>
              <a:rPr lang="en-US" altLang="zh-CN" sz="1200" kern="1200" dirty="0">
                <a:solidFill>
                  <a:schemeClr val="tx1"/>
                </a:solidFill>
                <a:latin typeface="+mn-lt"/>
                <a:ea typeface="+mn-ea"/>
                <a:cs typeface="+mn-cs"/>
              </a:rPr>
              <a:t>the fraction of the medium induced</a:t>
            </a:r>
            <a:r>
              <a:rPr lang="en-US" altLang="zh-CN" sz="1200" kern="1200" baseline="0" dirty="0">
                <a:solidFill>
                  <a:schemeClr val="tx1"/>
                </a:solidFill>
                <a:latin typeface="+mn-lt"/>
                <a:ea typeface="+mn-ea"/>
                <a:cs typeface="+mn-cs"/>
              </a:rPr>
              <a:t> splitting process</a:t>
            </a:r>
            <a:r>
              <a:rPr lang="en-US" altLang="zh-CN" sz="1200" kern="1200" dirty="0">
                <a:solidFill>
                  <a:schemeClr val="tx1"/>
                </a:solidFill>
                <a:latin typeface="+mn-lt"/>
                <a:ea typeface="+mn-ea"/>
                <a:cs typeface="+mn-cs"/>
              </a:rPr>
              <a:t> to the total.  We can see from this plot that (the ratio decreases with increasing jet pT,</a:t>
            </a:r>
            <a:r>
              <a:rPr lang="en-US" altLang="zh-CN" sz="1200" kern="1200" baseline="0" dirty="0">
                <a:solidFill>
                  <a:schemeClr val="tx1"/>
                </a:solidFill>
                <a:latin typeface="+mn-lt"/>
                <a:ea typeface="+mn-ea"/>
                <a:cs typeface="+mn-cs"/>
              </a:rPr>
              <a:t> because higher-twist contribution should be suppressed at larger energy. ) </a:t>
            </a:r>
            <a:r>
              <a:rPr lang="en-US" altLang="zh-CN" sz="1200" kern="1200" dirty="0">
                <a:solidFill>
                  <a:schemeClr val="tx1"/>
                </a:solidFill>
                <a:latin typeface="+mn-lt"/>
                <a:ea typeface="+mn-ea"/>
                <a:cs typeface="+mn-cs"/>
              </a:rPr>
              <a:t> As pT decreases</a:t>
            </a:r>
            <a:r>
              <a:rPr lang="en-US" altLang="zh-CN" sz="1200" kern="1200" baseline="0" dirty="0">
                <a:solidFill>
                  <a:schemeClr val="tx1"/>
                </a:solidFill>
                <a:latin typeface="+mn-lt"/>
                <a:ea typeface="+mn-ea"/>
                <a:cs typeface="+mn-cs"/>
              </a:rPr>
              <a:t> the contribution from medium induced splitting becomes more and more important making modification stronger,  this is consistent with the</a:t>
            </a:r>
            <a:r>
              <a:rPr lang="en-US" altLang="zh-CN" sz="1200" kern="1200" dirty="0">
                <a:solidFill>
                  <a:schemeClr val="tx1"/>
                </a:solidFill>
                <a:latin typeface="+mn-lt"/>
                <a:ea typeface="+mn-ea"/>
                <a:cs typeface="+mn-cs"/>
              </a:rPr>
              <a:t> observation by CMS collaboration, But why the modification can’t become stronger further</a:t>
            </a:r>
            <a:r>
              <a:rPr lang="en-US" altLang="zh-CN" sz="1200" kern="1200" baseline="0" dirty="0">
                <a:solidFill>
                  <a:schemeClr val="tx1"/>
                </a:solidFill>
                <a:latin typeface="+mn-lt"/>
                <a:ea typeface="+mn-ea"/>
                <a:cs typeface="+mn-cs"/>
              </a:rPr>
              <a:t> at small jet energy?</a:t>
            </a:r>
            <a:r>
              <a:rPr lang="en-US" altLang="zh-CN"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a:t>
            </a:r>
            <a:r>
              <a:rPr lang="en-US" altLang="zh-CN" baseline="0" dirty="0"/>
              <a:t> </a:t>
            </a:r>
            <a:r>
              <a:rPr lang="en-US" altLang="zh-CN" dirty="0"/>
              <a:t>related to the x behavior</a:t>
            </a:r>
            <a:r>
              <a:rPr lang="en-US" altLang="zh-CN" baseline="0" dirty="0"/>
              <a:t> of the medium induced splitting. We can prove that at large energy limit the x behavior is one over x cube, and it becomes to one over x at small jet energy limit, note that the vacuum one is always roughly 1/x. So when jet energy decreases, the splitting function of the medium induced part becomes closer to the vacuum ones, making the modification decreases as jet energy decreases, this explain </a:t>
            </a:r>
            <a:r>
              <a:rPr lang="en-US" altLang="zh-CN" baseline="0" dirty="0" err="1"/>
              <a:t>pt</a:t>
            </a:r>
            <a:r>
              <a:rPr lang="en-US" altLang="zh-CN" baseline="0" dirty="0"/>
              <a:t> dependence indicated by the STAR data. The two </a:t>
            </a:r>
            <a:r>
              <a:rPr lang="en-US" altLang="zh-CN" sz="1200" b="0" i="0" kern="1200" dirty="0">
                <a:solidFill>
                  <a:schemeClr val="tx1"/>
                </a:solidFill>
                <a:latin typeface="+mn-lt"/>
                <a:ea typeface="+mn-ea"/>
                <a:cs typeface="+mn-cs"/>
              </a:rPr>
              <a:t>competitive/competing factor lead</a:t>
            </a:r>
            <a:r>
              <a:rPr lang="en-US" altLang="zh-CN" sz="1200" b="0" i="0" kern="1200" baseline="0" dirty="0">
                <a:solidFill>
                  <a:schemeClr val="tx1"/>
                </a:solidFill>
                <a:latin typeface="+mn-lt"/>
                <a:ea typeface="+mn-ea"/>
                <a:cs typeface="+mn-cs"/>
              </a:rPr>
              <a:t> to the non-monotonic behavior.</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All former results are</a:t>
            </a:r>
            <a:r>
              <a:rPr lang="en-US" altLang="zh-CN" baseline="0" dirty="0"/>
              <a:t> obtained under the assumption that the two </a:t>
            </a:r>
            <a:r>
              <a:rPr lang="en-US" altLang="zh-CN" baseline="0" dirty="0" err="1"/>
              <a:t>subjet</a:t>
            </a:r>
            <a:r>
              <a:rPr lang="en-US" altLang="zh-CN" baseline="0" dirty="0"/>
              <a:t> lose energy coherently. </a:t>
            </a:r>
            <a:r>
              <a:rPr lang="en-US" altLang="zh-CN" sz="1200" dirty="0"/>
              <a:t>There have been several</a:t>
            </a:r>
            <a:r>
              <a:rPr lang="en-US" altLang="zh-CN" sz="1200" baseline="0" dirty="0"/>
              <a:t> </a:t>
            </a:r>
            <a:r>
              <a:rPr lang="en-US" altLang="zh-CN" sz="1200" dirty="0"/>
              <a:t>studies</a:t>
            </a:r>
            <a:r>
              <a:rPr lang="en-US" altLang="zh-CN" sz="1200" baseline="0" dirty="0"/>
              <a:t> about the color configuration between </a:t>
            </a:r>
            <a:r>
              <a:rPr lang="en-US" altLang="zh-CN" sz="1200" baseline="0" dirty="0" err="1"/>
              <a:t>subjet</a:t>
            </a:r>
            <a:r>
              <a:rPr lang="en-US" altLang="zh-CN" sz="1200" baseline="0" dirty="0"/>
              <a:t>.</a:t>
            </a:r>
            <a:r>
              <a:rPr lang="en-US" altLang="zh-CN" sz="1200" dirty="0"/>
              <a:t>  </a:t>
            </a:r>
            <a:r>
              <a:rPr lang="en-US" altLang="zh-CN" baseline="0" dirty="0"/>
              <a:t>Whether they lose energy coherently or incoherently, depend on whether they can be resolved by the medium, which depends on the relation of t</a:t>
            </a:r>
            <a:r>
              <a:rPr lang="en-US" altLang="zh-CN" sz="1200" dirty="0">
                <a:solidFill>
                  <a:schemeClr val="tx2">
                    <a:lumMod val="75000"/>
                    <a:lumOff val="25000"/>
                  </a:schemeClr>
                </a:solidFill>
              </a:rPr>
              <a:t>ransverse separation </a:t>
            </a:r>
            <a:r>
              <a:rPr lang="en-US" altLang="zh-CN" sz="1200" baseline="0" dirty="0">
                <a:solidFill>
                  <a:schemeClr val="tx1"/>
                </a:solidFill>
              </a:rPr>
              <a:t>of two </a:t>
            </a:r>
            <a:r>
              <a:rPr lang="en-US" altLang="zh-CN" sz="1200" baseline="0" dirty="0" err="1">
                <a:solidFill>
                  <a:schemeClr val="tx1"/>
                </a:solidFill>
              </a:rPr>
              <a:t>subjet</a:t>
            </a:r>
            <a:r>
              <a:rPr lang="en-US" altLang="zh-CN" sz="1200" baseline="0" dirty="0">
                <a:solidFill>
                  <a:schemeClr val="tx1"/>
                </a:solidFill>
              </a:rPr>
              <a:t>, with the transverse wavelength of the </a:t>
            </a:r>
            <a:r>
              <a:rPr lang="en-US" altLang="zh-CN" sz="1200" baseline="0" dirty="0" err="1">
                <a:solidFill>
                  <a:schemeClr val="tx1"/>
                </a:solidFill>
              </a:rPr>
              <a:t>subjet</a:t>
            </a:r>
            <a:r>
              <a:rPr lang="en-US" altLang="zh-CN" sz="1200" baseline="0" dirty="0">
                <a:solidFill>
                  <a:schemeClr val="tx1"/>
                </a:solidFill>
              </a:rPr>
              <a:t> and the m</a:t>
            </a:r>
            <a:r>
              <a:rPr lang="en-US" altLang="zh-CN" sz="1200" dirty="0"/>
              <a:t>edium transverse resolution scale.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27</a:t>
            </a:fld>
            <a:endParaRPr lang="zh-CN" altLang="en-US"/>
          </a:p>
        </p:txBody>
      </p:sp>
    </p:spTree>
    <p:extLst>
      <p:ext uri="{BB962C8B-B14F-4D97-AF65-F5344CB8AC3E}">
        <p14:creationId xmlns:p14="http://schemas.microsoft.com/office/powerpoint/2010/main" val="209541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We (</a:t>
            </a:r>
            <a:r>
              <a:rPr lang="en-US" altLang="zh-CN" baseline="0" dirty="0"/>
              <a:t>are interested)/want to study the effect of incoherent energy loss, because in most theories “</a:t>
            </a:r>
            <a:r>
              <a:rPr lang="en-US" altLang="zh-CN" baseline="0" dirty="0" err="1"/>
              <a:t>parton</a:t>
            </a:r>
            <a:r>
              <a:rPr lang="en-US" altLang="zh-CN" baseline="0" dirty="0"/>
              <a:t>/jet with </a:t>
            </a:r>
            <a:r>
              <a:rPr lang="en-US" altLang="zh-CN" sz="1200" dirty="0"/>
              <a:t>Larger energy, lose less fraction of energy </a:t>
            </a:r>
            <a:r>
              <a:rPr lang="en-US" altLang="zh-CN" baseline="0" dirty="0"/>
              <a:t>”, with this we can prove that if </a:t>
            </a:r>
            <a:r>
              <a:rPr lang="en-US" altLang="zh-CN" baseline="0" dirty="0" err="1"/>
              <a:t>subjets</a:t>
            </a:r>
            <a:r>
              <a:rPr lang="en-US" altLang="zh-CN" baseline="0" dirty="0"/>
              <a:t> lose energy incoherently, zg value is shifted to smaller value, and the naïve expectation is that the </a:t>
            </a:r>
            <a:r>
              <a:rPr lang="en-US" altLang="zh-CN" baseline="0" dirty="0" err="1"/>
              <a:t>zg</a:t>
            </a:r>
            <a:r>
              <a:rPr lang="en-US" altLang="zh-CN" baseline="0" dirty="0"/>
              <a:t> distribution at small </a:t>
            </a:r>
            <a:r>
              <a:rPr lang="en-US" altLang="zh-CN" baseline="0" dirty="0" err="1"/>
              <a:t>zg</a:t>
            </a:r>
            <a:r>
              <a:rPr lang="en-US" altLang="zh-CN" baseline="0" dirty="0"/>
              <a:t> will be enhanced. If </a:t>
            </a:r>
            <a:r>
              <a:rPr lang="en-US" altLang="zh-CN" baseline="0" dirty="0" err="1"/>
              <a:t>zg</a:t>
            </a:r>
            <a:r>
              <a:rPr lang="en-US" altLang="zh-CN" baseline="0" dirty="0"/>
              <a:t> distribution begin with </a:t>
            </a:r>
            <a:r>
              <a:rPr lang="en-US" altLang="zh-CN" baseline="0" dirty="0" err="1"/>
              <a:t>zg</a:t>
            </a:r>
            <a:r>
              <a:rPr lang="en-US" altLang="zh-CN" baseline="0" dirty="0"/>
              <a:t> </a:t>
            </a:r>
            <a:r>
              <a:rPr lang="en-US" altLang="zh-CN" baseline="0" dirty="0" err="1"/>
              <a:t>euqals</a:t>
            </a:r>
            <a:r>
              <a:rPr lang="en-US" altLang="zh-CN" baseline="0" dirty="0"/>
              <a:t> 0, it must be true. But the actual zg distribution starting from zg-cut/0.1</a:t>
            </a:r>
            <a:r>
              <a:rPr lang="en-US" altLang="zh-CN" dirty="0"/>
              <a:t> t</a:t>
            </a:r>
            <a:r>
              <a:rPr lang="en-US" altLang="zh-CN" baseline="0" dirty="0"/>
              <a:t>he final zg distribution need to be re-normalized in the range from 0.1 to 0.5. After the re-normalization, how the zg distribution is transformed/modified depends on </a:t>
            </a:r>
            <a:r>
              <a:rPr lang="en-US" altLang="zh-CN" sz="1200" dirty="0">
                <a:solidFill>
                  <a:srgbClr val="002060"/>
                </a:solidFill>
              </a:rPr>
              <a:t>the shape of p(</a:t>
            </a:r>
            <a:r>
              <a:rPr lang="en-US" altLang="zh-CN" sz="1200" dirty="0">
                <a:solidFill>
                  <a:srgbClr val="002060"/>
                </a:solidFill>
                <a:latin typeface="Microsoft JhengHei UI" pitchFamily="34" charset="-120"/>
                <a:ea typeface="Microsoft JhengHei UI" pitchFamily="34" charset="-120"/>
              </a:rPr>
              <a:t>z</a:t>
            </a:r>
            <a:r>
              <a:rPr lang="en-US" altLang="zh-CN" sz="1200" baseline="-25000" dirty="0">
                <a:solidFill>
                  <a:srgbClr val="002060"/>
                </a:solidFill>
                <a:latin typeface="Microsoft JhengHei UI" pitchFamily="34" charset="-120"/>
                <a:ea typeface="Microsoft JhengHei UI" pitchFamily="34" charset="-120"/>
              </a:rPr>
              <a:t>g</a:t>
            </a:r>
            <a:r>
              <a:rPr lang="en-US" altLang="zh-CN" sz="1200" dirty="0">
                <a:solidFill>
                  <a:srgbClr val="002060"/>
                </a:solidFill>
              </a:rPr>
              <a:t>)</a:t>
            </a:r>
            <a:r>
              <a:rPr lang="en-US" altLang="zh-CN" sz="1200" dirty="0">
                <a:solidFill>
                  <a:srgbClr val="FF0000"/>
                </a:solidFill>
              </a:rPr>
              <a:t> and </a:t>
            </a:r>
            <a:r>
              <a:rPr lang="en-US" altLang="zh-CN" sz="1200" dirty="0">
                <a:solidFill>
                  <a:srgbClr val="002060"/>
                </a:solidFill>
              </a:rPr>
              <a:t>details of </a:t>
            </a:r>
            <a:r>
              <a:rPr lang="en-US" altLang="zh-CN" sz="1200" dirty="0">
                <a:solidFill>
                  <a:srgbClr val="002060"/>
                </a:solidFill>
                <a:latin typeface="Microsoft JhengHei UI" pitchFamily="34" charset="-120"/>
                <a:ea typeface="Microsoft JhengHei UI" pitchFamily="34" charset="-120"/>
              </a:rPr>
              <a:t>z</a:t>
            </a:r>
            <a:r>
              <a:rPr lang="en-US" altLang="zh-CN" sz="1200" baseline="-25000" dirty="0">
                <a:solidFill>
                  <a:srgbClr val="002060"/>
                </a:solidFill>
                <a:latin typeface="Microsoft JhengHei UI" pitchFamily="34" charset="-120"/>
                <a:ea typeface="Microsoft JhengHei UI" pitchFamily="34" charset="-120"/>
              </a:rPr>
              <a:t>g</a:t>
            </a:r>
            <a:r>
              <a:rPr lang="en-US" altLang="zh-CN" sz="1200" dirty="0">
                <a:solidFill>
                  <a:srgbClr val="002060"/>
                </a:solidFill>
              </a:rPr>
              <a:t> shift. </a:t>
            </a:r>
          </a:p>
          <a:p>
            <a:endParaRPr lang="zh-CN" altLang="en-US" sz="1200" dirty="0">
              <a:solidFill>
                <a:srgbClr val="002060"/>
              </a:solidFill>
            </a:endParaRPr>
          </a:p>
          <a:p>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28</a:t>
            </a:fld>
            <a:endParaRPr lang="zh-CN" altLang="en-US"/>
          </a:p>
        </p:txBody>
      </p:sp>
    </p:spTree>
    <p:extLst>
      <p:ext uri="{BB962C8B-B14F-4D97-AF65-F5344CB8AC3E}">
        <p14:creationId xmlns:p14="http://schemas.microsoft.com/office/powerpoint/2010/main" val="1273606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a:t>But in most cases, the zg-shift factor dominates the modification of zg distribution. The lower two figures show the ratio of the zg distribution after the incoherent energy loss with that before it.  In the left figure, the initial p(zg) is the vacuum one, with the power alpha roughly </a:t>
            </a:r>
            <a:r>
              <a:rPr lang="en-US" altLang="zh-CN" baseline="0" dirty="0" err="1"/>
              <a:t>euqals</a:t>
            </a:r>
            <a:r>
              <a:rPr lang="en-US" altLang="zh-CN" baseline="0" dirty="0"/>
              <a:t> 1. In the right figure, the initial p(zg) is the medium modified one, with power alpha greater than 1. We can see that in both plots p(zg) are flatten so the distribution at large zg is enhanced, and because the factor delta zg over zg is multiplied by alpha, larger alpha leads to larger enhancement. </a:t>
            </a:r>
          </a:p>
          <a:p>
            <a:r>
              <a:rPr lang="en-US" altLang="zh-CN" baseline="0" dirty="0"/>
              <a:t>The effect of Jacobian factor </a:t>
            </a:r>
            <a:r>
              <a:rPr lang="en-US" altLang="zh-CN" sz="1200" b="0" i="0" kern="1200" baseline="0" dirty="0">
                <a:solidFill>
                  <a:schemeClr val="tx1"/>
                </a:solidFill>
                <a:latin typeface="+mn-lt"/>
                <a:ea typeface="+mn-ea"/>
                <a:cs typeface="+mn-cs"/>
              </a:rPr>
              <a:t>partially counteracts/offsets the effect of zg-shift, making the modification more complicated.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29</a:t>
            </a:fld>
            <a:endParaRPr lang="zh-CN" altLang="en-US"/>
          </a:p>
        </p:txBody>
      </p:sp>
    </p:spTree>
    <p:extLst>
      <p:ext uri="{BB962C8B-B14F-4D97-AF65-F5344CB8AC3E}">
        <p14:creationId xmlns:p14="http://schemas.microsoft.com/office/powerpoint/2010/main" val="1134946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L</a:t>
            </a:r>
            <a:r>
              <a:rPr lang="en-US" altLang="zh-CN" dirty="0"/>
              <a:t>ast</a:t>
            </a:r>
            <a:r>
              <a:rPr lang="en-US" altLang="zh-CN" baseline="0" dirty="0"/>
              <a:t> slide show the ratio of the final zg distribution with that before incoherent energy loss. </a:t>
            </a:r>
            <a:r>
              <a:rPr lang="en-US" altLang="zh-CN" dirty="0"/>
              <a:t>To compare</a:t>
            </a:r>
            <a:r>
              <a:rPr lang="en-US" altLang="zh-CN" baseline="0" dirty="0"/>
              <a:t> with the experimental data, we should calculate the ratio of final zg distribution with the vacuum one/(</a:t>
            </a:r>
            <a:r>
              <a:rPr lang="en-US" altLang="zh-CN" baseline="0" dirty="0" err="1"/>
              <a:t>zg</a:t>
            </a:r>
            <a:r>
              <a:rPr lang="en-US" altLang="zh-CN" baseline="0" dirty="0"/>
              <a:t> distribution). We can see that, in this case the nuclear modification still steepen the zg distribution, but the non-monotonic behavior disappears, (the modification becomes stronger with decreasing jet energy,) and CMS data can’t be described.</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30</a:t>
            </a:fld>
            <a:endParaRPr lang="zh-CN" altLang="en-US"/>
          </a:p>
        </p:txBody>
      </p:sp>
    </p:spTree>
    <p:extLst>
      <p:ext uri="{BB962C8B-B14F-4D97-AF65-F5344CB8AC3E}">
        <p14:creationId xmlns:p14="http://schemas.microsoft.com/office/powerpoint/2010/main" val="151551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Finally, in this slide we compare</a:t>
            </a:r>
            <a:r>
              <a:rPr lang="en-US" altLang="zh-CN" baseline="0" dirty="0"/>
              <a:t> the results of three scenarios . The black and red lines represent the results had been shown with coherent and incoherent energy loss respectively, and the dashed blue line is the result assuming incoherent energy loss  but no medium induced splitting process.  It seems that current experimental data prefer/favor the coherent energy loss.</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i="1" dirty="0">
                <a:ea typeface="MS PGothic" pitchFamily="34" charset="-128"/>
              </a:rPr>
              <a:t>that medium induced radiation and </a:t>
            </a:r>
            <a:r>
              <a:rPr lang="en-US" altLang="zh-CN" i="1" dirty="0" err="1">
                <a:ea typeface="MS PGothic" pitchFamily="34" charset="-128"/>
              </a:rPr>
              <a:t>kt</a:t>
            </a:r>
            <a:r>
              <a:rPr lang="en-US" altLang="zh-CN" i="1" dirty="0">
                <a:ea typeface="MS PGothic" pitchFamily="34" charset="-128"/>
              </a:rPr>
              <a:t> </a:t>
            </a:r>
            <a:r>
              <a:rPr lang="en-US" altLang="zh-CN" i="1" dirty="0" err="1">
                <a:ea typeface="MS PGothic" pitchFamily="34" charset="-128"/>
              </a:rPr>
              <a:t>broading</a:t>
            </a:r>
            <a:r>
              <a:rPr lang="en-US" altLang="zh-CN" i="1" dirty="0">
                <a:ea typeface="MS PGothic" pitchFamily="34" charset="-128"/>
              </a:rPr>
              <a:t> is</a:t>
            </a:r>
            <a:r>
              <a:rPr lang="en-US" altLang="zh-CN" i="1" baseline="0" dirty="0">
                <a:ea typeface="MS PGothic" pitchFamily="34" charset="-128"/>
              </a:rPr>
              <a:t> important to the modification of jet shape, but contribute less to the jet energy loss. </a:t>
            </a:r>
            <a:r>
              <a:rPr lang="en-US" altLang="zh-CN" i="1" baseline="0" dirty="0" err="1">
                <a:ea typeface="MS PGothic" pitchFamily="34" charset="-128"/>
              </a:rPr>
              <a:t>Collisional</a:t>
            </a:r>
            <a:r>
              <a:rPr lang="en-US" altLang="zh-CN" i="1" baseline="0" dirty="0">
                <a:ea typeface="MS PGothic" pitchFamily="34" charset="-128"/>
              </a:rPr>
              <a:t> energy loss is important for both of modification of jet energy and jet structure. </a:t>
            </a:r>
          </a:p>
          <a:p>
            <a:r>
              <a:rPr lang="en-US" altLang="zh-CN" i="1" baseline="0" dirty="0">
                <a:ea typeface="MS PGothic" pitchFamily="34" charset="-128"/>
              </a:rPr>
              <a:t>This is our outlook, among them the ‘medium response ’ in once on our list, but this work has been done in collaboration with  </a:t>
            </a:r>
            <a:r>
              <a:rPr lang="en-US" altLang="zh-CN" i="1" baseline="0" dirty="0" err="1">
                <a:ea typeface="MS PGothic" pitchFamily="34" charset="-128"/>
              </a:rPr>
              <a:t>Yasuki</a:t>
            </a:r>
            <a:r>
              <a:rPr lang="en-US" altLang="zh-CN" i="1" baseline="0" dirty="0">
                <a:ea typeface="MS PGothic" pitchFamily="34" charset="-128"/>
              </a:rPr>
              <a:t>. We have seen the results in last talk.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32</a:t>
            </a:fld>
            <a:endParaRPr lang="zh-CN" altLang="en-US"/>
          </a:p>
        </p:txBody>
      </p:sp>
    </p:spTree>
    <p:extLst>
      <p:ext uri="{BB962C8B-B14F-4D97-AF65-F5344CB8AC3E}">
        <p14:creationId xmlns:p14="http://schemas.microsoft.com/office/powerpoint/2010/main" val="192067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effectLst/>
                <a:latin typeface="+mn-lt"/>
                <a:ea typeface="+mn-ea"/>
                <a:cs typeface="+mn-cs"/>
              </a:rPr>
              <a:t>To conclude, we study the nuclear modification of groomed jet splitting function and the color configuration of the </a:t>
            </a:r>
            <a:r>
              <a:rPr lang="en-US" altLang="zh-CN" sz="1200" kern="1200" dirty="0" err="1">
                <a:solidFill>
                  <a:schemeClr val="tx1"/>
                </a:solidFill>
                <a:effectLst/>
                <a:latin typeface="+mn-lt"/>
                <a:ea typeface="+mn-ea"/>
                <a:cs typeface="+mn-cs"/>
              </a:rPr>
              <a:t>subjet</a:t>
            </a:r>
            <a:r>
              <a:rPr lang="en-US" altLang="zh-CN" sz="1200" kern="1200" dirty="0">
                <a:solidFill>
                  <a:schemeClr val="tx1"/>
                </a:solidFill>
                <a:effectLst/>
                <a:latin typeface="+mn-lt"/>
                <a:ea typeface="+mn-ea"/>
                <a:cs typeface="+mn-cs"/>
              </a:rPr>
              <a:t>. We find the nuclear modification of groomed jet splitting function depends on jet pT non-monotonically, and current experimental data prefer the</a:t>
            </a:r>
            <a:r>
              <a:rPr lang="en-US" altLang="zh-CN" sz="1200" kern="1200" baseline="0" dirty="0">
                <a:solidFill>
                  <a:schemeClr val="tx1"/>
                </a:solidFill>
                <a:effectLst/>
                <a:latin typeface="+mn-lt"/>
                <a:ea typeface="+mn-ea"/>
                <a:cs typeface="+mn-cs"/>
              </a:rPr>
              <a:t> picture </a:t>
            </a:r>
            <a:r>
              <a:rPr lang="en-US" altLang="zh-CN" sz="1200" kern="1200" dirty="0" err="1">
                <a:solidFill>
                  <a:schemeClr val="tx1"/>
                </a:solidFill>
                <a:effectLst/>
                <a:latin typeface="+mn-lt"/>
                <a:ea typeface="+mn-ea"/>
                <a:cs typeface="+mn-cs"/>
              </a:rPr>
              <a:t>subjets</a:t>
            </a:r>
            <a:r>
              <a:rPr lang="en-US" altLang="zh-CN" sz="1200" kern="1200" dirty="0">
                <a:solidFill>
                  <a:schemeClr val="tx1"/>
                </a:solidFill>
                <a:effectLst/>
                <a:latin typeface="+mn-lt"/>
                <a:ea typeface="+mn-ea"/>
                <a:cs typeface="+mn-cs"/>
              </a:rPr>
              <a:t> lose energy coherently. Further measurement at RHIC or LHC covering wider pT range, and with various jet cone size and angular separation</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can test our finding/result.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33</a:t>
            </a:fld>
            <a:endParaRPr lang="zh-CN" altLang="en-US"/>
          </a:p>
        </p:txBody>
      </p:sp>
    </p:spTree>
    <p:extLst>
      <p:ext uri="{BB962C8B-B14F-4D97-AF65-F5344CB8AC3E}">
        <p14:creationId xmlns:p14="http://schemas.microsoft.com/office/powerpoint/2010/main" val="3186802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34</a:t>
            </a:fld>
            <a:endParaRPr lang="zh-CN" altLang="en-US"/>
          </a:p>
        </p:txBody>
      </p:sp>
    </p:spTree>
    <p:extLst>
      <p:ext uri="{BB962C8B-B14F-4D97-AF65-F5344CB8AC3E}">
        <p14:creationId xmlns:p14="http://schemas.microsoft.com/office/powerpoint/2010/main" val="289833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altLang="zh-CN" dirty="0"/>
              <a:t>This</a:t>
            </a:r>
            <a:r>
              <a:rPr lang="en-US" altLang="zh-CN" baseline="0" dirty="0"/>
              <a:t> is our</a:t>
            </a:r>
            <a:r>
              <a:rPr lang="en-US" altLang="zh-CN" dirty="0"/>
              <a:t> motivation to study the evolution of the</a:t>
            </a:r>
            <a:r>
              <a:rPr lang="en-US" altLang="zh-CN" baseline="0" dirty="0"/>
              <a:t> </a:t>
            </a:r>
            <a:r>
              <a:rPr lang="en-US" altLang="zh-CN" baseline="0" dirty="0" err="1"/>
              <a:t>partonic</a:t>
            </a:r>
            <a:r>
              <a:rPr lang="en-US" altLang="zh-CN" baseline="0" dirty="0"/>
              <a:t> jet shower in QGP. When the jet shower propagate through the medium, all </a:t>
            </a:r>
            <a:r>
              <a:rPr lang="en-US" altLang="zh-CN" baseline="0" dirty="0" err="1"/>
              <a:t>partons</a:t>
            </a:r>
            <a:r>
              <a:rPr lang="en-US" altLang="zh-CN" baseline="0" dirty="0"/>
              <a:t> in the shower will suffer multiple elastic or inelastic scattering, in which the elastic scatterings render/result in </a:t>
            </a:r>
            <a:r>
              <a:rPr lang="en-US" altLang="zh-CN" baseline="0" dirty="0" err="1"/>
              <a:t>collisional</a:t>
            </a:r>
            <a:r>
              <a:rPr lang="en-US" altLang="zh-CN" baseline="0" dirty="0"/>
              <a:t> , and the transverse momentum broadening, and the inelastic scatterings results in </a:t>
            </a:r>
            <a:r>
              <a:rPr lang="en-US" altLang="zh-CN" baseline="0" dirty="0" err="1"/>
              <a:t>radiative</a:t>
            </a:r>
            <a:r>
              <a:rPr lang="en-US" altLang="zh-CN" baseline="0" dirty="0"/>
              <a:t> energy loss/(medium induced radiation).[</a:t>
            </a:r>
            <a:endParaRPr lang="en-US" altLang="zh-CN" dirty="0"/>
          </a:p>
          <a:p>
            <a:r>
              <a:rPr lang="en-US" altLang="zh-CN" dirty="0"/>
              <a:t>We want to begin to study full jet instead of single</a:t>
            </a:r>
            <a:r>
              <a:rPr lang="en-US" altLang="zh-CN" baseline="0" dirty="0"/>
              <a:t> </a:t>
            </a:r>
            <a:r>
              <a:rPr lang="en-US" altLang="zh-CN" baseline="0" dirty="0" err="1"/>
              <a:t>hadron</a:t>
            </a:r>
            <a:r>
              <a:rPr lang="en-US" altLang="zh-CN" baseline="0" dirty="0"/>
              <a:t>, because firstly the medium induced radiation from the leading </a:t>
            </a:r>
            <a:r>
              <a:rPr lang="en-US" altLang="zh-CN" baseline="0" dirty="0" err="1"/>
              <a:t>parton</a:t>
            </a:r>
            <a:r>
              <a:rPr lang="en-US" altLang="zh-CN" baseline="0" dirty="0"/>
              <a:t> is the main reason of its energy and the suppression of single </a:t>
            </a:r>
            <a:r>
              <a:rPr lang="en-US" altLang="zh-CN" baseline="0" dirty="0" err="1"/>
              <a:t>hadron</a:t>
            </a:r>
            <a:r>
              <a:rPr lang="en-US" altLang="zh-CN" baseline="0" dirty="0"/>
              <a:t> spectra, especially for light quark and gluon , may not the main reason for full jets……</a:t>
            </a:r>
            <a:r>
              <a:rPr lang="en-US" altLang="zh-CN" dirty="0"/>
              <a:t> </a:t>
            </a:r>
          </a:p>
          <a:p>
            <a:r>
              <a:rPr lang="en-US" altLang="zh-CN" dirty="0"/>
              <a:t>~~~~~~~~~~~~~~~~~~~`</a:t>
            </a:r>
          </a:p>
          <a:p>
            <a:r>
              <a:rPr lang="en-US" altLang="zh-CN" baseline="0" dirty="0"/>
              <a:t>And all </a:t>
            </a:r>
            <a:r>
              <a:rPr lang="en-US" altLang="zh-CN" baseline="0" dirty="0" err="1"/>
              <a:t>partons</a:t>
            </a:r>
            <a:r>
              <a:rPr lang="en-US" altLang="zh-CN" baseline="0" dirty="0"/>
              <a:t> will branch/split to release/decrease their </a:t>
            </a:r>
            <a:r>
              <a:rPr lang="en-US" altLang="zh-CN" baseline="0" dirty="0" err="1"/>
              <a:t>virtuality</a:t>
            </a:r>
            <a:r>
              <a:rPr lang="en-US" altLang="zh-CN" baseline="0" dirty="0"/>
              <a:t>.] (Among them, the medium induced radiation is regarded as the main reason of its energy loss of the leading </a:t>
            </a:r>
            <a:r>
              <a:rPr lang="en-US" altLang="zh-CN" baseline="0" dirty="0" err="1"/>
              <a:t>parton</a:t>
            </a:r>
            <a:r>
              <a:rPr lang="en-US" altLang="zh-CN" baseline="0" dirty="0"/>
              <a:t>, is also the main reason for the suppression of the high pt </a:t>
            </a:r>
            <a:r>
              <a:rPr lang="en-US" altLang="zh-CN" baseline="0" dirty="0" err="1"/>
              <a:t>hadron</a:t>
            </a:r>
            <a:r>
              <a:rPr lang="en-US" altLang="zh-CN" baseline="0" dirty="0"/>
              <a:t> spectra.) In the (former)/earlier study on jet quenching using high-pt hadrons, people mainly concern the energy loss of the leading </a:t>
            </a:r>
            <a:r>
              <a:rPr lang="en-US" altLang="zh-CN" baseline="0" dirty="0" err="1"/>
              <a:t>parton</a:t>
            </a:r>
            <a:r>
              <a:rPr lang="en-US" altLang="zh-CN" baseline="0" dirty="0"/>
              <a:t>, and currently most people believe/recognize that the inelastic scattering contribute the most of the energy loss, especially for light quark and gluon. But for full jets, the story/picture may be different, because the radiated </a:t>
            </a:r>
            <a:r>
              <a:rPr lang="en-US" altLang="zh-CN" baseline="0" dirty="0" err="1"/>
              <a:t>parton</a:t>
            </a:r>
            <a:r>
              <a:rPr lang="en-US" altLang="zh-CN" baseline="0" dirty="0"/>
              <a:t> can be still in the jet cone, so the energy loss for the leading </a:t>
            </a:r>
            <a:r>
              <a:rPr lang="en-US" altLang="zh-CN" baseline="0" dirty="0" err="1"/>
              <a:t>parton</a:t>
            </a:r>
            <a:r>
              <a:rPr lang="en-US" altLang="zh-CN" baseline="0" dirty="0"/>
              <a:t> is not the energy loss of the jet with finite cone size. And due to there are many </a:t>
            </a:r>
            <a:r>
              <a:rPr lang="en-US" altLang="zh-CN" baseline="0" dirty="0" err="1"/>
              <a:t>partons</a:t>
            </a:r>
            <a:r>
              <a:rPr lang="en-US" altLang="zh-CN" baseline="0" dirty="0"/>
              <a:t> in a jet and every one of them can experience elastic scattering with the medium and then lose energy, the energy loss due to </a:t>
            </a:r>
            <a:r>
              <a:rPr lang="en-US" altLang="zh-CN" baseline="0" dirty="0" err="1"/>
              <a:t>collisional</a:t>
            </a:r>
            <a:r>
              <a:rPr lang="en-US" altLang="zh-CN" baseline="0" dirty="0"/>
              <a:t> energy loss and </a:t>
            </a:r>
            <a:r>
              <a:rPr lang="en-US" altLang="zh-CN" baseline="0" dirty="0" err="1"/>
              <a:t>kt</a:t>
            </a:r>
            <a:r>
              <a:rPr lang="en-US" altLang="zh-CN" baseline="0" dirty="0"/>
              <a:t>-broadening may be important. </a:t>
            </a:r>
          </a:p>
          <a:p>
            <a:r>
              <a:rPr lang="en-US" altLang="zh-CN" baseline="0" dirty="0"/>
              <a:t>What’s more , using/for full jet we can measure the momentum distribution in the jet, its modification in AA/heavy-ion collisions can tell us more </a:t>
            </a:r>
            <a:r>
              <a:rPr lang="en-US" altLang="zh-CN" baseline="0" dirty="0" err="1"/>
              <a:t>informations</a:t>
            </a:r>
            <a:r>
              <a:rPr lang="en-US" altLang="zh-CN" baseline="0" dirty="0"/>
              <a:t> about the jet-medium interaction than single </a:t>
            </a:r>
            <a:r>
              <a:rPr lang="en-US" altLang="zh-CN" baseline="0" dirty="0" err="1"/>
              <a:t>hadron</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5</a:t>
            </a:fld>
            <a:endParaRPr lang="zh-CN" altLang="en-US"/>
          </a:p>
        </p:txBody>
      </p:sp>
    </p:spTree>
    <p:extLst>
      <p:ext uri="{BB962C8B-B14F-4D97-AF65-F5344CB8AC3E}">
        <p14:creationId xmlns:p14="http://schemas.microsoft.com/office/powerpoint/2010/main" val="741451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After</a:t>
            </a:r>
            <a:r>
              <a:rPr lang="en-US" altLang="zh-CN" baseline="0" dirty="0"/>
              <a:t> we can describe a set of observables on full jet energy loss./(after we have confidence the our model can describe observables on jet energy loss). We now can begin to see/study/search the main reason which is responsible to the full jet energy loss. </a:t>
            </a:r>
            <a:endParaRPr lang="en-US" altLang="zh-CN" dirty="0"/>
          </a:p>
          <a:p>
            <a:r>
              <a:rPr lang="en-US" altLang="zh-CN" dirty="0"/>
              <a:t>Here</a:t>
            </a:r>
            <a:r>
              <a:rPr lang="en-US" altLang="zh-CN" baseline="0" dirty="0"/>
              <a:t> this plot show the effects of to energy loss (induced by)/of different mechanism and their combination. The upper one for quark jet and the lower one for gluon jets. We can see that, firstly gluon jet lose more energy than quark jets, and for both kinds of jets </a:t>
            </a:r>
            <a:r>
              <a:rPr lang="en-US" altLang="zh-CN" baseline="0" dirty="0" err="1"/>
              <a:t>collisional</a:t>
            </a:r>
            <a:r>
              <a:rPr lang="en-US" altLang="zh-CN" baseline="0" dirty="0"/>
              <a:t> energy dominate the energy loss . Inversely medium induced radiation render/results in/contribute lest energy loss. That because the radiated </a:t>
            </a:r>
            <a:r>
              <a:rPr lang="en-US" altLang="zh-CN" baseline="0" dirty="0" err="1"/>
              <a:t>parton</a:t>
            </a:r>
            <a:r>
              <a:rPr lang="en-US" altLang="zh-CN" baseline="0" dirty="0"/>
              <a:t> can still exist/be included in the jet cone. Though medium induced radiation results in little energy loss directly, it can enhance the energy loss of other mechanisms because it increase the </a:t>
            </a:r>
            <a:r>
              <a:rPr lang="en-US" altLang="zh-CN" baseline="0" dirty="0" err="1"/>
              <a:t>parton</a:t>
            </a:r>
            <a:r>
              <a:rPr lang="en-US" altLang="zh-CN" baseline="0" dirty="0"/>
              <a:t> number in the jet. This can be seen by the combination of rad. and other mechanism.</a:t>
            </a:r>
          </a:p>
          <a:p>
            <a:r>
              <a:rPr lang="en-US" altLang="zh-CN" baseline="0" dirty="0" err="1"/>
              <a:t>Collisional</a:t>
            </a:r>
            <a:r>
              <a:rPr lang="en-US" altLang="zh-CN" baseline="0" dirty="0"/>
              <a:t> energy loss and energy loss from transverse momentum broadening are both proportional to the number of constituent </a:t>
            </a:r>
            <a:r>
              <a:rPr lang="en-US" altLang="zh-CN" baseline="0" dirty="0" err="1"/>
              <a:t>partons</a:t>
            </a:r>
            <a:r>
              <a:rPr lang="en-US" altLang="zh-CN" baseline="0" dirty="0"/>
              <a:t> in the jet, which can be learn from the fact the combined with medium induced radiation can enhance their energy loss.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35</a:t>
            </a:fld>
            <a:endParaRPr lang="zh-CN" altLang="en-US"/>
          </a:p>
        </p:txBody>
      </p:sp>
    </p:spTree>
    <p:extLst>
      <p:ext uri="{BB962C8B-B14F-4D97-AF65-F5344CB8AC3E}">
        <p14:creationId xmlns:p14="http://schemas.microsoft.com/office/powerpoint/2010/main" val="1730148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finally,</a:t>
            </a:r>
            <a:r>
              <a:rPr lang="en-US" altLang="zh-CN" baseline="0" dirty="0"/>
              <a:t> we study the sensitivity of the modification on the value of </a:t>
            </a:r>
            <a:r>
              <a:rPr lang="en-US" altLang="zh-CN" baseline="0" dirty="0" err="1"/>
              <a:t>qhat</a:t>
            </a:r>
            <a:r>
              <a:rPr lang="en-US" altLang="zh-CN" baseline="0" dirty="0"/>
              <a:t>, this plot shows that when only one mechanism </a:t>
            </a:r>
            <a:r>
              <a:rPr lang="en-US" altLang="zh-CN" baseline="0" dirty="0" err="1"/>
              <a:t>exsit</a:t>
            </a:r>
            <a:r>
              <a:rPr lang="en-US" altLang="zh-CN" baseline="0" dirty="0"/>
              <a:t>, the modification of jet shape do have dependence on the value of </a:t>
            </a:r>
            <a:r>
              <a:rPr lang="en-US" altLang="zh-CN" baseline="0" dirty="0" err="1"/>
              <a:t>qhat</a:t>
            </a:r>
            <a:r>
              <a:rPr lang="en-US" altLang="zh-CN" baseline="0" dirty="0"/>
              <a:t>, but when all of the three mechanisms take effect, the modification of jet shape have very little sensitivity on the value of </a:t>
            </a:r>
            <a:r>
              <a:rPr lang="en-US" altLang="zh-CN" baseline="0" dirty="0" err="1"/>
              <a:t>qhat</a:t>
            </a:r>
            <a:r>
              <a:rPr lang="en-US" altLang="zh-CN" baseline="0" dirty="0"/>
              <a:t>. But on the way to describe the ratio/RAA of the jet shape more precisely/exactly, we can </a:t>
            </a:r>
            <a:r>
              <a:rPr lang="en-US" altLang="zh-CN" baseline="0" dirty="0" err="1"/>
              <a:t>learm</a:t>
            </a:r>
            <a:r>
              <a:rPr lang="en-US" altLang="zh-CN" baseline="0" dirty="0"/>
              <a:t> more </a:t>
            </a:r>
            <a:r>
              <a:rPr lang="en-US" altLang="zh-CN" baseline="0" dirty="0" err="1"/>
              <a:t>informations</a:t>
            </a:r>
            <a:r>
              <a:rPr lang="en-US" altLang="zh-CN" baseline="0" dirty="0"/>
              <a:t> on the interplay between different mechanisms and their relative magnitudes.  We can’t expect one observable can tell us everything.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36</a:t>
            </a:fld>
            <a:endParaRPr lang="zh-CN" altLang="en-US"/>
          </a:p>
        </p:txBody>
      </p:sp>
    </p:spTree>
    <p:extLst>
      <p:ext uri="{BB962C8B-B14F-4D97-AF65-F5344CB8AC3E}">
        <p14:creationId xmlns:p14="http://schemas.microsoft.com/office/powerpoint/2010/main" val="3838204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38</a:t>
            </a:fld>
            <a:endParaRPr lang="zh-CN" altLang="en-US"/>
          </a:p>
        </p:txBody>
      </p:sp>
    </p:spTree>
    <p:extLst>
      <p:ext uri="{BB962C8B-B14F-4D97-AF65-F5344CB8AC3E}">
        <p14:creationId xmlns:p14="http://schemas.microsoft.com/office/powerpoint/2010/main" val="3889276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a:solidFill>
                  <a:schemeClr val="tx1"/>
                </a:solidFill>
                <a:latin typeface="+mn-lt"/>
                <a:ea typeface="+mn-ea"/>
                <a:cs typeface="+mn-cs"/>
              </a:rPr>
              <a:t>Note</a:t>
            </a:r>
            <a:r>
              <a:rPr lang="en-US" altLang="zh-CN" sz="1200" b="0" i="0" kern="1200" baseline="0" dirty="0">
                <a:solidFill>
                  <a:schemeClr val="tx1"/>
                </a:solidFill>
                <a:latin typeface="+mn-lt"/>
                <a:ea typeface="+mn-ea"/>
                <a:cs typeface="+mn-cs"/>
              </a:rPr>
              <a:t> that i</a:t>
            </a:r>
            <a:r>
              <a:rPr lang="en-US" altLang="zh-CN" sz="1200" b="0" i="0" kern="1200" dirty="0">
                <a:solidFill>
                  <a:schemeClr val="tx1"/>
                </a:solidFill>
                <a:latin typeface="+mn-lt"/>
                <a:ea typeface="+mn-ea"/>
                <a:cs typeface="+mn-cs"/>
              </a:rPr>
              <a:t>n the calculation at RHIC energy, we don’t adjust the value of </a:t>
            </a:r>
            <a:r>
              <a:rPr lang="en-US" altLang="zh-CN" sz="1200" b="0" i="0" kern="1200" dirty="0" err="1">
                <a:solidFill>
                  <a:schemeClr val="tx1"/>
                </a:solidFill>
                <a:latin typeface="+mn-lt"/>
                <a:ea typeface="+mn-ea"/>
                <a:cs typeface="+mn-cs"/>
              </a:rPr>
              <a:t>qhat</a:t>
            </a:r>
            <a:r>
              <a:rPr lang="en-US" altLang="zh-CN" sz="1200" b="0" i="0" kern="1200" dirty="0">
                <a:solidFill>
                  <a:schemeClr val="tx1"/>
                </a:solidFill>
                <a:latin typeface="+mn-lt"/>
                <a:ea typeface="+mn-ea"/>
                <a:cs typeface="+mn-cs"/>
              </a:rPr>
              <a:t>, just use the value</a:t>
            </a:r>
            <a:r>
              <a:rPr lang="en-US" altLang="zh-CN" sz="1200" b="0" i="0" kern="1200" baseline="0" dirty="0">
                <a:solidFill>
                  <a:schemeClr val="tx1"/>
                </a:solidFill>
                <a:latin typeface="+mn-lt"/>
                <a:ea typeface="+mn-ea"/>
                <a:cs typeface="+mn-cs"/>
              </a:rPr>
              <a:t> of one half of that at LHC. The STAR measurement don’t set </a:t>
            </a:r>
            <a:r>
              <a:rPr lang="en-US" altLang="zh-CN" sz="1200" b="0" i="0" kern="1200" baseline="0" dirty="0" err="1">
                <a:solidFill>
                  <a:schemeClr val="tx1"/>
                </a:solidFill>
                <a:latin typeface="+mn-lt"/>
                <a:ea typeface="+mn-ea"/>
                <a:cs typeface="+mn-cs"/>
              </a:rPr>
              <a:t>DeltaR</a:t>
            </a:r>
            <a:r>
              <a:rPr lang="en-US" altLang="zh-CN" sz="1200" b="0" i="0" kern="1200" baseline="0" dirty="0">
                <a:solidFill>
                  <a:schemeClr val="tx1"/>
                </a:solidFill>
                <a:latin typeface="+mn-lt"/>
                <a:ea typeface="+mn-ea"/>
                <a:cs typeface="+mn-cs"/>
              </a:rPr>
              <a:t>-cut,  so we do the calculation the results with different </a:t>
            </a:r>
            <a:r>
              <a:rPr lang="en-US" altLang="zh-CN" sz="1200" b="0" i="0" kern="1200" baseline="0" dirty="0" err="1">
                <a:solidFill>
                  <a:schemeClr val="tx1"/>
                </a:solidFill>
                <a:latin typeface="+mn-lt"/>
                <a:ea typeface="+mn-ea"/>
                <a:cs typeface="+mn-cs"/>
              </a:rPr>
              <a:t>DeltaR</a:t>
            </a:r>
            <a:r>
              <a:rPr lang="en-US" altLang="zh-CN" sz="1200" b="0" i="0" kern="1200" baseline="0" dirty="0">
                <a:solidFill>
                  <a:schemeClr val="tx1"/>
                </a:solidFill>
                <a:latin typeface="+mn-lt"/>
                <a:ea typeface="+mn-ea"/>
                <a:cs typeface="+mn-cs"/>
              </a:rPr>
              <a:t>. The result with small </a:t>
            </a:r>
            <a:r>
              <a:rPr lang="en-US" altLang="zh-CN" sz="1200" b="0" i="0" kern="1200" baseline="0" dirty="0" err="1">
                <a:solidFill>
                  <a:schemeClr val="tx1"/>
                </a:solidFill>
                <a:latin typeface="+mn-lt"/>
                <a:ea typeface="+mn-ea"/>
                <a:cs typeface="+mn-cs"/>
              </a:rPr>
              <a:t>DeltaR</a:t>
            </a:r>
            <a:r>
              <a:rPr lang="en-US" altLang="zh-CN" sz="1200" b="0" i="0" kern="1200" baseline="0" dirty="0">
                <a:solidFill>
                  <a:schemeClr val="tx1"/>
                </a:solidFill>
                <a:latin typeface="+mn-lt"/>
                <a:ea typeface="+mn-ea"/>
                <a:cs typeface="+mn-cs"/>
              </a:rPr>
              <a:t> can fit the STAR data, and even with same </a:t>
            </a:r>
            <a:r>
              <a:rPr lang="en-US" altLang="zh-CN" sz="1200" b="0" i="0" kern="1200" baseline="0" dirty="0" err="1">
                <a:solidFill>
                  <a:schemeClr val="tx1"/>
                </a:solidFill>
                <a:latin typeface="+mn-lt"/>
                <a:ea typeface="+mn-ea"/>
                <a:cs typeface="+mn-cs"/>
              </a:rPr>
              <a:t>DeltaR</a:t>
            </a:r>
            <a:r>
              <a:rPr lang="en-US" altLang="zh-CN" sz="1200" b="0" i="0" kern="1200" baseline="0" dirty="0">
                <a:solidFill>
                  <a:schemeClr val="tx1"/>
                </a:solidFill>
                <a:latin typeface="+mn-lt"/>
                <a:ea typeface="+mn-ea"/>
                <a:cs typeface="+mn-cs"/>
              </a:rPr>
              <a:t>=0.1 as that at the LHC the result can fit data in error bars.  </a:t>
            </a:r>
            <a:r>
              <a:rPr lang="en-US" altLang="zh-CN" sz="1200" b="0" i="0" kern="1200" dirty="0">
                <a:solidFill>
                  <a:schemeClr val="tx1"/>
                </a:solidFill>
                <a:latin typeface="+mn-lt"/>
                <a:ea typeface="+mn-ea"/>
                <a:cs typeface="+mn-cs"/>
              </a:rPr>
              <a:t>And from the results at higher</a:t>
            </a:r>
            <a:r>
              <a:rPr lang="en-US" altLang="zh-CN" sz="1200" b="0" i="0" kern="1200" baseline="0" dirty="0">
                <a:solidFill>
                  <a:schemeClr val="tx1"/>
                </a:solidFill>
                <a:latin typeface="+mn-lt"/>
                <a:ea typeface="+mn-ea"/>
                <a:cs typeface="+mn-cs"/>
              </a:rPr>
              <a:t> pT bins, we can see that the nuclear modification becomes stronger as jet </a:t>
            </a:r>
            <a:r>
              <a:rPr lang="en-US" altLang="zh-CN" sz="1200" b="0" i="0" kern="1200" baseline="0" dirty="0" err="1">
                <a:solidFill>
                  <a:schemeClr val="tx1"/>
                </a:solidFill>
                <a:latin typeface="+mn-lt"/>
                <a:ea typeface="+mn-ea"/>
                <a:cs typeface="+mn-cs"/>
              </a:rPr>
              <a:t>pT.</a:t>
            </a:r>
            <a:r>
              <a:rPr lang="en-US" altLang="zh-CN" sz="1200" b="0" i="0" kern="1200" baseline="0" dirty="0">
                <a:solidFill>
                  <a:schemeClr val="tx1"/>
                </a:solidFill>
                <a:latin typeface="+mn-lt"/>
                <a:ea typeface="+mn-ea"/>
                <a:cs typeface="+mn-cs"/>
              </a:rPr>
              <a:t> Combined with the results at the LHC, there must be non-monotonic </a:t>
            </a:r>
            <a:r>
              <a:rPr lang="en-US" altLang="zh-CN" sz="1200" b="0" i="0" kern="1200" baseline="0" dirty="0" err="1">
                <a:solidFill>
                  <a:schemeClr val="tx1"/>
                </a:solidFill>
                <a:latin typeface="+mn-lt"/>
                <a:ea typeface="+mn-ea"/>
                <a:cs typeface="+mn-cs"/>
              </a:rPr>
              <a:t>hehavior</a:t>
            </a:r>
            <a:r>
              <a:rPr lang="en-US" altLang="zh-CN" sz="1200" b="0" i="0" kern="1200" baseline="0" dirty="0">
                <a:solidFill>
                  <a:schemeClr val="tx1"/>
                </a:solidFill>
                <a:latin typeface="+mn-lt"/>
                <a:ea typeface="+mn-ea"/>
                <a:cs typeface="+mn-cs"/>
              </a:rPr>
              <a:t>. </a:t>
            </a:r>
            <a:endParaRPr lang="en-US" altLang="zh-CN" sz="1200" b="0" i="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39</a:t>
            </a:fld>
            <a:endParaRPr lang="zh-CN" altLang="en-US"/>
          </a:p>
        </p:txBody>
      </p:sp>
    </p:spTree>
    <p:extLst>
      <p:ext uri="{BB962C8B-B14F-4D97-AF65-F5344CB8AC3E}">
        <p14:creationId xmlns:p14="http://schemas.microsoft.com/office/powerpoint/2010/main" val="1273784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40</a:t>
            </a:fld>
            <a:endParaRPr lang="zh-CN" altLang="en-US"/>
          </a:p>
        </p:txBody>
      </p:sp>
    </p:spTree>
    <p:extLst>
      <p:ext uri="{BB962C8B-B14F-4D97-AF65-F5344CB8AC3E}">
        <p14:creationId xmlns:p14="http://schemas.microsoft.com/office/powerpoint/2010/main" val="2377461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If we assume</a:t>
            </a:r>
            <a:r>
              <a:rPr lang="en-US" altLang="zh-CN" baseline="0" dirty="0"/>
              <a:t> the initial zg distribution is one over zg to the alpha power, after some derivation the final zg distribution is …. Here the black part is the modification due to zg-shift, the red part is the Jacobian.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(if without enough time: “it’s easily to prove that the zg-shift part flatten the zg distribution, and The </a:t>
            </a:r>
            <a:r>
              <a:rPr lang="en-US" altLang="zh-CN" baseline="0" dirty="0" err="1"/>
              <a:t>jacobian</a:t>
            </a:r>
            <a:r>
              <a:rPr lang="en-US" altLang="zh-CN" baseline="0" dirty="0"/>
              <a:t> </a:t>
            </a:r>
            <a:r>
              <a:rPr lang="en-US" altLang="zh-CN" baseline="0" dirty="0" err="1"/>
              <a:t>steenpens</a:t>
            </a:r>
            <a:r>
              <a:rPr lang="en-US" altLang="zh-CN" baseline="0" dirty="0"/>
              <a:t> the zg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 The zg-shift part depends on value of delta-zg over zg, and the Jacobian part depend on the </a:t>
            </a:r>
            <a:r>
              <a:rPr lang="en-US" altLang="zh-CN" sz="1200" b="0" i="0" kern="1200" dirty="0">
                <a:solidFill>
                  <a:schemeClr val="tx1"/>
                </a:solidFill>
                <a:effectLst/>
                <a:latin typeface="+mn-lt"/>
                <a:ea typeface="+mn-ea"/>
                <a:cs typeface="+mn-cs"/>
              </a:rPr>
              <a:t>differential of </a:t>
            </a:r>
            <a:r>
              <a:rPr lang="en-US" altLang="zh-CN" baseline="0" dirty="0"/>
              <a:t>delta-zg over zg  (as the function of initial zg).  From the lower plot of zg shift we can get the plot of delta-zg. we can see the delta zg over zg is larger at small initial zg than that at large initial zg. This renders the zg-shift factor increases with zg, and will flatten the zg distribution.  From the plot of delta-zg, we can also see that the differential of delta-zg over zg is positive at small initial zg and negative at large initial zg, this renders the Jacobian factor decreases with zg, which will steepen the zg distribution.</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41</a:t>
            </a:fld>
            <a:endParaRPr lang="zh-CN" altLang="en-US"/>
          </a:p>
        </p:txBody>
      </p:sp>
    </p:spTree>
    <p:extLst>
      <p:ext uri="{BB962C8B-B14F-4D97-AF65-F5344CB8AC3E}">
        <p14:creationId xmlns:p14="http://schemas.microsoft.com/office/powerpoint/2010/main" val="120230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If we assume</a:t>
            </a:r>
            <a:r>
              <a:rPr lang="en-US" altLang="zh-CN" baseline="0" dirty="0"/>
              <a:t> the initial zg distribution is one over zg to the alpha power, after some derivation the final zg distribution is …. Here the black part is the modification due to zg-shift, the red part is the Jacobian.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(if without enough time: “it’s easily to prove that the zg-shift part flatten the zg distribution, and The </a:t>
            </a:r>
            <a:r>
              <a:rPr lang="en-US" altLang="zh-CN" baseline="0" dirty="0" err="1"/>
              <a:t>jacobian</a:t>
            </a:r>
            <a:r>
              <a:rPr lang="en-US" altLang="zh-CN" baseline="0" dirty="0"/>
              <a:t> </a:t>
            </a:r>
            <a:r>
              <a:rPr lang="en-US" altLang="zh-CN" baseline="0" dirty="0" err="1"/>
              <a:t>steenpens</a:t>
            </a:r>
            <a:r>
              <a:rPr lang="en-US" altLang="zh-CN" baseline="0" dirty="0"/>
              <a:t> the zg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 The zg-shift part depends on value of delta-zg over zg, and the Jacobian part depend on the </a:t>
            </a:r>
            <a:r>
              <a:rPr lang="en-US" altLang="zh-CN" sz="1200" b="0" i="0" kern="1200" dirty="0">
                <a:solidFill>
                  <a:schemeClr val="tx1"/>
                </a:solidFill>
                <a:effectLst/>
                <a:latin typeface="+mn-lt"/>
                <a:ea typeface="+mn-ea"/>
                <a:cs typeface="+mn-cs"/>
              </a:rPr>
              <a:t>differential of </a:t>
            </a:r>
            <a:r>
              <a:rPr lang="en-US" altLang="zh-CN" baseline="0" dirty="0"/>
              <a:t>delta-zg over zg  (as the function of initial zg).  From the lower plot of zg shift we can get the plot of delta-zg. we can see the delta zg over zg is larger at small initial zg than that at large initial zg. This renders the zg-shift factor increases with zg, and will flatten the zg distribution.  From the plot of delta-zg, we can also see that the differential of delta-zg over zg is positive at small initial zg and negative at large initial zg, this renders the Jacobian factor decreases with zg, which will steepen the zg distribution.</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42</a:t>
            </a:fld>
            <a:endParaRPr lang="zh-CN" altLang="en-US"/>
          </a:p>
        </p:txBody>
      </p:sp>
    </p:spTree>
    <p:extLst>
      <p:ext uri="{BB962C8B-B14F-4D97-AF65-F5344CB8AC3E}">
        <p14:creationId xmlns:p14="http://schemas.microsoft.com/office/powerpoint/2010/main" val="75023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r>
              <a:rPr lang="en-US" altLang="zh-CN" dirty="0"/>
              <a:t>In our work</a:t>
            </a:r>
            <a:r>
              <a:rPr lang="en-US" altLang="zh-CN" baseline="0" dirty="0"/>
              <a:t>, we study/(</a:t>
            </a:r>
            <a:r>
              <a:rPr lang="en-US" altLang="zh-CN" baseline="0" dirty="0" err="1"/>
              <a:t>foucs</a:t>
            </a:r>
            <a:r>
              <a:rPr lang="en-US" altLang="zh-CN" baseline="0" dirty="0"/>
              <a:t> on) (three dimensional momentum)/(energy and transverse momentum) distribution of shower </a:t>
            </a:r>
            <a:r>
              <a:rPr lang="en-US" altLang="zh-CN" baseline="0" dirty="0" err="1"/>
              <a:t>partons</a:t>
            </a:r>
            <a:r>
              <a:rPr lang="en-US" altLang="zh-CN" baseline="0" dirty="0"/>
              <a:t> in the full jet, with which we can keep track of both the energies and transverse </a:t>
            </a:r>
            <a:r>
              <a:rPr lang="en-US" altLang="zh-CN" baseline="0" dirty="0" err="1"/>
              <a:t>momenta</a:t>
            </a:r>
            <a:r>
              <a:rPr lang="en-US" altLang="zh-CN" baseline="0" dirty="0"/>
              <a:t> of all </a:t>
            </a:r>
            <a:r>
              <a:rPr lang="en-US" altLang="zh-CN" baseline="0" dirty="0" err="1"/>
              <a:t>partons</a:t>
            </a:r>
            <a:r>
              <a:rPr lang="en-US" altLang="zh-CN" baseline="0" dirty="0"/>
              <a:t> in the full jet, so we can(so it is easy to ) study the modification of the full jet energy and internal structure directly/</a:t>
            </a:r>
            <a:r>
              <a:rPr lang="en-US" altLang="zh-CN" baseline="0" dirty="0" err="1"/>
              <a:t>straightfowardly</a:t>
            </a:r>
            <a:r>
              <a:rPr lang="en-US" altLang="zh-CN" baseline="0" dirty="0"/>
              <a:t>.(This plot is the quark distribution in quark jets, we can see that there’s a peak near the jet energy and a bump at low energy.)   </a:t>
            </a:r>
            <a:r>
              <a:rPr lang="en-US" altLang="zh-CN" dirty="0"/>
              <a:t>This the general </a:t>
            </a:r>
            <a:r>
              <a:rPr lang="en-US" altLang="zh-CN" dirty="0" err="1"/>
              <a:t>boltzmann</a:t>
            </a:r>
            <a:r>
              <a:rPr lang="en-US" altLang="zh-CN" dirty="0"/>
              <a:t> transport equation we formulate</a:t>
            </a:r>
            <a:r>
              <a:rPr lang="en-US" altLang="zh-CN" baseline="0" dirty="0"/>
              <a:t> to calculate the evolution of the full jet, in which the first (drag term) and the second (diffusion) term account for the </a:t>
            </a:r>
            <a:r>
              <a:rPr lang="en-US" altLang="zh-CN" baseline="0" dirty="0" err="1"/>
              <a:t>collisional</a:t>
            </a:r>
            <a:r>
              <a:rPr lang="en-US" altLang="zh-CN" baseline="0" dirty="0"/>
              <a:t> energy loss and transverse momentum broadening caused by the elastic scatterings between the jet </a:t>
            </a:r>
            <a:r>
              <a:rPr lang="en-US" altLang="zh-CN" baseline="0" dirty="0" err="1"/>
              <a:t>parton</a:t>
            </a:r>
            <a:r>
              <a:rPr lang="en-US" altLang="zh-CN" baseline="0" dirty="0"/>
              <a:t> and the medium </a:t>
            </a:r>
            <a:r>
              <a:rPr lang="en-US" altLang="zh-CN" baseline="0" dirty="0" err="1"/>
              <a:t>parton</a:t>
            </a:r>
            <a:r>
              <a:rPr lang="en-US" altLang="zh-CN" baseline="0" dirty="0"/>
              <a:t>. The last two terms are the source term which represent medium induced radiation due to the inelastic scattering with the medium. There are gain term and loss term for </a:t>
            </a:r>
            <a:r>
              <a:rPr lang="en-US" altLang="zh-CN" baseline="0" dirty="0" err="1"/>
              <a:t>parton</a:t>
            </a:r>
            <a:r>
              <a:rPr lang="en-US" altLang="zh-CN" baseline="0" dirty="0"/>
              <a:t> j, because other </a:t>
            </a:r>
            <a:r>
              <a:rPr lang="en-US" altLang="zh-CN" baseline="0" dirty="0" err="1"/>
              <a:t>parton</a:t>
            </a:r>
            <a:r>
              <a:rPr lang="en-US" altLang="zh-CN" baseline="0" dirty="0"/>
              <a:t> with energy larger than its energy can split to produce the </a:t>
            </a:r>
            <a:r>
              <a:rPr lang="en-US" altLang="zh-CN" baseline="0" dirty="0" err="1"/>
              <a:t>parton</a:t>
            </a:r>
            <a:r>
              <a:rPr lang="en-US" altLang="zh-CN" baseline="0" dirty="0"/>
              <a:t> j, and </a:t>
            </a:r>
            <a:r>
              <a:rPr lang="en-US" altLang="zh-CN" baseline="0" dirty="0" err="1"/>
              <a:t>parton</a:t>
            </a:r>
            <a:r>
              <a:rPr lang="en-US" altLang="zh-CN" baseline="0" dirty="0"/>
              <a:t> j can split further into </a:t>
            </a:r>
            <a:r>
              <a:rPr lang="en-US" altLang="zh-CN" baseline="0" dirty="0" err="1"/>
              <a:t>partons</a:t>
            </a:r>
            <a:r>
              <a:rPr lang="en-US" altLang="zh-CN" baseline="0" dirty="0"/>
              <a:t> with less energy.  In the equation, there are two transport coefficients: </a:t>
            </a:r>
            <a:r>
              <a:rPr lang="en-US" altLang="zh-CN" baseline="0" dirty="0" err="1"/>
              <a:t>ehat</a:t>
            </a:r>
            <a:r>
              <a:rPr lang="en-US" altLang="zh-CN" baseline="0" dirty="0"/>
              <a:t> and </a:t>
            </a:r>
            <a:r>
              <a:rPr lang="en-US" altLang="zh-CN" baseline="0" dirty="0" err="1"/>
              <a:t>qhat</a:t>
            </a:r>
            <a:r>
              <a:rPr lang="en-US" altLang="zh-CN" baseline="0" dirty="0"/>
              <a:t> which control the rate of longitudinal momentum loss and exchange of squared transverse-momentum. They are related by this equation/relation with the assumption that the medium is close to local thermal equilibrium and the fluctuation-dissipation </a:t>
            </a:r>
            <a:r>
              <a:rPr lang="en-US" altLang="zh-CN" baseline="0" dirty="0" err="1"/>
              <a:t>theorm</a:t>
            </a:r>
            <a:r>
              <a:rPr lang="en-US" altLang="zh-CN" baseline="0" dirty="0"/>
              <a:t> (is valid) can be applied.  In the radiation terms, here the tilde gamma represent the radiation/splitting rates. We use results the from higher-twist formalism to calculate/account for the radiation rate. For quark and gluon in the jet, their splitting pattern/kernel is different, and they can convert into each other in the splitting </a:t>
            </a:r>
            <a:r>
              <a:rPr lang="en-US" altLang="zh-CN" baseline="0" dirty="0" err="1"/>
              <a:t>porcess</a:t>
            </a:r>
            <a:r>
              <a:rPr lang="en-US" altLang="zh-CN" baseline="0" dirty="0"/>
              <a:t>, so we need to solve the two evolution equations for quarks and gluons in a coupled way. </a:t>
            </a:r>
          </a:p>
          <a:p>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In</a:t>
            </a:r>
            <a:r>
              <a:rPr lang="en-US" altLang="zh-CN" baseline="0" dirty="0"/>
              <a:t> calculation, we use the radiation rate from higher-twist </a:t>
            </a:r>
            <a:r>
              <a:rPr lang="en-US" altLang="zh-CN" baseline="0" dirty="0" err="1"/>
              <a:t>fromula</a:t>
            </a:r>
            <a:r>
              <a:rPr lang="en-US" altLang="zh-CN" baseline="0" dirty="0"/>
              <a:t>. Here is the definition of the rate gamma. T</a:t>
            </a:r>
            <a:r>
              <a:rPr lang="en-US" altLang="zh-CN" dirty="0"/>
              <a:t>he tilde</a:t>
            </a:r>
            <a:r>
              <a:rPr lang="en-US" altLang="zh-CN" baseline="0" dirty="0"/>
              <a:t> gamma in the evolution equation is different with gamma. Because the gamma is defined when the parent leading </a:t>
            </a:r>
            <a:r>
              <a:rPr lang="en-US" altLang="zh-CN" baseline="0" dirty="0" err="1"/>
              <a:t>parton</a:t>
            </a:r>
            <a:r>
              <a:rPr lang="en-US" altLang="zh-CN" baseline="0" dirty="0"/>
              <a:t> don’t have transverse momentum, while in the full jet evolution, every </a:t>
            </a:r>
            <a:r>
              <a:rPr lang="en-US" altLang="zh-CN" baseline="0" dirty="0" err="1"/>
              <a:t>parton</a:t>
            </a:r>
            <a:r>
              <a:rPr lang="en-US" altLang="zh-CN" baseline="0" dirty="0"/>
              <a:t> may have transverse momentum with respect to/relative to the jet direction/axis.  So we need to convert the gamma into tilde one according the shown </a:t>
            </a:r>
            <a:r>
              <a:rPr lang="en-US" altLang="zh-CN" baseline="0" dirty="0" err="1"/>
              <a:t>gemotry</a:t>
            </a:r>
            <a:r>
              <a:rPr lang="en-US" altLang="zh-CN" baseline="0" dirty="0"/>
              <a:t>. The daughter </a:t>
            </a:r>
            <a:r>
              <a:rPr lang="en-US" altLang="zh-CN" baseline="0" dirty="0" err="1"/>
              <a:t>parton’s</a:t>
            </a:r>
            <a:r>
              <a:rPr lang="en-US" altLang="zh-CN" baseline="0" dirty="0"/>
              <a:t> transverse momentum depend on the angle of parent </a:t>
            </a:r>
            <a:r>
              <a:rPr lang="en-US" altLang="zh-CN" baseline="0" dirty="0" err="1"/>
              <a:t>parton</a:t>
            </a:r>
            <a:r>
              <a:rPr lang="en-US" altLang="zh-CN" baseline="0" dirty="0"/>
              <a:t> with jet and the angle between the parent </a:t>
            </a:r>
            <a:r>
              <a:rPr lang="en-US" altLang="zh-CN" baseline="0" dirty="0" err="1"/>
              <a:t>parton</a:t>
            </a:r>
            <a:r>
              <a:rPr lang="en-US" altLang="zh-CN" baseline="0" dirty="0"/>
              <a:t>(I and j). this is the exact relation/formula, but there’s a simple  relation  when  </a:t>
            </a:r>
            <a:r>
              <a:rPr lang="en-US" altLang="zh-CN" baseline="0" dirty="0" err="1"/>
              <a:t>phi_ij</a:t>
            </a:r>
            <a:r>
              <a:rPr lang="en-US" altLang="zh-CN" baseline="0" dirty="0"/>
              <a:t> is averaged out and both </a:t>
            </a:r>
            <a:r>
              <a:rPr lang="en-US" altLang="zh-CN" baseline="0" dirty="0" err="1"/>
              <a:t>theta_i</a:t>
            </a:r>
            <a:r>
              <a:rPr lang="en-US" altLang="zh-CN" baseline="0" dirty="0"/>
              <a:t> and </a:t>
            </a:r>
            <a:r>
              <a:rPr lang="en-US" altLang="zh-CN" baseline="0" dirty="0" err="1"/>
              <a:t>theta_ij</a:t>
            </a:r>
            <a:r>
              <a:rPr lang="en-US" altLang="zh-CN" baseline="0" dirty="0"/>
              <a:t> are small quantities. The averaged angle of j is the square root of the  quadratic sum of </a:t>
            </a:r>
            <a:r>
              <a:rPr lang="en-US" altLang="zh-CN" baseline="0" dirty="0" err="1"/>
              <a:t>theta_i</a:t>
            </a:r>
            <a:r>
              <a:rPr lang="en-US" altLang="zh-CN" baseline="0" dirty="0"/>
              <a:t> and </a:t>
            </a:r>
            <a:r>
              <a:rPr lang="en-US" altLang="zh-CN" baseline="0" dirty="0" err="1"/>
              <a:t>theta_ij</a:t>
            </a:r>
            <a:r>
              <a:rPr lang="en-US" altLang="zh-CN" baseline="0" dirty="0"/>
              <a:t>.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Only </a:t>
            </a:r>
            <a:r>
              <a:rPr lang="en-US" altLang="zh-CN" dirty="0" err="1"/>
              <a:t>parton</a:t>
            </a:r>
            <a:r>
              <a:rPr lang="en-US" altLang="zh-CN" dirty="0"/>
              <a:t> with energy more than</a:t>
            </a:r>
            <a:r>
              <a:rPr lang="en-US" altLang="zh-CN" baseline="0" dirty="0"/>
              <a:t> 2GeV be branched/radiated, considering the jet-medium radiation and absorption balance.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In the radiation rate, </a:t>
            </a:r>
            <a:r>
              <a:rPr lang="en-US" altLang="zh-CN" baseline="0" dirty="0" err="1"/>
              <a:t>t_i</a:t>
            </a:r>
            <a:r>
              <a:rPr lang="en-US" altLang="zh-CN" baseline="0" dirty="0"/>
              <a:t> is the time of </a:t>
            </a:r>
            <a:r>
              <a:rPr lang="en-US" altLang="zh-CN" baseline="0" dirty="0" err="1"/>
              <a:t>parton</a:t>
            </a:r>
            <a:r>
              <a:rPr lang="en-US" altLang="zh-CN" baseline="0" dirty="0"/>
              <a:t> is</a:t>
            </a:r>
            <a:r>
              <a:rPr lang="zh-CN" altLang="en-US" baseline="0" dirty="0"/>
              <a:t> </a:t>
            </a:r>
            <a:r>
              <a:rPr lang="en-US" altLang="zh-CN" baseline="0" dirty="0"/>
              <a:t>produced/created in the jet, at time step t, only produced </a:t>
            </a:r>
            <a:r>
              <a:rPr lang="en-US" altLang="zh-CN" baseline="0" dirty="0" err="1"/>
              <a:t>parton</a:t>
            </a:r>
            <a:r>
              <a:rPr lang="en-US" altLang="zh-CN" baseline="0" dirty="0"/>
              <a:t> can split. The formation time of j from I, </a:t>
            </a:r>
            <a:r>
              <a:rPr lang="en-US" altLang="zh-CN" baseline="0" dirty="0" err="1"/>
              <a:t>i.e</a:t>
            </a:r>
            <a:r>
              <a:rPr lang="en-US" altLang="zh-CN" baseline="0" dirty="0"/>
              <a:t>, </a:t>
            </a:r>
            <a:r>
              <a:rPr lang="en-US" altLang="zh-CN" baseline="0" dirty="0" err="1"/>
              <a:t>tau_f</a:t>
            </a:r>
            <a:r>
              <a:rPr lang="en-US" altLang="zh-CN" baseline="0" dirty="0"/>
              <a:t> can also be calculated from this formula.</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6</a:t>
            </a:fld>
            <a:endParaRPr lang="zh-CN" altLang="en-US"/>
          </a:p>
        </p:txBody>
      </p:sp>
    </p:spTree>
    <p:extLst>
      <p:ext uri="{BB962C8B-B14F-4D97-AF65-F5344CB8AC3E}">
        <p14:creationId xmlns:p14="http://schemas.microsoft.com/office/powerpoint/2010/main" val="180710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To solve the coupled transport equations, we need to provide the initial condition which is the shower</a:t>
            </a:r>
            <a:r>
              <a:rPr lang="en-US" altLang="zh-CN" baseline="0" dirty="0"/>
              <a:t> </a:t>
            </a:r>
            <a:r>
              <a:rPr lang="en-US" altLang="zh-CN" baseline="0" dirty="0" err="1"/>
              <a:t>parton’s</a:t>
            </a:r>
            <a:r>
              <a:rPr lang="en-US" altLang="zh-CN" dirty="0"/>
              <a:t> three</a:t>
            </a:r>
            <a:r>
              <a:rPr lang="en-US" altLang="zh-CN" baseline="0" dirty="0"/>
              <a:t> dimensional momentum distribution in pp collisions. We generate it using PYTHIA and tune the parameter to make sure that the jet shape (close to)/(can describe) that of CMS data.</a:t>
            </a:r>
          </a:p>
          <a:p>
            <a:r>
              <a:rPr lang="en-US" altLang="zh-CN" baseline="0" dirty="0"/>
              <a:t>We also need to know the information of the evolved background medium, which is given by the simulation of … </a:t>
            </a:r>
          </a:p>
          <a:p>
            <a:r>
              <a:rPr lang="en-US" altLang="zh-CN" baseline="0" dirty="0"/>
              <a:t> We also need to know how the background medium evolve, which is simulated by the viscous hydrodynamics model of VISH2+1, from Ohio state </a:t>
            </a:r>
            <a:r>
              <a:rPr lang="en-US" altLang="zh-CN" baseline="0" dirty="0" err="1"/>
              <a:t>uniuersity</a:t>
            </a:r>
            <a:r>
              <a:rPr lang="en-US" altLang="zh-CN" baseline="0" dirty="0"/>
              <a:t> group. The value of </a:t>
            </a:r>
            <a:r>
              <a:rPr lang="en-US" altLang="zh-CN" baseline="0" dirty="0" err="1"/>
              <a:t>qhat</a:t>
            </a:r>
            <a:r>
              <a:rPr lang="en-US" altLang="zh-CN" baseline="0" dirty="0"/>
              <a:t> will be obtained/given by the local temperature and the flow velocity, with a parameter qhat_0 leave to be fixed./need </a:t>
            </a:r>
            <a:r>
              <a:rPr lang="en-US" altLang="zh-CN" baseline="0" dirty="0" err="1"/>
              <a:t>bo</a:t>
            </a:r>
            <a:r>
              <a:rPr lang="en-US" altLang="zh-CN" baseline="0" dirty="0"/>
              <a:t> be fixed.</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7</a:t>
            </a:fld>
            <a:endParaRPr lang="zh-CN" altLang="en-US"/>
          </a:p>
        </p:txBody>
      </p:sp>
    </p:spTree>
    <p:extLst>
      <p:ext uri="{BB962C8B-B14F-4D97-AF65-F5344CB8AC3E}">
        <p14:creationId xmlns:p14="http://schemas.microsoft.com/office/powerpoint/2010/main" val="134751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slide show</a:t>
            </a:r>
            <a:r>
              <a:rPr lang="en-US" altLang="zh-CN" baseline="0" dirty="0"/>
              <a:t> an example of the evolution of the quark and gluon distribution in the quark jets. For quark, the initial peak at high energy is suppressed and the low energy bump become a peak( is enhanced). For gluon in the quark jets, the peak at small/low energy is enhanced.</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8</a:t>
            </a:fld>
            <a:endParaRPr lang="zh-CN" altLang="en-US"/>
          </a:p>
        </p:txBody>
      </p:sp>
    </p:spTree>
    <p:extLst>
      <p:ext uri="{BB962C8B-B14F-4D97-AF65-F5344CB8AC3E}">
        <p14:creationId xmlns:p14="http://schemas.microsoft.com/office/powerpoint/2010/main" val="142332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After we solve the evolution of jet shower</a:t>
            </a:r>
            <a:r>
              <a:rPr lang="en-US" altLang="zh-CN" baseline="0" dirty="0"/>
              <a:t> in the QGP medium, we can know/obtain/get/construct the modifications of many observables with respect to that in pp collisions(without medium modification). This slide show the observables about/(which concern) the full jet energy loss. At first we calculate is the inclusive jet </a:t>
            </a:r>
            <a:r>
              <a:rPr lang="en-US" altLang="zh-CN" baseline="0" dirty="0" err="1"/>
              <a:t>Raa</a:t>
            </a:r>
            <a:r>
              <a:rPr lang="en-US" altLang="zh-CN" baseline="0" dirty="0"/>
              <a:t>, which can be used to fix the value of qhat_0. Using the fixed qhat_0, we can describe the data of </a:t>
            </a:r>
            <a:r>
              <a:rPr lang="en-US" altLang="zh-CN" baseline="0" dirty="0" err="1"/>
              <a:t>modificaion</a:t>
            </a:r>
            <a:r>
              <a:rPr lang="en-US" altLang="zh-CN" baseline="0" dirty="0"/>
              <a:t> of </a:t>
            </a:r>
            <a:r>
              <a:rPr lang="en-US" altLang="zh-CN" baseline="0" dirty="0" err="1"/>
              <a:t>di</a:t>
            </a:r>
            <a:r>
              <a:rPr lang="en-US" altLang="zh-CN" baseline="0" dirty="0"/>
              <a:t>-jet asymmetry and momentum fraction distribution in gamma-jet events.  Note that in calculation we need to impose a Gaussian effect on the jet energy both in pp and </a:t>
            </a:r>
            <a:r>
              <a:rPr lang="en-US" altLang="zh-CN" baseline="0" dirty="0" err="1"/>
              <a:t>pb-pb</a:t>
            </a:r>
            <a:r>
              <a:rPr lang="en-US" altLang="zh-CN" baseline="0" dirty="0"/>
              <a:t> collisions to take into account uncertainties in </a:t>
            </a:r>
            <a:r>
              <a:rPr lang="en-US" altLang="zh-CN" baseline="0" dirty="0" err="1"/>
              <a:t>hadronization</a:t>
            </a:r>
            <a:r>
              <a:rPr lang="en-US" altLang="zh-CN" baseline="0" dirty="0"/>
              <a:t> and experimental measurements, the principle is that after smearing the results in pp collisions close/can fit the experimental data in pp collisions.</a:t>
            </a:r>
            <a:endParaRPr lang="en-US" altLang="zh-CN" dirty="0"/>
          </a:p>
          <a:p>
            <a:r>
              <a:rPr lang="en-US" altLang="zh-CN" dirty="0"/>
              <a:t>~~~~~~~~~~~~~~~~~~~~~~~~~~~~~~~~~~~~~~~~~~~~~~~~~~~~~~~~~~~~~~~~~~~~~~~~~~~~~~~~~~~~~~~~~~~~~~</a:t>
            </a:r>
          </a:p>
          <a:p>
            <a:r>
              <a:rPr lang="en-US" altLang="zh-CN" dirty="0"/>
              <a:t>Now</a:t>
            </a:r>
            <a:r>
              <a:rPr lang="en-US" altLang="zh-CN" baseline="0" dirty="0"/>
              <a:t> I SHOW the numerical results compared with experimental data. This is the jet </a:t>
            </a:r>
            <a:r>
              <a:rPr lang="en-US" altLang="zh-CN" baseline="0" dirty="0" err="1"/>
              <a:t>raa</a:t>
            </a:r>
            <a:r>
              <a:rPr lang="en-US" altLang="zh-CN" baseline="0" dirty="0"/>
              <a:t> with cone size 0.3.  </a:t>
            </a:r>
            <a:r>
              <a:rPr lang="en-US" altLang="zh-CN" baseline="0" dirty="0" err="1"/>
              <a:t>Raa</a:t>
            </a:r>
            <a:r>
              <a:rPr lang="en-US" altLang="zh-CN" baseline="0" dirty="0"/>
              <a:t> is calculated using this formula, where the spectra in pp collisions are obtained from PYTHIA, </a:t>
            </a:r>
            <a:r>
              <a:rPr lang="en-US" altLang="zh-CN" baseline="0" dirty="0" err="1"/>
              <a:t>n_coll</a:t>
            </a:r>
            <a:r>
              <a:rPr lang="en-US" altLang="zh-CN" baseline="0" dirty="0"/>
              <a:t> is calculated by </a:t>
            </a:r>
            <a:r>
              <a:rPr lang="en-US" altLang="zh-CN" baseline="0" dirty="0" err="1"/>
              <a:t>Glauber</a:t>
            </a:r>
            <a:r>
              <a:rPr lang="en-US" altLang="zh-CN" baseline="0" dirty="0"/>
              <a:t> model. After evolution of the </a:t>
            </a:r>
            <a:r>
              <a:rPr lang="en-US" altLang="zh-CN" baseline="0" dirty="0" err="1"/>
              <a:t>parton</a:t>
            </a:r>
            <a:r>
              <a:rPr lang="en-US" altLang="zh-CN" baseline="0" dirty="0"/>
              <a:t> distribution we can know the final energy the jet, so obtain the final spectra in AA/Lead-lead collisions. You can notice that, our results have more dependence/sensitivity on the jet pt while ATLAS data is very flat. There is large uncertainty at small pt for ALICE. I think the result depend on the lower cut in re-construct jet both in theory and in experiment. Because our results are </a:t>
            </a:r>
            <a:r>
              <a:rPr lang="en-US" altLang="zh-CN" baseline="0" dirty="0" err="1"/>
              <a:t>Raa</a:t>
            </a:r>
            <a:r>
              <a:rPr lang="en-US" altLang="zh-CN" baseline="0" dirty="0"/>
              <a:t> and experimental data is </a:t>
            </a:r>
            <a:r>
              <a:rPr lang="en-US" altLang="zh-CN" baseline="0" dirty="0" err="1"/>
              <a:t>Rcp</a:t>
            </a:r>
            <a:r>
              <a:rPr lang="en-US" altLang="zh-CN" baseline="0" dirty="0"/>
              <a:t>, there’s also some </a:t>
            </a:r>
            <a:r>
              <a:rPr lang="en-US" altLang="zh-CN" baseline="0" dirty="0" err="1"/>
              <a:t>differecy</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9</a:t>
            </a:fld>
            <a:endParaRPr lang="zh-CN" altLang="en-US"/>
          </a:p>
        </p:txBody>
      </p:sp>
    </p:spTree>
    <p:extLst>
      <p:ext uri="{BB962C8B-B14F-4D97-AF65-F5344CB8AC3E}">
        <p14:creationId xmlns:p14="http://schemas.microsoft.com/office/powerpoint/2010/main" val="18230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is the results on different</a:t>
            </a:r>
            <a:r>
              <a:rPr lang="en-US" altLang="zh-CN" baseline="0" dirty="0"/>
              <a:t> centrality/mid-centrality. For inclusive jet, Note that real RAA should be a little smaller than </a:t>
            </a:r>
            <a:r>
              <a:rPr lang="en-US" altLang="zh-CN" baseline="0" dirty="0" err="1"/>
              <a:t>Rcp</a:t>
            </a:r>
            <a:r>
              <a:rPr lang="en-US" altLang="zh-CN" baseline="0" dirty="0"/>
              <a:t> if there is also little suppression on peripheral centrality. Consider this our results is consistent with the experimental data.  Note that here the </a:t>
            </a:r>
            <a:r>
              <a:rPr lang="en-US" altLang="zh-CN" baseline="0" dirty="0" err="1"/>
              <a:t>qhat</a:t>
            </a:r>
            <a:r>
              <a:rPr lang="en-US" altLang="zh-CN" baseline="0" dirty="0"/>
              <a:t> is the value for center centrality. When calculating in other centrality, the value of qhat0 is shift according the cube of the ratio of initial highest temperature. We need not to adjust parameter from center centrality to peripheral centrality. We can describe </a:t>
            </a:r>
            <a:r>
              <a:rPr lang="en-US" altLang="zh-CN" baseline="0" dirty="0" err="1"/>
              <a:t>Raa</a:t>
            </a:r>
            <a:r>
              <a:rPr lang="en-US" altLang="zh-CN" baseline="0" dirty="0"/>
              <a:t> at different </a:t>
            </a:r>
            <a:r>
              <a:rPr lang="en-US" altLang="zh-CN" baseline="0" dirty="0" err="1"/>
              <a:t>centrility</a:t>
            </a:r>
            <a:r>
              <a:rPr lang="en-US" altLang="zh-CN" baseline="0" dirty="0"/>
              <a:t>, means we have right length dependence for energy loss. We can also describe the modification of momentum asymmetry in </a:t>
            </a:r>
            <a:r>
              <a:rPr lang="en-US" altLang="zh-CN" baseline="0" dirty="0" err="1"/>
              <a:t>di</a:t>
            </a:r>
            <a:r>
              <a:rPr lang="en-US" altLang="zh-CN" baseline="0" dirty="0"/>
              <a:t>-jet and gamma-jet at other centrality with the fixed </a:t>
            </a:r>
            <a:r>
              <a:rPr lang="en-US" altLang="zh-CN" baseline="0" dirty="0" err="1"/>
              <a:t>qhat</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10</a:t>
            </a:fld>
            <a:endParaRPr lang="zh-CN" altLang="en-US"/>
          </a:p>
        </p:txBody>
      </p:sp>
    </p:spTree>
    <p:extLst>
      <p:ext uri="{BB962C8B-B14F-4D97-AF65-F5344CB8AC3E}">
        <p14:creationId xmlns:p14="http://schemas.microsoft.com/office/powerpoint/2010/main" val="296961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After</a:t>
            </a:r>
            <a:r>
              <a:rPr lang="en-US" altLang="zh-CN" baseline="0" dirty="0"/>
              <a:t> we can describe a set of observables on full jet energy loss./(after we have confidence the our model can describe observables on jet energy loss). We now can begin to see/study/search the main reason which is responsible to the full jet energy loss. </a:t>
            </a:r>
            <a:endParaRPr lang="en-US" altLang="zh-CN" dirty="0"/>
          </a:p>
          <a:p>
            <a:r>
              <a:rPr lang="en-US" altLang="zh-CN" dirty="0"/>
              <a:t>Here</a:t>
            </a:r>
            <a:r>
              <a:rPr lang="en-US" altLang="zh-CN" baseline="0" dirty="0"/>
              <a:t> this plot show the effects of to energy loss (induced by)/of different mechanism and their combination. The upper one for quark jet and the lower one for gluon jets. We can see that, firstly gluon jet lose more energy than quark jets, and for both kinds of jets </a:t>
            </a:r>
            <a:r>
              <a:rPr lang="en-US" altLang="zh-CN" baseline="0" dirty="0" err="1"/>
              <a:t>collisional</a:t>
            </a:r>
            <a:r>
              <a:rPr lang="en-US" altLang="zh-CN" baseline="0" dirty="0"/>
              <a:t> energy dominate the energy loss . Inversely medium induced radiation render/results in/contribute lest energy loss. That because the radiated </a:t>
            </a:r>
            <a:r>
              <a:rPr lang="en-US" altLang="zh-CN" baseline="0" dirty="0" err="1"/>
              <a:t>parton</a:t>
            </a:r>
            <a:r>
              <a:rPr lang="en-US" altLang="zh-CN" baseline="0" dirty="0"/>
              <a:t> can still exist/be included in the jet cone. Though medium induced radiation results in little energy loss directly, it can enhance the energy loss of other mechanisms because it increase the </a:t>
            </a:r>
            <a:r>
              <a:rPr lang="en-US" altLang="zh-CN" baseline="0" dirty="0" err="1"/>
              <a:t>parton</a:t>
            </a:r>
            <a:r>
              <a:rPr lang="en-US" altLang="zh-CN" baseline="0" dirty="0"/>
              <a:t> number in the jet. This can be seen by the combination of rad. and other mechanism.</a:t>
            </a:r>
          </a:p>
          <a:p>
            <a:r>
              <a:rPr lang="en-US" altLang="zh-CN" baseline="0" dirty="0" err="1"/>
              <a:t>Collisional</a:t>
            </a:r>
            <a:r>
              <a:rPr lang="en-US" altLang="zh-CN" baseline="0" dirty="0"/>
              <a:t> energy loss and energy loss from transverse momentum broadening are both proportional to the number of constituent </a:t>
            </a:r>
            <a:r>
              <a:rPr lang="en-US" altLang="zh-CN" baseline="0" dirty="0" err="1"/>
              <a:t>partons</a:t>
            </a:r>
            <a:r>
              <a:rPr lang="en-US" altLang="zh-CN" baseline="0" dirty="0"/>
              <a:t> in the jet, which can be learn from the fact the combined with medium induced radiation can enhance their energy loss.     </a:t>
            </a: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11</a:t>
            </a:fld>
            <a:endParaRPr lang="zh-CN" altLang="en-US"/>
          </a:p>
        </p:txBody>
      </p:sp>
    </p:spTree>
    <p:extLst>
      <p:ext uri="{BB962C8B-B14F-4D97-AF65-F5344CB8AC3E}">
        <p14:creationId xmlns:p14="http://schemas.microsoft.com/office/powerpoint/2010/main" val="423015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457200"/>
            <a:ext cx="8229600" cy="1371600"/>
          </a:xfrm>
        </p:spPr>
        <p:txBody>
          <a:bodyPr/>
          <a:lstStyle/>
          <a:p>
            <a:r>
              <a:rPr lang="zh-CN" altLang="en-US"/>
              <a:t>单击此处编辑母版标题样式</a:t>
            </a:r>
          </a:p>
        </p:txBody>
      </p:sp>
      <p:sp>
        <p:nvSpPr>
          <p:cNvPr id="3" name="内容占位符 2"/>
          <p:cNvSpPr>
            <a:spLocks noGrp="1"/>
          </p:cNvSpPr>
          <p:nvPr>
            <p:ph sz="quarter" idx="1"/>
          </p:nvPr>
        </p:nvSpPr>
        <p:spPr>
          <a:xfrm>
            <a:off x="457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7D313FE4-7FA3-419B-B216-295246712E37}" type="slidenum">
              <a:rPr lang="en-US" altLang="zh-CN"/>
              <a:pPr>
                <a:defRPr/>
              </a:pPr>
              <a:t>‹#›</a:t>
            </a:fld>
            <a:endParaRPr lang="en-US" altLang="zh-CN"/>
          </a:p>
        </p:txBody>
      </p:sp>
      <p:sp>
        <p:nvSpPr>
          <p:cNvPr id="9" name="Rectangle 16"/>
          <p:cNvSpPr>
            <a:spLocks noGrp="1" noChangeArrowheads="1"/>
          </p:cNvSpPr>
          <p:nvPr>
            <p:ph type="dt" sz="half" idx="12"/>
          </p:nvPr>
        </p:nvSpPr>
        <p:spPr>
          <a:xfrm>
            <a:off x="457200" y="6356350"/>
            <a:ext cx="2133600" cy="365125"/>
          </a:xfrm>
          <a:prstGeom prst="rect">
            <a:avLst/>
          </a:prstGeom>
          <a:ln/>
        </p:spPr>
        <p:txBody>
          <a:bodyPr/>
          <a:lstStyle>
            <a:lvl1pPr>
              <a:defRPr/>
            </a:lvl1pPr>
          </a:lstStyle>
          <a:p>
            <a:pPr>
              <a:defRPr/>
            </a:pPr>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a:t>单击此处编辑母版标题样式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dirty="0"/>
          </a:p>
        </p:txBody>
      </p:sp>
      <p:pic>
        <p:nvPicPr>
          <p:cNvPr id="7" name="图片 6" descr="sdu.jpg"/>
          <p:cNvPicPr>
            <a:picLocks noChangeAspect="1"/>
          </p:cNvPicPr>
          <p:nvPr userDrawn="1"/>
        </p:nvPicPr>
        <p:blipFill>
          <a:blip r:embed="rId2" cstate="print"/>
          <a:stretch>
            <a:fillRect/>
          </a:stretch>
        </p:blipFill>
        <p:spPr>
          <a:xfrm>
            <a:off x="8207896" y="0"/>
            <a:ext cx="936104" cy="908720"/>
          </a:xfrm>
          <a:prstGeom prst="rect">
            <a:avLst/>
          </a:prstGeom>
        </p:spPr>
      </p:pic>
      <p:cxnSp>
        <p:nvCxnSpPr>
          <p:cNvPr id="9" name="直接连接符 8"/>
          <p:cNvCxnSpPr/>
          <p:nvPr userDrawn="1"/>
        </p:nvCxnSpPr>
        <p:spPr>
          <a:xfrm>
            <a:off x="0" y="548680"/>
            <a:ext cx="8244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524000" y="6372285"/>
            <a:ext cx="2133600"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3657600" y="6376243"/>
            <a:ext cx="2895600" cy="365125"/>
          </a:xfrm>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94" y="6128119"/>
            <a:ext cx="1501306" cy="71531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075952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457200"/>
            <a:ext cx="8229600" cy="1371600"/>
          </a:xfrm>
        </p:spPr>
        <p:txBody>
          <a:bodyPr/>
          <a:lstStyle/>
          <a:p>
            <a:r>
              <a:rPr lang="zh-CN" altLang="en-US"/>
              <a:t>单击此处编辑母版标题样式</a:t>
            </a:r>
          </a:p>
        </p:txBody>
      </p:sp>
      <p:sp>
        <p:nvSpPr>
          <p:cNvPr id="3" name="内容占位符 2"/>
          <p:cNvSpPr>
            <a:spLocks noGrp="1"/>
          </p:cNvSpPr>
          <p:nvPr>
            <p:ph sz="quarter" idx="1"/>
          </p:nvPr>
        </p:nvSpPr>
        <p:spPr>
          <a:xfrm>
            <a:off x="457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7D313FE4-7FA3-419B-B216-295246712E37}" type="slidenum">
              <a:rPr lang="en-US" altLang="zh-CN"/>
              <a:pPr>
                <a:defRPr/>
              </a:pPr>
              <a:t>‹#›</a:t>
            </a:fld>
            <a:endParaRPr lang="en-US" altLang="zh-CN"/>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807627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020812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020677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883116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041992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591352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03712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05082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693040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734161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123128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948895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961002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693960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852899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620948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618329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62922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388674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431875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899947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448829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814966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911433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10383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853956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754905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87313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277731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73048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637712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178886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3431581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918003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839403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123324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902615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86368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0910078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475394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964011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90456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8280978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699269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6839881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674555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83141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32309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8475229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294778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051104" y="6520259"/>
            <a:ext cx="2057400" cy="365125"/>
          </a:xfrm>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6558411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781385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3747924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97497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2914523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4487009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9560268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73633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9618300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167104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页脚占位符 3"/>
          <p:cNvSpPr>
            <a:spLocks noGrp="1"/>
          </p:cNvSpPr>
          <p:nvPr>
            <p:ph type="ftr" sz="quarter" idx="11"/>
          </p:nvPr>
        </p:nvSpPr>
        <p:spPr>
          <a:xfrm>
            <a:off x="3358108" y="6356351"/>
            <a:ext cx="3086100" cy="365125"/>
          </a:xfrm>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6789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CN" alt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38" r:id="rId12"/>
    <p:sldLayoutId id="2147483808" r:id="rId13"/>
    <p:sldLayoutId id="2147483740" r:id="rId14"/>
    <p:sldLayoutId id="2147483752" r:id="rId15"/>
    <p:sldLayoutId id="2147484057" r:id="rId16"/>
    <p:sldLayoutId id="2147484070" r:id="rId17"/>
    <p:sldLayoutId id="2147484160"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CF967-BD37-414D-A26B-F775F31B404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809" r:id="rId13"/>
    <p:sldLayoutId id="214748421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287512866"/>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157534036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133349927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2375559318"/>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199194782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2.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8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82.xml"/><Relationship Id="rId5" Type="http://schemas.openxmlformats.org/officeDocument/2006/relationships/image" Target="../media/image50.emf"/><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82.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4.jpeg"/><Relationship Id="rId1" Type="http://schemas.openxmlformats.org/officeDocument/2006/relationships/slideLayout" Target="../slideLayouts/slideLayout8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1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4.jpeg"/><Relationship Id="rId1" Type="http://schemas.openxmlformats.org/officeDocument/2006/relationships/slideLayout" Target="../slideLayouts/slideLayout82.xml"/><Relationship Id="rId4" Type="http://schemas.openxmlformats.org/officeDocument/2006/relationships/image" Target="../media/image5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82.xml"/><Relationship Id="rId5" Type="http://schemas.openxmlformats.org/officeDocument/2006/relationships/image" Target="../media/image61.emf"/><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82.xml"/><Relationship Id="rId6" Type="http://schemas.openxmlformats.org/officeDocument/2006/relationships/image" Target="../media/image100.png"/><Relationship Id="rId5" Type="http://schemas.openxmlformats.org/officeDocument/2006/relationships/image" Target="../media/image9.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82.xml"/><Relationship Id="rId6" Type="http://schemas.openxmlformats.org/officeDocument/2006/relationships/image" Target="../media/image4.jpe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8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jpeg"/><Relationship Id="rId7" Type="http://schemas.openxmlformats.org/officeDocument/2006/relationships/image" Target="../media/image72.jpeg"/><Relationship Id="rId2" Type="http://schemas.openxmlformats.org/officeDocument/2006/relationships/notesSlide" Target="../notesSlides/notesSlide18.xml"/><Relationship Id="rId1" Type="http://schemas.openxmlformats.org/officeDocument/2006/relationships/slideLayout" Target="../slideLayouts/slideLayout82.xml"/><Relationship Id="rId6" Type="http://schemas.openxmlformats.org/officeDocument/2006/relationships/hyperlink" Target="https://arxiv.org/find/nucl-ex/1/au:+Collaboration_STAR/0/1/0/all/0/1" TargetMode="External"/><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82.xml"/><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82.xml"/><Relationship Id="rId4" Type="http://schemas.openxmlformats.org/officeDocument/2006/relationships/image" Target="../media/image76.emf"/></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77.png"/><Relationship Id="rId7" Type="http://schemas.openxmlformats.org/officeDocument/2006/relationships/image" Target="../media/image80.emf"/><Relationship Id="rId2" Type="http://schemas.openxmlformats.org/officeDocument/2006/relationships/notesSlide" Target="../notesSlides/notesSlide21.xml"/><Relationship Id="rId1" Type="http://schemas.openxmlformats.org/officeDocument/2006/relationships/slideLayout" Target="../slideLayouts/slideLayout82.xml"/><Relationship Id="rId6" Type="http://schemas.openxmlformats.org/officeDocument/2006/relationships/image" Target="../media/image79.png"/><Relationship Id="rId5" Type="http://schemas.openxmlformats.org/officeDocument/2006/relationships/image" Target="../media/image4.jpe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4.jpeg"/><Relationship Id="rId7" Type="http://schemas.openxmlformats.org/officeDocument/2006/relationships/image" Target="../media/image330.png"/><Relationship Id="rId2" Type="http://schemas.openxmlformats.org/officeDocument/2006/relationships/notesSlide" Target="../notesSlides/notesSlide22.xml"/><Relationship Id="rId1" Type="http://schemas.openxmlformats.org/officeDocument/2006/relationships/slideLayout" Target="../slideLayouts/slideLayout8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7.emf"/><Relationship Id="rId2" Type="http://schemas.openxmlformats.org/officeDocument/2006/relationships/notesSlide" Target="../notesSlides/notesSlide23.xml"/><Relationship Id="rId1" Type="http://schemas.openxmlformats.org/officeDocument/2006/relationships/slideLayout" Target="../slideLayouts/slideLayout82.xml"/><Relationship Id="rId6" Type="http://schemas.openxmlformats.org/officeDocument/2006/relationships/image" Target="../media/image370.png"/><Relationship Id="rId5" Type="http://schemas.openxmlformats.org/officeDocument/2006/relationships/image" Target="../media/image86.pn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8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82.xml"/><Relationship Id="rId4" Type="http://schemas.openxmlformats.org/officeDocument/2006/relationships/image" Target="../media/image91.emf"/></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82.xml"/><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82.xml"/><Relationship Id="rId5" Type="http://schemas.openxmlformats.org/officeDocument/2006/relationships/image" Target="../media/image43.png"/><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82.xml"/><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4.jpeg"/><Relationship Id="rId1" Type="http://schemas.openxmlformats.org/officeDocument/2006/relationships/slideLayout" Target="../slideLayouts/slideLayout82.xml"/><Relationship Id="rId5" Type="http://schemas.openxmlformats.org/officeDocument/2006/relationships/image" Target="../media/image97.emf"/><Relationship Id="rId4" Type="http://schemas.openxmlformats.org/officeDocument/2006/relationships/image" Target="../media/image96.emf"/></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82.xml"/><Relationship Id="rId5" Type="http://schemas.openxmlformats.org/officeDocument/2006/relationships/image" Target="../media/image99.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82.xml"/><Relationship Id="rId4" Type="http://schemas.openxmlformats.org/officeDocument/2006/relationships/image" Target="../media/image100.emf"/></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jpeg"/><Relationship Id="rId7"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82.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34.xml"/><Relationship Id="rId1" Type="http://schemas.openxmlformats.org/officeDocument/2006/relationships/slideLayout" Target="../slideLayouts/slideLayout82.xml"/><Relationship Id="rId6" Type="http://schemas.openxmlformats.org/officeDocument/2006/relationships/image" Target="../media/image103.png"/><Relationship Id="rId5" Type="http://schemas.microsoft.com/office/2007/relationships/hdphoto" Target="../media/hdphoto1.wdp"/><Relationship Id="rId4" Type="http://schemas.openxmlformats.org/officeDocument/2006/relationships/image" Target="../media/image102.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8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2.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4.jpeg"/><Relationship Id="rId7" Type="http://schemas.openxmlformats.org/officeDocument/2006/relationships/image" Target="../media/image410.png"/><Relationship Id="rId2" Type="http://schemas.openxmlformats.org/officeDocument/2006/relationships/notesSlide" Target="../notesSlides/notesSlide36.xml"/><Relationship Id="rId1" Type="http://schemas.openxmlformats.org/officeDocument/2006/relationships/slideLayout" Target="../slideLayouts/slideLayout82.xml"/><Relationship Id="rId6" Type="http://schemas.openxmlformats.org/officeDocument/2006/relationships/image" Target="../media/image88.emf"/><Relationship Id="rId5" Type="http://schemas.openxmlformats.org/officeDocument/2006/relationships/image" Target="../media/image106.png"/><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image" Target="../media/image30.png"/><Relationship Id="rId5" Type="http://schemas.openxmlformats.org/officeDocument/2006/relationships/image" Target="../media/image4.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31.png"/><Relationship Id="rId3" Type="http://schemas.openxmlformats.org/officeDocument/2006/relationships/image" Target="../media/image4.jpeg"/><Relationship Id="rId7" Type="http://schemas.openxmlformats.org/officeDocument/2006/relationships/image" Target="../media/image320.png"/><Relationship Id="rId2" Type="http://schemas.openxmlformats.org/officeDocument/2006/relationships/notesSlide" Target="../notesSlides/notesSlide7.xml"/><Relationship Id="rId1" Type="http://schemas.openxmlformats.org/officeDocument/2006/relationships/slideLayout" Target="../slideLayouts/slideLayout8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8.emf"/><Relationship Id="rId4" Type="http://schemas.openxmlformats.org/officeDocument/2006/relationships/image" Target="../media/image35.png"/><Relationship Id="rId9" Type="http://schemas.openxmlformats.org/officeDocument/2006/relationships/image" Target="../media/image3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7693" y="1802877"/>
            <a:ext cx="9201150" cy="1656184"/>
          </a:xfrm>
        </p:spPr>
        <p:txBody>
          <a:bodyPr>
            <a:normAutofit fontScale="90000"/>
          </a:bodyPr>
          <a:lstStyle/>
          <a:p>
            <a:pPr algn="ctr">
              <a:lnSpc>
                <a:spcPct val="100000"/>
              </a:lnSpc>
            </a:pPr>
            <a:r>
              <a:rPr lang="en-US" altLang="zh-CN" sz="4200" b="1" dirty="0"/>
              <a:t>Studies on full jet evolution in medium and    nuclear modification of jet splitting function </a:t>
            </a:r>
            <a:br>
              <a:rPr lang="en-US" altLang="zh-CN" sz="4200" dirty="0"/>
            </a:br>
            <a:br>
              <a:rPr lang="en-US" altLang="zh-CN" dirty="0"/>
            </a:br>
            <a:endParaRPr lang="en-US" altLang="zh-CN" dirty="0"/>
          </a:p>
        </p:txBody>
      </p:sp>
      <p:sp>
        <p:nvSpPr>
          <p:cNvPr id="5" name="灯片编号占位符 4"/>
          <p:cNvSpPr>
            <a:spLocks noGrp="1"/>
          </p:cNvSpPr>
          <p:nvPr>
            <p:ph type="sldNum" sz="quarter" idx="12"/>
          </p:nvPr>
        </p:nvSpPr>
        <p:spPr>
          <a:xfrm>
            <a:off x="7039308" y="6422874"/>
            <a:ext cx="2057400" cy="365125"/>
          </a:xfrm>
        </p:spPr>
        <p:txBody>
          <a:bodyPr/>
          <a:lstStyle/>
          <a:p>
            <a:fld id="{02ECF967-BD37-414D-A26B-F775F31B4047}" type="slidenum">
              <a:rPr lang="zh-CN" altLang="en-US" smtClean="0"/>
              <a:pPr/>
              <a:t>1</a:t>
            </a:fld>
            <a:endParaRPr lang="zh-CN" altLang="en-US" dirty="0"/>
          </a:p>
        </p:txBody>
      </p:sp>
      <p:graphicFrame>
        <p:nvGraphicFramePr>
          <p:cNvPr id="1026" name="Object 3"/>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1282" name="Equation" r:id="rId4" imgW="114102" imgH="177492" progId="">
                  <p:embed/>
                </p:oleObj>
              </mc:Choice>
              <mc:Fallback>
                <p:oleObj name="Equation" r:id="rId4" imgW="114102" imgH="177492" progId="">
                  <p:embed/>
                  <p:pic>
                    <p:nvPicPr>
                      <p:cNvPr id="0"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txBox="1">
            <a:spLocks noChangeArrowheads="1"/>
          </p:cNvSpPr>
          <p:nvPr/>
        </p:nvSpPr>
        <p:spPr>
          <a:xfrm>
            <a:off x="1279054" y="2852936"/>
            <a:ext cx="7236296" cy="2304256"/>
          </a:xfrm>
          <a:prstGeom prst="rect">
            <a:avLst/>
          </a:prstGeom>
        </p:spPr>
        <p:txBody>
          <a:bodyPr vert="horz" lIns="91440" tIns="45720" rIns="91440" bIns="45720" rtlCol="0" anchor="ctr">
            <a:normAutofit fontScale="82500" lnSpcReduction="10000"/>
          </a:bodyPr>
          <a:lstStyle/>
          <a:p>
            <a:r>
              <a:rPr lang="zh-CN" altLang="en-US" sz="4300" dirty="0">
                <a:solidFill>
                  <a:srgbClr val="002060"/>
                </a:solidFill>
              </a:rPr>
              <a:t>                        畅宁波</a:t>
            </a:r>
            <a:endParaRPr lang="en-US" altLang="zh-CN" sz="4300" dirty="0">
              <a:solidFill>
                <a:srgbClr val="002060"/>
              </a:solidFill>
              <a:latin typeface="+mj-lt"/>
            </a:endParaRPr>
          </a:p>
          <a:p>
            <a:endParaRPr lang="en-US" altLang="zh-CN" sz="4300" dirty="0">
              <a:solidFill>
                <a:srgbClr val="002060"/>
              </a:solidFill>
              <a:latin typeface="+mj-lt"/>
            </a:endParaRPr>
          </a:p>
          <a:p>
            <a:r>
              <a:rPr lang="en-US" altLang="zh-CN" sz="4300" dirty="0">
                <a:solidFill>
                  <a:srgbClr val="002060"/>
                </a:solidFill>
              </a:rPr>
              <a:t>       </a:t>
            </a:r>
            <a:r>
              <a:rPr lang="zh-CN" altLang="en-US" sz="4300" dirty="0">
                <a:solidFill>
                  <a:srgbClr val="002060"/>
                </a:solidFill>
              </a:rPr>
              <a:t>信阳师范学院（</a:t>
            </a:r>
            <a:r>
              <a:rPr lang="en-US" altLang="zh-CN" sz="4300" dirty="0">
                <a:solidFill>
                  <a:srgbClr val="002060"/>
                </a:solidFill>
              </a:rPr>
              <a:t>&amp;</a:t>
            </a:r>
            <a:r>
              <a:rPr lang="zh-CN" altLang="en-US" sz="4300" dirty="0">
                <a:solidFill>
                  <a:srgbClr val="002060"/>
                </a:solidFill>
              </a:rPr>
              <a:t>华中师范大学）</a:t>
            </a:r>
            <a:endParaRPr lang="en-US" altLang="zh-CN" sz="4300" dirty="0">
              <a:solidFill>
                <a:srgbClr val="002060"/>
              </a:solidFill>
            </a:endParaRPr>
          </a:p>
          <a:p>
            <a:r>
              <a:rPr lang="en-US" altLang="zh-CN" sz="2900" dirty="0">
                <a:solidFill>
                  <a:srgbClr val="002060"/>
                </a:solidFill>
              </a:rPr>
              <a:t>               </a:t>
            </a:r>
          </a:p>
          <a:p>
            <a:r>
              <a:rPr lang="en-US" altLang="zh-CN" sz="3200" dirty="0"/>
              <a:t>      </a:t>
            </a:r>
            <a:endParaRPr lang="en-US" altLang="zh-CN" sz="2900" dirty="0"/>
          </a:p>
        </p:txBody>
      </p:sp>
      <p:sp>
        <p:nvSpPr>
          <p:cNvPr id="9" name="Rectangle 2"/>
          <p:cNvSpPr txBox="1">
            <a:spLocks noChangeArrowheads="1"/>
          </p:cNvSpPr>
          <p:nvPr/>
        </p:nvSpPr>
        <p:spPr>
          <a:xfrm>
            <a:off x="35496" y="4966145"/>
            <a:ext cx="9144000" cy="1847231"/>
          </a:xfrm>
          <a:prstGeom prst="rect">
            <a:avLst/>
          </a:prstGeom>
        </p:spPr>
        <p:txBody>
          <a:bodyPr vert="horz" lIns="91440" tIns="45720" rIns="91440" bIns="45720" rtlCol="0" anchor="ctr">
            <a:normAutofit fontScale="97500"/>
          </a:bodyPr>
          <a:lstStyle/>
          <a:p>
            <a:r>
              <a:rPr lang="en-US" altLang="zh-CN" sz="3100" dirty="0">
                <a:solidFill>
                  <a:srgbClr val="002060"/>
                </a:solidFill>
              </a:rPr>
              <a:t> </a:t>
            </a:r>
            <a:r>
              <a:rPr lang="zh-CN" altLang="en-US" sz="3300" dirty="0"/>
              <a:t>合作者</a:t>
            </a:r>
            <a:r>
              <a:rPr lang="en-US" altLang="zh-CN" sz="3300" dirty="0"/>
              <a:t>: </a:t>
            </a:r>
            <a:r>
              <a:rPr lang="zh-CN" altLang="en-US" sz="3300" dirty="0"/>
              <a:t>曹杉杉、秦广友、</a:t>
            </a:r>
            <a:r>
              <a:rPr lang="en-US" altLang="zh-CN" sz="3300" dirty="0" err="1"/>
              <a:t>Yasuki</a:t>
            </a:r>
            <a:r>
              <a:rPr lang="en-US" altLang="zh-CN" sz="3300" dirty="0"/>
              <a:t> Tachibana</a:t>
            </a:r>
          </a:p>
          <a:p>
            <a:r>
              <a:rPr lang="en-US" altLang="zh-CN" sz="3200" dirty="0"/>
              <a:t> </a:t>
            </a:r>
            <a:r>
              <a:rPr lang="zh-CN" altLang="en-US" sz="3200" dirty="0"/>
              <a:t>文章</a:t>
            </a:r>
            <a:r>
              <a:rPr lang="en-US" altLang="zh-CN" sz="3200" dirty="0"/>
              <a:t>: </a:t>
            </a:r>
            <a:r>
              <a:rPr lang="en-US" altLang="zh-CN" sz="2500" dirty="0"/>
              <a:t>PRC.94,024902(2016), PRC95,044909(2017),PLB.781,423(2018</a:t>
            </a:r>
            <a:r>
              <a:rPr lang="zh-CN" altLang="en-US" sz="2500" dirty="0"/>
              <a:t>）</a:t>
            </a:r>
            <a:r>
              <a:rPr lang="en-US" altLang="zh-CN" sz="2500" dirty="0"/>
              <a:t>    </a:t>
            </a:r>
          </a:p>
        </p:txBody>
      </p:sp>
      <p:sp>
        <p:nvSpPr>
          <p:cNvPr id="11" name="TextBox 7"/>
          <p:cNvSpPr txBox="1"/>
          <p:nvPr/>
        </p:nvSpPr>
        <p:spPr>
          <a:xfrm>
            <a:off x="0" y="1"/>
            <a:ext cx="9144000" cy="477054"/>
          </a:xfrm>
          <a:prstGeom prst="rect">
            <a:avLst/>
          </a:prstGeom>
          <a:blipFill>
            <a:blip r:embed="rId6" cstate="print"/>
            <a:tile tx="0" ty="0" sx="100000" sy="100000" flip="none" algn="tl"/>
          </a:blipFill>
        </p:spPr>
        <p:txBody>
          <a:bodyPr wrap="square" rtlCol="0">
            <a:spAutoFit/>
          </a:bodyPr>
          <a:lstStyle/>
          <a:p>
            <a:pPr algn="ctr"/>
            <a:r>
              <a:rPr lang="zh-CN" altLang="en-US" sz="2500" b="1" dirty="0"/>
              <a:t>中国物理学会高能物理分会第十届全国会员代表大会暨学术年会</a:t>
            </a:r>
            <a:endParaRPr lang="en-US" altLang="zh-CN" sz="25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5496" y="0"/>
            <a:ext cx="4032448" cy="752996"/>
          </a:xfrm>
          <a:blipFill>
            <a:blip r:embed="rId3" cstate="print"/>
            <a:tile tx="0" ty="0" sx="100000" sy="100000" flip="none" algn="tl"/>
          </a:blipFill>
        </p:spPr>
        <p:txBody>
          <a:bodyPr vert="horz" lIns="91440" tIns="45720" rIns="91440" bIns="45720" rtlCol="0" anchor="ctr">
            <a:normAutofit fontScale="90000"/>
          </a:bodyPr>
          <a:lstStyle/>
          <a:p>
            <a:pPr>
              <a:lnSpc>
                <a:spcPct val="80000"/>
              </a:lnSpc>
            </a:pPr>
            <a:r>
              <a:rPr lang="en-US" altLang="zh-CN" sz="3500" dirty="0"/>
              <a:t>Centrality dependence</a:t>
            </a:r>
            <a:endParaRPr lang="zh-CN" altLang="en-US" sz="3500" dirty="0"/>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10</a:t>
            </a:fld>
            <a:endParaRPr lang="zh-CN" altLang="en-US"/>
          </a:p>
        </p:txBody>
      </p:sp>
      <p:pic>
        <p:nvPicPr>
          <p:cNvPr id="71683" name="Picture 3"/>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3923929" y="1"/>
            <a:ext cx="5112567" cy="3356991"/>
          </a:xfrm>
          <a:prstGeom prst="rect">
            <a:avLst/>
          </a:prstGeom>
        </p:spPr>
      </p:pic>
      <p:pic>
        <p:nvPicPr>
          <p:cNvPr id="60418" name="Picture 2"/>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107504" y="1487872"/>
            <a:ext cx="3456384" cy="752996"/>
          </a:xfrm>
          <a:prstGeom prst="rect">
            <a:avLst/>
          </a:prstGeom>
        </p:spPr>
      </p:pic>
      <p:pic>
        <p:nvPicPr>
          <p:cNvPr id="2" name="Picture 2"/>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355976" y="3501008"/>
            <a:ext cx="4608512" cy="3356992"/>
          </a:xfrm>
          <a:prstGeom prst="rect">
            <a:avLst/>
          </a:prstGeom>
        </p:spPr>
      </p:pic>
      <p:pic>
        <p:nvPicPr>
          <p:cNvPr id="60419" name="Picture 3"/>
          <p:cNvPicPr>
            <a:picLocks noChangeAspect="1" noChangeArrowheads="1"/>
          </p:cNvPicPr>
          <p:nvPr/>
        </p:nvPicPr>
        <p:blipFill>
          <a:blip r:embed="rId7" cstate="print">
            <a:lum bright="-10000"/>
            <a:clrChange>
              <a:clrFrom>
                <a:srgbClr val="FFFFFF"/>
              </a:clrFrom>
              <a:clrTo>
                <a:srgbClr val="FFFFFF">
                  <a:alpha val="0"/>
                </a:srgbClr>
              </a:clrTo>
            </a:clrChange>
          </a:blip>
          <a:srcRect/>
          <a:stretch>
            <a:fillRect/>
          </a:stretch>
        </p:blipFill>
        <p:spPr bwMode="auto">
          <a:xfrm>
            <a:off x="1" y="3501008"/>
            <a:ext cx="4355975" cy="3356992"/>
          </a:xfrm>
          <a:prstGeom prst="rect">
            <a:avLst/>
          </a:prstGeom>
        </p:spPr>
      </p:pic>
    </p:spTree>
    <p:extLst>
      <p:ext uri="{BB962C8B-B14F-4D97-AF65-F5344CB8AC3E}">
        <p14:creationId xmlns:p14="http://schemas.microsoft.com/office/powerpoint/2010/main" val="160355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036496" cy="764704"/>
          </a:xfrm>
          <a:blipFill>
            <a:blip r:embed="rId3" cstate="print"/>
            <a:tile tx="0" ty="0" sx="100000" sy="100000" flip="none" algn="tl"/>
          </a:blipFill>
        </p:spPr>
        <p:txBody>
          <a:bodyPr vert="horz" lIns="91440" tIns="45720" rIns="91440" bIns="45720" rtlCol="0" anchor="ctr">
            <a:normAutofit/>
          </a:bodyPr>
          <a:lstStyle/>
          <a:p>
            <a:pPr>
              <a:lnSpc>
                <a:spcPct val="80000"/>
              </a:lnSpc>
            </a:pPr>
            <a:r>
              <a:rPr lang="en-US" altLang="zh-CN" sz="3500" dirty="0"/>
              <a:t>Jet Energy Loss from different mechanisms</a:t>
            </a:r>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11</a:t>
            </a:fld>
            <a:endParaRPr lang="zh-CN" altLang="en-US" dirty="0"/>
          </a:p>
        </p:txBody>
      </p:sp>
      <p:sp>
        <p:nvSpPr>
          <p:cNvPr id="12" name="TextBox 11"/>
          <p:cNvSpPr txBox="1"/>
          <p:nvPr/>
        </p:nvSpPr>
        <p:spPr>
          <a:xfrm>
            <a:off x="611560" y="1016323"/>
            <a:ext cx="1152128" cy="584775"/>
          </a:xfrm>
          <a:prstGeom prst="rect">
            <a:avLst/>
          </a:prstGeom>
          <a:solidFill>
            <a:srgbClr val="FFFF00"/>
          </a:solidFill>
        </p:spPr>
        <p:txBody>
          <a:bodyPr wrap="square" rtlCol="0">
            <a:spAutoFit/>
          </a:bodyPr>
          <a:lstStyle/>
          <a:p>
            <a:r>
              <a:rPr lang="en-US" altLang="zh-CN" sz="3200" dirty="0"/>
              <a:t>R=0.3</a:t>
            </a:r>
            <a:endParaRPr lang="zh-CN" altLang="en-US" sz="3200" dirty="0"/>
          </a:p>
        </p:txBody>
      </p:sp>
      <p:sp>
        <p:nvSpPr>
          <p:cNvPr id="13" name="TextBox 12"/>
          <p:cNvSpPr txBox="1"/>
          <p:nvPr/>
        </p:nvSpPr>
        <p:spPr>
          <a:xfrm>
            <a:off x="5250903" y="2132856"/>
            <a:ext cx="3762163" cy="2492990"/>
          </a:xfrm>
          <a:prstGeom prst="rect">
            <a:avLst/>
          </a:prstGeom>
          <a:noFill/>
        </p:spPr>
        <p:txBody>
          <a:bodyPr wrap="square" rtlCol="0">
            <a:spAutoFit/>
          </a:bodyPr>
          <a:lstStyle/>
          <a:p>
            <a:r>
              <a:rPr lang="en-US" altLang="zh-CN" sz="2600" dirty="0"/>
              <a:t>Collisional energy loss contributes the most,</a:t>
            </a:r>
          </a:p>
          <a:p>
            <a:r>
              <a:rPr lang="en-US" altLang="zh-CN" sz="2600" dirty="0">
                <a:solidFill>
                  <a:srgbClr val="FF0000"/>
                </a:solidFill>
              </a:rPr>
              <a:t>medium induced radiation contributes least</a:t>
            </a:r>
          </a:p>
          <a:p>
            <a:r>
              <a:rPr lang="en-US" altLang="zh-CN" sz="2600" dirty="0">
                <a:solidFill>
                  <a:srgbClr val="002060"/>
                </a:solidFill>
              </a:rPr>
              <a:t>but can enhance other mechanism.</a:t>
            </a:r>
            <a:endParaRPr lang="zh-CN" altLang="en-US" sz="2600" dirty="0">
              <a:solidFill>
                <a:srgbClr val="002060"/>
              </a:solidFill>
            </a:endParaRPr>
          </a:p>
        </p:txBody>
      </p:sp>
      <p:pic>
        <p:nvPicPr>
          <p:cNvPr id="61443"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130933" y="1606488"/>
            <a:ext cx="5076056" cy="3645023"/>
          </a:xfrm>
          <a:prstGeom prst="rect">
            <a:avLst/>
          </a:prstGeom>
        </p:spPr>
      </p:pic>
    </p:spTree>
    <p:extLst>
      <p:ext uri="{BB962C8B-B14F-4D97-AF65-F5344CB8AC3E}">
        <p14:creationId xmlns:p14="http://schemas.microsoft.com/office/powerpoint/2010/main" val="311093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0" y="0"/>
            <a:ext cx="9144000" cy="908720"/>
          </a:xfrm>
          <a:blipFill>
            <a:blip r:embed="rId3" cstate="print"/>
            <a:tile tx="0" ty="0" sx="100000" sy="100000" flip="none" algn="tl"/>
          </a:blipFill>
        </p:spPr>
        <p:txBody>
          <a:bodyPr vert="horz" lIns="91440" tIns="45720" rIns="91440" bIns="45720" rtlCol="0" anchor="ctr">
            <a:normAutofit/>
          </a:bodyPr>
          <a:lstStyle/>
          <a:p>
            <a:pPr algn="l"/>
            <a:r>
              <a:rPr lang="en-US" altLang="zh-CN" sz="4000" dirty="0"/>
              <a:t>Nuclear modification of Jet shape</a:t>
            </a:r>
            <a:endParaRPr lang="zh-CN" altLang="en-US" sz="4000" dirty="0"/>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12</a:t>
            </a:fld>
            <a:endParaRPr lang="zh-CN" altLang="en-US"/>
          </a:p>
        </p:txBody>
      </p:sp>
      <p:sp>
        <p:nvSpPr>
          <p:cNvPr id="11" name="TextBox 10"/>
          <p:cNvSpPr txBox="1"/>
          <p:nvPr/>
        </p:nvSpPr>
        <p:spPr>
          <a:xfrm>
            <a:off x="251520" y="4672161"/>
            <a:ext cx="8712968" cy="1569660"/>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t>Jet shape function is normalized and deep-falling.</a:t>
            </a:r>
          </a:p>
          <a:p>
            <a:pPr marL="457200" indent="-457200">
              <a:buFont typeface="Arial" panose="020B0604020202020204" pitchFamily="34" charset="0"/>
              <a:buChar char="•"/>
            </a:pPr>
            <a:r>
              <a:rPr lang="en-US" altLang="zh-CN" sz="3200" dirty="0">
                <a:solidFill>
                  <a:srgbClr val="FF0000"/>
                </a:solidFill>
              </a:rPr>
              <a:t>Jet shape is modified little at small r , suppressed at middle r and enhanced at large r</a:t>
            </a:r>
          </a:p>
        </p:txBody>
      </p:sp>
      <p:pic>
        <p:nvPicPr>
          <p:cNvPr id="61442" name="Picture 2"/>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35496" y="1196752"/>
            <a:ext cx="4824536" cy="3454102"/>
          </a:xfrm>
          <a:prstGeom prst="rect">
            <a:avLst/>
          </a:prstGeom>
        </p:spPr>
      </p:pic>
      <p:pic>
        <p:nvPicPr>
          <p:cNvPr id="14" name="Picture 4">
            <a:extLst>
              <a:ext uri="{FF2B5EF4-FFF2-40B4-BE49-F238E27FC236}">
                <a16:creationId xmlns:a16="http://schemas.microsoft.com/office/drawing/2014/main" id="{EB962796-EE29-4E59-8816-042AABACBB34}"/>
              </a:ext>
            </a:extLst>
          </p:cNvPr>
          <p:cNvPicPr>
            <a:picLocks noChangeAspect="1" noChangeArrowheads="1"/>
          </p:cNvPicPr>
          <p:nvPr/>
        </p:nvPicPr>
        <p:blipFill rotWithShape="1">
          <a:blip r:embed="rId5" cstate="print">
            <a:clrChange>
              <a:clrFrom>
                <a:srgbClr val="FFFFFF"/>
              </a:clrFrom>
              <a:clrTo>
                <a:srgbClr val="FFFFFF">
                  <a:alpha val="0"/>
                </a:srgbClr>
              </a:clrTo>
            </a:clrChange>
            <a:lum bright="-10000"/>
          </a:blip>
          <a:srcRect l="11679"/>
          <a:stretch/>
        </p:blipFill>
        <p:spPr bwMode="auto">
          <a:xfrm>
            <a:off x="4842102" y="1198441"/>
            <a:ext cx="4261048" cy="3454102"/>
          </a:xfrm>
          <a:prstGeom prst="rect">
            <a:avLst/>
          </a:prstGeom>
        </p:spPr>
      </p:pic>
    </p:spTree>
    <p:extLst>
      <p:ext uri="{BB962C8B-B14F-4D97-AF65-F5344CB8AC3E}">
        <p14:creationId xmlns:p14="http://schemas.microsoft.com/office/powerpoint/2010/main" val="245380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0"/>
            <a:ext cx="3995936" cy="634082"/>
          </a:xfrm>
          <a:blipFill>
            <a:blip r:embed="rId3" cstate="print"/>
            <a:tile tx="0" ty="0" sx="100000" sy="100000" flip="none" algn="tl"/>
          </a:blipFill>
        </p:spPr>
        <p:txBody>
          <a:bodyPr vert="horz" lIns="91440" tIns="45720" rIns="91440" bIns="45720" rtlCol="0" anchor="ctr">
            <a:normAutofit fontScale="90000"/>
          </a:bodyPr>
          <a:lstStyle/>
          <a:p>
            <a:pPr algn="l"/>
            <a:r>
              <a:rPr lang="en-US" altLang="zh-CN" sz="4000" dirty="0">
                <a:solidFill>
                  <a:srgbClr val="FF0000"/>
                </a:solidFill>
              </a:rPr>
              <a:t>Energy </a:t>
            </a:r>
            <a:r>
              <a:rPr lang="en-US" altLang="zh-CN" sz="4000" dirty="0"/>
              <a:t>dependence</a:t>
            </a:r>
            <a:endParaRPr lang="zh-CN" altLang="en-US" sz="4000" dirty="0"/>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13</a:t>
            </a:fld>
            <a:endParaRPr lang="zh-CN" altLang="en-US"/>
          </a:p>
        </p:txBody>
      </p:sp>
      <p:pic>
        <p:nvPicPr>
          <p:cNvPr id="60418" name="Picture 2"/>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0" y="1730284"/>
            <a:ext cx="4158303" cy="2765865"/>
          </a:xfrm>
          <a:prstGeom prst="rect">
            <a:avLst/>
          </a:prstGeom>
        </p:spPr>
      </p:pic>
      <p:pic>
        <p:nvPicPr>
          <p:cNvPr id="60419"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452744" y="129500"/>
            <a:ext cx="4474879" cy="3375376"/>
          </a:xfrm>
          <a:prstGeom prst="rect">
            <a:avLst/>
          </a:prstGeom>
        </p:spPr>
      </p:pic>
      <p:sp>
        <p:nvSpPr>
          <p:cNvPr id="10" name="标题 1">
            <a:extLst>
              <a:ext uri="{FF2B5EF4-FFF2-40B4-BE49-F238E27FC236}">
                <a16:creationId xmlns:a16="http://schemas.microsoft.com/office/drawing/2014/main" id="{D13E00EA-79A0-4ED0-B90D-18725BAD1877}"/>
              </a:ext>
            </a:extLst>
          </p:cNvPr>
          <p:cNvSpPr txBox="1">
            <a:spLocks/>
          </p:cNvSpPr>
          <p:nvPr/>
        </p:nvSpPr>
        <p:spPr>
          <a:xfrm>
            <a:off x="378391" y="5173698"/>
            <a:ext cx="3779912" cy="1050220"/>
          </a:xfrm>
          <a:prstGeom prst="rect">
            <a:avLst/>
          </a:prstGeom>
          <a:no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4000" b="1" dirty="0">
                <a:solidFill>
                  <a:srgbClr val="0070C0"/>
                </a:solidFill>
              </a:rPr>
              <a:t>Inner core of broader jet is easier to be modified!</a:t>
            </a:r>
            <a:endParaRPr lang="zh-CN" altLang="en-US" sz="4000" b="1" dirty="0">
              <a:solidFill>
                <a:srgbClr val="0070C0"/>
              </a:solidFill>
            </a:endParaRPr>
          </a:p>
        </p:txBody>
      </p:sp>
      <p:pic>
        <p:nvPicPr>
          <p:cNvPr id="12" name="Picture 4">
            <a:extLst>
              <a:ext uri="{FF2B5EF4-FFF2-40B4-BE49-F238E27FC236}">
                <a16:creationId xmlns:a16="http://schemas.microsoft.com/office/drawing/2014/main" id="{26CDAEFE-3500-48CE-9EAC-703696A72449}"/>
              </a:ext>
            </a:extLst>
          </p:cNvPr>
          <p:cNvPicPr>
            <a:picLocks noChangeAspect="1" noChangeArrowheads="1"/>
          </p:cNvPicPr>
          <p:nvPr/>
        </p:nvPicPr>
        <p:blipFill>
          <a:blip r:embed="rId6" cstate="print">
            <a:lum bright="-10000"/>
            <a:clrChange>
              <a:clrFrom>
                <a:srgbClr val="FFFFFF"/>
              </a:clrFrom>
              <a:clrTo>
                <a:srgbClr val="FFFFFF">
                  <a:alpha val="0"/>
                </a:srgbClr>
              </a:clrTo>
            </a:clrChange>
          </a:blip>
          <a:srcRect/>
          <a:stretch>
            <a:fillRect/>
          </a:stretch>
        </p:blipFill>
        <p:spPr bwMode="auto">
          <a:xfrm>
            <a:off x="4452744" y="3645024"/>
            <a:ext cx="4522070" cy="3212976"/>
          </a:xfrm>
          <a:prstGeom prst="rect">
            <a:avLst/>
          </a:prstGeom>
        </p:spPr>
      </p:pic>
    </p:spTree>
    <p:extLst>
      <p:ext uri="{BB962C8B-B14F-4D97-AF65-F5344CB8AC3E}">
        <p14:creationId xmlns:p14="http://schemas.microsoft.com/office/powerpoint/2010/main" val="104032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0"/>
            <a:ext cx="9144000" cy="908720"/>
          </a:xfrm>
          <a:blipFill>
            <a:blip r:embed="rId3" cstate="print"/>
            <a:tile tx="0" ty="0" sx="100000" sy="100000" flip="none" algn="tl"/>
          </a:blipFill>
        </p:spPr>
        <p:txBody>
          <a:bodyPr vert="horz" lIns="91440" tIns="45720" rIns="91440" bIns="45720" rtlCol="0" anchor="ctr">
            <a:normAutofit/>
          </a:bodyPr>
          <a:lstStyle/>
          <a:p>
            <a:pPr algn="l"/>
            <a:r>
              <a:rPr lang="en-US" altLang="zh-CN" sz="4000" dirty="0"/>
              <a:t>Jet shape: </a:t>
            </a:r>
            <a:r>
              <a:rPr lang="en-US" altLang="zh-CN" sz="4000" dirty="0">
                <a:solidFill>
                  <a:srgbClr val="0070C0"/>
                </a:solidFill>
              </a:rPr>
              <a:t>gamma-jet</a:t>
            </a:r>
            <a:endParaRPr lang="zh-CN" altLang="en-US" sz="4000" dirty="0">
              <a:solidFill>
                <a:srgbClr val="0070C0"/>
              </a:solidFill>
            </a:endParaRPr>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14</a:t>
            </a:fld>
            <a:endParaRPr lang="zh-CN" altLang="en-US"/>
          </a:p>
        </p:txBody>
      </p:sp>
      <p:pic>
        <p:nvPicPr>
          <p:cNvPr id="78850"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35496" y="1642790"/>
            <a:ext cx="4901651" cy="3305898"/>
          </a:xfrm>
          <a:prstGeom prst="rect">
            <a:avLst/>
          </a:prstGeom>
        </p:spPr>
      </p:pic>
      <p:sp>
        <p:nvSpPr>
          <p:cNvPr id="5" name="TextBox 4"/>
          <p:cNvSpPr txBox="1"/>
          <p:nvPr/>
        </p:nvSpPr>
        <p:spPr>
          <a:xfrm>
            <a:off x="1187624" y="5805264"/>
            <a:ext cx="6984776" cy="584775"/>
          </a:xfrm>
          <a:prstGeom prst="rect">
            <a:avLst/>
          </a:prstGeom>
          <a:noFill/>
        </p:spPr>
        <p:txBody>
          <a:bodyPr wrap="square" rtlCol="0">
            <a:spAutoFit/>
          </a:bodyPr>
          <a:lstStyle/>
          <a:p>
            <a:r>
              <a:rPr lang="en-US" altLang="zh-CN" sz="3200" dirty="0">
                <a:solidFill>
                  <a:srgbClr val="FF0000"/>
                </a:solidFill>
              </a:rPr>
              <a:t>Same energy dependence for gamma-jet</a:t>
            </a:r>
            <a:endParaRPr lang="zh-CN" altLang="en-US" sz="3200" dirty="0">
              <a:solidFill>
                <a:srgbClr val="002060"/>
              </a:solidFill>
            </a:endParaRPr>
          </a:p>
        </p:txBody>
      </p:sp>
      <p:pic>
        <p:nvPicPr>
          <p:cNvPr id="3" name="图片 2">
            <a:extLst>
              <a:ext uri="{FF2B5EF4-FFF2-40B4-BE49-F238E27FC236}">
                <a16:creationId xmlns:a16="http://schemas.microsoft.com/office/drawing/2014/main" id="{EC9C293C-9EDB-4612-B21F-864D1BE0B24F}"/>
              </a:ext>
            </a:extLst>
          </p:cNvPr>
          <p:cNvPicPr>
            <a:picLocks noChangeAspect="1"/>
          </p:cNvPicPr>
          <p:nvPr/>
        </p:nvPicPr>
        <p:blipFill>
          <a:blip r:embed="rId5">
            <a:lum bright="-10000"/>
            <a:clrChange>
              <a:clrFrom>
                <a:srgbClr val="FFFFFF"/>
              </a:clrFrom>
              <a:clrTo>
                <a:srgbClr val="FFFFFF">
                  <a:alpha val="0"/>
                </a:srgbClr>
              </a:clrTo>
            </a:clrChange>
          </a:blip>
          <a:stretch>
            <a:fillRect/>
          </a:stretch>
        </p:blipFill>
        <p:spPr>
          <a:xfrm>
            <a:off x="5076056" y="1084153"/>
            <a:ext cx="4032448" cy="4682912"/>
          </a:xfrm>
          <a:prstGeom prst="rect">
            <a:avLst/>
          </a:prstGeom>
        </p:spPr>
      </p:pic>
    </p:spTree>
    <p:extLst>
      <p:ext uri="{BB962C8B-B14F-4D97-AF65-F5344CB8AC3E}">
        <p14:creationId xmlns:p14="http://schemas.microsoft.com/office/powerpoint/2010/main" val="249398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15</a:t>
            </a:fld>
            <a:endParaRPr lang="zh-CN" altLang="en-US" dirty="0"/>
          </a:p>
        </p:txBody>
      </p:sp>
      <p:sp>
        <p:nvSpPr>
          <p:cNvPr id="9" name="Rectangle 2"/>
          <p:cNvSpPr txBox="1">
            <a:spLocks noChangeArrowheads="1"/>
          </p:cNvSpPr>
          <p:nvPr/>
        </p:nvSpPr>
        <p:spPr>
          <a:xfrm>
            <a:off x="0" y="0"/>
            <a:ext cx="9144000" cy="1268760"/>
          </a:xfrm>
          <a:prstGeom prst="rect">
            <a:avLst/>
          </a:prstGeom>
          <a:blipFill>
            <a:blip r:embed="rId3" cstate="print"/>
            <a:tile tx="0" ty="0" sx="100000" sy="100000" flip="none" algn="tl"/>
          </a:blipFill>
        </p:spPr>
        <p:txBody>
          <a:bodyPr vert="horz" lIns="91440" tIns="45720" rIns="91440" bIns="45720" rtlCol="0" anchor="ctr">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zh-CN" sz="4000" b="0" i="0" u="none" strike="noStrike" kern="1200" cap="none" spc="0" normalizeH="0" baseline="0" noProof="0" dirty="0">
                <a:ln>
                  <a:noFill/>
                </a:ln>
                <a:effectLst/>
                <a:uLnTx/>
                <a:uFillTx/>
                <a:latin typeface="+mj-lt"/>
                <a:ea typeface="+mj-ea"/>
                <a:cs typeface="+mj-cs"/>
              </a:rPr>
              <a:t>Effects of different mechanisms on nuclear </a:t>
            </a:r>
            <a:r>
              <a:rPr lang="en-US" altLang="zh-CN" sz="4000" dirty="0">
                <a:latin typeface="+mj-lt"/>
                <a:ea typeface="+mj-ea"/>
                <a:cs typeface="+mj-cs"/>
              </a:rPr>
              <a:t>m</a:t>
            </a:r>
            <a:r>
              <a:rPr kumimoji="0" lang="en-US" altLang="zh-CN" sz="4000" b="0" i="0" u="none" strike="noStrike" kern="1200" cap="none" spc="0" normalizeH="0" baseline="0" noProof="0" dirty="0" err="1">
                <a:ln>
                  <a:noFill/>
                </a:ln>
                <a:effectLst/>
                <a:uLnTx/>
                <a:uFillTx/>
                <a:latin typeface="+mj-lt"/>
                <a:ea typeface="+mj-ea"/>
                <a:cs typeface="+mj-cs"/>
              </a:rPr>
              <a:t>odification</a:t>
            </a:r>
            <a:r>
              <a:rPr kumimoji="0" lang="en-US" altLang="zh-CN" sz="4000" b="0" i="0" u="none" strike="noStrike" kern="1200" cap="none" spc="0" normalizeH="0" baseline="0" noProof="0" dirty="0">
                <a:ln>
                  <a:noFill/>
                </a:ln>
                <a:effectLst/>
                <a:uLnTx/>
                <a:uFillTx/>
                <a:latin typeface="+mj-lt"/>
                <a:ea typeface="+mj-ea"/>
                <a:cs typeface="+mj-cs"/>
              </a:rPr>
              <a:t> of </a:t>
            </a:r>
            <a:r>
              <a:rPr lang="en-US" altLang="zh-CN" sz="4000" dirty="0"/>
              <a:t>Jet shape</a:t>
            </a:r>
            <a:endParaRPr kumimoji="0" lang="en-US" altLang="zh-CN" sz="3600" b="0" i="0" u="none" strike="noStrike" kern="1200" cap="none" spc="0" normalizeH="0" baseline="0" noProof="0" dirty="0">
              <a:ln>
                <a:noFill/>
              </a:ln>
              <a:solidFill>
                <a:srgbClr val="0070C0"/>
              </a:solidFill>
              <a:effectLst/>
              <a:uLnTx/>
              <a:uFillTx/>
              <a:latin typeface="+mj-lt"/>
              <a:ea typeface="+mj-ea"/>
              <a:cs typeface="+mj-cs"/>
            </a:endParaRPr>
          </a:p>
        </p:txBody>
      </p:sp>
      <p:sp>
        <p:nvSpPr>
          <p:cNvPr id="8" name="TextBox 7"/>
          <p:cNvSpPr txBox="1"/>
          <p:nvPr/>
        </p:nvSpPr>
        <p:spPr>
          <a:xfrm>
            <a:off x="591928" y="6135687"/>
            <a:ext cx="8156536" cy="461665"/>
          </a:xfrm>
          <a:prstGeom prst="rect">
            <a:avLst/>
          </a:prstGeom>
          <a:noFill/>
        </p:spPr>
        <p:txBody>
          <a:bodyPr wrap="square" rtlCol="0">
            <a:spAutoFit/>
          </a:bodyPr>
          <a:lstStyle/>
          <a:p>
            <a:r>
              <a:rPr lang="en-US" altLang="zh-CN" sz="2400" dirty="0">
                <a:solidFill>
                  <a:srgbClr val="FF0000"/>
                </a:solidFill>
              </a:rPr>
              <a:t>For lower energy jet, </a:t>
            </a:r>
            <a:r>
              <a:rPr lang="en-US" altLang="zh-CN" sz="2400" dirty="0">
                <a:solidFill>
                  <a:srgbClr val="002060"/>
                </a:solidFill>
              </a:rPr>
              <a:t>the inner core can be affected more easily.</a:t>
            </a:r>
            <a:endParaRPr lang="zh-CN" altLang="en-US" sz="2400" dirty="0">
              <a:solidFill>
                <a:srgbClr val="002060"/>
              </a:solidFill>
            </a:endParaRPr>
          </a:p>
        </p:txBody>
      </p:sp>
      <p:grpSp>
        <p:nvGrpSpPr>
          <p:cNvPr id="2" name="组合 1">
            <a:extLst>
              <a:ext uri="{FF2B5EF4-FFF2-40B4-BE49-F238E27FC236}">
                <a16:creationId xmlns:a16="http://schemas.microsoft.com/office/drawing/2014/main" id="{F9D8B46A-1867-43DB-AFBB-FDC3E544FF1C}"/>
              </a:ext>
            </a:extLst>
          </p:cNvPr>
          <p:cNvGrpSpPr/>
          <p:nvPr/>
        </p:nvGrpSpPr>
        <p:grpSpPr>
          <a:xfrm>
            <a:off x="24036" y="1520788"/>
            <a:ext cx="9095929" cy="3780420"/>
            <a:chOff x="24036" y="1520788"/>
            <a:chExt cx="9095929" cy="3780420"/>
          </a:xfrm>
        </p:grpSpPr>
        <p:pic>
          <p:nvPicPr>
            <p:cNvPr id="7" name="Picture 3"/>
            <p:cNvPicPr>
              <a:picLocks noChangeAspect="1" noChangeArrowheads="1"/>
            </p:cNvPicPr>
            <p:nvPr/>
          </p:nvPicPr>
          <p:blipFill rotWithShape="1">
            <a:blip r:embed="rId4" cstate="print">
              <a:clrChange>
                <a:clrFrom>
                  <a:srgbClr val="FFFFFF"/>
                </a:clrFrom>
                <a:clrTo>
                  <a:srgbClr val="FFFFFF">
                    <a:alpha val="0"/>
                  </a:srgbClr>
                </a:clrTo>
              </a:clrChange>
              <a:lum bright="-10000"/>
            </a:blip>
            <a:srcRect l="12048"/>
            <a:stretch/>
          </p:blipFill>
          <p:spPr bwMode="auto">
            <a:xfrm>
              <a:off x="4716017" y="1556978"/>
              <a:ext cx="4403948" cy="3734705"/>
            </a:xfrm>
            <a:prstGeom prst="rect">
              <a:avLst/>
            </a:prstGeom>
          </p:spPr>
        </p:pic>
        <p:pic>
          <p:nvPicPr>
            <p:cNvPr id="13" name="Picture 2">
              <a:extLst>
                <a:ext uri="{FF2B5EF4-FFF2-40B4-BE49-F238E27FC236}">
                  <a16:creationId xmlns:a16="http://schemas.microsoft.com/office/drawing/2014/main" id="{0136CF38-B50D-4654-BBD7-8B575C5DE8E4}"/>
                </a:ext>
              </a:extLst>
            </p:cNvPr>
            <p:cNvPicPr>
              <a:picLocks noChangeAspect="1" noChangeArrowheads="1"/>
            </p:cNvPicPr>
            <p:nvPr/>
          </p:nvPicPr>
          <p:blipFill>
            <a:blip r:embed="rId5" cstate="print">
              <a:lum bright="-10000"/>
              <a:clrChange>
                <a:clrFrom>
                  <a:srgbClr val="FFFFFF"/>
                </a:clrFrom>
                <a:clrTo>
                  <a:srgbClr val="FFFFFF">
                    <a:alpha val="0"/>
                  </a:srgbClr>
                </a:clrTo>
              </a:clrChange>
            </a:blip>
            <a:srcRect/>
            <a:stretch>
              <a:fillRect/>
            </a:stretch>
          </p:blipFill>
          <p:spPr bwMode="auto">
            <a:xfrm>
              <a:off x="24036" y="1520788"/>
              <a:ext cx="4763988" cy="3780420"/>
            </a:xfrm>
            <a:prstGeom prst="rect">
              <a:avLst/>
            </a:prstGeom>
          </p:spPr>
        </p:pic>
      </p:grpSp>
      <p:sp>
        <p:nvSpPr>
          <p:cNvPr id="15" name="TextBox 7">
            <a:extLst>
              <a:ext uri="{FF2B5EF4-FFF2-40B4-BE49-F238E27FC236}">
                <a16:creationId xmlns:a16="http://schemas.microsoft.com/office/drawing/2014/main" id="{738B91CA-41F7-4160-942E-FB9DB6CB0476}"/>
              </a:ext>
            </a:extLst>
          </p:cNvPr>
          <p:cNvSpPr txBox="1"/>
          <p:nvPr/>
        </p:nvSpPr>
        <p:spPr>
          <a:xfrm>
            <a:off x="575557" y="5373936"/>
            <a:ext cx="8280920" cy="830997"/>
          </a:xfrm>
          <a:prstGeom prst="rect">
            <a:avLst/>
          </a:prstGeom>
          <a:noFill/>
        </p:spPr>
        <p:txBody>
          <a:bodyPr wrap="square" rtlCol="0">
            <a:spAutoFit/>
          </a:bodyPr>
          <a:lstStyle/>
          <a:p>
            <a:r>
              <a:rPr lang="en-US" altLang="zh-CN" sz="2400" dirty="0">
                <a:solidFill>
                  <a:srgbClr val="FF0000"/>
                </a:solidFill>
              </a:rPr>
              <a:t>Rad. and Broad. transport energy from center to periphery,</a:t>
            </a:r>
          </a:p>
          <a:p>
            <a:r>
              <a:rPr lang="en-US" altLang="zh-CN" sz="2400" dirty="0">
                <a:solidFill>
                  <a:srgbClr val="002060"/>
                </a:solidFill>
              </a:rPr>
              <a:t>Coll.  lead inner core lose less fraction of energy than outer part.</a:t>
            </a:r>
            <a:endParaRPr lang="zh-CN" altLang="en-US" sz="2400" dirty="0">
              <a:solidFill>
                <a:srgbClr val="002060"/>
              </a:solidFill>
            </a:endParaRPr>
          </a:p>
        </p:txBody>
      </p:sp>
    </p:spTree>
    <p:extLst>
      <p:ext uri="{BB962C8B-B14F-4D97-AF65-F5344CB8AC3E}">
        <p14:creationId xmlns:p14="http://schemas.microsoft.com/office/powerpoint/2010/main" val="169835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D5FB04D-595A-4CEF-94F3-CD9C39AFB640}"/>
              </a:ext>
            </a:extLst>
          </p:cNvPr>
          <p:cNvSpPr>
            <a:spLocks noGrp="1"/>
          </p:cNvSpPr>
          <p:nvPr>
            <p:ph type="sldNum" sz="quarter" idx="12"/>
          </p:nvPr>
        </p:nvSpPr>
        <p:spPr/>
        <p:txBody>
          <a:bodyPr/>
          <a:lstStyle/>
          <a:p>
            <a:fld id="{02ECF967-BD37-414D-A26B-F775F31B4047}" type="slidenum">
              <a:rPr lang="zh-CN" altLang="en-US" smtClean="0"/>
              <a:pPr/>
              <a:t>16</a:t>
            </a:fld>
            <a:endParaRPr lang="zh-CN" altLang="en-US"/>
          </a:p>
        </p:txBody>
      </p:sp>
      <p:sp>
        <p:nvSpPr>
          <p:cNvPr id="7" name="标题 1">
            <a:extLst>
              <a:ext uri="{FF2B5EF4-FFF2-40B4-BE49-F238E27FC236}">
                <a16:creationId xmlns:a16="http://schemas.microsoft.com/office/drawing/2014/main" id="{BA5FE61A-9F2C-4F4E-9965-5209054630A1}"/>
              </a:ext>
            </a:extLst>
          </p:cNvPr>
          <p:cNvSpPr>
            <a:spLocks noGrp="1"/>
          </p:cNvSpPr>
          <p:nvPr>
            <p:ph type="title"/>
          </p:nvPr>
        </p:nvSpPr>
        <p:spPr>
          <a:xfrm>
            <a:off x="0" y="0"/>
            <a:ext cx="9144000" cy="779240"/>
          </a:xfrm>
          <a:blipFill>
            <a:blip r:embed="rId2" cstate="print"/>
            <a:tile tx="0" ty="0" sx="100000" sy="100000" flip="none" algn="tl"/>
          </a:blipFill>
        </p:spPr>
        <p:txBody>
          <a:bodyPr vert="horz" lIns="91440" tIns="45720" rIns="91440" bIns="45720" rtlCol="0" anchor="ctr">
            <a:normAutofit/>
          </a:bodyPr>
          <a:lstStyle/>
          <a:p>
            <a:r>
              <a:rPr lang="en-US" altLang="zh-CN" sz="4000" dirty="0"/>
              <a:t>Medium response</a:t>
            </a:r>
            <a:endParaRPr lang="zh-CN" altLang="en-US" sz="4000" dirty="0"/>
          </a:p>
        </p:txBody>
      </p:sp>
      <p:pic>
        <p:nvPicPr>
          <p:cNvPr id="8" name="图片 7">
            <a:extLst>
              <a:ext uri="{FF2B5EF4-FFF2-40B4-BE49-F238E27FC236}">
                <a16:creationId xmlns:a16="http://schemas.microsoft.com/office/drawing/2014/main" id="{D4D24EE6-D9C1-4114-BB52-EE4BB6D0DD51}"/>
              </a:ext>
            </a:extLst>
          </p:cNvPr>
          <p:cNvPicPr>
            <a:picLocks noChangeAspect="1"/>
          </p:cNvPicPr>
          <p:nvPr/>
        </p:nvPicPr>
        <p:blipFill rotWithShape="1">
          <a:blip r:embed="rId3">
            <a:clrChange>
              <a:clrFrom>
                <a:srgbClr val="FFFFFF"/>
              </a:clrFrom>
              <a:clrTo>
                <a:srgbClr val="FFFFFF">
                  <a:alpha val="0"/>
                </a:srgbClr>
              </a:clrTo>
            </a:clrChange>
            <a:lum bright="-10000"/>
          </a:blip>
          <a:srcRect r="398"/>
          <a:stretch/>
        </p:blipFill>
        <p:spPr>
          <a:xfrm>
            <a:off x="107504" y="1633133"/>
            <a:ext cx="4771375" cy="715747"/>
          </a:xfrm>
          <a:prstGeom prst="rect">
            <a:avLst/>
          </a:prstGeom>
        </p:spPr>
      </p:pic>
      <p:pic>
        <p:nvPicPr>
          <p:cNvPr id="9" name="图片 8">
            <a:extLst>
              <a:ext uri="{FF2B5EF4-FFF2-40B4-BE49-F238E27FC236}">
                <a16:creationId xmlns:a16="http://schemas.microsoft.com/office/drawing/2014/main" id="{A0E49D7F-6EA3-4C61-9466-46021FF1F6DE}"/>
              </a:ext>
            </a:extLst>
          </p:cNvPr>
          <p:cNvPicPr>
            <a:picLocks noChangeAspect="1"/>
          </p:cNvPicPr>
          <p:nvPr/>
        </p:nvPicPr>
        <p:blipFill>
          <a:blip r:embed="rId4">
            <a:lum bright="-10000"/>
            <a:clrChange>
              <a:clrFrom>
                <a:srgbClr val="FFFFFF"/>
              </a:clrFrom>
              <a:clrTo>
                <a:srgbClr val="FFFFFF">
                  <a:alpha val="0"/>
                </a:srgbClr>
              </a:clrTo>
            </a:clrChange>
          </a:blip>
          <a:stretch>
            <a:fillRect/>
          </a:stretch>
        </p:blipFill>
        <p:spPr>
          <a:xfrm>
            <a:off x="2015207" y="1005992"/>
            <a:ext cx="2304256" cy="441338"/>
          </a:xfrm>
          <a:prstGeom prst="rect">
            <a:avLst/>
          </a:prstGeom>
        </p:spPr>
      </p:pic>
      <p:pic>
        <p:nvPicPr>
          <p:cNvPr id="10" name="图片 9">
            <a:extLst>
              <a:ext uri="{FF2B5EF4-FFF2-40B4-BE49-F238E27FC236}">
                <a16:creationId xmlns:a16="http://schemas.microsoft.com/office/drawing/2014/main" id="{F56C137F-4DD6-46A2-941D-5B23E2A1DECC}"/>
              </a:ext>
            </a:extLst>
          </p:cNvPr>
          <p:cNvPicPr>
            <a:picLocks noChangeAspect="1"/>
          </p:cNvPicPr>
          <p:nvPr/>
        </p:nvPicPr>
        <p:blipFill>
          <a:blip r:embed="rId5">
            <a:clrChange>
              <a:clrFrom>
                <a:srgbClr val="FFFFFF"/>
              </a:clrFrom>
              <a:clrTo>
                <a:srgbClr val="FFFFFF">
                  <a:alpha val="0"/>
                </a:srgbClr>
              </a:clrTo>
            </a:clrChange>
            <a:lum bright="-10000"/>
          </a:blip>
          <a:stretch>
            <a:fillRect/>
          </a:stretch>
        </p:blipFill>
        <p:spPr>
          <a:xfrm>
            <a:off x="142999" y="1012357"/>
            <a:ext cx="1454582" cy="434973"/>
          </a:xfrm>
          <a:prstGeom prst="rect">
            <a:avLst/>
          </a:prstGeom>
        </p:spPr>
      </p:pic>
      <p:sp>
        <p:nvSpPr>
          <p:cNvPr id="11" name="箭头: 右 10">
            <a:extLst>
              <a:ext uri="{FF2B5EF4-FFF2-40B4-BE49-F238E27FC236}">
                <a16:creationId xmlns:a16="http://schemas.microsoft.com/office/drawing/2014/main" id="{FA24C62A-ACFE-4940-AE35-2F3EDF05E7C2}"/>
              </a:ext>
            </a:extLst>
          </p:cNvPr>
          <p:cNvSpPr/>
          <p:nvPr/>
        </p:nvSpPr>
        <p:spPr>
          <a:xfrm>
            <a:off x="1655167" y="1124744"/>
            <a:ext cx="288032" cy="154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7DA8C1A0-FDC0-4667-B0A0-B875DA761091}"/>
              </a:ext>
            </a:extLst>
          </p:cNvPr>
          <p:cNvPicPr>
            <a:picLocks noChangeAspect="1"/>
          </p:cNvPicPr>
          <p:nvPr/>
        </p:nvPicPr>
        <p:blipFill>
          <a:blip r:embed="rId6">
            <a:lum bright="-10000"/>
            <a:clrChange>
              <a:clrFrom>
                <a:srgbClr val="FFFFFF"/>
              </a:clrFrom>
              <a:clrTo>
                <a:srgbClr val="FFFFFF">
                  <a:alpha val="0"/>
                </a:srgbClr>
              </a:clrTo>
            </a:clrChange>
          </a:blip>
          <a:stretch>
            <a:fillRect/>
          </a:stretch>
        </p:blipFill>
        <p:spPr>
          <a:xfrm>
            <a:off x="1373691" y="4684355"/>
            <a:ext cx="5500775" cy="2089153"/>
          </a:xfrm>
          <a:prstGeom prst="rect">
            <a:avLst/>
          </a:prstGeom>
        </p:spPr>
      </p:pic>
      <p:pic>
        <p:nvPicPr>
          <p:cNvPr id="3" name="图片 2">
            <a:extLst>
              <a:ext uri="{FF2B5EF4-FFF2-40B4-BE49-F238E27FC236}">
                <a16:creationId xmlns:a16="http://schemas.microsoft.com/office/drawing/2014/main" id="{92E8B358-E5B5-4E37-BD9D-43D779711EB5}"/>
              </a:ext>
            </a:extLst>
          </p:cNvPr>
          <p:cNvPicPr>
            <a:picLocks noChangeAspect="1"/>
          </p:cNvPicPr>
          <p:nvPr/>
        </p:nvPicPr>
        <p:blipFill>
          <a:blip r:embed="rId7">
            <a:clrChange>
              <a:clrFrom>
                <a:srgbClr val="FFFFFF"/>
              </a:clrFrom>
              <a:clrTo>
                <a:srgbClr val="FFFFFF">
                  <a:alpha val="0"/>
                </a:srgbClr>
              </a:clrTo>
            </a:clrChange>
            <a:lum bright="-10000"/>
          </a:blip>
          <a:stretch>
            <a:fillRect/>
          </a:stretch>
        </p:blipFill>
        <p:spPr>
          <a:xfrm>
            <a:off x="1373691" y="2392394"/>
            <a:ext cx="5502565" cy="2145301"/>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048C80C-9554-4647-AE05-E429530E87ED}"/>
                  </a:ext>
                </a:extLst>
              </p:cNvPr>
              <p:cNvSpPr txBox="1"/>
              <p:nvPr/>
            </p:nvSpPr>
            <p:spPr>
              <a:xfrm>
                <a:off x="6588224" y="3933056"/>
                <a:ext cx="2434190" cy="3018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𝑒</m:t>
                      </m:r>
                      <m:r>
                        <a:rPr lang="en-US" altLang="zh-CN" i="1" smtClean="0">
                          <a:latin typeface="Cambria Math" panose="02040503050406030204" pitchFamily="18" charset="0"/>
                        </a:rPr>
                        <m:t>=</m:t>
                      </m:r>
                      <m:r>
                        <a:rPr lang="en-US" altLang="zh-CN" b="0" i="1" smtClean="0">
                          <a:latin typeface="Cambria Math" panose="02040503050406030204" pitchFamily="18" charset="0"/>
                        </a:rPr>
                        <m:t>𝑒</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e>
                        <m:sub>
                          <m:r>
                            <a:rPr lang="en-US" altLang="zh-CN" b="0" i="1" smtClean="0">
                              <a:latin typeface="Cambria Math" panose="02040503050406030204" pitchFamily="18" charset="0"/>
                            </a:rPr>
                            <m:t>𝑤</m:t>
                          </m:r>
                          <m:r>
                            <a:rPr lang="en-US" altLang="zh-CN" b="0" i="1" smtClean="0">
                              <a:latin typeface="Cambria Math" panose="02040503050406030204" pitchFamily="18" charset="0"/>
                            </a:rPr>
                            <m:t>/</m:t>
                          </m:r>
                          <m:r>
                            <a:rPr lang="en-US" altLang="zh-CN" b="0" i="1" smtClean="0">
                              <a:latin typeface="Cambria Math" panose="02040503050406030204" pitchFamily="18" charset="0"/>
                            </a:rPr>
                            <m:t>𝑗𝑒𝑡</m:t>
                          </m:r>
                        </m:sub>
                      </m:sSub>
                      <m:r>
                        <a:rPr lang="en-US" altLang="zh-CN" b="0" i="1" smtClean="0">
                          <a:latin typeface="Cambria Math" panose="02040503050406030204" pitchFamily="18" charset="0"/>
                        </a:rPr>
                        <m:t>−</m:t>
                      </m:r>
                      <m:r>
                        <a:rPr lang="en-US" altLang="zh-CN" i="1">
                          <a:latin typeface="Cambria Math" panose="02040503050406030204" pitchFamily="18" charset="0"/>
                        </a:rPr>
                        <m:t>𝑒</m:t>
                      </m:r>
                      <m:sSub>
                        <m:sSubPr>
                          <m:ctrlPr>
                            <a:rPr lang="en-US" altLang="zh-CN" i="1">
                              <a:latin typeface="Cambria Math" panose="02040503050406030204" pitchFamily="18" charset="0"/>
                            </a:rPr>
                          </m:ctrlPr>
                        </m:sSubPr>
                        <m:e>
                          <m:r>
                            <a:rPr lang="en-US" altLang="zh-CN" i="1">
                              <a:latin typeface="Cambria Math" panose="02040503050406030204" pitchFamily="18" charset="0"/>
                            </a:rPr>
                            <m:t>|</m:t>
                          </m:r>
                        </m:e>
                        <m:sub>
                          <m:r>
                            <a:rPr lang="en-US" altLang="zh-CN" i="1">
                              <a:latin typeface="Cambria Math" panose="02040503050406030204" pitchFamily="18" charset="0"/>
                            </a:rPr>
                            <m:t>𝑤</m:t>
                          </m:r>
                          <m:r>
                            <a:rPr lang="en-US" altLang="zh-CN" i="1">
                              <a:latin typeface="Cambria Math" panose="02040503050406030204" pitchFamily="18" charset="0"/>
                            </a:rPr>
                            <m:t>/</m:t>
                          </m:r>
                          <m:r>
                            <a:rPr lang="en-US" altLang="zh-CN" b="0" i="1" smtClean="0">
                              <a:latin typeface="Cambria Math" panose="02040503050406030204" pitchFamily="18" charset="0"/>
                            </a:rPr>
                            <m:t>𝑜</m:t>
                          </m:r>
                          <m:r>
                            <a:rPr lang="en-US" altLang="zh-CN" i="1">
                              <a:latin typeface="Cambria Math" panose="02040503050406030204" pitchFamily="18" charset="0"/>
                            </a:rPr>
                            <m:t>𝑗𝑒𝑡</m:t>
                          </m:r>
                        </m:sub>
                      </m:sSub>
                    </m:oMath>
                  </m:oMathPara>
                </a14:m>
                <a:endParaRPr lang="zh-CN" altLang="en-US" dirty="0"/>
              </a:p>
            </p:txBody>
          </p:sp>
        </mc:Choice>
        <mc:Fallback xmlns="">
          <p:sp>
            <p:nvSpPr>
              <p:cNvPr id="6" name="文本框 5">
                <a:extLst>
                  <a:ext uri="{FF2B5EF4-FFF2-40B4-BE49-F238E27FC236}">
                    <a16:creationId xmlns:a16="http://schemas.microsoft.com/office/drawing/2014/main" id="{A048C80C-9554-4647-AE05-E429530E87ED}"/>
                  </a:ext>
                </a:extLst>
              </p:cNvPr>
              <p:cNvSpPr txBox="1">
                <a:spLocks noRot="1" noChangeAspect="1" noMove="1" noResize="1" noEditPoints="1" noAdjustHandles="1" noChangeArrowheads="1" noChangeShapeType="1" noTextEdit="1"/>
              </p:cNvSpPr>
              <p:nvPr/>
            </p:nvSpPr>
            <p:spPr>
              <a:xfrm>
                <a:off x="6588224" y="3933056"/>
                <a:ext cx="2434190" cy="301878"/>
              </a:xfrm>
              <a:prstGeom prst="rect">
                <a:avLst/>
              </a:prstGeom>
              <a:blipFill>
                <a:blip r:embed="rId8"/>
                <a:stretch>
                  <a:fillRect b="-28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314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D5FB04D-595A-4CEF-94F3-CD9C39AFB640}"/>
              </a:ext>
            </a:extLst>
          </p:cNvPr>
          <p:cNvSpPr>
            <a:spLocks noGrp="1"/>
          </p:cNvSpPr>
          <p:nvPr>
            <p:ph type="sldNum" sz="quarter" idx="12"/>
          </p:nvPr>
        </p:nvSpPr>
        <p:spPr/>
        <p:txBody>
          <a:bodyPr/>
          <a:lstStyle/>
          <a:p>
            <a:fld id="{02ECF967-BD37-414D-A26B-F775F31B4047}" type="slidenum">
              <a:rPr lang="zh-CN" altLang="en-US" smtClean="0"/>
              <a:pPr/>
              <a:t>17</a:t>
            </a:fld>
            <a:endParaRPr lang="zh-CN" altLang="en-US"/>
          </a:p>
        </p:txBody>
      </p:sp>
      <p:sp>
        <p:nvSpPr>
          <p:cNvPr id="7" name="标题 1">
            <a:extLst>
              <a:ext uri="{FF2B5EF4-FFF2-40B4-BE49-F238E27FC236}">
                <a16:creationId xmlns:a16="http://schemas.microsoft.com/office/drawing/2014/main" id="{BA5FE61A-9F2C-4F4E-9965-5209054630A1}"/>
              </a:ext>
            </a:extLst>
          </p:cNvPr>
          <p:cNvSpPr>
            <a:spLocks noGrp="1"/>
          </p:cNvSpPr>
          <p:nvPr>
            <p:ph type="title"/>
          </p:nvPr>
        </p:nvSpPr>
        <p:spPr>
          <a:xfrm>
            <a:off x="0" y="0"/>
            <a:ext cx="9144000" cy="779240"/>
          </a:xfrm>
          <a:blipFill>
            <a:blip r:embed="rId2" cstate="print"/>
            <a:tile tx="0" ty="0" sx="100000" sy="100000" flip="none" algn="tl"/>
          </a:blipFill>
        </p:spPr>
        <p:txBody>
          <a:bodyPr vert="horz" lIns="91440" tIns="45720" rIns="91440" bIns="45720" rtlCol="0" anchor="ctr">
            <a:normAutofit/>
          </a:bodyPr>
          <a:lstStyle/>
          <a:p>
            <a:r>
              <a:rPr lang="en-US" altLang="zh-CN" sz="4000" dirty="0"/>
              <a:t>Effect of medium response</a:t>
            </a:r>
            <a:endParaRPr lang="zh-CN" altLang="en-US" sz="4000" dirty="0"/>
          </a:p>
        </p:txBody>
      </p:sp>
      <p:pic>
        <p:nvPicPr>
          <p:cNvPr id="13" name="图片 12">
            <a:extLst>
              <a:ext uri="{FF2B5EF4-FFF2-40B4-BE49-F238E27FC236}">
                <a16:creationId xmlns:a16="http://schemas.microsoft.com/office/drawing/2014/main" id="{B5FB423D-4C99-4E46-B684-23EFE888D904}"/>
              </a:ext>
            </a:extLst>
          </p:cNvPr>
          <p:cNvPicPr>
            <a:picLocks noChangeAspect="1"/>
          </p:cNvPicPr>
          <p:nvPr/>
        </p:nvPicPr>
        <p:blipFill>
          <a:blip r:embed="rId3">
            <a:clrChange>
              <a:clrFrom>
                <a:srgbClr val="FFFFFF"/>
              </a:clrFrom>
              <a:clrTo>
                <a:srgbClr val="FFFFFF">
                  <a:alpha val="0"/>
                </a:srgbClr>
              </a:clrTo>
            </a:clrChange>
            <a:lum bright="-10000"/>
          </a:blip>
          <a:stretch>
            <a:fillRect/>
          </a:stretch>
        </p:blipFill>
        <p:spPr>
          <a:xfrm>
            <a:off x="4662056" y="1043938"/>
            <a:ext cx="4100100" cy="4164534"/>
          </a:xfrm>
          <a:prstGeom prst="rect">
            <a:avLst/>
          </a:prstGeom>
        </p:spPr>
      </p:pic>
      <p:pic>
        <p:nvPicPr>
          <p:cNvPr id="12" name="图片 11">
            <a:extLst>
              <a:ext uri="{FF2B5EF4-FFF2-40B4-BE49-F238E27FC236}">
                <a16:creationId xmlns:a16="http://schemas.microsoft.com/office/drawing/2014/main" id="{62F6289B-09D7-4872-A499-D7EFEF83DDEF}"/>
              </a:ext>
            </a:extLst>
          </p:cNvPr>
          <p:cNvPicPr>
            <a:picLocks noChangeAspect="1"/>
          </p:cNvPicPr>
          <p:nvPr/>
        </p:nvPicPr>
        <p:blipFill rotWithShape="1">
          <a:blip r:embed="rId4">
            <a:lum bright="-10000"/>
            <a:clrChange>
              <a:clrFrom>
                <a:srgbClr val="FFFFFF"/>
              </a:clrFrom>
              <a:clrTo>
                <a:srgbClr val="FFFFFF">
                  <a:alpha val="0"/>
                </a:srgbClr>
              </a:clrTo>
            </a:clrChange>
          </a:blip>
          <a:srcRect r="784"/>
          <a:stretch/>
        </p:blipFill>
        <p:spPr>
          <a:xfrm>
            <a:off x="395536" y="1043938"/>
            <a:ext cx="4086409" cy="4164534"/>
          </a:xfrm>
          <a:prstGeom prst="rect">
            <a:avLst/>
          </a:prstGeom>
        </p:spPr>
      </p:pic>
      <p:sp>
        <p:nvSpPr>
          <p:cNvPr id="15" name="TextBox 9">
            <a:extLst>
              <a:ext uri="{FF2B5EF4-FFF2-40B4-BE49-F238E27FC236}">
                <a16:creationId xmlns:a16="http://schemas.microsoft.com/office/drawing/2014/main" id="{0E3101C9-65D7-40B7-8494-45F91A978174}"/>
              </a:ext>
            </a:extLst>
          </p:cNvPr>
          <p:cNvSpPr txBox="1"/>
          <p:nvPr/>
        </p:nvSpPr>
        <p:spPr>
          <a:xfrm>
            <a:off x="1043608" y="5355213"/>
            <a:ext cx="7488832" cy="95410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ea typeface="Microsoft JhengHei UI" pitchFamily="34" charset="-120"/>
              </a:rPr>
              <a:t> Lost energy is transported to medium at large r,</a:t>
            </a:r>
          </a:p>
          <a:p>
            <a:r>
              <a:rPr lang="en-US" altLang="zh-CN" sz="2800" dirty="0">
                <a:ea typeface="Microsoft JhengHei UI" pitchFamily="34" charset="-120"/>
              </a:rPr>
              <a:t> </a:t>
            </a:r>
            <a:r>
              <a:rPr lang="en-US" altLang="zh-CN" sz="2800" dirty="0">
                <a:solidFill>
                  <a:schemeClr val="accent4"/>
                </a:solidFill>
                <a:ea typeface="Microsoft JhengHei UI" pitchFamily="34" charset="-120"/>
              </a:rPr>
              <a:t>Medium response dominates jet shape at large r.</a:t>
            </a:r>
            <a:endParaRPr lang="zh-CN" altLang="en-US" sz="2800" dirty="0">
              <a:solidFill>
                <a:schemeClr val="accent4"/>
              </a:solidFill>
              <a:ea typeface="Microsoft JhengHei UI" pitchFamily="34" charset="-120"/>
            </a:endParaRPr>
          </a:p>
        </p:txBody>
      </p:sp>
    </p:spTree>
    <p:extLst>
      <p:ext uri="{BB962C8B-B14F-4D97-AF65-F5344CB8AC3E}">
        <p14:creationId xmlns:p14="http://schemas.microsoft.com/office/powerpoint/2010/main" val="163587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1309BA-CD25-4AC2-BA57-A62B420F40AA}"/>
              </a:ext>
            </a:extLst>
          </p:cNvPr>
          <p:cNvSpPr>
            <a:spLocks noGrp="1"/>
          </p:cNvSpPr>
          <p:nvPr>
            <p:ph type="title"/>
          </p:nvPr>
        </p:nvSpPr>
        <p:spPr>
          <a:xfrm>
            <a:off x="0" y="3068960"/>
            <a:ext cx="9108504" cy="1325563"/>
          </a:xfrm>
        </p:spPr>
        <p:txBody>
          <a:bodyPr>
            <a:normAutofit fontScale="90000"/>
          </a:bodyPr>
          <a:lstStyle/>
          <a:p>
            <a:r>
              <a:rPr lang="en-US" altLang="zh-CN" b="1" dirty="0"/>
              <a:t>Nuclear modification of jet splitting function</a:t>
            </a:r>
            <a:br>
              <a:rPr lang="en-US" altLang="zh-CN" dirty="0"/>
            </a:br>
            <a:endParaRPr lang="zh-CN" altLang="en-US" dirty="0"/>
          </a:p>
        </p:txBody>
      </p:sp>
      <p:sp>
        <p:nvSpPr>
          <p:cNvPr id="4" name="灯片编号占位符 3">
            <a:extLst>
              <a:ext uri="{FF2B5EF4-FFF2-40B4-BE49-F238E27FC236}">
                <a16:creationId xmlns:a16="http://schemas.microsoft.com/office/drawing/2014/main" id="{4A8A0408-FEF2-4C13-8C8A-AEACAA166C38}"/>
              </a:ext>
            </a:extLst>
          </p:cNvPr>
          <p:cNvSpPr>
            <a:spLocks noGrp="1"/>
          </p:cNvSpPr>
          <p:nvPr>
            <p:ph type="sldNum" sz="quarter" idx="12"/>
          </p:nvPr>
        </p:nvSpPr>
        <p:spPr/>
        <p:txBody>
          <a:bodyPr/>
          <a:lstStyle/>
          <a:p>
            <a:fld id="{02ECF967-BD37-414D-A26B-F775F31B4047}" type="slidenum">
              <a:rPr lang="zh-CN" altLang="en-US" smtClean="0"/>
              <a:pPr/>
              <a:t>18</a:t>
            </a:fld>
            <a:endParaRPr lang="zh-CN" altLang="en-US"/>
          </a:p>
        </p:txBody>
      </p:sp>
    </p:spTree>
    <p:extLst>
      <p:ext uri="{BB962C8B-B14F-4D97-AF65-F5344CB8AC3E}">
        <p14:creationId xmlns:p14="http://schemas.microsoft.com/office/powerpoint/2010/main" val="393247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19</a:t>
            </a:fld>
            <a:endParaRPr lang="zh-CN" altLang="en-US" dirty="0"/>
          </a:p>
        </p:txBody>
      </p:sp>
      <p:sp>
        <p:nvSpPr>
          <p:cNvPr id="8" name="TextBox 7"/>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Why study groomed jet splitting function?</a:t>
            </a:r>
            <a:endParaRPr lang="zh-CN" altLang="en-US" sz="3600" dirty="0">
              <a:solidFill>
                <a:srgbClr val="0070C0"/>
              </a:solidFill>
            </a:endParaRPr>
          </a:p>
        </p:txBody>
      </p:sp>
      <p:sp>
        <p:nvSpPr>
          <p:cNvPr id="9" name="TextBox 8"/>
          <p:cNvSpPr txBox="1"/>
          <p:nvPr/>
        </p:nvSpPr>
        <p:spPr>
          <a:xfrm>
            <a:off x="228600" y="719986"/>
            <a:ext cx="8763000" cy="2086725"/>
          </a:xfrm>
          <a:prstGeom prst="rect">
            <a:avLst/>
          </a:prstGeom>
          <a:noFill/>
        </p:spPr>
        <p:txBody>
          <a:bodyPr wrap="square" rtlCol="0">
            <a:spAutoFit/>
          </a:bodyPr>
          <a:lstStyle/>
          <a:p>
            <a:pPr marL="360000" indent="-360000">
              <a:lnSpc>
                <a:spcPct val="110000"/>
              </a:lnSpc>
              <a:buFont typeface="Arial"/>
              <a:buChar char="•"/>
            </a:pPr>
            <a:r>
              <a:rPr lang="en-US" altLang="zh-CN" sz="2400" dirty="0">
                <a:solidFill>
                  <a:srgbClr val="FF0000"/>
                </a:solidFill>
              </a:rPr>
              <a:t>In jet quenching studies, medium-modified splitting functions are key quantities.</a:t>
            </a:r>
          </a:p>
          <a:p>
            <a:pPr marL="360000" indent="-360000">
              <a:lnSpc>
                <a:spcPct val="110000"/>
              </a:lnSpc>
              <a:buFont typeface="Arial"/>
              <a:buChar char="•"/>
            </a:pPr>
            <a:r>
              <a:rPr lang="en-US" altLang="zh-CN" sz="2400" dirty="0">
                <a:solidFill>
                  <a:srgbClr val="000090"/>
                </a:solidFill>
              </a:rPr>
              <a:t>They enter into many phenomenological studies (I</a:t>
            </a:r>
            <a:r>
              <a:rPr lang="en-US" altLang="zh-CN" sz="2400" baseline="-25000" dirty="0">
                <a:solidFill>
                  <a:srgbClr val="000090"/>
                </a:solidFill>
              </a:rPr>
              <a:t>AA</a:t>
            </a:r>
            <a:r>
              <a:rPr lang="en-US" altLang="zh-CN" sz="2400" dirty="0">
                <a:solidFill>
                  <a:srgbClr val="000090"/>
                </a:solidFill>
              </a:rPr>
              <a:t>, </a:t>
            </a:r>
            <a:r>
              <a:rPr lang="en-US" altLang="zh-CN" sz="2400" i="1" dirty="0">
                <a:solidFill>
                  <a:srgbClr val="000090"/>
                </a:solidFill>
              </a:rPr>
              <a:t>R</a:t>
            </a:r>
            <a:r>
              <a:rPr lang="en-US" altLang="zh-CN" sz="2400" baseline="-25000" dirty="0">
                <a:solidFill>
                  <a:srgbClr val="000090"/>
                </a:solidFill>
              </a:rPr>
              <a:t>AA</a:t>
            </a:r>
            <a:r>
              <a:rPr lang="en-US" altLang="zh-CN" sz="2400" dirty="0">
                <a:solidFill>
                  <a:srgbClr val="000090"/>
                </a:solidFill>
              </a:rPr>
              <a:t>, </a:t>
            </a:r>
            <a:r>
              <a:rPr lang="en-US" altLang="zh-CN" sz="2400" i="1" dirty="0">
                <a:solidFill>
                  <a:srgbClr val="000090"/>
                </a:solidFill>
              </a:rPr>
              <a:t>jet shape, jet fragmentation function.</a:t>
            </a:r>
            <a:r>
              <a:rPr lang="en-US" altLang="zh-CN" sz="2400" dirty="0">
                <a:solidFill>
                  <a:srgbClr val="000090"/>
                </a:solidFill>
              </a:rPr>
              <a:t>….) in various ways, e.g.,</a:t>
            </a:r>
          </a:p>
          <a:p>
            <a:pPr algn="ctr"/>
            <a:endParaRPr lang="zh-CN" altLang="en-US" sz="2400" dirty="0"/>
          </a:p>
        </p:txBody>
      </p:sp>
      <p:sp>
        <p:nvSpPr>
          <p:cNvPr id="12" name="TextBox 11"/>
          <p:cNvSpPr txBox="1"/>
          <p:nvPr/>
        </p:nvSpPr>
        <p:spPr>
          <a:xfrm>
            <a:off x="228600" y="5220131"/>
            <a:ext cx="8610600" cy="1200329"/>
          </a:xfrm>
          <a:prstGeom prst="rect">
            <a:avLst/>
          </a:prstGeom>
          <a:noFill/>
        </p:spPr>
        <p:txBody>
          <a:bodyPr wrap="square" rtlCol="0">
            <a:spAutoFit/>
          </a:bodyPr>
          <a:lstStyle/>
          <a:p>
            <a:pPr marL="360000" indent="-360000">
              <a:buFont typeface="Arial"/>
              <a:buChar char="•"/>
            </a:pPr>
            <a:r>
              <a:rPr lang="en-US" altLang="zh-CN" sz="2400" dirty="0">
                <a:solidFill>
                  <a:srgbClr val="002060"/>
                </a:solidFill>
              </a:rPr>
              <a:t>These phenomenological jet quenching studies can only indirectly probe splitting functions. </a:t>
            </a:r>
          </a:p>
          <a:p>
            <a:pPr marL="360000" indent="-360000">
              <a:buFont typeface="Arial"/>
              <a:buChar char="•"/>
            </a:pPr>
            <a:r>
              <a:rPr lang="en-US" altLang="zh-CN" sz="2400" dirty="0">
                <a:solidFill>
                  <a:srgbClr val="FF0000"/>
                </a:solidFill>
              </a:rPr>
              <a:t>We would like to have a direct probe of splitting functions.</a:t>
            </a:r>
            <a:endParaRPr lang="en-US" altLang="zh-CN" sz="2400" dirty="0"/>
          </a:p>
        </p:txBody>
      </p:sp>
      <p:sp>
        <p:nvSpPr>
          <p:cNvPr id="15" name="Rectangle 14"/>
          <p:cNvSpPr/>
          <p:nvPr/>
        </p:nvSpPr>
        <p:spPr>
          <a:xfrm>
            <a:off x="838200" y="2420888"/>
            <a:ext cx="7896907" cy="461665"/>
          </a:xfrm>
          <a:prstGeom prst="rect">
            <a:avLst/>
          </a:prstGeom>
        </p:spPr>
        <p:txBody>
          <a:bodyPr wrap="square">
            <a:spAutoFit/>
          </a:bodyPr>
          <a:lstStyle/>
          <a:p>
            <a:pPr>
              <a:spcBef>
                <a:spcPts val="300"/>
              </a:spcBef>
            </a:pPr>
            <a:r>
              <a:rPr lang="en-US" sz="2400" dirty="0">
                <a:solidFill>
                  <a:srgbClr val="008000"/>
                </a:solidFill>
              </a:rPr>
              <a:t>DGLAP evolution for parton fragmentation function:</a:t>
            </a:r>
          </a:p>
        </p:txBody>
      </p:sp>
      <p:sp>
        <p:nvSpPr>
          <p:cNvPr id="16" name="TextBox 6"/>
          <p:cNvSpPr txBox="1">
            <a:spLocks noChangeArrowheads="1"/>
          </p:cNvSpPr>
          <p:nvPr/>
        </p:nvSpPr>
        <p:spPr bwMode="auto">
          <a:xfrm>
            <a:off x="838200" y="3818179"/>
            <a:ext cx="4676731" cy="461665"/>
          </a:xfrm>
          <a:prstGeom prst="rect">
            <a:avLst/>
          </a:prstGeom>
          <a:noFill/>
          <a:ln w="9525">
            <a:noFill/>
            <a:miter lim="800000"/>
            <a:headEnd/>
            <a:tailEnd/>
          </a:ln>
        </p:spPr>
        <p:txBody>
          <a:bodyPr wrap="none">
            <a:prstTxWarp prst="textNoShape">
              <a:avLst/>
            </a:prstTxWarp>
            <a:spAutoFit/>
          </a:bodyPr>
          <a:lstStyle/>
          <a:p>
            <a:r>
              <a:rPr lang="en-US" sz="2400" dirty="0">
                <a:solidFill>
                  <a:srgbClr val="008000"/>
                </a:solidFill>
              </a:rPr>
              <a:t>Transport model (scattering rate):</a:t>
            </a:r>
          </a:p>
        </p:txBody>
      </p:sp>
      <p:pic>
        <p:nvPicPr>
          <p:cNvPr id="19" name="Picture 18" descr="latex-image-1.pdf"/>
          <p:cNvPicPr>
            <a:picLocks noChangeAspect="1"/>
          </p:cNvPicPr>
          <p:nvPr/>
        </p:nvPicPr>
        <p:blipFill>
          <a:blip r:embed="rId4" cstate="print"/>
          <a:stretch>
            <a:fillRect/>
          </a:stretch>
        </p:blipFill>
        <p:spPr>
          <a:xfrm>
            <a:off x="1244664" y="4391134"/>
            <a:ext cx="5806440" cy="655320"/>
          </a:xfrm>
          <a:prstGeom prst="rect">
            <a:avLst/>
          </a:prstGeom>
        </p:spPr>
      </p:pic>
      <p:pic>
        <p:nvPicPr>
          <p:cNvPr id="3" name="图片 2"/>
          <p:cNvPicPr>
            <a:picLocks noChangeAspect="1"/>
          </p:cNvPicPr>
          <p:nvPr/>
        </p:nvPicPr>
        <p:blipFill rotWithShape="1">
          <a:blip r:embed="rId5" cstate="print">
            <a:clrChange>
              <a:clrFrom>
                <a:srgbClr val="FFFFFF"/>
              </a:clrFrom>
              <a:clrTo>
                <a:srgbClr val="FFFFFF">
                  <a:alpha val="0"/>
                </a:srgbClr>
              </a:clrTo>
            </a:clrChange>
            <a:lum bright="-10000"/>
          </a:blip>
          <a:srcRect l="744" t="4940" b="18050"/>
          <a:stretch/>
        </p:blipFill>
        <p:spPr>
          <a:xfrm>
            <a:off x="1055625" y="2937363"/>
            <a:ext cx="6956549" cy="809746"/>
          </a:xfrm>
          <a:prstGeom prst="rect">
            <a:avLst/>
          </a:prstGeom>
        </p:spPr>
      </p:pic>
    </p:spTree>
    <p:extLst>
      <p:ext uri="{BB962C8B-B14F-4D97-AF65-F5344CB8AC3E}">
        <p14:creationId xmlns:p14="http://schemas.microsoft.com/office/powerpoint/2010/main" val="161177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4624"/>
            <a:ext cx="8229600" cy="1143000"/>
          </a:xfrm>
        </p:spPr>
        <p:txBody>
          <a:bodyPr/>
          <a:lstStyle/>
          <a:p>
            <a:r>
              <a:rPr lang="en-US" altLang="zh-CN" b="1" dirty="0"/>
              <a:t>Outline</a:t>
            </a:r>
          </a:p>
        </p:txBody>
      </p:sp>
      <p:sp>
        <p:nvSpPr>
          <p:cNvPr id="6147" name="Rectangle 3"/>
          <p:cNvSpPr>
            <a:spLocks noGrp="1" noChangeArrowheads="1"/>
          </p:cNvSpPr>
          <p:nvPr>
            <p:ph idx="1"/>
          </p:nvPr>
        </p:nvSpPr>
        <p:spPr>
          <a:xfrm>
            <a:off x="27099" y="1052736"/>
            <a:ext cx="8496944" cy="4997151"/>
          </a:xfrm>
        </p:spPr>
        <p:txBody>
          <a:bodyPr>
            <a:normAutofit lnSpcReduction="10000"/>
          </a:bodyPr>
          <a:lstStyle/>
          <a:p>
            <a:pPr>
              <a:buSzPct val="100000"/>
              <a:buFont typeface="Wingdings" panose="05000000000000000000" pitchFamily="2" charset="2"/>
              <a:buChar char="p"/>
            </a:pPr>
            <a:r>
              <a:rPr lang="en-US" altLang="zh-CN" dirty="0"/>
              <a:t> </a:t>
            </a:r>
            <a:r>
              <a:rPr lang="en-US" altLang="zh-CN" b="1" dirty="0"/>
              <a:t>Motivation</a:t>
            </a:r>
          </a:p>
          <a:p>
            <a:pPr>
              <a:buSzPct val="100000"/>
              <a:buFont typeface="Wingdings" panose="05000000000000000000" pitchFamily="2" charset="2"/>
              <a:buChar char="p"/>
            </a:pPr>
            <a:r>
              <a:rPr lang="en-US" altLang="zh-CN" dirty="0"/>
              <a:t> </a:t>
            </a:r>
            <a:r>
              <a:rPr lang="en-US" altLang="zh-CN" b="1" dirty="0"/>
              <a:t>Full jet evolution in medium</a:t>
            </a:r>
          </a:p>
          <a:p>
            <a:pPr>
              <a:buSzPct val="100000"/>
              <a:buFont typeface="Wingdings" panose="05000000000000000000" pitchFamily="2" charset="2"/>
              <a:buChar char="p"/>
            </a:pPr>
            <a:endParaRPr lang="en-US" altLang="zh-CN" dirty="0"/>
          </a:p>
          <a:p>
            <a:pPr marL="0" indent="0">
              <a:buSzPct val="100000"/>
              <a:buNone/>
            </a:pPr>
            <a:endParaRPr lang="en-US" altLang="zh-CN" dirty="0"/>
          </a:p>
          <a:p>
            <a:pPr marL="0" indent="0">
              <a:buSzPct val="100000"/>
              <a:buNone/>
            </a:pPr>
            <a:endParaRPr lang="en-US" altLang="zh-CN" dirty="0"/>
          </a:p>
          <a:p>
            <a:pPr>
              <a:buSzPct val="100000"/>
              <a:buFont typeface="Wingdings" panose="05000000000000000000" pitchFamily="2" charset="2"/>
              <a:buChar char="p"/>
            </a:pPr>
            <a:r>
              <a:rPr lang="en-US" altLang="zh-CN" b="1" dirty="0"/>
              <a:t> Nuclear modification of jet splitting function</a:t>
            </a:r>
            <a:endParaRPr lang="en-US" altLang="zh-CN" dirty="0"/>
          </a:p>
          <a:p>
            <a:pPr>
              <a:buSzPct val="100000"/>
              <a:buFont typeface="Wingdings" panose="05000000000000000000" pitchFamily="2" charset="2"/>
              <a:buChar char="p"/>
            </a:pPr>
            <a:endParaRPr lang="en-US" altLang="zh-CN" dirty="0"/>
          </a:p>
          <a:p>
            <a:pPr>
              <a:buSzPct val="100000"/>
              <a:buFont typeface="Wingdings" panose="05000000000000000000" pitchFamily="2" charset="2"/>
              <a:buChar char="p"/>
            </a:pPr>
            <a:endParaRPr lang="en-US" altLang="zh-CN" dirty="0"/>
          </a:p>
          <a:p>
            <a:pPr marL="0" indent="0">
              <a:buSzPct val="100000"/>
              <a:buNone/>
            </a:pPr>
            <a:endParaRPr lang="en-US" altLang="zh-CN" dirty="0"/>
          </a:p>
          <a:p>
            <a:pPr>
              <a:buSzPct val="100000"/>
              <a:buFont typeface="Wingdings" panose="05000000000000000000" pitchFamily="2" charset="2"/>
              <a:buChar char="p"/>
            </a:pPr>
            <a:r>
              <a:rPr lang="en-US" altLang="zh-CN" dirty="0"/>
              <a:t> </a:t>
            </a:r>
            <a:r>
              <a:rPr lang="en-US" altLang="zh-CN" b="1" dirty="0"/>
              <a:t>Summary and Outlook </a:t>
            </a:r>
          </a:p>
        </p:txBody>
      </p:sp>
      <p:sp>
        <p:nvSpPr>
          <p:cNvPr id="5" name="Rectangle 3">
            <a:extLst>
              <a:ext uri="{FF2B5EF4-FFF2-40B4-BE49-F238E27FC236}">
                <a16:creationId xmlns:a16="http://schemas.microsoft.com/office/drawing/2014/main" id="{A41888A6-FAC6-464F-ADAB-854B517310E9}"/>
              </a:ext>
            </a:extLst>
          </p:cNvPr>
          <p:cNvSpPr txBox="1">
            <a:spLocks noChangeArrowheads="1"/>
          </p:cNvSpPr>
          <p:nvPr/>
        </p:nvSpPr>
        <p:spPr>
          <a:xfrm>
            <a:off x="323528" y="3878655"/>
            <a:ext cx="8496944" cy="1638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buFont typeface="Wingdings" panose="05000000000000000000" pitchFamily="2" charset="2"/>
              <a:buChar char="Ø"/>
            </a:pPr>
            <a:r>
              <a:rPr lang="en-US" altLang="zh-CN" dirty="0">
                <a:solidFill>
                  <a:srgbClr val="FF0000"/>
                </a:solidFill>
              </a:rPr>
              <a:t> Jet energy dependence for  the nuclear modification of groomed jet splitting function ?</a:t>
            </a:r>
          </a:p>
          <a:p>
            <a:pPr>
              <a:buSzPct val="100000"/>
              <a:buFont typeface="Wingdings" panose="05000000000000000000" pitchFamily="2" charset="2"/>
              <a:buChar char="Ø"/>
            </a:pPr>
            <a:r>
              <a:rPr lang="en-US" altLang="zh-CN" dirty="0">
                <a:solidFill>
                  <a:srgbClr val="FF0000"/>
                </a:solidFill>
              </a:rPr>
              <a:t> Coherent or incoherent </a:t>
            </a:r>
            <a:r>
              <a:rPr lang="en-US" altLang="zh-CN" dirty="0" err="1">
                <a:solidFill>
                  <a:srgbClr val="FF0000"/>
                </a:solidFill>
              </a:rPr>
              <a:t>subjet</a:t>
            </a:r>
            <a:r>
              <a:rPr lang="en-US" altLang="zh-CN" dirty="0">
                <a:solidFill>
                  <a:srgbClr val="FF0000"/>
                </a:solidFill>
              </a:rPr>
              <a:t> energy loss ?</a:t>
            </a:r>
          </a:p>
        </p:txBody>
      </p:sp>
      <p:sp>
        <p:nvSpPr>
          <p:cNvPr id="6" name="Rectangle 3">
            <a:extLst>
              <a:ext uri="{FF2B5EF4-FFF2-40B4-BE49-F238E27FC236}">
                <a16:creationId xmlns:a16="http://schemas.microsoft.com/office/drawing/2014/main" id="{15A71A36-7975-4A3F-B00E-1F6338607A3B}"/>
              </a:ext>
            </a:extLst>
          </p:cNvPr>
          <p:cNvSpPr txBox="1">
            <a:spLocks noChangeArrowheads="1"/>
          </p:cNvSpPr>
          <p:nvPr/>
        </p:nvSpPr>
        <p:spPr>
          <a:xfrm>
            <a:off x="395536" y="1934439"/>
            <a:ext cx="8496944" cy="1638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buFont typeface="Wingdings" panose="05000000000000000000" pitchFamily="2" charset="2"/>
              <a:buChar char="Ø"/>
            </a:pPr>
            <a:r>
              <a:rPr lang="en-US" altLang="zh-CN" dirty="0">
                <a:solidFill>
                  <a:srgbClr val="FF0000"/>
                </a:solidFill>
              </a:rPr>
              <a:t> Full jet energy loss</a:t>
            </a:r>
            <a:endParaRPr lang="en-US" altLang="zh-CN" dirty="0"/>
          </a:p>
          <a:p>
            <a:pPr>
              <a:buSzPct val="100000"/>
              <a:buFont typeface="Wingdings" panose="05000000000000000000" pitchFamily="2" charset="2"/>
              <a:buChar char="Ø"/>
            </a:pPr>
            <a:r>
              <a:rPr lang="en-US" altLang="zh-CN" dirty="0">
                <a:solidFill>
                  <a:srgbClr val="FF0000"/>
                </a:solidFill>
              </a:rPr>
              <a:t> Nuclear modification of jet shape</a:t>
            </a:r>
          </a:p>
          <a:p>
            <a:pPr>
              <a:buSzPct val="100000"/>
              <a:buFont typeface="Wingdings" panose="05000000000000000000" pitchFamily="2" charset="2"/>
              <a:buChar char="Ø"/>
            </a:pPr>
            <a:r>
              <a:rPr lang="en-US" altLang="zh-CN" dirty="0">
                <a:solidFill>
                  <a:srgbClr val="FF0000"/>
                </a:solidFill>
              </a:rPr>
              <a:t> Medium response</a:t>
            </a:r>
          </a:p>
        </p:txBody>
      </p:sp>
      <p:sp>
        <p:nvSpPr>
          <p:cNvPr id="2" name="灯片编号占位符 1">
            <a:extLst>
              <a:ext uri="{FF2B5EF4-FFF2-40B4-BE49-F238E27FC236}">
                <a16:creationId xmlns:a16="http://schemas.microsoft.com/office/drawing/2014/main" id="{ECF2086E-5B99-4656-81DF-9C8ACAD52165}"/>
              </a:ext>
            </a:extLst>
          </p:cNvPr>
          <p:cNvSpPr>
            <a:spLocks noGrp="1"/>
          </p:cNvSpPr>
          <p:nvPr>
            <p:ph type="sldNum" sz="quarter" idx="12"/>
          </p:nvPr>
        </p:nvSpPr>
        <p:spPr/>
        <p:txBody>
          <a:bodyPr/>
          <a:lstStyle/>
          <a:p>
            <a:fld id="{02ECF967-BD37-414D-A26B-F775F31B4047}" type="slidenum">
              <a:rPr lang="zh-CN" altLang="en-US" smtClean="0"/>
              <a:pPr/>
              <a:t>2</a:t>
            </a:fld>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20</a:t>
            </a:fld>
            <a:endParaRPr lang="zh-CN" altLang="en-US"/>
          </a:p>
        </p:txBody>
      </p:sp>
      <p:sp>
        <p:nvSpPr>
          <p:cNvPr id="8" name="TextBox 7"/>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err="1">
                <a:solidFill>
                  <a:srgbClr val="FF0000"/>
                </a:solidFill>
              </a:rPr>
              <a:t>Softdrop</a:t>
            </a:r>
            <a:r>
              <a:rPr lang="en-US" altLang="zh-CN" sz="3600" dirty="0">
                <a:solidFill>
                  <a:srgbClr val="FF0000"/>
                </a:solidFill>
              </a:rPr>
              <a:t> jet grooming algorithm</a:t>
            </a:r>
            <a:endParaRPr lang="zh-CN" altLang="en-US" sz="3600" dirty="0">
              <a:solidFill>
                <a:srgbClr val="0070C0"/>
              </a:solidFill>
            </a:endParaRPr>
          </a:p>
        </p:txBody>
      </p:sp>
      <p:sp>
        <p:nvSpPr>
          <p:cNvPr id="9" name="TextBox 8"/>
          <p:cNvSpPr txBox="1"/>
          <p:nvPr/>
        </p:nvSpPr>
        <p:spPr>
          <a:xfrm>
            <a:off x="0" y="620688"/>
            <a:ext cx="9144000" cy="923330"/>
          </a:xfrm>
          <a:prstGeom prst="rect">
            <a:avLst/>
          </a:prstGeom>
          <a:noFill/>
        </p:spPr>
        <p:txBody>
          <a:bodyPr wrap="square" rtlCol="0">
            <a:spAutoFit/>
          </a:bodyPr>
          <a:lstStyle/>
          <a:p>
            <a:r>
              <a:rPr lang="en-US" altLang="zh-CN" sz="2700" dirty="0"/>
              <a:t>     Anti-</a:t>
            </a:r>
            <a:r>
              <a:rPr lang="en-US" altLang="zh-CN" sz="2700" dirty="0" err="1"/>
              <a:t>kT</a:t>
            </a:r>
            <a:r>
              <a:rPr lang="en-US" altLang="zh-CN" sz="2700" dirty="0"/>
              <a:t> jet is re-clustered with Cambridge/Aachen </a:t>
            </a:r>
            <a:r>
              <a:rPr lang="en-US" altLang="zh-CN" sz="2700" dirty="0">
                <a:latin typeface="Microsoft YaHei UI" pitchFamily="34" charset="-122"/>
                <a:ea typeface="Microsoft YaHei UI" pitchFamily="34" charset="-122"/>
              </a:rPr>
              <a:t>(</a:t>
            </a:r>
            <a:r>
              <a:rPr lang="en-US" altLang="zh-CN" sz="2700" dirty="0"/>
              <a:t>CA</a:t>
            </a:r>
            <a:r>
              <a:rPr lang="en-US" altLang="zh-CN" sz="2700" dirty="0">
                <a:latin typeface="Microsoft YaHei UI" pitchFamily="34" charset="-122"/>
                <a:ea typeface="Microsoft YaHei UI" pitchFamily="34" charset="-122"/>
              </a:rPr>
              <a:t>)</a:t>
            </a:r>
          </a:p>
          <a:p>
            <a:r>
              <a:rPr lang="en-US" altLang="zh-CN" sz="2700" dirty="0"/>
              <a:t>Then </a:t>
            </a:r>
            <a:r>
              <a:rPr lang="en-US" altLang="zh-CN" sz="2700" dirty="0" err="1"/>
              <a:t>decluster</a:t>
            </a:r>
            <a:r>
              <a:rPr lang="en-US" altLang="zh-CN" sz="2700" dirty="0"/>
              <a:t> the angular-ordered CA tree, Drop soft branches</a:t>
            </a:r>
            <a:endParaRPr lang="zh-CN" altLang="en-US" sz="2700" dirty="0"/>
          </a:p>
        </p:txBody>
      </p:sp>
      <p:pic>
        <p:nvPicPr>
          <p:cNvPr id="66562"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1475656" y="3659425"/>
            <a:ext cx="3888432" cy="777687"/>
          </a:xfrm>
          <a:prstGeom prst="rect">
            <a:avLst/>
          </a:prstGeom>
          <a:noFill/>
          <a:ln w="9525">
            <a:noFill/>
            <a:miter lim="800000"/>
            <a:headEnd/>
            <a:tailEnd/>
          </a:ln>
        </p:spPr>
      </p:pic>
      <p:sp>
        <p:nvSpPr>
          <p:cNvPr id="11" name="TextBox 10"/>
          <p:cNvSpPr txBox="1"/>
          <p:nvPr/>
        </p:nvSpPr>
        <p:spPr>
          <a:xfrm>
            <a:off x="971600" y="4530599"/>
            <a:ext cx="7848872" cy="2308324"/>
          </a:xfrm>
          <a:prstGeom prst="rect">
            <a:avLst/>
          </a:prstGeom>
          <a:noFill/>
        </p:spPr>
        <p:txBody>
          <a:bodyPr wrap="square" rtlCol="0">
            <a:spAutoFit/>
          </a:bodyPr>
          <a:lstStyle/>
          <a:p>
            <a:r>
              <a:rPr lang="en-US" altLang="zh-CN" sz="1600" dirty="0"/>
              <a:t>Butterworth, Davison, Rubin and </a:t>
            </a:r>
            <a:r>
              <a:rPr lang="en-US" altLang="zh-CN" sz="1600" dirty="0" err="1"/>
              <a:t>Salam,Phys.Rev.Lett</a:t>
            </a:r>
            <a:r>
              <a:rPr lang="en-US" altLang="zh-CN" sz="1600" dirty="0"/>
              <a:t>. 100 (2008) 242001</a:t>
            </a:r>
          </a:p>
          <a:p>
            <a:r>
              <a:rPr lang="en-US" altLang="zh-CN" sz="1600" dirty="0" err="1"/>
              <a:t>Larkoski</a:t>
            </a:r>
            <a:r>
              <a:rPr lang="en-US" altLang="zh-CN" sz="1600" dirty="0"/>
              <a:t>, </a:t>
            </a:r>
            <a:r>
              <a:rPr lang="en-US" altLang="zh-CN" sz="1600" dirty="0" err="1"/>
              <a:t>Marzani</a:t>
            </a:r>
            <a:r>
              <a:rPr lang="en-US" altLang="zh-CN" sz="1600" dirty="0"/>
              <a:t>, </a:t>
            </a:r>
            <a:r>
              <a:rPr lang="en-US" altLang="zh-CN" sz="1600" dirty="0" err="1"/>
              <a:t>Soyez</a:t>
            </a:r>
            <a:r>
              <a:rPr lang="en-US" altLang="zh-CN" sz="1600" dirty="0"/>
              <a:t> and </a:t>
            </a:r>
            <a:r>
              <a:rPr lang="en-US" altLang="zh-CN" sz="1600" dirty="0" err="1"/>
              <a:t>Thaler</a:t>
            </a:r>
            <a:r>
              <a:rPr lang="en-US" altLang="zh-CN" sz="1600" dirty="0"/>
              <a:t>, JHEP1405(2014)146,PRD91,111501(2015)</a:t>
            </a:r>
          </a:p>
          <a:p>
            <a:r>
              <a:rPr lang="en-US" altLang="zh-CN" sz="1600" dirty="0" err="1"/>
              <a:t>Chien</a:t>
            </a:r>
            <a:r>
              <a:rPr lang="en-US" altLang="zh-CN" sz="1600" dirty="0"/>
              <a:t> and </a:t>
            </a:r>
            <a:r>
              <a:rPr lang="en-US" altLang="zh-CN" sz="1600" dirty="0" err="1"/>
              <a:t>Vitev</a:t>
            </a:r>
            <a:r>
              <a:rPr lang="en-US" altLang="zh-CN" sz="1600" dirty="0"/>
              <a:t>, Phys.Rev.let,119,112301(2017);   Li and </a:t>
            </a:r>
            <a:r>
              <a:rPr lang="en-US" altLang="zh-CN" sz="1600" dirty="0" err="1"/>
              <a:t>Vitev</a:t>
            </a:r>
            <a:r>
              <a:rPr lang="en-US" altLang="zh-CN" sz="1600" dirty="0"/>
              <a:t>, arXiv:1801.00008. </a:t>
            </a:r>
          </a:p>
          <a:p>
            <a:r>
              <a:rPr lang="en-US" altLang="zh-CN" sz="1600" dirty="0" err="1"/>
              <a:t>Mehtar-Tani</a:t>
            </a:r>
            <a:r>
              <a:rPr lang="en-US" altLang="zh-CN" sz="1600" dirty="0"/>
              <a:t> and </a:t>
            </a:r>
            <a:r>
              <a:rPr lang="en-US" altLang="zh-CN" sz="1600" dirty="0" err="1"/>
              <a:t>Tywoniuk</a:t>
            </a:r>
            <a:r>
              <a:rPr lang="en-US" altLang="zh-CN" sz="1600" dirty="0"/>
              <a:t>,   JHEP 1704, 125 (2017)</a:t>
            </a:r>
          </a:p>
          <a:p>
            <a:r>
              <a:rPr lang="en-US" altLang="zh-CN" sz="1600" dirty="0" err="1"/>
              <a:t>Kunnawalkam</a:t>
            </a:r>
            <a:r>
              <a:rPr lang="en-US" altLang="zh-CN" sz="1600" dirty="0"/>
              <a:t> </a:t>
            </a:r>
            <a:r>
              <a:rPr lang="en-US" altLang="zh-CN" sz="1600" dirty="0" err="1"/>
              <a:t>Elayavalli</a:t>
            </a:r>
            <a:r>
              <a:rPr lang="en-US" altLang="zh-CN" sz="1600" dirty="0"/>
              <a:t> and </a:t>
            </a:r>
            <a:r>
              <a:rPr lang="en-US" altLang="zh-CN" sz="1600" dirty="0" err="1"/>
              <a:t>Zapp</a:t>
            </a:r>
            <a:r>
              <a:rPr lang="en-US" altLang="zh-CN" sz="1600" dirty="0"/>
              <a:t>,  JHEP 1707, 141 (2017)</a:t>
            </a:r>
          </a:p>
          <a:p>
            <a:r>
              <a:rPr lang="en-US" altLang="zh-CN" sz="1600" dirty="0" err="1"/>
              <a:t>Tripathee</a:t>
            </a:r>
            <a:r>
              <a:rPr lang="en-US" altLang="zh-CN" sz="1600" dirty="0"/>
              <a:t>, </a:t>
            </a:r>
            <a:r>
              <a:rPr lang="en-US" altLang="zh-CN" sz="1600" dirty="0" err="1"/>
              <a:t>Xue</a:t>
            </a:r>
            <a:r>
              <a:rPr lang="en-US" altLang="zh-CN" sz="1600" dirty="0"/>
              <a:t>, </a:t>
            </a:r>
            <a:r>
              <a:rPr lang="en-US" altLang="zh-CN" sz="1600" dirty="0" err="1"/>
              <a:t>Larkoski</a:t>
            </a:r>
            <a:r>
              <a:rPr lang="en-US" altLang="zh-CN" sz="1600" dirty="0"/>
              <a:t>, </a:t>
            </a:r>
            <a:r>
              <a:rPr lang="en-US" altLang="zh-CN" sz="1600" dirty="0" err="1"/>
              <a:t>Marzani</a:t>
            </a:r>
            <a:r>
              <a:rPr lang="en-US" altLang="zh-CN" sz="1600" dirty="0"/>
              <a:t> and </a:t>
            </a:r>
            <a:r>
              <a:rPr lang="en-US" altLang="zh-CN" sz="1600" dirty="0" err="1"/>
              <a:t>Thaler</a:t>
            </a:r>
            <a:r>
              <a:rPr lang="en-US" altLang="zh-CN" sz="1600" dirty="0"/>
              <a:t>, Phys. Rev.D96, 074003 (2017)</a:t>
            </a:r>
            <a:br>
              <a:rPr lang="en-US" altLang="zh-CN" sz="1600" dirty="0"/>
            </a:br>
            <a:r>
              <a:rPr lang="en-US" altLang="zh-CN" sz="1600" dirty="0"/>
              <a:t>Chang, Cao and Qin, Phys.Lett,B781,423(2018)</a:t>
            </a:r>
          </a:p>
          <a:p>
            <a:r>
              <a:rPr lang="en-US" altLang="zh-CN" sz="1600" dirty="0" err="1"/>
              <a:t>Milhano</a:t>
            </a:r>
            <a:r>
              <a:rPr lang="en-US" altLang="zh-CN" sz="1600" dirty="0"/>
              <a:t>, </a:t>
            </a:r>
            <a:r>
              <a:rPr lang="en-US" altLang="zh-CN" sz="1600" dirty="0" err="1"/>
              <a:t>Wiedemann</a:t>
            </a:r>
            <a:r>
              <a:rPr lang="en-US" altLang="zh-CN" sz="1600" dirty="0"/>
              <a:t> and </a:t>
            </a:r>
            <a:r>
              <a:rPr lang="en-US" altLang="zh-CN" sz="1600" dirty="0" err="1"/>
              <a:t>Zapp</a:t>
            </a:r>
            <a:r>
              <a:rPr lang="en-US" altLang="zh-CN" sz="1600" dirty="0"/>
              <a:t>,  Phys. Lett. B779, 409 (2018)</a:t>
            </a:r>
          </a:p>
          <a:p>
            <a:r>
              <a:rPr lang="en-US" altLang="zh-CN" sz="1600" dirty="0" err="1"/>
              <a:t>Lapidus</a:t>
            </a:r>
            <a:r>
              <a:rPr lang="en-US" altLang="zh-CN" sz="1600" dirty="0"/>
              <a:t> and Oliver,  arXiv:1711.00897.  </a:t>
            </a:r>
            <a:r>
              <a:rPr lang="en-US" altLang="zh-CN" sz="1600" dirty="0" err="1"/>
              <a:t>Chien</a:t>
            </a:r>
            <a:r>
              <a:rPr lang="en-US" altLang="zh-CN" sz="1600" dirty="0"/>
              <a:t> and </a:t>
            </a:r>
            <a:r>
              <a:rPr lang="en-US" altLang="zh-CN" sz="1600" dirty="0" err="1"/>
              <a:t>Kunnawalkam</a:t>
            </a:r>
            <a:r>
              <a:rPr lang="en-US" altLang="zh-CN" sz="1600" dirty="0"/>
              <a:t> </a:t>
            </a:r>
            <a:r>
              <a:rPr lang="en-US" altLang="zh-CN" sz="1600" dirty="0" err="1"/>
              <a:t>Elayavalli</a:t>
            </a:r>
            <a:r>
              <a:rPr lang="en-US" altLang="zh-CN" sz="1600" dirty="0"/>
              <a:t>,  arXiv:1803.03589</a:t>
            </a:r>
          </a:p>
        </p:txBody>
      </p:sp>
      <p:pic>
        <p:nvPicPr>
          <p:cNvPr id="10" name="Picture 3"/>
          <p:cNvPicPr>
            <a:picLocks noChangeAspect="1" noChangeArrowheads="1"/>
          </p:cNvPicPr>
          <p:nvPr/>
        </p:nvPicPr>
        <p:blipFill>
          <a:blip r:embed="rId5" cstate="print">
            <a:clrChange>
              <a:clrFrom>
                <a:srgbClr val="FFFFFF"/>
              </a:clrFrom>
              <a:clrTo>
                <a:srgbClr val="FFFFFF">
                  <a:alpha val="0"/>
                </a:srgbClr>
              </a:clrTo>
            </a:clrChange>
            <a:lum bright="-30000" contrast="-40000"/>
          </a:blip>
          <a:srcRect/>
          <a:stretch>
            <a:fillRect/>
          </a:stretch>
        </p:blipFill>
        <p:spPr bwMode="auto">
          <a:xfrm>
            <a:off x="1547664" y="1513662"/>
            <a:ext cx="3816424" cy="214881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文本框 1"/>
              <p:cNvSpPr txBox="1"/>
              <p:nvPr/>
            </p:nvSpPr>
            <p:spPr>
              <a:xfrm>
                <a:off x="5876754" y="3773676"/>
                <a:ext cx="3087734" cy="276999"/>
              </a:xfrm>
              <a:prstGeom prst="rect">
                <a:avLst/>
              </a:prstGeom>
              <a:noFill/>
            </p:spPr>
            <p:txBody>
              <a:bodyPr wrap="square" lIns="0" tIns="0" rIns="0" bIns="0" rtlCol="0">
                <a:spAutoFit/>
              </a:bodyPr>
              <a:lstStyle/>
              <a:p>
                <a:r>
                  <a:rPr lang="en-US" altLang="zh-CN" b="0" dirty="0"/>
                  <a:t>CMS: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𝑐𝑢𝑡</m:t>
                        </m:r>
                      </m:sub>
                    </m:sSub>
                    <m:r>
                      <a:rPr lang="en-US" altLang="zh-CN" b="0" i="1" smtClean="0">
                        <a:latin typeface="Cambria Math" panose="02040503050406030204" pitchFamily="18" charset="0"/>
                      </a:rPr>
                      <m:t>=0.1, </m:t>
                    </m:r>
                    <m:r>
                      <a:rPr lang="zh-CN" altLang="el-GR" i="1" smtClean="0">
                        <a:latin typeface="Cambria Math" panose="02040503050406030204" pitchFamily="18" charset="0"/>
                      </a:rPr>
                      <m:t>𝛽</m:t>
                    </m:r>
                  </m:oMath>
                </a14:m>
                <a:r>
                  <a:rPr lang="en-US" altLang="zh-CN" dirty="0"/>
                  <a:t>=0,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𝑅</m:t>
                    </m:r>
                    <m:r>
                      <a:rPr lang="en-US" altLang="zh-CN" b="0" i="1" smtClean="0">
                        <a:latin typeface="Cambria Math" panose="02040503050406030204" pitchFamily="18" charset="0"/>
                        <a:ea typeface="Cambria Math" panose="02040503050406030204" pitchFamily="18" charset="0"/>
                      </a:rPr>
                      <m:t>≥0.1</m:t>
                    </m:r>
                  </m:oMath>
                </a14:m>
                <a:r>
                  <a:rPr lang="en-US" altLang="zh-CN" dirty="0"/>
                  <a:t>  </a:t>
                </a:r>
                <a:endParaRPr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5876754" y="3773676"/>
                <a:ext cx="3087734" cy="276999"/>
              </a:xfrm>
              <a:prstGeom prst="rect">
                <a:avLst/>
              </a:prstGeom>
              <a:blipFill>
                <a:blip r:embed="rId6" cstate="print"/>
                <a:stretch>
                  <a:fillRect l="-4536" t="-28889" b="-5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876754" y="4067342"/>
                <a:ext cx="3087734" cy="276999"/>
              </a:xfrm>
              <a:prstGeom prst="rect">
                <a:avLst/>
              </a:prstGeom>
              <a:noFill/>
            </p:spPr>
            <p:txBody>
              <a:bodyPr wrap="square" lIns="0" tIns="0" rIns="0" bIns="0" rtlCol="0">
                <a:spAutoFit/>
              </a:bodyPr>
              <a:lstStyle/>
              <a:p>
                <a:r>
                  <a:rPr lang="en-US" altLang="zh-CN" dirty="0"/>
                  <a:t>STAR</a:t>
                </a:r>
                <a:r>
                  <a:rPr lang="en-US" altLang="zh-CN" b="0"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𝑐𝑢𝑡</m:t>
                        </m:r>
                      </m:sub>
                    </m:sSub>
                    <m:r>
                      <a:rPr lang="en-US" altLang="zh-CN" b="0" i="1" smtClean="0">
                        <a:latin typeface="Cambria Math" panose="02040503050406030204" pitchFamily="18" charset="0"/>
                      </a:rPr>
                      <m:t>=0.1, </m:t>
                    </m:r>
                    <m:r>
                      <a:rPr lang="zh-CN" altLang="el-GR" i="1" smtClean="0">
                        <a:latin typeface="Cambria Math" panose="02040503050406030204" pitchFamily="18" charset="0"/>
                      </a:rPr>
                      <m:t>𝛽</m:t>
                    </m:r>
                  </m:oMath>
                </a14:m>
                <a:r>
                  <a:rPr lang="en-US" altLang="zh-CN" dirty="0"/>
                  <a:t>=0  </a:t>
                </a:r>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876754" y="4067342"/>
                <a:ext cx="3087734" cy="276999"/>
              </a:xfrm>
              <a:prstGeom prst="rect">
                <a:avLst/>
              </a:prstGeom>
              <a:blipFill>
                <a:blip r:embed="rId7" cstate="print"/>
                <a:stretch>
                  <a:fillRect l="-4536" t="-28261" b="-50000"/>
                </a:stretch>
              </a:blipFill>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7086600" y="6492875"/>
            <a:ext cx="2057400" cy="365125"/>
          </a:xfrm>
        </p:spPr>
        <p:txBody>
          <a:bodyPr/>
          <a:lstStyle/>
          <a:p>
            <a:fld id="{02ECF967-BD37-414D-A26B-F775F31B4047}" type="slidenum">
              <a:rPr lang="zh-CN" altLang="en-US" smtClean="0"/>
              <a:pPr/>
              <a:t>21</a:t>
            </a:fld>
            <a:endParaRPr lang="zh-CN" altLang="en-US"/>
          </a:p>
        </p:txBody>
      </p:sp>
      <p:pic>
        <p:nvPicPr>
          <p:cNvPr id="60420" name="Picture 4"/>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755576" y="2291460"/>
            <a:ext cx="5400600" cy="637739"/>
          </a:xfrm>
          <a:prstGeom prst="rect">
            <a:avLst/>
          </a:prstGeom>
          <a:ln w="9525">
            <a:noFill/>
            <a:miter lim="800000"/>
            <a:headEnd/>
            <a:tailEnd/>
          </a:ln>
        </p:spPr>
      </p:pic>
      <p:pic>
        <p:nvPicPr>
          <p:cNvPr id="60421" name="Picture 5"/>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755576" y="5373216"/>
            <a:ext cx="7128792" cy="732125"/>
          </a:xfrm>
          <a:prstGeom prst="rect">
            <a:avLst/>
          </a:prstGeom>
          <a:noFill/>
          <a:ln w="9525">
            <a:noFill/>
            <a:miter lim="800000"/>
            <a:headEnd/>
            <a:tailEnd/>
          </a:ln>
        </p:spPr>
      </p:pic>
      <p:pic>
        <p:nvPicPr>
          <p:cNvPr id="6349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3636398"/>
            <a:ext cx="4464496" cy="441368"/>
          </a:xfrm>
          <a:prstGeom prst="rect">
            <a:avLst/>
          </a:prstGeom>
          <a:noFill/>
          <a:ln w="9525">
            <a:noFill/>
            <a:miter lim="800000"/>
            <a:headEnd/>
            <a:tailEnd/>
          </a:ln>
        </p:spPr>
      </p:pic>
      <p:sp>
        <p:nvSpPr>
          <p:cNvPr id="10" name="TextBox 9"/>
          <p:cNvSpPr txBox="1"/>
          <p:nvPr/>
        </p:nvSpPr>
        <p:spPr>
          <a:xfrm>
            <a:off x="0" y="1"/>
            <a:ext cx="9144000" cy="646331"/>
          </a:xfrm>
          <a:prstGeom prst="rect">
            <a:avLst/>
          </a:prstGeom>
          <a:blipFill>
            <a:blip r:embed="rId6" cstate="print"/>
            <a:tile tx="0" ty="0" sx="100000" sy="100000" flip="none" algn="tl"/>
          </a:blipFill>
        </p:spPr>
        <p:txBody>
          <a:bodyPr wrap="square" rtlCol="0">
            <a:spAutoFit/>
          </a:bodyPr>
          <a:lstStyle/>
          <a:p>
            <a:r>
              <a:rPr lang="en-US" altLang="zh-CN" sz="3600" dirty="0">
                <a:solidFill>
                  <a:srgbClr val="FF0000"/>
                </a:solidFill>
              </a:rPr>
              <a:t>Framework</a:t>
            </a:r>
          </a:p>
        </p:txBody>
      </p:sp>
      <p:cxnSp>
        <p:nvCxnSpPr>
          <p:cNvPr id="14" name="直接连接符 13"/>
          <p:cNvCxnSpPr/>
          <p:nvPr/>
        </p:nvCxnSpPr>
        <p:spPr>
          <a:xfrm>
            <a:off x="0" y="292494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3493" name="Picture 5"/>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755576" y="4149080"/>
            <a:ext cx="4662143" cy="530190"/>
          </a:xfrm>
          <a:prstGeom prst="rect">
            <a:avLst/>
          </a:prstGeom>
          <a:noFill/>
          <a:ln w="9525">
            <a:noFill/>
            <a:miter lim="800000"/>
            <a:headEnd/>
            <a:tailEnd/>
          </a:ln>
        </p:spPr>
      </p:pic>
      <p:cxnSp>
        <p:nvCxnSpPr>
          <p:cNvPr id="16" name="直接连接符 15"/>
          <p:cNvCxnSpPr/>
          <p:nvPr/>
        </p:nvCxnSpPr>
        <p:spPr>
          <a:xfrm>
            <a:off x="0" y="4797152"/>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660232" y="836712"/>
            <a:ext cx="2448272" cy="1477328"/>
          </a:xfrm>
          <a:prstGeom prst="rect">
            <a:avLst/>
          </a:prstGeom>
          <a:ln>
            <a:solidFill>
              <a:schemeClr val="tx1"/>
            </a:solidFill>
          </a:ln>
        </p:spPr>
        <p:txBody>
          <a:bodyPr wrap="square">
            <a:spAutoFit/>
          </a:bodyPr>
          <a:lstStyle/>
          <a:p>
            <a:r>
              <a:rPr lang="en-US" altLang="zh-CN" dirty="0" err="1"/>
              <a:t>Larkoski</a:t>
            </a:r>
            <a:r>
              <a:rPr lang="en-US" altLang="zh-CN" dirty="0"/>
              <a:t>, </a:t>
            </a:r>
            <a:r>
              <a:rPr lang="en-US" altLang="zh-CN" dirty="0" err="1"/>
              <a:t>Marzani</a:t>
            </a:r>
            <a:r>
              <a:rPr lang="en-US" altLang="zh-CN" dirty="0"/>
              <a:t>, </a:t>
            </a:r>
            <a:r>
              <a:rPr lang="en-US" altLang="zh-CN" dirty="0" err="1"/>
              <a:t>Thaler</a:t>
            </a:r>
            <a:r>
              <a:rPr lang="en-US" altLang="zh-CN" dirty="0"/>
              <a:t>, Phys. Rev. D91,111501 (2015);</a:t>
            </a:r>
          </a:p>
          <a:p>
            <a:r>
              <a:rPr lang="en-US" altLang="zh-CN" dirty="0"/>
              <a:t>Y.-T. </a:t>
            </a:r>
            <a:r>
              <a:rPr lang="en-US" altLang="zh-CN" dirty="0" err="1"/>
              <a:t>Chien</a:t>
            </a:r>
            <a:r>
              <a:rPr lang="en-US" altLang="zh-CN" dirty="0"/>
              <a:t> and I. </a:t>
            </a:r>
            <a:r>
              <a:rPr lang="en-US" altLang="zh-CN" dirty="0" err="1"/>
              <a:t>Vitev</a:t>
            </a:r>
            <a:r>
              <a:rPr lang="en-US" altLang="zh-CN" dirty="0"/>
              <a:t>, Phys.Rev.let,119,112301 </a:t>
            </a:r>
            <a:endParaRPr lang="zh-CN" altLang="en-US" dirty="0"/>
          </a:p>
        </p:txBody>
      </p:sp>
      <p:sp>
        <p:nvSpPr>
          <p:cNvPr id="18" name="TextBox 17"/>
          <p:cNvSpPr txBox="1"/>
          <p:nvPr/>
        </p:nvSpPr>
        <p:spPr>
          <a:xfrm>
            <a:off x="6876256" y="2970818"/>
            <a:ext cx="2195736" cy="1754326"/>
          </a:xfrm>
          <a:prstGeom prst="rect">
            <a:avLst/>
          </a:prstGeom>
          <a:noFill/>
          <a:ln>
            <a:solidFill>
              <a:schemeClr val="tx1"/>
            </a:solidFill>
          </a:ln>
        </p:spPr>
        <p:txBody>
          <a:bodyPr wrap="square" rtlCol="0">
            <a:spAutoFit/>
          </a:bodyPr>
          <a:lstStyle/>
          <a:p>
            <a:r>
              <a:rPr lang="en-US" altLang="zh-CN" dirty="0"/>
              <a:t>X.N. Wang and X.F. Guo,Nucl.Phys.A696,788(2001)</a:t>
            </a:r>
          </a:p>
          <a:p>
            <a:r>
              <a:rPr lang="en-US" altLang="zh-CN" dirty="0"/>
              <a:t>A. </a:t>
            </a:r>
            <a:r>
              <a:rPr lang="en-US" altLang="zh-CN" dirty="0" err="1"/>
              <a:t>Majumder</a:t>
            </a:r>
            <a:r>
              <a:rPr lang="en-US" altLang="zh-CN" dirty="0"/>
              <a:t>, Phys.Rev.D85,014023(2012)</a:t>
            </a:r>
            <a:endParaRPr lang="zh-CN" altLang="en-US" dirty="0"/>
          </a:p>
        </p:txBody>
      </p:sp>
      <p:pic>
        <p:nvPicPr>
          <p:cNvPr id="19" name="Picture 2"/>
          <p:cNvPicPr>
            <a:picLocks noChangeAspect="1" noChangeArrowheads="1"/>
          </p:cNvPicPr>
          <p:nvPr/>
        </p:nvPicPr>
        <p:blipFill>
          <a:blip r:embed="rId8" cstate="print">
            <a:clrChange>
              <a:clrFrom>
                <a:srgbClr val="FFFFFF"/>
              </a:clrFrom>
              <a:clrTo>
                <a:srgbClr val="FFFFFF">
                  <a:alpha val="0"/>
                </a:srgbClr>
              </a:clrTo>
            </a:clrChange>
            <a:lum bright="-20000"/>
          </a:blip>
          <a:srcRect/>
          <a:stretch>
            <a:fillRect/>
          </a:stretch>
        </p:blipFill>
        <p:spPr bwMode="auto">
          <a:xfrm>
            <a:off x="755576" y="6215386"/>
            <a:ext cx="4824536" cy="511850"/>
          </a:xfrm>
          <a:prstGeom prst="rect">
            <a:avLst/>
          </a:prstGeom>
          <a:noFill/>
          <a:ln w="9525">
            <a:noFill/>
            <a:miter lim="800000"/>
            <a:headEnd/>
            <a:tailEnd/>
          </a:ln>
        </p:spPr>
      </p:pic>
      <p:pic>
        <p:nvPicPr>
          <p:cNvPr id="104450" name="Picture 2"/>
          <p:cNvPicPr>
            <a:picLocks noChangeAspect="1" noChangeArrowheads="1"/>
          </p:cNvPicPr>
          <p:nvPr/>
        </p:nvPicPr>
        <p:blipFill>
          <a:blip r:embed="rId9" cstate="print">
            <a:lum bright="-10000"/>
            <a:clrChange>
              <a:clrFrom>
                <a:srgbClr val="FFFFFF"/>
              </a:clrFrom>
              <a:clrTo>
                <a:srgbClr val="FFFFFF">
                  <a:alpha val="0"/>
                </a:srgbClr>
              </a:clrTo>
            </a:clrChange>
          </a:blip>
          <a:srcRect/>
          <a:stretch>
            <a:fillRect/>
          </a:stretch>
        </p:blipFill>
        <p:spPr bwMode="auto">
          <a:xfrm>
            <a:off x="755576" y="1124744"/>
            <a:ext cx="4248472" cy="1108892"/>
          </a:xfrm>
          <a:prstGeom prst="rect">
            <a:avLst/>
          </a:prstGeom>
          <a:ln w="9525">
            <a:noFill/>
            <a:miter lim="800000"/>
            <a:headEnd/>
            <a:tailEnd/>
          </a:ln>
        </p:spPr>
      </p:pic>
      <p:sp>
        <p:nvSpPr>
          <p:cNvPr id="15" name="TextBox 8"/>
          <p:cNvSpPr txBox="1"/>
          <p:nvPr/>
        </p:nvSpPr>
        <p:spPr>
          <a:xfrm>
            <a:off x="0" y="620688"/>
            <a:ext cx="6228184" cy="461665"/>
          </a:xfrm>
          <a:prstGeom prst="rect">
            <a:avLst/>
          </a:prstGeom>
          <a:noFill/>
        </p:spPr>
        <p:txBody>
          <a:bodyPr wrap="square" rtlCol="0">
            <a:spAutoFit/>
          </a:bodyPr>
          <a:lstStyle/>
          <a:p>
            <a:r>
              <a:rPr lang="en-US" altLang="zh-CN" sz="2400" dirty="0">
                <a:solidFill>
                  <a:srgbClr val="002060"/>
                </a:solidFill>
              </a:rPr>
              <a:t>Calculate p(z</a:t>
            </a:r>
            <a:r>
              <a:rPr lang="en-US" altLang="zh-CN" sz="2400" baseline="-25000" dirty="0">
                <a:solidFill>
                  <a:srgbClr val="002060"/>
                </a:solidFill>
                <a:latin typeface="Arial" panose="020B0604020202020204" pitchFamily="34" charset="0"/>
                <a:cs typeface="Arial" panose="020B0604020202020204" pitchFamily="34" charset="0"/>
              </a:rPr>
              <a:t>g</a:t>
            </a:r>
            <a:r>
              <a:rPr lang="en-US" altLang="zh-CN" sz="2400" dirty="0">
                <a:solidFill>
                  <a:srgbClr val="002060"/>
                </a:solidFill>
              </a:rPr>
              <a:t>) based on </a:t>
            </a:r>
            <a:r>
              <a:rPr lang="en-US" altLang="zh-CN" sz="2400" dirty="0" err="1">
                <a:solidFill>
                  <a:srgbClr val="002060"/>
                </a:solidFill>
              </a:rPr>
              <a:t>paron</a:t>
            </a:r>
            <a:r>
              <a:rPr lang="en-US" altLang="zh-CN" sz="2400" dirty="0">
                <a:solidFill>
                  <a:srgbClr val="002060"/>
                </a:solidFill>
              </a:rPr>
              <a:t> splitting function</a:t>
            </a:r>
            <a:endParaRPr lang="zh-CN" altLang="en-US" sz="2400" dirty="0">
              <a:solidFill>
                <a:srgbClr val="002060"/>
              </a:solidFill>
            </a:endParaRPr>
          </a:p>
        </p:txBody>
      </p:sp>
      <p:sp>
        <p:nvSpPr>
          <p:cNvPr id="20" name="TextBox 8"/>
          <p:cNvSpPr txBox="1"/>
          <p:nvPr/>
        </p:nvSpPr>
        <p:spPr>
          <a:xfrm>
            <a:off x="35496" y="3039343"/>
            <a:ext cx="6228184" cy="461665"/>
          </a:xfrm>
          <a:prstGeom prst="rect">
            <a:avLst/>
          </a:prstGeom>
          <a:noFill/>
        </p:spPr>
        <p:txBody>
          <a:bodyPr wrap="square" rtlCol="0">
            <a:spAutoFit/>
          </a:bodyPr>
          <a:lstStyle/>
          <a:p>
            <a:r>
              <a:rPr lang="en-US" altLang="zh-CN" sz="2400" dirty="0" err="1">
                <a:solidFill>
                  <a:srgbClr val="002060"/>
                </a:solidFill>
              </a:rPr>
              <a:t>Paron</a:t>
            </a:r>
            <a:r>
              <a:rPr lang="en-US" altLang="zh-CN" sz="2400" dirty="0">
                <a:solidFill>
                  <a:srgbClr val="002060"/>
                </a:solidFill>
              </a:rPr>
              <a:t> splitting function is modified by medium</a:t>
            </a:r>
            <a:endParaRPr lang="zh-CN" altLang="en-US" sz="2400" dirty="0">
              <a:solidFill>
                <a:srgbClr val="002060"/>
              </a:solidFill>
            </a:endParaRPr>
          </a:p>
        </p:txBody>
      </p:sp>
      <p:sp>
        <p:nvSpPr>
          <p:cNvPr id="21" name="TextBox 8"/>
          <p:cNvSpPr txBox="1"/>
          <p:nvPr/>
        </p:nvSpPr>
        <p:spPr>
          <a:xfrm>
            <a:off x="26870" y="4885673"/>
            <a:ext cx="6840760" cy="461665"/>
          </a:xfrm>
          <a:prstGeom prst="rect">
            <a:avLst/>
          </a:prstGeom>
          <a:noFill/>
        </p:spPr>
        <p:txBody>
          <a:bodyPr wrap="square" rtlCol="0">
            <a:spAutoFit/>
          </a:bodyPr>
          <a:lstStyle/>
          <a:p>
            <a:r>
              <a:rPr lang="en-US" altLang="zh-CN" sz="2400" dirty="0">
                <a:solidFill>
                  <a:srgbClr val="002060"/>
                </a:solidFill>
              </a:rPr>
              <a:t>Convolute with cross section and consider energy loss</a:t>
            </a:r>
            <a:endParaRPr lang="zh-CN" altLang="en-US" sz="2400"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669932F-4DB5-4C77-9186-4D9F8141AEBF}" type="slidenum">
              <a:rPr lang="zh-CN" altLang="en-US" smtClean="0"/>
              <a:pPr/>
              <a:t>22</a:t>
            </a:fld>
            <a:endParaRPr lang="zh-CN" altLang="en-US"/>
          </a:p>
        </p:txBody>
      </p:sp>
      <p:pic>
        <p:nvPicPr>
          <p:cNvPr id="104450"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838200" y="692696"/>
            <a:ext cx="7467600" cy="5124450"/>
          </a:xfrm>
          <a:prstGeom prst="rect">
            <a:avLst/>
          </a:prstGeom>
        </p:spPr>
      </p:pic>
      <p:sp>
        <p:nvSpPr>
          <p:cNvPr id="5" name="TextBox 4"/>
          <p:cNvSpPr txBox="1"/>
          <p:nvPr/>
        </p:nvSpPr>
        <p:spPr>
          <a:xfrm>
            <a:off x="0" y="1"/>
            <a:ext cx="9144000" cy="646331"/>
          </a:xfrm>
          <a:prstGeom prst="rect">
            <a:avLst/>
          </a:prstGeom>
          <a:blipFill>
            <a:blip r:embed="rId4" cstate="print"/>
            <a:tile tx="0" ty="0" sx="100000" sy="100000" flip="none" algn="tl"/>
          </a:blipFill>
        </p:spPr>
        <p:txBody>
          <a:bodyPr wrap="square" rtlCol="0">
            <a:spAutoFit/>
          </a:bodyPr>
          <a:lstStyle/>
          <a:p>
            <a:r>
              <a:rPr lang="en-US" altLang="zh-CN" sz="3600" dirty="0"/>
              <a:t>Jet splitting function in vacuum</a:t>
            </a:r>
          </a:p>
        </p:txBody>
      </p:sp>
      <p:sp>
        <p:nvSpPr>
          <p:cNvPr id="6" name="TextBox 9"/>
          <p:cNvSpPr txBox="1"/>
          <p:nvPr/>
        </p:nvSpPr>
        <p:spPr>
          <a:xfrm>
            <a:off x="683568" y="6002124"/>
            <a:ext cx="7920880" cy="52322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ea typeface="Microsoft JhengHei UI" pitchFamily="34" charset="-120"/>
              </a:rPr>
              <a:t>Vacuum jet splitting function has little p</a:t>
            </a:r>
            <a:r>
              <a:rPr lang="en-US" altLang="zh-CN" sz="3200" baseline="-25000" dirty="0">
                <a:ea typeface="Microsoft JhengHei UI" pitchFamily="34" charset="-120"/>
              </a:rPr>
              <a:t>T</a:t>
            </a:r>
            <a:r>
              <a:rPr lang="en-US" altLang="zh-CN" sz="2800" dirty="0">
                <a:ea typeface="Microsoft JhengHei UI" pitchFamily="34" charset="-120"/>
              </a:rPr>
              <a:t> dependence.</a:t>
            </a:r>
            <a:endParaRPr lang="zh-CN" altLang="en-US" sz="2800" dirty="0">
              <a:ea typeface="Microsoft JhengHei UI" pitchFamily="3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23</a:t>
            </a:fld>
            <a:endParaRPr lang="zh-CN" altLang="en-US" dirty="0"/>
          </a:p>
        </p:txBody>
      </p:sp>
      <p:sp>
        <p:nvSpPr>
          <p:cNvPr id="4" name="TextBox 3"/>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p</a:t>
            </a:r>
            <a:r>
              <a:rPr lang="en-US" altLang="zh-CN" sz="3600" baseline="-25000" dirty="0">
                <a:solidFill>
                  <a:srgbClr val="FF0000"/>
                </a:solidFill>
              </a:rPr>
              <a:t>T</a:t>
            </a:r>
            <a:r>
              <a:rPr lang="en-US" altLang="zh-CN" sz="3600" dirty="0">
                <a:solidFill>
                  <a:srgbClr val="FF0000"/>
                </a:solidFill>
              </a:rPr>
              <a:t> dependence </a:t>
            </a:r>
            <a:r>
              <a:rPr lang="en-US" altLang="zh-CN" sz="3600" dirty="0"/>
              <a:t>of  the nuclear modification</a:t>
            </a:r>
            <a:endParaRPr lang="en-US" altLang="zh-CN" sz="3600" dirty="0">
              <a:solidFill>
                <a:srgbClr val="FF0000"/>
              </a:solidFill>
            </a:endParaRPr>
          </a:p>
        </p:txBody>
      </p:sp>
      <p:pic>
        <p:nvPicPr>
          <p:cNvPr id="6" name="图片 5" descr="star-recoil.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3150484" y="4607255"/>
            <a:ext cx="3149708" cy="2232248"/>
          </a:xfrm>
          <a:prstGeom prst="rect">
            <a:avLst/>
          </a:prstGeom>
        </p:spPr>
      </p:pic>
      <p:pic>
        <p:nvPicPr>
          <p:cNvPr id="7" name="图片 6" descr="star-trig.png"/>
          <p:cNvPicPr>
            <a:picLocks noChangeAspect="1"/>
          </p:cNvPicPr>
          <p:nvPr/>
        </p:nvPicPr>
        <p:blipFill>
          <a:blip r:embed="rId5" cstate="print">
            <a:clrChange>
              <a:clrFrom>
                <a:srgbClr val="FFFFFF"/>
              </a:clrFrom>
              <a:clrTo>
                <a:srgbClr val="FFFFFF">
                  <a:alpha val="0"/>
                </a:srgbClr>
              </a:clrTo>
            </a:clrChange>
            <a:lum bright="-10000"/>
          </a:blip>
          <a:stretch>
            <a:fillRect/>
          </a:stretch>
        </p:blipFill>
        <p:spPr>
          <a:xfrm>
            <a:off x="6241534" y="4608641"/>
            <a:ext cx="3155002" cy="2275485"/>
          </a:xfrm>
          <a:prstGeom prst="rect">
            <a:avLst/>
          </a:prstGeom>
        </p:spPr>
      </p:pic>
      <p:sp>
        <p:nvSpPr>
          <p:cNvPr id="8" name="TextBox 7"/>
          <p:cNvSpPr txBox="1"/>
          <p:nvPr/>
        </p:nvSpPr>
        <p:spPr>
          <a:xfrm>
            <a:off x="0" y="1527175"/>
            <a:ext cx="2879303" cy="461665"/>
          </a:xfrm>
          <a:prstGeom prst="rect">
            <a:avLst/>
          </a:prstGeom>
          <a:noFill/>
        </p:spPr>
        <p:txBody>
          <a:bodyPr wrap="square" rtlCol="0">
            <a:spAutoFit/>
          </a:bodyPr>
          <a:lstStyle/>
          <a:p>
            <a:r>
              <a:rPr lang="en-US" altLang="zh-CN" sz="2400" dirty="0"/>
              <a:t>CMS, PRL.120,142302</a:t>
            </a:r>
            <a:endParaRPr lang="zh-CN" altLang="en-US" sz="2400" dirty="0"/>
          </a:p>
        </p:txBody>
      </p:sp>
      <p:sp>
        <p:nvSpPr>
          <p:cNvPr id="9" name="TextBox 8"/>
          <p:cNvSpPr txBox="1"/>
          <p:nvPr/>
        </p:nvSpPr>
        <p:spPr>
          <a:xfrm>
            <a:off x="93877" y="4735855"/>
            <a:ext cx="2920924" cy="830997"/>
          </a:xfrm>
          <a:prstGeom prst="rect">
            <a:avLst/>
          </a:prstGeom>
          <a:noFill/>
        </p:spPr>
        <p:txBody>
          <a:bodyPr wrap="square" rtlCol="0">
            <a:spAutoFit/>
          </a:bodyPr>
          <a:lstStyle/>
          <a:p>
            <a:r>
              <a:rPr lang="en-US" altLang="zh-CN" sz="2400" dirty="0" err="1"/>
              <a:t>Kolja</a:t>
            </a:r>
            <a:r>
              <a:rPr lang="en-US" altLang="zh-CN" sz="2400" dirty="0"/>
              <a:t> </a:t>
            </a:r>
            <a:r>
              <a:rPr lang="en-US" altLang="zh-CN" sz="2400" dirty="0" err="1"/>
              <a:t>Kauder</a:t>
            </a:r>
            <a:r>
              <a:rPr lang="en-US" altLang="zh-CN" sz="2400" dirty="0"/>
              <a:t> for STAR</a:t>
            </a:r>
          </a:p>
          <a:p>
            <a:r>
              <a:rPr lang="en-US" altLang="zh-CN" sz="2400" dirty="0"/>
              <a:t>Nucl.Phys.A967,516</a:t>
            </a:r>
            <a:r>
              <a:rPr lang="en-US" altLang="zh-CN" sz="2100" dirty="0">
                <a:hlinkClick r:id="rId6"/>
              </a:rPr>
              <a:t> </a:t>
            </a:r>
            <a:endParaRPr lang="zh-CN" altLang="en-US" sz="2100" dirty="0"/>
          </a:p>
        </p:txBody>
      </p:sp>
      <p:pic>
        <p:nvPicPr>
          <p:cNvPr id="2" name="图片 1"/>
          <p:cNvPicPr>
            <a:picLocks noChangeAspect="1"/>
          </p:cNvPicPr>
          <p:nvPr/>
        </p:nvPicPr>
        <p:blipFill>
          <a:blip r:embed="rId7" cstate="print">
            <a:lum bright="-1000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824" y="675904"/>
            <a:ext cx="6156176" cy="4078678"/>
          </a:xfrm>
          <a:prstGeom prst="rect">
            <a:avLst/>
          </a:prstGeom>
        </p:spPr>
      </p:pic>
      <p:pic>
        <p:nvPicPr>
          <p:cNvPr id="105474" name="Picture 2"/>
          <p:cNvPicPr>
            <a:picLocks noChangeAspect="1" noChangeArrowheads="1"/>
          </p:cNvPicPr>
          <p:nvPr/>
        </p:nvPicPr>
        <p:blipFill>
          <a:blip r:embed="rId8" cstate="print">
            <a:lum bright="-10000"/>
            <a:clrChange>
              <a:clrFrom>
                <a:srgbClr val="FFFFFF"/>
              </a:clrFrom>
              <a:clrTo>
                <a:srgbClr val="FFFFFF">
                  <a:alpha val="0"/>
                </a:srgbClr>
              </a:clrTo>
            </a:clrChange>
          </a:blip>
          <a:srcRect/>
          <a:stretch>
            <a:fillRect/>
          </a:stretch>
        </p:blipFill>
        <p:spPr bwMode="auto">
          <a:xfrm>
            <a:off x="179512" y="675904"/>
            <a:ext cx="2237963" cy="792088"/>
          </a:xfrm>
          <a:prstGeom prst="rect">
            <a:avLst/>
          </a:prstGeom>
        </p:spPr>
      </p:pic>
      <p:sp>
        <p:nvSpPr>
          <p:cNvPr id="10" name="TextBox 9"/>
          <p:cNvSpPr txBox="1"/>
          <p:nvPr/>
        </p:nvSpPr>
        <p:spPr>
          <a:xfrm>
            <a:off x="84884" y="2186861"/>
            <a:ext cx="3118964" cy="892552"/>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600" dirty="0">
                <a:ea typeface="Microsoft JhengHei UI" pitchFamily="34" charset="-120"/>
              </a:rPr>
              <a:t>lower jet p</a:t>
            </a:r>
            <a:r>
              <a:rPr lang="en-US" altLang="zh-CN" sz="2800" b="1" baseline="-25000" dirty="0">
                <a:ea typeface="Microsoft JhengHei UI" pitchFamily="34" charset="-120"/>
              </a:rPr>
              <a:t>T</a:t>
            </a:r>
            <a:r>
              <a:rPr lang="en-US" altLang="zh-CN" sz="2600" baseline="-25000" dirty="0">
                <a:ea typeface="Microsoft JhengHei UI" pitchFamily="34" charset="-120"/>
              </a:rPr>
              <a:t> </a:t>
            </a:r>
            <a:r>
              <a:rPr lang="en-US" altLang="zh-CN" sz="2600" dirty="0">
                <a:ea typeface="Microsoft JhengHei UI" pitchFamily="34" charset="-120"/>
              </a:rPr>
              <a:t> ,</a:t>
            </a:r>
          </a:p>
          <a:p>
            <a:r>
              <a:rPr lang="en-US" altLang="zh-CN" sz="2600" dirty="0">
                <a:ea typeface="Microsoft JhengHei UI" pitchFamily="34" charset="-120"/>
              </a:rPr>
              <a:t>stronger modification </a:t>
            </a:r>
            <a:endParaRPr lang="zh-CN" altLang="en-US" sz="2600" dirty="0">
              <a:ea typeface="Microsoft JhengHei UI" pitchFamily="34" charset="-120"/>
            </a:endParaRPr>
          </a:p>
        </p:txBody>
      </p:sp>
      <p:sp>
        <p:nvSpPr>
          <p:cNvPr id="11" name="TextBox 9"/>
          <p:cNvSpPr txBox="1"/>
          <p:nvPr/>
        </p:nvSpPr>
        <p:spPr>
          <a:xfrm>
            <a:off x="107504" y="5643245"/>
            <a:ext cx="2771799" cy="95410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ea typeface="Microsoft JhengHei UI" pitchFamily="34" charset="-120"/>
              </a:rPr>
              <a:t>small jet p</a:t>
            </a:r>
            <a:r>
              <a:rPr lang="en-US" altLang="zh-CN" sz="2800" b="1" baseline="-25000" dirty="0">
                <a:ea typeface="Microsoft JhengHei UI" pitchFamily="34" charset="-120"/>
              </a:rPr>
              <a:t>T</a:t>
            </a:r>
            <a:r>
              <a:rPr lang="en-US" altLang="zh-CN" sz="2800" baseline="-25000" dirty="0">
                <a:ea typeface="Microsoft JhengHei UI" pitchFamily="34" charset="-120"/>
              </a:rPr>
              <a:t> </a:t>
            </a:r>
            <a:r>
              <a:rPr lang="en-US" altLang="zh-CN" sz="2800" dirty="0">
                <a:ea typeface="Microsoft JhengHei UI" pitchFamily="34" charset="-120"/>
              </a:rPr>
              <a:t> ,</a:t>
            </a:r>
          </a:p>
          <a:p>
            <a:r>
              <a:rPr lang="en-US" altLang="zh-CN" sz="2800" dirty="0">
                <a:ea typeface="Microsoft JhengHei UI" pitchFamily="34" charset="-120"/>
              </a:rPr>
              <a:t>little modification </a:t>
            </a:r>
            <a:endParaRPr lang="zh-CN" altLang="en-US" sz="2800" dirty="0">
              <a:ea typeface="Microsoft JhengHei UI" pitchFamily="34"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24</a:t>
            </a:fld>
            <a:endParaRPr lang="zh-CN" altLang="en-US"/>
          </a:p>
        </p:txBody>
      </p:sp>
      <p:sp>
        <p:nvSpPr>
          <p:cNvPr id="6" name="TextBox 5"/>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Comparison with CMS and STAR data</a:t>
            </a:r>
          </a:p>
        </p:txBody>
      </p:sp>
      <p:pic>
        <p:nvPicPr>
          <p:cNvPr id="104450" name="Picture 2"/>
          <p:cNvPicPr>
            <a:picLocks noChangeAspect="1" noChangeArrowheads="1"/>
          </p:cNvPicPr>
          <p:nvPr/>
        </p:nvPicPr>
        <p:blipFill>
          <a:blip r:embed="rId4" cstate="print">
            <a:clrChange>
              <a:clrFrom>
                <a:srgbClr val="FFFFFF"/>
              </a:clrFrom>
              <a:clrTo>
                <a:srgbClr val="FFFFFF">
                  <a:alpha val="0"/>
                </a:srgbClr>
              </a:clrTo>
            </a:clrChange>
          </a:blip>
          <a:srcRect l="858" t="1044" b="862"/>
          <a:stretch>
            <a:fillRect/>
          </a:stretch>
        </p:blipFill>
        <p:spPr bwMode="auto">
          <a:xfrm>
            <a:off x="3064885" y="662216"/>
            <a:ext cx="6043619" cy="3744416"/>
          </a:xfrm>
          <a:prstGeom prst="rect">
            <a:avLst/>
          </a:prstGeom>
          <a:noFill/>
          <a:ln w="9525">
            <a:noFill/>
            <a:miter lim="800000"/>
            <a:headEnd/>
            <a:tailEnd/>
          </a:ln>
        </p:spPr>
      </p:pic>
      <p:sp>
        <p:nvSpPr>
          <p:cNvPr id="7" name="TextBox 9"/>
          <p:cNvSpPr txBox="1"/>
          <p:nvPr/>
        </p:nvSpPr>
        <p:spPr>
          <a:xfrm>
            <a:off x="0" y="1700808"/>
            <a:ext cx="2627784" cy="95410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ea typeface="Microsoft JhengHei UI" pitchFamily="34" charset="-120"/>
              </a:rPr>
              <a:t>larger jet p</a:t>
            </a:r>
            <a:r>
              <a:rPr lang="en-US" altLang="zh-CN" sz="2800" b="1" baseline="-25000" dirty="0">
                <a:ea typeface="Microsoft JhengHei UI" pitchFamily="34" charset="-120"/>
              </a:rPr>
              <a:t>T</a:t>
            </a:r>
            <a:r>
              <a:rPr lang="en-US" altLang="zh-CN" sz="2800" baseline="-25000" dirty="0">
                <a:ea typeface="Microsoft JhengHei UI" pitchFamily="34" charset="-120"/>
              </a:rPr>
              <a:t> </a:t>
            </a:r>
            <a:r>
              <a:rPr lang="en-US" altLang="zh-CN" sz="2800" dirty="0">
                <a:ea typeface="Microsoft JhengHei UI" pitchFamily="34" charset="-120"/>
              </a:rPr>
              <a:t> </a:t>
            </a:r>
          </a:p>
          <a:p>
            <a:r>
              <a:rPr lang="en-US" altLang="zh-CN" sz="2800" dirty="0">
                <a:ea typeface="Microsoft JhengHei UI" pitchFamily="34" charset="-120"/>
              </a:rPr>
              <a:t>less modification </a:t>
            </a:r>
            <a:endParaRPr lang="zh-CN" altLang="en-US" sz="2800" dirty="0">
              <a:ea typeface="Microsoft JhengHei UI" pitchFamily="34" charset="-120"/>
            </a:endParaRPr>
          </a:p>
        </p:txBody>
      </p:sp>
      <p:pic>
        <p:nvPicPr>
          <p:cNvPr id="11" name="Picture 3"/>
          <p:cNvPicPr>
            <a:picLocks noChangeAspect="1" noChangeArrowheads="1"/>
          </p:cNvPicPr>
          <p:nvPr/>
        </p:nvPicPr>
        <p:blipFill>
          <a:blip r:embed="rId5" cstate="print">
            <a:clrChange>
              <a:clrFrom>
                <a:srgbClr val="FFFFFF"/>
              </a:clrFrom>
              <a:clrTo>
                <a:srgbClr val="FFFFFF">
                  <a:alpha val="0"/>
                </a:srgbClr>
              </a:clrTo>
            </a:clrChange>
          </a:blip>
          <a:srcRect l="1151" t="843" r="1618" b="1393"/>
          <a:stretch>
            <a:fillRect/>
          </a:stretch>
        </p:blipFill>
        <p:spPr bwMode="auto">
          <a:xfrm>
            <a:off x="5364088" y="4365104"/>
            <a:ext cx="3631890" cy="2492896"/>
          </a:xfrm>
          <a:prstGeom prst="rect">
            <a:avLst/>
          </a:prstGeom>
          <a:noFill/>
          <a:ln w="9525">
            <a:noFill/>
            <a:miter lim="800000"/>
            <a:headEnd/>
            <a:tailEnd/>
          </a:ln>
        </p:spPr>
      </p:pic>
      <p:sp>
        <p:nvSpPr>
          <p:cNvPr id="12" name="TextBox 9"/>
          <p:cNvSpPr txBox="1"/>
          <p:nvPr/>
        </p:nvSpPr>
        <p:spPr>
          <a:xfrm>
            <a:off x="2195736" y="5661248"/>
            <a:ext cx="2987824" cy="95410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ea typeface="Microsoft JhengHei UI" pitchFamily="34" charset="-120"/>
              </a:rPr>
              <a:t>larger jet p</a:t>
            </a:r>
            <a:r>
              <a:rPr lang="en-US" altLang="zh-CN" sz="2800" b="1" baseline="-25000" dirty="0">
                <a:ea typeface="Microsoft JhengHei UI" pitchFamily="34" charset="-120"/>
              </a:rPr>
              <a:t>T</a:t>
            </a:r>
            <a:r>
              <a:rPr lang="en-US" altLang="zh-CN" sz="2800" baseline="-25000" dirty="0">
                <a:ea typeface="Microsoft JhengHei UI" pitchFamily="34" charset="-120"/>
              </a:rPr>
              <a:t> </a:t>
            </a:r>
            <a:r>
              <a:rPr lang="en-US" altLang="zh-CN" sz="2800" dirty="0">
                <a:ea typeface="Microsoft JhengHei UI" pitchFamily="34" charset="-120"/>
              </a:rPr>
              <a:t> </a:t>
            </a:r>
          </a:p>
          <a:p>
            <a:r>
              <a:rPr lang="en-US" altLang="zh-CN" sz="2800" dirty="0">
                <a:ea typeface="Microsoft JhengHei UI" pitchFamily="34" charset="-120"/>
              </a:rPr>
              <a:t>larger modification </a:t>
            </a:r>
            <a:endParaRPr lang="zh-CN" altLang="en-US" sz="2800" dirty="0">
              <a:ea typeface="Microsoft JhengHei UI" pitchFamily="34" charset="-120"/>
            </a:endParaRPr>
          </a:p>
        </p:txBody>
      </p:sp>
      <p:sp>
        <p:nvSpPr>
          <p:cNvPr id="13" name="TextBox 9"/>
          <p:cNvSpPr txBox="1"/>
          <p:nvPr/>
        </p:nvSpPr>
        <p:spPr>
          <a:xfrm>
            <a:off x="0" y="4437112"/>
            <a:ext cx="5183560" cy="52322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solidFill>
                  <a:srgbClr val="FF0000"/>
                </a:solidFill>
                <a:ea typeface="Microsoft JhengHei UI" pitchFamily="34" charset="-120"/>
              </a:rPr>
              <a:t>N</a:t>
            </a:r>
            <a:r>
              <a:rPr lang="en-US" altLang="zh-CN" sz="2800" dirty="0">
                <a:solidFill>
                  <a:srgbClr val="FF0000"/>
                </a:solidFill>
              </a:rPr>
              <a:t>on-monotonic </a:t>
            </a:r>
            <a:r>
              <a:rPr lang="en-US" altLang="zh-CN" sz="2800" dirty="0">
                <a:solidFill>
                  <a:srgbClr val="FF0000"/>
                </a:solidFill>
                <a:ea typeface="Microsoft JhengHei UI" pitchFamily="34" charset="-120"/>
              </a:rPr>
              <a:t>jet p</a:t>
            </a:r>
            <a:r>
              <a:rPr lang="en-US" altLang="zh-CN" sz="2800" b="1" baseline="-25000" dirty="0">
                <a:solidFill>
                  <a:srgbClr val="FF0000"/>
                </a:solidFill>
                <a:ea typeface="Microsoft JhengHei UI" pitchFamily="34" charset="-120"/>
              </a:rPr>
              <a:t>T</a:t>
            </a:r>
            <a:r>
              <a:rPr lang="en-US" altLang="zh-CN" sz="2800" baseline="-25000" dirty="0">
                <a:solidFill>
                  <a:srgbClr val="FF0000"/>
                </a:solidFill>
                <a:ea typeface="Microsoft JhengHei UI" pitchFamily="34" charset="-120"/>
              </a:rPr>
              <a:t> </a:t>
            </a:r>
            <a:r>
              <a:rPr lang="en-US" altLang="zh-CN" sz="2800" dirty="0">
                <a:solidFill>
                  <a:srgbClr val="FF0000"/>
                </a:solidFill>
              </a:rPr>
              <a:t>dependence</a:t>
            </a:r>
            <a:r>
              <a:rPr lang="en-US" altLang="zh-CN" sz="2800" dirty="0">
                <a:solidFill>
                  <a:srgbClr val="FF0000"/>
                </a:solidFill>
                <a:ea typeface="Microsoft JhengHei UI" pitchFamily="34" charset="-120"/>
              </a:rPr>
              <a:t>!</a:t>
            </a:r>
            <a:endParaRPr lang="zh-CN" altLang="en-US" sz="2800" dirty="0">
              <a:solidFill>
                <a:srgbClr val="FF0000"/>
              </a:solidFill>
              <a:ea typeface="Microsoft JhengHei UI" pitchFamily="34" charset="-120"/>
            </a:endParaRPr>
          </a:p>
        </p:txBody>
      </p:sp>
      <p:cxnSp>
        <p:nvCxnSpPr>
          <p:cNvPr id="15" name="直接箭头连接符 14"/>
          <p:cNvCxnSpPr/>
          <p:nvPr/>
        </p:nvCxnSpPr>
        <p:spPr>
          <a:xfrm flipH="1" flipV="1">
            <a:off x="2483768" y="5013176"/>
            <a:ext cx="504056"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043608" y="2708920"/>
            <a:ext cx="1026368" cy="16561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25</a:t>
            </a:fld>
            <a:endParaRPr lang="zh-CN" altLang="en-US"/>
          </a:p>
        </p:txBody>
      </p:sp>
      <p:sp>
        <p:nvSpPr>
          <p:cNvPr id="6" name="TextBox 5"/>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Non-monotonic jet energy dependence</a:t>
            </a:r>
          </a:p>
        </p:txBody>
      </p:sp>
      <p:sp>
        <p:nvSpPr>
          <p:cNvPr id="7" name="TextBox 6"/>
          <p:cNvSpPr txBox="1"/>
          <p:nvPr/>
        </p:nvSpPr>
        <p:spPr>
          <a:xfrm>
            <a:off x="971600" y="5729942"/>
            <a:ext cx="8136904" cy="584775"/>
          </a:xfrm>
          <a:prstGeom prst="rect">
            <a:avLst/>
          </a:prstGeom>
          <a:noFill/>
        </p:spPr>
        <p:txBody>
          <a:bodyPr wrap="square" rtlCol="0">
            <a:spAutoFit/>
          </a:bodyPr>
          <a:lstStyle/>
          <a:p>
            <a:r>
              <a:rPr lang="en-US" altLang="zh-CN" sz="2900" dirty="0">
                <a:solidFill>
                  <a:srgbClr val="FF0000"/>
                </a:solidFill>
                <a:latin typeface="Microsoft JhengHei UI" pitchFamily="34" charset="-120"/>
                <a:ea typeface="Microsoft JhengHei UI" pitchFamily="34" charset="-120"/>
              </a:rPr>
              <a:t>R</a:t>
            </a:r>
            <a:r>
              <a:rPr lang="en-US" altLang="zh-CN" sz="2900" baseline="-25000" dirty="0">
                <a:solidFill>
                  <a:srgbClr val="FF0000"/>
                </a:solidFill>
                <a:latin typeface="Microsoft JhengHei UI" pitchFamily="34" charset="-120"/>
                <a:ea typeface="Microsoft JhengHei UI" pitchFamily="34" charset="-120"/>
              </a:rPr>
              <a:t>AA</a:t>
            </a:r>
            <a:r>
              <a:rPr lang="en-US" altLang="zh-CN" sz="2900" dirty="0">
                <a:latin typeface="Microsoft JhengHei UI" pitchFamily="34" charset="-120"/>
                <a:ea typeface="Microsoft JhengHei UI" pitchFamily="34" charset="-120"/>
              </a:rPr>
              <a:t> for p(</a:t>
            </a:r>
            <a:r>
              <a:rPr lang="en-US" altLang="zh-CN" sz="3200" dirty="0" err="1">
                <a:latin typeface="Microsoft JhengHei UI" pitchFamily="34" charset="-120"/>
                <a:ea typeface="Microsoft JhengHei UI" pitchFamily="34" charset="-120"/>
              </a:rPr>
              <a:t>z</a:t>
            </a:r>
            <a:r>
              <a:rPr lang="en-US" altLang="zh-CN" sz="3200" baseline="-25000" dirty="0" err="1">
                <a:latin typeface="Microsoft JhengHei UI" pitchFamily="34" charset="-120"/>
                <a:ea typeface="Microsoft JhengHei UI" pitchFamily="34" charset="-120"/>
              </a:rPr>
              <a:t>g</a:t>
            </a:r>
            <a:r>
              <a:rPr lang="en-US" altLang="zh-CN" sz="2900" dirty="0">
                <a:latin typeface="Microsoft JhengHei UI" pitchFamily="34" charset="-120"/>
                <a:ea typeface="Microsoft JhengHei UI" pitchFamily="34" charset="-120"/>
              </a:rPr>
              <a:t>) at </a:t>
            </a:r>
            <a:r>
              <a:rPr lang="en-US" altLang="zh-CN" sz="2900" dirty="0">
                <a:solidFill>
                  <a:srgbClr val="FF0000"/>
                </a:solidFill>
                <a:latin typeface="Microsoft JhengHei UI" pitchFamily="34" charset="-120"/>
                <a:ea typeface="Microsoft JhengHei UI" pitchFamily="34" charset="-120"/>
              </a:rPr>
              <a:t>endpoints</a:t>
            </a:r>
            <a:r>
              <a:rPr lang="en-US" altLang="zh-CN" sz="2900" dirty="0">
                <a:latin typeface="Microsoft JhengHei UI" pitchFamily="34" charset="-120"/>
                <a:ea typeface="Microsoft JhengHei UI" pitchFamily="34" charset="-120"/>
              </a:rPr>
              <a:t> </a:t>
            </a:r>
            <a:r>
              <a:rPr lang="en-US" altLang="zh-CN" sz="3200" dirty="0" err="1">
                <a:latin typeface="Microsoft JhengHei UI" pitchFamily="34" charset="-120"/>
                <a:ea typeface="Microsoft JhengHei UI" pitchFamily="34" charset="-120"/>
              </a:rPr>
              <a:t>z</a:t>
            </a:r>
            <a:r>
              <a:rPr lang="en-US" altLang="zh-CN" sz="3200" baseline="-25000" dirty="0" err="1">
                <a:latin typeface="Microsoft JhengHei UI" pitchFamily="34" charset="-120"/>
                <a:ea typeface="Microsoft JhengHei UI" pitchFamily="34" charset="-120"/>
              </a:rPr>
              <a:t>g</a:t>
            </a:r>
            <a:r>
              <a:rPr lang="en-US" altLang="zh-CN" sz="2900" dirty="0">
                <a:latin typeface="Microsoft JhengHei UI" pitchFamily="34" charset="-120"/>
                <a:ea typeface="Microsoft JhengHei UI" pitchFamily="34" charset="-120"/>
              </a:rPr>
              <a:t>=0.1 and </a:t>
            </a:r>
            <a:r>
              <a:rPr lang="en-US" altLang="zh-CN" sz="3200" dirty="0" err="1">
                <a:latin typeface="Microsoft JhengHei UI" pitchFamily="34" charset="-120"/>
                <a:ea typeface="Microsoft JhengHei UI" pitchFamily="34" charset="-120"/>
              </a:rPr>
              <a:t>z</a:t>
            </a:r>
            <a:r>
              <a:rPr lang="en-US" altLang="zh-CN" sz="3200" baseline="-25000" dirty="0" err="1">
                <a:latin typeface="Microsoft JhengHei UI" pitchFamily="34" charset="-120"/>
                <a:ea typeface="Microsoft JhengHei UI" pitchFamily="34" charset="-120"/>
              </a:rPr>
              <a:t>g</a:t>
            </a:r>
            <a:r>
              <a:rPr lang="en-US" altLang="zh-CN" sz="2900" dirty="0">
                <a:latin typeface="Microsoft JhengHei UI" pitchFamily="34" charset="-120"/>
                <a:ea typeface="Microsoft JhengHei UI" pitchFamily="34" charset="-120"/>
              </a:rPr>
              <a:t>=0.5 </a:t>
            </a:r>
            <a:endParaRPr lang="zh-CN" altLang="en-US" sz="2900" dirty="0"/>
          </a:p>
        </p:txBody>
      </p:sp>
      <p:pic>
        <p:nvPicPr>
          <p:cNvPr id="2" name="图片 1"/>
          <p:cNvPicPr>
            <a:picLocks noChangeAspect="1"/>
          </p:cNvPicPr>
          <p:nvPr/>
        </p:nvPicPr>
        <p:blipFill rotWithShape="1">
          <a:blip r:embed="rId4" cstate="print">
            <a:clrChange>
              <a:clrFrom>
                <a:srgbClr val="FFFFFF"/>
              </a:clrFrom>
              <a:clrTo>
                <a:srgbClr val="FFFFFF">
                  <a:alpha val="0"/>
                </a:srgbClr>
              </a:clrTo>
            </a:clrChange>
          </a:blip>
          <a:srcRect r="1681" b="558"/>
          <a:stretch/>
        </p:blipFill>
        <p:spPr>
          <a:xfrm>
            <a:off x="942689" y="706556"/>
            <a:ext cx="7258622" cy="4963161"/>
          </a:xfrm>
          <a:prstGeom prst="rect">
            <a:avLst/>
          </a:prstGeom>
          <a:noFill/>
          <a:ln w="9525">
            <a:noFill/>
            <a:miter lim="800000"/>
            <a:headEnd/>
            <a:tailEnd/>
          </a:ln>
        </p:spPr>
      </p:pic>
    </p:spTree>
    <p:extLst>
      <p:ext uri="{BB962C8B-B14F-4D97-AF65-F5344CB8AC3E}">
        <p14:creationId xmlns:p14="http://schemas.microsoft.com/office/powerpoint/2010/main" val="324261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26</a:t>
            </a:fld>
            <a:endParaRPr lang="zh-CN" altLang="en-US" dirty="0"/>
          </a:p>
        </p:txBody>
      </p:sp>
      <p:pic>
        <p:nvPicPr>
          <p:cNvPr id="645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684540"/>
            <a:ext cx="4473350" cy="792088"/>
          </a:xfrm>
          <a:prstGeom prst="rect">
            <a:avLst/>
          </a:prstGeom>
          <a:noFill/>
          <a:ln w="9525">
            <a:noFill/>
            <a:miter lim="800000"/>
            <a:headEnd/>
            <a:tailEnd/>
          </a:ln>
        </p:spPr>
      </p:pic>
      <p:pic>
        <p:nvPicPr>
          <p:cNvPr id="6451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381" y="2620644"/>
            <a:ext cx="4350091" cy="2920183"/>
          </a:xfrm>
          <a:prstGeom prst="rect">
            <a:avLst/>
          </a:prstGeom>
          <a:noFill/>
          <a:ln w="9525">
            <a:noFill/>
            <a:miter lim="800000"/>
            <a:headEnd/>
            <a:tailEnd/>
          </a:ln>
        </p:spPr>
      </p:pic>
      <p:sp>
        <p:nvSpPr>
          <p:cNvPr id="6" name="TextBox 5"/>
          <p:cNvSpPr txBox="1"/>
          <p:nvPr/>
        </p:nvSpPr>
        <p:spPr>
          <a:xfrm>
            <a:off x="0" y="0"/>
            <a:ext cx="9144000" cy="630942"/>
          </a:xfrm>
          <a:prstGeom prst="rect">
            <a:avLst/>
          </a:prstGeom>
          <a:blipFill>
            <a:blip r:embed="rId5" cstate="print"/>
            <a:tile tx="0" ty="0" sx="100000" sy="100000" flip="none" algn="tl"/>
          </a:blipFill>
        </p:spPr>
        <p:txBody>
          <a:bodyPr wrap="square" rtlCol="0">
            <a:spAutoFit/>
          </a:bodyPr>
          <a:lstStyle/>
          <a:p>
            <a:r>
              <a:rPr lang="en-US" altLang="zh-CN" sz="3500" dirty="0"/>
              <a:t>Origin of </a:t>
            </a:r>
            <a:r>
              <a:rPr lang="en-US" altLang="zh-CN" sz="3500" dirty="0">
                <a:solidFill>
                  <a:srgbClr val="FF0000"/>
                </a:solidFill>
              </a:rPr>
              <a:t>Non-monotonic</a:t>
            </a:r>
            <a:r>
              <a:rPr lang="en-US" altLang="zh-CN" sz="3500" dirty="0"/>
              <a:t> jet energy dependence</a:t>
            </a:r>
            <a:endParaRPr lang="en-US" altLang="zh-CN" sz="3500" dirty="0">
              <a:solidFill>
                <a:srgbClr val="FF0000"/>
              </a:solidFill>
            </a:endParaRPr>
          </a:p>
        </p:txBody>
      </p:sp>
      <p:pic>
        <p:nvPicPr>
          <p:cNvPr id="1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97054" y="2620644"/>
            <a:ext cx="4211450" cy="2884250"/>
          </a:xfrm>
          <a:prstGeom prst="rect">
            <a:avLst/>
          </a:prstGeom>
          <a:noFill/>
          <a:ln w="9525">
            <a:noFill/>
            <a:miter lim="800000"/>
            <a:headEnd/>
            <a:tailEnd/>
          </a:ln>
        </p:spPr>
      </p:pic>
      <p:pic>
        <p:nvPicPr>
          <p:cNvPr id="11" name="图片 10"/>
          <p:cNvPicPr>
            <a:picLocks noChangeAspect="1"/>
          </p:cNvPicPr>
          <p:nvPr/>
        </p:nvPicPr>
        <p:blipFill rotWithShape="1">
          <a:blip r:embed="rId7" cstate="print">
            <a:clrChange>
              <a:clrFrom>
                <a:srgbClr val="FFFFFF"/>
              </a:clrFrom>
              <a:clrTo>
                <a:srgbClr val="FFFFFF">
                  <a:alpha val="0"/>
                </a:srgbClr>
              </a:clrTo>
            </a:clrChange>
          </a:blip>
          <a:srcRect l="600" t="1850" r="720" b="2612"/>
          <a:stretch/>
        </p:blipFill>
        <p:spPr>
          <a:xfrm>
            <a:off x="5076056" y="1734235"/>
            <a:ext cx="3782662" cy="720080"/>
          </a:xfrm>
          <a:prstGeom prst="rect">
            <a:avLst/>
          </a:prstGeom>
          <a:noFill/>
          <a:ln w="9525">
            <a:noFill/>
            <a:miter lim="800000"/>
            <a:headEnd/>
            <a:tailEnd/>
          </a:ln>
        </p:spPr>
      </p:pic>
      <p:sp>
        <p:nvSpPr>
          <p:cNvPr id="23" name="TextBox 9"/>
          <p:cNvSpPr txBox="1"/>
          <p:nvPr/>
        </p:nvSpPr>
        <p:spPr>
          <a:xfrm>
            <a:off x="1547664" y="1116694"/>
            <a:ext cx="1458415" cy="46166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b="1" dirty="0">
                <a:solidFill>
                  <a:srgbClr val="FF0000"/>
                </a:solidFill>
                <a:latin typeface="Microsoft JhengHei UI" pitchFamily="34" charset="-120"/>
                <a:ea typeface="Microsoft JhengHei UI" pitchFamily="34" charset="-120"/>
              </a:rPr>
              <a:t>Weight</a:t>
            </a:r>
            <a:endParaRPr lang="zh-CN" altLang="en-US" sz="2400" b="1" dirty="0">
              <a:solidFill>
                <a:srgbClr val="FF0000"/>
              </a:solidFill>
              <a:latin typeface="Microsoft JhengHei UI" pitchFamily="34" charset="-120"/>
              <a:ea typeface="Microsoft JhengHei UI" pitchFamily="34" charset="-120"/>
            </a:endParaRPr>
          </a:p>
        </p:txBody>
      </p:sp>
      <p:sp>
        <p:nvSpPr>
          <p:cNvPr id="24" name="TextBox 9"/>
          <p:cNvSpPr txBox="1"/>
          <p:nvPr/>
        </p:nvSpPr>
        <p:spPr>
          <a:xfrm>
            <a:off x="6156176" y="1116744"/>
            <a:ext cx="1818455" cy="52322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b="1" dirty="0">
                <a:solidFill>
                  <a:srgbClr val="FF0000"/>
                </a:solidFill>
                <a:latin typeface="Vijaya" pitchFamily="34" charset="0"/>
                <a:ea typeface="Microsoft JhengHei UI" pitchFamily="34" charset="-120"/>
                <a:cs typeface="Vijaya" pitchFamily="34" charset="0"/>
              </a:rPr>
              <a:t>x</a:t>
            </a:r>
            <a:r>
              <a:rPr lang="en-US" altLang="zh-CN" sz="2400" b="1" dirty="0">
                <a:solidFill>
                  <a:srgbClr val="FF0000"/>
                </a:solidFill>
                <a:latin typeface="Microsoft JhengHei UI" pitchFamily="34" charset="-120"/>
                <a:ea typeface="Microsoft JhengHei UI" pitchFamily="34" charset="-120"/>
              </a:rPr>
              <a:t> behavior</a:t>
            </a:r>
            <a:endParaRPr lang="zh-CN" altLang="en-US" sz="2400" b="1" dirty="0">
              <a:solidFill>
                <a:srgbClr val="FF0000"/>
              </a:solidFill>
              <a:latin typeface="Microsoft JhengHei UI" pitchFamily="34" charset="-120"/>
              <a:ea typeface="Microsoft JhengHei UI" pitchFamily="34" charset="-120"/>
            </a:endParaRPr>
          </a:p>
        </p:txBody>
      </p:sp>
      <p:sp>
        <p:nvSpPr>
          <p:cNvPr id="25" name="TextBox 9"/>
          <p:cNvSpPr txBox="1"/>
          <p:nvPr/>
        </p:nvSpPr>
        <p:spPr>
          <a:xfrm>
            <a:off x="437933" y="5547002"/>
            <a:ext cx="3630011" cy="1292662"/>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600" dirty="0">
                <a:solidFill>
                  <a:srgbClr val="FF0000"/>
                </a:solidFill>
                <a:ea typeface="Microsoft JhengHei UI" pitchFamily="34" charset="-120"/>
              </a:rPr>
              <a:t>p</a:t>
            </a:r>
            <a:r>
              <a:rPr lang="en-US" altLang="zh-CN" sz="2600" b="1" baseline="-25000" dirty="0">
                <a:solidFill>
                  <a:srgbClr val="FF0000"/>
                </a:solidFill>
                <a:ea typeface="Microsoft JhengHei UI" pitchFamily="34" charset="-120"/>
              </a:rPr>
              <a:t>T</a:t>
            </a:r>
            <a:r>
              <a:rPr lang="en-US" altLang="zh-CN" sz="2600" b="1" baseline="-25000" dirty="0">
                <a:ea typeface="Microsoft JhengHei UI" pitchFamily="34" charset="-120"/>
              </a:rPr>
              <a:t> </a:t>
            </a:r>
            <a:r>
              <a:rPr lang="en-US" altLang="zh-CN" sz="2600" dirty="0">
                <a:solidFill>
                  <a:srgbClr val="FF0000"/>
                </a:solidFill>
                <a:latin typeface="Microsoft JhengHei UI" pitchFamily="34" charset="-120"/>
                <a:ea typeface="Microsoft JhengHei UI" pitchFamily="34" charset="-120"/>
              </a:rPr>
              <a:t> decreases, </a:t>
            </a:r>
          </a:p>
          <a:p>
            <a:r>
              <a:rPr lang="en-US" altLang="zh-CN" sz="2600" dirty="0">
                <a:solidFill>
                  <a:srgbClr val="FF0000"/>
                </a:solidFill>
                <a:latin typeface="Vijaya" pitchFamily="34" charset="0"/>
                <a:ea typeface="Microsoft JhengHei UI" pitchFamily="34" charset="-120"/>
                <a:cs typeface="Vijaya" pitchFamily="34" charset="0"/>
              </a:rPr>
              <a:t>more </a:t>
            </a:r>
            <a:r>
              <a:rPr lang="en-US" altLang="zh-CN" sz="2600" dirty="0" err="1">
                <a:solidFill>
                  <a:srgbClr val="FF0000"/>
                </a:solidFill>
                <a:latin typeface="Vijaya" pitchFamily="34" charset="0"/>
                <a:ea typeface="Microsoft JhengHei UI" pitchFamily="34" charset="-120"/>
                <a:cs typeface="Vijaya" pitchFamily="34" charset="0"/>
              </a:rPr>
              <a:t>p</a:t>
            </a:r>
            <a:r>
              <a:rPr lang="en-US" altLang="zh-CN" sz="2600" baseline="46000" dirty="0" err="1">
                <a:solidFill>
                  <a:srgbClr val="FF0000"/>
                </a:solidFill>
                <a:latin typeface="Vijaya" pitchFamily="34" charset="0"/>
                <a:ea typeface="Microsoft JhengHei UI" pitchFamily="34" charset="-120"/>
                <a:cs typeface="Vijaya" pitchFamily="34" charset="0"/>
              </a:rPr>
              <a:t>med</a:t>
            </a:r>
            <a:r>
              <a:rPr lang="en-US" altLang="zh-CN" sz="2600" dirty="0">
                <a:solidFill>
                  <a:srgbClr val="FF0000"/>
                </a:solidFill>
                <a:latin typeface="Vijaya" pitchFamily="34" charset="0"/>
                <a:ea typeface="Microsoft JhengHei UI" pitchFamily="34" charset="-120"/>
                <a:cs typeface="Vijaya" pitchFamily="34" charset="0"/>
              </a:rPr>
              <a:t>(x) vs. </a:t>
            </a:r>
            <a:r>
              <a:rPr lang="en-US" altLang="zh-CN" sz="2600" dirty="0" err="1">
                <a:solidFill>
                  <a:srgbClr val="FF0000"/>
                </a:solidFill>
                <a:latin typeface="Vijaya" pitchFamily="34" charset="0"/>
                <a:ea typeface="Microsoft JhengHei UI" pitchFamily="34" charset="-120"/>
                <a:cs typeface="Vijaya" pitchFamily="34" charset="0"/>
              </a:rPr>
              <a:t>p</a:t>
            </a:r>
            <a:r>
              <a:rPr lang="en-US" altLang="zh-CN" sz="2600" baseline="46000" dirty="0" err="1">
                <a:solidFill>
                  <a:srgbClr val="FF0000"/>
                </a:solidFill>
                <a:latin typeface="Vijaya" pitchFamily="34" charset="0"/>
                <a:ea typeface="Microsoft JhengHei UI" pitchFamily="34" charset="-120"/>
                <a:cs typeface="Vijaya" pitchFamily="34" charset="0"/>
              </a:rPr>
              <a:t>vac</a:t>
            </a:r>
            <a:r>
              <a:rPr lang="en-US" altLang="zh-CN" sz="2600" dirty="0">
                <a:solidFill>
                  <a:srgbClr val="FF0000"/>
                </a:solidFill>
                <a:latin typeface="Vijaya" pitchFamily="34" charset="0"/>
                <a:ea typeface="Microsoft JhengHei UI" pitchFamily="34" charset="-120"/>
                <a:cs typeface="Vijaya" pitchFamily="34" charset="0"/>
              </a:rPr>
              <a:t>(x).</a:t>
            </a:r>
          </a:p>
          <a:p>
            <a:r>
              <a:rPr lang="en-US" altLang="zh-CN" sz="2600" dirty="0">
                <a:solidFill>
                  <a:srgbClr val="002060"/>
                </a:solidFill>
              </a:rPr>
              <a:t>Explain </a:t>
            </a:r>
            <a:r>
              <a:rPr lang="en-US" altLang="zh-CN" sz="2600" dirty="0" err="1">
                <a:solidFill>
                  <a:srgbClr val="002060"/>
                </a:solidFill>
                <a:ea typeface="Microsoft JhengHei UI" pitchFamily="34" charset="-120"/>
              </a:rPr>
              <a:t>p</a:t>
            </a:r>
            <a:r>
              <a:rPr lang="en-US" altLang="zh-CN" sz="2600" b="1" baseline="-25000" dirty="0" err="1">
                <a:solidFill>
                  <a:srgbClr val="002060"/>
                </a:solidFill>
                <a:ea typeface="Microsoft JhengHei UI" pitchFamily="34" charset="-120"/>
              </a:rPr>
              <a:t>T</a:t>
            </a:r>
            <a:r>
              <a:rPr lang="en-US" altLang="zh-CN" sz="2600" b="1" baseline="-25000" dirty="0">
                <a:solidFill>
                  <a:srgbClr val="002060"/>
                </a:solidFill>
                <a:ea typeface="Microsoft JhengHei UI" pitchFamily="34" charset="-120"/>
              </a:rPr>
              <a:t> </a:t>
            </a:r>
            <a:r>
              <a:rPr lang="en-US" altLang="zh-CN" sz="2600" dirty="0">
                <a:solidFill>
                  <a:srgbClr val="002060"/>
                </a:solidFill>
              </a:rPr>
              <a:t> dep. of CMS</a:t>
            </a:r>
            <a:endParaRPr lang="zh-CN" altLang="en-US" sz="2600" dirty="0">
              <a:solidFill>
                <a:srgbClr val="002060"/>
              </a:solidFill>
              <a:latin typeface="Microsoft JhengHei UI" pitchFamily="34" charset="-120"/>
              <a:ea typeface="Microsoft JhengHei UI" pitchFamily="34" charset="-120"/>
            </a:endParaRPr>
          </a:p>
        </p:txBody>
      </p:sp>
      <p:sp>
        <p:nvSpPr>
          <p:cNvPr id="26" name="TextBox 9"/>
          <p:cNvSpPr txBox="1"/>
          <p:nvPr/>
        </p:nvSpPr>
        <p:spPr>
          <a:xfrm>
            <a:off x="5220072" y="5553808"/>
            <a:ext cx="3528392" cy="1292662"/>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600" dirty="0">
                <a:solidFill>
                  <a:srgbClr val="FF0000"/>
                </a:solidFill>
                <a:ea typeface="Microsoft JhengHei UI" pitchFamily="34" charset="-120"/>
              </a:rPr>
              <a:t>p</a:t>
            </a:r>
            <a:r>
              <a:rPr lang="en-US" altLang="zh-CN" sz="2600" b="1" baseline="-25000" dirty="0">
                <a:solidFill>
                  <a:srgbClr val="FF0000"/>
                </a:solidFill>
                <a:ea typeface="Microsoft JhengHei UI" pitchFamily="34" charset="-120"/>
              </a:rPr>
              <a:t>T</a:t>
            </a:r>
            <a:r>
              <a:rPr lang="en-US" altLang="zh-CN" sz="2600" b="1" baseline="-25000" dirty="0">
                <a:ea typeface="Microsoft JhengHei UI" pitchFamily="34" charset="-120"/>
              </a:rPr>
              <a:t> </a:t>
            </a:r>
            <a:r>
              <a:rPr lang="en-US" altLang="zh-CN" sz="2600" dirty="0">
                <a:solidFill>
                  <a:srgbClr val="FF0000"/>
                </a:solidFill>
                <a:latin typeface="Microsoft JhengHei UI" pitchFamily="34" charset="-120"/>
                <a:ea typeface="Microsoft JhengHei UI" pitchFamily="34" charset="-120"/>
              </a:rPr>
              <a:t> decreases, </a:t>
            </a:r>
          </a:p>
          <a:p>
            <a:r>
              <a:rPr lang="en-US" altLang="zh-CN" sz="2600" dirty="0" err="1">
                <a:solidFill>
                  <a:srgbClr val="FF0000"/>
                </a:solidFill>
                <a:latin typeface="Vijaya" pitchFamily="34" charset="0"/>
                <a:ea typeface="Microsoft JhengHei UI" pitchFamily="34" charset="-120"/>
                <a:cs typeface="Vijaya" pitchFamily="34" charset="0"/>
              </a:rPr>
              <a:t>p</a:t>
            </a:r>
            <a:r>
              <a:rPr lang="en-US" altLang="zh-CN" sz="2600" baseline="46000" dirty="0" err="1">
                <a:solidFill>
                  <a:srgbClr val="FF0000"/>
                </a:solidFill>
                <a:latin typeface="Vijaya" pitchFamily="34" charset="0"/>
                <a:ea typeface="Microsoft JhengHei UI" pitchFamily="34" charset="-120"/>
                <a:cs typeface="Vijaya" pitchFamily="34" charset="0"/>
              </a:rPr>
              <a:t>med</a:t>
            </a:r>
            <a:r>
              <a:rPr lang="en-US" altLang="zh-CN" sz="2600" dirty="0">
                <a:solidFill>
                  <a:srgbClr val="FF0000"/>
                </a:solidFill>
                <a:latin typeface="Vijaya" pitchFamily="34" charset="0"/>
                <a:ea typeface="Microsoft JhengHei UI" pitchFamily="34" charset="-120"/>
                <a:cs typeface="Vijaya" pitchFamily="34" charset="0"/>
              </a:rPr>
              <a:t>(x) closer to </a:t>
            </a:r>
            <a:r>
              <a:rPr lang="en-US" altLang="zh-CN" sz="2600" dirty="0" err="1">
                <a:solidFill>
                  <a:srgbClr val="FF0000"/>
                </a:solidFill>
                <a:latin typeface="Vijaya" pitchFamily="34" charset="0"/>
                <a:ea typeface="Microsoft JhengHei UI" pitchFamily="34" charset="-120"/>
                <a:cs typeface="Vijaya" pitchFamily="34" charset="0"/>
              </a:rPr>
              <a:t>p</a:t>
            </a:r>
            <a:r>
              <a:rPr lang="en-US" altLang="zh-CN" sz="2600" baseline="46000" dirty="0" err="1">
                <a:solidFill>
                  <a:srgbClr val="FF0000"/>
                </a:solidFill>
                <a:latin typeface="Vijaya" pitchFamily="34" charset="0"/>
                <a:ea typeface="Microsoft JhengHei UI" pitchFamily="34" charset="-120"/>
                <a:cs typeface="Vijaya" pitchFamily="34" charset="0"/>
              </a:rPr>
              <a:t>vac</a:t>
            </a:r>
            <a:r>
              <a:rPr lang="en-US" altLang="zh-CN" sz="2600" dirty="0">
                <a:solidFill>
                  <a:srgbClr val="FF0000"/>
                </a:solidFill>
                <a:latin typeface="Vijaya" pitchFamily="34" charset="0"/>
                <a:ea typeface="Microsoft JhengHei UI" pitchFamily="34" charset="-120"/>
                <a:cs typeface="Vijaya" pitchFamily="34" charset="0"/>
              </a:rPr>
              <a:t>(x).</a:t>
            </a:r>
          </a:p>
          <a:p>
            <a:r>
              <a:rPr lang="en-US" altLang="zh-CN" sz="2600" dirty="0">
                <a:solidFill>
                  <a:srgbClr val="002060"/>
                </a:solidFill>
              </a:rPr>
              <a:t>Explain </a:t>
            </a:r>
            <a:r>
              <a:rPr lang="en-US" altLang="zh-CN" sz="2600" dirty="0" err="1">
                <a:solidFill>
                  <a:srgbClr val="002060"/>
                </a:solidFill>
                <a:ea typeface="Microsoft JhengHei UI" pitchFamily="34" charset="-120"/>
              </a:rPr>
              <a:t>p</a:t>
            </a:r>
            <a:r>
              <a:rPr lang="en-US" altLang="zh-CN" sz="2600" b="1" baseline="-25000" dirty="0" err="1">
                <a:solidFill>
                  <a:srgbClr val="002060"/>
                </a:solidFill>
                <a:ea typeface="Microsoft JhengHei UI" pitchFamily="34" charset="-120"/>
              </a:rPr>
              <a:t>T</a:t>
            </a:r>
            <a:r>
              <a:rPr lang="en-US" altLang="zh-CN" sz="2600" b="1" baseline="-25000" dirty="0">
                <a:solidFill>
                  <a:srgbClr val="002060"/>
                </a:solidFill>
                <a:ea typeface="Microsoft JhengHei UI" pitchFamily="34" charset="-120"/>
              </a:rPr>
              <a:t> </a:t>
            </a:r>
            <a:r>
              <a:rPr lang="en-US" altLang="zh-CN" sz="2600" dirty="0">
                <a:solidFill>
                  <a:srgbClr val="002060"/>
                </a:solidFill>
              </a:rPr>
              <a:t> dep. of STAR  </a:t>
            </a:r>
            <a:endParaRPr lang="zh-CN" altLang="en-US" sz="2600" dirty="0">
              <a:solidFill>
                <a:srgbClr val="002060"/>
              </a:solidFill>
            </a:endParaRPr>
          </a:p>
        </p:txBody>
      </p:sp>
      <p:pic>
        <p:nvPicPr>
          <p:cNvPr id="12"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95736" y="685109"/>
            <a:ext cx="4464496" cy="441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27</a:t>
            </a:fld>
            <a:endParaRPr lang="zh-CN" altLang="en-US"/>
          </a:p>
        </p:txBody>
      </p:sp>
      <p:sp>
        <p:nvSpPr>
          <p:cNvPr id="6" name="TextBox 5"/>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Coherent vs. incoherent energy loss of </a:t>
            </a:r>
            <a:r>
              <a:rPr lang="en-US" altLang="zh-CN" sz="3600" dirty="0" err="1">
                <a:solidFill>
                  <a:srgbClr val="FF0000"/>
                </a:solidFill>
              </a:rPr>
              <a:t>subjet</a:t>
            </a:r>
            <a:r>
              <a:rPr lang="en-US" altLang="zh-CN" sz="3600" dirty="0">
                <a:solidFill>
                  <a:srgbClr val="FF0000"/>
                </a:solidFill>
              </a:rPr>
              <a:t>?</a:t>
            </a:r>
          </a:p>
        </p:txBody>
      </p:sp>
      <p:sp>
        <p:nvSpPr>
          <p:cNvPr id="10" name="TextBox 9"/>
          <p:cNvSpPr txBox="1"/>
          <p:nvPr/>
        </p:nvSpPr>
        <p:spPr>
          <a:xfrm>
            <a:off x="86608" y="2567540"/>
            <a:ext cx="9021896" cy="369332"/>
          </a:xfrm>
          <a:prstGeom prst="rect">
            <a:avLst/>
          </a:prstGeom>
          <a:noFill/>
        </p:spPr>
        <p:txBody>
          <a:bodyPr wrap="square" rtlCol="0">
            <a:spAutoFit/>
          </a:bodyPr>
          <a:lstStyle/>
          <a:p>
            <a:r>
              <a:rPr lang="en-US" altLang="zh-CN" dirty="0"/>
              <a:t>By </a:t>
            </a:r>
            <a:r>
              <a:rPr lang="en-US" altLang="zh-CN" dirty="0" err="1"/>
              <a:t>Casalderrey</a:t>
            </a:r>
            <a:r>
              <a:rPr lang="en-US" altLang="zh-CN" dirty="0"/>
              <a:t>-Solana, </a:t>
            </a:r>
            <a:r>
              <a:rPr lang="en-US" altLang="zh-CN" dirty="0" err="1"/>
              <a:t>Mehtar-Tani</a:t>
            </a:r>
            <a:r>
              <a:rPr lang="en-US" altLang="zh-CN" dirty="0"/>
              <a:t>, Salgado and </a:t>
            </a:r>
            <a:r>
              <a:rPr lang="en-US" altLang="zh-CN" dirty="0" err="1"/>
              <a:t>Tywoniuk</a:t>
            </a:r>
            <a:r>
              <a:rPr lang="en-US" altLang="zh-CN" dirty="0"/>
              <a:t>, </a:t>
            </a:r>
            <a:r>
              <a:rPr lang="en-US" altLang="zh-CN" i="1" dirty="0"/>
              <a:t>Phys. </a:t>
            </a:r>
            <a:r>
              <a:rPr lang="en-US" altLang="zh-CN" i="1" dirty="0" err="1"/>
              <a:t>Lett</a:t>
            </a:r>
            <a:r>
              <a:rPr lang="en-US" altLang="zh-CN" i="1" dirty="0"/>
              <a:t>. B </a:t>
            </a:r>
            <a:r>
              <a:rPr lang="en-US" altLang="zh-CN" b="1" i="1" dirty="0"/>
              <a:t>725 </a:t>
            </a:r>
            <a:r>
              <a:rPr lang="en-US" altLang="zh-CN" dirty="0"/>
              <a:t>(2013) 357</a:t>
            </a:r>
            <a:endParaRPr lang="zh-CN" altLang="en-US" dirty="0"/>
          </a:p>
        </p:txBody>
      </p:sp>
      <p:pic>
        <p:nvPicPr>
          <p:cNvPr id="2" name="Picture 2"/>
          <p:cNvPicPr>
            <a:picLocks noChangeAspect="1" noChangeArrowheads="1"/>
          </p:cNvPicPr>
          <p:nvPr/>
        </p:nvPicPr>
        <p:blipFill rotWithShape="1">
          <a:blip r:embed="rId4" cstate="print">
            <a:clrChange>
              <a:clrFrom>
                <a:srgbClr val="FFFFFF"/>
              </a:clrFrom>
              <a:clrTo>
                <a:srgbClr val="FFFFFF">
                  <a:alpha val="0"/>
                </a:srgbClr>
              </a:clrTo>
            </a:clrChange>
          </a:blip>
          <a:srcRect t="-1" r="45996" b="-1813"/>
          <a:stretch/>
        </p:blipFill>
        <p:spPr bwMode="auto">
          <a:xfrm>
            <a:off x="3779912" y="2996952"/>
            <a:ext cx="3437736" cy="757014"/>
          </a:xfrm>
          <a:prstGeom prst="rect">
            <a:avLst/>
          </a:prstGeom>
          <a:noFill/>
          <a:ln w="9525">
            <a:noFill/>
            <a:miter lim="800000"/>
            <a:headEnd/>
            <a:tailEnd/>
          </a:ln>
        </p:spPr>
      </p:pic>
      <p:pic>
        <p:nvPicPr>
          <p:cNvPr id="6041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79912" y="3768880"/>
            <a:ext cx="3888432" cy="609950"/>
          </a:xfrm>
          <a:prstGeom prst="rect">
            <a:avLst/>
          </a:prstGeom>
          <a:noFill/>
          <a:ln w="9525">
            <a:noFill/>
            <a:miter lim="800000"/>
            <a:headEnd/>
            <a:tailEnd/>
          </a:ln>
        </p:spPr>
      </p:pic>
      <p:sp>
        <p:nvSpPr>
          <p:cNvPr id="12" name="TextBox 11"/>
          <p:cNvSpPr txBox="1"/>
          <p:nvPr/>
        </p:nvSpPr>
        <p:spPr>
          <a:xfrm>
            <a:off x="251520" y="3041503"/>
            <a:ext cx="3672408" cy="523220"/>
          </a:xfrm>
          <a:prstGeom prst="rect">
            <a:avLst/>
          </a:prstGeom>
          <a:noFill/>
        </p:spPr>
        <p:txBody>
          <a:bodyPr wrap="square" rtlCol="0">
            <a:spAutoFit/>
          </a:bodyPr>
          <a:lstStyle/>
          <a:p>
            <a:r>
              <a:rPr lang="en-US" altLang="zh-CN" sz="2800" dirty="0">
                <a:solidFill>
                  <a:srgbClr val="002060"/>
                </a:solidFill>
              </a:rPr>
              <a:t>Transverse separation:</a:t>
            </a:r>
            <a:endParaRPr lang="zh-CN" altLang="en-US" sz="2800" dirty="0">
              <a:solidFill>
                <a:srgbClr val="002060"/>
              </a:solidFill>
            </a:endParaRPr>
          </a:p>
        </p:txBody>
      </p:sp>
      <p:sp>
        <p:nvSpPr>
          <p:cNvPr id="13" name="TextBox 12"/>
          <p:cNvSpPr txBox="1"/>
          <p:nvPr/>
        </p:nvSpPr>
        <p:spPr>
          <a:xfrm>
            <a:off x="224488" y="3710199"/>
            <a:ext cx="3952056" cy="523220"/>
          </a:xfrm>
          <a:prstGeom prst="rect">
            <a:avLst/>
          </a:prstGeom>
          <a:noFill/>
        </p:spPr>
        <p:txBody>
          <a:bodyPr wrap="square" rtlCol="0">
            <a:spAutoFit/>
          </a:bodyPr>
          <a:lstStyle/>
          <a:p>
            <a:r>
              <a:rPr lang="en-US" altLang="zh-CN" sz="2800" dirty="0">
                <a:solidFill>
                  <a:srgbClr val="FF0000"/>
                </a:solidFill>
              </a:rPr>
              <a:t>Transverse wavelength:</a:t>
            </a:r>
            <a:endParaRPr lang="zh-CN" altLang="en-US" sz="2800" dirty="0">
              <a:solidFill>
                <a:srgbClr val="FF0000"/>
              </a:solidFill>
            </a:endParaRPr>
          </a:p>
        </p:txBody>
      </p:sp>
      <p:sp>
        <p:nvSpPr>
          <p:cNvPr id="14" name="TextBox 13"/>
          <p:cNvSpPr txBox="1"/>
          <p:nvPr/>
        </p:nvSpPr>
        <p:spPr>
          <a:xfrm>
            <a:off x="251520" y="4378895"/>
            <a:ext cx="3952056" cy="523220"/>
          </a:xfrm>
          <a:prstGeom prst="rect">
            <a:avLst/>
          </a:prstGeom>
          <a:noFill/>
        </p:spPr>
        <p:txBody>
          <a:bodyPr wrap="square" rtlCol="0">
            <a:spAutoFit/>
          </a:bodyPr>
          <a:lstStyle/>
          <a:p>
            <a:r>
              <a:rPr lang="en-US" altLang="zh-CN" sz="2800" dirty="0"/>
              <a:t>Medium resolution scale:</a:t>
            </a:r>
            <a:endParaRPr lang="zh-CN" altLang="en-US" sz="2800" dirty="0"/>
          </a:p>
        </p:txBody>
      </p:sp>
      <p:pic>
        <p:nvPicPr>
          <p:cNvPr id="15" name="Picture 2"/>
          <p:cNvPicPr>
            <a:picLocks noChangeAspect="1" noChangeArrowheads="1"/>
          </p:cNvPicPr>
          <p:nvPr/>
        </p:nvPicPr>
        <p:blipFill rotWithShape="1">
          <a:blip r:embed="rId6" cstate="print">
            <a:clrChange>
              <a:clrFrom>
                <a:srgbClr val="FFFFFF"/>
              </a:clrFrom>
              <a:clrTo>
                <a:srgbClr val="FFFFFF">
                  <a:alpha val="0"/>
                </a:srgbClr>
              </a:clrTo>
            </a:clrChange>
            <a:lum bright="-10000"/>
          </a:blip>
          <a:srcRect t="-344" b="-344"/>
          <a:stretch/>
        </p:blipFill>
        <p:spPr bwMode="auto">
          <a:xfrm>
            <a:off x="467544" y="764704"/>
            <a:ext cx="7056784" cy="1814132"/>
          </a:xfrm>
          <a:prstGeom prst="flowChartPunchedCard">
            <a:avLst/>
          </a:prstGeom>
        </p:spPr>
      </p:pic>
      <p:sp>
        <p:nvSpPr>
          <p:cNvPr id="17" name="TextBox 9"/>
          <p:cNvSpPr txBox="1"/>
          <p:nvPr/>
        </p:nvSpPr>
        <p:spPr>
          <a:xfrm>
            <a:off x="611560" y="5562058"/>
            <a:ext cx="9021896" cy="1200329"/>
          </a:xfrm>
          <a:prstGeom prst="rect">
            <a:avLst/>
          </a:prstGeom>
          <a:noFill/>
        </p:spPr>
        <p:txBody>
          <a:bodyPr wrap="square" rtlCol="0">
            <a:spAutoFit/>
          </a:bodyPr>
          <a:lstStyle/>
          <a:p>
            <a:r>
              <a:rPr lang="en-US" altLang="zh-CN" dirty="0" err="1"/>
              <a:t>Casalderrey</a:t>
            </a:r>
            <a:r>
              <a:rPr lang="en-US" altLang="zh-CN" dirty="0"/>
              <a:t>-Solana and </a:t>
            </a:r>
            <a:r>
              <a:rPr lang="en-US" altLang="zh-CN" dirty="0" err="1"/>
              <a:t>Iancu</a:t>
            </a:r>
            <a:r>
              <a:rPr lang="en-US" altLang="zh-CN" dirty="0"/>
              <a:t>,  JHEP 1108, 015 (2011)</a:t>
            </a:r>
          </a:p>
          <a:p>
            <a:r>
              <a:rPr lang="en-US" altLang="zh-CN" dirty="0" err="1"/>
              <a:t>Mehtar-Tani</a:t>
            </a:r>
            <a:r>
              <a:rPr lang="en-US" altLang="zh-CN" dirty="0"/>
              <a:t>, Salgado and </a:t>
            </a:r>
            <a:r>
              <a:rPr lang="en-US" altLang="zh-CN" dirty="0" err="1"/>
              <a:t>Tywoniuk</a:t>
            </a:r>
            <a:r>
              <a:rPr lang="en-US" altLang="zh-CN" dirty="0"/>
              <a:t>,  Phys. Lett. B707, 156 (2012)</a:t>
            </a:r>
          </a:p>
          <a:p>
            <a:r>
              <a:rPr lang="en-US" altLang="zh-CN" dirty="0" err="1"/>
              <a:t>Casalderrey</a:t>
            </a:r>
            <a:r>
              <a:rPr lang="en-US" altLang="zh-CN" dirty="0"/>
              <a:t>-Solana, </a:t>
            </a:r>
            <a:r>
              <a:rPr lang="en-US" altLang="zh-CN" dirty="0" err="1"/>
              <a:t>Mehtar-Tani</a:t>
            </a:r>
            <a:r>
              <a:rPr lang="en-US" altLang="zh-CN" dirty="0"/>
              <a:t>, Salgado and </a:t>
            </a:r>
            <a:r>
              <a:rPr lang="en-US" altLang="zh-CN" dirty="0" err="1"/>
              <a:t>Tywoniuk</a:t>
            </a:r>
            <a:r>
              <a:rPr lang="en-US" altLang="zh-CN" dirty="0"/>
              <a:t>, </a:t>
            </a:r>
            <a:r>
              <a:rPr lang="en-US" altLang="zh-CN" i="1" dirty="0"/>
              <a:t>Phys. </a:t>
            </a:r>
            <a:r>
              <a:rPr lang="en-US" altLang="zh-CN" i="1" dirty="0" err="1"/>
              <a:t>Lett</a:t>
            </a:r>
            <a:r>
              <a:rPr lang="en-US" altLang="zh-CN" i="1" dirty="0"/>
              <a:t>. B </a:t>
            </a:r>
            <a:r>
              <a:rPr lang="en-US" altLang="zh-CN" b="1" i="1" dirty="0"/>
              <a:t>725 </a:t>
            </a:r>
            <a:r>
              <a:rPr lang="en-US" altLang="zh-CN" dirty="0"/>
              <a:t>(2013) 357</a:t>
            </a:r>
          </a:p>
          <a:p>
            <a:r>
              <a:rPr lang="en-US" altLang="zh-CN" dirty="0" err="1"/>
              <a:t>Mehtar-Tani</a:t>
            </a:r>
            <a:r>
              <a:rPr lang="en-US" altLang="zh-CN" dirty="0"/>
              <a:t> and </a:t>
            </a:r>
            <a:r>
              <a:rPr lang="en-US" altLang="zh-CN" dirty="0" err="1"/>
              <a:t>Tywoniuk</a:t>
            </a:r>
            <a:r>
              <a:rPr lang="en-US" altLang="zh-CN" dirty="0"/>
              <a:t>,   JHEP 1704, 125 (2017) ….</a:t>
            </a:r>
            <a:endParaRPr lang="zh-CN" altLang="en-US" dirty="0"/>
          </a:p>
        </p:txBody>
      </p:sp>
      <mc:AlternateContent xmlns:mc="http://schemas.openxmlformats.org/markup-compatibility/2006" xmlns:a14="http://schemas.microsoft.com/office/drawing/2010/main">
        <mc:Choice Requires="a14">
          <p:sp>
            <p:nvSpPr>
              <p:cNvPr id="16" name="TextBox 13"/>
              <p:cNvSpPr txBox="1"/>
              <p:nvPr/>
            </p:nvSpPr>
            <p:spPr>
              <a:xfrm>
                <a:off x="2709370" y="4936904"/>
                <a:ext cx="4320480" cy="523220"/>
              </a:xfrm>
              <a:prstGeom prst="rect">
                <a:avLst/>
              </a:prstGeom>
              <a:solidFill>
                <a:srgbClr val="FFFF00"/>
              </a:solidFill>
              <a:effectLst>
                <a:softEdge rad="31750"/>
              </a:effectLst>
            </p:spPr>
            <p:txBody>
              <a:bodyPr wrap="square" rtlCol="0">
                <a:spAutoFit/>
              </a:bodyPr>
              <a:lstStyle/>
              <a:p>
                <a:r>
                  <a:rPr lang="en-US" altLang="zh-CN" sz="2800" dirty="0"/>
                  <a:t>Coherent:   </a:t>
                </a:r>
                <a14:m>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b="0" i="1" smtClean="0">
                            <a:solidFill>
                              <a:srgbClr val="C00000"/>
                            </a:solidFill>
                            <a:latin typeface="Cambria Math" panose="02040503050406030204" pitchFamily="18" charset="0"/>
                          </a:rPr>
                          <m:t> </m:t>
                        </m:r>
                        <m:r>
                          <a:rPr lang="en-US" altLang="zh-CN" sz="2800" b="0" i="1" smtClean="0">
                            <a:solidFill>
                              <a:srgbClr val="C00000"/>
                            </a:solidFill>
                            <a:latin typeface="Cambria Math" panose="02040503050406030204" pitchFamily="18" charset="0"/>
                          </a:rPr>
                          <m:t>𝑟</m:t>
                        </m:r>
                      </m:e>
                      <m:sub>
                        <m:r>
                          <a:rPr lang="en-US" altLang="zh-CN" sz="2800" i="1" smtClean="0">
                            <a:solidFill>
                              <a:srgbClr val="C00000"/>
                            </a:solidFill>
                            <a:latin typeface="Cambria Math" panose="02040503050406030204" pitchFamily="18" charset="0"/>
                            <a:ea typeface="Cambria Math" panose="02040503050406030204" pitchFamily="18" charset="0"/>
                          </a:rPr>
                          <m:t>⊥</m:t>
                        </m:r>
                      </m:sub>
                    </m:sSub>
                    <m:r>
                      <a:rPr lang="en-US" altLang="zh-CN" sz="2800" b="0" i="1" smtClean="0">
                        <a:solidFill>
                          <a:srgbClr val="C00000"/>
                        </a:solidFill>
                        <a:latin typeface="Cambria Math" panose="02040503050406030204" pitchFamily="18" charset="0"/>
                      </a:rPr>
                      <m:t>&lt;</m:t>
                    </m:r>
                    <m:sSub>
                      <m:sSubPr>
                        <m:ctrlPr>
                          <a:rPr lang="en-US" altLang="zh-CN" sz="2800" b="0" i="1" smtClean="0">
                            <a:solidFill>
                              <a:srgbClr val="C00000"/>
                            </a:solidFill>
                            <a:latin typeface="Cambria Math" panose="02040503050406030204" pitchFamily="18" charset="0"/>
                          </a:rPr>
                        </m:ctrlPr>
                      </m:sSubPr>
                      <m:e>
                        <m:r>
                          <a:rPr lang="zh-CN" altLang="en-US" sz="2800" b="0" i="1" smtClean="0">
                            <a:solidFill>
                              <a:srgbClr val="C00000"/>
                            </a:solidFill>
                            <a:latin typeface="Cambria Math" panose="02040503050406030204" pitchFamily="18" charset="0"/>
                          </a:rPr>
                          <m:t>𝜆</m:t>
                        </m:r>
                      </m:e>
                      <m:sub>
                        <m:r>
                          <a:rPr lang="en-US" altLang="zh-CN" sz="2800" b="0" i="1" smtClean="0">
                            <a:solidFill>
                              <a:srgbClr val="C00000"/>
                            </a:solidFill>
                            <a:latin typeface="Cambria Math" panose="02040503050406030204" pitchFamily="18" charset="0"/>
                            <a:ea typeface="Cambria Math" panose="02040503050406030204" pitchFamily="18" charset="0"/>
                          </a:rPr>
                          <m:t>⊥</m:t>
                        </m:r>
                      </m:sub>
                    </m:sSub>
                  </m:oMath>
                </a14:m>
                <a:r>
                  <a:rPr lang="zh-CN" altLang="en-US" sz="2800" dirty="0">
                    <a:solidFill>
                      <a:srgbClr val="C00000"/>
                    </a:solidFill>
                  </a:rPr>
                  <a:t> </a:t>
                </a:r>
                <a:r>
                  <a:rPr lang="en-US" altLang="zh-CN" sz="2800" dirty="0">
                    <a:solidFill>
                      <a:srgbClr val="C00000"/>
                    </a:solidFill>
                  </a:rPr>
                  <a:t>,</a:t>
                </a:r>
                <a:r>
                  <a:rPr lang="zh-CN" altLang="en-US" sz="2800" dirty="0">
                    <a:solidFill>
                      <a:srgbClr val="C00000"/>
                    </a:solidFill>
                  </a:rPr>
                  <a:t> </a:t>
                </a:r>
                <a14:m>
                  <m:oMath xmlns:m="http://schemas.openxmlformats.org/officeDocument/2006/math">
                    <m:sSub>
                      <m:sSubPr>
                        <m:ctrlPr>
                          <a:rPr lang="en-US" altLang="zh-CN" sz="2800" i="1" smtClean="0">
                            <a:solidFill>
                              <a:srgbClr val="C00000"/>
                            </a:solidFill>
                            <a:latin typeface="Cambria Math" panose="02040503050406030204" pitchFamily="18" charset="0"/>
                          </a:rPr>
                        </m:ctrlPr>
                      </m:sSubPr>
                      <m:e>
                        <m:r>
                          <m:rPr>
                            <m:sty m:val="p"/>
                          </m:rPr>
                          <a:rPr lang="el-GR" altLang="zh-CN" sz="2800" i="1" smtClean="0">
                            <a:solidFill>
                              <a:srgbClr val="C00000"/>
                            </a:solidFill>
                            <a:latin typeface="Cambria Math" panose="02040503050406030204" pitchFamily="18" charset="0"/>
                            <a:ea typeface="Cambria Math" panose="02040503050406030204" pitchFamily="18" charset="0"/>
                          </a:rPr>
                          <m:t>Λ</m:t>
                        </m:r>
                      </m:e>
                      <m:sub>
                        <m:r>
                          <a:rPr lang="en-US" altLang="zh-CN" sz="2800" b="0" i="1" smtClean="0">
                            <a:solidFill>
                              <a:srgbClr val="C00000"/>
                            </a:solidFill>
                            <a:latin typeface="Cambria Math" panose="02040503050406030204" pitchFamily="18" charset="0"/>
                          </a:rPr>
                          <m:t>𝑚𝑒𝑑</m:t>
                        </m:r>
                      </m:sub>
                    </m:sSub>
                  </m:oMath>
                </a14:m>
                <a:endParaRPr lang="zh-CN" altLang="en-US" sz="2800" dirty="0">
                  <a:solidFill>
                    <a:srgbClr val="C00000"/>
                  </a:solidFill>
                </a:endParaRPr>
              </a:p>
            </p:txBody>
          </p:sp>
        </mc:Choice>
        <mc:Fallback xmlns="">
          <p:sp>
            <p:nvSpPr>
              <p:cNvPr id="16" name="TextBox 13"/>
              <p:cNvSpPr txBox="1">
                <a:spLocks noRot="1" noChangeAspect="1" noMove="1" noResize="1" noEditPoints="1" noAdjustHandles="1" noChangeArrowheads="1" noChangeShapeType="1" noTextEdit="1"/>
              </p:cNvSpPr>
              <p:nvPr/>
            </p:nvSpPr>
            <p:spPr>
              <a:xfrm>
                <a:off x="2709370" y="4936904"/>
                <a:ext cx="4320480" cy="523220"/>
              </a:xfrm>
              <a:prstGeom prst="rect">
                <a:avLst/>
              </a:prstGeom>
              <a:blipFill>
                <a:blip r:embed="rId7" cstate="print"/>
                <a:stretch>
                  <a:fillRect l="-2821" t="-11628" b="-32558"/>
                </a:stretch>
              </a:blipFill>
              <a:effectLst>
                <a:softEdge rad="31750"/>
              </a:effectLst>
            </p:spPr>
            <p:txBody>
              <a:bodyPr/>
              <a:lstStyle/>
              <a:p>
                <a:r>
                  <a:rPr lang="zh-CN" altLang="en-US">
                    <a:noFill/>
                  </a:rPr>
                  <a:t> </a:t>
                </a:r>
              </a:p>
            </p:txBody>
          </p:sp>
        </mc:Fallback>
      </mc:AlternateContent>
      <p:pic>
        <p:nvPicPr>
          <p:cNvPr id="4" name="图片 3"/>
          <p:cNvPicPr>
            <a:picLocks noChangeAspect="1"/>
          </p:cNvPicPr>
          <p:nvPr/>
        </p:nvPicPr>
        <p:blipFill>
          <a:blip r:embed="rId8" cstate="print">
            <a:clrChange>
              <a:clrFrom>
                <a:srgbClr val="FFFFFF"/>
              </a:clrFrom>
              <a:clrTo>
                <a:srgbClr val="FFFFFF">
                  <a:alpha val="0"/>
                </a:srgbClr>
              </a:clrTo>
            </a:clrChange>
          </a:blip>
          <a:stretch>
            <a:fillRect/>
          </a:stretch>
        </p:blipFill>
        <p:spPr>
          <a:xfrm>
            <a:off x="4096293" y="4349867"/>
            <a:ext cx="2256413" cy="650197"/>
          </a:xfrm>
          <a:prstGeom prst="rect">
            <a:avLst/>
          </a:prstGeom>
          <a:noFill/>
          <a:ln w="9525">
            <a:noFill/>
            <a:miter lim="800000"/>
            <a:headEnd/>
            <a:tailEnd/>
          </a:ln>
        </p:spPr>
      </p:pic>
    </p:spTree>
    <p:extLst>
      <p:ext uri="{BB962C8B-B14F-4D97-AF65-F5344CB8AC3E}">
        <p14:creationId xmlns:p14="http://schemas.microsoft.com/office/powerpoint/2010/main" val="2704450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28</a:t>
            </a:fld>
            <a:endParaRPr lang="zh-CN" altLang="en-US"/>
          </a:p>
        </p:txBody>
      </p:sp>
      <p:sp>
        <p:nvSpPr>
          <p:cNvPr id="6" name="TextBox 5"/>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Effect of the incoherent energy loss (IEL)</a:t>
            </a:r>
          </a:p>
        </p:txBody>
      </p:sp>
      <p:sp>
        <p:nvSpPr>
          <p:cNvPr id="7" name="TextBox 6"/>
          <p:cNvSpPr txBox="1"/>
          <p:nvPr/>
        </p:nvSpPr>
        <p:spPr>
          <a:xfrm>
            <a:off x="5508104" y="692696"/>
            <a:ext cx="3635896" cy="1384995"/>
          </a:xfrm>
          <a:prstGeom prst="rect">
            <a:avLst/>
          </a:prstGeom>
          <a:noFill/>
        </p:spPr>
        <p:txBody>
          <a:bodyPr wrap="square" rtlCol="0">
            <a:spAutoFit/>
          </a:bodyPr>
          <a:lstStyle/>
          <a:p>
            <a:r>
              <a:rPr lang="en-US" altLang="zh-CN" sz="2800" dirty="0"/>
              <a:t>Larger energy,</a:t>
            </a:r>
          </a:p>
          <a:p>
            <a:r>
              <a:rPr lang="en-US" altLang="zh-CN" sz="2800" dirty="0"/>
              <a:t>less energy loss fraction.</a:t>
            </a:r>
          </a:p>
          <a:p>
            <a:r>
              <a:rPr lang="en-US" altLang="zh-CN" sz="2800" dirty="0">
                <a:solidFill>
                  <a:srgbClr val="FF0000"/>
                </a:solidFill>
              </a:rPr>
              <a:t>IEL</a:t>
            </a:r>
            <a:r>
              <a:rPr lang="en-US" altLang="zh-CN" sz="2800" dirty="0"/>
              <a:t> reduces</a:t>
            </a:r>
            <a:r>
              <a:rPr lang="en-US" altLang="zh-CN" sz="2800" dirty="0">
                <a:solidFill>
                  <a:srgbClr val="FF0000"/>
                </a:solidFill>
              </a:rPr>
              <a:t> </a:t>
            </a:r>
            <a:r>
              <a:rPr lang="en-US" altLang="zh-CN" sz="2800" dirty="0">
                <a:latin typeface="Microsoft JhengHei UI" pitchFamily="34" charset="-120"/>
                <a:ea typeface="Microsoft JhengHei UI" pitchFamily="34" charset="-120"/>
              </a:rPr>
              <a:t>z</a:t>
            </a:r>
            <a:r>
              <a:rPr lang="en-US" altLang="zh-CN" sz="2800" baseline="-25000" dirty="0">
                <a:latin typeface="Microsoft JhengHei UI" pitchFamily="34" charset="-120"/>
                <a:ea typeface="Microsoft JhengHei UI" pitchFamily="34" charset="-120"/>
              </a:rPr>
              <a:t>g</a:t>
            </a:r>
            <a:r>
              <a:rPr lang="en-US" altLang="zh-CN" sz="2800" dirty="0">
                <a:latin typeface="Microsoft JhengHei UI" pitchFamily="34" charset="-120"/>
                <a:ea typeface="Microsoft JhengHei UI" pitchFamily="34" charset="-120"/>
              </a:rPr>
              <a:t>:</a:t>
            </a:r>
            <a:r>
              <a:rPr lang="en-US" altLang="zh-CN" sz="2800" dirty="0"/>
              <a:t> </a:t>
            </a:r>
            <a:endParaRPr lang="zh-CN" altLang="en-US" sz="2800" dirty="0">
              <a:solidFill>
                <a:srgbClr val="FF0000"/>
              </a:solidFill>
            </a:endParaRPr>
          </a:p>
        </p:txBody>
      </p:sp>
      <p:pic>
        <p:nvPicPr>
          <p:cNvPr id="2" name="Picture 2"/>
          <p:cNvPicPr>
            <a:picLocks noChangeAspect="1" noChangeArrowheads="1"/>
          </p:cNvPicPr>
          <p:nvPr/>
        </p:nvPicPr>
        <p:blipFill>
          <a:blip r:embed="rId4" cstate="print">
            <a:clrChange>
              <a:clrFrom>
                <a:srgbClr val="FFFFFF"/>
              </a:clrFrom>
              <a:clrTo>
                <a:srgbClr val="FFFFFF">
                  <a:alpha val="0"/>
                </a:srgbClr>
              </a:clrTo>
            </a:clrChange>
            <a:lum bright="-20000"/>
          </a:blip>
          <a:srcRect/>
          <a:stretch>
            <a:fillRect/>
          </a:stretch>
        </p:blipFill>
        <p:spPr bwMode="auto">
          <a:xfrm>
            <a:off x="5724128" y="3861048"/>
            <a:ext cx="2808313" cy="948055"/>
          </a:xfrm>
          <a:prstGeom prst="rect">
            <a:avLst/>
          </a:prstGeom>
          <a:solidFill>
            <a:srgbClr val="FFFF00"/>
          </a:solidFill>
          <a:ln w="9525">
            <a:noFill/>
            <a:miter lim="800000"/>
            <a:headEnd/>
            <a:tailEnd/>
          </a:ln>
          <a:effectLst>
            <a:outerShdw blurRad="50800" dist="38100" dir="2700000" algn="tl" rotWithShape="0">
              <a:prstClr val="black">
                <a:alpha val="40000"/>
              </a:prstClr>
            </a:outerShdw>
          </a:effectLst>
        </p:spPr>
      </p:pic>
      <p:pic>
        <p:nvPicPr>
          <p:cNvPr id="60418" name="Picture 2"/>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87626" y="887253"/>
            <a:ext cx="5472608" cy="4341947"/>
          </a:xfrm>
          <a:prstGeom prst="rect">
            <a:avLst/>
          </a:prstGeom>
          <a:noFill/>
          <a:ln w="9525">
            <a:noFill/>
            <a:miter lim="800000"/>
            <a:headEnd/>
            <a:tailEnd/>
          </a:ln>
        </p:spPr>
      </p:pic>
      <p:sp>
        <p:nvSpPr>
          <p:cNvPr id="8" name="TextBox 6"/>
          <p:cNvSpPr txBox="1"/>
          <p:nvPr/>
        </p:nvSpPr>
        <p:spPr>
          <a:xfrm>
            <a:off x="-1542" y="5423757"/>
            <a:ext cx="9038038" cy="1077218"/>
          </a:xfrm>
          <a:prstGeom prst="rect">
            <a:avLst/>
          </a:prstGeom>
          <a:noFill/>
        </p:spPr>
        <p:txBody>
          <a:bodyPr wrap="square" rtlCol="0">
            <a:spAutoFit/>
          </a:bodyPr>
          <a:lstStyle/>
          <a:p>
            <a:r>
              <a:rPr lang="en-US" altLang="zh-CN" sz="3200" dirty="0">
                <a:solidFill>
                  <a:srgbClr val="FF0000"/>
                </a:solidFill>
              </a:rPr>
              <a:t>How p</a:t>
            </a:r>
            <a:r>
              <a:rPr lang="en-US" altLang="zh-CN" sz="3200" dirty="0">
                <a:solidFill>
                  <a:srgbClr val="FF0000"/>
                </a:solidFill>
                <a:latin typeface="Microsoft YaHei UI" pitchFamily="34" charset="-122"/>
                <a:ea typeface="Microsoft YaHei UI" pitchFamily="34" charset="-122"/>
              </a:rPr>
              <a:t>(</a:t>
            </a:r>
            <a:r>
              <a:rPr lang="en-US" altLang="zh-CN" sz="2800" dirty="0" err="1">
                <a:solidFill>
                  <a:srgbClr val="FF0000"/>
                </a:solidFill>
                <a:latin typeface="Microsoft JhengHei UI" pitchFamily="34" charset="-120"/>
                <a:ea typeface="Microsoft JhengHei UI" pitchFamily="34" charset="-120"/>
              </a:rPr>
              <a:t>z</a:t>
            </a:r>
            <a:r>
              <a:rPr lang="en-US" altLang="zh-CN" sz="2800" baseline="-25000" dirty="0" err="1">
                <a:solidFill>
                  <a:srgbClr val="FF0000"/>
                </a:solidFill>
                <a:latin typeface="Microsoft JhengHei UI" pitchFamily="34" charset="-120"/>
                <a:ea typeface="Microsoft JhengHei UI" pitchFamily="34" charset="-120"/>
              </a:rPr>
              <a:t>g</a:t>
            </a:r>
            <a:r>
              <a:rPr lang="en-US" altLang="zh-CN" sz="3200" dirty="0">
                <a:solidFill>
                  <a:srgbClr val="FF0000"/>
                </a:solidFill>
                <a:latin typeface="Microsoft YaHei UI" pitchFamily="34" charset="-122"/>
                <a:ea typeface="Microsoft YaHei UI" pitchFamily="34" charset="-122"/>
              </a:rPr>
              <a:t>)</a:t>
            </a:r>
            <a:r>
              <a:rPr lang="en-US" altLang="zh-CN" sz="3200" dirty="0">
                <a:solidFill>
                  <a:srgbClr val="FF0000"/>
                </a:solidFill>
              </a:rPr>
              <a:t> is modified depends on </a:t>
            </a:r>
            <a:r>
              <a:rPr lang="en-US" altLang="zh-CN" sz="3200" dirty="0">
                <a:solidFill>
                  <a:srgbClr val="002060"/>
                </a:solidFill>
              </a:rPr>
              <a:t>the slope of p(</a:t>
            </a:r>
            <a:r>
              <a:rPr lang="en-US" altLang="zh-CN" sz="3200" dirty="0">
                <a:solidFill>
                  <a:srgbClr val="002060"/>
                </a:solidFill>
                <a:latin typeface="Microsoft JhengHei UI" pitchFamily="34" charset="-120"/>
                <a:ea typeface="Microsoft JhengHei UI" pitchFamily="34" charset="-120"/>
              </a:rPr>
              <a:t>z</a:t>
            </a:r>
            <a:r>
              <a:rPr lang="en-US" altLang="zh-CN" sz="3200" baseline="-25000" dirty="0">
                <a:solidFill>
                  <a:srgbClr val="002060"/>
                </a:solidFill>
                <a:latin typeface="Microsoft JhengHei UI" pitchFamily="34" charset="-120"/>
                <a:ea typeface="Microsoft JhengHei UI" pitchFamily="34" charset="-120"/>
              </a:rPr>
              <a:t>g</a:t>
            </a:r>
            <a:r>
              <a:rPr lang="en-US" altLang="zh-CN" sz="3200" dirty="0">
                <a:solidFill>
                  <a:srgbClr val="002060"/>
                </a:solidFill>
              </a:rPr>
              <a:t>)</a:t>
            </a:r>
          </a:p>
          <a:p>
            <a:r>
              <a:rPr lang="en-US" altLang="zh-CN" sz="3200" dirty="0">
                <a:solidFill>
                  <a:srgbClr val="FF0000"/>
                </a:solidFill>
              </a:rPr>
              <a:t>                                                      and  </a:t>
            </a:r>
            <a:r>
              <a:rPr lang="en-US" altLang="zh-CN" sz="3200" dirty="0">
                <a:solidFill>
                  <a:srgbClr val="002060"/>
                </a:solidFill>
              </a:rPr>
              <a:t>details of </a:t>
            </a:r>
            <a:r>
              <a:rPr lang="en-US" altLang="zh-CN" sz="3200" dirty="0" err="1">
                <a:solidFill>
                  <a:srgbClr val="002060"/>
                </a:solidFill>
                <a:latin typeface="Microsoft JhengHei UI" pitchFamily="34" charset="-120"/>
                <a:ea typeface="Microsoft JhengHei UI" pitchFamily="34" charset="-120"/>
              </a:rPr>
              <a:t>z</a:t>
            </a:r>
            <a:r>
              <a:rPr lang="en-US" altLang="zh-CN" sz="3200" baseline="-25000" dirty="0" err="1">
                <a:solidFill>
                  <a:srgbClr val="002060"/>
                </a:solidFill>
                <a:latin typeface="Microsoft JhengHei UI" pitchFamily="34" charset="-120"/>
                <a:ea typeface="Microsoft JhengHei UI" pitchFamily="34" charset="-120"/>
              </a:rPr>
              <a:t>g</a:t>
            </a:r>
            <a:r>
              <a:rPr lang="en-US" altLang="zh-CN" sz="3200" dirty="0">
                <a:solidFill>
                  <a:srgbClr val="002060"/>
                </a:solidFill>
              </a:rPr>
              <a:t> shift. </a:t>
            </a:r>
            <a:endParaRPr lang="zh-CN" altLang="en-US" sz="3200" dirty="0">
              <a:solidFill>
                <a:srgbClr val="002060"/>
              </a:solidFill>
            </a:endParaRPr>
          </a:p>
        </p:txBody>
      </p:sp>
      <mc:AlternateContent xmlns:mc="http://schemas.openxmlformats.org/markup-compatibility/2006" xmlns:a14="http://schemas.microsoft.com/office/drawing/2010/main">
        <mc:Choice Requires="a14">
          <p:sp>
            <p:nvSpPr>
              <p:cNvPr id="9" name="文本框 8"/>
              <p:cNvSpPr txBox="1"/>
              <p:nvPr/>
            </p:nvSpPr>
            <p:spPr>
              <a:xfrm>
                <a:off x="5724128" y="2098193"/>
                <a:ext cx="2761088" cy="1549976"/>
              </a:xfrm>
              <a:prstGeom prst="rect">
                <a:avLst/>
              </a:prstGeom>
              <a:noFill/>
            </p:spPr>
            <p:txBody>
              <a:bodyPr wrap="square" lIns="0" tIns="0" rIns="0" bIns="0" rtlCol="0">
                <a:spAutoFit/>
              </a:bodyPr>
              <a:lstStyle/>
              <a:p>
                <a:pPr>
                  <a:lnSpc>
                    <a:spcPct val="110000"/>
                  </a:lnSpc>
                </a:pP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𝑧</m:t>
                        </m:r>
                      </m:e>
                      <m:sub>
                        <m:r>
                          <a:rPr lang="en-US" altLang="zh-CN" sz="2000" b="0" i="1" smtClean="0">
                            <a:latin typeface="Cambria Math" panose="02040503050406030204" pitchFamily="18" charset="0"/>
                            <a:ea typeface="Cambria Math" panose="02040503050406030204" pitchFamily="18" charset="0"/>
                          </a:rPr>
                          <m:t>1</m:t>
                        </m:r>
                      </m:sub>
                    </m:sSub>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b="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𝑧</m:t>
                        </m:r>
                      </m:e>
                      <m:sub>
                        <m:r>
                          <a:rPr lang="en-US" altLang="zh-CN" sz="2000" b="0" i="1" smtClean="0">
                            <a:latin typeface="Cambria Math" panose="02040503050406030204" pitchFamily="18" charset="0"/>
                            <a:ea typeface="Cambria Math" panose="02040503050406030204" pitchFamily="18" charset="0"/>
                          </a:rPr>
                          <m:t>𝑔</m:t>
                        </m:r>
                      </m:sub>
                      <m:sup>
                        <m:r>
                          <a:rPr lang="en-US" altLang="zh-CN" sz="2000" b="0" i="1" smtClean="0">
                            <a:latin typeface="Cambria Math" panose="02040503050406030204" pitchFamily="18" charset="0"/>
                            <a:ea typeface="Cambria Math" panose="02040503050406030204" pitchFamily="18" charset="0"/>
                          </a:rPr>
                          <m:t>𝑖𝑛𝑖</m:t>
                        </m:r>
                      </m:sup>
                    </m:sSubSup>
                  </m:oMath>
                </a14:m>
                <a:r>
                  <a:rPr lang="zh-CN" altLang="en-US" sz="2000" dirty="0"/>
                  <a:t> </a:t>
                </a:r>
                <a:r>
                  <a:rPr lang="en-US" altLang="zh-CN" sz="2000" dirty="0"/>
                  <a:t>,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𝑧</m:t>
                        </m:r>
                      </m:e>
                      <m:sub>
                        <m:r>
                          <a:rPr lang="en-US" altLang="zh-CN" sz="2000" b="0" i="1" smtClean="0">
                            <a:latin typeface="Cambria Math" panose="02040503050406030204" pitchFamily="18" charset="0"/>
                            <a:ea typeface="Cambria Math" panose="02040503050406030204" pitchFamily="18" charset="0"/>
                          </a:rPr>
                          <m:t>2</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1−</m:t>
                        </m:r>
                        <m:r>
                          <a:rPr lang="en-US" altLang="zh-CN" sz="2000" i="1">
                            <a:latin typeface="Cambria Math" panose="02040503050406030204" pitchFamily="18" charset="0"/>
                            <a:ea typeface="Cambria Math" panose="02040503050406030204" pitchFamily="18" charset="0"/>
                          </a:rPr>
                          <m:t>𝑧</m:t>
                        </m:r>
                      </m:e>
                      <m:sub>
                        <m:r>
                          <a:rPr lang="en-US" altLang="zh-CN" sz="2000" b="0" i="1" smtClean="0">
                            <a:latin typeface="Cambria Math" panose="02040503050406030204" pitchFamily="18" charset="0"/>
                            <a:ea typeface="Cambria Math" panose="02040503050406030204" pitchFamily="18" charset="0"/>
                          </a:rPr>
                          <m:t>1</m:t>
                        </m:r>
                      </m:sub>
                    </m:sSub>
                  </m:oMath>
                </a14:m>
                <a:endParaRPr lang="en-US" altLang="zh-CN" sz="2000" i="1" dirty="0">
                  <a:latin typeface="Cambria Math" panose="02040503050406030204" pitchFamily="18" charset="0"/>
                  <a:ea typeface="Cambria Math" panose="02040503050406030204" pitchFamily="18" charset="0"/>
                </a:endParaRPr>
              </a:p>
              <a:p>
                <a:pPr>
                  <a:lnSpc>
                    <a:spcPct val="110000"/>
                  </a:lnSpc>
                </a:pPr>
                <a:r>
                  <a:rPr lang="en-US" altLang="zh-CN" sz="2000" dirty="0">
                    <a:solidFill>
                      <a:srgbClr val="FF0000"/>
                    </a:solidFill>
                    <a:ea typeface="Cambria Math" panose="02040503050406030204" pitchFamily="18" charset="0"/>
                  </a:rPr>
                  <a:t>IEL:    </a:t>
                </a:r>
                <a14:m>
                  <m:oMath xmlns:m="http://schemas.openxmlformats.org/officeDocument/2006/math">
                    <m:f>
                      <m:fPr>
                        <m:ctrlPr>
                          <a:rPr lang="en-US" altLang="zh-CN" sz="2000" i="1" smtClean="0">
                            <a:latin typeface="Cambria Math" panose="02040503050406030204" pitchFamily="18" charset="0"/>
                            <a:ea typeface="Cambria Math" panose="02040503050406030204" pitchFamily="18" charset="0"/>
                          </a:rPr>
                        </m:ctrlPr>
                      </m:fPr>
                      <m:num>
                        <m:sSubSup>
                          <m:sSubSupPr>
                            <m:ctrlPr>
                              <a:rPr lang="en-US" altLang="zh-CN" sz="200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𝑧</m:t>
                            </m:r>
                          </m:e>
                          <m:sub>
                            <m:r>
                              <a:rPr lang="en-US" altLang="zh-CN" sz="2000" b="0" i="1" smtClean="0">
                                <a:latin typeface="Cambria Math" panose="02040503050406030204" pitchFamily="18" charset="0"/>
                                <a:ea typeface="Cambria Math" panose="02040503050406030204" pitchFamily="18" charset="0"/>
                              </a:rPr>
                              <m:t>1</m:t>
                            </m:r>
                          </m:sub>
                          <m:sup>
                            <m:r>
                              <a:rPr lang="en-US" altLang="zh-CN" sz="2000" b="0" i="1" smtClean="0">
                                <a:latin typeface="Cambria Math" panose="02040503050406030204" pitchFamily="18" charset="0"/>
                                <a:ea typeface="Cambria Math" panose="02040503050406030204" pitchFamily="18" charset="0"/>
                              </a:rPr>
                              <m:t>′</m:t>
                            </m:r>
                          </m:sup>
                        </m:sSubSup>
                      </m:num>
                      <m:den>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𝑧</m:t>
                            </m:r>
                          </m:e>
                          <m:sub>
                            <m:r>
                              <a:rPr lang="en-US" altLang="zh-CN" sz="2000" i="1">
                                <a:latin typeface="Cambria Math" panose="02040503050406030204" pitchFamily="18" charset="0"/>
                                <a:ea typeface="Cambria Math" panose="02040503050406030204" pitchFamily="18" charset="0"/>
                              </a:rPr>
                              <m:t>1</m:t>
                            </m:r>
                          </m:sub>
                        </m:sSub>
                      </m:den>
                    </m:f>
                    <m:r>
                      <a:rPr lang="en-US" altLang="zh-CN" sz="2000" b="0" i="1" smtClean="0">
                        <a:latin typeface="Cambria Math" panose="02040503050406030204" pitchFamily="18" charset="0"/>
                        <a:ea typeface="Cambria Math" panose="02040503050406030204" pitchFamily="18" charset="0"/>
                      </a:rPr>
                      <m:t>&lt;</m:t>
                    </m:r>
                    <m:f>
                      <m:fPr>
                        <m:ctrlPr>
                          <a:rPr lang="en-US" altLang="zh-CN" sz="2000" i="1" smtClean="0">
                            <a:latin typeface="Cambria Math" panose="02040503050406030204" pitchFamily="18" charset="0"/>
                            <a:ea typeface="Cambria Math" panose="02040503050406030204" pitchFamily="18" charset="0"/>
                          </a:rPr>
                        </m:ctrlPr>
                      </m:fPr>
                      <m:num>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𝑧</m:t>
                            </m:r>
                          </m:e>
                          <m:sub>
                            <m:r>
                              <a:rPr lang="en-US" altLang="zh-CN" sz="2000" b="0" i="1" smtClean="0">
                                <a:latin typeface="Cambria Math" panose="02040503050406030204" pitchFamily="18" charset="0"/>
                                <a:ea typeface="Cambria Math" panose="02040503050406030204" pitchFamily="18" charset="0"/>
                              </a:rPr>
                              <m:t>2</m:t>
                            </m:r>
                          </m:sub>
                          <m:sup>
                            <m:r>
                              <a:rPr lang="en-US" altLang="zh-CN" sz="2000" i="1">
                                <a:latin typeface="Cambria Math" panose="02040503050406030204" pitchFamily="18" charset="0"/>
                                <a:ea typeface="Cambria Math" panose="02040503050406030204" pitchFamily="18" charset="0"/>
                              </a:rPr>
                              <m:t>′</m:t>
                            </m:r>
                          </m:sup>
                        </m:sSubSup>
                      </m:num>
                      <m:den>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𝑧</m:t>
                            </m:r>
                          </m:e>
                          <m:sub>
                            <m:r>
                              <a:rPr lang="en-US" altLang="zh-CN" sz="2000" b="0" i="1" smtClean="0">
                                <a:latin typeface="Cambria Math" panose="02040503050406030204" pitchFamily="18" charset="0"/>
                                <a:ea typeface="Cambria Math" panose="02040503050406030204" pitchFamily="18" charset="0"/>
                              </a:rPr>
                              <m:t>2</m:t>
                            </m:r>
                          </m:sub>
                        </m:sSub>
                      </m:den>
                    </m:f>
                  </m:oMath>
                </a14:m>
                <a:endParaRPr lang="en-US" altLang="zh-CN" sz="2000" dirty="0"/>
              </a:p>
              <a:p>
                <a:pPr>
                  <a:lnSpc>
                    <a:spcPct val="110000"/>
                  </a:lnSpc>
                </a:pPr>
                <a14:m>
                  <m:oMath xmlns:m="http://schemas.openxmlformats.org/officeDocument/2006/math">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𝑧</m:t>
                        </m:r>
                      </m:e>
                      <m:sub>
                        <m:r>
                          <a:rPr lang="en-US" altLang="zh-CN" sz="2000" i="1">
                            <a:latin typeface="Cambria Math" panose="02040503050406030204" pitchFamily="18" charset="0"/>
                            <a:ea typeface="Cambria Math" panose="02040503050406030204" pitchFamily="18" charset="0"/>
                          </a:rPr>
                          <m:t>𝑔</m:t>
                        </m:r>
                      </m:sub>
                      <m:sup>
                        <m:r>
                          <a:rPr lang="en-US" altLang="zh-CN" sz="2000" b="0" i="1" smtClean="0">
                            <a:latin typeface="Cambria Math" panose="02040503050406030204" pitchFamily="18" charset="0"/>
                            <a:ea typeface="Cambria Math" panose="02040503050406030204" pitchFamily="18" charset="0"/>
                          </a:rPr>
                          <m:t>𝑓𝑖</m:t>
                        </m:r>
                        <m:r>
                          <a:rPr lang="en-US" altLang="zh-CN" sz="2000" i="1">
                            <a:latin typeface="Cambria Math" panose="02040503050406030204" pitchFamily="18" charset="0"/>
                            <a:ea typeface="Cambria Math" panose="02040503050406030204" pitchFamily="18" charset="0"/>
                          </a:rPr>
                          <m:t>𝑛</m:t>
                        </m:r>
                      </m:sup>
                    </m:sSubSup>
                    <m:r>
                      <a:rPr lang="en-US" altLang="zh-CN" sz="2000" b="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𝑧</m:t>
                            </m:r>
                          </m:e>
                          <m:sub>
                            <m:r>
                              <a:rPr lang="en-US" altLang="zh-CN" sz="2000" i="1">
                                <a:latin typeface="Cambria Math" panose="02040503050406030204" pitchFamily="18" charset="0"/>
                                <a:ea typeface="Cambria Math" panose="02040503050406030204" pitchFamily="18" charset="0"/>
                              </a:rPr>
                              <m:t>1</m:t>
                            </m:r>
                          </m:sub>
                          <m:sup>
                            <m:r>
                              <a:rPr lang="en-US" altLang="zh-CN" sz="2000" i="1">
                                <a:latin typeface="Cambria Math" panose="02040503050406030204" pitchFamily="18" charset="0"/>
                                <a:ea typeface="Cambria Math" panose="02040503050406030204" pitchFamily="18" charset="0"/>
                              </a:rPr>
                              <m:t>′</m:t>
                            </m:r>
                          </m:sup>
                        </m:sSubSup>
                      </m:num>
                      <m:den>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𝑧</m:t>
                            </m:r>
                          </m:e>
                          <m:sub>
                            <m:r>
                              <a:rPr lang="en-US" altLang="zh-CN" sz="2000" i="1">
                                <a:latin typeface="Cambria Math" panose="02040503050406030204" pitchFamily="18" charset="0"/>
                                <a:ea typeface="Cambria Math" panose="02040503050406030204" pitchFamily="18" charset="0"/>
                              </a:rPr>
                              <m:t>1</m:t>
                            </m:r>
                          </m:sub>
                          <m:sup>
                            <m:r>
                              <a:rPr lang="en-US" altLang="zh-CN" sz="2000" i="1">
                                <a:latin typeface="Cambria Math" panose="02040503050406030204" pitchFamily="18" charset="0"/>
                                <a:ea typeface="Cambria Math" panose="02040503050406030204" pitchFamily="18" charset="0"/>
                              </a:rPr>
                              <m:t>′</m:t>
                            </m:r>
                          </m:sup>
                        </m:sSubSup>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𝑧</m:t>
                            </m:r>
                          </m:e>
                          <m:sub>
                            <m:r>
                              <a:rPr lang="en-US" altLang="zh-CN" sz="2000" b="0" i="1" smtClean="0">
                                <a:latin typeface="Cambria Math" panose="02040503050406030204" pitchFamily="18" charset="0"/>
                                <a:ea typeface="Cambria Math" panose="02040503050406030204" pitchFamily="18" charset="0"/>
                              </a:rPr>
                              <m:t>2</m:t>
                            </m:r>
                          </m:sub>
                          <m:sup>
                            <m:r>
                              <a:rPr lang="en-US" altLang="zh-CN" sz="2000" i="1">
                                <a:latin typeface="Cambria Math" panose="02040503050406030204" pitchFamily="18" charset="0"/>
                                <a:ea typeface="Cambria Math" panose="02040503050406030204" pitchFamily="18" charset="0"/>
                              </a:rPr>
                              <m:t>′</m:t>
                            </m:r>
                          </m:sup>
                        </m:sSubSup>
                      </m:den>
                    </m:f>
                  </m:oMath>
                </a14:m>
                <a:r>
                  <a:rPr lang="en-US" altLang="zh-CN" sz="2000" dirty="0">
                    <a:ea typeface="Cambria Math" panose="02040503050406030204" pitchFamily="18"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𝑧</m:t>
                        </m:r>
                      </m:e>
                      <m:sub>
                        <m:r>
                          <a:rPr lang="en-US" altLang="zh-CN" sz="2000" i="1">
                            <a:latin typeface="Cambria Math" panose="02040503050406030204" pitchFamily="18" charset="0"/>
                            <a:ea typeface="Cambria Math" panose="02040503050406030204" pitchFamily="18" charset="0"/>
                          </a:rPr>
                          <m:t>𝑔</m:t>
                        </m:r>
                      </m:sub>
                      <m:sup>
                        <m:r>
                          <a:rPr lang="en-US" altLang="zh-CN" sz="2000" i="1">
                            <a:latin typeface="Cambria Math" panose="02040503050406030204" pitchFamily="18" charset="0"/>
                            <a:ea typeface="Cambria Math" panose="02040503050406030204" pitchFamily="18" charset="0"/>
                          </a:rPr>
                          <m:t>𝑖𝑛𝑖</m:t>
                        </m:r>
                      </m:sup>
                    </m:sSubSup>
                  </m:oMath>
                </a14:m>
                <a:endParaRPr lang="zh-CN" altLang="en-US" sz="2000" dirty="0"/>
              </a:p>
            </p:txBody>
          </p:sp>
        </mc:Choice>
        <mc:Fallback xmlns="">
          <p:sp>
            <p:nvSpPr>
              <p:cNvPr id="9" name="文本框 8"/>
              <p:cNvSpPr txBox="1">
                <a:spLocks noRot="1" noChangeAspect="1" noMove="1" noResize="1" noEditPoints="1" noAdjustHandles="1" noChangeArrowheads="1" noChangeShapeType="1" noTextEdit="1"/>
              </p:cNvSpPr>
              <p:nvPr/>
            </p:nvSpPr>
            <p:spPr>
              <a:xfrm>
                <a:off x="5724128" y="2098193"/>
                <a:ext cx="2761088" cy="1549976"/>
              </a:xfrm>
              <a:prstGeom prst="rect">
                <a:avLst/>
              </a:prstGeom>
              <a:blipFill>
                <a:blip r:embed="rId6" cstate="print"/>
                <a:stretch>
                  <a:fillRect l="-5740" t="-1969"/>
                </a:stretch>
              </a:blipFill>
            </p:spPr>
            <p:txBody>
              <a:bodyPr/>
              <a:lstStyle/>
              <a:p>
                <a:r>
                  <a:rPr lang="zh-CN" altLang="en-US">
                    <a:noFill/>
                  </a:rPr>
                  <a:t> </a:t>
                </a:r>
              </a:p>
            </p:txBody>
          </p:sp>
        </mc:Fallback>
      </mc:AlternateContent>
      <p:pic>
        <p:nvPicPr>
          <p:cNvPr id="3" name="图片 2"/>
          <p:cNvPicPr>
            <a:picLocks noChangeAspect="1"/>
          </p:cNvPicPr>
          <p:nvPr/>
        </p:nvPicPr>
        <p:blipFill>
          <a:blip r:embed="rId7" cstate="print">
            <a:lum bright="-10000"/>
            <a:clrChange>
              <a:clrFrom>
                <a:srgbClr val="FFFFFF"/>
              </a:clrFrom>
              <a:clrTo>
                <a:srgbClr val="FFFFFF">
                  <a:alpha val="0"/>
                </a:srgbClr>
              </a:clrTo>
            </a:clrChange>
          </a:blip>
          <a:stretch>
            <a:fillRect/>
          </a:stretch>
        </p:blipFill>
        <p:spPr>
          <a:xfrm>
            <a:off x="1451848" y="1976562"/>
            <a:ext cx="3784386" cy="2066095"/>
          </a:xfrm>
          <a:prstGeom prst="rect">
            <a:avLst/>
          </a:prstGeom>
          <a:noFill/>
          <a:ln w="9525">
            <a:noFill/>
            <a:miter lim="800000"/>
            <a:headEnd/>
            <a:tailEnd/>
          </a:ln>
        </p:spPr>
      </p:pic>
      <p:sp>
        <p:nvSpPr>
          <p:cNvPr id="4" name="下箭头 3"/>
          <p:cNvSpPr/>
          <p:nvPr/>
        </p:nvSpPr>
        <p:spPr>
          <a:xfrm rot="10800000">
            <a:off x="3563888" y="3795856"/>
            <a:ext cx="288032" cy="2900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894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29</a:t>
            </a:fld>
            <a:endParaRPr lang="zh-CN" altLang="en-US"/>
          </a:p>
        </p:txBody>
      </p:sp>
      <p:sp>
        <p:nvSpPr>
          <p:cNvPr id="6" name="TextBox 5"/>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Effect of the incoherent energy loss (IEL)</a:t>
            </a:r>
          </a:p>
        </p:txBody>
      </p:sp>
      <p:sp>
        <p:nvSpPr>
          <p:cNvPr id="10" name="TextBox 9"/>
          <p:cNvSpPr txBox="1"/>
          <p:nvPr/>
        </p:nvSpPr>
        <p:spPr>
          <a:xfrm>
            <a:off x="3816168" y="2296171"/>
            <a:ext cx="2358516" cy="58477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solidFill>
                  <a:srgbClr val="FF0000"/>
                </a:solidFill>
                <a:latin typeface="Microsoft JhengHei UI" pitchFamily="34" charset="-120"/>
                <a:ea typeface="Microsoft JhengHei UI" pitchFamily="34" charset="-120"/>
              </a:rPr>
              <a:t>steepens</a:t>
            </a:r>
            <a:r>
              <a:rPr lang="en-US" altLang="zh-CN" sz="2000" dirty="0">
                <a:solidFill>
                  <a:srgbClr val="FF0000"/>
                </a:solidFill>
              </a:rPr>
              <a:t> </a:t>
            </a:r>
            <a:r>
              <a:rPr lang="en-US" altLang="zh-CN" sz="3200" dirty="0">
                <a:solidFill>
                  <a:srgbClr val="FF0000"/>
                </a:solidFill>
              </a:rPr>
              <a:t>p</a:t>
            </a:r>
            <a:r>
              <a:rPr lang="en-US" altLang="zh-CN" sz="2400" dirty="0">
                <a:solidFill>
                  <a:srgbClr val="FF0000"/>
                </a:solidFill>
                <a:latin typeface="Microsoft JhengHei UI" pitchFamily="34" charset="-120"/>
                <a:ea typeface="Microsoft JhengHei UI" pitchFamily="34" charset="-120"/>
              </a:rPr>
              <a:t>(z</a:t>
            </a:r>
            <a:r>
              <a:rPr lang="en-US" altLang="zh-CN" sz="2400" baseline="-18000" dirty="0">
                <a:solidFill>
                  <a:srgbClr val="FF0000"/>
                </a:solidFill>
                <a:latin typeface="Microsoft JhengHei UI" pitchFamily="34" charset="-120"/>
                <a:ea typeface="Microsoft JhengHei UI" pitchFamily="34" charset="-120"/>
              </a:rPr>
              <a:t>g</a:t>
            </a:r>
            <a:r>
              <a:rPr lang="en-US" altLang="zh-CN" sz="2400" dirty="0">
                <a:solidFill>
                  <a:srgbClr val="FF0000"/>
                </a:solidFill>
                <a:latin typeface="Microsoft JhengHei UI" pitchFamily="34" charset="-120"/>
                <a:ea typeface="Microsoft JhengHei UI" pitchFamily="34" charset="-120"/>
              </a:rPr>
              <a:t>) </a:t>
            </a:r>
            <a:endParaRPr lang="zh-CN" altLang="en-US" sz="2400" dirty="0">
              <a:solidFill>
                <a:srgbClr val="FF0000"/>
              </a:solidFill>
              <a:latin typeface="Microsoft JhengHei UI" pitchFamily="34" charset="-120"/>
              <a:ea typeface="Microsoft JhengHei UI" pitchFamily="34" charset="-120"/>
            </a:endParaRPr>
          </a:p>
        </p:txBody>
      </p:sp>
      <p:sp>
        <p:nvSpPr>
          <p:cNvPr id="20" name="TextBox 9"/>
          <p:cNvSpPr txBox="1"/>
          <p:nvPr/>
        </p:nvSpPr>
        <p:spPr>
          <a:xfrm>
            <a:off x="1691680" y="2294227"/>
            <a:ext cx="2052480" cy="58477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latin typeface="Microsoft JhengHei UI" pitchFamily="34" charset="-120"/>
                <a:ea typeface="Microsoft JhengHei UI" pitchFamily="34" charset="-120"/>
              </a:rPr>
              <a:t>flattens</a:t>
            </a:r>
            <a:r>
              <a:rPr lang="en-US" altLang="zh-CN" sz="3200" dirty="0"/>
              <a:t> p</a:t>
            </a:r>
            <a:r>
              <a:rPr lang="en-US" altLang="zh-CN" sz="2400" dirty="0">
                <a:latin typeface="Microsoft JhengHei UI" pitchFamily="34" charset="-120"/>
                <a:ea typeface="Microsoft JhengHei UI" pitchFamily="34" charset="-120"/>
              </a:rPr>
              <a:t>(z</a:t>
            </a:r>
            <a:r>
              <a:rPr lang="en-US" altLang="zh-CN" sz="2400" baseline="-18000" dirty="0">
                <a:latin typeface="Microsoft JhengHei UI" pitchFamily="34" charset="-120"/>
                <a:ea typeface="Microsoft JhengHei UI" pitchFamily="34" charset="-120"/>
              </a:rPr>
              <a:t>g</a:t>
            </a:r>
            <a:r>
              <a:rPr lang="en-US" altLang="zh-CN" sz="2400" dirty="0">
                <a:latin typeface="Microsoft JhengHei UI" pitchFamily="34" charset="-120"/>
                <a:ea typeface="Microsoft JhengHei UI" pitchFamily="34" charset="-120"/>
              </a:rPr>
              <a:t>) </a:t>
            </a:r>
            <a:endParaRPr lang="zh-CN" altLang="en-US" sz="2400" dirty="0">
              <a:latin typeface="Microsoft JhengHei UI" pitchFamily="34" charset="-120"/>
              <a:ea typeface="Microsoft JhengHei UI" pitchFamily="34" charset="-120"/>
            </a:endParaRPr>
          </a:p>
        </p:txBody>
      </p:sp>
      <p:cxnSp>
        <p:nvCxnSpPr>
          <p:cNvPr id="3" name="直接连接符 2"/>
          <p:cNvCxnSpPr/>
          <p:nvPr/>
        </p:nvCxnSpPr>
        <p:spPr>
          <a:xfrm>
            <a:off x="2195736" y="2208410"/>
            <a:ext cx="1548424" cy="3547"/>
          </a:xfrm>
          <a:prstGeom prst="line">
            <a:avLst/>
          </a:prstGeom>
          <a:ln w="22225"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795439" y="2204864"/>
            <a:ext cx="1598251" cy="7093"/>
          </a:xfrm>
          <a:prstGeom prst="line">
            <a:avLst/>
          </a:prstGeom>
          <a:ln w="22225" cmpd="sng">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rotWithShape="1">
          <a:blip r:embed="rId4" cstate="print">
            <a:clrChange>
              <a:clrFrom>
                <a:srgbClr val="FFFFFF"/>
              </a:clrFrom>
              <a:clrTo>
                <a:srgbClr val="FFFFFF">
                  <a:alpha val="0"/>
                </a:srgbClr>
              </a:clrTo>
            </a:clrChange>
          </a:blip>
          <a:srcRect r="587" b="4048"/>
          <a:stretch/>
        </p:blipFill>
        <p:spPr>
          <a:xfrm>
            <a:off x="65098" y="702584"/>
            <a:ext cx="5328592" cy="1502280"/>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77033" y="2972253"/>
            <a:ext cx="4395136" cy="2981206"/>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1758" y="2929122"/>
            <a:ext cx="4427984" cy="3024336"/>
          </a:xfrm>
          <a:prstGeom prst="rect">
            <a:avLst/>
          </a:prstGeom>
          <a:noFill/>
          <a:ln w="9525">
            <a:noFill/>
            <a:miter lim="800000"/>
            <a:headEnd/>
            <a:tailEnd/>
          </a:ln>
        </p:spPr>
      </p:pic>
      <p:sp>
        <p:nvSpPr>
          <p:cNvPr id="15" name="文本框 14"/>
          <p:cNvSpPr txBox="1"/>
          <p:nvPr/>
        </p:nvSpPr>
        <p:spPr>
          <a:xfrm>
            <a:off x="3428825" y="4910109"/>
            <a:ext cx="774685" cy="461665"/>
          </a:xfrm>
          <a:prstGeom prst="rect">
            <a:avLst/>
          </a:prstGeom>
          <a:noFill/>
        </p:spPr>
        <p:txBody>
          <a:bodyPr wrap="square" rtlCol="0">
            <a:spAutoFit/>
          </a:bodyPr>
          <a:lstStyle/>
          <a:p>
            <a:r>
              <a:rPr lang="el-GR" altLang="zh-CN" sz="2400" dirty="0"/>
              <a:t>α≈</a:t>
            </a:r>
            <a:r>
              <a:rPr lang="en-US" altLang="zh-CN" sz="2400" dirty="0"/>
              <a:t>1</a:t>
            </a:r>
            <a:endParaRPr lang="zh-CN" altLang="en-US" sz="2400" dirty="0"/>
          </a:p>
        </p:txBody>
      </p:sp>
      <p:sp>
        <p:nvSpPr>
          <p:cNvPr id="16" name="文本框 15"/>
          <p:cNvSpPr txBox="1"/>
          <p:nvPr/>
        </p:nvSpPr>
        <p:spPr>
          <a:xfrm>
            <a:off x="8028384" y="4910109"/>
            <a:ext cx="1062717" cy="461665"/>
          </a:xfrm>
          <a:prstGeom prst="rect">
            <a:avLst/>
          </a:prstGeom>
          <a:noFill/>
        </p:spPr>
        <p:txBody>
          <a:bodyPr wrap="square" rtlCol="0">
            <a:spAutoFit/>
          </a:bodyPr>
          <a:lstStyle/>
          <a:p>
            <a:r>
              <a:rPr lang="el-GR" altLang="zh-CN" sz="2400" dirty="0"/>
              <a:t>α</a:t>
            </a:r>
            <a:r>
              <a:rPr lang="en-US" altLang="zh-CN" sz="2400" dirty="0"/>
              <a:t>&gt;1</a:t>
            </a:r>
            <a:endParaRPr lang="zh-CN" altLang="en-US" sz="2400" dirty="0"/>
          </a:p>
        </p:txBody>
      </p:sp>
      <p:sp>
        <p:nvSpPr>
          <p:cNvPr id="17" name="椭圆 16"/>
          <p:cNvSpPr/>
          <p:nvPr/>
        </p:nvSpPr>
        <p:spPr>
          <a:xfrm rot="5654555">
            <a:off x="2473080" y="1718313"/>
            <a:ext cx="468759" cy="211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9"/>
          <p:cNvSpPr txBox="1"/>
          <p:nvPr/>
        </p:nvSpPr>
        <p:spPr>
          <a:xfrm>
            <a:off x="744034" y="6058594"/>
            <a:ext cx="3683950" cy="46080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100" dirty="0">
                <a:latin typeface="Microsoft JhengHei UI" pitchFamily="34" charset="-120"/>
                <a:ea typeface="Microsoft JhengHei UI" pitchFamily="34" charset="-120"/>
              </a:rPr>
              <a:t>Flattening</a:t>
            </a:r>
            <a:r>
              <a:rPr lang="en-US" altLang="zh-CN" sz="2100" dirty="0"/>
              <a:t> </a:t>
            </a:r>
            <a:r>
              <a:rPr lang="en-US" altLang="zh-CN" sz="2100" dirty="0">
                <a:latin typeface="Microsoft JhengHei UI" pitchFamily="34" charset="-120"/>
                <a:ea typeface="Microsoft JhengHei UI" pitchFamily="34" charset="-120"/>
              </a:rPr>
              <a:t>factor dominates</a:t>
            </a:r>
            <a:endParaRPr lang="zh-CN" altLang="en-US" sz="2100" dirty="0">
              <a:latin typeface="Microsoft JhengHei UI" pitchFamily="34" charset="-120"/>
              <a:ea typeface="Microsoft JhengHei UI" pitchFamily="34" charset="-120"/>
            </a:endParaRPr>
          </a:p>
        </p:txBody>
      </p:sp>
      <p:sp>
        <p:nvSpPr>
          <p:cNvPr id="24" name="TextBox 9"/>
          <p:cNvSpPr txBox="1"/>
          <p:nvPr/>
        </p:nvSpPr>
        <p:spPr>
          <a:xfrm>
            <a:off x="744034" y="6055651"/>
            <a:ext cx="7428366" cy="46166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100" dirty="0">
                <a:latin typeface="Microsoft JhengHei UI" pitchFamily="34" charset="-120"/>
                <a:ea typeface="Microsoft JhengHei UI" pitchFamily="34" charset="-120"/>
              </a:rPr>
              <a:t>Flattening</a:t>
            </a:r>
            <a:r>
              <a:rPr lang="en-US" altLang="zh-CN" sz="2100" dirty="0"/>
              <a:t> </a:t>
            </a:r>
            <a:r>
              <a:rPr lang="en-US" altLang="zh-CN" sz="2100" dirty="0">
                <a:latin typeface="Microsoft JhengHei UI" pitchFamily="34" charset="-120"/>
                <a:ea typeface="Microsoft JhengHei UI" pitchFamily="34" charset="-120"/>
              </a:rPr>
              <a:t>factor dominates, larger </a:t>
            </a:r>
            <a:r>
              <a:rPr lang="el-GR" altLang="zh-CN" sz="2400" dirty="0"/>
              <a:t>α</a:t>
            </a:r>
            <a:r>
              <a:rPr lang="en-US" altLang="zh-CN" sz="2100" dirty="0"/>
              <a:t>, </a:t>
            </a:r>
            <a:r>
              <a:rPr lang="en-US" altLang="zh-CN" sz="2100" dirty="0">
                <a:latin typeface="Microsoft JhengHei UI" pitchFamily="34" charset="-120"/>
                <a:ea typeface="Microsoft JhengHei UI" pitchFamily="34" charset="-120"/>
              </a:rPr>
              <a:t>larger modification. </a:t>
            </a:r>
            <a:endParaRPr lang="zh-CN" altLang="en-US" sz="21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62314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15" grpId="0"/>
      <p:bldP spid="16" grpId="0"/>
      <p:bldP spid="17" grpId="0" animBg="1"/>
      <p:bldP spid="19"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9D051DB-DD18-49A1-8C87-709E5C4B8C13}"/>
              </a:ext>
            </a:extLst>
          </p:cNvPr>
          <p:cNvSpPr>
            <a:spLocks noGrp="1"/>
          </p:cNvSpPr>
          <p:nvPr>
            <p:ph type="sldNum" sz="quarter" idx="12"/>
          </p:nvPr>
        </p:nvSpPr>
        <p:spPr/>
        <p:txBody>
          <a:bodyPr/>
          <a:lstStyle/>
          <a:p>
            <a:fld id="{02ECF967-BD37-414D-A26B-F775F31B4047}" type="slidenum">
              <a:rPr lang="zh-CN" altLang="en-US" smtClean="0"/>
              <a:pPr/>
              <a:t>3</a:t>
            </a:fld>
            <a:endParaRPr lang="zh-CN" altLang="en-US" dirty="0"/>
          </a:p>
        </p:txBody>
      </p:sp>
      <p:sp>
        <p:nvSpPr>
          <p:cNvPr id="5" name="TextBox 7">
            <a:extLst>
              <a:ext uri="{FF2B5EF4-FFF2-40B4-BE49-F238E27FC236}">
                <a16:creationId xmlns:a16="http://schemas.microsoft.com/office/drawing/2014/main" id="{B662F5C2-1E02-4CB0-A193-BF99CE242AA7}"/>
              </a:ext>
            </a:extLst>
          </p:cNvPr>
          <p:cNvSpPr txBox="1"/>
          <p:nvPr/>
        </p:nvSpPr>
        <p:spPr>
          <a:xfrm>
            <a:off x="0" y="0"/>
            <a:ext cx="9144000" cy="646331"/>
          </a:xfrm>
          <a:prstGeom prst="rect">
            <a:avLst/>
          </a:prstGeom>
          <a:blipFill>
            <a:blip r:embed="rId2" cstate="print"/>
            <a:tile tx="0" ty="0" sx="100000" sy="100000" flip="none" algn="tl"/>
          </a:blipFill>
        </p:spPr>
        <p:txBody>
          <a:bodyPr wrap="square" rtlCol="0">
            <a:spAutoFit/>
          </a:bodyPr>
          <a:lstStyle/>
          <a:p>
            <a:r>
              <a:rPr lang="en-US" altLang="zh-CN" sz="3600" dirty="0"/>
              <a:t>Motivation</a:t>
            </a:r>
            <a:endParaRPr lang="zh-CN" altLang="en-US" sz="3600" dirty="0"/>
          </a:p>
        </p:txBody>
      </p:sp>
      <p:pic>
        <p:nvPicPr>
          <p:cNvPr id="9" name="Picture 2">
            <a:extLst>
              <a:ext uri="{FF2B5EF4-FFF2-40B4-BE49-F238E27FC236}">
                <a16:creationId xmlns:a16="http://schemas.microsoft.com/office/drawing/2014/main" id="{7F41C071-1341-4712-AB6B-53292011883A}"/>
              </a:ext>
            </a:extLst>
          </p:cNvPr>
          <p:cNvPicPr>
            <a:picLocks noChangeAspect="1" noChangeArrowheads="1"/>
          </p:cNvPicPr>
          <p:nvPr/>
        </p:nvPicPr>
        <p:blipFill>
          <a:blip r:embed="rId3" cstate="print">
            <a:lum bright="-10000"/>
            <a:clrChange>
              <a:clrFrom>
                <a:srgbClr val="FFFFFF"/>
              </a:clrFrom>
              <a:clrTo>
                <a:srgbClr val="FFFFFF">
                  <a:alpha val="0"/>
                </a:srgbClr>
              </a:clrTo>
            </a:clrChange>
          </a:blip>
          <a:srcRect/>
          <a:stretch>
            <a:fillRect/>
          </a:stretch>
        </p:blipFill>
        <p:spPr bwMode="auto">
          <a:xfrm>
            <a:off x="287597" y="4096434"/>
            <a:ext cx="2880320" cy="2115235"/>
          </a:xfrm>
          <a:prstGeom prst="rect">
            <a:avLst/>
          </a:prstGeom>
        </p:spPr>
      </p:pic>
      <p:sp>
        <p:nvSpPr>
          <p:cNvPr id="10" name="TextBox 7">
            <a:extLst>
              <a:ext uri="{FF2B5EF4-FFF2-40B4-BE49-F238E27FC236}">
                <a16:creationId xmlns:a16="http://schemas.microsoft.com/office/drawing/2014/main" id="{83A2E8BA-5B45-4515-BCA2-67488E6988EB}"/>
              </a:ext>
            </a:extLst>
          </p:cNvPr>
          <p:cNvSpPr txBox="1"/>
          <p:nvPr/>
        </p:nvSpPr>
        <p:spPr>
          <a:xfrm>
            <a:off x="264223" y="3793158"/>
            <a:ext cx="3528392" cy="307777"/>
          </a:xfrm>
          <a:prstGeom prst="rect">
            <a:avLst/>
          </a:prstGeom>
          <a:noFill/>
        </p:spPr>
        <p:txBody>
          <a:bodyPr wrap="square" rtlCol="0">
            <a:spAutoFit/>
          </a:bodyPr>
          <a:lstStyle/>
          <a:p>
            <a:r>
              <a:rPr lang="en-US" altLang="zh-CN" sz="1400" dirty="0"/>
              <a:t>PHENIX, </a:t>
            </a:r>
            <a:r>
              <a:rPr lang="en-US" altLang="zh-CN" sz="1400" dirty="0" err="1"/>
              <a:t>Phys.Rev.Lett</a:t>
            </a:r>
            <a:r>
              <a:rPr lang="en-US" altLang="zh-CN" sz="1400" dirty="0"/>
              <a:t>. 91 (2003) 072301 </a:t>
            </a:r>
            <a:endParaRPr lang="zh-CN" altLang="en-US" sz="1400" dirty="0"/>
          </a:p>
        </p:txBody>
      </p:sp>
      <p:sp>
        <p:nvSpPr>
          <p:cNvPr id="11" name="标题 1">
            <a:extLst>
              <a:ext uri="{FF2B5EF4-FFF2-40B4-BE49-F238E27FC236}">
                <a16:creationId xmlns:a16="http://schemas.microsoft.com/office/drawing/2014/main" id="{76E780AB-4645-4EF5-8255-9F9E46667191}"/>
              </a:ext>
            </a:extLst>
          </p:cNvPr>
          <p:cNvSpPr txBox="1">
            <a:spLocks/>
          </p:cNvSpPr>
          <p:nvPr/>
        </p:nvSpPr>
        <p:spPr>
          <a:xfrm>
            <a:off x="3167917" y="6287061"/>
            <a:ext cx="3309343" cy="504056"/>
          </a:xfrm>
          <a:prstGeom prst="rect">
            <a:avLst/>
          </a:prstGeom>
          <a:solidFill>
            <a:srgbClr val="FFFF00"/>
          </a:solidFill>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500" dirty="0">
                <a:solidFill>
                  <a:srgbClr val="FF0000"/>
                </a:solidFill>
                <a:latin typeface="+mj-lt"/>
                <a:ea typeface="+mj-ea"/>
                <a:cs typeface="+mj-cs"/>
              </a:rPr>
              <a:t>Hadron observables</a:t>
            </a:r>
            <a:endParaRPr kumimoji="0" lang="zh-CN" altLang="en-US" sz="3200" b="0" i="0" u="none" strike="noStrike" kern="1200" cap="none" spc="0" normalizeH="0" baseline="0" noProof="0" dirty="0">
              <a:ln>
                <a:noFill/>
              </a:ln>
              <a:solidFill>
                <a:srgbClr val="00B0F0"/>
              </a:solidFill>
              <a:effectLst/>
              <a:uLnTx/>
              <a:uFillTx/>
              <a:latin typeface="+mj-lt"/>
              <a:ea typeface="+mj-ea"/>
              <a:cs typeface="+mj-cs"/>
            </a:endParaRPr>
          </a:p>
        </p:txBody>
      </p:sp>
      <p:pic>
        <p:nvPicPr>
          <p:cNvPr id="3" name="图片 2" descr="图片包含 物体&#10;&#10;已生成极高可信度的说明">
            <a:extLst>
              <a:ext uri="{FF2B5EF4-FFF2-40B4-BE49-F238E27FC236}">
                <a16:creationId xmlns:a16="http://schemas.microsoft.com/office/drawing/2014/main" id="{FD4C94FF-CE72-4321-81A8-47470D56630A}"/>
              </a:ext>
            </a:extLst>
          </p:cNvPr>
          <p:cNvPicPr>
            <a:picLocks noChangeAspect="1"/>
          </p:cNvPicPr>
          <p:nvPr/>
        </p:nvPicPr>
        <p:blipFill>
          <a:blip r:embed="rId4">
            <a:clrChange>
              <a:clrFrom>
                <a:srgbClr val="FFFFFF"/>
              </a:clrFrom>
              <a:clrTo>
                <a:srgbClr val="FFFFFF">
                  <a:alpha val="0"/>
                </a:srgbClr>
              </a:clrTo>
            </a:clrChange>
            <a:lum bright="-10000"/>
            <a:extLst>
              <a:ext uri="{28A0092B-C50C-407E-A947-70E740481C1C}">
                <a14:useLocalDpi xmlns:a14="http://schemas.microsoft.com/office/drawing/2010/main" val="0"/>
              </a:ext>
            </a:extLst>
          </a:blip>
          <a:stretch>
            <a:fillRect/>
          </a:stretch>
        </p:blipFill>
        <p:spPr>
          <a:xfrm>
            <a:off x="1966066" y="681779"/>
            <a:ext cx="4118101" cy="2962511"/>
          </a:xfrm>
          <a:prstGeom prst="rect">
            <a:avLst/>
          </a:prstGeom>
        </p:spPr>
      </p:pic>
      <p:pic>
        <p:nvPicPr>
          <p:cNvPr id="13" name="Picture 2">
            <a:extLst>
              <a:ext uri="{FF2B5EF4-FFF2-40B4-BE49-F238E27FC236}">
                <a16:creationId xmlns:a16="http://schemas.microsoft.com/office/drawing/2014/main" id="{36CBA629-61B5-4D3F-A5D1-CBE2D8C9FCDD}"/>
              </a:ext>
            </a:extLst>
          </p:cNvPr>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3263043" y="4114109"/>
            <a:ext cx="3001108" cy="2027586"/>
          </a:xfrm>
          <a:prstGeom prst="rect">
            <a:avLst/>
          </a:prstGeom>
        </p:spPr>
      </p:pic>
      <p:sp>
        <p:nvSpPr>
          <p:cNvPr id="14" name="TextBox 5">
            <a:extLst>
              <a:ext uri="{FF2B5EF4-FFF2-40B4-BE49-F238E27FC236}">
                <a16:creationId xmlns:a16="http://schemas.microsoft.com/office/drawing/2014/main" id="{712D617A-5EFA-4A2A-896E-7A2E1F0E9928}"/>
              </a:ext>
            </a:extLst>
          </p:cNvPr>
          <p:cNvSpPr txBox="1"/>
          <p:nvPr/>
        </p:nvSpPr>
        <p:spPr>
          <a:xfrm>
            <a:off x="3347864" y="3729379"/>
            <a:ext cx="2929025" cy="307777"/>
          </a:xfrm>
          <a:prstGeom prst="rect">
            <a:avLst/>
          </a:prstGeom>
          <a:noFill/>
        </p:spPr>
        <p:txBody>
          <a:bodyPr wrap="square" rtlCol="0">
            <a:spAutoFit/>
          </a:bodyPr>
          <a:lstStyle/>
          <a:p>
            <a:r>
              <a:rPr lang="en-US" altLang="zh-CN" sz="1400" dirty="0"/>
              <a:t>Karen M. Burke et al., RPC.90,014909</a:t>
            </a:r>
            <a:endParaRPr lang="zh-CN" altLang="en-US" sz="1400" dirty="0"/>
          </a:p>
        </p:txBody>
      </p:sp>
      <p:pic>
        <p:nvPicPr>
          <p:cNvPr id="15" name="Picture 4">
            <a:extLst>
              <a:ext uri="{FF2B5EF4-FFF2-40B4-BE49-F238E27FC236}">
                <a16:creationId xmlns:a16="http://schemas.microsoft.com/office/drawing/2014/main" id="{0E832FA4-BDF9-4E37-82E7-2F71C4A67C41}"/>
              </a:ext>
            </a:extLst>
          </p:cNvPr>
          <p:cNvPicPr>
            <a:picLocks noChangeAspect="1" noChangeArrowheads="1"/>
          </p:cNvPicPr>
          <p:nvPr/>
        </p:nvPicPr>
        <p:blipFill>
          <a:blip r:embed="rId6" cstate="print"/>
          <a:srcRect/>
          <a:stretch>
            <a:fillRect/>
          </a:stretch>
        </p:blipFill>
        <p:spPr bwMode="auto">
          <a:xfrm>
            <a:off x="6477260" y="4105520"/>
            <a:ext cx="2592366" cy="1950061"/>
          </a:xfrm>
          <a:prstGeom prst="rect">
            <a:avLst/>
          </a:prstGeom>
          <a:noFill/>
          <a:ln w="9525">
            <a:noFill/>
            <a:miter lim="800000"/>
            <a:headEnd/>
            <a:tailEnd/>
          </a:ln>
        </p:spPr>
      </p:pic>
      <p:sp>
        <p:nvSpPr>
          <p:cNvPr id="16" name="TextBox 8">
            <a:extLst>
              <a:ext uri="{FF2B5EF4-FFF2-40B4-BE49-F238E27FC236}">
                <a16:creationId xmlns:a16="http://schemas.microsoft.com/office/drawing/2014/main" id="{D1AF0D62-A4D3-46BF-B004-4032388604F6}"/>
              </a:ext>
            </a:extLst>
          </p:cNvPr>
          <p:cNvSpPr txBox="1"/>
          <p:nvPr/>
        </p:nvSpPr>
        <p:spPr>
          <a:xfrm>
            <a:off x="6228184" y="3729379"/>
            <a:ext cx="3096344" cy="307777"/>
          </a:xfrm>
          <a:prstGeom prst="rect">
            <a:avLst/>
          </a:prstGeom>
          <a:noFill/>
          <a:ln>
            <a:noFill/>
          </a:ln>
        </p:spPr>
        <p:txBody>
          <a:bodyPr wrap="square" rtlCol="0">
            <a:spAutoFit/>
          </a:bodyPr>
          <a:lstStyle/>
          <a:p>
            <a:r>
              <a:rPr lang="en-US" altLang="zh-CN" sz="1400" dirty="0" err="1"/>
              <a:t>HanZhong</a:t>
            </a:r>
            <a:r>
              <a:rPr lang="en-US" altLang="zh-CN" sz="1400" dirty="0"/>
              <a:t> Zhang et al.,arXiv:0804.2370</a:t>
            </a:r>
            <a:endParaRPr lang="zh-CN" altLang="en-US" sz="1400" dirty="0"/>
          </a:p>
        </p:txBody>
      </p:sp>
    </p:spTree>
    <p:extLst>
      <p:ext uri="{BB962C8B-B14F-4D97-AF65-F5344CB8AC3E}">
        <p14:creationId xmlns:p14="http://schemas.microsoft.com/office/powerpoint/2010/main" val="23962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669932F-4DB5-4C77-9186-4D9F8141AEBF}" type="slidenum">
              <a:rPr lang="zh-CN" altLang="en-US" smtClean="0"/>
              <a:pPr/>
              <a:t>30</a:t>
            </a:fld>
            <a:endParaRPr lang="zh-CN" altLang="en-US" dirty="0"/>
          </a:p>
        </p:txBody>
      </p:sp>
      <p:sp>
        <p:nvSpPr>
          <p:cNvPr id="5" name="TextBox 4"/>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Effect of the incoherent energy loss (IEL)</a:t>
            </a:r>
          </a:p>
        </p:txBody>
      </p:sp>
      <p:sp>
        <p:nvSpPr>
          <p:cNvPr id="6" name="TextBox 5"/>
          <p:cNvSpPr txBox="1"/>
          <p:nvPr/>
        </p:nvSpPr>
        <p:spPr>
          <a:xfrm>
            <a:off x="323528" y="5764899"/>
            <a:ext cx="8856984" cy="1077218"/>
          </a:xfrm>
          <a:prstGeom prst="rect">
            <a:avLst/>
          </a:prstGeom>
          <a:noFill/>
        </p:spPr>
        <p:txBody>
          <a:bodyPr wrap="square" rtlCol="0">
            <a:spAutoFit/>
          </a:bodyPr>
          <a:lstStyle/>
          <a:p>
            <a:r>
              <a:rPr lang="en-US" altLang="zh-CN" sz="3200" dirty="0"/>
              <a:t>With </a:t>
            </a:r>
            <a:r>
              <a:rPr lang="en-US" altLang="zh-CN" sz="3200" dirty="0">
                <a:solidFill>
                  <a:srgbClr val="FF0000"/>
                </a:solidFill>
              </a:rPr>
              <a:t>IEL</a:t>
            </a:r>
            <a:r>
              <a:rPr lang="en-US" altLang="zh-CN" sz="3200" dirty="0"/>
              <a:t>,</a:t>
            </a:r>
            <a:r>
              <a:rPr lang="en-US" altLang="zh-CN" sz="3200" dirty="0">
                <a:solidFill>
                  <a:srgbClr val="FF0000"/>
                </a:solidFill>
              </a:rPr>
              <a:t> </a:t>
            </a:r>
            <a:r>
              <a:rPr lang="en-US" altLang="zh-CN" sz="3200" dirty="0"/>
              <a:t>the non-monotonic jet p</a:t>
            </a:r>
            <a:r>
              <a:rPr lang="en-US" altLang="zh-CN" sz="3200" baseline="-25000" dirty="0"/>
              <a:t>T</a:t>
            </a:r>
            <a:r>
              <a:rPr lang="en-US" altLang="zh-CN" sz="3200" dirty="0"/>
              <a:t> dependence disappears, and the CMS data can’t be described.</a:t>
            </a:r>
          </a:p>
        </p:txBody>
      </p:sp>
      <p:pic>
        <p:nvPicPr>
          <p:cNvPr id="2" name="图片 1"/>
          <p:cNvPicPr>
            <a:picLocks noChangeAspect="1"/>
          </p:cNvPicPr>
          <p:nvPr/>
        </p:nvPicPr>
        <p:blipFill rotWithShape="1">
          <a:blip r:embed="rId4" cstate="print">
            <a:clrChange>
              <a:clrFrom>
                <a:srgbClr val="FFFFFF"/>
              </a:clrFrom>
              <a:clrTo>
                <a:srgbClr val="FFFFFF">
                  <a:alpha val="0"/>
                </a:srgbClr>
              </a:clrTo>
            </a:clrChange>
          </a:blip>
          <a:srcRect l="612" t="674" r="241" b="909"/>
          <a:stretch/>
        </p:blipFill>
        <p:spPr>
          <a:xfrm>
            <a:off x="971600" y="764704"/>
            <a:ext cx="7488832" cy="496855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31</a:t>
            </a:fld>
            <a:endParaRPr lang="zh-CN" altLang="en-US" dirty="0"/>
          </a:p>
        </p:txBody>
      </p:sp>
      <p:sp>
        <p:nvSpPr>
          <p:cNvPr id="6" name="TextBox 5"/>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Coherent vs. incoherent energy loss </a:t>
            </a:r>
          </a:p>
        </p:txBody>
      </p:sp>
      <p:sp>
        <p:nvSpPr>
          <p:cNvPr id="8" name="TextBox 7"/>
          <p:cNvSpPr txBox="1"/>
          <p:nvPr/>
        </p:nvSpPr>
        <p:spPr>
          <a:xfrm>
            <a:off x="611560" y="5868561"/>
            <a:ext cx="8280920" cy="584775"/>
          </a:xfrm>
          <a:prstGeom prst="rect">
            <a:avLst/>
          </a:prstGeom>
          <a:noFill/>
        </p:spPr>
        <p:txBody>
          <a:bodyPr wrap="square" rtlCol="0">
            <a:spAutoFit/>
          </a:bodyPr>
          <a:lstStyle/>
          <a:p>
            <a:r>
              <a:rPr lang="en-US" altLang="zh-CN" sz="3200" dirty="0"/>
              <a:t>Only </a:t>
            </a:r>
            <a:r>
              <a:rPr lang="en-US" altLang="zh-CN" sz="3200" dirty="0">
                <a:solidFill>
                  <a:srgbClr val="FF0000"/>
                </a:solidFill>
              </a:rPr>
              <a:t>CEL</a:t>
            </a:r>
            <a:r>
              <a:rPr lang="en-US" altLang="zh-CN" sz="3200" dirty="0"/>
              <a:t> can describe current experimental data.</a:t>
            </a:r>
          </a:p>
        </p:txBody>
      </p:sp>
      <p:pic>
        <p:nvPicPr>
          <p:cNvPr id="105474" name="Picture 2"/>
          <p:cNvPicPr>
            <a:picLocks noChangeAspect="1" noChangeArrowheads="1"/>
          </p:cNvPicPr>
          <p:nvPr/>
        </p:nvPicPr>
        <p:blipFill>
          <a:blip r:embed="rId4" cstate="print">
            <a:clrChange>
              <a:clrFrom>
                <a:srgbClr val="FFFFFF"/>
              </a:clrFrom>
              <a:clrTo>
                <a:srgbClr val="FFFFFF">
                  <a:alpha val="0"/>
                </a:srgbClr>
              </a:clrTo>
            </a:clrChange>
          </a:blip>
          <a:srcRect l="806" t="645" r="573" b="627"/>
          <a:stretch>
            <a:fillRect/>
          </a:stretch>
        </p:blipFill>
        <p:spPr bwMode="auto">
          <a:xfrm>
            <a:off x="1259632" y="692696"/>
            <a:ext cx="7272808" cy="511256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idx="1"/>
          </p:nvPr>
        </p:nvSpPr>
        <p:spPr>
          <a:xfrm>
            <a:off x="35496" y="764704"/>
            <a:ext cx="9001000" cy="5976664"/>
          </a:xfrm>
          <a:noFill/>
        </p:spPr>
        <p:txBody>
          <a:bodyPr>
            <a:noAutofit/>
          </a:bodyPr>
          <a:lstStyle/>
          <a:p>
            <a:pPr>
              <a:buSzPct val="67000"/>
              <a:buFont typeface="Wingdings" panose="05000000000000000000" pitchFamily="2" charset="2"/>
              <a:buChar char="u"/>
            </a:pPr>
            <a:r>
              <a:rPr lang="en-US" altLang="zh-CN" sz="2700" dirty="0">
                <a:ea typeface="MS PGothic" pitchFamily="34" charset="-128"/>
              </a:rPr>
              <a:t> Coupled differential transport equations for full jet evolution in QGP medium can describe the nuclear modification of  the full jet energy  and jet structure at LHC simultaneously.</a:t>
            </a:r>
          </a:p>
          <a:p>
            <a:pPr eaLnBrk="1" hangingPunct="1">
              <a:buSzPct val="67000"/>
              <a:buFont typeface="Wingdings" panose="05000000000000000000" pitchFamily="2" charset="2"/>
              <a:buChar char="u"/>
            </a:pPr>
            <a:r>
              <a:rPr lang="en-US" altLang="zh-CN" sz="2700" dirty="0">
                <a:solidFill>
                  <a:srgbClr val="0070C0"/>
                </a:solidFill>
                <a:ea typeface="MS PGothic" pitchFamily="34" charset="-128"/>
              </a:rPr>
              <a:t> The special effects of different jet-medium interaction mechanisms are analyzed, showing us:</a:t>
            </a:r>
          </a:p>
          <a:p>
            <a:pPr eaLnBrk="1" hangingPunct="1">
              <a:buSzPct val="67000"/>
              <a:buFont typeface="Wingdings" panose="05000000000000000000" pitchFamily="2" charset="2"/>
              <a:buChar char="u"/>
            </a:pPr>
            <a:endParaRPr lang="en-US" altLang="zh-CN" sz="2700" dirty="0">
              <a:ea typeface="MS PGothic" pitchFamily="34" charset="-128"/>
            </a:endParaRPr>
          </a:p>
          <a:p>
            <a:pPr eaLnBrk="1" hangingPunct="1">
              <a:buSzPct val="67000"/>
              <a:buFont typeface="Wingdings" panose="05000000000000000000" pitchFamily="2" charset="2"/>
              <a:buChar char="u"/>
            </a:pPr>
            <a:endParaRPr lang="en-US" altLang="zh-CN" sz="2700" dirty="0">
              <a:ea typeface="MS PGothic" pitchFamily="34" charset="-128"/>
            </a:endParaRPr>
          </a:p>
          <a:p>
            <a:pPr eaLnBrk="1" hangingPunct="1">
              <a:buSzPct val="67000"/>
              <a:buFont typeface="Wingdings" panose="05000000000000000000" pitchFamily="2" charset="2"/>
              <a:buChar char="u"/>
            </a:pPr>
            <a:endParaRPr lang="en-US" altLang="zh-CN" sz="2700" dirty="0">
              <a:ea typeface="MS PGothic" pitchFamily="34" charset="-128"/>
            </a:endParaRPr>
          </a:p>
          <a:p>
            <a:pPr marL="0" indent="0" eaLnBrk="1" hangingPunct="1">
              <a:buSzPct val="67000"/>
              <a:buNone/>
            </a:pPr>
            <a:r>
              <a:rPr lang="en-US" altLang="zh-CN" sz="2700" dirty="0">
                <a:ea typeface="MS PGothic" pitchFamily="34" charset="-128"/>
              </a:rPr>
              <a:t> </a:t>
            </a:r>
          </a:p>
          <a:p>
            <a:pPr eaLnBrk="1" hangingPunct="1">
              <a:buSzPct val="67000"/>
              <a:buFont typeface="Wingdings" panose="05000000000000000000" pitchFamily="2" charset="2"/>
              <a:buChar char="u"/>
            </a:pPr>
            <a:r>
              <a:rPr lang="en-US" altLang="zh-CN" sz="2700" dirty="0">
                <a:solidFill>
                  <a:srgbClr val="7030A0"/>
                </a:solidFill>
                <a:ea typeface="MS PGothic" pitchFamily="34" charset="-128"/>
              </a:rPr>
              <a:t> Medium response can recover part of lost energy, is important for jet shape at large r. </a:t>
            </a:r>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32</a:t>
            </a:fld>
            <a:endParaRPr lang="zh-CN" altLang="en-US"/>
          </a:p>
        </p:txBody>
      </p:sp>
      <p:sp>
        <p:nvSpPr>
          <p:cNvPr id="8" name="标题 1">
            <a:extLst>
              <a:ext uri="{FF2B5EF4-FFF2-40B4-BE49-F238E27FC236}">
                <a16:creationId xmlns:a16="http://schemas.microsoft.com/office/drawing/2014/main" id="{8D805721-27B8-409C-97D4-D6F949B90CDE}"/>
              </a:ext>
            </a:extLst>
          </p:cNvPr>
          <p:cNvSpPr txBox="1">
            <a:spLocks/>
          </p:cNvSpPr>
          <p:nvPr/>
        </p:nvSpPr>
        <p:spPr>
          <a:xfrm>
            <a:off x="7937" y="-27384"/>
            <a:ext cx="9144000" cy="77924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solidFill>
                  <a:srgbClr val="FF0000"/>
                </a:solidFill>
              </a:rPr>
              <a:t>Summary and outlook</a:t>
            </a:r>
            <a:endParaRPr lang="zh-CN" altLang="en-US" sz="4000" dirty="0"/>
          </a:p>
        </p:txBody>
      </p:sp>
      <p:sp>
        <p:nvSpPr>
          <p:cNvPr id="10" name="Rectangle 4">
            <a:extLst>
              <a:ext uri="{FF2B5EF4-FFF2-40B4-BE49-F238E27FC236}">
                <a16:creationId xmlns:a16="http://schemas.microsoft.com/office/drawing/2014/main" id="{210D1DB9-39AE-44CB-AEFA-AAB6BBE781FC}"/>
              </a:ext>
            </a:extLst>
          </p:cNvPr>
          <p:cNvSpPr txBox="1">
            <a:spLocks noChangeArrowheads="1"/>
          </p:cNvSpPr>
          <p:nvPr/>
        </p:nvSpPr>
        <p:spPr>
          <a:xfrm>
            <a:off x="395536" y="2924944"/>
            <a:ext cx="9001000" cy="180020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68000"/>
              <a:buFont typeface="Wingdings" panose="05000000000000000000" pitchFamily="2" charset="2"/>
              <a:buChar char="Ø"/>
            </a:pPr>
            <a:r>
              <a:rPr lang="en-US" altLang="zh-CN" sz="2700" dirty="0">
                <a:solidFill>
                  <a:srgbClr val="0070C0"/>
                </a:solidFill>
                <a:ea typeface="MS PGothic" pitchFamily="34" charset="-128"/>
              </a:rPr>
              <a:t>Coll. contributes most to full jet energy loss</a:t>
            </a:r>
          </a:p>
          <a:p>
            <a:pPr>
              <a:buSzPct val="68000"/>
              <a:buFont typeface="Wingdings" panose="05000000000000000000" pitchFamily="2" charset="2"/>
              <a:buChar char="Ø"/>
            </a:pPr>
            <a:r>
              <a:rPr lang="en-US" altLang="zh-CN" sz="2700" dirty="0">
                <a:solidFill>
                  <a:srgbClr val="0070C0"/>
                </a:solidFill>
                <a:ea typeface="MS PGothic" pitchFamily="34" charset="-128"/>
              </a:rPr>
              <a:t>Coll. narrows jet shape, rad. and broad. broadens jet shape</a:t>
            </a:r>
          </a:p>
          <a:p>
            <a:pPr>
              <a:buSzPct val="68000"/>
              <a:buFont typeface="Wingdings" panose="05000000000000000000" pitchFamily="2" charset="2"/>
              <a:buChar char="Ø"/>
            </a:pPr>
            <a:r>
              <a:rPr lang="en-US" altLang="zh-CN" sz="2700" dirty="0">
                <a:solidFill>
                  <a:srgbClr val="0070C0"/>
                </a:solidFill>
                <a:ea typeface="MS PGothic" pitchFamily="34" charset="-128"/>
              </a:rPr>
              <a:t>Different mechanisms must be considered  together</a:t>
            </a:r>
          </a:p>
          <a:p>
            <a:pPr>
              <a:buSzPct val="68000"/>
              <a:buFont typeface="Wingdings" panose="05000000000000000000" pitchFamily="2" charset="2"/>
              <a:buChar char="Ø"/>
            </a:pPr>
            <a:r>
              <a:rPr lang="en-US" altLang="zh-CN" sz="2700" dirty="0">
                <a:solidFill>
                  <a:srgbClr val="0070C0"/>
                </a:solidFill>
                <a:ea typeface="MS PGothic" pitchFamily="34" charset="-128"/>
              </a:rPr>
              <a:t>Inner core of lower energy jet becomes easier to be modified</a:t>
            </a:r>
          </a:p>
          <a:p>
            <a:pPr>
              <a:buSzPct val="68000"/>
              <a:buFont typeface="Wingdings" panose="05000000000000000000" pitchFamily="2" charset="2"/>
              <a:buChar char="Ø"/>
            </a:pPr>
            <a:endParaRPr lang="en-US" altLang="zh-CN" sz="2700" dirty="0">
              <a:solidFill>
                <a:srgbClr val="0070C0"/>
              </a:solidFill>
              <a:ea typeface="MS PGothic" pitchFamily="34" charset="-128"/>
            </a:endParaRPr>
          </a:p>
          <a:p>
            <a:pPr>
              <a:buSzPct val="100000"/>
            </a:pPr>
            <a:endParaRPr lang="en-US" altLang="zh-CN" sz="2700" dirty="0">
              <a:ea typeface="MS PGothic" pitchFamily="34" charset="-128"/>
            </a:endParaRPr>
          </a:p>
        </p:txBody>
      </p:sp>
    </p:spTree>
    <p:extLst>
      <p:ext uri="{BB962C8B-B14F-4D97-AF65-F5344CB8AC3E}">
        <p14:creationId xmlns:p14="http://schemas.microsoft.com/office/powerpoint/2010/main" val="2029795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14" y="-5316"/>
            <a:ext cx="5164778" cy="698012"/>
          </a:xfrm>
        </p:spPr>
        <p:txBody>
          <a:bodyPr>
            <a:normAutofit/>
          </a:bodyPr>
          <a:lstStyle/>
          <a:p>
            <a:pPr algn="l"/>
            <a:r>
              <a:rPr lang="en-US" altLang="zh-CN" sz="4000" dirty="0">
                <a:solidFill>
                  <a:srgbClr val="FF0000"/>
                </a:solidFill>
              </a:rPr>
              <a:t>Summary and outlook</a:t>
            </a:r>
          </a:p>
        </p:txBody>
      </p:sp>
      <p:sp>
        <p:nvSpPr>
          <p:cNvPr id="14339" name="Rectangle 4"/>
          <p:cNvSpPr>
            <a:spLocks noGrp="1" noChangeArrowheads="1"/>
          </p:cNvSpPr>
          <p:nvPr>
            <p:ph idx="1"/>
          </p:nvPr>
        </p:nvSpPr>
        <p:spPr>
          <a:xfrm>
            <a:off x="107504" y="764704"/>
            <a:ext cx="8758336" cy="5328592"/>
          </a:xfrm>
          <a:noFill/>
        </p:spPr>
        <p:txBody>
          <a:bodyPr>
            <a:noAutofit/>
          </a:bodyPr>
          <a:lstStyle/>
          <a:p>
            <a:pPr>
              <a:lnSpc>
                <a:spcPct val="100000"/>
              </a:lnSpc>
              <a:buSzPct val="68000"/>
              <a:buFont typeface="Wingdings" panose="05000000000000000000" pitchFamily="2" charset="2"/>
              <a:buChar char="u"/>
            </a:pPr>
            <a:r>
              <a:rPr lang="en-US" altLang="zh-CN" sz="2600" dirty="0"/>
              <a:t> We study the nuclear modification of groomed jet splitting     function using higher-twist jet energy loss formula. </a:t>
            </a:r>
          </a:p>
          <a:p>
            <a:pPr>
              <a:lnSpc>
                <a:spcPct val="100000"/>
              </a:lnSpc>
              <a:buSzPct val="68000"/>
              <a:buFont typeface="Wingdings" panose="05000000000000000000" pitchFamily="2" charset="2"/>
              <a:buChar char="u"/>
            </a:pPr>
            <a:r>
              <a:rPr lang="en-US" altLang="zh-CN" sz="2600" dirty="0">
                <a:solidFill>
                  <a:srgbClr val="0070C0"/>
                </a:solidFill>
              </a:rPr>
              <a:t> Nuclear modification of jet splitting function depend on jet p</a:t>
            </a:r>
            <a:r>
              <a:rPr lang="en-US" altLang="zh-CN" sz="2600" baseline="-25000" dirty="0">
                <a:solidFill>
                  <a:srgbClr val="0070C0"/>
                </a:solidFill>
              </a:rPr>
              <a:t>T</a:t>
            </a:r>
            <a:r>
              <a:rPr lang="en-US" altLang="zh-CN" sz="2600" dirty="0">
                <a:solidFill>
                  <a:srgbClr val="0070C0"/>
                </a:solidFill>
              </a:rPr>
              <a:t> non-monotonically.</a:t>
            </a:r>
          </a:p>
          <a:p>
            <a:pPr>
              <a:lnSpc>
                <a:spcPct val="100000"/>
              </a:lnSpc>
              <a:buSzPct val="68000"/>
              <a:buFont typeface="Wingdings" panose="05000000000000000000" pitchFamily="2" charset="2"/>
              <a:buChar char="u"/>
            </a:pPr>
            <a:r>
              <a:rPr lang="en-US" altLang="zh-CN" sz="2600" dirty="0">
                <a:solidFill>
                  <a:srgbClr val="0070C0"/>
                </a:solidFill>
              </a:rPr>
              <a:t> Within current kinematics, CMS and STAR data favor coherent energy loss picture.</a:t>
            </a:r>
          </a:p>
          <a:p>
            <a:pPr>
              <a:lnSpc>
                <a:spcPct val="100000"/>
              </a:lnSpc>
              <a:buSzPct val="100000"/>
              <a:buFont typeface="Wingdings" panose="05000000000000000000" pitchFamily="2" charset="2"/>
              <a:buChar char="Ø"/>
            </a:pPr>
            <a:r>
              <a:rPr lang="en-US" altLang="zh-CN" sz="2600" dirty="0">
                <a:solidFill>
                  <a:srgbClr val="FF0000"/>
                </a:solidFill>
                <a:latin typeface="Microsoft Sans Serif" pitchFamily="34" charset="0"/>
                <a:ea typeface="Microsoft Sans Serif" pitchFamily="34" charset="0"/>
                <a:cs typeface="Microsoft Sans Serif" pitchFamily="34" charset="0"/>
              </a:rPr>
              <a:t> Further measurements with wider p</a:t>
            </a:r>
            <a:r>
              <a:rPr lang="en-US" altLang="zh-CN" sz="2600" baseline="-25000" dirty="0">
                <a:solidFill>
                  <a:srgbClr val="FF0000"/>
                </a:solidFill>
                <a:latin typeface="Microsoft Sans Serif" pitchFamily="34" charset="0"/>
                <a:ea typeface="Microsoft Sans Serif" pitchFamily="34" charset="0"/>
                <a:cs typeface="Microsoft Sans Serif" pitchFamily="34" charset="0"/>
              </a:rPr>
              <a:t>T</a:t>
            </a:r>
            <a:r>
              <a:rPr lang="en-US" altLang="zh-CN" sz="2600" dirty="0">
                <a:solidFill>
                  <a:srgbClr val="FF0000"/>
                </a:solidFill>
                <a:latin typeface="Microsoft Sans Serif" pitchFamily="34" charset="0"/>
                <a:ea typeface="Microsoft Sans Serif" pitchFamily="34" charset="0"/>
                <a:cs typeface="Microsoft Sans Serif" pitchFamily="34" charset="0"/>
              </a:rPr>
              <a:t> range at RHIC and the LHC, and with varying angular separation and jet cone size can test our finding about jet splitting function.</a:t>
            </a:r>
          </a:p>
          <a:p>
            <a:pPr>
              <a:lnSpc>
                <a:spcPct val="100000"/>
              </a:lnSpc>
              <a:buSzPct val="100000"/>
              <a:buFont typeface="Wingdings" panose="05000000000000000000" pitchFamily="2" charset="2"/>
              <a:buChar char="Ø"/>
            </a:pPr>
            <a:r>
              <a:rPr lang="en-US" altLang="zh-CN" sz="2600" dirty="0">
                <a:solidFill>
                  <a:srgbClr val="FF0000"/>
                </a:solidFill>
                <a:latin typeface="Microsoft Sans Serif" pitchFamily="34" charset="0"/>
                <a:ea typeface="Microsoft Sans Serif" pitchFamily="34" charset="0"/>
                <a:cs typeface="Microsoft Sans Serif" pitchFamily="34" charset="0"/>
              </a:rPr>
              <a:t> We need systematic studies to obtain full understanding on jet-medium interaction.</a:t>
            </a:r>
          </a:p>
          <a:p>
            <a:pPr>
              <a:buSzPct val="100000"/>
              <a:buNone/>
            </a:pPr>
            <a:r>
              <a:rPr lang="en-US" altLang="zh-CN" sz="2600" dirty="0"/>
              <a:t>     </a:t>
            </a:r>
            <a:endParaRPr lang="zh-CN" altLang="en-US" sz="2600" dirty="0"/>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33</a:t>
            </a:fld>
            <a:endParaRPr lang="zh-CN" altLang="en-US"/>
          </a:p>
        </p:txBody>
      </p:sp>
      <p:sp>
        <p:nvSpPr>
          <p:cNvPr id="6" name="Rectangle 5"/>
          <p:cNvSpPr>
            <a:spLocks noChangeArrowheads="1"/>
          </p:cNvSpPr>
          <p:nvPr/>
        </p:nvSpPr>
        <p:spPr bwMode="auto">
          <a:xfrm>
            <a:off x="278160" y="5616624"/>
            <a:ext cx="8587680" cy="1268760"/>
          </a:xfrm>
          <a:prstGeom prst="rect">
            <a:avLst/>
          </a:prstGeom>
          <a:noFill/>
          <a:ln w="9525">
            <a:noFill/>
            <a:miter lim="800000"/>
            <a:headEnd/>
            <a:tailEnd/>
          </a:ln>
        </p:spPr>
        <p:txBody>
          <a:bodyPr anchor="ctr"/>
          <a:lstStyle/>
          <a:p>
            <a:r>
              <a:rPr lang="en-US" altLang="zh-CN" sz="6000" dirty="0"/>
              <a:t>Thanks for your attention!</a:t>
            </a:r>
          </a:p>
        </p:txBody>
      </p:sp>
    </p:spTree>
    <p:extLst>
      <p:ext uri="{BB962C8B-B14F-4D97-AF65-F5344CB8AC3E}">
        <p14:creationId xmlns:p14="http://schemas.microsoft.com/office/powerpoint/2010/main" val="12187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0DADA">
            <a:alpha val="7000"/>
          </a:srgbClr>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34</a:t>
            </a:fld>
            <a:endParaRPr lang="zh-CN" altLang="en-US"/>
          </a:p>
        </p:txBody>
      </p:sp>
      <p:sp>
        <p:nvSpPr>
          <p:cNvPr id="6" name="标题 1"/>
          <p:cNvSpPr>
            <a:spLocks noGrp="1"/>
          </p:cNvSpPr>
          <p:nvPr>
            <p:ph type="title"/>
          </p:nvPr>
        </p:nvSpPr>
        <p:spPr>
          <a:xfrm>
            <a:off x="323528" y="2857500"/>
            <a:ext cx="8229600" cy="1143000"/>
          </a:xfrm>
        </p:spPr>
        <p:txBody>
          <a:bodyPr/>
          <a:lstStyle/>
          <a:p>
            <a:pPr algn="ctr"/>
            <a:r>
              <a:rPr lang="en-US" altLang="zh-CN" dirty="0"/>
              <a:t>Backup</a:t>
            </a:r>
            <a:endParaRPr lang="zh-CN" altLang="en-US" dirty="0"/>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88032" y="0"/>
            <a:ext cx="4211960" cy="1052736"/>
          </a:xfrm>
          <a:blipFill>
            <a:blip r:embed="rId3" cstate="print"/>
            <a:tile tx="0" ty="0" sx="100000" sy="100000" flip="none" algn="tl"/>
          </a:blipFill>
        </p:spPr>
        <p:txBody>
          <a:bodyPr vert="horz" lIns="91440" tIns="45720" rIns="91440" bIns="45720" rtlCol="0" anchor="ctr">
            <a:normAutofit/>
          </a:bodyPr>
          <a:lstStyle/>
          <a:p>
            <a:pPr>
              <a:lnSpc>
                <a:spcPct val="80000"/>
              </a:lnSpc>
            </a:pPr>
            <a:r>
              <a:rPr lang="en-US" altLang="zh-CN" sz="3500" dirty="0"/>
              <a:t>Jet Energy Loss </a:t>
            </a:r>
            <a:br>
              <a:rPr lang="en-US" altLang="zh-CN" sz="3500" dirty="0"/>
            </a:br>
            <a:r>
              <a:rPr lang="en-US" altLang="zh-CN" sz="3500" dirty="0"/>
              <a:t>from diff. mechanisms</a:t>
            </a:r>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35</a:t>
            </a:fld>
            <a:endParaRPr lang="zh-CN" altLang="en-US" dirty="0"/>
          </a:p>
        </p:txBody>
      </p:sp>
      <p:sp>
        <p:nvSpPr>
          <p:cNvPr id="12" name="TextBox 11"/>
          <p:cNvSpPr txBox="1"/>
          <p:nvPr/>
        </p:nvSpPr>
        <p:spPr>
          <a:xfrm>
            <a:off x="289620" y="1065775"/>
            <a:ext cx="1152128" cy="584775"/>
          </a:xfrm>
          <a:prstGeom prst="rect">
            <a:avLst/>
          </a:prstGeom>
          <a:solidFill>
            <a:srgbClr val="FFFF00"/>
          </a:solidFill>
        </p:spPr>
        <p:txBody>
          <a:bodyPr wrap="square" rtlCol="0">
            <a:spAutoFit/>
          </a:bodyPr>
          <a:lstStyle/>
          <a:p>
            <a:r>
              <a:rPr lang="en-US" altLang="zh-CN" sz="3200" dirty="0"/>
              <a:t>R=0.3</a:t>
            </a:r>
            <a:endParaRPr lang="zh-CN" altLang="en-US" sz="3200" dirty="0"/>
          </a:p>
        </p:txBody>
      </p:sp>
      <p:sp>
        <p:nvSpPr>
          <p:cNvPr id="13" name="TextBox 12"/>
          <p:cNvSpPr txBox="1"/>
          <p:nvPr/>
        </p:nvSpPr>
        <p:spPr>
          <a:xfrm>
            <a:off x="5364088" y="3715246"/>
            <a:ext cx="3600400" cy="2492990"/>
          </a:xfrm>
          <a:prstGeom prst="rect">
            <a:avLst/>
          </a:prstGeom>
          <a:noFill/>
        </p:spPr>
        <p:txBody>
          <a:bodyPr wrap="square" rtlCol="0">
            <a:spAutoFit/>
          </a:bodyPr>
          <a:lstStyle/>
          <a:p>
            <a:r>
              <a:rPr lang="en-US" altLang="zh-CN" sz="2600" dirty="0" err="1"/>
              <a:t>Collisional</a:t>
            </a:r>
            <a:r>
              <a:rPr lang="en-US" altLang="zh-CN" sz="2600" dirty="0"/>
              <a:t> energy loss contribute the most,</a:t>
            </a:r>
          </a:p>
          <a:p>
            <a:r>
              <a:rPr lang="en-US" altLang="zh-CN" sz="2600" dirty="0">
                <a:solidFill>
                  <a:srgbClr val="FF0000"/>
                </a:solidFill>
              </a:rPr>
              <a:t>medium induced radiation contribute least</a:t>
            </a:r>
          </a:p>
          <a:p>
            <a:r>
              <a:rPr lang="en-US" altLang="zh-CN" sz="2600" dirty="0">
                <a:solidFill>
                  <a:srgbClr val="002060"/>
                </a:solidFill>
              </a:rPr>
              <a:t>but can enhance other mechanism.</a:t>
            </a:r>
            <a:endParaRPr lang="zh-CN" altLang="en-US" sz="2600" dirty="0">
              <a:solidFill>
                <a:srgbClr val="002060"/>
              </a:solidFill>
            </a:endParaRPr>
          </a:p>
        </p:txBody>
      </p:sp>
      <p:pic>
        <p:nvPicPr>
          <p:cNvPr id="61442"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716016" y="116632"/>
            <a:ext cx="4320480" cy="3066123"/>
          </a:xfrm>
          <a:prstGeom prst="rect">
            <a:avLst/>
          </a:prstGeom>
        </p:spPr>
      </p:pic>
      <p:pic>
        <p:nvPicPr>
          <p:cNvPr id="61443"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0" y="3146301"/>
            <a:ext cx="5076056" cy="3645023"/>
          </a:xfrm>
          <a:prstGeom prst="rect">
            <a:avLst/>
          </a:prstGeom>
        </p:spPr>
      </p:pic>
    </p:spTree>
    <p:extLst>
      <p:ext uri="{BB962C8B-B14F-4D97-AF65-F5344CB8AC3E}">
        <p14:creationId xmlns:p14="http://schemas.microsoft.com/office/powerpoint/2010/main" val="2894346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36</a:t>
            </a:fld>
            <a:endParaRPr lang="zh-CN" altLang="en-US"/>
          </a:p>
        </p:txBody>
      </p:sp>
      <p:sp>
        <p:nvSpPr>
          <p:cNvPr id="5" name="Rectangle 2"/>
          <p:cNvSpPr txBox="1">
            <a:spLocks noChangeArrowheads="1"/>
          </p:cNvSpPr>
          <p:nvPr/>
        </p:nvSpPr>
        <p:spPr>
          <a:xfrm>
            <a:off x="0" y="0"/>
            <a:ext cx="9144000" cy="908720"/>
          </a:xfrm>
          <a:prstGeom prst="rect">
            <a:avLst/>
          </a:prstGeom>
          <a:blipFill>
            <a:blip r:embed="rId3" cstate="print"/>
            <a:tile tx="0" ty="0" sx="100000" sy="100000" flip="none" algn="tl"/>
          </a:blipFill>
        </p:spPr>
        <p:txBody>
          <a:bodyPr vert="horz" lIns="91440" tIns="45720" rIns="91440" bIns="45720" rtlCol="0" anchor="ctr">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zh-CN" sz="4000" b="0" i="0" u="none" strike="noStrike" kern="1200" cap="none" spc="0" normalizeH="0" baseline="0" noProof="0" dirty="0">
                <a:ln>
                  <a:noFill/>
                </a:ln>
                <a:solidFill>
                  <a:srgbClr val="FF0000"/>
                </a:solidFill>
                <a:effectLst/>
                <a:uLnTx/>
                <a:uFillTx/>
                <a:latin typeface="+mj-lt"/>
                <a:ea typeface="+mj-ea"/>
                <a:cs typeface="+mj-cs"/>
              </a:rPr>
              <a:t>Sensitivity to the value of </a:t>
            </a:r>
            <a:r>
              <a:rPr kumimoji="0" lang="en-US" altLang="zh-CN" sz="4000" b="0" i="0" u="none" strike="noStrike" kern="1200" cap="none" spc="0" normalizeH="0" baseline="0" noProof="0" dirty="0" err="1">
                <a:ln>
                  <a:noFill/>
                </a:ln>
                <a:solidFill>
                  <a:srgbClr val="FF0000"/>
                </a:solidFill>
                <a:effectLst/>
                <a:uLnTx/>
                <a:uFillTx/>
                <a:latin typeface="+mj-lt"/>
                <a:ea typeface="+mj-ea"/>
                <a:cs typeface="+mj-cs"/>
              </a:rPr>
              <a:t>qhat</a:t>
            </a:r>
            <a:endParaRPr kumimoji="0" lang="en-US" altLang="zh-CN" sz="4000" b="0" i="0" u="none" strike="noStrike" kern="1200" cap="none" spc="0" normalizeH="0" baseline="0" noProof="0" dirty="0">
              <a:ln>
                <a:noFill/>
              </a:ln>
              <a:solidFill>
                <a:srgbClr val="FF0000"/>
              </a:solidFill>
              <a:effectLst/>
              <a:uLnTx/>
              <a:uFillTx/>
              <a:latin typeface="+mj-lt"/>
              <a:ea typeface="+mj-ea"/>
              <a:cs typeface="+mj-cs"/>
            </a:endParaRPr>
          </a:p>
        </p:txBody>
      </p:sp>
      <p:pic>
        <p:nvPicPr>
          <p:cNvPr id="72706" name="Picture 2"/>
          <p:cNvPicPr>
            <a:picLocks noChangeAspect="1" noChangeArrowheads="1"/>
          </p:cNvPicPr>
          <p:nvPr/>
        </p:nvPicPr>
        <p:blipFill>
          <a:blip r:embed="rId4" cstate="print"/>
          <a:srcRect/>
          <a:stretch>
            <a:fillRect/>
          </a:stretch>
        </p:blipFill>
        <p:spPr bwMode="auto">
          <a:xfrm>
            <a:off x="849015" y="980728"/>
            <a:ext cx="7179369" cy="4824536"/>
          </a:xfrm>
          <a:prstGeom prst="rect">
            <a:avLst/>
          </a:prstGeom>
          <a:noFill/>
          <a:ln w="9525">
            <a:noFill/>
            <a:miter lim="800000"/>
            <a:headEnd/>
            <a:tailEnd/>
          </a:ln>
        </p:spPr>
      </p:pic>
      <p:sp>
        <p:nvSpPr>
          <p:cNvPr id="6" name="TextBox 5"/>
          <p:cNvSpPr txBox="1"/>
          <p:nvPr/>
        </p:nvSpPr>
        <p:spPr>
          <a:xfrm>
            <a:off x="251520" y="5733256"/>
            <a:ext cx="8568952" cy="954107"/>
          </a:xfrm>
          <a:prstGeom prst="rect">
            <a:avLst/>
          </a:prstGeom>
          <a:noFill/>
        </p:spPr>
        <p:txBody>
          <a:bodyPr wrap="square" rtlCol="0">
            <a:spAutoFit/>
          </a:bodyPr>
          <a:lstStyle/>
          <a:p>
            <a:r>
              <a:rPr lang="en-US" altLang="zh-CN" sz="2800" dirty="0">
                <a:solidFill>
                  <a:srgbClr val="FF0000"/>
                </a:solidFill>
              </a:rPr>
              <a:t> Every mechanism has sensitivity to </a:t>
            </a:r>
            <a:r>
              <a:rPr lang="en-US" altLang="zh-CN" sz="2800" dirty="0" err="1">
                <a:solidFill>
                  <a:srgbClr val="FF0000"/>
                </a:solidFill>
              </a:rPr>
              <a:t>qhat</a:t>
            </a:r>
            <a:r>
              <a:rPr lang="en-US" altLang="zh-CN" sz="2800" dirty="0">
                <a:solidFill>
                  <a:srgbClr val="FF0000"/>
                </a:solidFill>
              </a:rPr>
              <a:t>,</a:t>
            </a:r>
          </a:p>
          <a:p>
            <a:r>
              <a:rPr lang="en-US" altLang="zh-CN" sz="2800" dirty="0">
                <a:solidFill>
                  <a:srgbClr val="FF0000"/>
                </a:solidFill>
              </a:rPr>
              <a:t> </a:t>
            </a:r>
            <a:r>
              <a:rPr lang="en-US" altLang="zh-CN" sz="2800" dirty="0">
                <a:solidFill>
                  <a:srgbClr val="002060"/>
                </a:solidFill>
              </a:rPr>
              <a:t>but the sensitivity become modest when all of them exist</a:t>
            </a:r>
          </a:p>
        </p:txBody>
      </p:sp>
    </p:spTree>
    <p:extLst>
      <p:ext uri="{BB962C8B-B14F-4D97-AF65-F5344CB8AC3E}">
        <p14:creationId xmlns:p14="http://schemas.microsoft.com/office/powerpoint/2010/main" val="3158195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BA5FE61A-9F2C-4F4E-9965-5209054630A1}"/>
              </a:ext>
            </a:extLst>
          </p:cNvPr>
          <p:cNvSpPr>
            <a:spLocks noGrp="1"/>
          </p:cNvSpPr>
          <p:nvPr>
            <p:ph type="title"/>
          </p:nvPr>
        </p:nvSpPr>
        <p:spPr>
          <a:xfrm>
            <a:off x="0" y="0"/>
            <a:ext cx="9144000" cy="779240"/>
          </a:xfrm>
          <a:blipFill>
            <a:blip r:embed="rId2" cstate="print"/>
            <a:tile tx="0" ty="0" sx="100000" sy="100000" flip="none" algn="tl"/>
          </a:blipFill>
        </p:spPr>
        <p:txBody>
          <a:bodyPr vert="horz" lIns="91440" tIns="45720" rIns="91440" bIns="45720" rtlCol="0" anchor="ctr">
            <a:normAutofit/>
          </a:bodyPr>
          <a:lstStyle/>
          <a:p>
            <a:r>
              <a:rPr lang="en-US" altLang="zh-CN" sz="4000" dirty="0"/>
              <a:t>Effect of medium response</a:t>
            </a:r>
            <a:endParaRPr lang="zh-CN" altLang="en-US" sz="4000" dirty="0"/>
          </a:p>
        </p:txBody>
      </p:sp>
      <p:sp>
        <p:nvSpPr>
          <p:cNvPr id="4" name="灯片编号占位符 3">
            <a:extLst>
              <a:ext uri="{FF2B5EF4-FFF2-40B4-BE49-F238E27FC236}">
                <a16:creationId xmlns:a16="http://schemas.microsoft.com/office/drawing/2014/main" id="{DD5FB04D-595A-4CEF-94F3-CD9C39AFB640}"/>
              </a:ext>
            </a:extLst>
          </p:cNvPr>
          <p:cNvSpPr>
            <a:spLocks noGrp="1"/>
          </p:cNvSpPr>
          <p:nvPr>
            <p:ph type="sldNum" sz="quarter" idx="12"/>
          </p:nvPr>
        </p:nvSpPr>
        <p:spPr/>
        <p:txBody>
          <a:bodyPr/>
          <a:lstStyle/>
          <a:p>
            <a:fld id="{02ECF967-BD37-414D-A26B-F775F31B4047}" type="slidenum">
              <a:rPr lang="zh-CN" altLang="en-US" smtClean="0"/>
              <a:pPr/>
              <a:t>37</a:t>
            </a:fld>
            <a:endParaRPr lang="zh-CN" altLang="en-US"/>
          </a:p>
        </p:txBody>
      </p:sp>
      <p:pic>
        <p:nvPicPr>
          <p:cNvPr id="2" name="图片 1">
            <a:extLst>
              <a:ext uri="{FF2B5EF4-FFF2-40B4-BE49-F238E27FC236}">
                <a16:creationId xmlns:a16="http://schemas.microsoft.com/office/drawing/2014/main" id="{64D8C836-4AE8-4ED0-BF38-D3011B637567}"/>
              </a:ext>
            </a:extLst>
          </p:cNvPr>
          <p:cNvPicPr>
            <a:picLocks noChangeAspect="1"/>
          </p:cNvPicPr>
          <p:nvPr/>
        </p:nvPicPr>
        <p:blipFill>
          <a:blip r:embed="rId3">
            <a:lum bright="-10000"/>
            <a:clrChange>
              <a:clrFrom>
                <a:srgbClr val="FFFFFF"/>
              </a:clrFrom>
              <a:clrTo>
                <a:srgbClr val="FFFFFF">
                  <a:alpha val="0"/>
                </a:srgbClr>
              </a:clrTo>
            </a:clrChange>
          </a:blip>
          <a:stretch>
            <a:fillRect/>
          </a:stretch>
        </p:blipFill>
        <p:spPr>
          <a:xfrm>
            <a:off x="8037" y="836713"/>
            <a:ext cx="3267819" cy="3198316"/>
          </a:xfrm>
          <a:prstGeom prst="rect">
            <a:avLst/>
          </a:prstGeom>
        </p:spPr>
      </p:pic>
      <p:grpSp>
        <p:nvGrpSpPr>
          <p:cNvPr id="14" name="组合 13">
            <a:extLst>
              <a:ext uri="{FF2B5EF4-FFF2-40B4-BE49-F238E27FC236}">
                <a16:creationId xmlns:a16="http://schemas.microsoft.com/office/drawing/2014/main" id="{59830E42-EFF0-40AA-8842-6B9C70A34A86}"/>
              </a:ext>
            </a:extLst>
          </p:cNvPr>
          <p:cNvGrpSpPr/>
          <p:nvPr/>
        </p:nvGrpSpPr>
        <p:grpSpPr>
          <a:xfrm>
            <a:off x="2555776" y="3098641"/>
            <a:ext cx="6571009" cy="3647201"/>
            <a:chOff x="2627784" y="3098641"/>
            <a:chExt cx="6571009" cy="3647201"/>
          </a:xfrm>
        </p:grpSpPr>
        <p:pic>
          <p:nvPicPr>
            <p:cNvPr id="5" name="图片 4">
              <a:extLst>
                <a:ext uri="{FF2B5EF4-FFF2-40B4-BE49-F238E27FC236}">
                  <a16:creationId xmlns:a16="http://schemas.microsoft.com/office/drawing/2014/main" id="{15C6D9F3-C38D-457F-A2BF-A5783BEA68BD}"/>
                </a:ext>
              </a:extLst>
            </p:cNvPr>
            <p:cNvPicPr>
              <a:picLocks noChangeAspect="1"/>
            </p:cNvPicPr>
            <p:nvPr/>
          </p:nvPicPr>
          <p:blipFill>
            <a:blip r:embed="rId4"/>
            <a:stretch>
              <a:fillRect/>
            </a:stretch>
          </p:blipFill>
          <p:spPr>
            <a:xfrm>
              <a:off x="2627784" y="3098641"/>
              <a:ext cx="3607050" cy="3647201"/>
            </a:xfrm>
            <a:prstGeom prst="rect">
              <a:avLst/>
            </a:prstGeom>
          </p:spPr>
        </p:pic>
        <p:pic>
          <p:nvPicPr>
            <p:cNvPr id="6" name="图片 5">
              <a:extLst>
                <a:ext uri="{FF2B5EF4-FFF2-40B4-BE49-F238E27FC236}">
                  <a16:creationId xmlns:a16="http://schemas.microsoft.com/office/drawing/2014/main" id="{0F255D0B-8E64-4631-8B19-44607CDAC301}"/>
                </a:ext>
              </a:extLst>
            </p:cNvPr>
            <p:cNvPicPr>
              <a:picLocks noChangeAspect="1"/>
            </p:cNvPicPr>
            <p:nvPr/>
          </p:nvPicPr>
          <p:blipFill rotWithShape="1">
            <a:blip r:embed="rId5"/>
            <a:srcRect l="16440"/>
            <a:stretch/>
          </p:blipFill>
          <p:spPr>
            <a:xfrm>
              <a:off x="6184751" y="3111575"/>
              <a:ext cx="3014042" cy="3621334"/>
            </a:xfrm>
            <a:prstGeom prst="rect">
              <a:avLst/>
            </a:prstGeom>
          </p:spPr>
        </p:pic>
      </p:grpSp>
    </p:spTree>
    <p:extLst>
      <p:ext uri="{BB962C8B-B14F-4D97-AF65-F5344CB8AC3E}">
        <p14:creationId xmlns:p14="http://schemas.microsoft.com/office/powerpoint/2010/main" val="2519048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38</a:t>
            </a:fld>
            <a:endParaRPr lang="zh-CN" altLang="en-US"/>
          </a:p>
        </p:txBody>
      </p:sp>
      <p:pic>
        <p:nvPicPr>
          <p:cNvPr id="604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060848"/>
            <a:ext cx="8316416" cy="3244108"/>
          </a:xfrm>
          <a:prstGeom prst="rect">
            <a:avLst/>
          </a:prstGeom>
        </p:spPr>
      </p:pic>
      <p:sp>
        <p:nvSpPr>
          <p:cNvPr id="4" name="TextBox 3"/>
          <p:cNvSpPr txBox="1"/>
          <p:nvPr/>
        </p:nvSpPr>
        <p:spPr>
          <a:xfrm>
            <a:off x="179512" y="1412776"/>
            <a:ext cx="9144000" cy="584775"/>
          </a:xfrm>
          <a:prstGeom prst="rect">
            <a:avLst/>
          </a:prstGeom>
          <a:blipFill>
            <a:blip r:embed="rId4" cstate="print"/>
            <a:tile tx="0" ty="0" sx="100000" sy="100000" flip="none" algn="tl"/>
          </a:blipFill>
        </p:spPr>
        <p:txBody>
          <a:bodyPr wrap="square" rtlCol="0">
            <a:spAutoFit/>
          </a:bodyPr>
          <a:lstStyle/>
          <a:p>
            <a:r>
              <a:rPr lang="en-US" altLang="zh-CN" sz="3200" dirty="0">
                <a:solidFill>
                  <a:srgbClr val="FF0000"/>
                </a:solidFill>
              </a:rPr>
              <a:t>Comparison with CMS data of mid-central collision</a:t>
            </a:r>
          </a:p>
        </p:txBody>
      </p:sp>
      <p:pic>
        <p:nvPicPr>
          <p:cNvPr id="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47864" y="5301208"/>
            <a:ext cx="2555776" cy="834853"/>
          </a:xfrm>
          <a:prstGeom prst="rect">
            <a:avLst/>
          </a:prstGeom>
          <a:noFill/>
          <a:ln w="9525">
            <a:noFill/>
            <a:miter lim="800000"/>
            <a:headEnd/>
            <a:tailEnd/>
          </a:ln>
        </p:spPr>
      </p:pic>
    </p:spTree>
    <p:extLst>
      <p:ext uri="{BB962C8B-B14F-4D97-AF65-F5344CB8AC3E}">
        <p14:creationId xmlns:p14="http://schemas.microsoft.com/office/powerpoint/2010/main" val="3078524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39</a:t>
            </a:fld>
            <a:endParaRPr lang="zh-CN" altLang="en-US"/>
          </a:p>
        </p:txBody>
      </p:sp>
      <p:sp>
        <p:nvSpPr>
          <p:cNvPr id="4" name="TextBox 3"/>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Comparison with STAR data</a:t>
            </a:r>
          </a:p>
        </p:txBody>
      </p:sp>
      <p:sp>
        <p:nvSpPr>
          <p:cNvPr id="7" name="TextBox 6"/>
          <p:cNvSpPr txBox="1"/>
          <p:nvPr/>
        </p:nvSpPr>
        <p:spPr>
          <a:xfrm>
            <a:off x="1468880" y="4852711"/>
            <a:ext cx="7200800" cy="1477328"/>
          </a:xfrm>
          <a:prstGeom prst="rect">
            <a:avLst/>
          </a:prstGeom>
          <a:noFill/>
        </p:spPr>
        <p:txBody>
          <a:bodyPr wrap="square" rtlCol="0">
            <a:spAutoFit/>
          </a:bodyPr>
          <a:lstStyle/>
          <a:p>
            <a:r>
              <a:rPr lang="en-US" altLang="zh-CN" sz="3000" dirty="0">
                <a:latin typeface="Microsoft JhengHei UI" pitchFamily="34" charset="-120"/>
                <a:ea typeface="Microsoft JhengHei UI" pitchFamily="34" charset="-120"/>
              </a:rPr>
              <a:t>There are non-monotonic jet energy dependence  both in experimental data and in theory!</a:t>
            </a:r>
            <a:endParaRPr lang="zh-CN" altLang="en-US" sz="3000" dirty="0"/>
          </a:p>
        </p:txBody>
      </p:sp>
      <p:pic>
        <p:nvPicPr>
          <p:cNvPr id="2" name="图片 1"/>
          <p:cNvPicPr>
            <a:picLocks noChangeAspect="1"/>
          </p:cNvPicPr>
          <p:nvPr/>
        </p:nvPicPr>
        <p:blipFill rotWithShape="1">
          <a:blip r:embed="rId4" cstate="print">
            <a:clrChange>
              <a:clrFrom>
                <a:srgbClr val="FFFFFF"/>
              </a:clrFrom>
              <a:clrTo>
                <a:srgbClr val="FFFFFF">
                  <a:alpha val="0"/>
                </a:srgbClr>
              </a:clrTo>
            </a:clrChange>
          </a:blip>
          <a:srcRect l="1011" t="781" r="821" b="459"/>
          <a:stretch/>
        </p:blipFill>
        <p:spPr>
          <a:xfrm>
            <a:off x="1295636" y="633385"/>
            <a:ext cx="6552728" cy="4296469"/>
          </a:xfrm>
          <a:prstGeom prst="rect">
            <a:avLst/>
          </a:prstGeom>
          <a:noFill/>
          <a:ln w="9525">
            <a:noFill/>
            <a:miter lim="800000"/>
            <a:headEnd/>
            <a:tailEnd/>
          </a:ln>
        </p:spPr>
      </p:pic>
    </p:spTree>
    <p:extLst>
      <p:ext uri="{BB962C8B-B14F-4D97-AF65-F5344CB8AC3E}">
        <p14:creationId xmlns:p14="http://schemas.microsoft.com/office/powerpoint/2010/main" val="18185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091A95-3169-4D3B-B871-6141E2B66651}"/>
              </a:ext>
            </a:extLst>
          </p:cNvPr>
          <p:cNvSpPr>
            <a:spLocks noGrp="1"/>
          </p:cNvSpPr>
          <p:nvPr>
            <p:ph type="sldNum" sz="quarter" idx="12"/>
          </p:nvPr>
        </p:nvSpPr>
        <p:spPr/>
        <p:txBody>
          <a:bodyPr/>
          <a:lstStyle/>
          <a:p>
            <a:fld id="{02ECF967-BD37-414D-A26B-F775F31B4047}" type="slidenum">
              <a:rPr lang="zh-CN" altLang="en-US" smtClean="0"/>
              <a:pPr/>
              <a:t>4</a:t>
            </a:fld>
            <a:endParaRPr lang="zh-CN" altLang="en-US"/>
          </a:p>
        </p:txBody>
      </p:sp>
      <p:pic>
        <p:nvPicPr>
          <p:cNvPr id="5" name="Picture 3">
            <a:extLst>
              <a:ext uri="{FF2B5EF4-FFF2-40B4-BE49-F238E27FC236}">
                <a16:creationId xmlns:a16="http://schemas.microsoft.com/office/drawing/2014/main" id="{5A607785-9C4F-436C-9307-A1BFD32DC943}"/>
              </a:ext>
            </a:extLst>
          </p:cNvPr>
          <p:cNvPicPr>
            <a:picLocks noChangeAspect="1" noChangeArrowheads="1"/>
          </p:cNvPicPr>
          <p:nvPr/>
        </p:nvPicPr>
        <p:blipFill>
          <a:blip r:embed="rId2" cstate="print">
            <a:clrChange>
              <a:clrFrom>
                <a:srgbClr val="FFFFFF"/>
              </a:clrFrom>
              <a:clrTo>
                <a:srgbClr val="FFFFFF">
                  <a:alpha val="0"/>
                </a:srgbClr>
              </a:clrTo>
            </a:clrChange>
            <a:lum bright="-30000" contrast="-40000"/>
          </a:blip>
          <a:srcRect/>
          <a:stretch>
            <a:fillRect/>
          </a:stretch>
        </p:blipFill>
        <p:spPr bwMode="auto">
          <a:xfrm>
            <a:off x="6847917" y="4581128"/>
            <a:ext cx="2317183" cy="1304675"/>
          </a:xfrm>
          <a:prstGeom prst="rect">
            <a:avLst/>
          </a:prstGeom>
          <a:noFill/>
          <a:ln w="9525">
            <a:noFill/>
            <a:miter lim="800000"/>
            <a:headEnd/>
            <a:tailEnd/>
          </a:ln>
        </p:spPr>
      </p:pic>
      <p:sp>
        <p:nvSpPr>
          <p:cNvPr id="6" name="标题 1">
            <a:extLst>
              <a:ext uri="{FF2B5EF4-FFF2-40B4-BE49-F238E27FC236}">
                <a16:creationId xmlns:a16="http://schemas.microsoft.com/office/drawing/2014/main" id="{233739AF-E787-4B16-A4BC-79A5DEFFA007}"/>
              </a:ext>
            </a:extLst>
          </p:cNvPr>
          <p:cNvSpPr txBox="1">
            <a:spLocks/>
          </p:cNvSpPr>
          <p:nvPr/>
        </p:nvSpPr>
        <p:spPr>
          <a:xfrm>
            <a:off x="2990246" y="6268229"/>
            <a:ext cx="3163507" cy="504056"/>
          </a:xfrm>
          <a:prstGeom prst="rect">
            <a:avLst/>
          </a:prstGeom>
          <a:solidFill>
            <a:srgbClr val="FFFF00"/>
          </a:solid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mj-lt"/>
                <a:ea typeface="+mj-ea"/>
                <a:cs typeface="+mj-cs"/>
              </a:rPr>
              <a:t>Full Jet observables</a:t>
            </a:r>
            <a:endParaRPr kumimoji="0" lang="zh-CN" altLang="en-US" sz="3200" b="0" i="0" u="none" strike="noStrike" kern="1200" cap="none" spc="0" normalizeH="0" baseline="0" noProof="0" dirty="0">
              <a:ln>
                <a:noFill/>
              </a:ln>
              <a:solidFill>
                <a:srgbClr val="FF0000"/>
              </a:solidFill>
              <a:effectLst/>
              <a:uLnTx/>
              <a:uFillTx/>
              <a:latin typeface="+mj-lt"/>
              <a:ea typeface="+mj-ea"/>
              <a:cs typeface="+mj-cs"/>
            </a:endParaRPr>
          </a:p>
        </p:txBody>
      </p:sp>
      <p:sp>
        <p:nvSpPr>
          <p:cNvPr id="7" name="TextBox 7">
            <a:extLst>
              <a:ext uri="{FF2B5EF4-FFF2-40B4-BE49-F238E27FC236}">
                <a16:creationId xmlns:a16="http://schemas.microsoft.com/office/drawing/2014/main" id="{F007A642-1996-47CE-9AE3-445B37EECA5C}"/>
              </a:ext>
            </a:extLst>
          </p:cNvPr>
          <p:cNvSpPr txBox="1"/>
          <p:nvPr/>
        </p:nvSpPr>
        <p:spPr>
          <a:xfrm>
            <a:off x="0" y="0"/>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t>Motivation</a:t>
            </a:r>
            <a:endParaRPr lang="zh-CN" altLang="en-US" sz="3600" dirty="0"/>
          </a:p>
        </p:txBody>
      </p:sp>
      <p:pic>
        <p:nvPicPr>
          <p:cNvPr id="8" name="图片 7">
            <a:extLst>
              <a:ext uri="{FF2B5EF4-FFF2-40B4-BE49-F238E27FC236}">
                <a16:creationId xmlns:a16="http://schemas.microsoft.com/office/drawing/2014/main" id="{4525C17C-6105-41CA-B1F3-4E0291D6209C}"/>
              </a:ext>
            </a:extLst>
          </p:cNvPr>
          <p:cNvPicPr>
            <a:picLocks noChangeAspect="1"/>
          </p:cNvPicPr>
          <p:nvPr/>
        </p:nvPicPr>
        <p:blipFill>
          <a:blip r:embed="rId4">
            <a:clrChange>
              <a:clrFrom>
                <a:srgbClr val="FFFFFF"/>
              </a:clrFrom>
              <a:clrTo>
                <a:srgbClr val="FFFFFF">
                  <a:alpha val="0"/>
                </a:srgbClr>
              </a:clrTo>
            </a:clrChange>
            <a:lum bright="-10000"/>
          </a:blip>
          <a:stretch>
            <a:fillRect/>
          </a:stretch>
        </p:blipFill>
        <p:spPr>
          <a:xfrm>
            <a:off x="5580112" y="3849537"/>
            <a:ext cx="1625356" cy="1891935"/>
          </a:xfrm>
          <a:prstGeom prst="rect">
            <a:avLst/>
          </a:prstGeom>
        </p:spPr>
      </p:pic>
      <p:pic>
        <p:nvPicPr>
          <p:cNvPr id="9" name="图片 8" descr="fig37.jpg">
            <a:extLst>
              <a:ext uri="{FF2B5EF4-FFF2-40B4-BE49-F238E27FC236}">
                <a16:creationId xmlns:a16="http://schemas.microsoft.com/office/drawing/2014/main" id="{F0A6CB0C-E29F-43CB-9F94-EBE7074C2337}"/>
              </a:ext>
            </a:extLst>
          </p:cNvPr>
          <p:cNvPicPr>
            <a:picLocks noChangeAspect="1"/>
          </p:cNvPicPr>
          <p:nvPr/>
        </p:nvPicPr>
        <p:blipFill>
          <a:blip r:embed="rId5" cstate="print">
            <a:lum bright="-10000"/>
            <a:clrChange>
              <a:clrFrom>
                <a:srgbClr val="FFFFFF"/>
              </a:clrFrom>
              <a:clrTo>
                <a:srgbClr val="FFFFFF">
                  <a:alpha val="0"/>
                </a:srgbClr>
              </a:clrTo>
            </a:clrChange>
          </a:blip>
          <a:srcRect l="1266" t="6433" r="3058" b="5409"/>
          <a:stretch>
            <a:fillRect/>
          </a:stretch>
        </p:blipFill>
        <p:spPr>
          <a:xfrm>
            <a:off x="1907704" y="825298"/>
            <a:ext cx="5616624" cy="2348880"/>
          </a:xfrm>
          <a:prstGeom prst="rect">
            <a:avLst/>
          </a:prstGeom>
        </p:spPr>
      </p:pic>
      <p:pic>
        <p:nvPicPr>
          <p:cNvPr id="10" name="图片 9">
            <a:extLst>
              <a:ext uri="{FF2B5EF4-FFF2-40B4-BE49-F238E27FC236}">
                <a16:creationId xmlns:a16="http://schemas.microsoft.com/office/drawing/2014/main" id="{124DE602-BB85-468D-9026-EC94B6ADF9F4}"/>
              </a:ext>
            </a:extLst>
          </p:cNvPr>
          <p:cNvPicPr>
            <a:picLocks noChangeAspect="1"/>
          </p:cNvPicPr>
          <p:nvPr/>
        </p:nvPicPr>
        <p:blipFill>
          <a:blip r:embed="rId6">
            <a:lum bright="-10000"/>
            <a:clrChange>
              <a:clrFrom>
                <a:srgbClr val="FFFFFF"/>
              </a:clrFrom>
              <a:clrTo>
                <a:srgbClr val="FFFFFF">
                  <a:alpha val="0"/>
                </a:srgbClr>
              </a:clrTo>
            </a:clrChange>
          </a:blip>
          <a:stretch>
            <a:fillRect/>
          </a:stretch>
        </p:blipFill>
        <p:spPr>
          <a:xfrm>
            <a:off x="35496" y="3558308"/>
            <a:ext cx="2208071" cy="2474394"/>
          </a:xfrm>
          <a:prstGeom prst="rect">
            <a:avLst/>
          </a:prstGeom>
        </p:spPr>
      </p:pic>
      <p:grpSp>
        <p:nvGrpSpPr>
          <p:cNvPr id="14" name="组合 13">
            <a:extLst>
              <a:ext uri="{FF2B5EF4-FFF2-40B4-BE49-F238E27FC236}">
                <a16:creationId xmlns:a16="http://schemas.microsoft.com/office/drawing/2014/main" id="{26EACF33-EC05-4BBD-989F-D7B91481A97C}"/>
              </a:ext>
            </a:extLst>
          </p:cNvPr>
          <p:cNvGrpSpPr/>
          <p:nvPr/>
        </p:nvGrpSpPr>
        <p:grpSpPr>
          <a:xfrm>
            <a:off x="2339752" y="3998339"/>
            <a:ext cx="3001323" cy="1891936"/>
            <a:chOff x="2051280" y="2064533"/>
            <a:chExt cx="6071458" cy="2735400"/>
          </a:xfrm>
        </p:grpSpPr>
        <p:pic>
          <p:nvPicPr>
            <p:cNvPr id="12" name="图片 11">
              <a:extLst>
                <a:ext uri="{FF2B5EF4-FFF2-40B4-BE49-F238E27FC236}">
                  <a16:creationId xmlns:a16="http://schemas.microsoft.com/office/drawing/2014/main" id="{B58509D1-92BE-4C3B-9FD0-3729A6569C80}"/>
                </a:ext>
              </a:extLst>
            </p:cNvPr>
            <p:cNvPicPr>
              <a:picLocks noChangeAspect="1"/>
            </p:cNvPicPr>
            <p:nvPr/>
          </p:nvPicPr>
          <p:blipFill>
            <a:blip r:embed="rId7"/>
            <a:stretch>
              <a:fillRect/>
            </a:stretch>
          </p:blipFill>
          <p:spPr>
            <a:xfrm>
              <a:off x="2051280" y="2064533"/>
              <a:ext cx="2880450" cy="2728934"/>
            </a:xfrm>
            <a:prstGeom prst="rect">
              <a:avLst/>
            </a:prstGeom>
          </p:spPr>
        </p:pic>
        <p:pic>
          <p:nvPicPr>
            <p:cNvPr id="13" name="图片 12">
              <a:extLst>
                <a:ext uri="{FF2B5EF4-FFF2-40B4-BE49-F238E27FC236}">
                  <a16:creationId xmlns:a16="http://schemas.microsoft.com/office/drawing/2014/main" id="{33AC749B-CA97-4EC4-B441-0A3C0C5620D8}"/>
                </a:ext>
              </a:extLst>
            </p:cNvPr>
            <p:cNvPicPr>
              <a:picLocks noChangeAspect="1"/>
            </p:cNvPicPr>
            <p:nvPr/>
          </p:nvPicPr>
          <p:blipFill>
            <a:blip r:embed="rId8"/>
            <a:stretch>
              <a:fillRect/>
            </a:stretch>
          </p:blipFill>
          <p:spPr>
            <a:xfrm>
              <a:off x="4904938" y="2064533"/>
              <a:ext cx="3217800" cy="2735400"/>
            </a:xfrm>
            <a:prstGeom prst="rect">
              <a:avLst/>
            </a:prstGeom>
          </p:spPr>
        </p:pic>
      </p:grpSp>
    </p:spTree>
    <p:extLst>
      <p:ext uri="{BB962C8B-B14F-4D97-AF65-F5344CB8AC3E}">
        <p14:creationId xmlns:p14="http://schemas.microsoft.com/office/powerpoint/2010/main" val="4119863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40</a:t>
            </a:fld>
            <a:endParaRPr lang="zh-CN" altLang="en-US"/>
          </a:p>
        </p:txBody>
      </p:sp>
      <p:pic>
        <p:nvPicPr>
          <p:cNvPr id="7" name="Picture 10" descr="jthaler_ALICE_v3 (dragged).pdf"/>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936" t="54781" r="41488" b="19535"/>
          <a:stretch/>
        </p:blipFill>
        <p:spPr>
          <a:xfrm>
            <a:off x="1115616" y="4483030"/>
            <a:ext cx="5400600" cy="2374970"/>
          </a:xfrm>
          <a:prstGeom prst="rect">
            <a:avLst/>
          </a:prstGeom>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66000"/>
                    </a14:imgEffect>
                    <a14:imgEffect>
                      <a14:brightnessContrast contrast="-15000"/>
                    </a14:imgEffect>
                  </a14:imgLayer>
                </a14:imgProps>
              </a:ext>
            </a:extLst>
          </a:blip>
          <a:srcRect/>
          <a:stretch>
            <a:fillRect/>
          </a:stretch>
        </p:blipFill>
        <p:spPr bwMode="auto">
          <a:xfrm>
            <a:off x="179513" y="260648"/>
            <a:ext cx="6336704" cy="2740693"/>
          </a:xfrm>
          <a:prstGeom prst="rect">
            <a:avLst/>
          </a:prstGeom>
        </p:spPr>
      </p:pic>
      <p:pic>
        <p:nvPicPr>
          <p:cNvPr id="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9513" y="3573016"/>
            <a:ext cx="2448272" cy="720641"/>
          </a:xfrm>
          <a:prstGeom prst="rect">
            <a:avLst/>
          </a:prstGeom>
          <a:solidFill>
            <a:srgbClr val="FFFF00"/>
          </a:solidFill>
          <a:ln w="9525">
            <a:solidFill>
              <a:srgbClr val="FFC000"/>
            </a:solidFill>
            <a:miter lim="800000"/>
            <a:headEnd/>
            <a:tailEnd/>
          </a:ln>
          <a:effectLst>
            <a:softEdge rad="127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41</a:t>
            </a:fld>
            <a:endParaRPr lang="zh-CN" altLang="en-US"/>
          </a:p>
        </p:txBody>
      </p:sp>
      <p:sp>
        <p:nvSpPr>
          <p:cNvPr id="6" name="TextBox 5"/>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Effect of the incoherent energy loss (IEL)</a:t>
            </a:r>
          </a:p>
        </p:txBody>
      </p:sp>
      <p:pic>
        <p:nvPicPr>
          <p:cNvPr id="9" name="Picture 3"/>
          <p:cNvPicPr>
            <a:picLocks noChangeAspect="1" noChangeArrowheads="1"/>
          </p:cNvPicPr>
          <p:nvPr/>
        </p:nvPicPr>
        <p:blipFill>
          <a:blip r:embed="rId4" cstate="print">
            <a:clrChange>
              <a:clrFrom>
                <a:srgbClr val="FFFFFF"/>
              </a:clrFrom>
              <a:clrTo>
                <a:srgbClr val="FFFFFF">
                  <a:alpha val="0"/>
                </a:srgbClr>
              </a:clrTo>
            </a:clrChange>
            <a:lum bright="-20000"/>
          </a:blip>
          <a:srcRect/>
          <a:stretch>
            <a:fillRect/>
          </a:stretch>
        </p:blipFill>
        <p:spPr bwMode="auto">
          <a:xfrm>
            <a:off x="179512" y="646332"/>
            <a:ext cx="4248472" cy="3308582"/>
          </a:xfrm>
          <a:prstGeom prst="rect">
            <a:avLst/>
          </a:prstGeom>
          <a:noFill/>
          <a:ln w="9525">
            <a:noFill/>
            <a:miter lim="800000"/>
            <a:headEnd/>
            <a:tailEnd/>
          </a:ln>
        </p:spPr>
      </p:pic>
      <p:sp>
        <p:nvSpPr>
          <p:cNvPr id="10" name="TextBox 9"/>
          <p:cNvSpPr txBox="1"/>
          <p:nvPr/>
        </p:nvSpPr>
        <p:spPr>
          <a:xfrm>
            <a:off x="3077580" y="5558855"/>
            <a:ext cx="2358516" cy="58477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solidFill>
                  <a:srgbClr val="FF0000"/>
                </a:solidFill>
                <a:latin typeface="Microsoft JhengHei UI" pitchFamily="34" charset="-120"/>
                <a:ea typeface="Microsoft JhengHei UI" pitchFamily="34" charset="-120"/>
              </a:rPr>
              <a:t>steepens</a:t>
            </a:r>
            <a:r>
              <a:rPr lang="en-US" altLang="zh-CN" sz="2000" dirty="0">
                <a:solidFill>
                  <a:srgbClr val="FF0000"/>
                </a:solidFill>
              </a:rPr>
              <a:t> </a:t>
            </a:r>
            <a:r>
              <a:rPr lang="en-US" altLang="zh-CN" sz="3200" dirty="0">
                <a:solidFill>
                  <a:srgbClr val="FF0000"/>
                </a:solidFill>
              </a:rPr>
              <a:t>p</a:t>
            </a:r>
            <a:r>
              <a:rPr lang="en-US" altLang="zh-CN" sz="2400" dirty="0">
                <a:solidFill>
                  <a:srgbClr val="FF0000"/>
                </a:solidFill>
                <a:latin typeface="Microsoft JhengHei UI" pitchFamily="34" charset="-120"/>
                <a:ea typeface="Microsoft JhengHei UI" pitchFamily="34" charset="-120"/>
              </a:rPr>
              <a:t>(z</a:t>
            </a:r>
            <a:r>
              <a:rPr lang="en-US" altLang="zh-CN" sz="2400" baseline="-18000" dirty="0">
                <a:solidFill>
                  <a:srgbClr val="FF0000"/>
                </a:solidFill>
                <a:latin typeface="Microsoft JhengHei UI" pitchFamily="34" charset="-120"/>
                <a:ea typeface="Microsoft JhengHei UI" pitchFamily="34" charset="-120"/>
              </a:rPr>
              <a:t>g</a:t>
            </a:r>
            <a:r>
              <a:rPr lang="en-US" altLang="zh-CN" sz="2400" dirty="0">
                <a:solidFill>
                  <a:srgbClr val="FF0000"/>
                </a:solidFill>
                <a:latin typeface="Microsoft JhengHei UI" pitchFamily="34" charset="-120"/>
                <a:ea typeface="Microsoft JhengHei UI" pitchFamily="34" charset="-120"/>
              </a:rPr>
              <a:t>) </a:t>
            </a:r>
            <a:endParaRPr lang="zh-CN" altLang="en-US" sz="2400" dirty="0">
              <a:solidFill>
                <a:srgbClr val="FF0000"/>
              </a:solidFill>
              <a:latin typeface="Microsoft JhengHei UI" pitchFamily="34" charset="-120"/>
              <a:ea typeface="Microsoft JhengHei UI" pitchFamily="34" charset="-120"/>
            </a:endParaRPr>
          </a:p>
        </p:txBody>
      </p:sp>
      <p:sp>
        <p:nvSpPr>
          <p:cNvPr id="12" name="TextBox 9"/>
          <p:cNvSpPr txBox="1"/>
          <p:nvPr/>
        </p:nvSpPr>
        <p:spPr>
          <a:xfrm>
            <a:off x="1547664" y="4035450"/>
            <a:ext cx="1152128" cy="46166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latin typeface="Microsoft JhengHei UI" pitchFamily="34" charset="-120"/>
                <a:ea typeface="Microsoft JhengHei UI" pitchFamily="34" charset="-120"/>
              </a:rPr>
              <a:t> z</a:t>
            </a:r>
            <a:r>
              <a:rPr lang="en-US" altLang="zh-CN" sz="2400" baseline="-18000" dirty="0">
                <a:latin typeface="Microsoft JhengHei UI" pitchFamily="34" charset="-120"/>
                <a:ea typeface="Microsoft JhengHei UI" pitchFamily="34" charset="-120"/>
              </a:rPr>
              <a:t>g</a:t>
            </a:r>
            <a:r>
              <a:rPr lang="en-US" altLang="zh-CN" sz="2400" dirty="0"/>
              <a:t> shift </a:t>
            </a:r>
            <a:endParaRPr lang="zh-CN" altLang="en-US" sz="2400" dirty="0">
              <a:latin typeface="Microsoft JhengHei UI" pitchFamily="34" charset="-120"/>
              <a:ea typeface="Microsoft JhengHei UI" pitchFamily="34" charset="-120"/>
            </a:endParaRPr>
          </a:p>
        </p:txBody>
      </p:sp>
      <p:sp>
        <p:nvSpPr>
          <p:cNvPr id="13" name="TextBox 9"/>
          <p:cNvSpPr txBox="1"/>
          <p:nvPr/>
        </p:nvSpPr>
        <p:spPr>
          <a:xfrm>
            <a:off x="3059832" y="4035449"/>
            <a:ext cx="1458415" cy="46166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solidFill>
                  <a:srgbClr val="FF0000"/>
                </a:solidFill>
                <a:latin typeface="Microsoft JhengHei UI" pitchFamily="34" charset="-120"/>
                <a:ea typeface="Microsoft JhengHei UI" pitchFamily="34" charset="-120"/>
              </a:rPr>
              <a:t>Jacobian</a:t>
            </a:r>
            <a:endParaRPr lang="zh-CN" altLang="en-US" sz="2400" dirty="0">
              <a:solidFill>
                <a:srgbClr val="FF0000"/>
              </a:solidFill>
              <a:latin typeface="Microsoft JhengHei UI" pitchFamily="34" charset="-120"/>
              <a:ea typeface="Microsoft JhengHei UI" pitchFamily="34" charset="-120"/>
            </a:endParaRPr>
          </a:p>
        </p:txBody>
      </p:sp>
      <p:pic>
        <p:nvPicPr>
          <p:cNvPr id="1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07497" y="683646"/>
            <a:ext cx="4501008" cy="3094443"/>
          </a:xfrm>
          <a:prstGeom prst="rect">
            <a:avLst/>
          </a:prstGeom>
          <a:noFill/>
          <a:ln w="9525">
            <a:noFill/>
            <a:miter lim="800000"/>
            <a:headEnd/>
            <a:tailEnd/>
          </a:ln>
        </p:spPr>
      </p:pic>
      <p:sp>
        <p:nvSpPr>
          <p:cNvPr id="7" name="下箭头 6"/>
          <p:cNvSpPr/>
          <p:nvPr/>
        </p:nvSpPr>
        <p:spPr>
          <a:xfrm>
            <a:off x="1979712" y="4547524"/>
            <a:ext cx="216024" cy="195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9"/>
          <p:cNvSpPr txBox="1"/>
          <p:nvPr/>
        </p:nvSpPr>
        <p:spPr>
          <a:xfrm>
            <a:off x="0" y="4797152"/>
            <a:ext cx="2771800" cy="46166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latin typeface="Microsoft JhengHei UI" pitchFamily="34" charset="-120"/>
                <a:ea typeface="Microsoft JhengHei UI" pitchFamily="34" charset="-120"/>
              </a:rPr>
              <a:t>increases with  z</a:t>
            </a:r>
            <a:r>
              <a:rPr lang="en-US" altLang="zh-CN" sz="2400" baseline="-18000" dirty="0">
                <a:latin typeface="Microsoft JhengHei UI" pitchFamily="34" charset="-120"/>
                <a:ea typeface="Microsoft JhengHei UI" pitchFamily="34" charset="-120"/>
              </a:rPr>
              <a:t>g</a:t>
            </a:r>
            <a:r>
              <a:rPr lang="en-US" altLang="zh-CN" sz="2400" dirty="0"/>
              <a:t> </a:t>
            </a:r>
            <a:endParaRPr lang="zh-CN" altLang="en-US" sz="2400" dirty="0">
              <a:latin typeface="Microsoft JhengHei UI" pitchFamily="34" charset="-120"/>
              <a:ea typeface="Microsoft JhengHei UI" pitchFamily="34" charset="-120"/>
            </a:endParaRPr>
          </a:p>
        </p:txBody>
      </p:sp>
      <p:sp>
        <p:nvSpPr>
          <p:cNvPr id="19" name="下箭头 18"/>
          <p:cNvSpPr/>
          <p:nvPr/>
        </p:nvSpPr>
        <p:spPr>
          <a:xfrm>
            <a:off x="1979712" y="5301208"/>
            <a:ext cx="216024" cy="195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p:nvSpPr>
        <p:spPr>
          <a:xfrm>
            <a:off x="719320" y="5517232"/>
            <a:ext cx="2052480" cy="58477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latin typeface="Microsoft JhengHei UI" pitchFamily="34" charset="-120"/>
                <a:ea typeface="Microsoft JhengHei UI" pitchFamily="34" charset="-120"/>
              </a:rPr>
              <a:t>flattens</a:t>
            </a:r>
            <a:r>
              <a:rPr lang="en-US" altLang="zh-CN" sz="3200" dirty="0"/>
              <a:t> p</a:t>
            </a:r>
            <a:r>
              <a:rPr lang="en-US" altLang="zh-CN" sz="2400" dirty="0">
                <a:latin typeface="Microsoft JhengHei UI" pitchFamily="34" charset="-120"/>
                <a:ea typeface="Microsoft JhengHei UI" pitchFamily="34" charset="-120"/>
              </a:rPr>
              <a:t>(z</a:t>
            </a:r>
            <a:r>
              <a:rPr lang="en-US" altLang="zh-CN" sz="2400" baseline="-18000" dirty="0">
                <a:latin typeface="Microsoft JhengHei UI" pitchFamily="34" charset="-120"/>
                <a:ea typeface="Microsoft JhengHei UI" pitchFamily="34" charset="-120"/>
              </a:rPr>
              <a:t>g</a:t>
            </a:r>
            <a:r>
              <a:rPr lang="en-US" altLang="zh-CN" sz="2400" dirty="0">
                <a:latin typeface="Microsoft JhengHei UI" pitchFamily="34" charset="-120"/>
                <a:ea typeface="Microsoft JhengHei UI" pitchFamily="34" charset="-120"/>
              </a:rPr>
              <a:t>) </a:t>
            </a:r>
            <a:endParaRPr lang="zh-CN" altLang="en-US" sz="2400" dirty="0">
              <a:latin typeface="Microsoft JhengHei UI" pitchFamily="34" charset="-120"/>
              <a:ea typeface="Microsoft JhengHei UI" pitchFamily="34" charset="-120"/>
            </a:endParaRPr>
          </a:p>
        </p:txBody>
      </p:sp>
      <p:sp>
        <p:nvSpPr>
          <p:cNvPr id="24" name="下箭头 23"/>
          <p:cNvSpPr/>
          <p:nvPr/>
        </p:nvSpPr>
        <p:spPr>
          <a:xfrm>
            <a:off x="3707904" y="5321324"/>
            <a:ext cx="216024" cy="195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9"/>
          <p:cNvSpPr txBox="1"/>
          <p:nvPr/>
        </p:nvSpPr>
        <p:spPr>
          <a:xfrm>
            <a:off x="3059832" y="4797152"/>
            <a:ext cx="2771800" cy="461665"/>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solidFill>
                  <a:srgbClr val="FF0000"/>
                </a:solidFill>
                <a:latin typeface="Microsoft JhengHei UI" pitchFamily="34" charset="-120"/>
                <a:ea typeface="Microsoft JhengHei UI" pitchFamily="34" charset="-120"/>
              </a:rPr>
              <a:t>decreases with  z</a:t>
            </a:r>
            <a:r>
              <a:rPr lang="en-US" altLang="zh-CN" sz="2400" baseline="-18000" dirty="0">
                <a:solidFill>
                  <a:srgbClr val="FF0000"/>
                </a:solidFill>
                <a:latin typeface="Microsoft JhengHei UI" pitchFamily="34" charset="-120"/>
                <a:ea typeface="Microsoft JhengHei UI" pitchFamily="34" charset="-120"/>
              </a:rPr>
              <a:t>g</a:t>
            </a:r>
            <a:r>
              <a:rPr lang="en-US" altLang="zh-CN" sz="2400" dirty="0">
                <a:solidFill>
                  <a:srgbClr val="FF0000"/>
                </a:solidFill>
              </a:rPr>
              <a:t> </a:t>
            </a:r>
            <a:endParaRPr lang="zh-CN" altLang="en-US" sz="2400" dirty="0">
              <a:solidFill>
                <a:srgbClr val="FF0000"/>
              </a:solidFill>
              <a:latin typeface="Microsoft JhengHei UI" pitchFamily="34" charset="-120"/>
              <a:ea typeface="Microsoft JhengHei UI" pitchFamily="34" charset="-120"/>
            </a:endParaRPr>
          </a:p>
        </p:txBody>
      </p:sp>
      <p:sp>
        <p:nvSpPr>
          <p:cNvPr id="26" name="下箭头 25"/>
          <p:cNvSpPr/>
          <p:nvPr/>
        </p:nvSpPr>
        <p:spPr>
          <a:xfrm>
            <a:off x="3707904" y="4529236"/>
            <a:ext cx="216024" cy="195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331640" y="3987308"/>
            <a:ext cx="1584176" cy="0"/>
          </a:xfrm>
          <a:prstGeom prst="line">
            <a:avLst/>
          </a:prstGeom>
          <a:ln w="22225"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987824" y="3987308"/>
            <a:ext cx="1584176" cy="0"/>
          </a:xfrm>
          <a:prstGeom prst="line">
            <a:avLst/>
          </a:prstGeom>
          <a:ln w="22225" cmpd="sng">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9517" y="4035449"/>
            <a:ext cx="3274483" cy="2402187"/>
          </a:xfrm>
          <a:prstGeom prst="rect">
            <a:avLst/>
          </a:prstGeom>
          <a:noFill/>
          <a:ln w="9525">
            <a:noFill/>
            <a:miter lim="800000"/>
            <a:headEnd/>
            <a:tailEnd/>
          </a:ln>
        </p:spPr>
      </p:pic>
    </p:spTree>
    <p:extLst>
      <p:ext uri="{BB962C8B-B14F-4D97-AF65-F5344CB8AC3E}">
        <p14:creationId xmlns:p14="http://schemas.microsoft.com/office/powerpoint/2010/main" val="949564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2ECF967-BD37-414D-A26B-F775F31B4047}" type="slidenum">
              <a:rPr lang="zh-CN" altLang="en-US" smtClean="0"/>
              <a:pPr/>
              <a:t>42</a:t>
            </a:fld>
            <a:endParaRPr lang="zh-CN" altLang="en-US"/>
          </a:p>
        </p:txBody>
      </p:sp>
      <p:sp>
        <p:nvSpPr>
          <p:cNvPr id="6" name="TextBox 5"/>
          <p:cNvSpPr txBox="1"/>
          <p:nvPr/>
        </p:nvSpPr>
        <p:spPr>
          <a:xfrm>
            <a:off x="0" y="1"/>
            <a:ext cx="9144000" cy="646331"/>
          </a:xfrm>
          <a:prstGeom prst="rect">
            <a:avLst/>
          </a:prstGeom>
          <a:blipFill>
            <a:blip r:embed="rId3" cstate="print"/>
            <a:tile tx="0" ty="0" sx="100000" sy="100000" flip="none" algn="tl"/>
          </a:blipFill>
        </p:spPr>
        <p:txBody>
          <a:bodyPr wrap="square" rtlCol="0">
            <a:spAutoFit/>
          </a:bodyPr>
          <a:lstStyle/>
          <a:p>
            <a:r>
              <a:rPr lang="en-US" altLang="zh-CN" sz="3600" dirty="0">
                <a:solidFill>
                  <a:srgbClr val="FF0000"/>
                </a:solidFill>
              </a:rPr>
              <a:t>Effect of the incoherent energy loss (IEL)</a:t>
            </a:r>
          </a:p>
        </p:txBody>
      </p:sp>
      <p:sp>
        <p:nvSpPr>
          <p:cNvPr id="10" name="TextBox 9"/>
          <p:cNvSpPr txBox="1"/>
          <p:nvPr/>
        </p:nvSpPr>
        <p:spPr>
          <a:xfrm>
            <a:off x="2708666" y="5333146"/>
            <a:ext cx="1926468" cy="40011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000" dirty="0">
                <a:solidFill>
                  <a:srgbClr val="FF0000"/>
                </a:solidFill>
                <a:latin typeface="Microsoft JhengHei UI" pitchFamily="34" charset="-120"/>
                <a:ea typeface="Microsoft JhengHei UI" pitchFamily="34" charset="-120"/>
              </a:rPr>
              <a:t>steepens</a:t>
            </a:r>
            <a:r>
              <a:rPr lang="en-US" altLang="zh-CN" sz="2000" dirty="0">
                <a:solidFill>
                  <a:srgbClr val="FF0000"/>
                </a:solidFill>
              </a:rPr>
              <a:t> p</a:t>
            </a:r>
            <a:r>
              <a:rPr lang="en-US" altLang="zh-CN" sz="2000" dirty="0">
                <a:solidFill>
                  <a:srgbClr val="FF0000"/>
                </a:solidFill>
                <a:latin typeface="Microsoft JhengHei UI" pitchFamily="34" charset="-120"/>
                <a:ea typeface="Microsoft JhengHei UI" pitchFamily="34" charset="-120"/>
              </a:rPr>
              <a:t>(z</a:t>
            </a:r>
            <a:r>
              <a:rPr lang="en-US" altLang="zh-CN" sz="2000" baseline="-18000" dirty="0">
                <a:solidFill>
                  <a:srgbClr val="FF0000"/>
                </a:solidFill>
                <a:latin typeface="Microsoft JhengHei UI" pitchFamily="34" charset="-120"/>
                <a:ea typeface="Microsoft JhengHei UI" pitchFamily="34" charset="-120"/>
              </a:rPr>
              <a:t>g</a:t>
            </a:r>
            <a:r>
              <a:rPr lang="en-US" altLang="zh-CN" sz="2000" dirty="0">
                <a:solidFill>
                  <a:srgbClr val="FF0000"/>
                </a:solidFill>
                <a:latin typeface="Microsoft JhengHei UI" pitchFamily="34" charset="-120"/>
                <a:ea typeface="Microsoft JhengHei UI" pitchFamily="34" charset="-120"/>
              </a:rPr>
              <a:t>) </a:t>
            </a:r>
            <a:endParaRPr lang="zh-CN" altLang="en-US" sz="2000" dirty="0">
              <a:solidFill>
                <a:srgbClr val="FF0000"/>
              </a:solidFill>
              <a:latin typeface="Microsoft JhengHei UI" pitchFamily="34" charset="-120"/>
              <a:ea typeface="Microsoft JhengHei UI" pitchFamily="34" charset="-120"/>
            </a:endParaRPr>
          </a:p>
        </p:txBody>
      </p:sp>
      <p:pic>
        <p:nvPicPr>
          <p:cNvPr id="1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32040" y="683646"/>
            <a:ext cx="4176464" cy="2871319"/>
          </a:xfrm>
          <a:prstGeom prst="rect">
            <a:avLst/>
          </a:prstGeom>
          <a:noFill/>
          <a:ln w="9525">
            <a:noFill/>
            <a:miter lim="800000"/>
            <a:headEnd/>
            <a:tailEnd/>
          </a:ln>
        </p:spPr>
      </p:pic>
      <p:sp>
        <p:nvSpPr>
          <p:cNvPr id="18" name="TextBox 9"/>
          <p:cNvSpPr txBox="1"/>
          <p:nvPr/>
        </p:nvSpPr>
        <p:spPr>
          <a:xfrm>
            <a:off x="56112" y="4375989"/>
            <a:ext cx="2267744" cy="40011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000" dirty="0">
                <a:latin typeface="Microsoft JhengHei UI" pitchFamily="34" charset="-120"/>
                <a:ea typeface="Microsoft JhengHei UI" pitchFamily="34" charset="-120"/>
              </a:rPr>
              <a:t>increases with  z</a:t>
            </a:r>
            <a:r>
              <a:rPr lang="en-US" altLang="zh-CN" sz="2000" baseline="-18000" dirty="0">
                <a:latin typeface="Microsoft JhengHei UI" pitchFamily="34" charset="-120"/>
                <a:ea typeface="Microsoft JhengHei UI" pitchFamily="34" charset="-120"/>
              </a:rPr>
              <a:t>g</a:t>
            </a:r>
            <a:r>
              <a:rPr lang="en-US" altLang="zh-CN" sz="2000" dirty="0"/>
              <a:t> </a:t>
            </a:r>
            <a:endParaRPr lang="zh-CN" altLang="en-US" sz="2000" dirty="0">
              <a:latin typeface="Microsoft JhengHei UI" pitchFamily="34" charset="-120"/>
              <a:ea typeface="Microsoft JhengHei UI" pitchFamily="34" charset="-120"/>
            </a:endParaRPr>
          </a:p>
        </p:txBody>
      </p:sp>
      <p:sp>
        <p:nvSpPr>
          <p:cNvPr id="19" name="下箭头 18"/>
          <p:cNvSpPr/>
          <p:nvPr/>
        </p:nvSpPr>
        <p:spPr>
          <a:xfrm>
            <a:off x="972946" y="4815949"/>
            <a:ext cx="165624" cy="441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p:nvSpPr>
        <p:spPr>
          <a:xfrm>
            <a:off x="287272" y="5333146"/>
            <a:ext cx="1692440" cy="40011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000" dirty="0">
                <a:latin typeface="Microsoft JhengHei UI" pitchFamily="34" charset="-120"/>
                <a:ea typeface="Microsoft JhengHei UI" pitchFamily="34" charset="-120"/>
              </a:rPr>
              <a:t>flattens</a:t>
            </a:r>
            <a:r>
              <a:rPr lang="en-US" altLang="zh-CN" sz="2000" dirty="0"/>
              <a:t> p</a:t>
            </a:r>
            <a:r>
              <a:rPr lang="en-US" altLang="zh-CN" sz="2000" dirty="0">
                <a:latin typeface="Microsoft JhengHei UI" pitchFamily="34" charset="-120"/>
                <a:ea typeface="Microsoft JhengHei UI" pitchFamily="34" charset="-120"/>
              </a:rPr>
              <a:t>(z</a:t>
            </a:r>
            <a:r>
              <a:rPr lang="en-US" altLang="zh-CN" sz="2000" baseline="-18000" dirty="0">
                <a:latin typeface="Microsoft JhengHei UI" pitchFamily="34" charset="-120"/>
                <a:ea typeface="Microsoft JhengHei UI" pitchFamily="34" charset="-120"/>
              </a:rPr>
              <a:t>g</a:t>
            </a:r>
            <a:r>
              <a:rPr lang="en-US" altLang="zh-CN" sz="2000" dirty="0">
                <a:latin typeface="Microsoft JhengHei UI" pitchFamily="34" charset="-120"/>
                <a:ea typeface="Microsoft JhengHei UI" pitchFamily="34" charset="-120"/>
              </a:rPr>
              <a:t>) </a:t>
            </a:r>
            <a:endParaRPr lang="zh-CN" altLang="en-US" sz="2000" dirty="0">
              <a:latin typeface="Microsoft JhengHei UI" pitchFamily="34" charset="-120"/>
              <a:ea typeface="Microsoft JhengHei UI" pitchFamily="34" charset="-120"/>
            </a:endParaRPr>
          </a:p>
        </p:txBody>
      </p:sp>
      <p:sp>
        <p:nvSpPr>
          <p:cNvPr id="24" name="下箭头 23"/>
          <p:cNvSpPr/>
          <p:nvPr/>
        </p:nvSpPr>
        <p:spPr>
          <a:xfrm>
            <a:off x="3505073" y="4815949"/>
            <a:ext cx="180020" cy="460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9"/>
          <p:cNvSpPr txBox="1"/>
          <p:nvPr/>
        </p:nvSpPr>
        <p:spPr>
          <a:xfrm>
            <a:off x="2483768" y="4375989"/>
            <a:ext cx="2304256" cy="40011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000" dirty="0">
                <a:solidFill>
                  <a:srgbClr val="FF0000"/>
                </a:solidFill>
                <a:latin typeface="Microsoft JhengHei UI" pitchFamily="34" charset="-120"/>
                <a:ea typeface="Microsoft JhengHei UI" pitchFamily="34" charset="-120"/>
              </a:rPr>
              <a:t>decreases with  </a:t>
            </a:r>
            <a:r>
              <a:rPr lang="en-US" altLang="zh-CN" sz="2000" dirty="0" err="1">
                <a:solidFill>
                  <a:srgbClr val="FF0000"/>
                </a:solidFill>
                <a:latin typeface="Microsoft JhengHei UI" pitchFamily="34" charset="-120"/>
                <a:ea typeface="Microsoft JhengHei UI" pitchFamily="34" charset="-120"/>
              </a:rPr>
              <a:t>z</a:t>
            </a:r>
            <a:r>
              <a:rPr lang="en-US" altLang="zh-CN" sz="2000" baseline="-18000" dirty="0" err="1">
                <a:solidFill>
                  <a:srgbClr val="FF0000"/>
                </a:solidFill>
                <a:latin typeface="Microsoft JhengHei UI" pitchFamily="34" charset="-120"/>
                <a:ea typeface="Microsoft JhengHei UI" pitchFamily="34" charset="-120"/>
              </a:rPr>
              <a:t>g</a:t>
            </a:r>
            <a:endParaRPr lang="zh-CN" altLang="en-US" sz="2000" dirty="0">
              <a:solidFill>
                <a:srgbClr val="FF0000"/>
              </a:solidFill>
              <a:latin typeface="Microsoft JhengHei UI" pitchFamily="34" charset="-120"/>
              <a:ea typeface="Microsoft JhengHei UI" pitchFamily="34" charset="-120"/>
            </a:endParaRPr>
          </a:p>
        </p:txBody>
      </p:sp>
      <p:cxnSp>
        <p:nvCxnSpPr>
          <p:cNvPr id="3" name="直接连接符 2"/>
          <p:cNvCxnSpPr/>
          <p:nvPr/>
        </p:nvCxnSpPr>
        <p:spPr>
          <a:xfrm>
            <a:off x="1763688" y="2538616"/>
            <a:ext cx="1152128" cy="0"/>
          </a:xfrm>
          <a:prstGeom prst="line">
            <a:avLst/>
          </a:prstGeom>
          <a:ln w="22225"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987824" y="2538616"/>
            <a:ext cx="1296144" cy="0"/>
          </a:xfrm>
          <a:prstGeom prst="line">
            <a:avLst/>
          </a:prstGeom>
          <a:ln w="22225" cmpd="sng">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47936" y="3592279"/>
            <a:ext cx="4166256" cy="2931451"/>
          </a:xfrm>
          <a:prstGeom prst="rect">
            <a:avLst/>
          </a:prstGeom>
          <a:noFill/>
          <a:ln w="9525">
            <a:noFill/>
            <a:miter lim="800000"/>
            <a:headEnd/>
            <a:tailEnd/>
          </a:ln>
        </p:spPr>
      </p:pic>
      <p:pic>
        <p:nvPicPr>
          <p:cNvPr id="23" name="图片 22"/>
          <p:cNvPicPr>
            <a:picLocks noChangeAspect="1"/>
          </p:cNvPicPr>
          <p:nvPr/>
        </p:nvPicPr>
        <p:blipFill rotWithShape="1">
          <a:blip r:embed="rId6" cstate="print">
            <a:clrChange>
              <a:clrFrom>
                <a:srgbClr val="FFFFFF"/>
              </a:clrFrom>
              <a:clrTo>
                <a:srgbClr val="FFFFFF">
                  <a:alpha val="0"/>
                </a:srgbClr>
              </a:clrTo>
            </a:clrChange>
          </a:blip>
          <a:srcRect r="587" b="4048"/>
          <a:stretch/>
        </p:blipFill>
        <p:spPr>
          <a:xfrm>
            <a:off x="107504" y="1350656"/>
            <a:ext cx="4306941" cy="121424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7" name="TextBox 9"/>
              <p:cNvSpPr txBox="1"/>
              <p:nvPr/>
            </p:nvSpPr>
            <p:spPr>
              <a:xfrm>
                <a:off x="35496" y="3025640"/>
                <a:ext cx="2376264" cy="95891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14:m>
                  <m:oMath xmlns:m="http://schemas.openxmlformats.org/officeDocument/2006/math">
                    <m:f>
                      <m:fPr>
                        <m:ctrlPr>
                          <a:rPr lang="el-GR" altLang="zh-CN" sz="2000" i="1" smtClean="0">
                            <a:solidFill>
                              <a:srgbClr val="0070C0"/>
                            </a:solidFill>
                            <a:latin typeface="Cambria Math" panose="02040503050406030204" pitchFamily="18" charset="0"/>
                            <a:ea typeface="Microsoft JhengHei UI" pitchFamily="34" charset="-120"/>
                          </a:rPr>
                        </m:ctrlPr>
                      </m:fPr>
                      <m:num>
                        <m:r>
                          <a:rPr lang="el-GR" altLang="zh-CN" sz="2000" i="1" smtClean="0">
                            <a:solidFill>
                              <a:srgbClr val="0070C0"/>
                            </a:solidFill>
                            <a:latin typeface="Cambria Math" panose="02040503050406030204" pitchFamily="18" charset="0"/>
                            <a:ea typeface="Cambria Math" panose="02040503050406030204" pitchFamily="18" charset="0"/>
                          </a:rPr>
                          <m:t>∆</m:t>
                        </m:r>
                        <m:sSub>
                          <m:sSubPr>
                            <m:ctrlPr>
                              <a:rPr lang="en-US" altLang="zh-CN" sz="2000" b="0" i="1" smtClean="0">
                                <a:solidFill>
                                  <a:srgbClr val="0070C0"/>
                                </a:solidFill>
                                <a:latin typeface="Cambria Math" panose="02040503050406030204" pitchFamily="18" charset="0"/>
                                <a:ea typeface="Cambria Math" panose="02040503050406030204" pitchFamily="18" charset="0"/>
                              </a:rPr>
                            </m:ctrlPr>
                          </m:sSubPr>
                          <m:e>
                            <m:r>
                              <a:rPr lang="en-US" altLang="zh-CN" sz="2000" b="0" i="1" smtClean="0">
                                <a:solidFill>
                                  <a:srgbClr val="0070C0"/>
                                </a:solidFill>
                                <a:latin typeface="Cambria Math" panose="02040503050406030204" pitchFamily="18" charset="0"/>
                                <a:ea typeface="Cambria Math" panose="02040503050406030204" pitchFamily="18" charset="0"/>
                              </a:rPr>
                              <m:t>𝑧</m:t>
                            </m:r>
                          </m:e>
                          <m:sub>
                            <m:r>
                              <a:rPr lang="en-US" altLang="zh-CN" sz="2000" b="0" i="1" smtClean="0">
                                <a:solidFill>
                                  <a:srgbClr val="0070C0"/>
                                </a:solidFill>
                                <a:latin typeface="Cambria Math" panose="02040503050406030204" pitchFamily="18" charset="0"/>
                                <a:ea typeface="Cambria Math" panose="02040503050406030204" pitchFamily="18" charset="0"/>
                              </a:rPr>
                              <m:t>𝑔</m:t>
                            </m:r>
                          </m:sub>
                        </m:sSub>
                      </m:num>
                      <m:den>
                        <m:sSub>
                          <m:sSubPr>
                            <m:ctrlPr>
                              <a:rPr lang="en-US" altLang="zh-CN" sz="2000" b="0" i="1" smtClean="0">
                                <a:solidFill>
                                  <a:srgbClr val="0070C0"/>
                                </a:solidFill>
                                <a:latin typeface="Cambria Math" panose="02040503050406030204" pitchFamily="18" charset="0"/>
                                <a:ea typeface="Microsoft JhengHei UI" pitchFamily="34" charset="-120"/>
                              </a:rPr>
                            </m:ctrlPr>
                          </m:sSubPr>
                          <m:e>
                            <m:r>
                              <a:rPr lang="en-US" altLang="zh-CN" sz="2000" b="0" i="1" smtClean="0">
                                <a:solidFill>
                                  <a:srgbClr val="0070C0"/>
                                </a:solidFill>
                                <a:latin typeface="Cambria Math" panose="02040503050406030204" pitchFamily="18" charset="0"/>
                                <a:ea typeface="Microsoft JhengHei UI" pitchFamily="34" charset="-120"/>
                              </a:rPr>
                              <m:t>𝑧</m:t>
                            </m:r>
                          </m:e>
                          <m:sub>
                            <m:r>
                              <a:rPr lang="en-US" altLang="zh-CN" sz="2000" b="0" i="1" smtClean="0">
                                <a:solidFill>
                                  <a:srgbClr val="0070C0"/>
                                </a:solidFill>
                                <a:latin typeface="Cambria Math" panose="02040503050406030204" pitchFamily="18" charset="0"/>
                                <a:ea typeface="Microsoft JhengHei UI" pitchFamily="34" charset="-120"/>
                              </a:rPr>
                              <m:t>𝑔</m:t>
                            </m:r>
                          </m:sub>
                        </m:sSub>
                      </m:den>
                    </m:f>
                  </m:oMath>
                </a14:m>
                <a:r>
                  <a:rPr lang="en-US" altLang="zh-CN" sz="2000" dirty="0"/>
                  <a:t> large at small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𝑔</m:t>
                        </m:r>
                      </m:sub>
                    </m:sSub>
                  </m:oMath>
                </a14:m>
                <a:r>
                  <a:rPr lang="en-US" altLang="zh-CN" sz="2000" dirty="0"/>
                  <a:t>,</a:t>
                </a:r>
              </a:p>
              <a:p>
                <a:r>
                  <a:rPr lang="en-US" altLang="zh-CN" sz="2000" dirty="0"/>
                  <a:t>      small at large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𝑔</m:t>
                        </m:r>
                      </m:sub>
                    </m:sSub>
                  </m:oMath>
                </a14:m>
                <a:r>
                  <a:rPr lang="en-US" altLang="zh-CN" sz="2000" dirty="0"/>
                  <a:t>. </a:t>
                </a:r>
                <a:endParaRPr lang="zh-CN" altLang="en-US" sz="2000" dirty="0">
                  <a:latin typeface="Microsoft JhengHei UI" pitchFamily="34" charset="-120"/>
                  <a:ea typeface="Microsoft JhengHei UI" pitchFamily="34" charset="-120"/>
                </a:endParaRPr>
              </a:p>
            </p:txBody>
          </p:sp>
        </mc:Choice>
        <mc:Fallback xmlns="">
          <p:sp>
            <p:nvSpPr>
              <p:cNvPr id="27" name="TextBox 9"/>
              <p:cNvSpPr txBox="1">
                <a:spLocks noRot="1" noChangeAspect="1" noMove="1" noResize="1" noEditPoints="1" noAdjustHandles="1" noChangeArrowheads="1" noChangeShapeType="1" noTextEdit="1"/>
              </p:cNvSpPr>
              <p:nvPr/>
            </p:nvSpPr>
            <p:spPr>
              <a:xfrm>
                <a:off x="35496" y="3025640"/>
                <a:ext cx="2376264" cy="958917"/>
              </a:xfrm>
              <a:prstGeom prst="rect">
                <a:avLst/>
              </a:prstGeom>
              <a:blipFill>
                <a:blip r:embed="rId7"/>
                <a:stretch>
                  <a:fillRect/>
                </a:stretch>
              </a:blipFill>
              <a:ln>
                <a:noFill/>
              </a:ln>
              <a:effectLst>
                <a:outerShdw blurRad="50800" dist="38100" dir="2700000" algn="tl" rotWithShape="0">
                  <a:prstClr val="black">
                    <a:alpha val="40000"/>
                  </a:prstClr>
                </a:outerShdw>
                <a:softEdge rad="12700"/>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9"/>
              <p:cNvSpPr txBox="1"/>
              <p:nvPr/>
            </p:nvSpPr>
            <p:spPr>
              <a:xfrm>
                <a:off x="2483768" y="3025640"/>
                <a:ext cx="2376264" cy="95891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14:m>
                  <m:oMath xmlns:m="http://schemas.openxmlformats.org/officeDocument/2006/math">
                    <m:f>
                      <m:fPr>
                        <m:ctrlPr>
                          <a:rPr lang="el-GR" altLang="zh-CN" sz="2000" i="1" smtClean="0">
                            <a:solidFill>
                              <a:srgbClr val="0070C0"/>
                            </a:solidFill>
                            <a:latin typeface="Cambria Math" panose="02040503050406030204" pitchFamily="18" charset="0"/>
                            <a:ea typeface="Microsoft JhengHei UI" pitchFamily="34" charset="-120"/>
                          </a:rPr>
                        </m:ctrlPr>
                      </m:fPr>
                      <m:num>
                        <m:r>
                          <a:rPr lang="en-US" altLang="zh-CN" sz="2000" b="0" i="1" smtClean="0">
                            <a:solidFill>
                              <a:srgbClr val="0070C0"/>
                            </a:solidFill>
                            <a:latin typeface="Cambria Math" panose="02040503050406030204" pitchFamily="18" charset="0"/>
                            <a:ea typeface="Microsoft JhengHei UI" pitchFamily="34" charset="-120"/>
                          </a:rPr>
                          <m:t>𝑑</m:t>
                        </m:r>
                        <m:r>
                          <a:rPr lang="el-GR" altLang="zh-CN" sz="2000" i="1" smtClean="0">
                            <a:solidFill>
                              <a:srgbClr val="0070C0"/>
                            </a:solidFill>
                            <a:latin typeface="Cambria Math" panose="02040503050406030204" pitchFamily="18" charset="0"/>
                            <a:ea typeface="Cambria Math" panose="02040503050406030204" pitchFamily="18" charset="0"/>
                          </a:rPr>
                          <m:t>∆</m:t>
                        </m:r>
                        <m:sSub>
                          <m:sSubPr>
                            <m:ctrlPr>
                              <a:rPr lang="en-US" altLang="zh-CN" sz="2000" b="0" i="1" smtClean="0">
                                <a:solidFill>
                                  <a:srgbClr val="0070C0"/>
                                </a:solidFill>
                                <a:latin typeface="Cambria Math" panose="02040503050406030204" pitchFamily="18" charset="0"/>
                                <a:ea typeface="Cambria Math" panose="02040503050406030204" pitchFamily="18" charset="0"/>
                              </a:rPr>
                            </m:ctrlPr>
                          </m:sSubPr>
                          <m:e>
                            <m:r>
                              <a:rPr lang="en-US" altLang="zh-CN" sz="2000" b="0" i="1" smtClean="0">
                                <a:solidFill>
                                  <a:srgbClr val="0070C0"/>
                                </a:solidFill>
                                <a:latin typeface="Cambria Math" panose="02040503050406030204" pitchFamily="18" charset="0"/>
                                <a:ea typeface="Cambria Math" panose="02040503050406030204" pitchFamily="18" charset="0"/>
                              </a:rPr>
                              <m:t>𝑧</m:t>
                            </m:r>
                          </m:e>
                          <m:sub>
                            <m:r>
                              <a:rPr lang="en-US" altLang="zh-CN" sz="2000" b="0" i="1" smtClean="0">
                                <a:solidFill>
                                  <a:srgbClr val="0070C0"/>
                                </a:solidFill>
                                <a:latin typeface="Cambria Math" panose="02040503050406030204" pitchFamily="18" charset="0"/>
                                <a:ea typeface="Cambria Math" panose="02040503050406030204" pitchFamily="18" charset="0"/>
                              </a:rPr>
                              <m:t>𝑔</m:t>
                            </m:r>
                          </m:sub>
                        </m:sSub>
                      </m:num>
                      <m:den>
                        <m:sSub>
                          <m:sSubPr>
                            <m:ctrlPr>
                              <a:rPr lang="en-US" altLang="zh-CN" sz="2000" b="0" i="1" smtClean="0">
                                <a:solidFill>
                                  <a:srgbClr val="0070C0"/>
                                </a:solidFill>
                                <a:latin typeface="Cambria Math" panose="02040503050406030204" pitchFamily="18" charset="0"/>
                                <a:ea typeface="Microsoft JhengHei UI" pitchFamily="34" charset="-120"/>
                              </a:rPr>
                            </m:ctrlPr>
                          </m:sSubPr>
                          <m:e>
                            <m:r>
                              <a:rPr lang="en-US" altLang="zh-CN" sz="2000" b="0" i="1" smtClean="0">
                                <a:solidFill>
                                  <a:srgbClr val="0070C0"/>
                                </a:solidFill>
                                <a:latin typeface="Cambria Math" panose="02040503050406030204" pitchFamily="18" charset="0"/>
                                <a:ea typeface="Microsoft JhengHei UI" pitchFamily="34" charset="-120"/>
                              </a:rPr>
                              <m:t>𝑑𝑧</m:t>
                            </m:r>
                          </m:e>
                          <m:sub>
                            <m:r>
                              <a:rPr lang="en-US" altLang="zh-CN" sz="2000" b="0" i="1" smtClean="0">
                                <a:solidFill>
                                  <a:srgbClr val="0070C0"/>
                                </a:solidFill>
                                <a:latin typeface="Cambria Math" panose="02040503050406030204" pitchFamily="18" charset="0"/>
                                <a:ea typeface="Microsoft JhengHei UI" pitchFamily="34" charset="-120"/>
                              </a:rPr>
                              <m:t>𝑔</m:t>
                            </m:r>
                          </m:sub>
                        </m:sSub>
                      </m:den>
                    </m:f>
                  </m:oMath>
                </a14:m>
                <a:r>
                  <a:rPr lang="en-US" altLang="zh-CN" sz="2000" dirty="0"/>
                  <a:t> plus at small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𝑔</m:t>
                        </m:r>
                      </m:sub>
                    </m:sSub>
                  </m:oMath>
                </a14:m>
                <a:r>
                  <a:rPr lang="en-US" altLang="zh-CN" sz="2000" dirty="0"/>
                  <a:t>,</a:t>
                </a:r>
              </a:p>
              <a:p>
                <a:r>
                  <a:rPr lang="en-US" altLang="zh-CN" sz="2000" dirty="0"/>
                  <a:t>      minus at large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𝑔</m:t>
                        </m:r>
                      </m:sub>
                    </m:sSub>
                  </m:oMath>
                </a14:m>
                <a:r>
                  <a:rPr lang="en-US" altLang="zh-CN" sz="2000" dirty="0"/>
                  <a:t>. </a:t>
                </a:r>
                <a:endParaRPr lang="zh-CN" altLang="en-US" sz="2000" dirty="0">
                  <a:latin typeface="Microsoft JhengHei UI" pitchFamily="34" charset="-120"/>
                  <a:ea typeface="Microsoft JhengHei UI" pitchFamily="34" charset="-120"/>
                </a:endParaRPr>
              </a:p>
            </p:txBody>
          </p:sp>
        </mc:Choice>
        <mc:Fallback xmlns="">
          <p:sp>
            <p:nvSpPr>
              <p:cNvPr id="28" name="TextBox 9"/>
              <p:cNvSpPr txBox="1">
                <a:spLocks noRot="1" noChangeAspect="1" noMove="1" noResize="1" noEditPoints="1" noAdjustHandles="1" noChangeArrowheads="1" noChangeShapeType="1" noTextEdit="1"/>
              </p:cNvSpPr>
              <p:nvPr/>
            </p:nvSpPr>
            <p:spPr>
              <a:xfrm>
                <a:off x="2483768" y="3025640"/>
                <a:ext cx="2376264" cy="958917"/>
              </a:xfrm>
              <a:prstGeom prst="rect">
                <a:avLst/>
              </a:prstGeom>
              <a:blipFill>
                <a:blip r:embed="rId8"/>
                <a:stretch>
                  <a:fillRect/>
                </a:stretch>
              </a:blipFill>
              <a:ln>
                <a:noFill/>
              </a:ln>
              <a:effectLst>
                <a:outerShdw blurRad="50800" dist="38100" dir="2700000" algn="tl" rotWithShape="0">
                  <a:prstClr val="black">
                    <a:alpha val="40000"/>
                  </a:prstClr>
                </a:outerShdw>
                <a:softEdge rad="12700"/>
              </a:effectLst>
            </p:spPr>
            <p:txBody>
              <a:bodyPr/>
              <a:lstStyle/>
              <a:p>
                <a:r>
                  <a:rPr lang="zh-CN" altLang="en-US">
                    <a:noFill/>
                  </a:rPr>
                  <a:t> </a:t>
                </a:r>
              </a:p>
            </p:txBody>
          </p:sp>
        </mc:Fallback>
      </mc:AlternateContent>
      <p:sp>
        <p:nvSpPr>
          <p:cNvPr id="29" name="下箭头 28"/>
          <p:cNvSpPr/>
          <p:nvPr/>
        </p:nvSpPr>
        <p:spPr>
          <a:xfrm>
            <a:off x="3509265" y="4006119"/>
            <a:ext cx="171636" cy="348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下箭头 29"/>
          <p:cNvSpPr/>
          <p:nvPr/>
        </p:nvSpPr>
        <p:spPr>
          <a:xfrm>
            <a:off x="969940" y="4007464"/>
            <a:ext cx="171636" cy="348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下箭头 30"/>
          <p:cNvSpPr/>
          <p:nvPr/>
        </p:nvSpPr>
        <p:spPr>
          <a:xfrm>
            <a:off x="3509265" y="2626290"/>
            <a:ext cx="171636" cy="348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下箭头 31"/>
          <p:cNvSpPr/>
          <p:nvPr/>
        </p:nvSpPr>
        <p:spPr>
          <a:xfrm>
            <a:off x="1763688" y="2626290"/>
            <a:ext cx="171636" cy="348308"/>
          </a:xfrm>
          <a:prstGeom prst="downArrow">
            <a:avLst/>
          </a:prstGeom>
          <a:scene3d>
            <a:camera prst="orthographicFront">
              <a:rot lat="0" lon="0" rev="194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3363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5</a:t>
            </a:fld>
            <a:endParaRPr lang="zh-CN" altLang="en-US"/>
          </a:p>
        </p:txBody>
      </p:sp>
      <p:pic>
        <p:nvPicPr>
          <p:cNvPr id="68612" name="Picture 4"/>
          <p:cNvPicPr>
            <a:picLocks noChangeAspect="1" noChangeArrowheads="1"/>
          </p:cNvPicPr>
          <p:nvPr/>
        </p:nvPicPr>
        <p:blipFill>
          <a:blip r:embed="rId3" cstate="print">
            <a:lum bright="-10000"/>
            <a:clrChange>
              <a:clrFrom>
                <a:srgbClr val="FFFFFF"/>
              </a:clrFrom>
              <a:clrTo>
                <a:srgbClr val="FFFFFF">
                  <a:alpha val="0"/>
                </a:srgbClr>
              </a:clrTo>
            </a:clrChange>
          </a:blip>
          <a:srcRect/>
          <a:stretch>
            <a:fillRect/>
          </a:stretch>
        </p:blipFill>
        <p:spPr bwMode="auto">
          <a:xfrm>
            <a:off x="6516216" y="3759424"/>
            <a:ext cx="2370158" cy="1440160"/>
          </a:xfrm>
          <a:prstGeom prst="rect">
            <a:avLst/>
          </a:prstGeom>
        </p:spPr>
      </p:pic>
      <p:sp>
        <p:nvSpPr>
          <p:cNvPr id="6" name="TextBox 5"/>
          <p:cNvSpPr txBox="1"/>
          <p:nvPr/>
        </p:nvSpPr>
        <p:spPr>
          <a:xfrm>
            <a:off x="6372200" y="2823319"/>
            <a:ext cx="2484784" cy="461665"/>
          </a:xfrm>
          <a:prstGeom prst="rect">
            <a:avLst/>
          </a:prstGeom>
          <a:noFill/>
        </p:spPr>
        <p:txBody>
          <a:bodyPr wrap="square" rtlCol="0">
            <a:spAutoFit/>
          </a:bodyPr>
          <a:lstStyle/>
          <a:p>
            <a:r>
              <a:rPr lang="en-US" altLang="zh-CN" sz="2400" dirty="0">
                <a:solidFill>
                  <a:srgbClr val="FF0000"/>
                </a:solidFill>
              </a:rPr>
              <a:t>Elastic scattering</a:t>
            </a:r>
            <a:endParaRPr lang="zh-CN" altLang="en-US" sz="2400" dirty="0">
              <a:solidFill>
                <a:srgbClr val="FF0000"/>
              </a:solidFill>
            </a:endParaRPr>
          </a:p>
        </p:txBody>
      </p:sp>
      <p:sp>
        <p:nvSpPr>
          <p:cNvPr id="7" name="TextBox 6"/>
          <p:cNvSpPr txBox="1"/>
          <p:nvPr/>
        </p:nvSpPr>
        <p:spPr>
          <a:xfrm>
            <a:off x="6372200" y="5271591"/>
            <a:ext cx="2664296" cy="461665"/>
          </a:xfrm>
          <a:prstGeom prst="rect">
            <a:avLst/>
          </a:prstGeom>
          <a:noFill/>
        </p:spPr>
        <p:txBody>
          <a:bodyPr wrap="square" rtlCol="0">
            <a:spAutoFit/>
          </a:bodyPr>
          <a:lstStyle/>
          <a:p>
            <a:r>
              <a:rPr lang="en-US" altLang="zh-CN" sz="2400" dirty="0">
                <a:solidFill>
                  <a:srgbClr val="FF0000"/>
                </a:solidFill>
              </a:rPr>
              <a:t>Inelastic scattering</a:t>
            </a:r>
            <a:endParaRPr lang="zh-CN" altLang="en-US" sz="2400" dirty="0">
              <a:solidFill>
                <a:srgbClr val="FF0000"/>
              </a:solidFill>
            </a:endParaRPr>
          </a:p>
        </p:txBody>
      </p:sp>
      <p:sp>
        <p:nvSpPr>
          <p:cNvPr id="8" name="TextBox 7"/>
          <p:cNvSpPr txBox="1"/>
          <p:nvPr/>
        </p:nvSpPr>
        <p:spPr>
          <a:xfrm>
            <a:off x="0" y="0"/>
            <a:ext cx="9144000" cy="646331"/>
          </a:xfrm>
          <a:prstGeom prst="rect">
            <a:avLst/>
          </a:prstGeom>
          <a:blipFill>
            <a:blip r:embed="rId4" cstate="print"/>
            <a:tile tx="0" ty="0" sx="100000" sy="100000" flip="none" algn="tl"/>
          </a:blipFill>
        </p:spPr>
        <p:txBody>
          <a:bodyPr wrap="square" rtlCol="0">
            <a:spAutoFit/>
          </a:bodyPr>
          <a:lstStyle/>
          <a:p>
            <a:r>
              <a:rPr lang="en-US" altLang="zh-CN" sz="3600" dirty="0"/>
              <a:t>Full jet evolution in medium</a:t>
            </a:r>
            <a:endParaRPr lang="zh-CN" altLang="en-US" sz="3600" dirty="0"/>
          </a:p>
        </p:txBody>
      </p:sp>
      <p:pic>
        <p:nvPicPr>
          <p:cNvPr id="68611"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6805264" y="1023120"/>
            <a:ext cx="1440160" cy="1814374"/>
          </a:xfrm>
          <a:prstGeom prst="rect">
            <a:avLst/>
          </a:prstGeom>
        </p:spPr>
      </p:pic>
      <p:sp>
        <p:nvSpPr>
          <p:cNvPr id="13" name="TextBox 12"/>
          <p:cNvSpPr txBox="1"/>
          <p:nvPr/>
        </p:nvSpPr>
        <p:spPr>
          <a:xfrm>
            <a:off x="0" y="3645024"/>
            <a:ext cx="5976664" cy="3240360"/>
          </a:xfrm>
          <a:prstGeom prst="rect">
            <a:avLst/>
          </a:prstGeom>
          <a:ln>
            <a:noFill/>
          </a:ln>
        </p:spPr>
        <p:txBody>
          <a:bodyPr vert="horz" rtlCol="0">
            <a:normAutofit/>
          </a:bodyPr>
          <a:lstStyle/>
          <a:p>
            <a:pPr marL="342900" indent="-342900">
              <a:spcBef>
                <a:spcPct val="20000"/>
              </a:spcBef>
              <a:buClr>
                <a:schemeClr val="accent1"/>
              </a:buClr>
              <a:buSzPct val="100000"/>
              <a:buFont typeface="Wingdings" pitchFamily="2" charset="2"/>
              <a:buChar char="Ø"/>
            </a:pPr>
            <a:r>
              <a:rPr lang="en-US" altLang="zh-CN" sz="2400" dirty="0"/>
              <a:t>Energy loss of  the leading </a:t>
            </a:r>
            <a:r>
              <a:rPr lang="en-US" altLang="zh-CN" sz="2400" dirty="0" err="1"/>
              <a:t>parton</a:t>
            </a:r>
            <a:r>
              <a:rPr lang="en-US" altLang="zh-CN" sz="2400" dirty="0"/>
              <a:t> due to medium induced radiation </a:t>
            </a:r>
            <a:r>
              <a:rPr lang="en-US" altLang="zh-CN" sz="2400" dirty="0">
                <a:solidFill>
                  <a:srgbClr val="FF0000"/>
                </a:solidFill>
              </a:rPr>
              <a:t>may be not</a:t>
            </a:r>
            <a:r>
              <a:rPr lang="en-US" altLang="zh-CN" sz="2400" dirty="0"/>
              <a:t> the energy loss of the full jet.</a:t>
            </a:r>
          </a:p>
          <a:p>
            <a:pPr marL="342900" indent="-342900">
              <a:spcBef>
                <a:spcPct val="20000"/>
              </a:spcBef>
              <a:buClr>
                <a:schemeClr val="accent1"/>
              </a:buClr>
              <a:buSzPct val="100000"/>
              <a:buFont typeface="Wingdings" pitchFamily="2" charset="2"/>
              <a:buChar char="Ø"/>
            </a:pPr>
            <a:r>
              <a:rPr lang="en-US" altLang="zh-CN" sz="2400" dirty="0">
                <a:solidFill>
                  <a:srgbClr val="0070C0"/>
                </a:solidFill>
              </a:rPr>
              <a:t> </a:t>
            </a:r>
            <a:r>
              <a:rPr lang="en-US" altLang="zh-CN" sz="2400" dirty="0" err="1">
                <a:solidFill>
                  <a:srgbClr val="0070C0"/>
                </a:solidFill>
              </a:rPr>
              <a:t>Collisional</a:t>
            </a:r>
            <a:r>
              <a:rPr lang="en-US" altLang="zh-CN" sz="2400" dirty="0">
                <a:solidFill>
                  <a:srgbClr val="0070C0"/>
                </a:solidFill>
              </a:rPr>
              <a:t> energy loss may be more important for full jets than single hadrons</a:t>
            </a:r>
          </a:p>
          <a:p>
            <a:pPr marL="342900" indent="-342900">
              <a:spcBef>
                <a:spcPct val="20000"/>
              </a:spcBef>
              <a:buClr>
                <a:schemeClr val="accent1"/>
              </a:buClr>
              <a:buSzPct val="100000"/>
              <a:buFont typeface="Wingdings" pitchFamily="2" charset="2"/>
              <a:buChar char="Ø"/>
            </a:pPr>
            <a:r>
              <a:rPr lang="en-US" altLang="zh-CN" sz="2400" dirty="0">
                <a:solidFill>
                  <a:srgbClr val="002060"/>
                </a:solidFill>
              </a:rPr>
              <a:t> </a:t>
            </a:r>
            <a:r>
              <a:rPr lang="en-US" altLang="zh-CN" sz="2400" dirty="0">
                <a:solidFill>
                  <a:srgbClr val="FF0000"/>
                </a:solidFill>
              </a:rPr>
              <a:t>Jet structure and its modification provides many observables, can reveal more detailed information</a:t>
            </a:r>
          </a:p>
        </p:txBody>
      </p:sp>
      <p:pic>
        <p:nvPicPr>
          <p:cNvPr id="2" name="图片 1">
            <a:extLst>
              <a:ext uri="{FF2B5EF4-FFF2-40B4-BE49-F238E27FC236}">
                <a16:creationId xmlns:a16="http://schemas.microsoft.com/office/drawing/2014/main" id="{B10EBEED-12F0-4EFE-8592-4CA998623E51}"/>
              </a:ext>
            </a:extLst>
          </p:cNvPr>
          <p:cNvPicPr>
            <a:picLocks noChangeAspect="1"/>
          </p:cNvPicPr>
          <p:nvPr/>
        </p:nvPicPr>
        <p:blipFill>
          <a:blip r:embed="rId6"/>
          <a:stretch>
            <a:fillRect/>
          </a:stretch>
        </p:blipFill>
        <p:spPr>
          <a:xfrm>
            <a:off x="179512" y="742252"/>
            <a:ext cx="5400600" cy="2590826"/>
          </a:xfrm>
          <a:prstGeom prst="rect">
            <a:avLst/>
          </a:prstGeom>
        </p:spPr>
      </p:pic>
      <p:sp>
        <p:nvSpPr>
          <p:cNvPr id="9" name="矩形 8"/>
          <p:cNvSpPr/>
          <p:nvPr/>
        </p:nvSpPr>
        <p:spPr>
          <a:xfrm>
            <a:off x="71500" y="740790"/>
            <a:ext cx="5652628" cy="2592288"/>
          </a:xfrm>
          <a:prstGeom prst="rect">
            <a:avLst/>
          </a:prstGeom>
          <a:gradFill flip="none" rotWithShape="1">
            <a:gsLst>
              <a:gs pos="0">
                <a:srgbClr val="FFEFD1">
                  <a:alpha val="0"/>
                </a:srgbClr>
              </a:gs>
              <a:gs pos="0">
                <a:srgbClr val="FFEFD1">
                  <a:alpha val="0"/>
                </a:srgbClr>
              </a:gs>
              <a:gs pos="0">
                <a:srgbClr val="FFEFD1">
                  <a:alpha val="0"/>
                </a:srgbClr>
              </a:gs>
              <a:gs pos="0">
                <a:srgbClr val="FFEFD1">
                  <a:alpha val="0"/>
                </a:srgbClr>
              </a:gs>
              <a:gs pos="0">
                <a:srgbClr val="FFEFD1">
                  <a:alpha val="0"/>
                </a:srgbClr>
              </a:gs>
              <a:gs pos="0">
                <a:srgbClr val="FFEFD1">
                  <a:alpha val="0"/>
                </a:srgbClr>
              </a:gs>
              <a:gs pos="0">
                <a:srgbClr val="FFEFD1">
                  <a:alpha val="0"/>
                </a:srgbClr>
              </a:gs>
              <a:gs pos="0">
                <a:srgbClr val="FFEFD1">
                  <a:alpha val="0"/>
                </a:srgbClr>
              </a:gs>
              <a:gs pos="89000">
                <a:srgbClr val="E25879">
                  <a:alpha val="62353"/>
                </a:srgbClr>
              </a:gs>
              <a:gs pos="100000">
                <a:srgbClr val="D1C39F"/>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60000"/>
                  <a:lumOff val="40000"/>
                </a:schemeClr>
              </a:solidFill>
            </a:endParaRPr>
          </a:p>
        </p:txBody>
      </p:sp>
    </p:spTree>
    <p:extLst>
      <p:ext uri="{BB962C8B-B14F-4D97-AF65-F5344CB8AC3E}">
        <p14:creationId xmlns:p14="http://schemas.microsoft.com/office/powerpoint/2010/main" val="337316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728699"/>
            <a:ext cx="9143999" cy="2952328"/>
          </a:xfrm>
          <a:prstGeom prst="rect">
            <a:avLst/>
          </a:prstGeom>
        </p:spPr>
      </p:pic>
      <p:sp>
        <p:nvSpPr>
          <p:cNvPr id="4" name="灯片编号占位符 3"/>
          <p:cNvSpPr>
            <a:spLocks noGrp="1"/>
          </p:cNvSpPr>
          <p:nvPr>
            <p:ph type="sldNum" sz="quarter" idx="12"/>
          </p:nvPr>
        </p:nvSpPr>
        <p:spPr/>
        <p:txBody>
          <a:bodyPr/>
          <a:lstStyle/>
          <a:p>
            <a:fld id="{F669932F-4DB5-4C77-9186-4D9F8141AEBF}" type="slidenum">
              <a:rPr lang="zh-CN" altLang="en-US" smtClean="0"/>
              <a:pPr/>
              <a:t>6</a:t>
            </a:fld>
            <a:endParaRPr lang="zh-CN" altLang="en-US"/>
          </a:p>
        </p:txBody>
      </p:sp>
      <p:sp>
        <p:nvSpPr>
          <p:cNvPr id="7" name="TextBox 46"/>
          <p:cNvSpPr txBox="1">
            <a:spLocks noChangeArrowheads="1"/>
          </p:cNvSpPr>
          <p:nvPr/>
        </p:nvSpPr>
        <p:spPr bwMode="auto">
          <a:xfrm>
            <a:off x="5724128" y="764704"/>
            <a:ext cx="3240360" cy="461665"/>
          </a:xfrm>
          <a:prstGeom prst="rect">
            <a:avLst/>
          </a:prstGeom>
          <a:solidFill>
            <a:srgbClr val="FFFF00"/>
          </a:solidFill>
          <a:ln w="9525">
            <a:noFill/>
            <a:miter lim="800000"/>
            <a:headEnd/>
            <a:tailEnd/>
          </a:ln>
        </p:spPr>
        <p:txBody>
          <a:bodyPr wrap="square">
            <a:spAutoFit/>
          </a:bodyPr>
          <a:lstStyle/>
          <a:p>
            <a:r>
              <a:rPr lang="en-US" altLang="zh-CN" sz="2400" dirty="0" err="1">
                <a:solidFill>
                  <a:schemeClr val="tx1"/>
                </a:solidFill>
              </a:rPr>
              <a:t>Collisional</a:t>
            </a:r>
            <a:r>
              <a:rPr lang="en-US" altLang="zh-CN" sz="2400" dirty="0">
                <a:solidFill>
                  <a:schemeClr val="tx1"/>
                </a:solidFill>
              </a:rPr>
              <a:t>  energy loss</a:t>
            </a:r>
            <a:endParaRPr lang="zh-CN" altLang="en-US" sz="2400" dirty="0">
              <a:solidFill>
                <a:schemeClr val="tx1"/>
              </a:solidFill>
            </a:endParaRPr>
          </a:p>
        </p:txBody>
      </p:sp>
      <p:sp>
        <p:nvSpPr>
          <p:cNvPr id="9" name="TextBox 53"/>
          <p:cNvSpPr txBox="1">
            <a:spLocks noChangeArrowheads="1"/>
          </p:cNvSpPr>
          <p:nvPr/>
        </p:nvSpPr>
        <p:spPr bwMode="auto">
          <a:xfrm>
            <a:off x="5724128" y="1484784"/>
            <a:ext cx="2304256" cy="461665"/>
          </a:xfrm>
          <a:prstGeom prst="rect">
            <a:avLst/>
          </a:prstGeom>
          <a:solidFill>
            <a:srgbClr val="FFFF00"/>
          </a:solidFill>
          <a:ln w="9525">
            <a:noFill/>
            <a:miter lim="800000"/>
            <a:headEnd/>
            <a:tailEnd/>
          </a:ln>
        </p:spPr>
        <p:txBody>
          <a:bodyPr wrap="square">
            <a:spAutoFit/>
          </a:bodyPr>
          <a:lstStyle/>
          <a:p>
            <a:r>
              <a:rPr lang="en-US" altLang="zh-CN" sz="2400" dirty="0">
                <a:solidFill>
                  <a:srgbClr val="FF0000"/>
                </a:solidFill>
              </a:rPr>
              <a:t>K</a:t>
            </a:r>
            <a:r>
              <a:rPr lang="en-US" altLang="zh-CN" sz="2800" baseline="-25000" dirty="0">
                <a:solidFill>
                  <a:srgbClr val="FF0000"/>
                </a:solidFill>
              </a:rPr>
              <a:t>T</a:t>
            </a:r>
            <a:r>
              <a:rPr lang="en-US" altLang="zh-CN" sz="2400" dirty="0">
                <a:solidFill>
                  <a:srgbClr val="FF0000"/>
                </a:solidFill>
              </a:rPr>
              <a:t>  broadening</a:t>
            </a:r>
            <a:endParaRPr lang="zh-CN" altLang="en-US" sz="2400" dirty="0">
              <a:solidFill>
                <a:srgbClr val="FF0000"/>
              </a:solidFill>
            </a:endParaRPr>
          </a:p>
        </p:txBody>
      </p:sp>
      <p:sp>
        <p:nvSpPr>
          <p:cNvPr id="10" name="TextBox 59"/>
          <p:cNvSpPr txBox="1">
            <a:spLocks noChangeArrowheads="1"/>
          </p:cNvSpPr>
          <p:nvPr/>
        </p:nvSpPr>
        <p:spPr bwMode="auto">
          <a:xfrm>
            <a:off x="0" y="2596842"/>
            <a:ext cx="1259632" cy="400110"/>
          </a:xfrm>
          <a:prstGeom prst="rect">
            <a:avLst/>
          </a:prstGeom>
          <a:solidFill>
            <a:srgbClr val="FFFF00"/>
          </a:solidFill>
          <a:ln w="9525">
            <a:noFill/>
            <a:miter lim="800000"/>
            <a:headEnd/>
            <a:tailEnd/>
          </a:ln>
        </p:spPr>
        <p:txBody>
          <a:bodyPr wrap="square">
            <a:spAutoFit/>
          </a:bodyPr>
          <a:lstStyle/>
          <a:p>
            <a:pPr>
              <a:defRPr/>
            </a:pPr>
            <a:r>
              <a:rPr lang="en-US" altLang="zh-CN" sz="2000" dirty="0">
                <a:solidFill>
                  <a:srgbClr val="0070C0"/>
                </a:solidFill>
                <a:latin typeface="Arial" charset="0"/>
              </a:rPr>
              <a:t>Radiation</a:t>
            </a:r>
            <a:endParaRPr lang="zh-CN" altLang="en-US" sz="2000" dirty="0">
              <a:solidFill>
                <a:srgbClr val="0070C0"/>
              </a:solidFill>
              <a:latin typeface="Arial" charset="0"/>
            </a:endParaRPr>
          </a:p>
        </p:txBody>
      </p:sp>
      <p:sp>
        <p:nvSpPr>
          <p:cNvPr id="11" name="TextBox 59"/>
          <p:cNvSpPr txBox="1">
            <a:spLocks noChangeArrowheads="1"/>
          </p:cNvSpPr>
          <p:nvPr/>
        </p:nvSpPr>
        <p:spPr bwMode="auto">
          <a:xfrm>
            <a:off x="1403648" y="2236802"/>
            <a:ext cx="864096" cy="400110"/>
          </a:xfrm>
          <a:prstGeom prst="rect">
            <a:avLst/>
          </a:prstGeom>
          <a:solidFill>
            <a:srgbClr val="FFFF00"/>
          </a:solidFill>
          <a:ln w="9525">
            <a:noFill/>
            <a:miter lim="800000"/>
            <a:headEnd/>
            <a:tailEnd/>
          </a:ln>
        </p:spPr>
        <p:txBody>
          <a:bodyPr wrap="square">
            <a:spAutoFit/>
          </a:bodyPr>
          <a:lstStyle/>
          <a:p>
            <a:pPr>
              <a:defRPr/>
            </a:pPr>
            <a:r>
              <a:rPr lang="en-US" altLang="zh-CN" sz="2000" dirty="0">
                <a:solidFill>
                  <a:srgbClr val="0070C0"/>
                </a:solidFill>
                <a:latin typeface="Arial" charset="0"/>
              </a:rPr>
              <a:t>gain</a:t>
            </a:r>
            <a:endParaRPr lang="zh-CN" altLang="en-US" sz="2000" dirty="0">
              <a:solidFill>
                <a:srgbClr val="0070C0"/>
              </a:solidFill>
              <a:latin typeface="Arial" charset="0"/>
            </a:endParaRPr>
          </a:p>
        </p:txBody>
      </p:sp>
      <p:sp>
        <p:nvSpPr>
          <p:cNvPr id="12" name="左大括号 11"/>
          <p:cNvSpPr/>
          <p:nvPr/>
        </p:nvSpPr>
        <p:spPr>
          <a:xfrm>
            <a:off x="1259632" y="2276872"/>
            <a:ext cx="144016"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59"/>
          <p:cNvSpPr txBox="1">
            <a:spLocks noChangeArrowheads="1"/>
          </p:cNvSpPr>
          <p:nvPr/>
        </p:nvSpPr>
        <p:spPr bwMode="auto">
          <a:xfrm>
            <a:off x="1403648" y="2956882"/>
            <a:ext cx="864096" cy="400110"/>
          </a:xfrm>
          <a:prstGeom prst="rect">
            <a:avLst/>
          </a:prstGeom>
          <a:solidFill>
            <a:srgbClr val="FFFF00"/>
          </a:solidFill>
          <a:ln w="9525">
            <a:noFill/>
            <a:miter lim="800000"/>
            <a:headEnd/>
            <a:tailEnd/>
          </a:ln>
        </p:spPr>
        <p:txBody>
          <a:bodyPr wrap="square">
            <a:spAutoFit/>
          </a:bodyPr>
          <a:lstStyle/>
          <a:p>
            <a:pPr>
              <a:defRPr/>
            </a:pPr>
            <a:r>
              <a:rPr lang="en-US" altLang="zh-CN" sz="2000" dirty="0">
                <a:solidFill>
                  <a:srgbClr val="0070C0"/>
                </a:solidFill>
                <a:latin typeface="Arial" charset="0"/>
              </a:rPr>
              <a:t>loss</a:t>
            </a:r>
            <a:endParaRPr lang="zh-CN" altLang="en-US" sz="2000" dirty="0">
              <a:solidFill>
                <a:srgbClr val="0070C0"/>
              </a:solidFill>
              <a:latin typeface="Arial" charset="0"/>
            </a:endParaRPr>
          </a:p>
        </p:txBody>
      </p:sp>
      <p:pic>
        <p:nvPicPr>
          <p:cNvPr id="48131" name="Picture 3"/>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179512" y="3695996"/>
            <a:ext cx="3600400" cy="813124"/>
          </a:xfrm>
          <a:prstGeom prst="rect">
            <a:avLst/>
          </a:prstGeom>
        </p:spPr>
      </p:pic>
      <p:pic>
        <p:nvPicPr>
          <p:cNvPr id="25" name="Picture 2"/>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179513" y="4693750"/>
            <a:ext cx="1368152" cy="318745"/>
          </a:xfrm>
          <a:prstGeom prst="rect">
            <a:avLst/>
          </a:prstGeom>
        </p:spPr>
      </p:pic>
      <p:pic>
        <p:nvPicPr>
          <p:cNvPr id="26" name="Picture 3"/>
          <p:cNvPicPr>
            <a:picLocks noChangeAspect="1" noChangeArrowheads="1"/>
          </p:cNvPicPr>
          <p:nvPr/>
        </p:nvPicPr>
        <p:blipFill>
          <a:blip r:embed="rId6" cstate="print">
            <a:lum bright="-10000"/>
            <a:clrChange>
              <a:clrFrom>
                <a:srgbClr val="FFFFFF"/>
              </a:clrFrom>
              <a:clrTo>
                <a:srgbClr val="FFFFFF">
                  <a:alpha val="0"/>
                </a:srgbClr>
              </a:clrTo>
            </a:clrChange>
          </a:blip>
          <a:srcRect/>
          <a:stretch>
            <a:fillRect/>
          </a:stretch>
        </p:blipFill>
        <p:spPr bwMode="auto">
          <a:xfrm>
            <a:off x="1913038" y="4651500"/>
            <a:ext cx="1728189" cy="403244"/>
          </a:xfrm>
          <a:prstGeom prst="rect">
            <a:avLst/>
          </a:prstGeom>
        </p:spPr>
      </p:pic>
      <p:pic>
        <p:nvPicPr>
          <p:cNvPr id="27"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3995936" y="4669830"/>
            <a:ext cx="1152128" cy="366585"/>
          </a:xfrm>
          <a:prstGeom prst="rect">
            <a:avLst/>
          </a:prstGeom>
        </p:spPr>
      </p:pic>
      <p:sp>
        <p:nvSpPr>
          <p:cNvPr id="21" name="TextBox 20"/>
          <p:cNvSpPr txBox="1"/>
          <p:nvPr/>
        </p:nvSpPr>
        <p:spPr>
          <a:xfrm>
            <a:off x="0" y="1"/>
            <a:ext cx="9144000" cy="646331"/>
          </a:xfrm>
          <a:prstGeom prst="rect">
            <a:avLst/>
          </a:prstGeom>
          <a:blipFill>
            <a:blip r:embed="rId8" cstate="print"/>
            <a:tile tx="0" ty="0" sx="100000" sy="100000" flip="none" algn="tl"/>
          </a:blipFill>
        </p:spPr>
        <p:txBody>
          <a:bodyPr wrap="square" rtlCol="0">
            <a:spAutoFit/>
          </a:bodyPr>
          <a:lstStyle/>
          <a:p>
            <a:r>
              <a:rPr lang="en-US" altLang="zh-CN" sz="3600" dirty="0"/>
              <a:t>Framework: </a:t>
            </a:r>
            <a:r>
              <a:rPr lang="en-US" altLang="zh-CN" sz="3600" dirty="0">
                <a:solidFill>
                  <a:srgbClr val="0070C0"/>
                </a:solidFill>
              </a:rPr>
              <a:t>Boltzmann transport equation</a:t>
            </a:r>
            <a:endParaRPr lang="zh-CN" altLang="en-US" sz="3600" dirty="0">
              <a:solidFill>
                <a:srgbClr val="0070C0"/>
              </a:solidFill>
            </a:endParaRPr>
          </a:p>
        </p:txBody>
      </p:sp>
      <p:pic>
        <p:nvPicPr>
          <p:cNvPr id="19" name="Picture 3"/>
          <p:cNvPicPr>
            <a:picLocks noChangeAspect="1" noChangeArrowheads="1"/>
          </p:cNvPicPr>
          <p:nvPr/>
        </p:nvPicPr>
        <p:blipFill>
          <a:blip r:embed="rId9" cstate="print">
            <a:clrChange>
              <a:clrFrom>
                <a:srgbClr val="FFFFFF"/>
              </a:clrFrom>
              <a:clrTo>
                <a:srgbClr val="FFFFFF">
                  <a:alpha val="0"/>
                </a:srgbClr>
              </a:clrTo>
            </a:clrChange>
            <a:lum bright="-10000"/>
          </a:blip>
          <a:srcRect l="22909"/>
          <a:stretch>
            <a:fillRect/>
          </a:stretch>
        </p:blipFill>
        <p:spPr bwMode="auto">
          <a:xfrm>
            <a:off x="251520" y="5373216"/>
            <a:ext cx="5330932" cy="792088"/>
          </a:xfrm>
          <a:prstGeom prst="rect">
            <a:avLst/>
          </a:prstGeom>
        </p:spPr>
      </p:pic>
      <p:pic>
        <p:nvPicPr>
          <p:cNvPr id="22" name="Picture 6"/>
          <p:cNvPicPr>
            <a:picLocks noChangeAspect="1" noChangeArrowheads="1"/>
          </p:cNvPicPr>
          <p:nvPr/>
        </p:nvPicPr>
        <p:blipFill>
          <a:blip r:embed="rId10" cstate="print">
            <a:lum bright="-10000"/>
            <a:clrChange>
              <a:clrFrom>
                <a:srgbClr val="FFFFFF"/>
              </a:clrFrom>
              <a:clrTo>
                <a:srgbClr val="FFFFFF">
                  <a:alpha val="0"/>
                </a:srgbClr>
              </a:clrTo>
            </a:clrChange>
          </a:blip>
          <a:srcRect/>
          <a:stretch>
            <a:fillRect/>
          </a:stretch>
        </p:blipFill>
        <p:spPr bwMode="auto">
          <a:xfrm>
            <a:off x="251520" y="6167837"/>
            <a:ext cx="2232248" cy="690163"/>
          </a:xfrm>
          <a:prstGeom prst="rect">
            <a:avLst/>
          </a:prstGeom>
        </p:spPr>
      </p:pic>
      <p:pic>
        <p:nvPicPr>
          <p:cNvPr id="24" name="Picture 3"/>
          <p:cNvPicPr>
            <a:picLocks noChangeAspect="1" noChangeArrowheads="1"/>
          </p:cNvPicPr>
          <p:nvPr/>
        </p:nvPicPr>
        <p:blipFill>
          <a:blip r:embed="rId11" cstate="print">
            <a:clrChange>
              <a:clrFrom>
                <a:srgbClr val="FFFFFF"/>
              </a:clrFrom>
              <a:clrTo>
                <a:srgbClr val="FFFFFF">
                  <a:alpha val="0"/>
                </a:srgbClr>
              </a:clrTo>
            </a:clrChange>
            <a:lum bright="-10000"/>
          </a:blip>
          <a:srcRect/>
          <a:stretch>
            <a:fillRect/>
          </a:stretch>
        </p:blipFill>
        <p:spPr bwMode="auto">
          <a:xfrm>
            <a:off x="2699792" y="6218799"/>
            <a:ext cx="2376264" cy="639201"/>
          </a:xfrm>
          <a:prstGeom prst="rect">
            <a:avLst/>
          </a:prstGeom>
        </p:spPr>
      </p:pic>
      <p:grpSp>
        <p:nvGrpSpPr>
          <p:cNvPr id="31" name="组合 30"/>
          <p:cNvGrpSpPr/>
          <p:nvPr/>
        </p:nvGrpSpPr>
        <p:grpSpPr>
          <a:xfrm>
            <a:off x="6588224" y="3645025"/>
            <a:ext cx="2376264" cy="1955510"/>
            <a:chOff x="6588224" y="3645025"/>
            <a:chExt cx="2376264" cy="1955510"/>
          </a:xfrm>
        </p:grpSpPr>
        <p:pic>
          <p:nvPicPr>
            <p:cNvPr id="20" name="Picture 4"/>
            <p:cNvPicPr>
              <a:picLocks noChangeAspect="1" noChangeArrowheads="1"/>
            </p:cNvPicPr>
            <p:nvPr/>
          </p:nvPicPr>
          <p:blipFill>
            <a:blip r:embed="rId12" cstate="print">
              <a:clrChange>
                <a:clrFrom>
                  <a:srgbClr val="FFFFFF"/>
                </a:clrFrom>
                <a:clrTo>
                  <a:srgbClr val="FFFFFF">
                    <a:alpha val="0"/>
                  </a:srgbClr>
                </a:clrTo>
              </a:clrChange>
              <a:lum bright="-10000"/>
            </a:blip>
            <a:srcRect r="28963"/>
            <a:stretch>
              <a:fillRect/>
            </a:stretch>
          </p:blipFill>
          <p:spPr bwMode="auto">
            <a:xfrm>
              <a:off x="6588224" y="4653136"/>
              <a:ext cx="2376264" cy="947399"/>
            </a:xfrm>
            <a:prstGeom prst="rect">
              <a:avLst/>
            </a:prstGeom>
            <a:ln>
              <a:solidFill>
                <a:schemeClr val="accent1"/>
              </a:solidFill>
            </a:ln>
          </p:spPr>
        </p:pic>
        <p:pic>
          <p:nvPicPr>
            <p:cNvPr id="28" name="Picture 5"/>
            <p:cNvPicPr>
              <a:picLocks noChangeAspect="1" noChangeArrowheads="1"/>
            </p:cNvPicPr>
            <p:nvPr/>
          </p:nvPicPr>
          <p:blipFill>
            <a:blip r:embed="rId13" cstate="print">
              <a:clrChange>
                <a:clrFrom>
                  <a:srgbClr val="FFFFFF"/>
                </a:clrFrom>
                <a:clrTo>
                  <a:srgbClr val="FFFFFF">
                    <a:alpha val="0"/>
                  </a:srgbClr>
                </a:clrTo>
              </a:clrChange>
              <a:lum bright="-10000"/>
            </a:blip>
            <a:srcRect r="29283"/>
            <a:stretch>
              <a:fillRect/>
            </a:stretch>
          </p:blipFill>
          <p:spPr bwMode="auto">
            <a:xfrm>
              <a:off x="6588224" y="3645025"/>
              <a:ext cx="2376264" cy="1008112"/>
            </a:xfrm>
            <a:prstGeom prst="rect">
              <a:avLst/>
            </a:prstGeom>
            <a:ln>
              <a:solidFill>
                <a:schemeClr val="accent1"/>
              </a:solidFill>
            </a:ln>
          </p:spPr>
        </p:pic>
      </p:grpSp>
      <p:cxnSp>
        <p:nvCxnSpPr>
          <p:cNvPr id="30" name="直接连接符 29"/>
          <p:cNvCxnSpPr/>
          <p:nvPr/>
        </p:nvCxnSpPr>
        <p:spPr>
          <a:xfrm>
            <a:off x="0" y="5229200"/>
            <a:ext cx="6084168" cy="0"/>
          </a:xfrm>
          <a:prstGeom prst="line">
            <a:avLst/>
          </a:prstGeom>
          <a:ln w="254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2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7</a:t>
            </a:fld>
            <a:endParaRPr lang="zh-CN" altLang="en-US"/>
          </a:p>
        </p:txBody>
      </p:sp>
      <p:pic>
        <p:nvPicPr>
          <p:cNvPr id="51202"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1187624" y="5874877"/>
            <a:ext cx="4968552" cy="983123"/>
          </a:xfrm>
          <a:prstGeom prst="rect">
            <a:avLst/>
          </a:prstGeom>
        </p:spPr>
      </p:pic>
      <p:sp>
        <p:nvSpPr>
          <p:cNvPr id="12" name="标题 1"/>
          <p:cNvSpPr txBox="1">
            <a:spLocks/>
          </p:cNvSpPr>
          <p:nvPr/>
        </p:nvSpPr>
        <p:spPr>
          <a:xfrm>
            <a:off x="0" y="5229200"/>
            <a:ext cx="8532440" cy="648072"/>
          </a:xfrm>
          <a:prstGeom prst="rect">
            <a:avLst/>
          </a:prstGeom>
          <a:solidFill>
            <a:srgbClr val="FFFF00"/>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500" dirty="0">
                <a:solidFill>
                  <a:srgbClr val="FF0000"/>
                </a:solidFill>
                <a:latin typeface="+mj-lt"/>
                <a:ea typeface="+mj-ea"/>
                <a:cs typeface="+mj-cs"/>
              </a:rPr>
              <a:t>Hydrodynamic simulation using </a:t>
            </a:r>
            <a:r>
              <a:rPr lang="en-US" altLang="zh-CN" sz="3200" dirty="0">
                <a:solidFill>
                  <a:srgbClr val="FF0000"/>
                </a:solidFill>
                <a:latin typeface="+mj-lt"/>
                <a:ea typeface="+mj-ea"/>
                <a:cs typeface="+mj-cs"/>
              </a:rPr>
              <a:t>VISH2+1</a:t>
            </a:r>
            <a:endParaRPr kumimoji="0" lang="zh-CN" altLang="en-US" sz="3200" b="0" i="0" u="none" strike="noStrike" kern="1200" cap="none" spc="0" normalizeH="0" baseline="0" noProof="0" dirty="0">
              <a:ln>
                <a:noFill/>
              </a:ln>
              <a:solidFill>
                <a:srgbClr val="00B0F0"/>
              </a:solidFill>
              <a:effectLst/>
              <a:uLnTx/>
              <a:uFillTx/>
              <a:latin typeface="+mj-lt"/>
              <a:ea typeface="+mj-ea"/>
              <a:cs typeface="+mj-cs"/>
            </a:endParaRPr>
          </a:p>
        </p:txBody>
      </p:sp>
      <p:sp>
        <p:nvSpPr>
          <p:cNvPr id="5" name="标题 1"/>
          <p:cNvSpPr>
            <a:spLocks noGrp="1"/>
          </p:cNvSpPr>
          <p:nvPr>
            <p:ph type="title"/>
          </p:nvPr>
        </p:nvSpPr>
        <p:spPr>
          <a:xfrm>
            <a:off x="14511" y="764704"/>
            <a:ext cx="3283471" cy="936104"/>
          </a:xfrm>
          <a:solidFill>
            <a:srgbClr val="FFFF00"/>
          </a:solidFill>
        </p:spPr>
        <p:txBody>
          <a:bodyPr>
            <a:noAutofit/>
          </a:bodyPr>
          <a:lstStyle/>
          <a:p>
            <a:pPr algn="l"/>
            <a:r>
              <a:rPr lang="en-US" altLang="zh-CN" sz="3600" dirty="0">
                <a:solidFill>
                  <a:srgbClr val="FF0000"/>
                </a:solidFill>
              </a:rPr>
              <a:t>Initial condition</a:t>
            </a:r>
            <a:br>
              <a:rPr lang="en-US" altLang="zh-CN" sz="3600" dirty="0">
                <a:solidFill>
                  <a:srgbClr val="FF0000"/>
                </a:solidFill>
              </a:rPr>
            </a:br>
            <a:r>
              <a:rPr lang="en-US" altLang="zh-CN" sz="3600" dirty="0">
                <a:solidFill>
                  <a:srgbClr val="FF0000"/>
                </a:solidFill>
              </a:rPr>
              <a:t>from PYTHIA</a:t>
            </a:r>
            <a:endParaRPr lang="zh-CN" altLang="en-US" sz="3600" dirty="0">
              <a:solidFill>
                <a:srgbClr val="00B0F0"/>
              </a:solidFill>
            </a:endParaRPr>
          </a:p>
        </p:txBody>
      </p:sp>
      <p:pic>
        <p:nvPicPr>
          <p:cNvPr id="13" name="Picture 4"/>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36637" y="1916832"/>
            <a:ext cx="3283471" cy="660092"/>
          </a:xfrm>
          <a:prstGeom prst="rect">
            <a:avLst/>
          </a:prstGeom>
        </p:spPr>
      </p:pic>
      <p:sp>
        <p:nvSpPr>
          <p:cNvPr id="11" name="标题 1"/>
          <p:cNvSpPr txBox="1">
            <a:spLocks/>
          </p:cNvSpPr>
          <p:nvPr/>
        </p:nvSpPr>
        <p:spPr>
          <a:xfrm>
            <a:off x="0" y="0"/>
            <a:ext cx="9144000" cy="692696"/>
          </a:xfrm>
          <a:prstGeom prst="rect">
            <a:avLst/>
          </a:prstGeom>
          <a:blipFill>
            <a:blip r:embed="rId5" cstate="print"/>
            <a:tile tx="0" ty="0" sx="100000" sy="100000" flip="none" algn="tl"/>
          </a:blip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effectLst/>
                <a:uLnTx/>
                <a:uFillTx/>
                <a:latin typeface="+mj-lt"/>
                <a:ea typeface="+mj-ea"/>
                <a:cs typeface="+mj-cs"/>
              </a:rPr>
              <a:t>Framework: </a:t>
            </a:r>
            <a:r>
              <a:rPr kumimoji="0" lang="en-US" altLang="zh-CN" sz="4400" b="0" i="0" u="none" strike="noStrike" kern="1200" cap="none" spc="0" normalizeH="0" baseline="0" noProof="0" dirty="0">
                <a:ln>
                  <a:noFill/>
                </a:ln>
                <a:solidFill>
                  <a:srgbClr val="0070C0"/>
                </a:solidFill>
                <a:effectLst/>
                <a:uLnTx/>
                <a:uFillTx/>
                <a:latin typeface="+mj-lt"/>
                <a:ea typeface="+mj-ea"/>
                <a:cs typeface="+mj-cs"/>
              </a:rPr>
              <a:t>input and hydro</a:t>
            </a:r>
            <a:endParaRPr kumimoji="0" lang="zh-CN" altLang="en-US" sz="4400" b="0" i="0" u="none" strike="noStrike" kern="1200" cap="none" spc="0" normalizeH="0" baseline="0" noProof="0" dirty="0">
              <a:ln>
                <a:noFill/>
              </a:ln>
              <a:solidFill>
                <a:srgbClr val="0070C0"/>
              </a:solidFill>
              <a:effectLst/>
              <a:uLnTx/>
              <a:uFillTx/>
              <a:latin typeface="+mj-lt"/>
              <a:ea typeface="+mj-ea"/>
              <a:cs typeface="+mj-cs"/>
            </a:endParaRPr>
          </a:p>
        </p:txBody>
      </p:sp>
      <p:grpSp>
        <p:nvGrpSpPr>
          <p:cNvPr id="3" name="组合 2">
            <a:extLst>
              <a:ext uri="{FF2B5EF4-FFF2-40B4-BE49-F238E27FC236}">
                <a16:creationId xmlns:a16="http://schemas.microsoft.com/office/drawing/2014/main" id="{6EE632C5-08D3-4AB5-B6F6-12EE191E15D2}"/>
              </a:ext>
            </a:extLst>
          </p:cNvPr>
          <p:cNvGrpSpPr/>
          <p:nvPr/>
        </p:nvGrpSpPr>
        <p:grpSpPr>
          <a:xfrm>
            <a:off x="3162913" y="950057"/>
            <a:ext cx="5934659" cy="4140460"/>
            <a:chOff x="3162913" y="950057"/>
            <a:chExt cx="5934659" cy="4140460"/>
          </a:xfrm>
        </p:grpSpPr>
        <p:pic>
          <p:nvPicPr>
            <p:cNvPr id="49154" name="Picture 2"/>
            <p:cNvPicPr>
              <a:picLocks noChangeAspect="1" noChangeArrowheads="1"/>
            </p:cNvPicPr>
            <p:nvPr/>
          </p:nvPicPr>
          <p:blipFill>
            <a:blip r:embed="rId6" cstate="print">
              <a:lum bright="-10000"/>
              <a:clrChange>
                <a:clrFrom>
                  <a:srgbClr val="FFFFFF"/>
                </a:clrFrom>
                <a:clrTo>
                  <a:srgbClr val="FFFFFF">
                    <a:alpha val="0"/>
                  </a:srgbClr>
                </a:clrTo>
              </a:clrChange>
            </a:blip>
            <a:srcRect/>
            <a:stretch>
              <a:fillRect/>
            </a:stretch>
          </p:blipFill>
          <p:spPr bwMode="auto">
            <a:xfrm>
              <a:off x="3162913" y="950057"/>
              <a:ext cx="5934659" cy="4140460"/>
            </a:xfrm>
            <a:prstGeom prst="rect">
              <a:avLst/>
            </a:prstGeom>
          </p:spPr>
        </p:pic>
        <p:sp>
          <p:nvSpPr>
            <p:cNvPr id="2" name="矩形: 圆角 1">
              <a:extLst>
                <a:ext uri="{FF2B5EF4-FFF2-40B4-BE49-F238E27FC236}">
                  <a16:creationId xmlns:a16="http://schemas.microsoft.com/office/drawing/2014/main" id="{9C67A90B-BE5F-4986-9581-71955F871DC4}"/>
                </a:ext>
              </a:extLst>
            </p:cNvPr>
            <p:cNvSpPr/>
            <p:nvPr/>
          </p:nvSpPr>
          <p:spPr>
            <a:xfrm>
              <a:off x="4067944" y="4221088"/>
              <a:ext cx="360040" cy="288032"/>
            </a:xfrm>
            <a:prstGeom prst="roundRect">
              <a:avLst/>
            </a:prstGeom>
            <a:solidFill>
              <a:srgbClr val="DDE5E5">
                <a:alpha val="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38872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3" cstate="print">
            <a:lum bright="-10000"/>
            <a:clrChange>
              <a:clrFrom>
                <a:srgbClr val="FFFFFF"/>
              </a:clrFrom>
              <a:clrTo>
                <a:srgbClr val="FFFFFF">
                  <a:alpha val="0"/>
                </a:srgbClr>
              </a:clrTo>
            </a:clrChange>
          </a:blip>
          <a:srcRect/>
          <a:stretch>
            <a:fillRect/>
          </a:stretch>
        </p:blipFill>
        <p:spPr bwMode="auto">
          <a:xfrm>
            <a:off x="0" y="3553857"/>
            <a:ext cx="4355975" cy="3304143"/>
          </a:xfrm>
          <a:prstGeom prst="rect">
            <a:avLst/>
          </a:prstGeom>
        </p:spPr>
      </p:pic>
      <p:pic>
        <p:nvPicPr>
          <p:cNvPr id="72707"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003022" y="1"/>
            <a:ext cx="4140977" cy="3501008"/>
          </a:xfrm>
          <a:prstGeom prst="rect">
            <a:avLst/>
          </a:prstGeom>
        </p:spPr>
      </p:pic>
      <p:pic>
        <p:nvPicPr>
          <p:cNvPr id="72706" name="Picture 2"/>
          <p:cNvPicPr>
            <a:picLocks noChangeAspect="1" noChangeArrowheads="1"/>
          </p:cNvPicPr>
          <p:nvPr/>
        </p:nvPicPr>
        <p:blipFill>
          <a:blip r:embed="rId5" cstate="print">
            <a:lum bright="-10000"/>
            <a:clrChange>
              <a:clrFrom>
                <a:srgbClr val="FFFFFF"/>
              </a:clrFrom>
              <a:clrTo>
                <a:srgbClr val="FFFFFF">
                  <a:alpha val="0"/>
                </a:srgbClr>
              </a:clrTo>
            </a:clrChange>
          </a:blip>
          <a:srcRect/>
          <a:stretch>
            <a:fillRect/>
          </a:stretch>
        </p:blipFill>
        <p:spPr bwMode="auto">
          <a:xfrm>
            <a:off x="1" y="0"/>
            <a:ext cx="4139951" cy="3513634"/>
          </a:xfrm>
          <a:prstGeom prst="rect">
            <a:avLst/>
          </a:prstGeom>
        </p:spPr>
      </p:pic>
      <p:sp>
        <p:nvSpPr>
          <p:cNvPr id="4" name="灯片编号占位符 3"/>
          <p:cNvSpPr>
            <a:spLocks noGrp="1"/>
          </p:cNvSpPr>
          <p:nvPr>
            <p:ph type="sldNum" sz="quarter" idx="12"/>
          </p:nvPr>
        </p:nvSpPr>
        <p:spPr/>
        <p:txBody>
          <a:bodyPr/>
          <a:lstStyle/>
          <a:p>
            <a:fld id="{02ECF967-BD37-414D-A26B-F775F31B4047}" type="slidenum">
              <a:rPr lang="zh-CN" altLang="en-US" smtClean="0"/>
              <a:pPr/>
              <a:t>8</a:t>
            </a:fld>
            <a:endParaRPr lang="zh-CN" altLang="en-US"/>
          </a:p>
        </p:txBody>
      </p:sp>
      <p:sp>
        <p:nvSpPr>
          <p:cNvPr id="14" name="右箭头 13"/>
          <p:cNvSpPr/>
          <p:nvPr/>
        </p:nvSpPr>
        <p:spPr>
          <a:xfrm>
            <a:off x="4283968" y="1916832"/>
            <a:ext cx="504056"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4427984" y="5301208"/>
            <a:ext cx="504056" cy="2076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709" name="Picture 5"/>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932040" y="3573016"/>
            <a:ext cx="4211959" cy="3284984"/>
          </a:xfrm>
          <a:prstGeom prst="rect">
            <a:avLst/>
          </a:prstGeom>
        </p:spPr>
      </p:pic>
      <p:sp>
        <p:nvSpPr>
          <p:cNvPr id="13" name="TextBox 12"/>
          <p:cNvSpPr txBox="1"/>
          <p:nvPr/>
        </p:nvSpPr>
        <p:spPr>
          <a:xfrm>
            <a:off x="3707904" y="3212976"/>
            <a:ext cx="2304256" cy="769441"/>
          </a:xfrm>
          <a:prstGeom prst="rect">
            <a:avLst/>
          </a:prstGeom>
          <a:noFill/>
        </p:spPr>
        <p:txBody>
          <a:bodyPr wrap="square" rtlCol="0">
            <a:spAutoFit/>
          </a:bodyPr>
          <a:lstStyle/>
          <a:p>
            <a:r>
              <a:rPr lang="en-US" altLang="zh-CN" sz="4400" dirty="0">
                <a:solidFill>
                  <a:srgbClr val="FF0000"/>
                </a:solidFill>
              </a:rPr>
              <a:t>quark jet</a:t>
            </a:r>
          </a:p>
        </p:txBody>
      </p:sp>
    </p:spTree>
    <p:extLst>
      <p:ext uri="{BB962C8B-B14F-4D97-AF65-F5344CB8AC3E}">
        <p14:creationId xmlns:p14="http://schemas.microsoft.com/office/powerpoint/2010/main" val="95803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9</a:t>
            </a:fld>
            <a:endParaRPr lang="zh-CN" altLang="en-US"/>
          </a:p>
        </p:txBody>
      </p:sp>
      <p:sp>
        <p:nvSpPr>
          <p:cNvPr id="2" name="标题 1"/>
          <p:cNvSpPr>
            <a:spLocks noGrp="1"/>
          </p:cNvSpPr>
          <p:nvPr>
            <p:ph type="title"/>
          </p:nvPr>
        </p:nvSpPr>
        <p:spPr>
          <a:xfrm>
            <a:off x="0" y="0"/>
            <a:ext cx="4283966" cy="1124744"/>
          </a:xfrm>
          <a:blipFill>
            <a:blip r:embed="rId3" cstate="print"/>
            <a:tile tx="0" ty="0" sx="100000" sy="100000" flip="none" algn="tl"/>
          </a:blipFill>
        </p:spPr>
        <p:txBody>
          <a:bodyPr vert="horz" lIns="91440" tIns="45720" rIns="91440" bIns="45720" rtlCol="0" anchor="ctr">
            <a:normAutofit fontScale="90000"/>
          </a:bodyPr>
          <a:lstStyle/>
          <a:p>
            <a:pPr>
              <a:lnSpc>
                <a:spcPct val="80000"/>
              </a:lnSpc>
            </a:pPr>
            <a:r>
              <a:rPr lang="en-US" altLang="zh-CN" sz="3500" dirty="0"/>
              <a:t>Observables related with </a:t>
            </a:r>
            <a:br>
              <a:rPr lang="en-US" altLang="zh-CN" sz="3500" dirty="0"/>
            </a:br>
            <a:r>
              <a:rPr lang="en-US" altLang="zh-CN" sz="3500" dirty="0"/>
              <a:t>full jets energy loss:</a:t>
            </a:r>
            <a:endParaRPr lang="zh-CN" altLang="en-US" sz="3500" dirty="0"/>
          </a:p>
        </p:txBody>
      </p:sp>
      <p:pic>
        <p:nvPicPr>
          <p:cNvPr id="62466" name="Picture 2"/>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4283969" y="3563838"/>
            <a:ext cx="4680520" cy="3294162"/>
          </a:xfrm>
          <a:prstGeom prst="rect">
            <a:avLst/>
          </a:prstGeom>
        </p:spPr>
      </p:pic>
      <p:pic>
        <p:nvPicPr>
          <p:cNvPr id="8" name="Picture 2"/>
          <p:cNvPicPr>
            <a:picLocks noChangeAspect="1" noChangeArrowheads="1"/>
          </p:cNvPicPr>
          <p:nvPr/>
        </p:nvPicPr>
        <p:blipFill>
          <a:blip r:embed="rId5" cstate="print">
            <a:lum bright="-10000"/>
            <a:clrChange>
              <a:clrFrom>
                <a:srgbClr val="FFFFFF"/>
              </a:clrFrom>
              <a:clrTo>
                <a:srgbClr val="FFFFFF">
                  <a:alpha val="0"/>
                </a:srgbClr>
              </a:clrTo>
            </a:clrChange>
          </a:blip>
          <a:srcRect/>
          <a:stretch>
            <a:fillRect/>
          </a:stretch>
        </p:blipFill>
        <p:spPr bwMode="auto">
          <a:xfrm>
            <a:off x="0" y="3563838"/>
            <a:ext cx="4283967" cy="3294161"/>
          </a:xfrm>
          <a:prstGeom prst="rect">
            <a:avLst/>
          </a:prstGeom>
        </p:spPr>
      </p:pic>
      <p:pic>
        <p:nvPicPr>
          <p:cNvPr id="50179" name="Picture 3"/>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203866" y="25546"/>
            <a:ext cx="4896544" cy="3429001"/>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ED71068-7B0E-43AA-9A0C-AF55EE2EEF10}"/>
                  </a:ext>
                </a:extLst>
              </p:cNvPr>
              <p:cNvSpPr txBox="1"/>
              <p:nvPr/>
            </p:nvSpPr>
            <p:spPr>
              <a:xfrm>
                <a:off x="204970" y="2872189"/>
                <a:ext cx="1491278" cy="428259"/>
              </a:xfrm>
              <a:prstGeom prst="rect">
                <a:avLst/>
              </a:prstGeom>
              <a:noFill/>
            </p:spPr>
            <p:txBody>
              <a:bodyPr wrap="square" lIns="0" tIns="0" rIns="0" bIns="0"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𝐽</m:t>
                        </m:r>
                      </m:sub>
                    </m:sSub>
                    <m:r>
                      <a:rPr lang="en-US" altLang="zh-CN" i="1" smtClean="0">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r>
                              <a:rPr lang="en-US" altLang="zh-CN" i="1">
                                <a:latin typeface="Cambria Math" panose="02040503050406030204" pitchFamily="18" charset="0"/>
                              </a:rPr>
                              <m:t>,2</m:t>
                            </m:r>
                          </m:sub>
                        </m:sSub>
                      </m:den>
                    </m:f>
                  </m:oMath>
                </a14:m>
                <a:r>
                  <a:rPr lang="zh-CN" altLang="en-US" dirty="0"/>
                  <a:t> </a:t>
                </a:r>
              </a:p>
            </p:txBody>
          </p:sp>
        </mc:Choice>
        <mc:Fallback xmlns="">
          <p:sp>
            <p:nvSpPr>
              <p:cNvPr id="5" name="文本框 4">
                <a:extLst>
                  <a:ext uri="{FF2B5EF4-FFF2-40B4-BE49-F238E27FC236}">
                    <a16:creationId xmlns:a16="http://schemas.microsoft.com/office/drawing/2014/main" id="{FED71068-7B0E-43AA-9A0C-AF55EE2EEF10}"/>
                  </a:ext>
                </a:extLst>
              </p:cNvPr>
              <p:cNvSpPr txBox="1">
                <a:spLocks noRot="1" noChangeAspect="1" noMove="1" noResize="1" noEditPoints="1" noAdjustHandles="1" noChangeArrowheads="1" noChangeShapeType="1" noTextEdit="1"/>
              </p:cNvSpPr>
              <p:nvPr/>
            </p:nvSpPr>
            <p:spPr>
              <a:xfrm>
                <a:off x="204970" y="2872189"/>
                <a:ext cx="1491278" cy="428259"/>
              </a:xfrm>
              <a:prstGeom prst="rect">
                <a:avLst/>
              </a:prstGeom>
              <a:blipFill>
                <a:blip r:embed="rId7"/>
                <a:stretch>
                  <a:fillRect l="-5738" t="-1429" b="-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B4DAFCF-ACEC-4EF8-9403-EF5647DE1F72}"/>
                  </a:ext>
                </a:extLst>
              </p:cNvPr>
              <p:cNvSpPr txBox="1"/>
              <p:nvPr/>
            </p:nvSpPr>
            <p:spPr>
              <a:xfrm>
                <a:off x="2132618" y="2683126"/>
                <a:ext cx="1077666" cy="699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𝐽</m:t>
                          </m:r>
                          <m:r>
                            <a:rPr lang="zh-CN" altLang="en-US" b="0" i="1" smtClean="0">
                              <a:latin typeface="Cambria Math" panose="02040503050406030204" pitchFamily="18" charset="0"/>
                            </a:rPr>
                            <m:t>𝛾</m:t>
                          </m:r>
                        </m:sub>
                      </m:sSub>
                      <m:r>
                        <a:rPr lang="en-US" altLang="zh-CN" i="1" smtClean="0">
                          <a:latin typeface="Cambria Math" panose="02040503050406030204" pitchFamily="18" charset="0"/>
                        </a:rPr>
                        <m:t>=</m:t>
                      </m:r>
                      <m:f>
                        <m:fPr>
                          <m:ctrlPr>
                            <a:rPr lang="en-US" altLang="zh-CN" i="1" smtClean="0">
                              <a:latin typeface="Cambria Math" panose="02040503050406030204" pitchFamily="18" charset="0"/>
                            </a:rPr>
                          </m:ctrlPr>
                        </m:fPr>
                        <m:num>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up>
                              <m:r>
                                <a:rPr lang="en-US" altLang="zh-CN" b="0" i="1" smtClean="0">
                                  <a:latin typeface="Cambria Math" panose="02040503050406030204" pitchFamily="18" charset="0"/>
                                </a:rPr>
                                <m:t>𝐽𝑒𝑡</m:t>
                              </m:r>
                            </m:sup>
                          </m:sSubSup>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𝑇</m:t>
                              </m:r>
                            </m:sub>
                            <m:sup>
                              <m:r>
                                <a:rPr lang="zh-CN" altLang="en-US" i="1" smtClean="0">
                                  <a:latin typeface="Cambria Math" panose="02040503050406030204" pitchFamily="18" charset="0"/>
                                </a:rPr>
                                <m:t>𝛾</m:t>
                              </m:r>
                            </m:sup>
                          </m:sSubSup>
                        </m:den>
                      </m:f>
                    </m:oMath>
                  </m:oMathPara>
                </a14:m>
                <a:endParaRPr lang="zh-CN" altLang="en-US" dirty="0"/>
              </a:p>
            </p:txBody>
          </p:sp>
        </mc:Choice>
        <mc:Fallback xmlns="">
          <p:sp>
            <p:nvSpPr>
              <p:cNvPr id="13" name="文本框 12">
                <a:extLst>
                  <a:ext uri="{FF2B5EF4-FFF2-40B4-BE49-F238E27FC236}">
                    <a16:creationId xmlns:a16="http://schemas.microsoft.com/office/drawing/2014/main" id="{2B4DAFCF-ACEC-4EF8-9403-EF5647DE1F72}"/>
                  </a:ext>
                </a:extLst>
              </p:cNvPr>
              <p:cNvSpPr txBox="1">
                <a:spLocks noRot="1" noChangeAspect="1" noMove="1" noResize="1" noEditPoints="1" noAdjustHandles="1" noChangeArrowheads="1" noChangeShapeType="1" noTextEdit="1"/>
              </p:cNvSpPr>
              <p:nvPr/>
            </p:nvSpPr>
            <p:spPr>
              <a:xfrm>
                <a:off x="2132618" y="2683126"/>
                <a:ext cx="1077666" cy="69929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B6C432C-2AC4-4FEA-880B-4E4C7D3DD0C1}"/>
                  </a:ext>
                </a:extLst>
              </p:cNvPr>
              <p:cNvSpPr txBox="1"/>
              <p:nvPr/>
            </p:nvSpPr>
            <p:spPr>
              <a:xfrm>
                <a:off x="107504" y="1988840"/>
                <a:ext cx="2774990" cy="633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𝐴𝐴</m:t>
                          </m:r>
                        </m:sub>
                      </m:sSub>
                      <m:r>
                        <a:rPr lang="en-US" altLang="zh-CN"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1</m:t>
                          </m:r>
                        </m:num>
                        <m:den>
                          <m:d>
                            <m:dPr>
                              <m:begChr m:val="⟨"/>
                              <m:endChr m:val="⟩"/>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𝑐𝑜𝑙𝑙</m:t>
                                  </m:r>
                                </m:sub>
                              </m:sSub>
                            </m:e>
                          </m:d>
                        </m:den>
                      </m:f>
                      <m:f>
                        <m:fPr>
                          <m:ctrlPr>
                            <a:rPr lang="en-US" altLang="zh-CN" i="1" smtClean="0">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𝑑</m:t>
                              </m:r>
                            </m:e>
                            <m:sup>
                              <m:r>
                                <a:rPr lang="en-US" altLang="zh-CN" i="1">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𝐴𝐴</m:t>
                              </m:r>
                            </m:sub>
                          </m:sSub>
                          <m:r>
                            <a:rPr lang="en-US" altLang="zh-CN" i="1">
                              <a:latin typeface="Cambria Math" panose="02040503050406030204" pitchFamily="18" charset="0"/>
                            </a:rPr>
                            <m:t>/</m:t>
                          </m:r>
                          <m:r>
                            <a:rPr lang="en-US" altLang="zh-CN" i="1">
                              <a:latin typeface="Cambria Math" panose="02040503050406030204" pitchFamily="18" charset="0"/>
                            </a:rPr>
                            <m:t>𝑑</m:t>
                          </m:r>
                          <m:r>
                            <m:rPr>
                              <m:sty m:val="p"/>
                            </m:rPr>
                            <a:rPr lang="el-GR" altLang="zh-CN" i="1">
                              <a:latin typeface="Cambria Math" panose="02040503050406030204" pitchFamily="18" charset="0"/>
                            </a:rPr>
                            <m:t>η</m:t>
                          </m:r>
                          <m:r>
                            <a:rPr lang="en-US" altLang="zh-CN" i="1">
                              <a:latin typeface="Cambria Math" panose="02040503050406030204" pitchFamily="18" charset="0"/>
                            </a:rPr>
                            <m:t>𝑑</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sub>
                          </m:sSub>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𝑑</m:t>
                              </m:r>
                            </m:e>
                            <m:sup>
                              <m:r>
                                <a:rPr lang="en-US" altLang="zh-CN" i="1">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𝑝𝑝</m:t>
                              </m:r>
                            </m:sub>
                          </m:sSub>
                          <m:r>
                            <a:rPr lang="en-US" altLang="zh-CN" i="1">
                              <a:latin typeface="Cambria Math" panose="02040503050406030204" pitchFamily="18" charset="0"/>
                            </a:rPr>
                            <m:t>/</m:t>
                          </m:r>
                          <m:r>
                            <a:rPr lang="en-US" altLang="zh-CN" i="1">
                              <a:latin typeface="Cambria Math" panose="02040503050406030204" pitchFamily="18" charset="0"/>
                            </a:rPr>
                            <m:t>𝑑</m:t>
                          </m:r>
                          <m:r>
                            <m:rPr>
                              <m:sty m:val="p"/>
                            </m:rPr>
                            <a:rPr lang="el-GR" altLang="zh-CN" i="1">
                              <a:latin typeface="Cambria Math" panose="02040503050406030204" pitchFamily="18" charset="0"/>
                            </a:rPr>
                            <m:t>η</m:t>
                          </m:r>
                          <m:r>
                            <a:rPr lang="en-US" altLang="zh-CN" i="1">
                              <a:latin typeface="Cambria Math" panose="02040503050406030204" pitchFamily="18" charset="0"/>
                            </a:rPr>
                            <m:t>𝑑</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sub>
                          </m:sSub>
                        </m:den>
                      </m:f>
                    </m:oMath>
                  </m:oMathPara>
                </a14:m>
                <a:endParaRPr lang="zh-CN" altLang="en-US" dirty="0"/>
              </a:p>
            </p:txBody>
          </p:sp>
        </mc:Choice>
        <mc:Fallback xmlns="">
          <p:sp>
            <p:nvSpPr>
              <p:cNvPr id="14" name="文本框 13">
                <a:extLst>
                  <a:ext uri="{FF2B5EF4-FFF2-40B4-BE49-F238E27FC236}">
                    <a16:creationId xmlns:a16="http://schemas.microsoft.com/office/drawing/2014/main" id="{FB6C432C-2AC4-4FEA-880B-4E4C7D3DD0C1}"/>
                  </a:ext>
                </a:extLst>
              </p:cNvPr>
              <p:cNvSpPr txBox="1">
                <a:spLocks noRot="1" noChangeAspect="1" noMove="1" noResize="1" noEditPoints="1" noAdjustHandles="1" noChangeArrowheads="1" noChangeShapeType="1" noTextEdit="1"/>
              </p:cNvSpPr>
              <p:nvPr/>
            </p:nvSpPr>
            <p:spPr>
              <a:xfrm>
                <a:off x="107504" y="1988840"/>
                <a:ext cx="2774990" cy="633058"/>
              </a:xfrm>
              <a:prstGeom prst="rect">
                <a:avLst/>
              </a:prstGeom>
              <a:blipFill>
                <a:blip r:embed="rId9"/>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CF8B03C5-0FCD-476C-8E45-C357E577A15F}"/>
              </a:ext>
            </a:extLst>
          </p:cNvPr>
          <p:cNvPicPr>
            <a:picLocks noChangeAspect="1"/>
          </p:cNvPicPr>
          <p:nvPr/>
        </p:nvPicPr>
        <p:blipFill>
          <a:blip r:embed="rId10">
            <a:lum bright="-10000"/>
            <a:clrChange>
              <a:clrFrom>
                <a:srgbClr val="FFFFFF"/>
              </a:clrFrom>
              <a:clrTo>
                <a:srgbClr val="FFFFFF">
                  <a:alpha val="0"/>
                </a:srgbClr>
              </a:clrTo>
            </a:clrChange>
          </a:blip>
          <a:stretch>
            <a:fillRect/>
          </a:stretch>
        </p:blipFill>
        <p:spPr>
          <a:xfrm>
            <a:off x="179512" y="1340768"/>
            <a:ext cx="3681298" cy="603935"/>
          </a:xfrm>
          <a:prstGeom prst="rect">
            <a:avLst/>
          </a:prstGeom>
        </p:spPr>
      </p:pic>
    </p:spTree>
    <p:extLst>
      <p:ext uri="{BB962C8B-B14F-4D97-AF65-F5344CB8AC3E}">
        <p14:creationId xmlns:p14="http://schemas.microsoft.com/office/powerpoint/2010/main" val="4136703371"/>
      </p:ext>
    </p:extLst>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15611</TotalTime>
  <Words>6361</Words>
  <Application>Microsoft Office PowerPoint</Application>
  <PresentationFormat>全屏显示(4:3)</PresentationFormat>
  <Paragraphs>349</Paragraphs>
  <Slides>42</Slides>
  <Notes>36</Notes>
  <HiddenSlides>0</HiddenSlides>
  <MMClips>0</MMClips>
  <ScaleCrop>false</ScaleCrop>
  <HeadingPairs>
    <vt:vector size="8" baseType="variant">
      <vt:variant>
        <vt:lpstr>已用的字体</vt:lpstr>
      </vt:variant>
      <vt:variant>
        <vt:i4>14</vt:i4>
      </vt:variant>
      <vt:variant>
        <vt:lpstr>主题</vt:lpstr>
      </vt:variant>
      <vt:variant>
        <vt:i4>7</vt:i4>
      </vt:variant>
      <vt:variant>
        <vt:lpstr>嵌入 OLE 服务器</vt:lpstr>
      </vt:variant>
      <vt:variant>
        <vt:i4>1</vt:i4>
      </vt:variant>
      <vt:variant>
        <vt:lpstr>幻灯片标题</vt:lpstr>
      </vt:variant>
      <vt:variant>
        <vt:i4>42</vt:i4>
      </vt:variant>
    </vt:vector>
  </HeadingPairs>
  <TitlesOfParts>
    <vt:vector size="64" baseType="lpstr">
      <vt:lpstr>Microsoft JhengHei UI</vt:lpstr>
      <vt:lpstr>Microsoft YaHei UI</vt:lpstr>
      <vt:lpstr>MS PGothic</vt:lpstr>
      <vt:lpstr>等线</vt:lpstr>
      <vt:lpstr>等线 Light</vt:lpstr>
      <vt:lpstr>宋体</vt:lpstr>
      <vt:lpstr>Arial</vt:lpstr>
      <vt:lpstr>Calibri</vt:lpstr>
      <vt:lpstr>Calibri Light</vt:lpstr>
      <vt:lpstr>Cambria Math</vt:lpstr>
      <vt:lpstr>Microsoft Sans Serif</vt:lpstr>
      <vt:lpstr>Vijaya</vt:lpstr>
      <vt:lpstr>Wingdings</vt:lpstr>
      <vt:lpstr>Wingdings 2</vt:lpstr>
      <vt:lpstr>自定义设计方案</vt:lpstr>
      <vt:lpstr>1_自定义设计方案</vt:lpstr>
      <vt:lpstr>HDOfficeLightV0</vt:lpstr>
      <vt:lpstr>1_HDOfficeLightV0</vt:lpstr>
      <vt:lpstr>2_HDOfficeLightV0</vt:lpstr>
      <vt:lpstr>3_HDOfficeLightV0</vt:lpstr>
      <vt:lpstr>Office Theme</vt:lpstr>
      <vt:lpstr>Equation</vt:lpstr>
      <vt:lpstr>Studies on full jet evolution in medium and    nuclear modification of jet splitting function   </vt:lpstr>
      <vt:lpstr>Outline</vt:lpstr>
      <vt:lpstr>PowerPoint 演示文稿</vt:lpstr>
      <vt:lpstr>PowerPoint 演示文稿</vt:lpstr>
      <vt:lpstr>PowerPoint 演示文稿</vt:lpstr>
      <vt:lpstr>PowerPoint 演示文稿</vt:lpstr>
      <vt:lpstr>Initial condition from PYTHIA</vt:lpstr>
      <vt:lpstr>PowerPoint 演示文稿</vt:lpstr>
      <vt:lpstr>Observables related with  full jets energy loss:</vt:lpstr>
      <vt:lpstr>Centrality dependence</vt:lpstr>
      <vt:lpstr>Jet Energy Loss from different mechanisms</vt:lpstr>
      <vt:lpstr>Nuclear modification of Jet shape</vt:lpstr>
      <vt:lpstr>Energy dependence</vt:lpstr>
      <vt:lpstr>Jet shape: gamma-jet</vt:lpstr>
      <vt:lpstr>PowerPoint 演示文稿</vt:lpstr>
      <vt:lpstr>Medium response</vt:lpstr>
      <vt:lpstr>Effect of medium response</vt:lpstr>
      <vt:lpstr>Nuclear modification of jet splitting function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 and outlook</vt:lpstr>
      <vt:lpstr>Backup</vt:lpstr>
      <vt:lpstr>Jet Energy Loss  from diff. mechanisms</vt:lpstr>
      <vt:lpstr>PowerPoint 演示文稿</vt:lpstr>
      <vt:lpstr>Effect of medium response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suppression of high pt hadrons  at LHC</dc:title>
  <dc:creator>ningbo</dc:creator>
  <cp:lastModifiedBy>chang ningbo</cp:lastModifiedBy>
  <cp:revision>1066</cp:revision>
  <dcterms:created xsi:type="dcterms:W3CDTF">2013-01-02T09:01:04Z</dcterms:created>
  <dcterms:modified xsi:type="dcterms:W3CDTF">2018-06-21T15:35:29Z</dcterms:modified>
</cp:coreProperties>
</file>