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4" r:id="rId2"/>
    <p:sldMasterId id="2147483672" r:id="rId3"/>
  </p:sldMasterIdLst>
  <p:notesMasterIdLst>
    <p:notesMasterId r:id="rId34"/>
  </p:notesMasterIdLst>
  <p:handoutMasterIdLst>
    <p:handoutMasterId r:id="rId35"/>
  </p:handoutMasterIdLst>
  <p:sldIdLst>
    <p:sldId id="256" r:id="rId4"/>
    <p:sldId id="259" r:id="rId5"/>
    <p:sldId id="309" r:id="rId6"/>
    <p:sldId id="288" r:id="rId7"/>
    <p:sldId id="318" r:id="rId8"/>
    <p:sldId id="319" r:id="rId9"/>
    <p:sldId id="329" r:id="rId10"/>
    <p:sldId id="307" r:id="rId11"/>
    <p:sldId id="279" r:id="rId12"/>
    <p:sldId id="286" r:id="rId13"/>
    <p:sldId id="348" r:id="rId14"/>
    <p:sldId id="349" r:id="rId15"/>
    <p:sldId id="350" r:id="rId16"/>
    <p:sldId id="351" r:id="rId17"/>
    <p:sldId id="335" r:id="rId18"/>
    <p:sldId id="352" r:id="rId19"/>
    <p:sldId id="325" r:id="rId20"/>
    <p:sldId id="340" r:id="rId21"/>
    <p:sldId id="331" r:id="rId22"/>
    <p:sldId id="287" r:id="rId23"/>
    <p:sldId id="332" r:id="rId24"/>
    <p:sldId id="327" r:id="rId25"/>
    <p:sldId id="326" r:id="rId26"/>
    <p:sldId id="334" r:id="rId27"/>
    <p:sldId id="338" r:id="rId28"/>
    <p:sldId id="339" r:id="rId29"/>
    <p:sldId id="337" r:id="rId30"/>
    <p:sldId id="328" r:id="rId31"/>
    <p:sldId id="341" r:id="rId32"/>
    <p:sldId id="299" r:id="rId33"/>
  </p:sldIdLst>
  <p:sldSz cx="9144000" cy="6858000" type="screen4x3"/>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9" autoAdjust="0"/>
    <p:restoredTop sz="92650" autoAdjust="0"/>
  </p:normalViewPr>
  <p:slideViewPr>
    <p:cSldViewPr>
      <p:cViewPr varScale="1">
        <p:scale>
          <a:sx n="86" d="100"/>
          <a:sy n="86" d="100"/>
        </p:scale>
        <p:origin x="14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30" d="100"/>
          <a:sy n="130" d="100"/>
        </p:scale>
        <p:origin x="1776" y="-2126"/>
      </p:cViewPr>
      <p:guideLst>
        <p:guide orient="horz" pos="312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8.wmf"/><Relationship Id="rId7" Type="http://schemas.openxmlformats.org/officeDocument/2006/relationships/image" Target="../media/image41.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35.wmf"/><Relationship Id="rId5" Type="http://schemas.openxmlformats.org/officeDocument/2006/relationships/image" Target="../media/image40.wmf"/><Relationship Id="rId4" Type="http://schemas.openxmlformats.org/officeDocument/2006/relationships/image" Target="../media/image39.wmf"/><Relationship Id="rId9"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5"/>
            <a:ext cx="2945659" cy="496331"/>
          </a:xfrm>
          <a:prstGeom prst="rect">
            <a:avLst/>
          </a:prstGeom>
        </p:spPr>
        <p:txBody>
          <a:bodyPr vert="horz" lIns="91129" tIns="45565" rIns="91129" bIns="45565" rtlCol="0"/>
          <a:lstStyle>
            <a:lvl1pPr algn="l">
              <a:defRPr sz="1200"/>
            </a:lvl1pPr>
          </a:lstStyle>
          <a:p>
            <a:endParaRPr lang="zh-CN" altLang="en-US"/>
          </a:p>
        </p:txBody>
      </p:sp>
      <p:sp>
        <p:nvSpPr>
          <p:cNvPr id="3" name="日期占位符 2"/>
          <p:cNvSpPr>
            <a:spLocks noGrp="1"/>
          </p:cNvSpPr>
          <p:nvPr>
            <p:ph type="dt" sz="quarter" idx="1"/>
          </p:nvPr>
        </p:nvSpPr>
        <p:spPr>
          <a:xfrm>
            <a:off x="3850445" y="5"/>
            <a:ext cx="2945659" cy="496331"/>
          </a:xfrm>
          <a:prstGeom prst="rect">
            <a:avLst/>
          </a:prstGeom>
        </p:spPr>
        <p:txBody>
          <a:bodyPr vert="horz" lIns="91129" tIns="45565" rIns="91129" bIns="45565" rtlCol="0"/>
          <a:lstStyle>
            <a:lvl1pPr algn="r">
              <a:defRPr sz="1200"/>
            </a:lvl1pPr>
          </a:lstStyle>
          <a:p>
            <a:fld id="{484F228C-C3F2-42C6-B7E0-A00D521522FA}" type="datetimeFigureOut">
              <a:rPr lang="zh-CN" altLang="en-US" smtClean="0"/>
              <a:pPr/>
              <a:t>2018/6/22</a:t>
            </a:fld>
            <a:endParaRPr lang="zh-CN" altLang="en-US"/>
          </a:p>
        </p:txBody>
      </p:sp>
      <p:sp>
        <p:nvSpPr>
          <p:cNvPr id="4" name="页脚占位符 3"/>
          <p:cNvSpPr>
            <a:spLocks noGrp="1"/>
          </p:cNvSpPr>
          <p:nvPr>
            <p:ph type="ftr" sz="quarter" idx="2"/>
          </p:nvPr>
        </p:nvSpPr>
        <p:spPr>
          <a:xfrm>
            <a:off x="2" y="9428585"/>
            <a:ext cx="2945659" cy="496331"/>
          </a:xfrm>
          <a:prstGeom prst="rect">
            <a:avLst/>
          </a:prstGeom>
        </p:spPr>
        <p:txBody>
          <a:bodyPr vert="horz" lIns="91129" tIns="45565" rIns="91129" bIns="45565"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5" y="9428585"/>
            <a:ext cx="2945659" cy="496331"/>
          </a:xfrm>
          <a:prstGeom prst="rect">
            <a:avLst/>
          </a:prstGeom>
        </p:spPr>
        <p:txBody>
          <a:bodyPr vert="horz" lIns="91129" tIns="45565" rIns="91129" bIns="45565" rtlCol="0" anchor="b"/>
          <a:lstStyle>
            <a:lvl1pPr algn="r">
              <a:defRPr sz="1200"/>
            </a:lvl1pPr>
          </a:lstStyle>
          <a:p>
            <a:fld id="{3F182209-A253-45EF-9916-1451BF91482B}" type="slidenum">
              <a:rPr lang="zh-CN" altLang="en-US" smtClean="0"/>
              <a:pPr/>
              <a:t>‹#›</a:t>
            </a:fld>
            <a:endParaRPr lang="zh-CN" altLang="en-US"/>
          </a:p>
        </p:txBody>
      </p:sp>
    </p:spTree>
    <p:extLst>
      <p:ext uri="{BB962C8B-B14F-4D97-AF65-F5344CB8AC3E}">
        <p14:creationId xmlns:p14="http://schemas.microsoft.com/office/powerpoint/2010/main" val="14709535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5"/>
            <a:ext cx="2945659" cy="496331"/>
          </a:xfrm>
          <a:prstGeom prst="rect">
            <a:avLst/>
          </a:prstGeom>
        </p:spPr>
        <p:txBody>
          <a:bodyPr vert="horz" lIns="91129" tIns="45565" rIns="91129" bIns="45565" rtlCol="0"/>
          <a:lstStyle>
            <a:lvl1pPr algn="l">
              <a:defRPr sz="1200"/>
            </a:lvl1pPr>
          </a:lstStyle>
          <a:p>
            <a:endParaRPr lang="zh-CN" altLang="en-US"/>
          </a:p>
        </p:txBody>
      </p:sp>
      <p:sp>
        <p:nvSpPr>
          <p:cNvPr id="3" name="日期占位符 2"/>
          <p:cNvSpPr>
            <a:spLocks noGrp="1"/>
          </p:cNvSpPr>
          <p:nvPr>
            <p:ph type="dt" idx="1"/>
          </p:nvPr>
        </p:nvSpPr>
        <p:spPr>
          <a:xfrm>
            <a:off x="3850445" y="5"/>
            <a:ext cx="2945659" cy="496331"/>
          </a:xfrm>
          <a:prstGeom prst="rect">
            <a:avLst/>
          </a:prstGeom>
        </p:spPr>
        <p:txBody>
          <a:bodyPr vert="horz" lIns="91129" tIns="45565" rIns="91129" bIns="45565" rtlCol="0"/>
          <a:lstStyle>
            <a:lvl1pPr algn="r">
              <a:defRPr sz="1200"/>
            </a:lvl1pPr>
          </a:lstStyle>
          <a:p>
            <a:fld id="{30378D49-84A2-43E7-97ED-2309FA3F7C85}" type="datetimeFigureOut">
              <a:rPr lang="zh-CN" altLang="en-US" smtClean="0"/>
              <a:pPr/>
              <a:t>2018/6/22</a:t>
            </a:fld>
            <a:endParaRPr lang="zh-CN" altLang="en-US"/>
          </a:p>
        </p:txBody>
      </p:sp>
      <p:sp>
        <p:nvSpPr>
          <p:cNvPr id="4" name="幻灯片图像占位符 3"/>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1129" tIns="45565" rIns="91129" bIns="45565" rtlCol="0" anchor="ctr"/>
          <a:lstStyle/>
          <a:p>
            <a:endParaRPr lang="zh-CN" altLang="en-US"/>
          </a:p>
        </p:txBody>
      </p:sp>
      <p:sp>
        <p:nvSpPr>
          <p:cNvPr id="5" name="备注占位符 4"/>
          <p:cNvSpPr>
            <a:spLocks noGrp="1"/>
          </p:cNvSpPr>
          <p:nvPr>
            <p:ph type="body" sz="quarter" idx="3"/>
          </p:nvPr>
        </p:nvSpPr>
        <p:spPr>
          <a:xfrm>
            <a:off x="679768" y="4715156"/>
            <a:ext cx="5438140" cy="4466986"/>
          </a:xfrm>
          <a:prstGeom prst="rect">
            <a:avLst/>
          </a:prstGeom>
        </p:spPr>
        <p:txBody>
          <a:bodyPr vert="horz" lIns="91129" tIns="45565" rIns="91129" bIns="4556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2" y="9428585"/>
            <a:ext cx="2945659" cy="496331"/>
          </a:xfrm>
          <a:prstGeom prst="rect">
            <a:avLst/>
          </a:prstGeom>
        </p:spPr>
        <p:txBody>
          <a:bodyPr vert="horz" lIns="91129" tIns="45565" rIns="91129" bIns="45565"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5" y="9428585"/>
            <a:ext cx="2945659" cy="496331"/>
          </a:xfrm>
          <a:prstGeom prst="rect">
            <a:avLst/>
          </a:prstGeom>
        </p:spPr>
        <p:txBody>
          <a:bodyPr vert="horz" lIns="91129" tIns="45565" rIns="91129" bIns="45565" rtlCol="0" anchor="b"/>
          <a:lstStyle>
            <a:lvl1pPr algn="r">
              <a:defRPr sz="1200"/>
            </a:lvl1pPr>
          </a:lstStyle>
          <a:p>
            <a:fld id="{879499DE-1FB6-4B88-AB33-49917D919BE6}" type="slidenum">
              <a:rPr lang="zh-CN" altLang="en-US" smtClean="0"/>
              <a:pPr/>
              <a:t>‹#›</a:t>
            </a:fld>
            <a:endParaRPr lang="zh-CN" altLang="en-US"/>
          </a:p>
        </p:txBody>
      </p:sp>
    </p:spTree>
    <p:extLst>
      <p:ext uri="{BB962C8B-B14F-4D97-AF65-F5344CB8AC3E}">
        <p14:creationId xmlns:p14="http://schemas.microsoft.com/office/powerpoint/2010/main" val="99881942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我今天报告的题目是“致密核介质中考虑纵向和横向散射的介质激发的胶子辐射”。这个工作是在秦广友老师的指导下完成的。</a:t>
            </a: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后面这</a:t>
            </a:r>
            <a:r>
              <a:rPr lang="en-US" altLang="zh-CN" dirty="0">
                <a:latin typeface="+mn-ea"/>
              </a:rPr>
              <a:t>12</a:t>
            </a:r>
            <a:r>
              <a:rPr lang="zh-CN" altLang="en-US" dirty="0">
                <a:latin typeface="+mn-ea"/>
              </a:rPr>
              <a:t>个费曼图是非中间截断</a:t>
            </a:r>
            <a:r>
              <a:rPr lang="zh-CN" altLang="en-US">
                <a:latin typeface="+mn-ea"/>
              </a:rPr>
              <a:t>的。我们</a:t>
            </a:r>
            <a:r>
              <a:rPr lang="zh-CN" altLang="en-US" dirty="0">
                <a:latin typeface="+mn-ea"/>
              </a:rPr>
              <a:t>可以单独的计算出每个图对介质激发胶子辐射谱的贡献，然后再通过求和得到单次散射情况下胶子辐射谱</a:t>
            </a:r>
            <a:r>
              <a:rPr lang="zh-CN" altLang="en-US">
                <a:latin typeface="+mn-ea"/>
              </a:rPr>
              <a:t>的结果。我们在计算介质激发的胶</a:t>
            </a:r>
            <a:r>
              <a:rPr lang="zh-CN" altLang="en-US" dirty="0">
                <a:latin typeface="+mn-ea"/>
              </a:rPr>
              <a:t>子辐射过程</a:t>
            </a:r>
            <a:r>
              <a:rPr lang="zh-CN" altLang="en-US">
                <a:latin typeface="+mn-ea"/>
              </a:rPr>
              <a:t>时，引用</a:t>
            </a:r>
            <a:r>
              <a:rPr lang="zh-CN" altLang="en-US" dirty="0">
                <a:latin typeface="+mn-ea"/>
              </a:rPr>
              <a:t>静态</a:t>
            </a:r>
            <a:r>
              <a:rPr lang="en-US" altLang="zh-CN" dirty="0" err="1">
                <a:latin typeface="+mn-ea"/>
              </a:rPr>
              <a:t>yukawa</a:t>
            </a:r>
            <a:r>
              <a:rPr lang="zh-CN" altLang="en-US" dirty="0">
                <a:latin typeface="+mn-ea"/>
              </a:rPr>
              <a:t>势来表示胶子</a:t>
            </a:r>
            <a:r>
              <a:rPr lang="zh-CN" altLang="en-US">
                <a:latin typeface="+mn-ea"/>
              </a:rPr>
              <a:t>场关联函数，最后得到介质激发胶子辐射谱的解析式。</a:t>
            </a:r>
            <a:endParaRPr lang="zh-CN" altLang="en-US" dirty="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10</a:t>
            </a:fld>
            <a:endParaRPr lang="zh-CN" altLang="en-US"/>
          </a:p>
        </p:txBody>
      </p:sp>
    </p:spTree>
    <p:extLst>
      <p:ext uri="{BB962C8B-B14F-4D97-AF65-F5344CB8AC3E}">
        <p14:creationId xmlns:p14="http://schemas.microsoft.com/office/powerpoint/2010/main" val="2390414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我们在这里先给出其中一个费曼图的详细计算过程：该图的（强子张量）可以表示为如下形式：其中</a:t>
            </a:r>
            <a:r>
              <a:rPr lang="en-US" altLang="zh-CN" dirty="0">
                <a:latin typeface="+mn-ea"/>
              </a:rPr>
              <a:t>\psi </a:t>
            </a:r>
            <a:r>
              <a:rPr lang="zh-CN" altLang="en-US" dirty="0">
                <a:latin typeface="+mn-ea"/>
              </a:rPr>
              <a:t>表示夸克场，</a:t>
            </a:r>
            <a:r>
              <a:rPr lang="en-US" altLang="zh-CN" dirty="0">
                <a:latin typeface="+mn-ea"/>
              </a:rPr>
              <a:t>A^{a_1}</a:t>
            </a:r>
            <a:r>
              <a:rPr lang="zh-CN" altLang="en-US" dirty="0">
                <a:latin typeface="+mn-ea"/>
              </a:rPr>
              <a:t>和</a:t>
            </a:r>
            <a:r>
              <a:rPr lang="en-US" altLang="zh-CN" dirty="0">
                <a:latin typeface="+mn-ea"/>
              </a:rPr>
              <a:t>A^{a’_1}</a:t>
            </a:r>
            <a:r>
              <a:rPr lang="zh-CN" altLang="en-US" dirty="0">
                <a:latin typeface="+mn-ea"/>
              </a:rPr>
              <a:t>表示散射胶子场，</a:t>
            </a:r>
            <a:r>
              <a:rPr lang="en-US" altLang="zh-CN" dirty="0">
                <a:latin typeface="+mn-ea"/>
              </a:rPr>
              <a:t>\Gamma</a:t>
            </a:r>
            <a:r>
              <a:rPr lang="zh-CN" altLang="en-US" dirty="0">
                <a:latin typeface="+mn-ea"/>
              </a:rPr>
              <a:t>表示三胶子顶点。</a:t>
            </a:r>
            <a:r>
              <a:rPr lang="en-US" altLang="zh-CN" dirty="0">
                <a:latin typeface="+mn-ea"/>
              </a:rPr>
              <a:t>l</a:t>
            </a:r>
            <a:r>
              <a:rPr lang="zh-CN" altLang="en-US" dirty="0">
                <a:latin typeface="+mn-ea"/>
              </a:rPr>
              <a:t>是末态胶子的动量，</a:t>
            </a:r>
            <a:r>
              <a:rPr lang="en-US" altLang="zh-CN" dirty="0" err="1">
                <a:latin typeface="+mn-ea"/>
              </a:rPr>
              <a:t>l_q</a:t>
            </a:r>
            <a:r>
              <a:rPr lang="zh-CN" altLang="en-US" dirty="0">
                <a:latin typeface="+mn-ea"/>
              </a:rPr>
              <a:t>是末态部分子的动量。</a:t>
            </a:r>
            <a:r>
              <a:rPr lang="en-US" altLang="zh-CN" dirty="0">
                <a:latin typeface="+mn-ea"/>
              </a:rPr>
              <a:t>G_{\alpha,\beta}(l)</a:t>
            </a:r>
            <a:r>
              <a:rPr lang="zh-CN" altLang="en-US" dirty="0">
                <a:latin typeface="+mn-ea"/>
              </a:rPr>
              <a:t>表示辐射胶子极化。</a:t>
            </a:r>
            <a:endParaRPr lang="en-US" altLang="zh-CN" dirty="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同样的，我们可以通过以下几步，对强子张量进行化简：</a:t>
            </a:r>
            <a:endParaRPr lang="en-US" altLang="zh-CN" dirty="0">
              <a:latin typeface="+mn-ea"/>
            </a:endParaRPr>
          </a:p>
          <a:p>
            <a:r>
              <a:rPr lang="zh-CN" altLang="en-US" dirty="0">
                <a:latin typeface="+mn-ea"/>
              </a:rPr>
              <a:t>第一步、在高能和共线极限下，我们可以对场算符和核子态做一些近似：</a:t>
            </a:r>
            <a:endParaRPr lang="en-US" altLang="zh-CN" dirty="0">
              <a:latin typeface="+mn-ea"/>
            </a:endParaRPr>
          </a:p>
          <a:p>
            <a:r>
              <a:rPr lang="zh-CN" altLang="en-US" dirty="0">
                <a:latin typeface="+mn-ea"/>
              </a:rPr>
              <a:t>首先、考虑高能极限下，分离夸克场算符和胶子场算符；并在光锥规范下，只保留</a:t>
            </a:r>
            <a:r>
              <a:rPr lang="en-US" altLang="zh-CN" dirty="0">
                <a:latin typeface="+mn-ea"/>
              </a:rPr>
              <a:t>A^{\plus}</a:t>
            </a:r>
            <a:r>
              <a:rPr lang="zh-CN" altLang="en-US" dirty="0">
                <a:latin typeface="+mn-ea"/>
              </a:rPr>
              <a:t>方向；</a:t>
            </a:r>
            <a:endParaRPr lang="en-US" altLang="zh-CN" dirty="0">
              <a:latin typeface="+mn-ea"/>
            </a:endParaRPr>
          </a:p>
          <a:p>
            <a:r>
              <a:rPr lang="zh-CN" altLang="en-US" dirty="0">
                <a:latin typeface="+mn-ea"/>
              </a:rPr>
              <a:t>然后通过求迹计算</a:t>
            </a:r>
            <a:r>
              <a:rPr lang="en-US" altLang="zh-CN" dirty="0">
                <a:latin typeface="+mn-ea"/>
              </a:rPr>
              <a:t>,</a:t>
            </a:r>
            <a:r>
              <a:rPr lang="zh-CN" altLang="en-US" dirty="0">
                <a:latin typeface="+mn-ea"/>
              </a:rPr>
              <a:t>简化中间的夸克和胶子传播子，并通过围道积分，计算胶子和夸克传播子的积分。</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简化后的强子张量可以写成如下形式。</a:t>
            </a:r>
            <a:endParaRPr lang="en-US" altLang="zh-CN" dirty="0"/>
          </a:p>
          <a:p>
            <a:r>
              <a:rPr lang="zh-CN" altLang="en-US" dirty="0"/>
              <a:t>其中</a:t>
            </a:r>
            <a:r>
              <a:rPr lang="en-US" altLang="zh-CN" dirty="0"/>
              <a:t>,</a:t>
            </a:r>
            <a:r>
              <a:rPr lang="zh-CN" altLang="en-US" dirty="0"/>
              <a:t>第二行表示为部分子分布函数；倒数第三行表示 所有的</a:t>
            </a:r>
            <a:r>
              <a:rPr lang="en-US" altLang="zh-CN" dirty="0"/>
              <a:t>minus </a:t>
            </a:r>
            <a:r>
              <a:rPr lang="zh-CN" altLang="en-US" dirty="0"/>
              <a:t>方向的相位因子；最后两行表示矩阵元。</a:t>
            </a:r>
            <a:endParaRPr lang="en-US" altLang="zh-CN" dirty="0"/>
          </a:p>
          <a:p>
            <a:endParaRPr lang="en-US" altLang="zh-CN"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利用坐标平移，我们可以简化相位因子和矩阵元。</a:t>
            </a:r>
            <a:r>
              <a:rPr lang="zh-CN" altLang="en-US"/>
              <a:t>这是它们</a:t>
            </a:r>
            <a:r>
              <a:rPr lang="zh-CN" altLang="en-US" dirty="0"/>
              <a:t>的表达式，代入强子张量的表达式中，我们可以得到一个强子张量的普式。但是其中还有散射胶子场</a:t>
            </a:r>
            <a:r>
              <a:rPr lang="zh-CN" altLang="en-US"/>
              <a:t>的关联函数需要</a:t>
            </a:r>
            <a:r>
              <a:rPr lang="zh-CN" altLang="en-US" dirty="0"/>
              <a:t>进一步处理。</a:t>
            </a:r>
            <a:endParaRPr lang="en-US" altLang="zh-CN"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在这里，我们引入</a:t>
            </a:r>
            <a:r>
              <a:rPr lang="en-US" altLang="zh-CN" dirty="0"/>
              <a:t>Yukawa </a:t>
            </a:r>
            <a:r>
              <a:rPr lang="zh-CN" altLang="en-US" dirty="0"/>
              <a:t>势表示胶子场关联函数，其中在量子场论中，我们已经知道了动量空间中的静态</a:t>
            </a:r>
            <a:r>
              <a:rPr lang="en-US" altLang="zh-CN" dirty="0"/>
              <a:t>Yukawa</a:t>
            </a:r>
            <a:r>
              <a:rPr lang="zh-CN" altLang="en-US" dirty="0"/>
              <a:t>势的具体形式。因此，利用傅里叶变换，在笛卡尔坐标系中，散射胶子场关联函数可以表示为如下形式。其中</a:t>
            </a:r>
            <a:r>
              <a:rPr lang="en-US" altLang="zh-CN" dirty="0"/>
              <a:t>\rho</a:t>
            </a:r>
            <a:r>
              <a:rPr lang="zh-CN" altLang="en-US" dirty="0"/>
              <a:t>表示介质的密度。</a:t>
            </a:r>
            <a:endParaRPr lang="en-US" altLang="zh-CN"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利用静态</a:t>
            </a:r>
            <a:r>
              <a:rPr lang="en-US" altLang="zh-CN" dirty="0">
                <a:latin typeface="+mn-ea"/>
              </a:rPr>
              <a:t>Yukawa</a:t>
            </a:r>
            <a:r>
              <a:rPr lang="zh-CN" altLang="en-US" dirty="0">
                <a:latin typeface="+mn-ea"/>
              </a:rPr>
              <a:t>势表示散射胶子场关联后，我们可以得到该图的强子张量，其中考虑了横向和纵向散射的贡献。其中的</a:t>
            </a:r>
            <a:r>
              <a:rPr lang="en-US" altLang="zh-CN" dirty="0">
                <a:latin typeface="+mn-ea"/>
              </a:rPr>
              <a:t>\tau^-</a:t>
            </a:r>
            <a:r>
              <a:rPr lang="en-US" altLang="zh-CN" baseline="0" dirty="0">
                <a:latin typeface="+mn-ea"/>
              </a:rPr>
              <a:t> </a:t>
            </a:r>
            <a:r>
              <a:rPr lang="zh-CN" altLang="en-US" dirty="0">
                <a:latin typeface="+mn-ea"/>
              </a:rPr>
              <a:t>表示散射胶子形成时间。</a:t>
            </a: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利用相同的方法，计算其他</a:t>
            </a:r>
            <a:r>
              <a:rPr lang="en-US" altLang="zh-CN" dirty="0">
                <a:latin typeface="+mn-ea"/>
              </a:rPr>
              <a:t>20</a:t>
            </a:r>
            <a:r>
              <a:rPr lang="zh-CN" altLang="en-US" dirty="0">
                <a:latin typeface="+mn-ea"/>
              </a:rPr>
              <a:t>个费曼图的强子张量，通过求和后，我们可以得到单次散射情况下考虑横向和纵向散射贡献的胶子辐射谱。</a:t>
            </a: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接下来，我们只考虑横向交换动量的贡献，笛卡尔坐标系中的散射胶子场关联可以表示为如下形式。从而，我们可以给出高能极限条件下的弹性散射概率。</a:t>
            </a:r>
            <a:endParaRPr lang="en-US" altLang="zh-CN" dirty="0">
              <a:latin typeface="+mn-ea"/>
            </a:endParaRPr>
          </a:p>
          <a:p>
            <a:endParaRPr lang="en-US" altLang="zh-CN" dirty="0">
              <a:latin typeface="+mn-ea"/>
            </a:endParaRPr>
          </a:p>
          <a:p>
            <a:endParaRPr lang="zh-CN" altLang="en-US" dirty="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将弹性散射概率代入强子张量的表达式。在只考虑横向散射的胶子辐射谱可以表示为如下形式，其中的</a:t>
            </a:r>
            <a:r>
              <a:rPr lang="en-US" altLang="zh-CN" dirty="0">
                <a:latin typeface="+mn-ea"/>
              </a:rPr>
              <a:t>\lambda^-</a:t>
            </a:r>
            <a:r>
              <a:rPr lang="en-US" altLang="zh-CN" baseline="0" dirty="0">
                <a:latin typeface="+mn-ea"/>
              </a:rPr>
              <a:t> </a:t>
            </a:r>
            <a:r>
              <a:rPr lang="zh-CN" altLang="en-US" baseline="0" dirty="0">
                <a:latin typeface="+mn-ea"/>
              </a:rPr>
              <a:t>为平均自由程</a:t>
            </a:r>
            <a:r>
              <a:rPr lang="zh-CN" altLang="en-US" dirty="0">
                <a:latin typeface="+mn-ea"/>
              </a:rPr>
              <a:t>。我们可以看到介质激发的胶子辐射谱中包含了弹性散射率和弹性散射截面的微分形式。</a:t>
            </a: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我将从以下几部分介绍论文中的工作：</a:t>
            </a:r>
            <a:endParaRPr lang="en-US" altLang="zh-CN" dirty="0">
              <a:latin typeface="+mn-ea"/>
            </a:endParaRPr>
          </a:p>
          <a:p>
            <a:r>
              <a:rPr lang="zh-CN" altLang="en-US" dirty="0">
                <a:latin typeface="+mn-ea"/>
              </a:rPr>
              <a:t>第一部分是我们工作的动机和思想；</a:t>
            </a:r>
            <a:endParaRPr lang="en-US" altLang="zh-CN" dirty="0">
              <a:latin typeface="+mn-ea"/>
            </a:endParaRPr>
          </a:p>
          <a:p>
            <a:r>
              <a:rPr lang="zh-CN" altLang="en-US" dirty="0">
                <a:latin typeface="+mn-ea"/>
              </a:rPr>
              <a:t>第二部分是考虑横向和纵向散射的胶子辐射过程；</a:t>
            </a:r>
            <a:endParaRPr lang="en-US" altLang="zh-CN" dirty="0">
              <a:latin typeface="+mn-ea"/>
            </a:endParaRPr>
          </a:p>
          <a:p>
            <a:r>
              <a:rPr lang="zh-CN" altLang="en-US" dirty="0">
                <a:latin typeface="+mn-ea"/>
              </a:rPr>
              <a:t>第三部分介绍核介质中重味夸克胶子辐射过程；</a:t>
            </a:r>
            <a:r>
              <a:rPr lang="en-US" altLang="zh-CN" dirty="0">
                <a:latin typeface="+mn-ea"/>
              </a:rPr>
              <a:t>                              </a:t>
            </a:r>
          </a:p>
          <a:p>
            <a:r>
              <a:rPr lang="zh-CN" altLang="en-US" dirty="0">
                <a:latin typeface="+mn-ea"/>
              </a:rPr>
              <a:t>最后是总结和展望。</a:t>
            </a: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进一步考虑软胶子辐射极限，我们的结果可以简化为</a:t>
            </a:r>
            <a:r>
              <a:rPr lang="en-US" altLang="zh-CN" dirty="0">
                <a:latin typeface="+mn-ea"/>
              </a:rPr>
              <a:t>GLV</a:t>
            </a:r>
            <a:r>
              <a:rPr lang="zh-CN" altLang="en-US" dirty="0">
                <a:latin typeface="+mn-ea"/>
              </a:rPr>
              <a:t>的单次散射单一胶子辐射形式。</a:t>
            </a: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我们还计算了重味夸克在致密核介质中的胶子辐射过程。其计算过程完全类似于轻夸克在致密核介质中的胶子辐射过程。在这里，我们只给出其中重要的结果。</a:t>
            </a: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首先，我们计算了重味夸克在真空中的微分形式的强子张量和胶子辐射谱。其中，我们可以清楚的看到重夸克质量对真空中胶子辐射谱的影响。</a:t>
            </a: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考虑横向和纵向散射的贡献，介质激发的重味夸克胶子辐射谱可以表示为如下</a:t>
            </a:r>
            <a:r>
              <a:rPr lang="zh-CN" altLang="en-US">
                <a:latin typeface="+mn-ea"/>
              </a:rPr>
              <a:t>形式。而且</a:t>
            </a:r>
            <a:r>
              <a:rPr lang="zh-CN" altLang="en-US" dirty="0">
                <a:latin typeface="+mn-ea"/>
              </a:rPr>
              <a:t>，重夸克辐射胶子的形成时间依赖于重夸克的质量，它要短于从轻夸克辐射胶子的形成时间。其中的</a:t>
            </a:r>
            <a:r>
              <a:rPr lang="en-US" altLang="zh-CN" dirty="0">
                <a:latin typeface="+mn-ea"/>
              </a:rPr>
              <a:t>\delta T \bar</a:t>
            </a:r>
            <a:r>
              <a:rPr lang="zh-CN" altLang="en-US" dirty="0">
                <a:latin typeface="+mn-ea"/>
              </a:rPr>
              <a:t>表达式如下。</a:t>
            </a: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600">
                <a:latin typeface="+mn-ea"/>
              </a:rPr>
              <a:t>这里我们可以清晰的看出质量项的贡献。</a:t>
            </a:r>
            <a:endParaRPr lang="zh-CN" altLang="en-US" sz="1600" dirty="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接下来，只考虑横向散射贡献，介质激发的重味夸克胶子辐射谱给出如下简化形式。其中，矩阵元也可以进行简化。</a:t>
            </a: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600">
                <a:latin typeface="+mn-ea"/>
              </a:rPr>
              <a:t>这些系数矩阵元忽略了纵向动量的贡献。</a:t>
            </a:r>
            <a:endParaRPr lang="zh-CN" altLang="en-US" sz="1600" dirty="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忽略纵向散射贡献并考虑软胶子辐射极限</a:t>
            </a:r>
            <a:r>
              <a:rPr lang="zh-CN" altLang="en-US">
                <a:latin typeface="+mn-ea"/>
              </a:rPr>
              <a:t>条件，我们计算得到的重夸克胶</a:t>
            </a:r>
            <a:r>
              <a:rPr lang="zh-CN" altLang="en-US" dirty="0">
                <a:latin typeface="+mn-ea"/>
              </a:rPr>
              <a:t>子辐射谱可以与</a:t>
            </a:r>
            <a:r>
              <a:rPr lang="en-US" altLang="zh-CN" dirty="0">
                <a:latin typeface="+mn-ea"/>
              </a:rPr>
              <a:t>DGLV</a:t>
            </a:r>
            <a:r>
              <a:rPr lang="zh-CN" altLang="en-US" dirty="0">
                <a:latin typeface="+mn-ea"/>
              </a:rPr>
              <a:t>理论模型给出的结果是一致的。</a:t>
            </a: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我们在</a:t>
            </a:r>
            <a:r>
              <a:rPr lang="en-US" altLang="zh-CN" dirty="0">
                <a:latin typeface="+mn-ea"/>
              </a:rPr>
              <a:t>DIS</a:t>
            </a:r>
            <a:r>
              <a:rPr lang="zh-CN" altLang="en-US" dirty="0">
                <a:latin typeface="+mn-ea"/>
              </a:rPr>
              <a:t>框架下计算了轻夸克和重味</a:t>
            </a:r>
            <a:r>
              <a:rPr lang="zh-CN" altLang="en-US">
                <a:latin typeface="+mn-ea"/>
              </a:rPr>
              <a:t>夸克的胶子</a:t>
            </a:r>
            <a:r>
              <a:rPr lang="zh-CN" altLang="en-US" dirty="0">
                <a:latin typeface="+mn-ea"/>
              </a:rPr>
              <a:t>辐射谱。</a:t>
            </a:r>
            <a:endParaRPr lang="en-US" altLang="zh-CN" dirty="0">
              <a:latin typeface="+mn-ea"/>
            </a:endParaRPr>
          </a:p>
          <a:p>
            <a:r>
              <a:rPr lang="zh-CN" altLang="en-US" dirty="0">
                <a:latin typeface="+mn-ea"/>
              </a:rPr>
              <a:t>其一、在考虑只有横向</a:t>
            </a:r>
            <a:r>
              <a:rPr lang="zh-CN" altLang="en-US">
                <a:latin typeface="+mn-ea"/>
              </a:rPr>
              <a:t>散射贡献和</a:t>
            </a:r>
            <a:r>
              <a:rPr lang="zh-CN" altLang="en-US" dirty="0">
                <a:latin typeface="+mn-ea"/>
              </a:rPr>
              <a:t>软胶子辐射极限，我们的结果和</a:t>
            </a:r>
            <a:r>
              <a:rPr lang="en-US" altLang="zh-CN" dirty="0">
                <a:latin typeface="+mn-ea"/>
              </a:rPr>
              <a:t>GLV</a:t>
            </a:r>
            <a:r>
              <a:rPr lang="zh-CN" altLang="en-US" dirty="0">
                <a:latin typeface="+mn-ea"/>
              </a:rPr>
              <a:t>以及</a:t>
            </a:r>
            <a:r>
              <a:rPr lang="en-US" altLang="zh-CN" dirty="0">
                <a:latin typeface="+mn-ea"/>
              </a:rPr>
              <a:t>DGLV</a:t>
            </a:r>
            <a:r>
              <a:rPr lang="zh-CN" altLang="en-US" dirty="0">
                <a:latin typeface="+mn-ea"/>
              </a:rPr>
              <a:t>的结果是一致的。</a:t>
            </a:r>
            <a:endParaRPr lang="en-US" altLang="zh-CN" dirty="0">
              <a:latin typeface="+mn-ea"/>
            </a:endParaRPr>
          </a:p>
          <a:p>
            <a:r>
              <a:rPr lang="zh-CN" altLang="en-US" dirty="0">
                <a:latin typeface="+mn-ea"/>
              </a:rPr>
              <a:t>其二、重夸克的质量影响胶子形成的时间和介质激发胶子辐射谱。</a:t>
            </a:r>
            <a:endParaRPr lang="en-US" altLang="zh-CN" dirty="0">
              <a:latin typeface="+mn-ea"/>
            </a:endParaRPr>
          </a:p>
          <a:p>
            <a:r>
              <a:rPr lang="zh-CN" altLang="en-US" dirty="0">
                <a:latin typeface="+mn-ea"/>
              </a:rPr>
              <a:t>其三、我们的工作</a:t>
            </a:r>
            <a:r>
              <a:rPr lang="zh-CN" altLang="en-US">
                <a:latin typeface="+mn-ea"/>
              </a:rPr>
              <a:t>是对</a:t>
            </a:r>
            <a:r>
              <a:rPr lang="en-US" altLang="zh-CN">
                <a:latin typeface="+mn-ea"/>
              </a:rPr>
              <a:t>higher </a:t>
            </a:r>
            <a:r>
              <a:rPr lang="en-US" altLang="zh-CN" dirty="0">
                <a:latin typeface="+mn-ea"/>
              </a:rPr>
              <a:t>twist </a:t>
            </a:r>
            <a:r>
              <a:rPr lang="zh-CN" altLang="en-US">
                <a:latin typeface="+mn-ea"/>
              </a:rPr>
              <a:t>和</a:t>
            </a:r>
            <a:r>
              <a:rPr lang="en-US" altLang="zh-CN">
                <a:latin typeface="+mn-ea"/>
              </a:rPr>
              <a:t>GLV </a:t>
            </a:r>
            <a:r>
              <a:rPr lang="zh-CN" altLang="en-US">
                <a:latin typeface="+mn-ea"/>
              </a:rPr>
              <a:t>单次散射单一胶子辐射模型的</a:t>
            </a:r>
            <a:r>
              <a:rPr lang="zh-CN" altLang="en-US" dirty="0">
                <a:latin typeface="+mn-ea"/>
              </a:rPr>
              <a:t>拓展。</a:t>
            </a:r>
            <a:endParaRPr lang="en-US" altLang="zh-CN" dirty="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接下来，我们将会利用我们现有的结论做一些相对论重离子碰撞过程中的部分子能量损失和喷注淬火的唯象计算。另外，我们还可以计算多次散射情况下的胶子辐射过程。</a:t>
            </a:r>
            <a:endParaRPr lang="en-US" altLang="zh-CN" dirty="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sz="1600"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zh-CN" altLang="en-US">
                <a:latin typeface="+mn-ea"/>
              </a:rPr>
              <a:t>在高能重离子碰撞中，</a:t>
            </a:r>
            <a:r>
              <a:rPr lang="en-US" altLang="zh-CN">
                <a:latin typeface="+mn-ea"/>
              </a:rPr>
              <a:t>Jets </a:t>
            </a:r>
            <a:r>
              <a:rPr lang="zh-CN" altLang="en-US" dirty="0">
                <a:latin typeface="+mn-ea"/>
              </a:rPr>
              <a:t>可以作为</a:t>
            </a:r>
            <a:r>
              <a:rPr lang="en-US" altLang="zh-CN" dirty="0">
                <a:latin typeface="+mn-ea"/>
              </a:rPr>
              <a:t>QGP</a:t>
            </a:r>
            <a:r>
              <a:rPr lang="zh-CN" altLang="en-US" dirty="0">
                <a:latin typeface="+mn-ea"/>
              </a:rPr>
              <a:t>的硬探针，在致密核物质或</a:t>
            </a:r>
            <a:r>
              <a:rPr lang="en-US" altLang="zh-CN" dirty="0">
                <a:latin typeface="+mn-ea"/>
              </a:rPr>
              <a:t>QGP</a:t>
            </a:r>
            <a:r>
              <a:rPr lang="zh-CN" altLang="en-US" dirty="0">
                <a:latin typeface="+mn-ea"/>
              </a:rPr>
              <a:t>介质中，</a:t>
            </a:r>
            <a:r>
              <a:rPr lang="zh-CN" altLang="en-US">
                <a:latin typeface="+mn-ea"/>
              </a:rPr>
              <a:t>硬的部分子喷注和</a:t>
            </a:r>
            <a:r>
              <a:rPr lang="zh-CN" altLang="en-US" dirty="0">
                <a:latin typeface="+mn-ea"/>
              </a:rPr>
              <a:t>介质之间通过交换胶子产生相互作用。</a:t>
            </a:r>
            <a:endParaRPr lang="en-US" altLang="zh-CN" dirty="0">
              <a:latin typeface="+mn-ea"/>
            </a:endParaRPr>
          </a:p>
          <a:p>
            <a:r>
              <a:rPr lang="zh-CN" altLang="en-US">
                <a:latin typeface="+mn-ea"/>
              </a:rPr>
              <a:t>其相互作用可以分为弹性碰撞过程和非弹性的辐射过程：</a:t>
            </a:r>
            <a:endParaRPr lang="en-US" altLang="zh-CN" dirty="0">
              <a:latin typeface="+mn-ea"/>
            </a:endParaRPr>
          </a:p>
          <a:p>
            <a:r>
              <a:rPr lang="zh-CN" altLang="en-US" dirty="0">
                <a:latin typeface="+mn-ea"/>
              </a:rPr>
              <a:t>在弹性碰撞过程中</a:t>
            </a:r>
            <a:r>
              <a:rPr lang="en-US" altLang="zh-CN" dirty="0">
                <a:latin typeface="+mn-ea"/>
              </a:rPr>
              <a:t>,Jet </a:t>
            </a:r>
            <a:r>
              <a:rPr lang="zh-CN" altLang="en-US" dirty="0">
                <a:latin typeface="+mn-ea"/>
              </a:rPr>
              <a:t>与介质之间只交换胶子；</a:t>
            </a:r>
            <a:endParaRPr lang="en-US" altLang="zh-CN" dirty="0">
              <a:latin typeface="+mn-ea"/>
            </a:endParaRPr>
          </a:p>
          <a:p>
            <a:r>
              <a:rPr lang="zh-CN" altLang="en-US" dirty="0">
                <a:latin typeface="+mn-ea"/>
              </a:rPr>
              <a:t>在非弹性碰撞过程中，</a:t>
            </a:r>
            <a:r>
              <a:rPr lang="en-US" altLang="zh-CN" dirty="0">
                <a:latin typeface="+mn-ea"/>
              </a:rPr>
              <a:t>Jet </a:t>
            </a:r>
            <a:r>
              <a:rPr lang="zh-CN" altLang="en-US" dirty="0">
                <a:latin typeface="+mn-ea"/>
              </a:rPr>
              <a:t>与介质之间交换胶子的</a:t>
            </a:r>
            <a:r>
              <a:rPr lang="zh-CN" altLang="en-US">
                <a:latin typeface="+mn-ea"/>
              </a:rPr>
              <a:t>同时，还会向末态辐射出胶子。</a:t>
            </a:r>
            <a:endParaRPr lang="zh-CN" altLang="en-US" dirty="0">
              <a:latin typeface="+mn-ea"/>
            </a:endParaRPr>
          </a:p>
        </p:txBody>
      </p:sp>
      <p:sp>
        <p:nvSpPr>
          <p:cNvPr id="4" name="灯片编号占位符 3"/>
          <p:cNvSpPr>
            <a:spLocks noGrp="1"/>
          </p:cNvSpPr>
          <p:nvPr>
            <p:ph type="sldNum" sz="quarter" idx="5"/>
          </p:nvPr>
        </p:nvSpPr>
        <p:spPr/>
        <p:txBody>
          <a:bodyPr/>
          <a:lstStyle/>
          <a:p>
            <a:pPr>
              <a:defRPr/>
            </a:pPr>
            <a:fld id="{BEE80AEC-090A-4C20-94BD-FD7EDD8D3126}" type="slidenum">
              <a:rPr lang="zh-CN" altLang="en-US" smtClean="0"/>
              <a:pPr>
                <a:defRPr/>
              </a:pPr>
              <a:t>4</a:t>
            </a:fld>
            <a:endParaRPr lang="zh-CN" altLang="en-US"/>
          </a:p>
        </p:txBody>
      </p:sp>
    </p:spTree>
    <p:extLst>
      <p:ext uri="{BB962C8B-B14F-4D97-AF65-F5344CB8AC3E}">
        <p14:creationId xmlns:p14="http://schemas.microsoft.com/office/powerpoint/2010/main" val="2930774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对于介质激发的单胶子辐射过程，之前有多种理论模型计算了部分子辐射能量损失。但是在这些理论模型中，都只考虑横向散射动量对部分子辐射能量损失的贡献。 例如，在 </a:t>
            </a:r>
            <a:r>
              <a:rPr lang="en-US" altLang="zh-CN" dirty="0">
                <a:latin typeface="+mn-ea"/>
              </a:rPr>
              <a:t>higher</a:t>
            </a:r>
            <a:r>
              <a:rPr lang="en-US" altLang="zh-CN" baseline="0" dirty="0">
                <a:latin typeface="+mn-ea"/>
              </a:rPr>
              <a:t> twist </a:t>
            </a:r>
            <a:r>
              <a:rPr lang="zh-CN" altLang="en-US" baseline="0" dirty="0">
                <a:latin typeface="+mn-ea"/>
              </a:rPr>
              <a:t>理论模型中，只考虑了</a:t>
            </a:r>
            <a:r>
              <a:rPr lang="en-US" altLang="zh-CN" baseline="0" dirty="0">
                <a:latin typeface="+mn-ea"/>
              </a:rPr>
              <a:t>\hat{q}</a:t>
            </a:r>
            <a:r>
              <a:rPr lang="zh-CN" altLang="en-US" baseline="0" dirty="0">
                <a:latin typeface="+mn-ea"/>
              </a:rPr>
              <a:t>项的贡献；而</a:t>
            </a:r>
            <a:r>
              <a:rPr lang="en-US" altLang="zh-CN" baseline="0" dirty="0">
                <a:latin typeface="+mn-ea"/>
              </a:rPr>
              <a:t>GLV</a:t>
            </a:r>
            <a:r>
              <a:rPr lang="zh-CN" altLang="en-US" baseline="0" dirty="0">
                <a:latin typeface="+mn-ea"/>
              </a:rPr>
              <a:t>模型中，也只考虑了末态辐射胶子和散射胶子的横向动量的贡献。</a:t>
            </a:r>
            <a:r>
              <a:rPr lang="zh-CN" altLang="en-US" dirty="0">
                <a:latin typeface="+mn-ea"/>
              </a:rPr>
              <a:t>我们在</a:t>
            </a:r>
            <a:r>
              <a:rPr lang="en-US" altLang="zh-CN" dirty="0">
                <a:latin typeface="+mn-ea"/>
              </a:rPr>
              <a:t>HT</a:t>
            </a:r>
            <a:r>
              <a:rPr lang="zh-CN" altLang="en-US" dirty="0">
                <a:latin typeface="+mn-ea"/>
              </a:rPr>
              <a:t>和</a:t>
            </a:r>
            <a:r>
              <a:rPr lang="en-US" altLang="zh-CN" dirty="0">
                <a:latin typeface="+mn-ea"/>
              </a:rPr>
              <a:t>GLV</a:t>
            </a:r>
            <a:r>
              <a:rPr lang="zh-CN" altLang="en-US" dirty="0">
                <a:latin typeface="+mn-ea"/>
              </a:rPr>
              <a:t>理论模型的基础考虑了散射胶子纵向动量对介质激发胶子辐射谱的贡献。</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秦广友老师他们在之前的文章考虑了横向和纵向散射对弹性碰撞过程的贡献。在深度非弹性散射（</a:t>
            </a:r>
            <a:r>
              <a:rPr lang="en-US" altLang="zh-CN" dirty="0">
                <a:latin typeface="+mn-ea"/>
              </a:rPr>
              <a:t>DIS</a:t>
            </a:r>
            <a:r>
              <a:rPr lang="zh-CN" altLang="en-US" dirty="0">
                <a:latin typeface="+mn-ea"/>
              </a:rPr>
              <a:t>）的框架下，一个轻子撞击介质中的核子，它们之间交换一个虚光子，得到硬部分子。该硬部分子穿过致密核介质时，与介质之间交换胶子产生相互作用，最后得到末态部分子。在光锥规范下，对末态部分子分布函数，做散射胶子动量的二阶梯度展开，其对应的系数分别表示 </a:t>
            </a:r>
            <a:r>
              <a:rPr lang="en-US" altLang="zh-CN" dirty="0">
                <a:latin typeface="+mn-ea"/>
              </a:rPr>
              <a:t>D_{L1}</a:t>
            </a:r>
            <a:r>
              <a:rPr lang="zh-CN" altLang="en-US" dirty="0">
                <a:latin typeface="+mn-ea"/>
              </a:rPr>
              <a:t>；</a:t>
            </a:r>
            <a:r>
              <a:rPr lang="en-US" altLang="zh-CN" dirty="0">
                <a:latin typeface="+mn-ea"/>
              </a:rPr>
              <a:t>D_{L2}</a:t>
            </a:r>
            <a:r>
              <a:rPr lang="zh-CN" altLang="en-US" dirty="0">
                <a:latin typeface="+mn-ea"/>
              </a:rPr>
              <a:t>；</a:t>
            </a:r>
            <a:r>
              <a:rPr lang="en-US" altLang="zh-CN" dirty="0">
                <a:latin typeface="+mn-ea"/>
              </a:rPr>
              <a:t>D_{T2}</a:t>
            </a:r>
            <a:r>
              <a:rPr lang="zh-CN" altLang="en-US" dirty="0">
                <a:latin typeface="+mn-ea"/>
              </a:rPr>
              <a:t>。其中，</a:t>
            </a:r>
            <a:r>
              <a:rPr lang="en-US" altLang="zh-CN" dirty="0">
                <a:latin typeface="+mn-ea"/>
              </a:rPr>
              <a:t>D_{L1}</a:t>
            </a:r>
            <a:r>
              <a:rPr lang="zh-CN" altLang="en-US" dirty="0">
                <a:latin typeface="+mn-ea"/>
              </a:rPr>
              <a:t>称作 </a:t>
            </a:r>
            <a:r>
              <a:rPr lang="en-US" altLang="zh-CN" dirty="0">
                <a:latin typeface="+mn-ea"/>
              </a:rPr>
              <a:t>(</a:t>
            </a:r>
            <a:r>
              <a:rPr lang="zh-CN" altLang="en-US" dirty="0">
                <a:latin typeface="+mn-ea"/>
              </a:rPr>
              <a:t>纵向阻力</a:t>
            </a:r>
            <a:r>
              <a:rPr lang="en-US" altLang="zh-CN" dirty="0">
                <a:latin typeface="+mn-ea"/>
              </a:rPr>
              <a:t>),</a:t>
            </a:r>
            <a:r>
              <a:rPr lang="zh-CN" altLang="en-US" dirty="0">
                <a:latin typeface="+mn-ea"/>
              </a:rPr>
              <a:t>表示 </a:t>
            </a:r>
            <a:r>
              <a:rPr lang="en-US" altLang="zh-CN" dirty="0">
                <a:latin typeface="+mn-ea"/>
              </a:rPr>
              <a:t>(</a:t>
            </a:r>
            <a:r>
              <a:rPr lang="zh-CN" altLang="en-US" dirty="0">
                <a:latin typeface="+mn-ea"/>
              </a:rPr>
              <a:t>弹性能量损失率</a:t>
            </a:r>
            <a:r>
              <a:rPr lang="en-US" altLang="zh-CN" dirty="0">
                <a:latin typeface="+mn-ea"/>
              </a:rPr>
              <a:t>)</a:t>
            </a:r>
            <a:r>
              <a:rPr lang="zh-CN" altLang="en-US" dirty="0">
                <a:latin typeface="+mn-ea"/>
              </a:rPr>
              <a:t>，</a:t>
            </a:r>
            <a:r>
              <a:rPr lang="en-US" altLang="zh-CN" dirty="0">
                <a:latin typeface="+mn-ea"/>
              </a:rPr>
              <a:t>\hat{e}</a:t>
            </a:r>
            <a:r>
              <a:rPr lang="zh-CN" altLang="en-US" dirty="0">
                <a:latin typeface="+mn-ea"/>
              </a:rPr>
              <a:t>；</a:t>
            </a:r>
            <a:r>
              <a:rPr lang="en-US" altLang="zh-CN" dirty="0">
                <a:latin typeface="+mn-ea"/>
              </a:rPr>
              <a:t>D_{L2} </a:t>
            </a:r>
            <a:r>
              <a:rPr lang="zh-CN" altLang="en-US" dirty="0">
                <a:latin typeface="+mn-ea"/>
              </a:rPr>
              <a:t>称作 （纵向扩散），</a:t>
            </a:r>
            <a:r>
              <a:rPr lang="en-US" altLang="zh-CN" dirty="0">
                <a:latin typeface="+mn-ea"/>
              </a:rPr>
              <a:t> </a:t>
            </a:r>
            <a:r>
              <a:rPr lang="zh-CN" altLang="en-US" dirty="0">
                <a:latin typeface="+mn-ea"/>
              </a:rPr>
              <a:t>表示（弹性能量损失的扩散率）</a:t>
            </a:r>
            <a:r>
              <a:rPr lang="en-US" altLang="zh-CN" dirty="0">
                <a:latin typeface="+mn-ea"/>
              </a:rPr>
              <a:t>,\hat{e}_2</a:t>
            </a:r>
            <a:r>
              <a:rPr lang="zh-CN" altLang="en-US" dirty="0">
                <a:latin typeface="+mn-ea"/>
              </a:rPr>
              <a:t>； </a:t>
            </a:r>
            <a:r>
              <a:rPr lang="en-US" altLang="zh-CN" dirty="0">
                <a:latin typeface="+mn-ea"/>
              </a:rPr>
              <a:t>D_{T2}</a:t>
            </a:r>
            <a:r>
              <a:rPr lang="zh-CN" altLang="en-US" dirty="0">
                <a:latin typeface="+mn-ea"/>
              </a:rPr>
              <a:t> 称作 （横向扩散），表示（横向动量扩散率），</a:t>
            </a:r>
            <a:r>
              <a:rPr lang="en-US" altLang="zh-CN" dirty="0">
                <a:latin typeface="+mn-ea"/>
              </a:rPr>
              <a:t>\hat{q}</a:t>
            </a:r>
            <a:r>
              <a:rPr lang="zh-CN" altLang="en-US" dirty="0">
                <a:latin typeface="+mn-ea"/>
              </a:rPr>
              <a:t>。下面是它们的具体关系式。</a:t>
            </a:r>
            <a:endParaRPr lang="en-US" altLang="zh-CN" dirty="0">
              <a:latin typeface="+mn-ea"/>
            </a:endParaRPr>
          </a:p>
          <a:p>
            <a:endParaRPr lang="en-US" altLang="zh-CN" dirty="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latin typeface="+mn-ea"/>
              </a:rPr>
              <a:t>这是多次散射情况下胶子辐射过程的费曼图，但是这个图的计算有两个困难：其一是因为</a:t>
            </a:r>
            <a:r>
              <a:rPr lang="en-US" altLang="zh-CN" dirty="0">
                <a:latin typeface="+mn-ea"/>
              </a:rPr>
              <a:t>QCD</a:t>
            </a:r>
            <a:r>
              <a:rPr lang="zh-CN" altLang="en-US" dirty="0">
                <a:latin typeface="+mn-ea"/>
              </a:rPr>
              <a:t>的非阿贝尔特性，辐射胶子与介质之间会发生相互作用，因此在计算过程中我还需要对三胶子顶点可能出现的数目进行求和；另外，我们必须对胶子辐射的可能出现的位置以及多次散射的次数进行重求和。</a:t>
            </a:r>
            <a:endParaRPr lang="en-US" altLang="zh-CN" dirty="0">
              <a:latin typeface="+mn-ea"/>
            </a:endParaRPr>
          </a:p>
          <a:p>
            <a:endParaRPr lang="en-US" altLang="zh-CN" dirty="0">
              <a:latin typeface="+mn-ea"/>
            </a:endParaRPr>
          </a:p>
          <a:p>
            <a:r>
              <a:rPr lang="zh-CN" altLang="en-US" dirty="0">
                <a:latin typeface="+mn-ea"/>
              </a:rPr>
              <a:t>所以我们先从最简单的单次散射情况下的胶子辐射过程开始。</a:t>
            </a: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在单次散射情况下的胶子辐射过程，有如下</a:t>
            </a:r>
            <a:r>
              <a:rPr lang="en-US" altLang="zh-CN" dirty="0"/>
              <a:t>21</a:t>
            </a:r>
            <a:r>
              <a:rPr lang="zh-CN" altLang="en-US" dirty="0"/>
              <a:t>个费曼图，其中这里的</a:t>
            </a:r>
            <a:r>
              <a:rPr lang="en-US" altLang="zh-CN" dirty="0"/>
              <a:t>9</a:t>
            </a:r>
            <a:r>
              <a:rPr lang="zh-CN" altLang="en-US" dirty="0"/>
              <a:t>个图是中心截断的费曼图。</a:t>
            </a: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outline</a:t>
            </a:r>
            <a:endParaRPr lang="zh-CN" altLang="en-US"/>
          </a:p>
        </p:txBody>
      </p:sp>
      <p:sp>
        <p:nvSpPr>
          <p:cNvPr id="6" name="灯片编号占位符 5"/>
          <p:cNvSpPr>
            <a:spLocks noGrp="1"/>
          </p:cNvSpPr>
          <p:nvPr>
            <p:ph type="sldNum" sz="quarter" idx="12"/>
          </p:nvPr>
        </p:nvSpPr>
        <p:spPr/>
        <p:txBody>
          <a:bodyPr/>
          <a:lstStyle>
            <a:lvl1pPr>
              <a:defRPr sz="1600">
                <a:latin typeface="方正舒体" pitchFamily="2" charset="-122"/>
                <a:ea typeface="方正舒体" pitchFamily="2" charset="-122"/>
              </a:defRPr>
            </a:lvl1pPr>
          </a:lstStyle>
          <a:p>
            <a:fld id="{2F98732A-2252-4D97-9B63-0429C93C9737}"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outline</a:t>
            </a:r>
            <a:endParaRPr lang="zh-CN" altLang="en-US"/>
          </a:p>
        </p:txBody>
      </p:sp>
      <p:sp>
        <p:nvSpPr>
          <p:cNvPr id="6" name="灯片编号占位符 5"/>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outline</a:t>
            </a:r>
            <a:endParaRPr lang="zh-CN" altLang="en-US"/>
          </a:p>
        </p:txBody>
      </p:sp>
      <p:sp>
        <p:nvSpPr>
          <p:cNvPr id="6" name="灯片编号占位符 5"/>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outline</a:t>
            </a:r>
            <a:endParaRPr lang="zh-CN" altLang="en-US"/>
          </a:p>
        </p:txBody>
      </p:sp>
      <p:sp>
        <p:nvSpPr>
          <p:cNvPr id="6" name="灯片编号占位符 5"/>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outline</a:t>
            </a:r>
            <a:endParaRPr lang="zh-CN" altLang="en-US"/>
          </a:p>
        </p:txBody>
      </p:sp>
      <p:sp>
        <p:nvSpPr>
          <p:cNvPr id="6" name="灯片编号占位符 5"/>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outline</a:t>
            </a:r>
            <a:endParaRPr lang="zh-CN" altLang="en-US"/>
          </a:p>
        </p:txBody>
      </p:sp>
      <p:sp>
        <p:nvSpPr>
          <p:cNvPr id="6" name="灯片编号占位符 5"/>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a:t>outline</a:t>
            </a:r>
            <a:endParaRPr lang="zh-CN" altLang="en-US"/>
          </a:p>
        </p:txBody>
      </p:sp>
      <p:sp>
        <p:nvSpPr>
          <p:cNvPr id="7" name="灯片编号占位符 6"/>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en-US" altLang="zh-CN"/>
              <a:t>outline</a:t>
            </a:r>
            <a:endParaRPr lang="zh-CN" altLang="en-US"/>
          </a:p>
        </p:txBody>
      </p:sp>
      <p:sp>
        <p:nvSpPr>
          <p:cNvPr id="9" name="灯片编号占位符 8"/>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en-US" altLang="zh-CN"/>
              <a:t>outline</a:t>
            </a:r>
            <a:endParaRPr lang="zh-CN" altLang="en-US"/>
          </a:p>
        </p:txBody>
      </p:sp>
      <p:sp>
        <p:nvSpPr>
          <p:cNvPr id="5" name="灯片编号占位符 4"/>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US" altLang="zh-CN"/>
              <a:t>outline</a:t>
            </a:r>
            <a:endParaRPr lang="zh-CN" altLang="en-US"/>
          </a:p>
        </p:txBody>
      </p:sp>
      <p:sp>
        <p:nvSpPr>
          <p:cNvPr id="4" name="灯片编号占位符 3"/>
          <p:cNvSpPr>
            <a:spLocks noGrp="1"/>
          </p:cNvSpPr>
          <p:nvPr>
            <p:ph type="sldNum" sz="quarter" idx="12"/>
          </p:nvPr>
        </p:nvSpPr>
        <p:spPr>
          <a:xfrm>
            <a:off x="7010400" y="6492875"/>
            <a:ext cx="2133600" cy="365125"/>
          </a:xfrm>
        </p:spPr>
        <p:txBody>
          <a:bodyPr/>
          <a:lstStyle>
            <a:lvl1pPr>
              <a:defRPr sz="1600">
                <a:solidFill>
                  <a:srgbClr val="00B0F0"/>
                </a:solidFill>
                <a:latin typeface="方正舒体" pitchFamily="2" charset="-122"/>
                <a:ea typeface="方正舒体" pitchFamily="2" charset="-122"/>
              </a:defRPr>
            </a:lvl1pPr>
          </a:lstStyle>
          <a:p>
            <a:fld id="{7532149A-AE45-441D-864A-730BEF1BB169}" type="slidenum">
              <a:rPr lang="zh-CN" altLang="en-US" smtClean="0"/>
              <a:pPr/>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a:t>outline</a:t>
            </a:r>
            <a:endParaRPr lang="zh-CN" altLang="en-US"/>
          </a:p>
        </p:txBody>
      </p:sp>
      <p:sp>
        <p:nvSpPr>
          <p:cNvPr id="7" name="灯片编号占位符 6"/>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outline</a:t>
            </a:r>
            <a:endParaRPr lang="zh-CN" altLang="en-US"/>
          </a:p>
        </p:txBody>
      </p:sp>
      <p:sp>
        <p:nvSpPr>
          <p:cNvPr id="6" name="灯片编号占位符 5"/>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a:t>outline</a:t>
            </a:r>
            <a:endParaRPr lang="zh-CN" altLang="en-US"/>
          </a:p>
        </p:txBody>
      </p:sp>
      <p:sp>
        <p:nvSpPr>
          <p:cNvPr id="7" name="灯片编号占位符 6"/>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outline</a:t>
            </a:r>
            <a:endParaRPr lang="zh-CN" altLang="en-US"/>
          </a:p>
        </p:txBody>
      </p:sp>
      <p:sp>
        <p:nvSpPr>
          <p:cNvPr id="6" name="灯片编号占位符 5"/>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outline</a:t>
            </a:r>
            <a:endParaRPr lang="zh-CN" altLang="en-US"/>
          </a:p>
        </p:txBody>
      </p:sp>
      <p:sp>
        <p:nvSpPr>
          <p:cNvPr id="6" name="灯片编号占位符 5"/>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outline</a:t>
            </a:r>
            <a:endParaRPr lang="zh-CN" altLang="en-US"/>
          </a:p>
        </p:txBody>
      </p:sp>
      <p:sp>
        <p:nvSpPr>
          <p:cNvPr id="6" name="灯片编号占位符 5"/>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outline</a:t>
            </a:r>
            <a:endParaRPr lang="zh-CN" altLang="en-US"/>
          </a:p>
        </p:txBody>
      </p:sp>
      <p:sp>
        <p:nvSpPr>
          <p:cNvPr id="6" name="灯片编号占位符 5"/>
          <p:cNvSpPr>
            <a:spLocks noGrp="1"/>
          </p:cNvSpPr>
          <p:nvPr>
            <p:ph type="sldNum" sz="quarter" idx="12"/>
          </p:nvPr>
        </p:nvSpPr>
        <p:spPr/>
        <p:txBody>
          <a:bodyPr/>
          <a:lstStyle>
            <a:lvl1pPr>
              <a:defRPr sz="1600">
                <a:solidFill>
                  <a:srgbClr val="FF0000"/>
                </a:solidFill>
                <a:latin typeface="方正舒体" pitchFamily="2" charset="-122"/>
                <a:ea typeface="方正舒体" pitchFamily="2" charset="-122"/>
              </a:defRPr>
            </a:lvl1pPr>
          </a:lstStyle>
          <a:p>
            <a:fld id="{B14B2EBB-0000-4A9D-AADB-59EBDF5255CF}" type="slidenum">
              <a:rPr lang="zh-CN" altLang="en-US" smtClean="0"/>
              <a:pPr/>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outline</a:t>
            </a:r>
            <a:endParaRPr lang="zh-CN" altLang="en-US"/>
          </a:p>
        </p:txBody>
      </p:sp>
      <p:sp>
        <p:nvSpPr>
          <p:cNvPr id="6" name="灯片编号占位符 5"/>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a:t>outline</a:t>
            </a:r>
            <a:endParaRPr lang="zh-CN" altLang="en-US"/>
          </a:p>
        </p:txBody>
      </p:sp>
      <p:sp>
        <p:nvSpPr>
          <p:cNvPr id="7" name="灯片编号占位符 6"/>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en-US" altLang="zh-CN"/>
              <a:t>outline</a:t>
            </a:r>
            <a:endParaRPr lang="zh-CN" altLang="en-US"/>
          </a:p>
        </p:txBody>
      </p:sp>
      <p:sp>
        <p:nvSpPr>
          <p:cNvPr id="9" name="灯片编号占位符 8"/>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en-US" altLang="zh-CN"/>
              <a:t>outline</a:t>
            </a:r>
            <a:endParaRPr lang="zh-CN" altLang="en-US"/>
          </a:p>
        </p:txBody>
      </p:sp>
      <p:sp>
        <p:nvSpPr>
          <p:cNvPr id="5" name="灯片编号占位符 4"/>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US" altLang="zh-CN"/>
              <a:t>outline</a:t>
            </a:r>
            <a:endParaRPr lang="zh-CN" altLang="en-US"/>
          </a:p>
        </p:txBody>
      </p:sp>
      <p:sp>
        <p:nvSpPr>
          <p:cNvPr id="4" name="灯片编号占位符 3"/>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outline</a:t>
            </a:r>
            <a:endParaRPr lang="zh-CN" altLang="en-US"/>
          </a:p>
        </p:txBody>
      </p:sp>
      <p:sp>
        <p:nvSpPr>
          <p:cNvPr id="6" name="灯片编号占位符 5"/>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a:t>outline</a:t>
            </a:r>
            <a:endParaRPr lang="zh-CN" altLang="en-US"/>
          </a:p>
        </p:txBody>
      </p:sp>
      <p:sp>
        <p:nvSpPr>
          <p:cNvPr id="7" name="灯片编号占位符 6"/>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a:t>outline</a:t>
            </a:r>
            <a:endParaRPr lang="zh-CN" altLang="en-US"/>
          </a:p>
        </p:txBody>
      </p:sp>
      <p:sp>
        <p:nvSpPr>
          <p:cNvPr id="7" name="灯片编号占位符 6"/>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outline</a:t>
            </a:r>
            <a:endParaRPr lang="zh-CN" altLang="en-US"/>
          </a:p>
        </p:txBody>
      </p:sp>
      <p:sp>
        <p:nvSpPr>
          <p:cNvPr id="6" name="灯片编号占位符 5"/>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outline</a:t>
            </a:r>
            <a:endParaRPr lang="zh-CN" altLang="en-US"/>
          </a:p>
        </p:txBody>
      </p:sp>
      <p:sp>
        <p:nvSpPr>
          <p:cNvPr id="6" name="灯片编号占位符 5"/>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a:t>outline</a:t>
            </a:r>
            <a:endParaRPr lang="zh-CN" altLang="en-US"/>
          </a:p>
        </p:txBody>
      </p:sp>
      <p:sp>
        <p:nvSpPr>
          <p:cNvPr id="7" name="灯片编号占位符 6"/>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en-US" altLang="zh-CN"/>
              <a:t>outline</a:t>
            </a:r>
            <a:endParaRPr lang="zh-CN" altLang="en-US"/>
          </a:p>
        </p:txBody>
      </p:sp>
      <p:sp>
        <p:nvSpPr>
          <p:cNvPr id="9" name="灯片编号占位符 8"/>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en-US" altLang="zh-CN"/>
              <a:t>outline</a:t>
            </a:r>
            <a:endParaRPr lang="zh-CN" altLang="en-US"/>
          </a:p>
        </p:txBody>
      </p:sp>
      <p:sp>
        <p:nvSpPr>
          <p:cNvPr id="5" name="灯片编号占位符 4"/>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0" y="6597352"/>
            <a:ext cx="1115616" cy="260648"/>
          </a:xfrm>
        </p:spPr>
        <p:txBody>
          <a:bodyPr/>
          <a:lstStyle>
            <a:lvl1pPr>
              <a:defRPr sz="1600" b="1">
                <a:solidFill>
                  <a:srgbClr val="00B0F0"/>
                </a:solidFill>
                <a:latin typeface="方正舒体" pitchFamily="2" charset="-122"/>
                <a:ea typeface="方正舒体" pitchFamily="2" charset="-122"/>
              </a:defRPr>
            </a:lvl1pPr>
          </a:lstStyle>
          <a:p>
            <a:r>
              <a:rPr lang="en-US" altLang="zh-CN"/>
              <a:t>outline</a:t>
            </a:r>
            <a:endParaRPr lang="zh-CN" altLang="en-US" dirty="0"/>
          </a:p>
        </p:txBody>
      </p:sp>
      <p:sp>
        <p:nvSpPr>
          <p:cNvPr id="4" name="灯片编号占位符 3"/>
          <p:cNvSpPr>
            <a:spLocks noGrp="1"/>
          </p:cNvSpPr>
          <p:nvPr>
            <p:ph type="sldNum" sz="quarter" idx="12"/>
          </p:nvPr>
        </p:nvSpPr>
        <p:spPr>
          <a:xfrm>
            <a:off x="7010400" y="6492875"/>
            <a:ext cx="2133600" cy="365125"/>
          </a:xfrm>
        </p:spPr>
        <p:txBody>
          <a:bodyPr/>
          <a:lstStyle>
            <a:lvl1pPr>
              <a:defRPr sz="1600" b="1">
                <a:solidFill>
                  <a:srgbClr val="00B0F0"/>
                </a:solidFill>
                <a:latin typeface="方正舒体" pitchFamily="2" charset="-122"/>
                <a:ea typeface="方正舒体" pitchFamily="2" charset="-122"/>
              </a:defRPr>
            </a:lvl1pPr>
          </a:lstStyle>
          <a:p>
            <a:fld id="{2F98732A-2252-4D97-9B63-0429C93C9737}" type="slidenum">
              <a:rPr lang="zh-CN" altLang="en-US" smtClean="0"/>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a:t>outline</a:t>
            </a:r>
            <a:endParaRPr lang="zh-CN" altLang="en-US"/>
          </a:p>
        </p:txBody>
      </p:sp>
      <p:sp>
        <p:nvSpPr>
          <p:cNvPr id="7" name="灯片编号占位符 6"/>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a:t>outline</a:t>
            </a:r>
            <a:endParaRPr lang="zh-CN" altLang="en-US"/>
          </a:p>
        </p:txBody>
      </p:sp>
      <p:sp>
        <p:nvSpPr>
          <p:cNvPr id="7" name="灯片编号占位符 6"/>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outline</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8732A-2252-4D97-9B63-0429C93C973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outline</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2149A-AE45-441D-864A-730BEF1BB16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outline</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B2EBB-0000-4A9D-AADB-59EBDF5255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6.wmf"/><Relationship Id="rId5" Type="http://schemas.openxmlformats.org/officeDocument/2006/relationships/oleObject" Target="../embeddings/oleObject5.bin"/><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1.wmf"/><Relationship Id="rId3" Type="http://schemas.openxmlformats.org/officeDocument/2006/relationships/notesSlide" Target="../notesSlides/notesSlide12.xml"/><Relationship Id="rId7" Type="http://schemas.openxmlformats.org/officeDocument/2006/relationships/image" Target="../media/image28.wmf"/><Relationship Id="rId12"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9.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3.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34.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40.wmf"/><Relationship Id="rId18" Type="http://schemas.openxmlformats.org/officeDocument/2006/relationships/oleObject" Target="../embeddings/oleObject22.bin"/><Relationship Id="rId3" Type="http://schemas.openxmlformats.org/officeDocument/2006/relationships/notesSlide" Target="../notesSlides/notesSlide14.xml"/><Relationship Id="rId21" Type="http://schemas.openxmlformats.org/officeDocument/2006/relationships/image" Target="../media/image43.wmf"/><Relationship Id="rId7" Type="http://schemas.openxmlformats.org/officeDocument/2006/relationships/image" Target="../media/image37.wmf"/><Relationship Id="rId12" Type="http://schemas.openxmlformats.org/officeDocument/2006/relationships/oleObject" Target="../embeddings/oleObject19.bin"/><Relationship Id="rId17" Type="http://schemas.openxmlformats.org/officeDocument/2006/relationships/image" Target="../media/image41.wmf"/><Relationship Id="rId2" Type="http://schemas.openxmlformats.org/officeDocument/2006/relationships/slideLayout" Target="../slideLayouts/slideLayout7.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39.wmf"/><Relationship Id="rId5" Type="http://schemas.openxmlformats.org/officeDocument/2006/relationships/image" Target="../media/image36.wmf"/><Relationship Id="rId15" Type="http://schemas.openxmlformats.org/officeDocument/2006/relationships/image" Target="../media/image35.wmf"/><Relationship Id="rId10" Type="http://schemas.openxmlformats.org/officeDocument/2006/relationships/oleObject" Target="../embeddings/oleObject18.bin"/><Relationship Id="rId19" Type="http://schemas.openxmlformats.org/officeDocument/2006/relationships/image" Target="../media/image42.wmf"/><Relationship Id="rId4" Type="http://schemas.openxmlformats.org/officeDocument/2006/relationships/oleObject" Target="../embeddings/oleObject15.bin"/><Relationship Id="rId9" Type="http://schemas.openxmlformats.org/officeDocument/2006/relationships/image" Target="../media/image38.wmf"/><Relationship Id="rId1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5.bin"/><Relationship Id="rId5" Type="http://schemas.openxmlformats.org/officeDocument/2006/relationships/image" Target="../media/image44.wmf"/><Relationship Id="rId4"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6.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7.bin"/><Relationship Id="rId5" Type="http://schemas.openxmlformats.org/officeDocument/2006/relationships/image" Target="../media/image46.wmf"/><Relationship Id="rId4" Type="http://schemas.openxmlformats.org/officeDocument/2006/relationships/oleObject" Target="../embeddings/oleObject26.bin"/><Relationship Id="rId9" Type="http://schemas.openxmlformats.org/officeDocument/2006/relationships/image" Target="../media/image48.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49.wmf"/><Relationship Id="rId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18.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1.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52.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5.bin"/><Relationship Id="rId5" Type="http://schemas.openxmlformats.org/officeDocument/2006/relationships/image" Target="../media/image54.wmf"/><Relationship Id="rId4" Type="http://schemas.openxmlformats.org/officeDocument/2006/relationships/oleObject" Target="../embeddings/oleObject3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7.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7.bin"/><Relationship Id="rId5" Type="http://schemas.openxmlformats.org/officeDocument/2006/relationships/image" Target="../media/image56.wmf"/><Relationship Id="rId4" Type="http://schemas.openxmlformats.org/officeDocument/2006/relationships/oleObject" Target="../embeddings/oleObject36.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notesSlide" Target="../notesSlides/notesSlide22.xml"/><Relationship Id="rId7" Type="http://schemas.openxmlformats.org/officeDocument/2006/relationships/oleObject" Target="../embeddings/oleObject39.bin"/><Relationship Id="rId12"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58.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60.wmf"/><Relationship Id="rId4" Type="http://schemas.openxmlformats.org/officeDocument/2006/relationships/image" Target="../media/image62.png"/><Relationship Id="rId9" Type="http://schemas.openxmlformats.org/officeDocument/2006/relationships/oleObject" Target="../embeddings/oleObject40.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67.wmf"/><Relationship Id="rId3" Type="http://schemas.openxmlformats.org/officeDocument/2006/relationships/notesSlide" Target="../notesSlides/notesSlide23.xml"/><Relationship Id="rId7" Type="http://schemas.openxmlformats.org/officeDocument/2006/relationships/image" Target="../media/image64.wmf"/><Relationship Id="rId12" Type="http://schemas.openxmlformats.org/officeDocument/2006/relationships/oleObject" Target="../embeddings/oleObject46.bin"/><Relationship Id="rId17" Type="http://schemas.openxmlformats.org/officeDocument/2006/relationships/image" Target="../media/image69.wmf"/><Relationship Id="rId2" Type="http://schemas.openxmlformats.org/officeDocument/2006/relationships/slideLayout" Target="../slideLayouts/slideLayout7.xml"/><Relationship Id="rId16" Type="http://schemas.openxmlformats.org/officeDocument/2006/relationships/oleObject" Target="../embeddings/oleObject48.bin"/><Relationship Id="rId1" Type="http://schemas.openxmlformats.org/officeDocument/2006/relationships/vmlDrawing" Target="../drawings/vmlDrawing14.vml"/><Relationship Id="rId6" Type="http://schemas.openxmlformats.org/officeDocument/2006/relationships/oleObject" Target="../embeddings/oleObject43.bin"/><Relationship Id="rId11" Type="http://schemas.openxmlformats.org/officeDocument/2006/relationships/image" Target="../media/image66.wmf"/><Relationship Id="rId5" Type="http://schemas.openxmlformats.org/officeDocument/2006/relationships/image" Target="../media/image63.wmf"/><Relationship Id="rId15" Type="http://schemas.openxmlformats.org/officeDocument/2006/relationships/image" Target="../media/image68.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65.wmf"/><Relationship Id="rId1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24.xml"/><Relationship Id="rId7" Type="http://schemas.openxmlformats.org/officeDocument/2006/relationships/image" Target="../media/image71.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50.bin"/><Relationship Id="rId11" Type="http://schemas.openxmlformats.org/officeDocument/2006/relationships/image" Target="../media/image73.wmf"/><Relationship Id="rId5" Type="http://schemas.openxmlformats.org/officeDocument/2006/relationships/image" Target="../media/image70.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72.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78.wmf"/><Relationship Id="rId3" Type="http://schemas.openxmlformats.org/officeDocument/2006/relationships/notesSlide" Target="../notesSlides/notesSlide25.xml"/><Relationship Id="rId7" Type="http://schemas.openxmlformats.org/officeDocument/2006/relationships/image" Target="../media/image75.wmf"/><Relationship Id="rId12"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54.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76.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26.xml"/><Relationship Id="rId7" Type="http://schemas.openxmlformats.org/officeDocument/2006/relationships/image" Target="../media/image80.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59.bin"/><Relationship Id="rId11" Type="http://schemas.openxmlformats.org/officeDocument/2006/relationships/image" Target="../media/image82.wmf"/><Relationship Id="rId5" Type="http://schemas.openxmlformats.org/officeDocument/2006/relationships/image" Target="../media/image79.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81.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83.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63.bin"/><Relationship Id="rId5" Type="http://schemas.openxmlformats.org/officeDocument/2006/relationships/image" Target="../media/image56.wmf"/><Relationship Id="rId4" Type="http://schemas.openxmlformats.org/officeDocument/2006/relationships/oleObject" Target="../embeddings/oleObject62.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1700808"/>
            <a:ext cx="8640960" cy="1470025"/>
          </a:xfrm>
        </p:spPr>
        <p:txBody>
          <a:bodyPr>
            <a:noAutofit/>
          </a:bodyPr>
          <a:lstStyle/>
          <a:p>
            <a:r>
              <a:rPr lang="en-US" altLang="zh-CN" sz="3600" b="1" dirty="0">
                <a:solidFill>
                  <a:srgbClr val="0070C0"/>
                </a:solidFill>
                <a:latin typeface="Calisto MT" pitchFamily="18" charset="0"/>
                <a:ea typeface="Arial Unicode MS" pitchFamily="34" charset="-122"/>
                <a:cs typeface="Arial Unicode MS" pitchFamily="34" charset="-122"/>
              </a:rPr>
              <a:t>Medium-induced gluon emission with transverse and longitudinal scattering </a:t>
            </a:r>
            <a:br>
              <a:rPr lang="en-US" altLang="zh-CN" sz="3600" b="1" dirty="0">
                <a:solidFill>
                  <a:srgbClr val="0070C0"/>
                </a:solidFill>
                <a:latin typeface="Calisto MT" pitchFamily="18" charset="0"/>
                <a:ea typeface="Arial Unicode MS" pitchFamily="34" charset="-122"/>
                <a:cs typeface="Arial Unicode MS" pitchFamily="34" charset="-122"/>
              </a:rPr>
            </a:br>
            <a:r>
              <a:rPr lang="en-US" altLang="zh-CN" sz="3600" b="1" dirty="0">
                <a:solidFill>
                  <a:srgbClr val="0070C0"/>
                </a:solidFill>
                <a:latin typeface="Calisto MT" pitchFamily="18" charset="0"/>
                <a:ea typeface="Arial Unicode MS" pitchFamily="34" charset="-122"/>
                <a:cs typeface="Arial Unicode MS" pitchFamily="34" charset="-122"/>
              </a:rPr>
              <a:t>in dense nuclear matter</a:t>
            </a:r>
            <a:endParaRPr lang="zh-CN" altLang="en-US" sz="3600" b="1" dirty="0">
              <a:solidFill>
                <a:srgbClr val="0070C0"/>
              </a:solidFill>
              <a:latin typeface="Calisto MT" pitchFamily="18" charset="0"/>
              <a:ea typeface="Arial Unicode MS" pitchFamily="34" charset="-122"/>
              <a:cs typeface="Arial Unicode MS" pitchFamily="34" charset="-122"/>
            </a:endParaRPr>
          </a:p>
        </p:txBody>
      </p:sp>
      <p:sp>
        <p:nvSpPr>
          <p:cNvPr id="3" name="副标题 2"/>
          <p:cNvSpPr>
            <a:spLocks noGrp="1"/>
          </p:cNvSpPr>
          <p:nvPr>
            <p:ph type="subTitle" idx="1"/>
          </p:nvPr>
        </p:nvSpPr>
        <p:spPr>
          <a:xfrm>
            <a:off x="1475656" y="3717032"/>
            <a:ext cx="6400800" cy="1872208"/>
          </a:xfrm>
        </p:spPr>
        <p:txBody>
          <a:bodyPr>
            <a:normAutofit fontScale="32500" lnSpcReduction="20000"/>
          </a:bodyPr>
          <a:lstStyle/>
          <a:p>
            <a:endParaRPr lang="en-US" altLang="zh-CN" sz="2800" dirty="0">
              <a:solidFill>
                <a:srgbClr val="FF0000"/>
              </a:solidFill>
            </a:endParaRPr>
          </a:p>
          <a:p>
            <a:r>
              <a:rPr lang="en-US" altLang="zh-CN" sz="9600" b="1" dirty="0">
                <a:solidFill>
                  <a:srgbClr val="FF0000"/>
                </a:solidFill>
                <a:latin typeface="Calisto MT" pitchFamily="18" charset="0"/>
              </a:rPr>
              <a:t>Le  Zhang  (</a:t>
            </a:r>
            <a:r>
              <a:rPr lang="zh-CN" altLang="en-US" sz="9600" b="1" dirty="0">
                <a:solidFill>
                  <a:srgbClr val="FF0000"/>
                </a:solidFill>
                <a:latin typeface="Calisto MT" pitchFamily="18" charset="0"/>
              </a:rPr>
              <a:t>张 乐</a:t>
            </a:r>
            <a:r>
              <a:rPr lang="en-US" altLang="zh-CN" sz="9600" b="1" dirty="0">
                <a:solidFill>
                  <a:srgbClr val="FF0000"/>
                </a:solidFill>
                <a:latin typeface="Calisto MT" pitchFamily="18" charset="0"/>
              </a:rPr>
              <a:t>)</a:t>
            </a:r>
          </a:p>
          <a:p>
            <a:endParaRPr lang="en-US" altLang="zh-CN" sz="8000" b="1" dirty="0">
              <a:solidFill>
                <a:srgbClr val="FF0000"/>
              </a:solidFill>
              <a:latin typeface="Calisto MT" pitchFamily="18" charset="0"/>
            </a:endParaRPr>
          </a:p>
          <a:p>
            <a:r>
              <a:rPr lang="en-US" altLang="zh-CN" sz="9600" b="1" dirty="0">
                <a:solidFill>
                  <a:srgbClr val="FF0000"/>
                </a:solidFill>
                <a:latin typeface="Calisto MT" pitchFamily="18" charset="0"/>
              </a:rPr>
              <a:t>De-Fu </a:t>
            </a:r>
            <a:r>
              <a:rPr lang="en-US" altLang="zh-CN" sz="9600" b="1" dirty="0" err="1">
                <a:solidFill>
                  <a:srgbClr val="FF0000"/>
                </a:solidFill>
                <a:latin typeface="Calisto MT" pitchFamily="18" charset="0"/>
              </a:rPr>
              <a:t>Hou</a:t>
            </a:r>
            <a:r>
              <a:rPr lang="zh-CN" altLang="en-US" sz="9600" b="1" dirty="0">
                <a:solidFill>
                  <a:srgbClr val="FF0000"/>
                </a:solidFill>
                <a:latin typeface="Calisto MT" pitchFamily="18" charset="0"/>
              </a:rPr>
              <a:t>，</a:t>
            </a:r>
            <a:r>
              <a:rPr lang="en-US" altLang="zh-CN" sz="9600" b="1" dirty="0">
                <a:solidFill>
                  <a:srgbClr val="FF0000"/>
                </a:solidFill>
                <a:latin typeface="Calisto MT" pitchFamily="18" charset="0"/>
              </a:rPr>
              <a:t> </a:t>
            </a:r>
            <a:r>
              <a:rPr lang="en-US" altLang="zh-CN" sz="9600" b="1" dirty="0" err="1">
                <a:solidFill>
                  <a:srgbClr val="FF0000"/>
                </a:solidFill>
                <a:latin typeface="Calisto MT" pitchFamily="18" charset="0"/>
              </a:rPr>
              <a:t>Guang</a:t>
            </a:r>
            <a:r>
              <a:rPr lang="en-US" altLang="zh-CN" sz="9600" b="1" dirty="0">
                <a:solidFill>
                  <a:srgbClr val="FF0000"/>
                </a:solidFill>
                <a:latin typeface="Calisto MT" pitchFamily="18" charset="0"/>
              </a:rPr>
              <a:t>-You Qin  </a:t>
            </a:r>
          </a:p>
          <a:p>
            <a:endParaRPr lang="en-US" altLang="zh-CN" sz="8000" dirty="0">
              <a:solidFill>
                <a:srgbClr val="C00000"/>
              </a:solidFill>
              <a:latin typeface="Calisto MT" pitchFamily="18" charset="0"/>
            </a:endParaRPr>
          </a:p>
        </p:txBody>
      </p:sp>
      <p:pic>
        <p:nvPicPr>
          <p:cNvPr id="4" name="图片 3" descr="新标1"/>
          <p:cNvPicPr>
            <a:picLocks noChangeAspect="1" noChangeArrowheads="1"/>
          </p:cNvPicPr>
          <p:nvPr/>
        </p:nvPicPr>
        <p:blipFill>
          <a:blip r:embed="rId3" cstate="print"/>
          <a:srcRect t="2722" r="3262" b="7845"/>
          <a:stretch>
            <a:fillRect/>
          </a:stretch>
        </p:blipFill>
        <p:spPr bwMode="auto">
          <a:xfrm>
            <a:off x="0" y="5589240"/>
            <a:ext cx="1230313" cy="1268760"/>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AutoShape 1" descr="C:\Users\Administrator\AppData\Roaming\Tencent\Users\286715633\QQ\WinTemp\RichOle\2[J`HY3OW%KP0L~F7IS9K.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0658" name="AutoShape 2" descr="C:\Users\Administrator\AppData\Roaming\Tencent\Users\286715633\QQ\WinTemp\RichOle\2[J`HY3OW%KP0L~F7IS9K.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 name="灯片编号占位符 8"/>
          <p:cNvSpPr>
            <a:spLocks noGrp="1"/>
          </p:cNvSpPr>
          <p:nvPr>
            <p:ph type="sldNum" sz="quarter" idx="12"/>
          </p:nvPr>
        </p:nvSpPr>
        <p:spPr/>
        <p:txBody>
          <a:bodyPr/>
          <a:lstStyle/>
          <a:p>
            <a:fld id="{2F98732A-2252-4D97-9B63-0429C93C9737}" type="slidenum">
              <a:rPr lang="zh-CN" altLang="en-US" smtClean="0"/>
              <a:pPr/>
              <a:t>10</a:t>
            </a:fld>
            <a:endParaRPr lang="zh-CN" altLang="en-US" dirty="0"/>
          </a:p>
        </p:txBody>
      </p:sp>
      <p:sp>
        <p:nvSpPr>
          <p:cNvPr id="10" name="页脚占位符 9"/>
          <p:cNvSpPr>
            <a:spLocks noGrp="1"/>
          </p:cNvSpPr>
          <p:nvPr>
            <p:ph type="ftr" sz="quarter" idx="11"/>
          </p:nvPr>
        </p:nvSpPr>
        <p:spPr>
          <a:xfrm>
            <a:off x="0" y="6597352"/>
            <a:ext cx="1619672" cy="260648"/>
          </a:xfrm>
        </p:spPr>
        <p:txBody>
          <a:bodyPr/>
          <a:lstStyle/>
          <a:p>
            <a:pPr algn="r"/>
            <a:r>
              <a:rPr lang="en-US" altLang="zh-CN" dirty="0"/>
              <a:t>gluon radiation</a:t>
            </a:r>
          </a:p>
        </p:txBody>
      </p:sp>
      <p:pic>
        <p:nvPicPr>
          <p:cNvPr id="70662" name="Picture 6" descr="C:\Users\Administrator\AppData\Roaming\Tencent\Users\286715633\QQ\WinTemp\RichOle\6UTWUZX}%E0%GT7LVD2IC00.png"/>
          <p:cNvPicPr>
            <a:picLocks noChangeAspect="1" noChangeArrowheads="1"/>
          </p:cNvPicPr>
          <p:nvPr/>
        </p:nvPicPr>
        <p:blipFill>
          <a:blip r:embed="rId3" cstate="print"/>
          <a:srcRect/>
          <a:stretch>
            <a:fillRect/>
          </a:stretch>
        </p:blipFill>
        <p:spPr bwMode="auto">
          <a:xfrm>
            <a:off x="0" y="759823"/>
            <a:ext cx="5810250" cy="1390650"/>
          </a:xfrm>
          <a:prstGeom prst="rect">
            <a:avLst/>
          </a:prstGeom>
          <a:noFill/>
        </p:spPr>
      </p:pic>
      <p:pic>
        <p:nvPicPr>
          <p:cNvPr id="70663" name="Picture 7" descr="C:\Users\Administrator\AppData\Roaming\Tencent\Users\286715633\QQ\WinTemp\RichOle\)2{J)]X(6GP8R)KVOQCZFEC.png"/>
          <p:cNvPicPr>
            <a:picLocks noChangeAspect="1" noChangeArrowheads="1"/>
          </p:cNvPicPr>
          <p:nvPr/>
        </p:nvPicPr>
        <p:blipFill>
          <a:blip r:embed="rId4" cstate="print"/>
          <a:srcRect/>
          <a:stretch>
            <a:fillRect/>
          </a:stretch>
        </p:blipFill>
        <p:spPr bwMode="auto">
          <a:xfrm>
            <a:off x="5940152" y="916986"/>
            <a:ext cx="2809875" cy="1162050"/>
          </a:xfrm>
          <a:prstGeom prst="rect">
            <a:avLst/>
          </a:prstGeom>
          <a:noFill/>
        </p:spPr>
      </p:pic>
      <p:pic>
        <p:nvPicPr>
          <p:cNvPr id="70664" name="Picture 8" descr="C:\Users\Administrator\AppData\Roaming\Tencent\Users\286715633\QQ\WinTemp\RichOle\ECKFQZY9I`{O6~DO]KU}7)N.png"/>
          <p:cNvPicPr>
            <a:picLocks noChangeAspect="1" noChangeArrowheads="1"/>
          </p:cNvPicPr>
          <p:nvPr/>
        </p:nvPicPr>
        <p:blipFill>
          <a:blip r:embed="rId5" cstate="print"/>
          <a:srcRect/>
          <a:stretch>
            <a:fillRect/>
          </a:stretch>
        </p:blipFill>
        <p:spPr bwMode="auto">
          <a:xfrm>
            <a:off x="0" y="2150473"/>
            <a:ext cx="2876550" cy="1209675"/>
          </a:xfrm>
          <a:prstGeom prst="rect">
            <a:avLst/>
          </a:prstGeom>
          <a:noFill/>
        </p:spPr>
      </p:pic>
      <p:pic>
        <p:nvPicPr>
          <p:cNvPr id="70665" name="Picture 9" descr="C:\Users\Administrator\AppData\Roaming\Tencent\Users\286715633\QQ\WinTemp\RichOle\WCCBJ5GG67@C0E6NC3`R4EX.png"/>
          <p:cNvPicPr>
            <a:picLocks noChangeAspect="1" noChangeArrowheads="1"/>
          </p:cNvPicPr>
          <p:nvPr/>
        </p:nvPicPr>
        <p:blipFill>
          <a:blip r:embed="rId6" cstate="print"/>
          <a:srcRect/>
          <a:stretch>
            <a:fillRect/>
          </a:stretch>
        </p:blipFill>
        <p:spPr bwMode="auto">
          <a:xfrm>
            <a:off x="2939441" y="2079036"/>
            <a:ext cx="5924550" cy="1352550"/>
          </a:xfrm>
          <a:prstGeom prst="rect">
            <a:avLst/>
          </a:prstGeom>
          <a:noFill/>
        </p:spPr>
      </p:pic>
      <p:pic>
        <p:nvPicPr>
          <p:cNvPr id="70667" name="Picture 11" descr="C:\Users\Administrator\AppData\Roaming\Tencent\Users\286715633\QQ\WinTemp\RichOle\JSTT_8ZEP327L%G63THE_)0.png"/>
          <p:cNvPicPr>
            <a:picLocks noChangeAspect="1" noChangeArrowheads="1"/>
          </p:cNvPicPr>
          <p:nvPr/>
        </p:nvPicPr>
        <p:blipFill>
          <a:blip r:embed="rId7" cstate="print"/>
          <a:srcRect/>
          <a:stretch>
            <a:fillRect/>
          </a:stretch>
        </p:blipFill>
        <p:spPr bwMode="auto">
          <a:xfrm>
            <a:off x="1" y="3431586"/>
            <a:ext cx="5652120" cy="1247775"/>
          </a:xfrm>
          <a:prstGeom prst="rect">
            <a:avLst/>
          </a:prstGeom>
          <a:noFill/>
        </p:spPr>
      </p:pic>
      <p:pic>
        <p:nvPicPr>
          <p:cNvPr id="70668" name="Picture 12" descr="C:\Users\Administrator\AppData\Roaming\Tencent\Users\286715633\QQ\WinTemp\RichOle\3YQ3)[1L4SFYA]T634N98(G.png"/>
          <p:cNvPicPr>
            <a:picLocks noChangeAspect="1" noChangeArrowheads="1"/>
          </p:cNvPicPr>
          <p:nvPr/>
        </p:nvPicPr>
        <p:blipFill>
          <a:blip r:embed="rId8" cstate="print"/>
          <a:srcRect/>
          <a:stretch>
            <a:fillRect/>
          </a:stretch>
        </p:blipFill>
        <p:spPr bwMode="auto">
          <a:xfrm>
            <a:off x="6012160" y="3526836"/>
            <a:ext cx="2592288" cy="1152525"/>
          </a:xfrm>
          <a:prstGeom prst="rect">
            <a:avLst/>
          </a:prstGeom>
          <a:noFill/>
        </p:spPr>
      </p:pic>
      <p:pic>
        <p:nvPicPr>
          <p:cNvPr id="70669" name="Picture 13" descr="C:\Users\Administrator\AppData\Roaming\Tencent\Users\286715633\QQ\WinTemp\RichOle\}RES[EHY`)FLWE039XSB1%5.png"/>
          <p:cNvPicPr>
            <a:picLocks noChangeAspect="1" noChangeArrowheads="1"/>
          </p:cNvPicPr>
          <p:nvPr/>
        </p:nvPicPr>
        <p:blipFill>
          <a:blip r:embed="rId9" cstate="print"/>
          <a:srcRect/>
          <a:stretch>
            <a:fillRect/>
          </a:stretch>
        </p:blipFill>
        <p:spPr bwMode="auto">
          <a:xfrm>
            <a:off x="1" y="4797152"/>
            <a:ext cx="2699792" cy="1162050"/>
          </a:xfrm>
          <a:prstGeom prst="rect">
            <a:avLst/>
          </a:prstGeom>
          <a:noFill/>
        </p:spPr>
      </p:pic>
      <p:pic>
        <p:nvPicPr>
          <p:cNvPr id="70670" name="Picture 14" descr="C:\Users\Administrator\AppData\Roaming\Tencent\Users\286715633\QQ\WinTemp\RichOle\3_)85SYL9BQ7HD6GE)~T)MF.png"/>
          <p:cNvPicPr>
            <a:picLocks noChangeAspect="1" noChangeArrowheads="1"/>
          </p:cNvPicPr>
          <p:nvPr/>
        </p:nvPicPr>
        <p:blipFill>
          <a:blip r:embed="rId10" cstate="print"/>
          <a:srcRect/>
          <a:stretch>
            <a:fillRect/>
          </a:stretch>
        </p:blipFill>
        <p:spPr bwMode="auto">
          <a:xfrm>
            <a:off x="2843808" y="4725144"/>
            <a:ext cx="5915025" cy="1295400"/>
          </a:xfrm>
          <a:prstGeom prst="rect">
            <a:avLst/>
          </a:prstGeom>
          <a:noFill/>
        </p:spPr>
      </p:pic>
      <p:sp>
        <p:nvSpPr>
          <p:cNvPr id="14" name="矩形 13"/>
          <p:cNvSpPr/>
          <p:nvPr/>
        </p:nvSpPr>
        <p:spPr>
          <a:xfrm>
            <a:off x="0" y="6309320"/>
            <a:ext cx="6342121" cy="369332"/>
          </a:xfrm>
          <a:prstGeom prst="rect">
            <a:avLst/>
          </a:prstGeom>
        </p:spPr>
        <p:txBody>
          <a:bodyPr wrap="none">
            <a:spAutoFit/>
          </a:bodyPr>
          <a:lstStyle/>
          <a:p>
            <a:r>
              <a:rPr lang="en-US" altLang="zh-CN" b="1" dirty="0">
                <a:latin typeface="Calisto MT" pitchFamily="18" charset="0"/>
              </a:rPr>
              <a:t>There are 21 cut-diagrams that contribute to gluon radiation.</a:t>
            </a:r>
            <a:endParaRPr lang="zh-CN" altLang="en-US" dirty="0"/>
          </a:p>
        </p:txBody>
      </p:sp>
      <p:sp>
        <p:nvSpPr>
          <p:cNvPr id="15" name="矩形 14"/>
          <p:cNvSpPr/>
          <p:nvPr/>
        </p:nvSpPr>
        <p:spPr>
          <a:xfrm>
            <a:off x="-81061" y="288906"/>
            <a:ext cx="9200106" cy="523220"/>
          </a:xfrm>
          <a:prstGeom prst="rect">
            <a:avLst/>
          </a:prstGeom>
        </p:spPr>
        <p:txBody>
          <a:bodyPr wrap="square">
            <a:spAutoFit/>
          </a:bodyPr>
          <a:lstStyle/>
          <a:p>
            <a:pPr algn="ctr"/>
            <a:r>
              <a:rPr lang="en-US" altLang="zh-CN" sz="2800" b="1" dirty="0">
                <a:solidFill>
                  <a:srgbClr val="FF0000"/>
                </a:solidFill>
                <a:latin typeface="Calisto MT" pitchFamily="18" charset="0"/>
              </a:rPr>
              <a:t>Cut-diagrams(2)</a:t>
            </a:r>
          </a:p>
        </p:txBody>
      </p:sp>
      <p:sp>
        <p:nvSpPr>
          <p:cNvPr id="16" name="矩形 15"/>
          <p:cNvSpPr/>
          <p:nvPr/>
        </p:nvSpPr>
        <p:spPr>
          <a:xfrm>
            <a:off x="6300192" y="5949280"/>
            <a:ext cx="2843808" cy="461665"/>
          </a:xfrm>
          <a:prstGeom prst="rect">
            <a:avLst/>
          </a:prstGeom>
        </p:spPr>
        <p:txBody>
          <a:bodyPr wrap="square">
            <a:spAutoFit/>
          </a:bodyPr>
          <a:lstStyle/>
          <a:p>
            <a:r>
              <a:rPr lang="en-US" altLang="zh-CN" sz="1200" dirty="0">
                <a:solidFill>
                  <a:srgbClr val="FF0000"/>
                </a:solidFill>
              </a:rPr>
              <a:t>X. F. </a:t>
            </a:r>
            <a:r>
              <a:rPr lang="en-US" altLang="zh-CN" sz="1200" dirty="0" err="1">
                <a:solidFill>
                  <a:srgbClr val="FF0000"/>
                </a:solidFill>
              </a:rPr>
              <a:t>Guo</a:t>
            </a:r>
            <a:r>
              <a:rPr lang="en-US" altLang="zh-CN" sz="1200" dirty="0">
                <a:solidFill>
                  <a:srgbClr val="FF0000"/>
                </a:solidFill>
              </a:rPr>
              <a:t>, X. N. Wang; PRL,(2000)</a:t>
            </a:r>
          </a:p>
          <a:p>
            <a:r>
              <a:rPr lang="en-US" altLang="zh-CN" sz="1200" dirty="0">
                <a:solidFill>
                  <a:srgbClr val="FF0000"/>
                </a:solidFill>
              </a:rPr>
              <a:t>B. W. Zhang, X. N. Wang; Nucl.Phys.A,2003</a:t>
            </a:r>
            <a:endParaRPr lang="zh-CN" altLang="en-US" sz="1200" dirty="0">
              <a:solidFill>
                <a:srgbClr val="FF0000"/>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2F98732A-2252-4D97-9B63-0429C93C9737}" type="slidenum">
              <a:rPr lang="zh-CN" altLang="en-US" smtClean="0"/>
              <a:pPr/>
              <a:t>11</a:t>
            </a:fld>
            <a:endParaRPr lang="zh-CN" altLang="en-US" dirty="0"/>
          </a:p>
        </p:txBody>
      </p:sp>
      <p:sp>
        <p:nvSpPr>
          <p:cNvPr id="13" name="矩形 12"/>
          <p:cNvSpPr/>
          <p:nvPr/>
        </p:nvSpPr>
        <p:spPr>
          <a:xfrm>
            <a:off x="-37703" y="523220"/>
            <a:ext cx="9144000" cy="523220"/>
          </a:xfrm>
          <a:prstGeom prst="rect">
            <a:avLst/>
          </a:prstGeom>
        </p:spPr>
        <p:txBody>
          <a:bodyPr wrap="square">
            <a:spAutoFit/>
          </a:bodyPr>
          <a:lstStyle/>
          <a:p>
            <a:pPr algn="ctr"/>
            <a:r>
              <a:rPr lang="en-US" altLang="zh-CN" sz="2800" b="1" dirty="0">
                <a:solidFill>
                  <a:srgbClr val="FF0000"/>
                </a:solidFill>
                <a:latin typeface="Calisto MT" pitchFamily="18" charset="0"/>
              </a:rPr>
              <a:t>Look at one diagram more </a:t>
            </a:r>
            <a:r>
              <a:rPr lang="en-US" altLang="zh-CN" sz="2800" b="1" dirty="0" err="1">
                <a:solidFill>
                  <a:srgbClr val="FF0000"/>
                </a:solidFill>
                <a:latin typeface="Calisto MT" pitchFamily="18" charset="0"/>
              </a:rPr>
              <a:t>colsely</a:t>
            </a:r>
            <a:endParaRPr lang="zh-CN" altLang="en-US" sz="2800" b="1" dirty="0">
              <a:solidFill>
                <a:srgbClr val="FF0000"/>
              </a:solidFill>
              <a:latin typeface="Calisto MT" pitchFamily="18" charset="0"/>
            </a:endParaRPr>
          </a:p>
        </p:txBody>
      </p:sp>
      <p:sp>
        <p:nvSpPr>
          <p:cNvPr id="11" name="矩形 10"/>
          <p:cNvSpPr/>
          <p:nvPr/>
        </p:nvSpPr>
        <p:spPr>
          <a:xfrm>
            <a:off x="107504" y="2780928"/>
            <a:ext cx="3065263" cy="400110"/>
          </a:xfrm>
          <a:prstGeom prst="rect">
            <a:avLst/>
          </a:prstGeom>
        </p:spPr>
        <p:txBody>
          <a:bodyPr wrap="none">
            <a:spAutoFit/>
          </a:bodyPr>
          <a:lstStyle/>
          <a:p>
            <a:r>
              <a:rPr lang="en-US" altLang="zh-CN" sz="2000" b="1" dirty="0">
                <a:latin typeface="Calisto MT" pitchFamily="18" charset="0"/>
              </a:rPr>
              <a:t>The </a:t>
            </a:r>
            <a:r>
              <a:rPr lang="en-US" altLang="zh-CN" sz="2000" b="1" dirty="0" err="1">
                <a:latin typeface="Calisto MT" pitchFamily="18" charset="0"/>
              </a:rPr>
              <a:t>hadronic</a:t>
            </a:r>
            <a:r>
              <a:rPr lang="en-US" altLang="zh-CN" sz="2000" b="1" dirty="0">
                <a:latin typeface="Calisto MT" pitchFamily="18" charset="0"/>
              </a:rPr>
              <a:t> tensor as </a:t>
            </a:r>
            <a:r>
              <a:rPr lang="zh-CN" altLang="en-US" sz="2000" b="1" dirty="0">
                <a:latin typeface="Calisto MT" pitchFamily="18" charset="0"/>
              </a:rPr>
              <a:t>：</a:t>
            </a:r>
            <a:endParaRPr lang="zh-CN" altLang="en-US" sz="2000" dirty="0"/>
          </a:p>
        </p:txBody>
      </p:sp>
      <p:sp>
        <p:nvSpPr>
          <p:cNvPr id="8" name="页脚占位符 9"/>
          <p:cNvSpPr>
            <a:spLocks noGrp="1"/>
          </p:cNvSpPr>
          <p:nvPr>
            <p:ph type="ftr" sz="quarter" idx="11"/>
          </p:nvPr>
        </p:nvSpPr>
        <p:spPr>
          <a:xfrm>
            <a:off x="0" y="6597352"/>
            <a:ext cx="1619672" cy="260648"/>
          </a:xfrm>
        </p:spPr>
        <p:txBody>
          <a:bodyPr/>
          <a:lstStyle/>
          <a:p>
            <a:pPr algn="r"/>
            <a:r>
              <a:rPr lang="en-US" altLang="zh-CN" dirty="0"/>
              <a:t>gluon radiation</a:t>
            </a:r>
          </a:p>
        </p:txBody>
      </p:sp>
      <p:pic>
        <p:nvPicPr>
          <p:cNvPr id="10" name="Picture 3" descr="C:\Users\Administrator\AppData\Roaming\Tencent\Users\286715633\QQ\WinTemp\RichOle\IQLT3R)DDK)V(NR8VKI~2SG.png"/>
          <p:cNvPicPr>
            <a:picLocks noChangeAspect="1" noChangeArrowheads="1"/>
          </p:cNvPicPr>
          <p:nvPr/>
        </p:nvPicPr>
        <p:blipFill>
          <a:blip r:embed="rId4" cstate="print"/>
          <a:srcRect/>
          <a:stretch>
            <a:fillRect/>
          </a:stretch>
        </p:blipFill>
        <p:spPr bwMode="auto">
          <a:xfrm>
            <a:off x="3131840" y="1268760"/>
            <a:ext cx="3173702" cy="1656184"/>
          </a:xfrm>
          <a:prstGeom prst="rect">
            <a:avLst/>
          </a:prstGeom>
          <a:noFill/>
        </p:spPr>
      </p:pic>
      <p:graphicFrame>
        <p:nvGraphicFramePr>
          <p:cNvPr id="12" name="对象 11"/>
          <p:cNvGraphicFramePr>
            <a:graphicFrameLocks noChangeAspect="1"/>
          </p:cNvGraphicFramePr>
          <p:nvPr/>
        </p:nvGraphicFramePr>
        <p:xfrm>
          <a:off x="179512" y="3429000"/>
          <a:ext cx="8748712" cy="2284412"/>
        </p:xfrm>
        <a:graphic>
          <a:graphicData uri="http://schemas.openxmlformats.org/presentationml/2006/ole">
            <mc:AlternateContent xmlns:mc="http://schemas.openxmlformats.org/markup-compatibility/2006">
              <mc:Choice xmlns:v="urn:schemas-microsoft-com:vml" Requires="v">
                <p:oleObj spid="_x0000_s339972" name="Formula" r:id="rId5" imgW="6527880" imgH="1752840" progId="Equation.Ribbit">
                  <p:embed/>
                </p:oleObj>
              </mc:Choice>
              <mc:Fallback>
                <p:oleObj name="Formula" r:id="rId5" imgW="6527880" imgH="1752840" progId="Equation.Ribbit">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429000"/>
                        <a:ext cx="8748712" cy="2284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a:xfrm>
            <a:off x="0" y="6597352"/>
            <a:ext cx="1907704" cy="260648"/>
          </a:xfrm>
        </p:spPr>
        <p:txBody>
          <a:bodyPr/>
          <a:lstStyle/>
          <a:p>
            <a:r>
              <a:rPr lang="en-US" altLang="zh-CN" dirty="0"/>
              <a:t>single  scattering</a:t>
            </a:r>
            <a:endParaRPr lang="zh-CN" altLang="en-US" dirty="0"/>
          </a:p>
        </p:txBody>
      </p:sp>
      <p:sp>
        <p:nvSpPr>
          <p:cNvPr id="3" name="灯片编号占位符 2"/>
          <p:cNvSpPr>
            <a:spLocks noGrp="1"/>
          </p:cNvSpPr>
          <p:nvPr>
            <p:ph type="sldNum" sz="quarter" idx="12"/>
          </p:nvPr>
        </p:nvSpPr>
        <p:spPr/>
        <p:txBody>
          <a:bodyPr/>
          <a:lstStyle/>
          <a:p>
            <a:fld id="{2F98732A-2252-4D97-9B63-0429C93C9737}" type="slidenum">
              <a:rPr lang="zh-CN" altLang="en-US" smtClean="0"/>
              <a:pPr/>
              <a:t>12</a:t>
            </a:fld>
            <a:endParaRPr lang="zh-CN" altLang="en-US" dirty="0"/>
          </a:p>
        </p:txBody>
      </p:sp>
      <p:sp>
        <p:nvSpPr>
          <p:cNvPr id="10" name="矩形 9"/>
          <p:cNvSpPr/>
          <p:nvPr/>
        </p:nvSpPr>
        <p:spPr>
          <a:xfrm>
            <a:off x="453346" y="4709175"/>
            <a:ext cx="8280920" cy="707886"/>
          </a:xfrm>
          <a:prstGeom prst="rect">
            <a:avLst/>
          </a:prstGeom>
        </p:spPr>
        <p:txBody>
          <a:bodyPr wrap="square">
            <a:spAutoFit/>
          </a:bodyPr>
          <a:lstStyle/>
          <a:p>
            <a:r>
              <a:rPr lang="en-US" altLang="zh-CN" sz="2000" b="1" dirty="0">
                <a:latin typeface="Calisto MT" pitchFamily="18" charset="0"/>
              </a:rPr>
              <a:t>2</a:t>
            </a:r>
            <a:r>
              <a:rPr lang="zh-CN" altLang="en-US" sz="2000" b="1" dirty="0">
                <a:latin typeface="Calisto MT" pitchFamily="18" charset="0"/>
              </a:rPr>
              <a:t>、</a:t>
            </a:r>
            <a:r>
              <a:rPr lang="en-US" altLang="zh-CN" sz="2000" dirty="0"/>
              <a:t> </a:t>
            </a:r>
            <a:r>
              <a:rPr lang="en-US" altLang="zh-CN" sz="2000" b="1" dirty="0">
                <a:latin typeface="Calisto MT" pitchFamily="18" charset="0"/>
              </a:rPr>
              <a:t>Simplify the numerators of the </a:t>
            </a:r>
            <a:r>
              <a:rPr lang="en-US" altLang="zh-CN" sz="2000" b="1">
                <a:latin typeface="Calisto MT" pitchFamily="18" charset="0"/>
              </a:rPr>
              <a:t>quark and gluon propagators(the trace part).</a:t>
            </a:r>
            <a:endParaRPr lang="en-US" altLang="zh-CN" sz="2000" b="1" dirty="0">
              <a:latin typeface="Calisto MT" pitchFamily="18" charset="0"/>
            </a:endParaRPr>
          </a:p>
        </p:txBody>
      </p:sp>
      <p:sp>
        <p:nvSpPr>
          <p:cNvPr id="12" name="矩形 11"/>
          <p:cNvSpPr/>
          <p:nvPr/>
        </p:nvSpPr>
        <p:spPr>
          <a:xfrm>
            <a:off x="453864" y="5445224"/>
            <a:ext cx="8280920" cy="707886"/>
          </a:xfrm>
          <a:prstGeom prst="rect">
            <a:avLst/>
          </a:prstGeom>
        </p:spPr>
        <p:txBody>
          <a:bodyPr wrap="square">
            <a:spAutoFit/>
          </a:bodyPr>
          <a:lstStyle/>
          <a:p>
            <a:r>
              <a:rPr lang="en-US" altLang="zh-CN" sz="2000" b="1" dirty="0">
                <a:latin typeface="Calisto MT" pitchFamily="18" charset="0"/>
              </a:rPr>
              <a:t>3</a:t>
            </a:r>
            <a:r>
              <a:rPr lang="zh-CN" altLang="en-US" sz="2000" b="1" dirty="0">
                <a:latin typeface="Calisto MT" pitchFamily="18" charset="0"/>
              </a:rPr>
              <a:t>、</a:t>
            </a:r>
            <a:r>
              <a:rPr lang="en-US" altLang="zh-CN" sz="2000" b="1" dirty="0">
                <a:latin typeface="Calisto MT" pitchFamily="18" charset="0"/>
              </a:rPr>
              <a:t>Perform the integration over the </a:t>
            </a:r>
            <a:r>
              <a:rPr lang="en-US" altLang="zh-CN" sz="2000" b="1">
                <a:latin typeface="Calisto MT" pitchFamily="18" charset="0"/>
              </a:rPr>
              <a:t>quark and gluon lines </a:t>
            </a:r>
            <a:r>
              <a:rPr lang="en-US" altLang="zh-CN" sz="2000" b="1" dirty="0">
                <a:latin typeface="Calisto MT" pitchFamily="18" charset="0"/>
              </a:rPr>
              <a:t>with the technique </a:t>
            </a:r>
            <a:r>
              <a:rPr lang="en-US" altLang="zh-CN" sz="2000" b="1">
                <a:latin typeface="Calisto MT" pitchFamily="18" charset="0"/>
              </a:rPr>
              <a:t>of contour </a:t>
            </a:r>
            <a:r>
              <a:rPr lang="en-US" altLang="zh-CN" sz="2000" b="1" dirty="0">
                <a:latin typeface="Calisto MT" pitchFamily="18" charset="0"/>
              </a:rPr>
              <a:t>integration.</a:t>
            </a:r>
            <a:endParaRPr lang="zh-CN" altLang="en-US" sz="2000" b="1" dirty="0">
              <a:latin typeface="Calisto MT" pitchFamily="18" charset="0"/>
            </a:endParaRPr>
          </a:p>
        </p:txBody>
      </p:sp>
      <p:sp>
        <p:nvSpPr>
          <p:cNvPr id="13" name="矩形 12"/>
          <p:cNvSpPr/>
          <p:nvPr/>
        </p:nvSpPr>
        <p:spPr>
          <a:xfrm>
            <a:off x="-18827" y="412987"/>
            <a:ext cx="9144000" cy="523220"/>
          </a:xfrm>
          <a:prstGeom prst="rect">
            <a:avLst/>
          </a:prstGeom>
        </p:spPr>
        <p:txBody>
          <a:bodyPr wrap="square">
            <a:spAutoFit/>
          </a:bodyPr>
          <a:lstStyle/>
          <a:p>
            <a:pPr algn="ctr"/>
            <a:r>
              <a:rPr lang="en-US" altLang="zh-CN" sz="2800" b="1">
                <a:solidFill>
                  <a:srgbClr val="FF0000"/>
                </a:solidFill>
                <a:latin typeface="Calisto MT" pitchFamily="18" charset="0"/>
              </a:rPr>
              <a:t>Some </a:t>
            </a:r>
            <a:r>
              <a:rPr lang="en-US" altLang="zh-CN" sz="2800" b="1" dirty="0">
                <a:solidFill>
                  <a:srgbClr val="FF0000"/>
                </a:solidFill>
                <a:latin typeface="Calisto MT" pitchFamily="18" charset="0"/>
              </a:rPr>
              <a:t>simplifications</a:t>
            </a:r>
            <a:endParaRPr lang="zh-CN" altLang="en-US" sz="2800" b="1" dirty="0">
              <a:solidFill>
                <a:srgbClr val="FF0000"/>
              </a:solidFill>
              <a:latin typeface="Calisto MT" pitchFamily="18" charset="0"/>
            </a:endParaRPr>
          </a:p>
        </p:txBody>
      </p:sp>
      <p:sp>
        <p:nvSpPr>
          <p:cNvPr id="14" name="矩形 13"/>
          <p:cNvSpPr/>
          <p:nvPr/>
        </p:nvSpPr>
        <p:spPr>
          <a:xfrm>
            <a:off x="484287" y="3205118"/>
            <a:ext cx="8280920" cy="400110"/>
          </a:xfrm>
          <a:prstGeom prst="rect">
            <a:avLst/>
          </a:prstGeom>
        </p:spPr>
        <p:txBody>
          <a:bodyPr wrap="square">
            <a:spAutoFit/>
          </a:bodyPr>
          <a:lstStyle/>
          <a:p>
            <a:pPr marL="342900" indent="-342900">
              <a:buFont typeface="Wingdings" panose="05000000000000000000" pitchFamily="2" charset="2"/>
              <a:buChar char="u"/>
            </a:pPr>
            <a:r>
              <a:rPr lang="en-US" altLang="zh-CN" sz="2000" b="1" dirty="0">
                <a:latin typeface="Calisto MT" pitchFamily="18" charset="0"/>
              </a:rPr>
              <a:t> In                  gauge, neglect           component, and approximate   </a:t>
            </a:r>
          </a:p>
        </p:txBody>
      </p:sp>
      <p:sp>
        <p:nvSpPr>
          <p:cNvPr id="11" name="矩形 10"/>
          <p:cNvSpPr/>
          <p:nvPr/>
        </p:nvSpPr>
        <p:spPr>
          <a:xfrm>
            <a:off x="453864" y="1790861"/>
            <a:ext cx="8568952" cy="707886"/>
          </a:xfrm>
          <a:prstGeom prst="rect">
            <a:avLst/>
          </a:prstGeom>
        </p:spPr>
        <p:txBody>
          <a:bodyPr wrap="square">
            <a:spAutoFit/>
          </a:bodyPr>
          <a:lstStyle/>
          <a:p>
            <a:pPr marL="342900" indent="-342900">
              <a:buFont typeface="Wingdings" panose="05000000000000000000" pitchFamily="2" charset="2"/>
              <a:buChar char="u"/>
            </a:pPr>
            <a:r>
              <a:rPr lang="en-US" altLang="zh-CN" sz="2000" b="1" dirty="0">
                <a:latin typeface="Calisto MT" pitchFamily="18" charset="0"/>
              </a:rPr>
              <a:t>Separate quark field operators and the gluon  operators and </a:t>
            </a:r>
          </a:p>
          <a:p>
            <a:r>
              <a:rPr lang="en-US" altLang="zh-CN" sz="2000" b="1" dirty="0">
                <a:latin typeface="Calisto MT" pitchFamily="18" charset="0"/>
              </a:rPr>
              <a:t>     ignore the             component of the quark field operators.</a:t>
            </a:r>
          </a:p>
        </p:txBody>
      </p:sp>
      <p:graphicFrame>
        <p:nvGraphicFramePr>
          <p:cNvPr id="6" name="对象 5"/>
          <p:cNvGraphicFramePr>
            <a:graphicFrameLocks noChangeAspect="1"/>
          </p:cNvGraphicFramePr>
          <p:nvPr>
            <p:extLst>
              <p:ext uri="{D42A27DB-BD31-4B8C-83A1-F6EECF244321}">
                <p14:modId xmlns:p14="http://schemas.microsoft.com/office/powerpoint/2010/main" val="1540927038"/>
              </p:ext>
            </p:extLst>
          </p:nvPr>
        </p:nvGraphicFramePr>
        <p:xfrm>
          <a:off x="4149753" y="3246423"/>
          <a:ext cx="392112" cy="317500"/>
        </p:xfrm>
        <a:graphic>
          <a:graphicData uri="http://schemas.openxmlformats.org/presentationml/2006/ole">
            <mc:AlternateContent xmlns:mc="http://schemas.openxmlformats.org/markup-compatibility/2006">
              <mc:Choice xmlns:v="urn:schemas-microsoft-com:vml" Requires="v">
                <p:oleObj spid="_x0000_s340999" name="Formula" r:id="rId4" imgW="198360" imgH="160200" progId="Equation.Ribbit">
                  <p:embed/>
                </p:oleObj>
              </mc:Choice>
              <mc:Fallback>
                <p:oleObj name="Formula" r:id="rId4" imgW="198360" imgH="16020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753" y="3246423"/>
                        <a:ext cx="392112"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031127694"/>
              </p:ext>
            </p:extLst>
          </p:nvPr>
        </p:nvGraphicFramePr>
        <p:xfrm>
          <a:off x="624904" y="2492896"/>
          <a:ext cx="7856537" cy="576263"/>
        </p:xfrm>
        <a:graphic>
          <a:graphicData uri="http://schemas.openxmlformats.org/presentationml/2006/ole">
            <mc:AlternateContent xmlns:mc="http://schemas.openxmlformats.org/markup-compatibility/2006">
              <mc:Choice xmlns:v="urn:schemas-microsoft-com:vml" Requires="v">
                <p:oleObj spid="_x0000_s341000" name="Formula" r:id="rId6" imgW="5128260" imgH="347980" progId="Equation.Ribbit">
                  <p:embed/>
                </p:oleObj>
              </mc:Choice>
              <mc:Fallback>
                <p:oleObj name="Formula" r:id="rId6" imgW="5128260" imgH="347980" progId="Equation.Ribbit">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904" y="2492896"/>
                        <a:ext cx="7856537"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017287171"/>
              </p:ext>
            </p:extLst>
          </p:nvPr>
        </p:nvGraphicFramePr>
        <p:xfrm>
          <a:off x="1331640" y="3243248"/>
          <a:ext cx="947738" cy="323850"/>
        </p:xfrm>
        <a:graphic>
          <a:graphicData uri="http://schemas.openxmlformats.org/presentationml/2006/ole">
            <mc:AlternateContent xmlns:mc="http://schemas.openxmlformats.org/markup-compatibility/2006">
              <mc:Choice xmlns:v="urn:schemas-microsoft-com:vml" Requires="v">
                <p:oleObj spid="_x0000_s341001" name="Formula" r:id="rId8" imgW="477520" imgH="162560" progId="Equation.Ribbit">
                  <p:embed/>
                </p:oleObj>
              </mc:Choice>
              <mc:Fallback>
                <p:oleObj name="Formula" r:id="rId8" imgW="477520" imgH="162560" progId="Equation.Ribbit">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640" y="3243248"/>
                        <a:ext cx="947738"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825564178"/>
              </p:ext>
            </p:extLst>
          </p:nvPr>
        </p:nvGraphicFramePr>
        <p:xfrm>
          <a:off x="2771800" y="3933056"/>
          <a:ext cx="2513012" cy="374650"/>
        </p:xfrm>
        <a:graphic>
          <a:graphicData uri="http://schemas.openxmlformats.org/presentationml/2006/ole">
            <mc:AlternateContent xmlns:mc="http://schemas.openxmlformats.org/markup-compatibility/2006">
              <mc:Choice xmlns:v="urn:schemas-microsoft-com:vml" Requires="v">
                <p:oleObj spid="_x0000_s341002" name="Formula" r:id="rId10" imgW="1268730" imgH="189230" progId="Equation.Ribbit">
                  <p:embed/>
                </p:oleObj>
              </mc:Choice>
              <mc:Fallback>
                <p:oleObj name="Formula" r:id="rId10" imgW="1268730" imgH="189230" progId="Equation.Ribbit">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1800" y="3933056"/>
                        <a:ext cx="2513012"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693114350"/>
              </p:ext>
            </p:extLst>
          </p:nvPr>
        </p:nvGraphicFramePr>
        <p:xfrm>
          <a:off x="2195736" y="2149497"/>
          <a:ext cx="434975" cy="349250"/>
        </p:xfrm>
        <a:graphic>
          <a:graphicData uri="http://schemas.openxmlformats.org/presentationml/2006/ole">
            <mc:AlternateContent xmlns:mc="http://schemas.openxmlformats.org/markup-compatibility/2006">
              <mc:Choice xmlns:v="urn:schemas-microsoft-com:vml" Requires="v">
                <p:oleObj spid="_x0000_s341003" name="Formula" r:id="rId12" imgW="218744" imgH="176776" progId="Equation.Ribbit">
                  <p:embed/>
                </p:oleObj>
              </mc:Choice>
              <mc:Fallback>
                <p:oleObj name="Formula" r:id="rId12" imgW="218744" imgH="176776" progId="Equation.Ribbit">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5736" y="2149497"/>
                        <a:ext cx="434975"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矩形 17"/>
          <p:cNvSpPr/>
          <p:nvPr/>
        </p:nvSpPr>
        <p:spPr>
          <a:xfrm>
            <a:off x="451399" y="1082975"/>
            <a:ext cx="8280920" cy="707886"/>
          </a:xfrm>
          <a:prstGeom prst="rect">
            <a:avLst/>
          </a:prstGeom>
        </p:spPr>
        <p:txBody>
          <a:bodyPr wrap="square">
            <a:spAutoFit/>
          </a:bodyPr>
          <a:lstStyle/>
          <a:p>
            <a:r>
              <a:rPr lang="en-US" altLang="zh-CN" sz="2000" b="1" dirty="0">
                <a:latin typeface="Calisto MT" pitchFamily="18" charset="0"/>
              </a:rPr>
              <a:t>1</a:t>
            </a:r>
            <a:r>
              <a:rPr lang="zh-CN" altLang="en-US" sz="2000" b="1" dirty="0">
                <a:latin typeface="Calisto MT" pitchFamily="18" charset="0"/>
              </a:rPr>
              <a:t>、</a:t>
            </a:r>
            <a:r>
              <a:rPr lang="en-US" altLang="zh-CN" sz="2000" b="1" dirty="0">
                <a:latin typeface="Calisto MT" pitchFamily="18" charset="0"/>
              </a:rPr>
              <a:t>Some approximation of field operators and nucleus state ,in very </a:t>
            </a:r>
            <a:r>
              <a:rPr lang="en-US" altLang="zh-CN" sz="2000" b="1">
                <a:latin typeface="Calisto MT" pitchFamily="18" charset="0"/>
              </a:rPr>
              <a:t>high energy </a:t>
            </a:r>
            <a:r>
              <a:rPr lang="en-US" altLang="zh-CN" sz="2000" b="1" dirty="0">
                <a:latin typeface="Calisto MT" pitchFamily="18" charset="0"/>
              </a:rPr>
              <a:t>and collinear limit.</a:t>
            </a:r>
            <a:endParaRPr lang="zh-CN" altLang="en-US" sz="2000" b="1" dirty="0">
              <a:latin typeface="Calisto MT" pitchFamily="18" charset="0"/>
            </a:endParaRPr>
          </a:p>
        </p:txBody>
      </p:sp>
    </p:spTree>
    <p:extLst>
      <p:ext uri="{BB962C8B-B14F-4D97-AF65-F5344CB8AC3E}">
        <p14:creationId xmlns:p14="http://schemas.microsoft.com/office/powerpoint/2010/main" val="3635908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764704"/>
            <a:ext cx="6336704" cy="400110"/>
          </a:xfrm>
          <a:prstGeom prst="rect">
            <a:avLst/>
          </a:prstGeom>
        </p:spPr>
        <p:txBody>
          <a:bodyPr wrap="square">
            <a:spAutoFit/>
          </a:bodyPr>
          <a:lstStyle/>
          <a:p>
            <a:r>
              <a:rPr lang="en-US" altLang="zh-CN" sz="2000" b="1" dirty="0">
                <a:latin typeface="Calisto MT" pitchFamily="18" charset="0"/>
              </a:rPr>
              <a:t>the </a:t>
            </a:r>
            <a:r>
              <a:rPr lang="en-US" altLang="zh-CN" sz="2000" b="1" dirty="0" err="1">
                <a:latin typeface="Calisto MT" pitchFamily="18" charset="0"/>
              </a:rPr>
              <a:t>hadronic</a:t>
            </a:r>
            <a:r>
              <a:rPr lang="en-US" altLang="zh-CN" sz="2000" b="1" dirty="0">
                <a:latin typeface="Calisto MT" pitchFamily="18" charset="0"/>
              </a:rPr>
              <a:t> tensor as</a:t>
            </a:r>
            <a:endParaRPr lang="zh-CN" altLang="en-US" sz="2000" dirty="0"/>
          </a:p>
        </p:txBody>
      </p:sp>
      <p:graphicFrame>
        <p:nvGraphicFramePr>
          <p:cNvPr id="3" name="对象 2"/>
          <p:cNvGraphicFramePr>
            <a:graphicFrameLocks noChangeAspect="1"/>
          </p:cNvGraphicFramePr>
          <p:nvPr>
            <p:extLst>
              <p:ext uri="{D42A27DB-BD31-4B8C-83A1-F6EECF244321}">
                <p14:modId xmlns:p14="http://schemas.microsoft.com/office/powerpoint/2010/main" val="2959195733"/>
              </p:ext>
            </p:extLst>
          </p:nvPr>
        </p:nvGraphicFramePr>
        <p:xfrm>
          <a:off x="251520" y="1124744"/>
          <a:ext cx="6840760" cy="3992563"/>
        </p:xfrm>
        <a:graphic>
          <a:graphicData uri="http://schemas.openxmlformats.org/presentationml/2006/ole">
            <mc:AlternateContent xmlns:mc="http://schemas.openxmlformats.org/markup-compatibility/2006">
              <mc:Choice xmlns:v="urn:schemas-microsoft-com:vml" Requires="v">
                <p:oleObj spid="_x0000_s342022" name="Formula" r:id="rId4" imgW="6388200" imgH="3116880" progId="Equation.Ribbit">
                  <p:embed/>
                </p:oleObj>
              </mc:Choice>
              <mc:Fallback>
                <p:oleObj name="Formula" r:id="rId4" imgW="6388200" imgH="311688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124744"/>
                        <a:ext cx="6840760" cy="399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圆角矩形 8"/>
          <p:cNvSpPr/>
          <p:nvPr/>
        </p:nvSpPr>
        <p:spPr>
          <a:xfrm>
            <a:off x="857224" y="1714488"/>
            <a:ext cx="4392488"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755576" y="3212976"/>
            <a:ext cx="6336704" cy="43204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可选过程 13"/>
          <p:cNvSpPr/>
          <p:nvPr/>
        </p:nvSpPr>
        <p:spPr>
          <a:xfrm>
            <a:off x="571472" y="3643314"/>
            <a:ext cx="5760640" cy="1584176"/>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2" name="对象 21"/>
          <p:cNvGraphicFramePr>
            <a:graphicFrameLocks noChangeAspect="1"/>
          </p:cNvGraphicFramePr>
          <p:nvPr>
            <p:extLst>
              <p:ext uri="{D42A27DB-BD31-4B8C-83A1-F6EECF244321}">
                <p14:modId xmlns:p14="http://schemas.microsoft.com/office/powerpoint/2010/main" val="2075629385"/>
              </p:ext>
            </p:extLst>
          </p:nvPr>
        </p:nvGraphicFramePr>
        <p:xfrm>
          <a:off x="5580112" y="1916832"/>
          <a:ext cx="576064" cy="280417"/>
        </p:xfrm>
        <a:graphic>
          <a:graphicData uri="http://schemas.openxmlformats.org/presentationml/2006/ole">
            <mc:AlternateContent xmlns:mc="http://schemas.openxmlformats.org/markup-compatibility/2006">
              <mc:Choice xmlns:v="urn:schemas-microsoft-com:vml" Requires="v">
                <p:oleObj spid="_x0000_s342023" name="Formula" r:id="rId6" imgW="760730" imgH="177800" progId="Equation.Ribbit">
                  <p:embed/>
                </p:oleObj>
              </mc:Choice>
              <mc:Fallback>
                <p:oleObj name="Formula" r:id="rId6" imgW="760730" imgH="177800" progId="Equation.Ribbit">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1916832"/>
                        <a:ext cx="576064" cy="2804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2862493844"/>
              </p:ext>
            </p:extLst>
          </p:nvPr>
        </p:nvGraphicFramePr>
        <p:xfrm>
          <a:off x="6589713" y="4437063"/>
          <a:ext cx="396875" cy="255587"/>
        </p:xfrm>
        <a:graphic>
          <a:graphicData uri="http://schemas.openxmlformats.org/presentationml/2006/ole">
            <mc:AlternateContent xmlns:mc="http://schemas.openxmlformats.org/markup-compatibility/2006">
              <mc:Choice xmlns:v="urn:schemas-microsoft-com:vml" Requires="v">
                <p:oleObj spid="_x0000_s342024" name="Formula" r:id="rId8" imgW="293400" imgH="185760" progId="Equation.Ribbit">
                  <p:embed/>
                </p:oleObj>
              </mc:Choice>
              <mc:Fallback>
                <p:oleObj name="Formula" r:id="rId8" imgW="293400" imgH="185760" progId="Equation.Ribbit">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9713" y="4437063"/>
                        <a:ext cx="396875" cy="25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1551436524"/>
              </p:ext>
            </p:extLst>
          </p:nvPr>
        </p:nvGraphicFramePr>
        <p:xfrm>
          <a:off x="7097713" y="3787775"/>
          <a:ext cx="355600" cy="219075"/>
        </p:xfrm>
        <a:graphic>
          <a:graphicData uri="http://schemas.openxmlformats.org/presentationml/2006/ole">
            <mc:AlternateContent xmlns:mc="http://schemas.openxmlformats.org/markup-compatibility/2006">
              <mc:Choice xmlns:v="urn:schemas-microsoft-com:vml" Requires="v">
                <p:oleObj spid="_x0000_s342025" name="Formula" r:id="rId10" imgW="223560" imgH="184320" progId="Equation.Ribbit">
                  <p:embed/>
                </p:oleObj>
              </mc:Choice>
              <mc:Fallback>
                <p:oleObj name="Formula" r:id="rId10" imgW="223560" imgH="184320" progId="Equation.Ribbit">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7713" y="3787775"/>
                        <a:ext cx="3556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灯片编号占位符 27"/>
          <p:cNvSpPr>
            <a:spLocks noGrp="1"/>
          </p:cNvSpPr>
          <p:nvPr>
            <p:ph type="sldNum" sz="quarter" idx="12"/>
          </p:nvPr>
        </p:nvSpPr>
        <p:spPr/>
        <p:txBody>
          <a:bodyPr/>
          <a:lstStyle/>
          <a:p>
            <a:fld id="{2F98732A-2252-4D97-9B63-0429C93C9737}" type="slidenum">
              <a:rPr lang="zh-CN" altLang="en-US" smtClean="0"/>
              <a:pPr/>
              <a:t>13</a:t>
            </a:fld>
            <a:endParaRPr lang="zh-CN" altLang="en-US"/>
          </a:p>
        </p:txBody>
      </p:sp>
      <p:sp>
        <p:nvSpPr>
          <p:cNvPr id="37" name="矩形 36"/>
          <p:cNvSpPr/>
          <p:nvPr/>
        </p:nvSpPr>
        <p:spPr>
          <a:xfrm>
            <a:off x="0" y="260648"/>
            <a:ext cx="9144000" cy="523220"/>
          </a:xfrm>
          <a:prstGeom prst="rect">
            <a:avLst/>
          </a:prstGeom>
        </p:spPr>
        <p:txBody>
          <a:bodyPr wrap="square">
            <a:spAutoFit/>
          </a:bodyPr>
          <a:lstStyle/>
          <a:p>
            <a:pPr algn="ctr"/>
            <a:r>
              <a:rPr lang="en-US" altLang="zh-CN" sz="2800" b="1" dirty="0">
                <a:solidFill>
                  <a:srgbClr val="FF0000"/>
                </a:solidFill>
                <a:latin typeface="Calisto MT" pitchFamily="18" charset="0"/>
              </a:rPr>
              <a:t>After some simplification</a:t>
            </a:r>
            <a:endParaRPr lang="zh-CN" altLang="en-US" sz="2800" dirty="0">
              <a:solidFill>
                <a:srgbClr val="FF0000"/>
              </a:solidFill>
            </a:endParaRPr>
          </a:p>
        </p:txBody>
      </p:sp>
      <p:sp>
        <p:nvSpPr>
          <p:cNvPr id="24" name="右箭头 23"/>
          <p:cNvSpPr/>
          <p:nvPr/>
        </p:nvSpPr>
        <p:spPr>
          <a:xfrm>
            <a:off x="5220072" y="2060848"/>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508104" y="1844824"/>
            <a:ext cx="3779912" cy="369332"/>
          </a:xfrm>
          <a:prstGeom prst="rect">
            <a:avLst/>
          </a:prstGeom>
        </p:spPr>
        <p:txBody>
          <a:bodyPr wrap="square">
            <a:spAutoFit/>
          </a:bodyPr>
          <a:lstStyle/>
          <a:p>
            <a:r>
              <a:rPr lang="en-US" altLang="zh-CN" b="1">
                <a:latin typeface="Calisto MT" pitchFamily="18" charset="0"/>
              </a:rPr>
              <a:t>          :  </a:t>
            </a:r>
            <a:r>
              <a:rPr lang="en-US" altLang="zh-CN" b="1" dirty="0" err="1">
                <a:latin typeface="Calisto MT" pitchFamily="18" charset="0"/>
              </a:rPr>
              <a:t>parton</a:t>
            </a:r>
            <a:r>
              <a:rPr lang="en-US" altLang="zh-CN" b="1" dirty="0">
                <a:latin typeface="Calisto MT" pitchFamily="18" charset="0"/>
              </a:rPr>
              <a:t> distribution function</a:t>
            </a:r>
            <a:endParaRPr lang="zh-CN" altLang="en-US" dirty="0"/>
          </a:p>
        </p:txBody>
      </p:sp>
      <p:sp>
        <p:nvSpPr>
          <p:cNvPr id="32" name="矩形 31"/>
          <p:cNvSpPr/>
          <p:nvPr/>
        </p:nvSpPr>
        <p:spPr>
          <a:xfrm>
            <a:off x="7442893" y="3645024"/>
            <a:ext cx="1701107" cy="400110"/>
          </a:xfrm>
          <a:prstGeom prst="rect">
            <a:avLst/>
          </a:prstGeom>
        </p:spPr>
        <p:txBody>
          <a:bodyPr wrap="none">
            <a:spAutoFit/>
          </a:bodyPr>
          <a:lstStyle/>
          <a:p>
            <a:r>
              <a:rPr lang="en-US" altLang="zh-CN" sz="2000" b="1" dirty="0">
                <a:solidFill>
                  <a:srgbClr val="7030A0"/>
                </a:solidFill>
                <a:latin typeface="Calisto MT" pitchFamily="18" charset="0"/>
              </a:rPr>
              <a:t>:phase  factor</a:t>
            </a:r>
            <a:endParaRPr lang="zh-CN" altLang="en-US" sz="2000" dirty="0"/>
          </a:p>
        </p:txBody>
      </p:sp>
      <p:sp>
        <p:nvSpPr>
          <p:cNvPr id="34" name="矩形 33"/>
          <p:cNvSpPr/>
          <p:nvPr/>
        </p:nvSpPr>
        <p:spPr>
          <a:xfrm>
            <a:off x="6948264" y="4365104"/>
            <a:ext cx="2016224" cy="400110"/>
          </a:xfrm>
          <a:prstGeom prst="rect">
            <a:avLst/>
          </a:prstGeom>
        </p:spPr>
        <p:txBody>
          <a:bodyPr wrap="square">
            <a:spAutoFit/>
          </a:bodyPr>
          <a:lstStyle/>
          <a:p>
            <a:r>
              <a:rPr lang="en-US" altLang="zh-CN" sz="2000" b="1" dirty="0">
                <a:solidFill>
                  <a:srgbClr val="FF0000"/>
                </a:solidFill>
                <a:latin typeface="Calisto MT" pitchFamily="18" charset="0"/>
              </a:rPr>
              <a:t>:matrix element</a:t>
            </a:r>
            <a:endParaRPr lang="zh-CN" altLang="en-US" sz="2000" dirty="0">
              <a:solidFill>
                <a:srgbClr val="FF0000"/>
              </a:solidFill>
            </a:endParaRPr>
          </a:p>
        </p:txBody>
      </p:sp>
      <p:sp>
        <p:nvSpPr>
          <p:cNvPr id="35" name="页脚占位符 9"/>
          <p:cNvSpPr>
            <a:spLocks noGrp="1"/>
          </p:cNvSpPr>
          <p:nvPr>
            <p:ph type="ftr" sz="quarter" idx="11"/>
          </p:nvPr>
        </p:nvSpPr>
        <p:spPr>
          <a:xfrm>
            <a:off x="0" y="6597352"/>
            <a:ext cx="1619672" cy="260648"/>
          </a:xfrm>
        </p:spPr>
        <p:txBody>
          <a:bodyPr/>
          <a:lstStyle/>
          <a:p>
            <a:pPr algn="r"/>
            <a:r>
              <a:rPr lang="en-US" altLang="zh-CN" dirty="0"/>
              <a:t>gluon radiation</a:t>
            </a:r>
          </a:p>
        </p:txBody>
      </p:sp>
      <p:sp>
        <p:nvSpPr>
          <p:cNvPr id="36" name="右箭头 35"/>
          <p:cNvSpPr/>
          <p:nvPr/>
        </p:nvSpPr>
        <p:spPr>
          <a:xfrm flipV="1">
            <a:off x="6300192" y="4509120"/>
            <a:ext cx="288032" cy="6362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a:off x="6804248" y="3645024"/>
            <a:ext cx="28803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038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par>
                                <p:cTn id="11" presetID="4" presetClass="entr" presetSubtype="16"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ox(in)">
                                      <p:cBhvr>
                                        <p:cTn id="13" dur="500"/>
                                        <p:tgtEl>
                                          <p:spTgt spid="2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ox(in)">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par>
                                <p:cTn id="22" presetID="3" presetClass="entr" presetSubtype="1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linds(horizontal)">
                                      <p:cBhvr>
                                        <p:cTn id="24" dur="500"/>
                                        <p:tgtEl>
                                          <p:spTgt spid="39"/>
                                        </p:tgtEl>
                                      </p:cBhvr>
                                    </p:animEffect>
                                  </p:childTnLst>
                                </p:cTn>
                              </p:par>
                              <p:par>
                                <p:cTn id="25" presetID="4"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ox(in)">
                                      <p:cBhvr>
                                        <p:cTn id="27" dur="500"/>
                                        <p:tgtEl>
                                          <p:spTgt spid="27"/>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ox(in)">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ox(in)">
                                      <p:cBhvr>
                                        <p:cTn id="35" dur="500"/>
                                        <p:tgtEl>
                                          <p:spTgt spid="14"/>
                                        </p:tgtEl>
                                      </p:cBhvr>
                                    </p:animEffect>
                                  </p:childTnLst>
                                </p:cTn>
                              </p:par>
                              <p:par>
                                <p:cTn id="36" presetID="4" presetClass="entr" presetSubtype="16"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ox(in)">
                                      <p:cBhvr>
                                        <p:cTn id="38" dur="500"/>
                                        <p:tgtEl>
                                          <p:spTgt spid="26"/>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ox(in)">
                                      <p:cBhvr>
                                        <p:cTn id="41" dur="500"/>
                                        <p:tgtEl>
                                          <p:spTgt spid="34"/>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ox(in)">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24" grpId="0" animBg="1"/>
      <p:bldP spid="30" grpId="0"/>
      <p:bldP spid="32" grpId="0"/>
      <p:bldP spid="34"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灯片编号占位符 27"/>
          <p:cNvSpPr>
            <a:spLocks noGrp="1"/>
          </p:cNvSpPr>
          <p:nvPr>
            <p:ph type="sldNum" sz="quarter" idx="12"/>
          </p:nvPr>
        </p:nvSpPr>
        <p:spPr/>
        <p:txBody>
          <a:bodyPr/>
          <a:lstStyle/>
          <a:p>
            <a:fld id="{2F98732A-2252-4D97-9B63-0429C93C9737}" type="slidenum">
              <a:rPr lang="zh-CN" altLang="en-US" smtClean="0"/>
              <a:pPr/>
              <a:t>14</a:t>
            </a:fld>
            <a:endParaRPr lang="zh-CN" altLang="en-US"/>
          </a:p>
        </p:txBody>
      </p:sp>
      <p:grpSp>
        <p:nvGrpSpPr>
          <p:cNvPr id="4" name="组合 37"/>
          <p:cNvGrpSpPr/>
          <p:nvPr/>
        </p:nvGrpSpPr>
        <p:grpSpPr>
          <a:xfrm>
            <a:off x="467544" y="1196752"/>
            <a:ext cx="7056784" cy="638845"/>
            <a:chOff x="467544" y="4725144"/>
            <a:chExt cx="7056784" cy="638845"/>
          </a:xfrm>
        </p:grpSpPr>
        <p:graphicFrame>
          <p:nvGraphicFramePr>
            <p:cNvPr id="181275" name="Object 27"/>
            <p:cNvGraphicFramePr>
              <a:graphicFrameLocks noChangeAspect="1"/>
            </p:cNvGraphicFramePr>
            <p:nvPr/>
          </p:nvGraphicFramePr>
          <p:xfrm>
            <a:off x="4351338" y="4797251"/>
            <a:ext cx="2309812" cy="215900"/>
          </p:xfrm>
          <a:graphic>
            <a:graphicData uri="http://schemas.openxmlformats.org/presentationml/2006/ole">
              <mc:AlternateContent xmlns:mc="http://schemas.openxmlformats.org/markup-compatibility/2006">
                <mc:Choice xmlns:v="urn:schemas-microsoft-com:vml" Requires="v">
                  <p:oleObj spid="_x0000_s343055" name="Formula" r:id="rId4" imgW="1248480" imgH="176760" progId="Equation.Ribbit">
                    <p:embed/>
                  </p:oleObj>
                </mc:Choice>
                <mc:Fallback>
                  <p:oleObj name="Formula" r:id="rId4" imgW="1248480" imgH="176760" progId="Equation.Ribbit">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338" y="4797251"/>
                          <a:ext cx="2309812"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组合 34"/>
            <p:cNvGrpSpPr/>
            <p:nvPr/>
          </p:nvGrpSpPr>
          <p:grpSpPr>
            <a:xfrm>
              <a:off x="467544" y="4725144"/>
              <a:ext cx="7056784" cy="638845"/>
              <a:chOff x="467544" y="4725144"/>
              <a:chExt cx="7056784" cy="638845"/>
            </a:xfrm>
          </p:grpSpPr>
          <p:sp>
            <p:nvSpPr>
              <p:cNvPr id="21" name="矩形 20"/>
              <p:cNvSpPr/>
              <p:nvPr/>
            </p:nvSpPr>
            <p:spPr>
              <a:xfrm>
                <a:off x="467544" y="4725144"/>
                <a:ext cx="7056784" cy="400110"/>
              </a:xfrm>
              <a:prstGeom prst="rect">
                <a:avLst/>
              </a:prstGeom>
            </p:spPr>
            <p:txBody>
              <a:bodyPr wrap="square">
                <a:spAutoFit/>
              </a:bodyPr>
              <a:lstStyle/>
              <a:p>
                <a:r>
                  <a:rPr lang="en-US" altLang="zh-CN" sz="2000" b="1" dirty="0">
                    <a:latin typeface="Calisto MT" pitchFamily="18" charset="0"/>
                  </a:rPr>
                  <a:t>Change the four-vector  variables  </a:t>
                </a:r>
                <a:endParaRPr lang="zh-CN" altLang="en-US" sz="2000" b="1" dirty="0">
                  <a:latin typeface="Calisto MT" pitchFamily="18" charset="0"/>
                </a:endParaRPr>
              </a:p>
            </p:txBody>
          </p:sp>
          <p:graphicFrame>
            <p:nvGraphicFramePr>
              <p:cNvPr id="181276" name="Object 28"/>
              <p:cNvGraphicFramePr>
                <a:graphicFrameLocks noChangeAspect="1"/>
              </p:cNvGraphicFramePr>
              <p:nvPr/>
            </p:nvGraphicFramePr>
            <p:xfrm>
              <a:off x="1622425" y="5084589"/>
              <a:ext cx="4451350" cy="279400"/>
            </p:xfrm>
            <a:graphic>
              <a:graphicData uri="http://schemas.openxmlformats.org/presentationml/2006/ole">
                <mc:AlternateContent xmlns:mc="http://schemas.openxmlformats.org/markup-compatibility/2006">
                  <mc:Choice xmlns:v="urn:schemas-microsoft-com:vml" Requires="v">
                    <p:oleObj spid="_x0000_s343056" name="Formula" r:id="rId6" imgW="2248200" imgH="182880" progId="Equation.Ribbit">
                      <p:embed/>
                    </p:oleObj>
                  </mc:Choice>
                  <mc:Fallback>
                    <p:oleObj name="Formula" r:id="rId6" imgW="2248200" imgH="182880" progId="Equation.Ribbit">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2425" y="5084589"/>
                            <a:ext cx="445135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35" name="页脚占位符 9"/>
          <p:cNvSpPr>
            <a:spLocks noGrp="1"/>
          </p:cNvSpPr>
          <p:nvPr>
            <p:ph type="ftr" sz="quarter" idx="11"/>
          </p:nvPr>
        </p:nvSpPr>
        <p:spPr>
          <a:xfrm>
            <a:off x="0" y="6597352"/>
            <a:ext cx="1619672" cy="260648"/>
          </a:xfrm>
        </p:spPr>
        <p:txBody>
          <a:bodyPr/>
          <a:lstStyle/>
          <a:p>
            <a:pPr algn="r"/>
            <a:r>
              <a:rPr lang="en-US" altLang="zh-CN" dirty="0"/>
              <a:t>gluon radiation</a:t>
            </a:r>
          </a:p>
        </p:txBody>
      </p:sp>
      <p:sp>
        <p:nvSpPr>
          <p:cNvPr id="25" name="矩形 24"/>
          <p:cNvSpPr/>
          <p:nvPr/>
        </p:nvSpPr>
        <p:spPr>
          <a:xfrm>
            <a:off x="1549421" y="476672"/>
            <a:ext cx="5969199" cy="523220"/>
          </a:xfrm>
          <a:prstGeom prst="rect">
            <a:avLst/>
          </a:prstGeom>
        </p:spPr>
        <p:txBody>
          <a:bodyPr wrap="none">
            <a:spAutoFit/>
          </a:bodyPr>
          <a:lstStyle/>
          <a:p>
            <a:pPr algn="ctr"/>
            <a:r>
              <a:rPr lang="en-US" altLang="zh-CN" sz="2800" b="1">
                <a:solidFill>
                  <a:srgbClr val="FF0000"/>
                </a:solidFill>
                <a:latin typeface="Calisto MT" pitchFamily="18" charset="0"/>
              </a:rPr>
              <a:t>General  formula of hadronic tensor </a:t>
            </a:r>
            <a:endParaRPr lang="zh-CN" altLang="en-US" sz="2800" b="1">
              <a:solidFill>
                <a:srgbClr val="FF0000"/>
              </a:solidFill>
              <a:latin typeface="Calisto MT" pitchFamily="18" charset="0"/>
            </a:endParaRPr>
          </a:p>
        </p:txBody>
      </p:sp>
      <p:grpSp>
        <p:nvGrpSpPr>
          <p:cNvPr id="31" name="组合 30"/>
          <p:cNvGrpSpPr/>
          <p:nvPr/>
        </p:nvGrpSpPr>
        <p:grpSpPr>
          <a:xfrm>
            <a:off x="323850" y="1916832"/>
            <a:ext cx="8820150" cy="1410566"/>
            <a:chOff x="179831" y="5362068"/>
            <a:chExt cx="8742936" cy="1628951"/>
          </a:xfrm>
        </p:grpSpPr>
        <p:graphicFrame>
          <p:nvGraphicFramePr>
            <p:cNvPr id="33" name="Object 29"/>
            <p:cNvGraphicFramePr>
              <a:graphicFrameLocks noChangeAspect="1"/>
            </p:cNvGraphicFramePr>
            <p:nvPr/>
          </p:nvGraphicFramePr>
          <p:xfrm>
            <a:off x="1259632" y="5517232"/>
            <a:ext cx="317500" cy="279400"/>
          </p:xfrm>
          <a:graphic>
            <a:graphicData uri="http://schemas.openxmlformats.org/presentationml/2006/ole">
              <mc:AlternateContent xmlns:mc="http://schemas.openxmlformats.org/markup-compatibility/2006">
                <mc:Choice xmlns:v="urn:schemas-microsoft-com:vml" Requires="v">
                  <p:oleObj spid="_x0000_s343057" name="Formula" r:id="rId8" imgW="161514" imgH="156427" progId="Equation.Ribbit">
                    <p:embed/>
                  </p:oleObj>
                </mc:Choice>
                <mc:Fallback>
                  <p:oleObj name="Formula" r:id="rId8" imgW="161514" imgH="156427" progId="Equation.Ribbit">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632" y="5517232"/>
                          <a:ext cx="317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0"/>
            <p:cNvGraphicFramePr>
              <a:graphicFrameLocks noChangeAspect="1"/>
            </p:cNvGraphicFramePr>
            <p:nvPr/>
          </p:nvGraphicFramePr>
          <p:xfrm>
            <a:off x="2198117" y="5516959"/>
            <a:ext cx="300038" cy="279400"/>
          </p:xfrm>
          <a:graphic>
            <a:graphicData uri="http://schemas.openxmlformats.org/presentationml/2006/ole">
              <mc:AlternateContent xmlns:mc="http://schemas.openxmlformats.org/markup-compatibility/2006">
                <mc:Choice xmlns:v="urn:schemas-microsoft-com:vml" Requires="v">
                  <p:oleObj spid="_x0000_s343058" name="Formula" r:id="rId10" imgW="230040" imgH="174240" progId="Equation.Ribbit">
                    <p:embed/>
                  </p:oleObj>
                </mc:Choice>
                <mc:Fallback>
                  <p:oleObj name="Formula" r:id="rId10" imgW="230040" imgH="174240" progId="Equation.Ribbit">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8117" y="5516959"/>
                          <a:ext cx="300038"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1"/>
            <p:cNvGraphicFramePr>
              <a:graphicFrameLocks noChangeAspect="1"/>
            </p:cNvGraphicFramePr>
            <p:nvPr/>
          </p:nvGraphicFramePr>
          <p:xfrm>
            <a:off x="4361880" y="5516959"/>
            <a:ext cx="266700" cy="215900"/>
          </p:xfrm>
          <a:graphic>
            <a:graphicData uri="http://schemas.openxmlformats.org/presentationml/2006/ole">
              <mc:AlternateContent xmlns:mc="http://schemas.openxmlformats.org/markup-compatibility/2006">
                <mc:Choice xmlns:v="urn:schemas-microsoft-com:vml" Requires="v">
                  <p:oleObj spid="_x0000_s343059" name="Formula" r:id="rId12" imgW="193320" imgH="169200" progId="Equation.Ribbit">
                    <p:embed/>
                  </p:oleObj>
                </mc:Choice>
                <mc:Fallback>
                  <p:oleObj name="Formula" r:id="rId12" imgW="193320" imgH="169200" progId="Equation.Ribbit">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61880" y="5516959"/>
                          <a:ext cx="2667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32"/>
            <p:cNvGraphicFramePr>
              <a:graphicFrameLocks noChangeAspect="1"/>
            </p:cNvGraphicFramePr>
            <p:nvPr/>
          </p:nvGraphicFramePr>
          <p:xfrm>
            <a:off x="5011167" y="5515372"/>
            <a:ext cx="354013" cy="219075"/>
          </p:xfrm>
          <a:graphic>
            <a:graphicData uri="http://schemas.openxmlformats.org/presentationml/2006/ole">
              <mc:AlternateContent xmlns:mc="http://schemas.openxmlformats.org/markup-compatibility/2006">
                <mc:Choice xmlns:v="urn:schemas-microsoft-com:vml" Requires="v">
                  <p:oleObj spid="_x0000_s343060" name="Formula" r:id="rId14" imgW="223560" imgH="184320" progId="Equation.Ribbit">
                    <p:embed/>
                  </p:oleObj>
                </mc:Choice>
                <mc:Fallback>
                  <p:oleObj name="Formula" r:id="rId14" imgW="223560" imgH="184320" progId="Equation.Ribbit">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11167" y="5515372"/>
                          <a:ext cx="354013"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矩形 41"/>
            <p:cNvSpPr/>
            <p:nvPr/>
          </p:nvSpPr>
          <p:spPr>
            <a:xfrm>
              <a:off x="465022" y="5362068"/>
              <a:ext cx="8064896" cy="400110"/>
            </a:xfrm>
            <a:prstGeom prst="rect">
              <a:avLst/>
            </a:prstGeom>
          </p:spPr>
          <p:txBody>
            <a:bodyPr wrap="square">
              <a:spAutoFit/>
            </a:bodyPr>
            <a:lstStyle/>
            <a:p>
              <a:r>
                <a:rPr lang="en-US" altLang="zh-CN" sz="2000" b="1" dirty="0">
                  <a:latin typeface="Calisto MT" pitchFamily="18" charset="0"/>
                </a:rPr>
                <a:t>Drop        </a:t>
              </a:r>
              <a:r>
                <a:rPr lang="en-US" altLang="zh-CN" sz="2000" b="1">
                  <a:latin typeface="Calisto MT" pitchFamily="18" charset="0"/>
                </a:rPr>
                <a:t>and        </a:t>
              </a:r>
              <a:r>
                <a:rPr lang="en-US" altLang="zh-CN" sz="2000" b="1" dirty="0">
                  <a:latin typeface="Calisto MT" pitchFamily="18" charset="0"/>
                </a:rPr>
                <a:t>as compared to       ,          be simplified as</a:t>
              </a:r>
            </a:p>
          </p:txBody>
        </p:sp>
        <p:graphicFrame>
          <p:nvGraphicFramePr>
            <p:cNvPr id="43" name="Object 33"/>
            <p:cNvGraphicFramePr>
              <a:graphicFrameLocks noChangeAspect="1"/>
            </p:cNvGraphicFramePr>
            <p:nvPr/>
          </p:nvGraphicFramePr>
          <p:xfrm>
            <a:off x="179831" y="5971717"/>
            <a:ext cx="8742936" cy="1019302"/>
          </p:xfrm>
          <a:graphic>
            <a:graphicData uri="http://schemas.openxmlformats.org/presentationml/2006/ole">
              <mc:AlternateContent xmlns:mc="http://schemas.openxmlformats.org/markup-compatibility/2006">
                <mc:Choice xmlns:v="urn:schemas-microsoft-com:vml" Requires="v">
                  <p:oleObj spid="_x0000_s343061" name="Formula" r:id="rId16" imgW="6493680" imgH="744480" progId="Equation.Ribbit">
                    <p:embed/>
                  </p:oleObj>
                </mc:Choice>
                <mc:Fallback>
                  <p:oleObj name="Formula" r:id="rId16" imgW="6493680" imgH="744480" progId="Equation.Ribbit">
                    <p:embed/>
                    <p:pic>
                      <p:nvPicPr>
                        <p:cNvPr id="0"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9831" y="5971717"/>
                          <a:ext cx="8742936" cy="10193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7" name="对象 16"/>
          <p:cNvGraphicFramePr>
            <a:graphicFrameLocks noChangeAspect="1"/>
          </p:cNvGraphicFramePr>
          <p:nvPr/>
        </p:nvGraphicFramePr>
        <p:xfrm>
          <a:off x="611560" y="3861048"/>
          <a:ext cx="7470776" cy="720725"/>
        </p:xfrm>
        <a:graphic>
          <a:graphicData uri="http://schemas.openxmlformats.org/presentationml/2006/ole">
            <mc:AlternateContent xmlns:mc="http://schemas.openxmlformats.org/markup-compatibility/2006">
              <mc:Choice xmlns:v="urn:schemas-microsoft-com:vml" Requires="v">
                <p:oleObj spid="_x0000_s343062" name="Formula" r:id="rId18" imgW="4905000" imgH="569160" progId="Equation.Ribbit">
                  <p:embed/>
                </p:oleObj>
              </mc:Choice>
              <mc:Fallback>
                <p:oleObj name="Formula" r:id="rId18" imgW="4905000" imgH="569160" progId="Equation.Ribbit">
                  <p:embed/>
                  <p:pic>
                    <p:nvPicPr>
                      <p:cNvPr id="0" name="Picture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1560" y="3861048"/>
                        <a:ext cx="7470776"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矩形 17"/>
          <p:cNvSpPr/>
          <p:nvPr/>
        </p:nvSpPr>
        <p:spPr>
          <a:xfrm>
            <a:off x="467544" y="3429000"/>
            <a:ext cx="2448106" cy="400110"/>
          </a:xfrm>
          <a:prstGeom prst="rect">
            <a:avLst/>
          </a:prstGeom>
        </p:spPr>
        <p:txBody>
          <a:bodyPr wrap="none">
            <a:spAutoFit/>
          </a:bodyPr>
          <a:lstStyle/>
          <a:p>
            <a:r>
              <a:rPr lang="en-US" altLang="zh-CN" sz="2000" b="1">
                <a:solidFill>
                  <a:srgbClr val="FF0000"/>
                </a:solidFill>
                <a:latin typeface="Calisto MT" pitchFamily="18" charset="0"/>
              </a:rPr>
              <a:t>The  matrix element</a:t>
            </a:r>
            <a:endParaRPr lang="zh-CN" altLang="en-US" sz="2000"/>
          </a:p>
        </p:txBody>
      </p:sp>
      <p:sp>
        <p:nvSpPr>
          <p:cNvPr id="19" name="矩形 18"/>
          <p:cNvSpPr/>
          <p:nvPr/>
        </p:nvSpPr>
        <p:spPr>
          <a:xfrm>
            <a:off x="125817" y="4653136"/>
            <a:ext cx="4729821" cy="400110"/>
          </a:xfrm>
          <a:prstGeom prst="rect">
            <a:avLst/>
          </a:prstGeom>
        </p:spPr>
        <p:txBody>
          <a:bodyPr wrap="none">
            <a:spAutoFit/>
          </a:bodyPr>
          <a:lstStyle/>
          <a:p>
            <a:pPr algn="ctr"/>
            <a:r>
              <a:rPr lang="en-US" altLang="zh-CN" sz="2000" b="1">
                <a:solidFill>
                  <a:srgbClr val="FF0000"/>
                </a:solidFill>
                <a:latin typeface="Calisto MT" pitchFamily="18" charset="0"/>
              </a:rPr>
              <a:t>The general  formula of hadronic tensor </a:t>
            </a:r>
            <a:endParaRPr lang="zh-CN" altLang="en-US" sz="2000" b="1">
              <a:solidFill>
                <a:srgbClr val="FF0000"/>
              </a:solidFill>
              <a:latin typeface="Calisto MT" pitchFamily="18" charset="0"/>
            </a:endParaRPr>
          </a:p>
        </p:txBody>
      </p:sp>
      <p:graphicFrame>
        <p:nvGraphicFramePr>
          <p:cNvPr id="20" name="对象 19"/>
          <p:cNvGraphicFramePr>
            <a:graphicFrameLocks noChangeAspect="1"/>
          </p:cNvGraphicFramePr>
          <p:nvPr/>
        </p:nvGraphicFramePr>
        <p:xfrm>
          <a:off x="107504" y="5085184"/>
          <a:ext cx="8840887" cy="1239019"/>
        </p:xfrm>
        <a:graphic>
          <a:graphicData uri="http://schemas.openxmlformats.org/presentationml/2006/ole">
            <mc:AlternateContent xmlns:mc="http://schemas.openxmlformats.org/markup-compatibility/2006">
              <mc:Choice xmlns:v="urn:schemas-microsoft-com:vml" Requires="v">
                <p:oleObj spid="_x0000_s343063" name="Formula" r:id="rId20" imgW="6877080" imgH="879120" progId="Equation.Ribbit">
                  <p:embed/>
                </p:oleObj>
              </mc:Choice>
              <mc:Fallback>
                <p:oleObj name="Formula" r:id="rId20" imgW="6877080" imgH="879120" progId="Equation.Ribbit">
                  <p:embed/>
                  <p:pic>
                    <p:nvPicPr>
                      <p:cNvPr id="0" name="Picture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7504" y="5085184"/>
                        <a:ext cx="8840887" cy="12390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流程图: 可选过程 22"/>
          <p:cNvSpPr/>
          <p:nvPr/>
        </p:nvSpPr>
        <p:spPr>
          <a:xfrm>
            <a:off x="4139952" y="5877272"/>
            <a:ext cx="2160240" cy="360040"/>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63038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灯片编号占位符 27"/>
          <p:cNvSpPr>
            <a:spLocks noGrp="1"/>
          </p:cNvSpPr>
          <p:nvPr>
            <p:ph type="sldNum" sz="quarter" idx="12"/>
          </p:nvPr>
        </p:nvSpPr>
        <p:spPr/>
        <p:txBody>
          <a:bodyPr/>
          <a:lstStyle/>
          <a:p>
            <a:fld id="{2F98732A-2252-4D97-9B63-0429C93C9737}" type="slidenum">
              <a:rPr lang="zh-CN" altLang="en-US" smtClean="0"/>
              <a:pPr/>
              <a:t>15</a:t>
            </a:fld>
            <a:endParaRPr lang="zh-CN" altLang="en-US"/>
          </a:p>
        </p:txBody>
      </p:sp>
      <p:sp>
        <p:nvSpPr>
          <p:cNvPr id="36" name="矩形 35"/>
          <p:cNvSpPr/>
          <p:nvPr/>
        </p:nvSpPr>
        <p:spPr>
          <a:xfrm>
            <a:off x="359024" y="476672"/>
            <a:ext cx="8784976" cy="523220"/>
          </a:xfrm>
          <a:prstGeom prst="rect">
            <a:avLst/>
          </a:prstGeom>
        </p:spPr>
        <p:txBody>
          <a:bodyPr wrap="square">
            <a:spAutoFit/>
          </a:bodyPr>
          <a:lstStyle/>
          <a:p>
            <a:r>
              <a:rPr lang="en-US" altLang="zh-CN" sz="2800" b="1">
                <a:solidFill>
                  <a:srgbClr val="FF0000"/>
                </a:solidFill>
                <a:latin typeface="Calisto MT" pitchFamily="18" charset="0"/>
              </a:rPr>
              <a:t>Introduce  Yukawa  potential  to model the correlator</a:t>
            </a:r>
            <a:endParaRPr lang="zh-CN" altLang="en-US" sz="2800" b="1" dirty="0">
              <a:solidFill>
                <a:srgbClr val="FF0000"/>
              </a:solidFill>
              <a:latin typeface="Calisto MT" pitchFamily="18" charset="0"/>
            </a:endParaRPr>
          </a:p>
        </p:txBody>
      </p:sp>
      <p:graphicFrame>
        <p:nvGraphicFramePr>
          <p:cNvPr id="38" name="对象 37"/>
          <p:cNvGraphicFramePr>
            <a:graphicFrameLocks noChangeAspect="1"/>
          </p:cNvGraphicFramePr>
          <p:nvPr/>
        </p:nvGraphicFramePr>
        <p:xfrm>
          <a:off x="1619250" y="2184400"/>
          <a:ext cx="5418138" cy="587375"/>
        </p:xfrm>
        <a:graphic>
          <a:graphicData uri="http://schemas.openxmlformats.org/presentationml/2006/ole">
            <mc:AlternateContent xmlns:mc="http://schemas.openxmlformats.org/markup-compatibility/2006">
              <mc:Choice xmlns:v="urn:schemas-microsoft-com:vml" Requires="v">
                <p:oleObj spid="_x0000_s304132" name="Formula" r:id="rId4" imgW="2733120" imgH="326520" progId="Equation.Ribbit">
                  <p:embed/>
                </p:oleObj>
              </mc:Choice>
              <mc:Fallback>
                <p:oleObj name="Formula" r:id="rId4" imgW="2733120" imgH="32652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2184400"/>
                        <a:ext cx="5418138"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矩形 38"/>
          <p:cNvSpPr/>
          <p:nvPr/>
        </p:nvSpPr>
        <p:spPr>
          <a:xfrm>
            <a:off x="395536" y="1700808"/>
            <a:ext cx="3005118" cy="400110"/>
          </a:xfrm>
          <a:prstGeom prst="rect">
            <a:avLst/>
          </a:prstGeom>
        </p:spPr>
        <p:txBody>
          <a:bodyPr wrap="none">
            <a:spAutoFit/>
          </a:bodyPr>
          <a:lstStyle/>
          <a:p>
            <a:r>
              <a:rPr lang="en-US" altLang="zh-CN" sz="2000" b="1">
                <a:latin typeface="Calisto MT" pitchFamily="18" charset="0"/>
              </a:rPr>
              <a:t>Yukawa</a:t>
            </a:r>
            <a:r>
              <a:rPr lang="en-US" altLang="zh-CN" b="1">
                <a:latin typeface="Calisto MT" pitchFamily="18" charset="0"/>
              </a:rPr>
              <a:t> potential in QFT: </a:t>
            </a:r>
            <a:endParaRPr lang="zh-CN" altLang="en-US" b="1" dirty="0">
              <a:latin typeface="Calisto MT" pitchFamily="18" charset="0"/>
            </a:endParaRPr>
          </a:p>
        </p:txBody>
      </p:sp>
      <p:graphicFrame>
        <p:nvGraphicFramePr>
          <p:cNvPr id="41" name="对象 40"/>
          <p:cNvGraphicFramePr>
            <a:graphicFrameLocks noChangeAspect="1"/>
          </p:cNvGraphicFramePr>
          <p:nvPr/>
        </p:nvGraphicFramePr>
        <p:xfrm>
          <a:off x="755576" y="4149080"/>
          <a:ext cx="7570788" cy="776287"/>
        </p:xfrm>
        <a:graphic>
          <a:graphicData uri="http://schemas.openxmlformats.org/presentationml/2006/ole">
            <mc:AlternateContent xmlns:mc="http://schemas.openxmlformats.org/markup-compatibility/2006">
              <mc:Choice xmlns:v="urn:schemas-microsoft-com:vml" Requires="v">
                <p:oleObj spid="_x0000_s304133" name="Formula" r:id="rId6" imgW="3819240" imgH="391320" progId="Equation.Ribbit">
                  <p:embed/>
                </p:oleObj>
              </mc:Choice>
              <mc:Fallback>
                <p:oleObj name="Formula" r:id="rId6" imgW="3819240" imgH="391320" progId="Equation.Ribbit">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4149080"/>
                        <a:ext cx="7570788" cy="776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矩形 41"/>
          <p:cNvSpPr/>
          <p:nvPr/>
        </p:nvSpPr>
        <p:spPr>
          <a:xfrm>
            <a:off x="467544" y="3356992"/>
            <a:ext cx="7462556" cy="400110"/>
          </a:xfrm>
          <a:prstGeom prst="rect">
            <a:avLst/>
          </a:prstGeom>
        </p:spPr>
        <p:txBody>
          <a:bodyPr wrap="none">
            <a:spAutoFit/>
          </a:bodyPr>
          <a:lstStyle/>
          <a:p>
            <a:r>
              <a:rPr lang="en-US" altLang="zh-CN" sz="2000" b="1">
                <a:latin typeface="Calisto MT" pitchFamily="18" charset="0"/>
              </a:rPr>
              <a:t>the gluon field correlation function in the Cartesian coordinate </a:t>
            </a:r>
            <a:r>
              <a:rPr lang="en-US" altLang="zh-CN" b="1">
                <a:latin typeface="Calisto MT" pitchFamily="18" charset="0"/>
              </a:rPr>
              <a:t>: </a:t>
            </a:r>
            <a:endParaRPr lang="zh-CN" altLang="en-US" b="1" dirty="0">
              <a:latin typeface="Calisto MT" pitchFamily="18" charset="0"/>
            </a:endParaRPr>
          </a:p>
        </p:txBody>
      </p:sp>
      <p:sp>
        <p:nvSpPr>
          <p:cNvPr id="10" name="页脚占位符 9"/>
          <p:cNvSpPr>
            <a:spLocks noGrp="1"/>
          </p:cNvSpPr>
          <p:nvPr>
            <p:ph type="ftr" sz="quarter" idx="11"/>
          </p:nvPr>
        </p:nvSpPr>
        <p:spPr>
          <a:xfrm>
            <a:off x="0" y="6597352"/>
            <a:ext cx="1619672" cy="260648"/>
          </a:xfrm>
        </p:spPr>
        <p:txBody>
          <a:bodyPr/>
          <a:lstStyle/>
          <a:p>
            <a:pPr algn="r"/>
            <a:r>
              <a:rPr lang="en-US" altLang="zh-CN" dirty="0"/>
              <a:t>gluon radiation</a:t>
            </a:r>
          </a:p>
        </p:txBody>
      </p:sp>
    </p:spTree>
    <p:extLst>
      <p:ext uri="{BB962C8B-B14F-4D97-AF65-F5344CB8AC3E}">
        <p14:creationId xmlns:p14="http://schemas.microsoft.com/office/powerpoint/2010/main" val="26630382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980728"/>
            <a:ext cx="8712968" cy="400110"/>
          </a:xfrm>
          <a:prstGeom prst="rect">
            <a:avLst/>
          </a:prstGeom>
        </p:spPr>
        <p:txBody>
          <a:bodyPr wrap="square">
            <a:spAutoFit/>
          </a:bodyPr>
          <a:lstStyle/>
          <a:p>
            <a:r>
              <a:rPr lang="en-US" altLang="zh-CN" sz="2000" b="1"/>
              <a:t>The hadronic tensor with </a:t>
            </a:r>
            <a:r>
              <a:rPr lang="en-US" altLang="zh-CN" sz="2000" b="1">
                <a:solidFill>
                  <a:srgbClr val="FF0000"/>
                </a:solidFill>
              </a:rPr>
              <a:t>both </a:t>
            </a:r>
            <a:r>
              <a:rPr lang="en-US" altLang="zh-CN" sz="2000" b="1" dirty="0">
                <a:solidFill>
                  <a:srgbClr val="FF0000"/>
                </a:solidFill>
              </a:rPr>
              <a:t>longitudinal and </a:t>
            </a:r>
            <a:r>
              <a:rPr lang="en-US" altLang="zh-CN" sz="2000" b="1">
                <a:solidFill>
                  <a:srgbClr val="FF0000"/>
                </a:solidFill>
              </a:rPr>
              <a:t>transverse  </a:t>
            </a:r>
            <a:r>
              <a:rPr lang="en-US" altLang="zh-CN" sz="2000" b="1" dirty="0">
                <a:solidFill>
                  <a:srgbClr val="FF0000"/>
                </a:solidFill>
              </a:rPr>
              <a:t>scattering</a:t>
            </a:r>
            <a:r>
              <a:rPr lang="en-US" altLang="zh-CN" sz="2000" b="1" dirty="0"/>
              <a:t>:</a:t>
            </a:r>
            <a:endParaRPr lang="zh-CN" altLang="en-US" sz="2000" dirty="0"/>
          </a:p>
        </p:txBody>
      </p:sp>
      <p:sp>
        <p:nvSpPr>
          <p:cNvPr id="5" name="灯片编号占位符 4"/>
          <p:cNvSpPr>
            <a:spLocks noGrp="1"/>
          </p:cNvSpPr>
          <p:nvPr>
            <p:ph type="sldNum" sz="quarter" idx="12"/>
          </p:nvPr>
        </p:nvSpPr>
        <p:spPr/>
        <p:txBody>
          <a:bodyPr/>
          <a:lstStyle/>
          <a:p>
            <a:fld id="{2F98732A-2252-4D97-9B63-0429C93C9737}" type="slidenum">
              <a:rPr lang="zh-CN" altLang="en-US" smtClean="0"/>
              <a:pPr/>
              <a:t>16</a:t>
            </a:fld>
            <a:endParaRPr lang="zh-CN" altLang="en-US" dirty="0"/>
          </a:p>
        </p:txBody>
      </p:sp>
      <p:sp>
        <p:nvSpPr>
          <p:cNvPr id="6" name="页脚占位符 5"/>
          <p:cNvSpPr>
            <a:spLocks noGrp="1"/>
          </p:cNvSpPr>
          <p:nvPr>
            <p:ph type="ftr" sz="quarter" idx="11"/>
          </p:nvPr>
        </p:nvSpPr>
        <p:spPr>
          <a:xfrm>
            <a:off x="0" y="6597352"/>
            <a:ext cx="1691680" cy="260648"/>
          </a:xfrm>
        </p:spPr>
        <p:txBody>
          <a:bodyPr/>
          <a:lstStyle/>
          <a:p>
            <a:pPr algn="r"/>
            <a:r>
              <a:rPr lang="en-US" altLang="zh-CN" dirty="0"/>
              <a:t>gluon radiation</a:t>
            </a:r>
          </a:p>
        </p:txBody>
      </p:sp>
      <p:sp>
        <p:nvSpPr>
          <p:cNvPr id="8" name="矩形 7"/>
          <p:cNvSpPr/>
          <p:nvPr/>
        </p:nvSpPr>
        <p:spPr>
          <a:xfrm>
            <a:off x="0" y="260648"/>
            <a:ext cx="9144000" cy="523220"/>
          </a:xfrm>
          <a:prstGeom prst="rect">
            <a:avLst/>
          </a:prstGeom>
        </p:spPr>
        <p:txBody>
          <a:bodyPr wrap="square">
            <a:spAutoFit/>
          </a:bodyPr>
          <a:lstStyle/>
          <a:p>
            <a:pPr algn="ctr"/>
            <a:r>
              <a:rPr lang="en-US" altLang="zh-CN" sz="2800" b="1">
                <a:solidFill>
                  <a:srgbClr val="FF0000"/>
                </a:solidFill>
                <a:latin typeface="Calisto MT" pitchFamily="18" charset="0"/>
              </a:rPr>
              <a:t>The hadronic tensor</a:t>
            </a:r>
            <a:endParaRPr lang="en-US" altLang="zh-CN" sz="2800" b="1" dirty="0">
              <a:solidFill>
                <a:srgbClr val="FF0000"/>
              </a:solidFill>
              <a:latin typeface="Calisto MT" pitchFamily="18" charset="0"/>
            </a:endParaRPr>
          </a:p>
        </p:txBody>
      </p:sp>
      <p:graphicFrame>
        <p:nvGraphicFramePr>
          <p:cNvPr id="10" name="对象 9"/>
          <p:cNvGraphicFramePr>
            <a:graphicFrameLocks noChangeAspect="1"/>
          </p:cNvGraphicFramePr>
          <p:nvPr/>
        </p:nvGraphicFramePr>
        <p:xfrm>
          <a:off x="5868144" y="4941168"/>
          <a:ext cx="1536700" cy="355600"/>
        </p:xfrm>
        <a:graphic>
          <a:graphicData uri="http://schemas.openxmlformats.org/presentationml/2006/ole">
            <mc:AlternateContent xmlns:mc="http://schemas.openxmlformats.org/markup-compatibility/2006">
              <mc:Choice xmlns:v="urn:schemas-microsoft-com:vml" Requires="v">
                <p:oleObj spid="_x0000_s379910" name="Formula" r:id="rId4" imgW="774720" imgH="179280" progId="Equation.Ribbit">
                  <p:embed/>
                </p:oleObj>
              </mc:Choice>
              <mc:Fallback>
                <p:oleObj name="Formula" r:id="rId4" imgW="774720" imgH="17928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4941168"/>
                        <a:ext cx="15367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5652120" y="5517232"/>
          <a:ext cx="3030538" cy="388937"/>
        </p:xfrm>
        <a:graphic>
          <a:graphicData uri="http://schemas.openxmlformats.org/presentationml/2006/ole">
            <mc:AlternateContent xmlns:mc="http://schemas.openxmlformats.org/markup-compatibility/2006">
              <mc:Choice xmlns:v="urn:schemas-microsoft-com:vml" Requires="v">
                <p:oleObj spid="_x0000_s379911" name="Formula" r:id="rId6" imgW="2155320" imgH="196920" progId="Equation.Ribbit">
                  <p:embed/>
                </p:oleObj>
              </mc:Choice>
              <mc:Fallback>
                <p:oleObj name="Formula" r:id="rId6" imgW="2155320" imgH="196920" progId="Equation.Ribbit">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5517232"/>
                        <a:ext cx="3030538"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539552" y="1628800"/>
          <a:ext cx="7776864" cy="2592288"/>
        </p:xfrm>
        <a:graphic>
          <a:graphicData uri="http://schemas.openxmlformats.org/presentationml/2006/ole">
            <mc:AlternateContent xmlns:mc="http://schemas.openxmlformats.org/markup-compatibility/2006">
              <mc:Choice xmlns:v="urn:schemas-microsoft-com:vml" Requires="v">
                <p:oleObj spid="_x0000_s379912" name="Formula" r:id="rId8" imgW="6920280" imgH="1545840" progId="Equation.Ribbit">
                  <p:embed/>
                </p:oleObj>
              </mc:Choice>
              <mc:Fallback>
                <p:oleObj name="Formula" r:id="rId8" imgW="6920280" imgH="1545840" progId="Equation.Ribbit">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1628800"/>
                        <a:ext cx="7776864" cy="259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980728"/>
            <a:ext cx="8352928" cy="707886"/>
          </a:xfrm>
          <a:prstGeom prst="rect">
            <a:avLst/>
          </a:prstGeom>
        </p:spPr>
        <p:txBody>
          <a:bodyPr wrap="square">
            <a:spAutoFit/>
          </a:bodyPr>
          <a:lstStyle/>
          <a:p>
            <a:r>
              <a:rPr lang="en-US" altLang="zh-CN" sz="2000" b="1" dirty="0"/>
              <a:t>The gluon radiation </a:t>
            </a:r>
            <a:r>
              <a:rPr lang="en-US" altLang="zh-CN" sz="2000" b="1"/>
              <a:t>spectrum of all 21  diagrams with </a:t>
            </a:r>
            <a:r>
              <a:rPr lang="en-US" altLang="zh-CN" sz="2000" b="1">
                <a:solidFill>
                  <a:srgbClr val="FF0000"/>
                </a:solidFill>
              </a:rPr>
              <a:t>both </a:t>
            </a:r>
            <a:r>
              <a:rPr lang="en-US" altLang="zh-CN" sz="2000" b="1" dirty="0">
                <a:solidFill>
                  <a:srgbClr val="FF0000"/>
                </a:solidFill>
              </a:rPr>
              <a:t>longitudinal and </a:t>
            </a:r>
            <a:r>
              <a:rPr lang="en-US" altLang="zh-CN" sz="2000" b="1">
                <a:solidFill>
                  <a:srgbClr val="FF0000"/>
                </a:solidFill>
              </a:rPr>
              <a:t>transverse  </a:t>
            </a:r>
            <a:r>
              <a:rPr lang="en-US" altLang="zh-CN" sz="2000" b="1" dirty="0">
                <a:solidFill>
                  <a:srgbClr val="FF0000"/>
                </a:solidFill>
              </a:rPr>
              <a:t>scattering</a:t>
            </a:r>
            <a:r>
              <a:rPr lang="en-US" altLang="zh-CN" sz="2000" b="1" dirty="0"/>
              <a:t>:</a:t>
            </a:r>
            <a:endParaRPr lang="zh-CN" altLang="en-US" sz="2000" dirty="0"/>
          </a:p>
        </p:txBody>
      </p:sp>
      <p:sp>
        <p:nvSpPr>
          <p:cNvPr id="5" name="灯片编号占位符 4"/>
          <p:cNvSpPr>
            <a:spLocks noGrp="1"/>
          </p:cNvSpPr>
          <p:nvPr>
            <p:ph type="sldNum" sz="quarter" idx="12"/>
          </p:nvPr>
        </p:nvSpPr>
        <p:spPr/>
        <p:txBody>
          <a:bodyPr/>
          <a:lstStyle/>
          <a:p>
            <a:fld id="{2F98732A-2252-4D97-9B63-0429C93C9737}" type="slidenum">
              <a:rPr lang="zh-CN" altLang="en-US" smtClean="0"/>
              <a:pPr/>
              <a:t>17</a:t>
            </a:fld>
            <a:endParaRPr lang="zh-CN" altLang="en-US" dirty="0"/>
          </a:p>
        </p:txBody>
      </p:sp>
      <p:sp>
        <p:nvSpPr>
          <p:cNvPr id="6" name="页脚占位符 5"/>
          <p:cNvSpPr>
            <a:spLocks noGrp="1"/>
          </p:cNvSpPr>
          <p:nvPr>
            <p:ph type="ftr" sz="quarter" idx="11"/>
          </p:nvPr>
        </p:nvSpPr>
        <p:spPr>
          <a:xfrm>
            <a:off x="0" y="6597352"/>
            <a:ext cx="1691680" cy="260648"/>
          </a:xfrm>
        </p:spPr>
        <p:txBody>
          <a:bodyPr/>
          <a:lstStyle/>
          <a:p>
            <a:pPr algn="r"/>
            <a:r>
              <a:rPr lang="en-US" altLang="zh-CN" dirty="0"/>
              <a:t>gluon radiation</a:t>
            </a:r>
          </a:p>
        </p:txBody>
      </p:sp>
      <p:sp>
        <p:nvSpPr>
          <p:cNvPr id="8" name="矩形 7"/>
          <p:cNvSpPr/>
          <p:nvPr/>
        </p:nvSpPr>
        <p:spPr>
          <a:xfrm>
            <a:off x="0" y="450250"/>
            <a:ext cx="9144000" cy="523220"/>
          </a:xfrm>
          <a:prstGeom prst="rect">
            <a:avLst/>
          </a:prstGeom>
        </p:spPr>
        <p:txBody>
          <a:bodyPr wrap="square">
            <a:spAutoFit/>
          </a:bodyPr>
          <a:lstStyle/>
          <a:p>
            <a:pPr algn="ctr"/>
            <a:r>
              <a:rPr lang="en-US" altLang="zh-CN" sz="2800" b="1" dirty="0">
                <a:solidFill>
                  <a:srgbClr val="FF0000"/>
                </a:solidFill>
                <a:latin typeface="Calisto MT" pitchFamily="18" charset="0"/>
              </a:rPr>
              <a:t>Gluon radiation spectrum</a:t>
            </a:r>
          </a:p>
        </p:txBody>
      </p:sp>
      <p:graphicFrame>
        <p:nvGraphicFramePr>
          <p:cNvPr id="14" name="对象 13"/>
          <p:cNvGraphicFramePr>
            <a:graphicFrameLocks noChangeAspect="1"/>
          </p:cNvGraphicFramePr>
          <p:nvPr/>
        </p:nvGraphicFramePr>
        <p:xfrm>
          <a:off x="209384" y="1700808"/>
          <a:ext cx="8683096" cy="4824536"/>
        </p:xfrm>
        <a:graphic>
          <a:graphicData uri="http://schemas.openxmlformats.org/presentationml/2006/ole">
            <mc:AlternateContent xmlns:mc="http://schemas.openxmlformats.org/markup-compatibility/2006">
              <mc:Choice xmlns:v="urn:schemas-microsoft-com:vml" Requires="v">
                <p:oleObj spid="_x0000_s262152" name="Formula" r:id="rId4" imgW="7403040" imgH="4277520" progId="Equation.Ribbit">
                  <p:embed/>
                </p:oleObj>
              </mc:Choice>
              <mc:Fallback>
                <p:oleObj name="Formula" r:id="rId4" imgW="7403040" imgH="4277520" progId="Equation.Ribbit">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384" y="1700808"/>
                        <a:ext cx="8683096" cy="48245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7624" y="404664"/>
            <a:ext cx="6336704" cy="523220"/>
          </a:xfrm>
          <a:prstGeom prst="rect">
            <a:avLst/>
          </a:prstGeom>
        </p:spPr>
        <p:txBody>
          <a:bodyPr wrap="square">
            <a:spAutoFit/>
          </a:bodyPr>
          <a:lstStyle/>
          <a:p>
            <a:r>
              <a:rPr lang="en-US" altLang="zh-CN" sz="2800" b="1" dirty="0">
                <a:solidFill>
                  <a:srgbClr val="FF0000"/>
                </a:solidFill>
                <a:latin typeface="Calisto MT" pitchFamily="18" charset="0"/>
              </a:rPr>
              <a:t>Concentrate on  transverse scattering</a:t>
            </a:r>
            <a:endParaRPr lang="zh-CN" altLang="en-US" sz="2800" b="1" dirty="0">
              <a:solidFill>
                <a:srgbClr val="FF0000"/>
              </a:solidFill>
              <a:latin typeface="Calisto MT" pitchFamily="18" charset="0"/>
            </a:endParaRPr>
          </a:p>
        </p:txBody>
      </p:sp>
      <p:sp>
        <p:nvSpPr>
          <p:cNvPr id="5" name="灯片编号占位符 4"/>
          <p:cNvSpPr>
            <a:spLocks noGrp="1"/>
          </p:cNvSpPr>
          <p:nvPr>
            <p:ph type="sldNum" sz="quarter" idx="12"/>
          </p:nvPr>
        </p:nvSpPr>
        <p:spPr/>
        <p:txBody>
          <a:bodyPr/>
          <a:lstStyle/>
          <a:p>
            <a:fld id="{2F98732A-2252-4D97-9B63-0429C93C9737}" type="slidenum">
              <a:rPr lang="zh-CN" altLang="en-US" smtClean="0"/>
              <a:pPr/>
              <a:t>18</a:t>
            </a:fld>
            <a:endParaRPr lang="zh-CN" altLang="en-US" dirty="0"/>
          </a:p>
        </p:txBody>
      </p:sp>
      <p:sp>
        <p:nvSpPr>
          <p:cNvPr id="6" name="页脚占位符 5"/>
          <p:cNvSpPr>
            <a:spLocks noGrp="1"/>
          </p:cNvSpPr>
          <p:nvPr>
            <p:ph type="ftr" sz="quarter" idx="11"/>
          </p:nvPr>
        </p:nvSpPr>
        <p:spPr>
          <a:xfrm>
            <a:off x="0" y="6597352"/>
            <a:ext cx="1691680" cy="260648"/>
          </a:xfrm>
        </p:spPr>
        <p:txBody>
          <a:bodyPr/>
          <a:lstStyle/>
          <a:p>
            <a:pPr algn="r"/>
            <a:r>
              <a:rPr lang="en-US" altLang="zh-CN" dirty="0"/>
              <a:t>gluon radiation</a:t>
            </a:r>
          </a:p>
        </p:txBody>
      </p:sp>
      <p:graphicFrame>
        <p:nvGraphicFramePr>
          <p:cNvPr id="9" name="对象 8"/>
          <p:cNvGraphicFramePr>
            <a:graphicFrameLocks noChangeAspect="1"/>
          </p:cNvGraphicFramePr>
          <p:nvPr/>
        </p:nvGraphicFramePr>
        <p:xfrm>
          <a:off x="1187624" y="1556792"/>
          <a:ext cx="6624736" cy="648072"/>
        </p:xfrm>
        <a:graphic>
          <a:graphicData uri="http://schemas.openxmlformats.org/presentationml/2006/ole">
            <mc:AlternateContent xmlns:mc="http://schemas.openxmlformats.org/markup-compatibility/2006">
              <mc:Choice xmlns:v="urn:schemas-microsoft-com:vml" Requires="v">
                <p:oleObj spid="_x0000_s332807" name="Formula" r:id="rId4" imgW="4008240" imgH="391320" progId="Equation.Ribbit">
                  <p:embed/>
                </p:oleObj>
              </mc:Choice>
              <mc:Fallback>
                <p:oleObj name="Formula" r:id="rId4" imgW="4008240" imgH="391320" progId="Equation.Ribbit">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556792"/>
                        <a:ext cx="6624736"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矩形 9"/>
          <p:cNvSpPr/>
          <p:nvPr/>
        </p:nvSpPr>
        <p:spPr>
          <a:xfrm>
            <a:off x="611560" y="1052736"/>
            <a:ext cx="7005123" cy="400110"/>
          </a:xfrm>
          <a:prstGeom prst="rect">
            <a:avLst/>
          </a:prstGeom>
        </p:spPr>
        <p:txBody>
          <a:bodyPr wrap="none">
            <a:spAutoFit/>
          </a:bodyPr>
          <a:lstStyle/>
          <a:p>
            <a:r>
              <a:rPr lang="en-US" altLang="zh-CN" sz="2000" b="1">
                <a:solidFill>
                  <a:srgbClr val="C00000"/>
                </a:solidFill>
              </a:rPr>
              <a:t>The gluon correlator with only transverse momentum exchange</a:t>
            </a:r>
            <a:r>
              <a:rPr lang="en-US" altLang="zh-CN" sz="2000" b="1"/>
              <a:t>:</a:t>
            </a:r>
            <a:endParaRPr lang="zh-CN" altLang="en-US" sz="2000" b="1"/>
          </a:p>
        </p:txBody>
      </p:sp>
      <p:sp>
        <p:nvSpPr>
          <p:cNvPr id="12" name="矩形 11"/>
          <p:cNvSpPr/>
          <p:nvPr/>
        </p:nvSpPr>
        <p:spPr>
          <a:xfrm>
            <a:off x="467544" y="2348880"/>
            <a:ext cx="8208912" cy="707886"/>
          </a:xfrm>
          <a:prstGeom prst="rect">
            <a:avLst/>
          </a:prstGeom>
        </p:spPr>
        <p:txBody>
          <a:bodyPr wrap="square">
            <a:spAutoFit/>
          </a:bodyPr>
          <a:lstStyle/>
          <a:p>
            <a:r>
              <a:rPr lang="en-US" altLang="zh-CN" sz="2000" b="1">
                <a:solidFill>
                  <a:srgbClr val="C00000"/>
                </a:solidFill>
              </a:rPr>
              <a:t>The differential elastic cross section </a:t>
            </a:r>
            <a:r>
              <a:rPr lang="en-US" altLang="zh-CN" sz="2000" b="1"/>
              <a:t>for a quark jet scattering with the Yukawa potential:</a:t>
            </a:r>
            <a:endParaRPr lang="zh-CN" altLang="en-US" sz="2000" b="1"/>
          </a:p>
        </p:txBody>
      </p:sp>
      <p:graphicFrame>
        <p:nvGraphicFramePr>
          <p:cNvPr id="14" name="对象 13"/>
          <p:cNvGraphicFramePr>
            <a:graphicFrameLocks noChangeAspect="1"/>
          </p:cNvGraphicFramePr>
          <p:nvPr/>
        </p:nvGraphicFramePr>
        <p:xfrm>
          <a:off x="1043608" y="3140968"/>
          <a:ext cx="6336704" cy="504056"/>
        </p:xfrm>
        <a:graphic>
          <a:graphicData uri="http://schemas.openxmlformats.org/presentationml/2006/ole">
            <mc:AlternateContent xmlns:mc="http://schemas.openxmlformats.org/markup-compatibility/2006">
              <mc:Choice xmlns:v="urn:schemas-microsoft-com:vml" Requires="v">
                <p:oleObj spid="_x0000_s332808" name="Formula" r:id="rId6" imgW="3586680" imgH="392760" progId="Equation.Ribbit">
                  <p:embed/>
                </p:oleObj>
              </mc:Choice>
              <mc:Fallback>
                <p:oleObj name="Formula" r:id="rId6" imgW="3586680" imgH="392760" progId="Equation.Ribbit">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3140968"/>
                        <a:ext cx="6336704"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矩形 14"/>
          <p:cNvSpPr/>
          <p:nvPr/>
        </p:nvSpPr>
        <p:spPr>
          <a:xfrm>
            <a:off x="539552" y="3789040"/>
            <a:ext cx="6552728" cy="400110"/>
          </a:xfrm>
          <a:prstGeom prst="rect">
            <a:avLst/>
          </a:prstGeom>
        </p:spPr>
        <p:txBody>
          <a:bodyPr wrap="square">
            <a:spAutoFit/>
          </a:bodyPr>
          <a:lstStyle/>
          <a:p>
            <a:r>
              <a:rPr lang="en-US" altLang="zh-CN" sz="2000" b="1">
                <a:solidFill>
                  <a:srgbClr val="C00000"/>
                </a:solidFill>
              </a:rPr>
              <a:t>The elastic cross section </a:t>
            </a:r>
            <a:r>
              <a:rPr lang="en-US" altLang="zh-CN" sz="2000" b="1"/>
              <a:t>in very high energy limit</a:t>
            </a:r>
            <a:endParaRPr lang="zh-CN" altLang="en-US" sz="2000" b="1"/>
          </a:p>
        </p:txBody>
      </p:sp>
      <p:graphicFrame>
        <p:nvGraphicFramePr>
          <p:cNvPr id="16" name="对象 15"/>
          <p:cNvGraphicFramePr>
            <a:graphicFrameLocks noChangeAspect="1"/>
          </p:cNvGraphicFramePr>
          <p:nvPr/>
        </p:nvGraphicFramePr>
        <p:xfrm>
          <a:off x="2411760" y="4365104"/>
          <a:ext cx="2304256" cy="504056"/>
        </p:xfrm>
        <a:graphic>
          <a:graphicData uri="http://schemas.openxmlformats.org/presentationml/2006/ole">
            <mc:AlternateContent xmlns:mc="http://schemas.openxmlformats.org/markup-compatibility/2006">
              <mc:Choice xmlns:v="urn:schemas-microsoft-com:vml" Requires="v">
                <p:oleObj spid="_x0000_s332809" name="Formula" r:id="rId8" imgW="1393200" imgH="392760" progId="Equation.Ribbit">
                  <p:embed/>
                </p:oleObj>
              </mc:Choice>
              <mc:Fallback>
                <p:oleObj name="Formula" r:id="rId8" imgW="1393200" imgH="392760" progId="Equation.Ribbit">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760" y="4365104"/>
                        <a:ext cx="2304256"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矩形 16"/>
          <p:cNvSpPr/>
          <p:nvPr/>
        </p:nvSpPr>
        <p:spPr>
          <a:xfrm>
            <a:off x="539552" y="4941168"/>
            <a:ext cx="3639138" cy="400110"/>
          </a:xfrm>
          <a:prstGeom prst="rect">
            <a:avLst/>
          </a:prstGeom>
        </p:spPr>
        <p:txBody>
          <a:bodyPr wrap="none">
            <a:spAutoFit/>
          </a:bodyPr>
          <a:lstStyle/>
          <a:p>
            <a:r>
              <a:rPr lang="en-US" altLang="zh-CN" sz="2000" b="1" dirty="0">
                <a:solidFill>
                  <a:srgbClr val="C00000"/>
                </a:solidFill>
              </a:rPr>
              <a:t>The elastic scattering probability</a:t>
            </a:r>
            <a:endParaRPr lang="zh-CN" altLang="en-US" sz="2000" b="1" dirty="0">
              <a:solidFill>
                <a:srgbClr val="C00000"/>
              </a:solidFill>
            </a:endParaRPr>
          </a:p>
        </p:txBody>
      </p:sp>
      <p:graphicFrame>
        <p:nvGraphicFramePr>
          <p:cNvPr id="18" name="对象 17"/>
          <p:cNvGraphicFramePr>
            <a:graphicFrameLocks noChangeAspect="1"/>
          </p:cNvGraphicFramePr>
          <p:nvPr/>
        </p:nvGraphicFramePr>
        <p:xfrm>
          <a:off x="2123728" y="5445224"/>
          <a:ext cx="3456384" cy="488256"/>
        </p:xfrm>
        <a:graphic>
          <a:graphicData uri="http://schemas.openxmlformats.org/presentationml/2006/ole">
            <mc:AlternateContent xmlns:mc="http://schemas.openxmlformats.org/markup-compatibility/2006">
              <mc:Choice xmlns:v="urn:schemas-microsoft-com:vml" Requires="v">
                <p:oleObj spid="_x0000_s332810" name="Formula" r:id="rId10" imgW="2099520" imgH="392760" progId="Equation.Ribbit">
                  <p:embed/>
                </p:oleObj>
              </mc:Choice>
              <mc:Fallback>
                <p:oleObj name="Formula" r:id="rId10" imgW="2099520" imgH="392760" progId="Equation.Ribbit">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3728" y="5445224"/>
                        <a:ext cx="3456384" cy="488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980728"/>
            <a:ext cx="8208912" cy="400110"/>
          </a:xfrm>
          <a:prstGeom prst="rect">
            <a:avLst/>
          </a:prstGeom>
        </p:spPr>
        <p:txBody>
          <a:bodyPr wrap="square">
            <a:spAutoFit/>
          </a:bodyPr>
          <a:lstStyle/>
          <a:p>
            <a:r>
              <a:rPr lang="en-US" altLang="zh-CN" sz="2000" b="1" dirty="0"/>
              <a:t>The gluon radiation </a:t>
            </a:r>
            <a:r>
              <a:rPr lang="en-US" altLang="zh-CN" sz="2000" b="1"/>
              <a:t>spectrum with </a:t>
            </a:r>
            <a:r>
              <a:rPr lang="en-US" altLang="zh-CN" sz="2000" b="1">
                <a:solidFill>
                  <a:srgbClr val="FF0000"/>
                </a:solidFill>
              </a:rPr>
              <a:t>olny transverse scattering</a:t>
            </a:r>
            <a:r>
              <a:rPr lang="en-US" altLang="zh-CN" sz="2000" b="1"/>
              <a:t>:</a:t>
            </a:r>
            <a:endParaRPr lang="zh-CN" altLang="en-US" sz="2000" dirty="0"/>
          </a:p>
        </p:txBody>
      </p:sp>
      <p:sp>
        <p:nvSpPr>
          <p:cNvPr id="5" name="灯片编号占位符 4"/>
          <p:cNvSpPr>
            <a:spLocks noGrp="1"/>
          </p:cNvSpPr>
          <p:nvPr>
            <p:ph type="sldNum" sz="quarter" idx="12"/>
          </p:nvPr>
        </p:nvSpPr>
        <p:spPr/>
        <p:txBody>
          <a:bodyPr/>
          <a:lstStyle/>
          <a:p>
            <a:fld id="{2F98732A-2252-4D97-9B63-0429C93C9737}" type="slidenum">
              <a:rPr lang="zh-CN" altLang="en-US" smtClean="0"/>
              <a:pPr/>
              <a:t>19</a:t>
            </a:fld>
            <a:endParaRPr lang="zh-CN" altLang="en-US" dirty="0"/>
          </a:p>
        </p:txBody>
      </p:sp>
      <p:sp>
        <p:nvSpPr>
          <p:cNvPr id="6" name="页脚占位符 5"/>
          <p:cNvSpPr>
            <a:spLocks noGrp="1"/>
          </p:cNvSpPr>
          <p:nvPr>
            <p:ph type="ftr" sz="quarter" idx="11"/>
          </p:nvPr>
        </p:nvSpPr>
        <p:spPr>
          <a:xfrm>
            <a:off x="0" y="6597352"/>
            <a:ext cx="1691680" cy="260648"/>
          </a:xfrm>
        </p:spPr>
        <p:txBody>
          <a:bodyPr/>
          <a:lstStyle/>
          <a:p>
            <a:pPr algn="r"/>
            <a:r>
              <a:rPr lang="en-US" altLang="zh-CN" dirty="0"/>
              <a:t>gluon radiation</a:t>
            </a:r>
          </a:p>
        </p:txBody>
      </p:sp>
      <p:sp>
        <p:nvSpPr>
          <p:cNvPr id="8" name="矩形 7"/>
          <p:cNvSpPr/>
          <p:nvPr/>
        </p:nvSpPr>
        <p:spPr>
          <a:xfrm>
            <a:off x="0" y="260648"/>
            <a:ext cx="9144000" cy="523220"/>
          </a:xfrm>
          <a:prstGeom prst="rect">
            <a:avLst/>
          </a:prstGeom>
        </p:spPr>
        <p:txBody>
          <a:bodyPr wrap="square">
            <a:spAutoFit/>
          </a:bodyPr>
          <a:lstStyle/>
          <a:p>
            <a:pPr algn="ctr"/>
            <a:r>
              <a:rPr lang="en-US" altLang="zh-CN" sz="2800" b="1">
                <a:solidFill>
                  <a:srgbClr val="FF0000"/>
                </a:solidFill>
              </a:rPr>
              <a:t>Olny transverse scattering</a:t>
            </a:r>
            <a:endParaRPr lang="en-US" altLang="zh-CN" sz="2800" b="1" dirty="0">
              <a:solidFill>
                <a:srgbClr val="FF0000"/>
              </a:solidFill>
              <a:latin typeface="Calisto MT" pitchFamily="18" charset="0"/>
            </a:endParaRPr>
          </a:p>
        </p:txBody>
      </p:sp>
      <p:graphicFrame>
        <p:nvGraphicFramePr>
          <p:cNvPr id="9" name="对象 8"/>
          <p:cNvGraphicFramePr>
            <a:graphicFrameLocks noChangeAspect="1"/>
          </p:cNvGraphicFramePr>
          <p:nvPr/>
        </p:nvGraphicFramePr>
        <p:xfrm>
          <a:off x="539552" y="1700808"/>
          <a:ext cx="7727105" cy="2232248"/>
        </p:xfrm>
        <a:graphic>
          <a:graphicData uri="http://schemas.openxmlformats.org/presentationml/2006/ole">
            <mc:AlternateContent xmlns:mc="http://schemas.openxmlformats.org/markup-compatibility/2006">
              <mc:Choice xmlns:v="urn:schemas-microsoft-com:vml" Requires="v">
                <p:oleObj spid="_x0000_s291845" name="Formula" r:id="rId4" imgW="7251840" imgH="1383120" progId="Equation.Ribbit">
                  <p:embed/>
                </p:oleObj>
              </mc:Choice>
              <mc:Fallback>
                <p:oleObj name="Formula" r:id="rId4" imgW="7251840" imgH="1383120" progId="Equation.Ribbit">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700808"/>
                        <a:ext cx="7727105" cy="2232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5364163" y="4673600"/>
          <a:ext cx="3048000" cy="458788"/>
        </p:xfrm>
        <a:graphic>
          <a:graphicData uri="http://schemas.openxmlformats.org/presentationml/2006/ole">
            <mc:AlternateContent xmlns:mc="http://schemas.openxmlformats.org/markup-compatibility/2006">
              <mc:Choice xmlns:v="urn:schemas-microsoft-com:vml" Requires="v">
                <p:oleObj spid="_x0000_s291846" name="Formula" r:id="rId6" imgW="1874520" imgH="359640" progId="Equation.Ribbit">
                  <p:embed/>
                </p:oleObj>
              </mc:Choice>
              <mc:Fallback>
                <p:oleObj name="Formula" r:id="rId6" imgW="1874520" imgH="359640" progId="Equation.Ribbit">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163" y="4673600"/>
                        <a:ext cx="3048000"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a:xfrm>
            <a:off x="7010400" y="6453336"/>
            <a:ext cx="2133600" cy="365125"/>
          </a:xfrm>
        </p:spPr>
        <p:txBody>
          <a:bodyPr/>
          <a:lstStyle/>
          <a:p>
            <a:fld id="{2F98732A-2252-4D97-9B63-0429C93C9737}" type="slidenum">
              <a:rPr lang="zh-CN" altLang="en-US" smtClean="0"/>
              <a:pPr/>
              <a:t>2</a:t>
            </a:fld>
            <a:endParaRPr lang="zh-CN" altLang="en-US" dirty="0"/>
          </a:p>
        </p:txBody>
      </p:sp>
      <p:sp>
        <p:nvSpPr>
          <p:cNvPr id="2" name="标题 1"/>
          <p:cNvSpPr>
            <a:spLocks noGrp="1"/>
          </p:cNvSpPr>
          <p:nvPr>
            <p:ph type="title" idx="4294967295"/>
          </p:nvPr>
        </p:nvSpPr>
        <p:spPr>
          <a:xfrm>
            <a:off x="0" y="0"/>
            <a:ext cx="9144000" cy="1143000"/>
          </a:xfrm>
        </p:spPr>
        <p:txBody>
          <a:bodyPr>
            <a:normAutofit/>
          </a:bodyPr>
          <a:lstStyle/>
          <a:p>
            <a:r>
              <a:rPr lang="en-US" altLang="zh-CN" sz="3600" b="1" dirty="0">
                <a:solidFill>
                  <a:srgbClr val="7030A0"/>
                </a:solidFill>
              </a:rPr>
              <a:t>Outline</a:t>
            </a:r>
            <a:endParaRPr lang="zh-CN" altLang="en-US" sz="3600" b="1" dirty="0">
              <a:solidFill>
                <a:srgbClr val="7030A0"/>
              </a:solidFill>
            </a:endParaRPr>
          </a:p>
        </p:txBody>
      </p:sp>
      <p:sp>
        <p:nvSpPr>
          <p:cNvPr id="3" name="内容占位符 2"/>
          <p:cNvSpPr>
            <a:spLocks noGrp="1"/>
          </p:cNvSpPr>
          <p:nvPr>
            <p:ph idx="4294967295"/>
          </p:nvPr>
        </p:nvSpPr>
        <p:spPr>
          <a:xfrm>
            <a:off x="500034" y="1313384"/>
            <a:ext cx="8316416" cy="5544616"/>
          </a:xfrm>
        </p:spPr>
        <p:txBody>
          <a:bodyPr>
            <a:noAutofit/>
          </a:bodyPr>
          <a:lstStyle/>
          <a:p>
            <a:pPr>
              <a:lnSpc>
                <a:spcPct val="200000"/>
              </a:lnSpc>
            </a:pPr>
            <a:r>
              <a:rPr lang="en-US" altLang="zh-CN" sz="2400" b="1" dirty="0">
                <a:latin typeface="Calisto MT" pitchFamily="18" charset="0"/>
              </a:rPr>
              <a:t>1</a:t>
            </a:r>
            <a:r>
              <a:rPr lang="zh-CN" altLang="en-US" sz="2400" b="1" dirty="0">
                <a:latin typeface="Calisto MT" pitchFamily="18" charset="0"/>
              </a:rPr>
              <a:t>、</a:t>
            </a:r>
            <a:r>
              <a:rPr lang="en-US" altLang="zh-CN" sz="2400" b="1" dirty="0">
                <a:latin typeface="Calisto MT" pitchFamily="18" charset="0"/>
              </a:rPr>
              <a:t>Introduction </a:t>
            </a:r>
          </a:p>
          <a:p>
            <a:pPr>
              <a:lnSpc>
                <a:spcPct val="200000"/>
              </a:lnSpc>
            </a:pPr>
            <a:r>
              <a:rPr lang="en-US" altLang="zh-CN" sz="2400" b="1" dirty="0">
                <a:latin typeface="Calisto MT" pitchFamily="18" charset="0"/>
              </a:rPr>
              <a:t>2</a:t>
            </a:r>
            <a:r>
              <a:rPr lang="zh-CN" altLang="en-US" sz="2400" b="1" dirty="0">
                <a:latin typeface="Calisto MT" pitchFamily="18" charset="0"/>
              </a:rPr>
              <a:t>、</a:t>
            </a:r>
            <a:r>
              <a:rPr lang="en-US" altLang="zh-CN" sz="2400" b="1" dirty="0">
                <a:latin typeface="Calisto MT" pitchFamily="18" charset="0"/>
              </a:rPr>
              <a:t>Gluon  radiation via transverse and longitudinal scattering </a:t>
            </a:r>
          </a:p>
          <a:p>
            <a:pPr>
              <a:lnSpc>
                <a:spcPct val="200000"/>
              </a:lnSpc>
            </a:pPr>
            <a:r>
              <a:rPr lang="en-US" altLang="zh-CN" sz="2400" b="1" dirty="0">
                <a:latin typeface="Calisto MT" pitchFamily="18" charset="0"/>
              </a:rPr>
              <a:t>3</a:t>
            </a:r>
            <a:r>
              <a:rPr lang="zh-CN" altLang="en-US" sz="2400" b="1" dirty="0">
                <a:latin typeface="Calisto MT" pitchFamily="18" charset="0"/>
              </a:rPr>
              <a:t>、</a:t>
            </a:r>
            <a:r>
              <a:rPr lang="en-US" altLang="zh-CN" sz="2400" b="1" dirty="0">
                <a:latin typeface="Calisto MT" pitchFamily="18" charset="0"/>
              </a:rPr>
              <a:t>Gluon  radiation from heavy quark</a:t>
            </a:r>
          </a:p>
          <a:p>
            <a:pPr>
              <a:lnSpc>
                <a:spcPct val="200000"/>
              </a:lnSpc>
            </a:pPr>
            <a:r>
              <a:rPr lang="en-US" altLang="zh-CN" sz="2400" b="1" dirty="0">
                <a:latin typeface="Calisto MT" pitchFamily="18" charset="0"/>
              </a:rPr>
              <a:t>4</a:t>
            </a:r>
            <a:r>
              <a:rPr lang="zh-CN" altLang="en-US" sz="2400" b="1" dirty="0">
                <a:latin typeface="Calisto MT" pitchFamily="18" charset="0"/>
              </a:rPr>
              <a:t>、</a:t>
            </a:r>
            <a:r>
              <a:rPr lang="en-US" altLang="zh-CN" sz="2400" b="1" dirty="0">
                <a:latin typeface="Calisto MT" pitchFamily="18" charset="0"/>
              </a:rPr>
              <a:t>Conclusions and Outlook</a:t>
            </a:r>
          </a:p>
        </p:txBody>
      </p:sp>
      <p:sp>
        <p:nvSpPr>
          <p:cNvPr id="6" name="页脚占位符 5"/>
          <p:cNvSpPr>
            <a:spLocks noGrp="1"/>
          </p:cNvSpPr>
          <p:nvPr>
            <p:ph type="ftr" sz="quarter" idx="11"/>
          </p:nvPr>
        </p:nvSpPr>
        <p:spPr>
          <a:xfrm>
            <a:off x="0" y="6525344"/>
            <a:ext cx="1115616" cy="332656"/>
          </a:xfrm>
        </p:spPr>
        <p:txBody>
          <a:bodyPr/>
          <a:lstStyle/>
          <a:p>
            <a:r>
              <a:rPr lang="en-US" altLang="zh-CN" dirty="0"/>
              <a:t>outline</a:t>
            </a:r>
            <a:endParaRPr lang="zh-CN"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412776"/>
            <a:ext cx="8208912" cy="707886"/>
          </a:xfrm>
          <a:prstGeom prst="rect">
            <a:avLst/>
          </a:prstGeom>
        </p:spPr>
        <p:txBody>
          <a:bodyPr wrap="square">
            <a:spAutoFit/>
          </a:bodyPr>
          <a:lstStyle/>
          <a:p>
            <a:r>
              <a:rPr lang="en-US" altLang="zh-CN" sz="2000" b="1" dirty="0"/>
              <a:t>The gluon radiation spectrum with </a:t>
            </a:r>
            <a:r>
              <a:rPr lang="en-US" altLang="zh-CN" sz="2000" b="1" dirty="0" err="1">
                <a:solidFill>
                  <a:srgbClr val="FF0000"/>
                </a:solidFill>
              </a:rPr>
              <a:t>olny</a:t>
            </a:r>
            <a:r>
              <a:rPr lang="en-US" altLang="zh-CN" sz="2000" b="1" dirty="0">
                <a:solidFill>
                  <a:srgbClr val="FF0000"/>
                </a:solidFill>
              </a:rPr>
              <a:t> transverse scattering</a:t>
            </a:r>
          </a:p>
          <a:p>
            <a:r>
              <a:rPr lang="en-US" altLang="zh-CN" sz="2000" b="1" dirty="0">
                <a:solidFill>
                  <a:srgbClr val="FF0000"/>
                </a:solidFill>
              </a:rPr>
              <a:t>by taking the soft gluon emission limit </a:t>
            </a:r>
            <a:r>
              <a:rPr lang="en-US" altLang="zh-CN" sz="2000" b="1" dirty="0"/>
              <a:t>:</a:t>
            </a:r>
            <a:endParaRPr lang="zh-CN" altLang="en-US" sz="2000" dirty="0"/>
          </a:p>
        </p:txBody>
      </p:sp>
      <p:sp>
        <p:nvSpPr>
          <p:cNvPr id="5" name="灯片编号占位符 4"/>
          <p:cNvSpPr>
            <a:spLocks noGrp="1"/>
          </p:cNvSpPr>
          <p:nvPr>
            <p:ph type="sldNum" sz="quarter" idx="12"/>
          </p:nvPr>
        </p:nvSpPr>
        <p:spPr/>
        <p:txBody>
          <a:bodyPr/>
          <a:lstStyle/>
          <a:p>
            <a:fld id="{2F98732A-2252-4D97-9B63-0429C93C9737}" type="slidenum">
              <a:rPr lang="zh-CN" altLang="en-US" smtClean="0"/>
              <a:pPr/>
              <a:t>20</a:t>
            </a:fld>
            <a:endParaRPr lang="zh-CN" altLang="en-US" dirty="0"/>
          </a:p>
        </p:txBody>
      </p:sp>
      <p:sp>
        <p:nvSpPr>
          <p:cNvPr id="6" name="页脚占位符 5"/>
          <p:cNvSpPr>
            <a:spLocks noGrp="1"/>
          </p:cNvSpPr>
          <p:nvPr>
            <p:ph type="ftr" sz="quarter" idx="11"/>
          </p:nvPr>
        </p:nvSpPr>
        <p:spPr>
          <a:xfrm>
            <a:off x="0" y="6597352"/>
            <a:ext cx="1691680" cy="260648"/>
          </a:xfrm>
        </p:spPr>
        <p:txBody>
          <a:bodyPr/>
          <a:lstStyle/>
          <a:p>
            <a:pPr algn="r"/>
            <a:r>
              <a:rPr lang="en-US" altLang="zh-CN" dirty="0"/>
              <a:t>gluon radiation</a:t>
            </a:r>
          </a:p>
        </p:txBody>
      </p:sp>
      <p:sp>
        <p:nvSpPr>
          <p:cNvPr id="8" name="矩形 7"/>
          <p:cNvSpPr/>
          <p:nvPr/>
        </p:nvSpPr>
        <p:spPr>
          <a:xfrm>
            <a:off x="0" y="450250"/>
            <a:ext cx="9144000" cy="523220"/>
          </a:xfrm>
          <a:prstGeom prst="rect">
            <a:avLst/>
          </a:prstGeom>
        </p:spPr>
        <p:txBody>
          <a:bodyPr wrap="square">
            <a:spAutoFit/>
          </a:bodyPr>
          <a:lstStyle/>
          <a:p>
            <a:pPr algn="ctr"/>
            <a:r>
              <a:rPr lang="en-US" altLang="zh-CN" sz="2800" b="1">
                <a:solidFill>
                  <a:srgbClr val="FF0000"/>
                </a:solidFill>
              </a:rPr>
              <a:t>Soft gluon emission limit</a:t>
            </a:r>
            <a:endParaRPr lang="en-US" altLang="zh-CN" sz="2800" b="1" dirty="0">
              <a:solidFill>
                <a:srgbClr val="FF0000"/>
              </a:solidFill>
              <a:latin typeface="Calisto MT" pitchFamily="18" charset="0"/>
            </a:endParaRPr>
          </a:p>
        </p:txBody>
      </p:sp>
      <p:sp>
        <p:nvSpPr>
          <p:cNvPr id="9" name="矩形 8"/>
          <p:cNvSpPr/>
          <p:nvPr/>
        </p:nvSpPr>
        <p:spPr>
          <a:xfrm>
            <a:off x="827584" y="4437112"/>
            <a:ext cx="5274329" cy="523220"/>
          </a:xfrm>
          <a:prstGeom prst="rect">
            <a:avLst/>
          </a:prstGeom>
        </p:spPr>
        <p:txBody>
          <a:bodyPr wrap="none">
            <a:spAutoFit/>
          </a:bodyPr>
          <a:lstStyle/>
          <a:p>
            <a:r>
              <a:rPr lang="en-US" altLang="zh-CN" sz="2800" b="1">
                <a:solidFill>
                  <a:srgbClr val="FF0000"/>
                </a:solidFill>
              </a:rPr>
              <a:t>It is consistent with GLV  model    !</a:t>
            </a:r>
            <a:endParaRPr lang="zh-CN" altLang="en-US" sz="2800" b="1">
              <a:solidFill>
                <a:srgbClr val="FF0000"/>
              </a:solidFill>
            </a:endParaRPr>
          </a:p>
        </p:txBody>
      </p:sp>
      <p:graphicFrame>
        <p:nvGraphicFramePr>
          <p:cNvPr id="261123" name="Object 3"/>
          <p:cNvGraphicFramePr>
            <a:graphicFrameLocks noChangeAspect="1"/>
          </p:cNvGraphicFramePr>
          <p:nvPr/>
        </p:nvGraphicFramePr>
        <p:xfrm>
          <a:off x="1259632" y="5229200"/>
          <a:ext cx="2297112" cy="288925"/>
        </p:xfrm>
        <a:graphic>
          <a:graphicData uri="http://schemas.openxmlformats.org/presentationml/2006/ole">
            <mc:AlternateContent xmlns:mc="http://schemas.openxmlformats.org/markup-compatibility/2006">
              <mc:Choice xmlns:v="urn:schemas-microsoft-com:vml" Requires="v">
                <p:oleObj spid="_x0000_s261125" name="Formula" r:id="rId4" imgW="1064520" imgH="170280" progId="Equation.Ribbit">
                  <p:embed/>
                </p:oleObj>
              </mc:Choice>
              <mc:Fallback>
                <p:oleObj name="Formula" r:id="rId4" imgW="1064520" imgH="170280" progId="Equation.Ribbit">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229200"/>
                        <a:ext cx="2297112"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矩形 12"/>
          <p:cNvSpPr/>
          <p:nvPr/>
        </p:nvSpPr>
        <p:spPr>
          <a:xfrm>
            <a:off x="5580112" y="5949280"/>
            <a:ext cx="3419872" cy="646331"/>
          </a:xfrm>
          <a:prstGeom prst="rect">
            <a:avLst/>
          </a:prstGeom>
        </p:spPr>
        <p:txBody>
          <a:bodyPr wrap="square">
            <a:spAutoFit/>
          </a:bodyPr>
          <a:lstStyle/>
          <a:p>
            <a:r>
              <a:rPr lang="en-US" altLang="zh-CN" sz="1200">
                <a:solidFill>
                  <a:srgbClr val="FF0000"/>
                </a:solidFill>
              </a:rPr>
              <a:t>M.Gyulassy, P.Levai, I. Vitev; </a:t>
            </a:r>
            <a:r>
              <a:rPr lang="en-US" altLang="zh-CN" sz="1200" dirty="0">
                <a:solidFill>
                  <a:srgbClr val="FF0000"/>
                </a:solidFill>
              </a:rPr>
              <a:t>PRL,(2000)</a:t>
            </a:r>
          </a:p>
          <a:p>
            <a:r>
              <a:rPr lang="en-US" altLang="zh-CN" sz="1200">
                <a:solidFill>
                  <a:srgbClr val="FF0000"/>
                </a:solidFill>
              </a:rPr>
              <a:t>M.Gyulassy, P.Levai, I. Vitev; Nucl.Phys.A,(2001)</a:t>
            </a:r>
          </a:p>
          <a:p>
            <a:r>
              <a:rPr lang="en-US" altLang="zh-CN" sz="1200">
                <a:solidFill>
                  <a:srgbClr val="FF0000"/>
                </a:solidFill>
              </a:rPr>
              <a:t>M.Djordjevic, U.W.Heinz; PRL.(2008)</a:t>
            </a:r>
            <a:endParaRPr lang="zh-CN" altLang="en-US" sz="1200" dirty="0">
              <a:solidFill>
                <a:srgbClr val="FF0000"/>
              </a:solidFill>
            </a:endParaRPr>
          </a:p>
        </p:txBody>
      </p:sp>
      <p:graphicFrame>
        <p:nvGraphicFramePr>
          <p:cNvPr id="11" name="对象 10"/>
          <p:cNvGraphicFramePr>
            <a:graphicFrameLocks noChangeAspect="1"/>
          </p:cNvGraphicFramePr>
          <p:nvPr/>
        </p:nvGraphicFramePr>
        <p:xfrm>
          <a:off x="642910" y="2428868"/>
          <a:ext cx="7963079" cy="1571636"/>
        </p:xfrm>
        <a:graphic>
          <a:graphicData uri="http://schemas.openxmlformats.org/presentationml/2006/ole">
            <mc:AlternateContent xmlns:mc="http://schemas.openxmlformats.org/markup-compatibility/2006">
              <mc:Choice xmlns:v="urn:schemas-microsoft-com:vml" Requires="v">
                <p:oleObj spid="_x0000_s261126" name="Formula" r:id="rId6" imgW="5082840" imgH="950040" progId="Equation.Ribbit">
                  <p:embed/>
                </p:oleObj>
              </mc:Choice>
              <mc:Fallback>
                <p:oleObj name="Formula" r:id="rId6" imgW="5082840" imgH="950040" progId="Equation.Ribbit">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10" y="2428868"/>
                        <a:ext cx="7963079" cy="1571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2F98732A-2252-4D97-9B63-0429C93C9737}" type="slidenum">
              <a:rPr lang="zh-CN" altLang="en-US" smtClean="0"/>
              <a:pPr/>
              <a:t>21</a:t>
            </a:fld>
            <a:endParaRPr lang="zh-CN" altLang="en-US" dirty="0"/>
          </a:p>
        </p:txBody>
      </p:sp>
      <p:sp>
        <p:nvSpPr>
          <p:cNvPr id="4" name="矩形 3"/>
          <p:cNvSpPr/>
          <p:nvPr/>
        </p:nvSpPr>
        <p:spPr>
          <a:xfrm>
            <a:off x="1043608" y="3068960"/>
            <a:ext cx="7214860" cy="646331"/>
          </a:xfrm>
          <a:prstGeom prst="rect">
            <a:avLst/>
          </a:prstGeom>
        </p:spPr>
        <p:txBody>
          <a:bodyPr wrap="none">
            <a:spAutoFit/>
          </a:bodyPr>
          <a:lstStyle/>
          <a:p>
            <a:r>
              <a:rPr lang="en-US" altLang="zh-CN" sz="3600" b="1">
                <a:solidFill>
                  <a:schemeClr val="tx1">
                    <a:lumMod val="65000"/>
                    <a:lumOff val="35000"/>
                  </a:schemeClr>
                </a:solidFill>
                <a:latin typeface="Calisto MT" pitchFamily="18" charset="0"/>
              </a:rPr>
              <a:t>Gluon  radiation from heavy quark</a:t>
            </a:r>
            <a:endParaRPr lang="zh-CN" altLang="en-US" sz="3600"/>
          </a:p>
        </p:txBody>
      </p:sp>
      <p:sp>
        <p:nvSpPr>
          <p:cNvPr id="5" name="页脚占位符 5"/>
          <p:cNvSpPr>
            <a:spLocks noGrp="1"/>
          </p:cNvSpPr>
          <p:nvPr>
            <p:ph type="ftr" sz="quarter" idx="11"/>
          </p:nvPr>
        </p:nvSpPr>
        <p:spPr>
          <a:xfrm>
            <a:off x="0" y="6597352"/>
            <a:ext cx="3275856" cy="260648"/>
          </a:xfrm>
        </p:spPr>
        <p:txBody>
          <a:bodyPr/>
          <a:lstStyle/>
          <a:p>
            <a:pPr algn="r"/>
            <a:r>
              <a:rPr lang="en-US" altLang="zh-CN"/>
              <a:t>gluon radiation from heavy quark</a:t>
            </a:r>
            <a:endParaRPr lang="en-US" altLang="zh-C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2F98732A-2252-4D97-9B63-0429C93C9737}" type="slidenum">
              <a:rPr lang="zh-CN" altLang="en-US" smtClean="0"/>
              <a:pPr/>
              <a:t>22</a:t>
            </a:fld>
            <a:endParaRPr lang="zh-CN" altLang="en-US" dirty="0"/>
          </a:p>
        </p:txBody>
      </p:sp>
      <p:sp>
        <p:nvSpPr>
          <p:cNvPr id="8" name="矩形 7"/>
          <p:cNvSpPr/>
          <p:nvPr/>
        </p:nvSpPr>
        <p:spPr>
          <a:xfrm>
            <a:off x="0" y="450250"/>
            <a:ext cx="9144000" cy="523220"/>
          </a:xfrm>
          <a:prstGeom prst="rect">
            <a:avLst/>
          </a:prstGeom>
        </p:spPr>
        <p:txBody>
          <a:bodyPr wrap="square">
            <a:spAutoFit/>
          </a:bodyPr>
          <a:lstStyle/>
          <a:p>
            <a:pPr algn="ctr"/>
            <a:r>
              <a:rPr lang="en-US" altLang="zh-CN" sz="2800" b="1" dirty="0">
                <a:solidFill>
                  <a:srgbClr val="FF0000"/>
                </a:solidFill>
                <a:latin typeface="Calisto MT" pitchFamily="18" charset="0"/>
              </a:rPr>
              <a:t>Gluon </a:t>
            </a:r>
            <a:r>
              <a:rPr lang="en-US" altLang="zh-CN" sz="2800" b="1">
                <a:solidFill>
                  <a:srgbClr val="FF0000"/>
                </a:solidFill>
                <a:latin typeface="Calisto MT" pitchFamily="18" charset="0"/>
              </a:rPr>
              <a:t>radiation spectrum in vacuum</a:t>
            </a:r>
            <a:endParaRPr lang="en-US" altLang="zh-CN" sz="2800" b="1" dirty="0">
              <a:solidFill>
                <a:srgbClr val="FF0000"/>
              </a:solidFill>
              <a:latin typeface="Calisto MT" pitchFamily="18" charset="0"/>
            </a:endParaRPr>
          </a:p>
        </p:txBody>
      </p:sp>
      <p:pic>
        <p:nvPicPr>
          <p:cNvPr id="264195" name="Picture 3" descr="C:\Users\Administrator\AppData\Roaming\Tencent\Users\286715633\QQ\WinTemp\RichOle\X2A[@N_RJ]]EYJUBXA1C]A6.png"/>
          <p:cNvPicPr>
            <a:picLocks noChangeAspect="1" noChangeArrowheads="1"/>
          </p:cNvPicPr>
          <p:nvPr/>
        </p:nvPicPr>
        <p:blipFill>
          <a:blip r:embed="rId4" cstate="print"/>
          <a:srcRect/>
          <a:stretch>
            <a:fillRect/>
          </a:stretch>
        </p:blipFill>
        <p:spPr bwMode="auto">
          <a:xfrm>
            <a:off x="2411760" y="1124744"/>
            <a:ext cx="4104456" cy="1512168"/>
          </a:xfrm>
          <a:prstGeom prst="rect">
            <a:avLst/>
          </a:prstGeom>
          <a:noFill/>
        </p:spPr>
      </p:pic>
      <p:graphicFrame>
        <p:nvGraphicFramePr>
          <p:cNvPr id="11" name="对象 10"/>
          <p:cNvGraphicFramePr>
            <a:graphicFrameLocks noChangeAspect="1"/>
          </p:cNvGraphicFramePr>
          <p:nvPr/>
        </p:nvGraphicFramePr>
        <p:xfrm>
          <a:off x="683568" y="5589240"/>
          <a:ext cx="4608512" cy="648072"/>
        </p:xfrm>
        <a:graphic>
          <a:graphicData uri="http://schemas.openxmlformats.org/presentationml/2006/ole">
            <mc:AlternateContent xmlns:mc="http://schemas.openxmlformats.org/markup-compatibility/2006">
              <mc:Choice xmlns:v="urn:schemas-microsoft-com:vml" Requires="v">
                <p:oleObj spid="_x0000_s264202" name="Formula" r:id="rId5" imgW="2585880" imgH="497880" progId="Equation.Ribbit">
                  <p:embed/>
                </p:oleObj>
              </mc:Choice>
              <mc:Fallback>
                <p:oleObj name="Formula" r:id="rId5" imgW="2585880" imgH="497880" progId="Equation.Ribbit">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5589240"/>
                        <a:ext cx="4608512"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395536" y="3140968"/>
          <a:ext cx="8424937" cy="941387"/>
        </p:xfrm>
        <a:graphic>
          <a:graphicData uri="http://schemas.openxmlformats.org/presentationml/2006/ole">
            <mc:AlternateContent xmlns:mc="http://schemas.openxmlformats.org/markup-compatibility/2006">
              <mc:Choice xmlns:v="urn:schemas-microsoft-com:vml" Requires="v">
                <p:oleObj spid="_x0000_s264203" name="Formula" r:id="rId7" imgW="5491800" imgH="548640" progId="Equation.Ribbit">
                  <p:embed/>
                </p:oleObj>
              </mc:Choice>
              <mc:Fallback>
                <p:oleObj name="Formula" r:id="rId7" imgW="5491800" imgH="548640" progId="Equation.Ribbit">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3140968"/>
                        <a:ext cx="8424937" cy="94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矩形 14"/>
          <p:cNvSpPr/>
          <p:nvPr/>
        </p:nvSpPr>
        <p:spPr>
          <a:xfrm>
            <a:off x="323528" y="2708920"/>
            <a:ext cx="8820472" cy="400110"/>
          </a:xfrm>
          <a:prstGeom prst="rect">
            <a:avLst/>
          </a:prstGeom>
        </p:spPr>
        <p:txBody>
          <a:bodyPr wrap="square">
            <a:spAutoFit/>
          </a:bodyPr>
          <a:lstStyle/>
          <a:p>
            <a:r>
              <a:rPr lang="en-US" altLang="zh-CN" sz="2000" b="1" dirty="0"/>
              <a:t>the differential hadronic tensor for gluon radiation from heavy quark in vacuum</a:t>
            </a:r>
            <a:endParaRPr lang="zh-CN" altLang="en-US" sz="2000" b="1" dirty="0"/>
          </a:p>
        </p:txBody>
      </p:sp>
      <p:sp>
        <p:nvSpPr>
          <p:cNvPr id="16" name="矩形 15"/>
          <p:cNvSpPr/>
          <p:nvPr/>
        </p:nvSpPr>
        <p:spPr>
          <a:xfrm>
            <a:off x="323528" y="4941168"/>
            <a:ext cx="7632848" cy="400110"/>
          </a:xfrm>
          <a:prstGeom prst="rect">
            <a:avLst/>
          </a:prstGeom>
        </p:spPr>
        <p:txBody>
          <a:bodyPr wrap="square">
            <a:spAutoFit/>
          </a:bodyPr>
          <a:lstStyle/>
          <a:p>
            <a:r>
              <a:rPr lang="en-US" altLang="zh-CN" sz="2000" b="1" dirty="0"/>
              <a:t>The gluon radiation spectrum from </a:t>
            </a:r>
            <a:r>
              <a:rPr lang="en-US" altLang="zh-CN" sz="2000" b="1"/>
              <a:t>the heavy quark in vacuum:</a:t>
            </a:r>
            <a:endParaRPr lang="zh-CN" altLang="en-US" sz="2000" dirty="0"/>
          </a:p>
        </p:txBody>
      </p:sp>
      <p:graphicFrame>
        <p:nvGraphicFramePr>
          <p:cNvPr id="12" name="对象 11"/>
          <p:cNvGraphicFramePr>
            <a:graphicFrameLocks noChangeAspect="1"/>
          </p:cNvGraphicFramePr>
          <p:nvPr/>
        </p:nvGraphicFramePr>
        <p:xfrm>
          <a:off x="6660232" y="4293096"/>
          <a:ext cx="1944216" cy="488256"/>
        </p:xfrm>
        <a:graphic>
          <a:graphicData uri="http://schemas.openxmlformats.org/presentationml/2006/ole">
            <mc:AlternateContent xmlns:mc="http://schemas.openxmlformats.org/markup-compatibility/2006">
              <mc:Choice xmlns:v="urn:schemas-microsoft-com:vml" Requires="v">
                <p:oleObj spid="_x0000_s264204" name="Formula" r:id="rId9" imgW="1403640" imgH="392760" progId="Equation.Ribbit">
                  <p:embed/>
                </p:oleObj>
              </mc:Choice>
              <mc:Fallback>
                <p:oleObj name="Formula" r:id="rId9" imgW="1403640" imgH="392760" progId="Equation.Ribbit">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0232" y="4293096"/>
                        <a:ext cx="1944216" cy="488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4201" name="Object 9"/>
          <p:cNvGraphicFramePr>
            <a:graphicFrameLocks noChangeAspect="1"/>
          </p:cNvGraphicFramePr>
          <p:nvPr/>
        </p:nvGraphicFramePr>
        <p:xfrm>
          <a:off x="6444208" y="5589240"/>
          <a:ext cx="1790700" cy="698500"/>
        </p:xfrm>
        <a:graphic>
          <a:graphicData uri="http://schemas.openxmlformats.org/presentationml/2006/ole">
            <mc:AlternateContent xmlns:mc="http://schemas.openxmlformats.org/markup-compatibility/2006">
              <mc:Choice xmlns:v="urn:schemas-microsoft-com:vml" Requires="v">
                <p:oleObj spid="_x0000_s264205" name="Formula" r:id="rId11" imgW="1353960" imgH="405360" progId="Equation.Ribbit">
                  <p:embed/>
                </p:oleObj>
              </mc:Choice>
              <mc:Fallback>
                <p:oleObj name="Formula" r:id="rId11" imgW="1353960" imgH="405360" progId="Equation.Ribbit">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4208" y="5589240"/>
                        <a:ext cx="17907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页脚占位符 5"/>
          <p:cNvSpPr>
            <a:spLocks noGrp="1"/>
          </p:cNvSpPr>
          <p:nvPr>
            <p:ph type="ftr" sz="quarter" idx="11"/>
          </p:nvPr>
        </p:nvSpPr>
        <p:spPr>
          <a:xfrm>
            <a:off x="0" y="6597352"/>
            <a:ext cx="3275856" cy="260648"/>
          </a:xfrm>
        </p:spPr>
        <p:txBody>
          <a:bodyPr/>
          <a:lstStyle/>
          <a:p>
            <a:pPr algn="r"/>
            <a:r>
              <a:rPr lang="en-US" altLang="zh-CN"/>
              <a:t>gluon radiation from heavy quark</a:t>
            </a:r>
            <a:endParaRPr lang="en-US" altLang="zh-CN"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4201"/>
                                        </p:tgtEl>
                                        <p:attrNameLst>
                                          <p:attrName>style.visibility</p:attrName>
                                        </p:attrNameLst>
                                      </p:cBhvr>
                                      <p:to>
                                        <p:strVal val="visible"/>
                                      </p:to>
                                    </p:set>
                                    <p:anim calcmode="lin" valueType="num">
                                      <p:cBhvr additive="base">
                                        <p:cTn id="7" dur="500" fill="hold"/>
                                        <p:tgtEl>
                                          <p:spTgt spid="264201"/>
                                        </p:tgtEl>
                                        <p:attrNameLst>
                                          <p:attrName>ppt_x</p:attrName>
                                        </p:attrNameLst>
                                      </p:cBhvr>
                                      <p:tavLst>
                                        <p:tav tm="0">
                                          <p:val>
                                            <p:strVal val="#ppt_x"/>
                                          </p:val>
                                        </p:tav>
                                        <p:tav tm="100000">
                                          <p:val>
                                            <p:strVal val="#ppt_x"/>
                                          </p:val>
                                        </p:tav>
                                      </p:tavLst>
                                    </p:anim>
                                    <p:anim calcmode="lin" valueType="num">
                                      <p:cBhvr additive="base">
                                        <p:cTn id="8" dur="500" fill="hold"/>
                                        <p:tgtEl>
                                          <p:spTgt spid="264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2F98732A-2252-4D97-9B63-0429C93C9737}" type="slidenum">
              <a:rPr lang="zh-CN" altLang="en-US" smtClean="0"/>
              <a:pPr/>
              <a:t>23</a:t>
            </a:fld>
            <a:endParaRPr lang="zh-CN" altLang="en-US" dirty="0"/>
          </a:p>
        </p:txBody>
      </p:sp>
      <p:sp>
        <p:nvSpPr>
          <p:cNvPr id="8" name="矩形 7"/>
          <p:cNvSpPr/>
          <p:nvPr/>
        </p:nvSpPr>
        <p:spPr>
          <a:xfrm>
            <a:off x="0" y="450250"/>
            <a:ext cx="9144000" cy="523220"/>
          </a:xfrm>
          <a:prstGeom prst="rect">
            <a:avLst/>
          </a:prstGeom>
        </p:spPr>
        <p:txBody>
          <a:bodyPr wrap="square">
            <a:spAutoFit/>
          </a:bodyPr>
          <a:lstStyle/>
          <a:p>
            <a:pPr algn="ctr"/>
            <a:r>
              <a:rPr lang="en-US" altLang="zh-CN" sz="2800" b="1" dirty="0">
                <a:solidFill>
                  <a:srgbClr val="FF0000"/>
                </a:solidFill>
                <a:latin typeface="Calisto MT" pitchFamily="18" charset="0"/>
              </a:rPr>
              <a:t>Gluon </a:t>
            </a:r>
            <a:r>
              <a:rPr lang="en-US" altLang="zh-CN" sz="2800" b="1">
                <a:solidFill>
                  <a:srgbClr val="FF0000"/>
                </a:solidFill>
                <a:latin typeface="Calisto MT" pitchFamily="18" charset="0"/>
              </a:rPr>
              <a:t>radiation spectrum from heavy quark(1)</a:t>
            </a:r>
            <a:endParaRPr lang="en-US" altLang="zh-CN" sz="2800" b="1" dirty="0">
              <a:solidFill>
                <a:srgbClr val="FF0000"/>
              </a:solidFill>
              <a:latin typeface="Calisto MT" pitchFamily="18" charset="0"/>
            </a:endParaRPr>
          </a:p>
        </p:txBody>
      </p:sp>
      <p:sp>
        <p:nvSpPr>
          <p:cNvPr id="12" name="矩形 11"/>
          <p:cNvSpPr/>
          <p:nvPr/>
        </p:nvSpPr>
        <p:spPr>
          <a:xfrm>
            <a:off x="323528" y="980728"/>
            <a:ext cx="8280920" cy="707886"/>
          </a:xfrm>
          <a:prstGeom prst="rect">
            <a:avLst/>
          </a:prstGeom>
        </p:spPr>
        <p:txBody>
          <a:bodyPr wrap="square">
            <a:spAutoFit/>
          </a:bodyPr>
          <a:lstStyle/>
          <a:p>
            <a:r>
              <a:rPr lang="en-US" altLang="zh-CN" sz="2000" b="1"/>
              <a:t> </a:t>
            </a:r>
            <a:r>
              <a:rPr lang="en-US" altLang="zh-CN" sz="2000" b="1" dirty="0"/>
              <a:t>G</a:t>
            </a:r>
            <a:r>
              <a:rPr lang="en-US" altLang="zh-CN" sz="2000" b="1"/>
              <a:t>luon </a:t>
            </a:r>
            <a:r>
              <a:rPr lang="en-US" altLang="zh-CN" sz="2000" b="1" dirty="0"/>
              <a:t>radiation spectrum </a:t>
            </a:r>
            <a:r>
              <a:rPr lang="en-US" altLang="zh-CN" sz="2000" b="1"/>
              <a:t>from  heavy quark </a:t>
            </a:r>
            <a:r>
              <a:rPr lang="en-US" altLang="zh-CN" sz="2000" b="1">
                <a:solidFill>
                  <a:srgbClr val="FF0000"/>
                </a:solidFill>
              </a:rPr>
              <a:t>with both </a:t>
            </a:r>
            <a:r>
              <a:rPr lang="en-US" altLang="zh-CN" sz="2000" b="1" dirty="0">
                <a:solidFill>
                  <a:srgbClr val="FF0000"/>
                </a:solidFill>
              </a:rPr>
              <a:t>longitudinal and transverse single scattering:</a:t>
            </a:r>
            <a:endParaRPr lang="zh-CN" altLang="en-US" sz="2000" dirty="0">
              <a:solidFill>
                <a:srgbClr val="FF0000"/>
              </a:solidFill>
            </a:endParaRPr>
          </a:p>
        </p:txBody>
      </p:sp>
      <p:graphicFrame>
        <p:nvGraphicFramePr>
          <p:cNvPr id="23" name="对象 22"/>
          <p:cNvGraphicFramePr>
            <a:graphicFrameLocks noChangeAspect="1"/>
          </p:cNvGraphicFramePr>
          <p:nvPr/>
        </p:nvGraphicFramePr>
        <p:xfrm>
          <a:off x="1258888" y="2420939"/>
          <a:ext cx="6769100" cy="576014"/>
        </p:xfrm>
        <a:graphic>
          <a:graphicData uri="http://schemas.openxmlformats.org/presentationml/2006/ole">
            <mc:AlternateContent xmlns:mc="http://schemas.openxmlformats.org/markup-compatibility/2006">
              <mc:Choice xmlns:v="urn:schemas-microsoft-com:vml" Requires="v">
                <p:oleObj spid="_x0000_s263191" name="Formula" r:id="rId4" imgW="5416560" imgH="482760" progId="Equation.Ribbit">
                  <p:embed/>
                </p:oleObj>
              </mc:Choice>
              <mc:Fallback>
                <p:oleObj name="Formula" r:id="rId4" imgW="5416560" imgH="482760" progId="Equation.Ribbit">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2420939"/>
                        <a:ext cx="6769100" cy="5760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对象 23"/>
          <p:cNvGraphicFramePr>
            <a:graphicFrameLocks noChangeAspect="1"/>
          </p:cNvGraphicFramePr>
          <p:nvPr/>
        </p:nvGraphicFramePr>
        <p:xfrm>
          <a:off x="1619672" y="3140968"/>
          <a:ext cx="3240087" cy="503237"/>
        </p:xfrm>
        <a:graphic>
          <a:graphicData uri="http://schemas.openxmlformats.org/presentationml/2006/ole">
            <mc:AlternateContent xmlns:mc="http://schemas.openxmlformats.org/markup-compatibility/2006">
              <mc:Choice xmlns:v="urn:schemas-microsoft-com:vml" Requires="v">
                <p:oleObj spid="_x0000_s263192" name="Formula" r:id="rId6" imgW="2051280" imgH="398880" progId="Equation.Ribbit">
                  <p:embed/>
                </p:oleObj>
              </mc:Choice>
              <mc:Fallback>
                <p:oleObj name="Formula" r:id="rId6" imgW="2051280" imgH="398880" progId="Equation.Ribbit">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2" y="3140968"/>
                        <a:ext cx="3240087"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对象 24"/>
          <p:cNvGraphicFramePr>
            <a:graphicFrameLocks noChangeAspect="1"/>
          </p:cNvGraphicFramePr>
          <p:nvPr/>
        </p:nvGraphicFramePr>
        <p:xfrm>
          <a:off x="1691680" y="4509120"/>
          <a:ext cx="1656184" cy="288032"/>
        </p:xfrm>
        <a:graphic>
          <a:graphicData uri="http://schemas.openxmlformats.org/presentationml/2006/ole">
            <mc:AlternateContent xmlns:mc="http://schemas.openxmlformats.org/markup-compatibility/2006">
              <mc:Choice xmlns:v="urn:schemas-microsoft-com:vml" Requires="v">
                <p:oleObj spid="_x0000_s263193" name="Formula" r:id="rId8" imgW="904320" imgH="205920" progId="Equation.Ribbit">
                  <p:embed/>
                </p:oleObj>
              </mc:Choice>
              <mc:Fallback>
                <p:oleObj name="Formula" r:id="rId8" imgW="904320" imgH="205920" progId="Equation.Ribbit">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1680" y="4509120"/>
                        <a:ext cx="1656184"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3186" name="Object 18"/>
          <p:cNvGraphicFramePr>
            <a:graphicFrameLocks noChangeAspect="1"/>
          </p:cNvGraphicFramePr>
          <p:nvPr/>
        </p:nvGraphicFramePr>
        <p:xfrm>
          <a:off x="5436096" y="4941169"/>
          <a:ext cx="2832100" cy="360040"/>
        </p:xfrm>
        <a:graphic>
          <a:graphicData uri="http://schemas.openxmlformats.org/presentationml/2006/ole">
            <mc:AlternateContent xmlns:mc="http://schemas.openxmlformats.org/markup-compatibility/2006">
              <mc:Choice xmlns:v="urn:schemas-microsoft-com:vml" Requires="v">
                <p:oleObj spid="_x0000_s263194" name="Formula" r:id="rId10" imgW="2014560" imgH="196920" progId="Equation.Ribbit">
                  <p:embed/>
                </p:oleObj>
              </mc:Choice>
              <mc:Fallback>
                <p:oleObj name="Formula" r:id="rId10" imgW="2014560" imgH="196920" progId="Equation.Ribbit">
                  <p:embed/>
                  <p:pic>
                    <p:nvPicPr>
                      <p:cNvPr id="0"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36096" y="4941169"/>
                        <a:ext cx="2832100"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3188" name="Object 20"/>
          <p:cNvGraphicFramePr>
            <a:graphicFrameLocks noChangeAspect="1"/>
          </p:cNvGraphicFramePr>
          <p:nvPr/>
        </p:nvGraphicFramePr>
        <p:xfrm>
          <a:off x="5508104" y="5517232"/>
          <a:ext cx="2605087" cy="388937"/>
        </p:xfrm>
        <a:graphic>
          <a:graphicData uri="http://schemas.openxmlformats.org/presentationml/2006/ole">
            <mc:AlternateContent xmlns:mc="http://schemas.openxmlformats.org/markup-compatibility/2006">
              <mc:Choice xmlns:v="urn:schemas-microsoft-com:vml" Requires="v">
                <p:oleObj spid="_x0000_s263195" name="Formula" r:id="rId12" imgW="1851840" imgH="196920" progId="Equation.Ribbit">
                  <p:embed/>
                </p:oleObj>
              </mc:Choice>
              <mc:Fallback>
                <p:oleObj name="Formula" r:id="rId12" imgW="1851840" imgH="196920" progId="Equation.Ribbit">
                  <p:embed/>
                  <p:pic>
                    <p:nvPicPr>
                      <p:cNvPr id="0"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8104" y="5517232"/>
                        <a:ext cx="2605087"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对象 26"/>
          <p:cNvGraphicFramePr>
            <a:graphicFrameLocks noChangeAspect="1"/>
          </p:cNvGraphicFramePr>
          <p:nvPr/>
        </p:nvGraphicFramePr>
        <p:xfrm>
          <a:off x="1619672" y="3861048"/>
          <a:ext cx="3240359" cy="504055"/>
        </p:xfrm>
        <a:graphic>
          <a:graphicData uri="http://schemas.openxmlformats.org/presentationml/2006/ole">
            <mc:AlternateContent xmlns:mc="http://schemas.openxmlformats.org/markup-compatibility/2006">
              <mc:Choice xmlns:v="urn:schemas-microsoft-com:vml" Requires="v">
                <p:oleObj spid="_x0000_s263196" name="Formula" r:id="rId14" imgW="2023200" imgH="398880" progId="Equation.Ribbit">
                  <p:embed/>
                </p:oleObj>
              </mc:Choice>
              <mc:Fallback>
                <p:oleObj name="Formula" r:id="rId14" imgW="2023200" imgH="398880" progId="Equation.Ribbit">
                  <p:embed/>
                  <p:pic>
                    <p:nvPicPr>
                      <p:cNvPr id="0" name="Picture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19672" y="3861048"/>
                        <a:ext cx="3240359" cy="5040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页脚占位符 5"/>
          <p:cNvSpPr>
            <a:spLocks noGrp="1"/>
          </p:cNvSpPr>
          <p:nvPr>
            <p:ph type="ftr" sz="quarter" idx="11"/>
          </p:nvPr>
        </p:nvSpPr>
        <p:spPr>
          <a:xfrm>
            <a:off x="0" y="6597352"/>
            <a:ext cx="3275856" cy="260648"/>
          </a:xfrm>
        </p:spPr>
        <p:txBody>
          <a:bodyPr/>
          <a:lstStyle/>
          <a:p>
            <a:pPr algn="r"/>
            <a:r>
              <a:rPr lang="en-US" altLang="zh-CN"/>
              <a:t>gluon radiation from heavy quark</a:t>
            </a:r>
            <a:endParaRPr lang="en-US" altLang="zh-CN" dirty="0"/>
          </a:p>
        </p:txBody>
      </p:sp>
      <p:graphicFrame>
        <p:nvGraphicFramePr>
          <p:cNvPr id="263190" name="Object 22"/>
          <p:cNvGraphicFramePr>
            <a:graphicFrameLocks noChangeAspect="1"/>
          </p:cNvGraphicFramePr>
          <p:nvPr/>
        </p:nvGraphicFramePr>
        <p:xfrm>
          <a:off x="323528" y="1628800"/>
          <a:ext cx="8170863" cy="701675"/>
        </p:xfrm>
        <a:graphic>
          <a:graphicData uri="http://schemas.openxmlformats.org/presentationml/2006/ole">
            <mc:AlternateContent xmlns:mc="http://schemas.openxmlformats.org/markup-compatibility/2006">
              <mc:Choice xmlns:v="urn:schemas-microsoft-com:vml" Requires="v">
                <p:oleObj spid="_x0000_s263197" name="Formula" r:id="rId16" imgW="5715000" imgH="461160" progId="Equation.Ribbit">
                  <p:embed/>
                </p:oleObj>
              </mc:Choice>
              <mc:Fallback>
                <p:oleObj name="Formula" r:id="rId16" imgW="5715000" imgH="461160" progId="Equation.Ribbit">
                  <p:embed/>
                  <p:pic>
                    <p:nvPicPr>
                      <p:cNvPr id="0"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528" y="1628800"/>
                        <a:ext cx="8170863"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2F98732A-2252-4D97-9B63-0429C93C9737}" type="slidenum">
              <a:rPr lang="zh-CN" altLang="en-US" smtClean="0"/>
              <a:pPr/>
              <a:t>24</a:t>
            </a:fld>
            <a:endParaRPr lang="zh-CN" altLang="en-US" dirty="0"/>
          </a:p>
        </p:txBody>
      </p:sp>
      <p:sp>
        <p:nvSpPr>
          <p:cNvPr id="8" name="矩形 7"/>
          <p:cNvSpPr/>
          <p:nvPr/>
        </p:nvSpPr>
        <p:spPr>
          <a:xfrm>
            <a:off x="0" y="450250"/>
            <a:ext cx="9144000" cy="523220"/>
          </a:xfrm>
          <a:prstGeom prst="rect">
            <a:avLst/>
          </a:prstGeom>
        </p:spPr>
        <p:txBody>
          <a:bodyPr wrap="square">
            <a:spAutoFit/>
          </a:bodyPr>
          <a:lstStyle/>
          <a:p>
            <a:pPr algn="ctr"/>
            <a:r>
              <a:rPr lang="en-US" altLang="zh-CN" sz="2800" b="1" dirty="0">
                <a:solidFill>
                  <a:srgbClr val="FF0000"/>
                </a:solidFill>
                <a:latin typeface="Calisto MT" pitchFamily="18" charset="0"/>
              </a:rPr>
              <a:t>Gluon </a:t>
            </a:r>
            <a:r>
              <a:rPr lang="en-US" altLang="zh-CN" sz="2800" b="1">
                <a:solidFill>
                  <a:srgbClr val="FF0000"/>
                </a:solidFill>
                <a:latin typeface="Calisto MT" pitchFamily="18" charset="0"/>
              </a:rPr>
              <a:t>radiation spectrum from heavy quark(2)</a:t>
            </a:r>
            <a:endParaRPr lang="en-US" altLang="zh-CN" sz="2800" b="1" dirty="0">
              <a:solidFill>
                <a:srgbClr val="FF0000"/>
              </a:solidFill>
              <a:latin typeface="Calisto MT" pitchFamily="18" charset="0"/>
            </a:endParaRPr>
          </a:p>
        </p:txBody>
      </p:sp>
      <p:graphicFrame>
        <p:nvGraphicFramePr>
          <p:cNvPr id="14" name="对象 13"/>
          <p:cNvGraphicFramePr>
            <a:graphicFrameLocks noChangeAspect="1"/>
          </p:cNvGraphicFramePr>
          <p:nvPr/>
        </p:nvGraphicFramePr>
        <p:xfrm>
          <a:off x="107504" y="1844824"/>
          <a:ext cx="8640960" cy="1872208"/>
        </p:xfrm>
        <a:graphic>
          <a:graphicData uri="http://schemas.openxmlformats.org/presentationml/2006/ole">
            <mc:AlternateContent xmlns:mc="http://schemas.openxmlformats.org/markup-compatibility/2006">
              <mc:Choice xmlns:v="urn:schemas-microsoft-com:vml" Requires="v">
                <p:oleObj spid="_x0000_s303117" name="Formula" r:id="rId4" imgW="9570960" imgH="1486080" progId="Equation.Ribbit">
                  <p:embed/>
                </p:oleObj>
              </mc:Choice>
              <mc:Fallback>
                <p:oleObj name="Formula" r:id="rId4" imgW="9570960" imgH="1486080" progId="Equation.Ribbit">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844824"/>
                        <a:ext cx="8640960" cy="1872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nvGraphicFramePr>
        <p:xfrm>
          <a:off x="107504" y="3789040"/>
          <a:ext cx="8424936" cy="864096"/>
        </p:xfrm>
        <a:graphic>
          <a:graphicData uri="http://schemas.openxmlformats.org/presentationml/2006/ole">
            <mc:AlternateContent xmlns:mc="http://schemas.openxmlformats.org/markup-compatibility/2006">
              <mc:Choice xmlns:v="urn:schemas-microsoft-com:vml" Requires="v">
                <p:oleObj spid="_x0000_s303118" name="Formula" r:id="rId6" imgW="6794640" imgH="903240" progId="Equation.Ribbit">
                  <p:embed/>
                </p:oleObj>
              </mc:Choice>
              <mc:Fallback>
                <p:oleObj name="Formula" r:id="rId6" imgW="6794640" imgH="903240" progId="Equation.Ribbit">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3789040"/>
                        <a:ext cx="8424936"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p:cNvGraphicFramePr>
            <a:graphicFrameLocks noChangeAspect="1"/>
          </p:cNvGraphicFramePr>
          <p:nvPr/>
        </p:nvGraphicFramePr>
        <p:xfrm>
          <a:off x="179512" y="4797152"/>
          <a:ext cx="8568952" cy="792163"/>
        </p:xfrm>
        <a:graphic>
          <a:graphicData uri="http://schemas.openxmlformats.org/presentationml/2006/ole">
            <mc:AlternateContent xmlns:mc="http://schemas.openxmlformats.org/markup-compatibility/2006">
              <mc:Choice xmlns:v="urn:schemas-microsoft-com:vml" Requires="v">
                <p:oleObj spid="_x0000_s303119" name="Formula" r:id="rId8" imgW="6138000" imgH="903240" progId="Equation.Ribbit">
                  <p:embed/>
                </p:oleObj>
              </mc:Choice>
              <mc:Fallback>
                <p:oleObj name="Formula" r:id="rId8" imgW="6138000" imgH="903240" progId="Equation.Ribbit">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4797152"/>
                        <a:ext cx="8568952"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nvGraphicFramePr>
        <p:xfrm>
          <a:off x="107504" y="5733256"/>
          <a:ext cx="7848872" cy="709042"/>
        </p:xfrm>
        <a:graphic>
          <a:graphicData uri="http://schemas.openxmlformats.org/presentationml/2006/ole">
            <mc:AlternateContent xmlns:mc="http://schemas.openxmlformats.org/markup-compatibility/2006">
              <mc:Choice xmlns:v="urn:schemas-microsoft-com:vml" Requires="v">
                <p:oleObj spid="_x0000_s303120" name="Formula" r:id="rId10" imgW="4965840" imgH="863640" progId="Equation.Ribbit">
                  <p:embed/>
                </p:oleObj>
              </mc:Choice>
              <mc:Fallback>
                <p:oleObj name="Formula" r:id="rId10" imgW="4965840" imgH="863640" progId="Equation.Ribbit">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504" y="5733256"/>
                        <a:ext cx="7848872" cy="7090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矩形 18"/>
          <p:cNvSpPr/>
          <p:nvPr/>
        </p:nvSpPr>
        <p:spPr>
          <a:xfrm>
            <a:off x="323528" y="980728"/>
            <a:ext cx="8280920" cy="707886"/>
          </a:xfrm>
          <a:prstGeom prst="rect">
            <a:avLst/>
          </a:prstGeom>
        </p:spPr>
        <p:txBody>
          <a:bodyPr wrap="square">
            <a:spAutoFit/>
          </a:bodyPr>
          <a:lstStyle/>
          <a:p>
            <a:r>
              <a:rPr lang="en-US" altLang="zh-CN" sz="2000" b="1"/>
              <a:t> </a:t>
            </a:r>
            <a:r>
              <a:rPr lang="en-US" altLang="zh-CN" sz="2000" b="1" dirty="0"/>
              <a:t>G</a:t>
            </a:r>
            <a:r>
              <a:rPr lang="en-US" altLang="zh-CN" sz="2000" b="1"/>
              <a:t>luon </a:t>
            </a:r>
            <a:r>
              <a:rPr lang="en-US" altLang="zh-CN" sz="2000" b="1" dirty="0"/>
              <a:t>radiation spectrum </a:t>
            </a:r>
            <a:r>
              <a:rPr lang="en-US" altLang="zh-CN" sz="2000" b="1"/>
              <a:t>from  heavy quark </a:t>
            </a:r>
            <a:r>
              <a:rPr lang="en-US" altLang="zh-CN" sz="2000" b="1">
                <a:solidFill>
                  <a:srgbClr val="FF0000"/>
                </a:solidFill>
              </a:rPr>
              <a:t>with both </a:t>
            </a:r>
            <a:r>
              <a:rPr lang="en-US" altLang="zh-CN" sz="2000" b="1" dirty="0">
                <a:solidFill>
                  <a:srgbClr val="FF0000"/>
                </a:solidFill>
              </a:rPr>
              <a:t>longitudinal and transverse single scattering:</a:t>
            </a:r>
            <a:endParaRPr lang="zh-CN" altLang="en-US" sz="2000" dirty="0">
              <a:solidFill>
                <a:srgbClr val="FF0000"/>
              </a:solidFill>
            </a:endParaRPr>
          </a:p>
        </p:txBody>
      </p:sp>
      <p:sp>
        <p:nvSpPr>
          <p:cNvPr id="11" name="页脚占位符 5"/>
          <p:cNvSpPr>
            <a:spLocks noGrp="1"/>
          </p:cNvSpPr>
          <p:nvPr>
            <p:ph type="ftr" sz="quarter" idx="11"/>
          </p:nvPr>
        </p:nvSpPr>
        <p:spPr>
          <a:xfrm>
            <a:off x="0" y="6597352"/>
            <a:ext cx="3275856" cy="260648"/>
          </a:xfrm>
        </p:spPr>
        <p:txBody>
          <a:bodyPr/>
          <a:lstStyle/>
          <a:p>
            <a:pPr algn="r"/>
            <a:r>
              <a:rPr lang="en-US" altLang="zh-CN"/>
              <a:t>gluon radiation from heavy quark</a:t>
            </a:r>
            <a:endParaRPr lang="en-US" altLang="zh-CN"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2F98732A-2252-4D97-9B63-0429C93C9737}" type="slidenum">
              <a:rPr lang="zh-CN" altLang="en-US" smtClean="0"/>
              <a:pPr/>
              <a:t>25</a:t>
            </a:fld>
            <a:endParaRPr lang="zh-CN" altLang="en-US" dirty="0"/>
          </a:p>
        </p:txBody>
      </p:sp>
      <p:sp>
        <p:nvSpPr>
          <p:cNvPr id="8" name="矩形 7"/>
          <p:cNvSpPr/>
          <p:nvPr/>
        </p:nvSpPr>
        <p:spPr>
          <a:xfrm>
            <a:off x="0" y="332656"/>
            <a:ext cx="9144000" cy="523220"/>
          </a:xfrm>
          <a:prstGeom prst="rect">
            <a:avLst/>
          </a:prstGeom>
        </p:spPr>
        <p:txBody>
          <a:bodyPr wrap="square">
            <a:spAutoFit/>
          </a:bodyPr>
          <a:lstStyle/>
          <a:p>
            <a:pPr algn="ctr"/>
            <a:r>
              <a:rPr lang="en-US" altLang="zh-CN" sz="2800" b="1">
                <a:solidFill>
                  <a:srgbClr val="FF0000"/>
                </a:solidFill>
              </a:rPr>
              <a:t>Olny transverse scattering(1)</a:t>
            </a:r>
            <a:endParaRPr lang="en-US" altLang="zh-CN" sz="2800" b="1" dirty="0">
              <a:solidFill>
                <a:srgbClr val="FF0000"/>
              </a:solidFill>
              <a:latin typeface="Calisto MT" pitchFamily="18" charset="0"/>
            </a:endParaRPr>
          </a:p>
        </p:txBody>
      </p:sp>
      <p:sp>
        <p:nvSpPr>
          <p:cNvPr id="12" name="矩形 11"/>
          <p:cNvSpPr/>
          <p:nvPr/>
        </p:nvSpPr>
        <p:spPr>
          <a:xfrm>
            <a:off x="323528" y="980728"/>
            <a:ext cx="8568952" cy="400110"/>
          </a:xfrm>
          <a:prstGeom prst="rect">
            <a:avLst/>
          </a:prstGeom>
        </p:spPr>
        <p:txBody>
          <a:bodyPr wrap="square">
            <a:spAutoFit/>
          </a:bodyPr>
          <a:lstStyle/>
          <a:p>
            <a:r>
              <a:rPr lang="en-US" altLang="zh-CN" sz="2000" b="1"/>
              <a:t> </a:t>
            </a:r>
            <a:r>
              <a:rPr lang="en-US" altLang="zh-CN" sz="2000" b="1" dirty="0"/>
              <a:t>G</a:t>
            </a:r>
            <a:r>
              <a:rPr lang="en-US" altLang="zh-CN" sz="2000" b="1"/>
              <a:t>luon </a:t>
            </a:r>
            <a:r>
              <a:rPr lang="en-US" altLang="zh-CN" sz="2000" b="1" dirty="0"/>
              <a:t>radiation spectrum </a:t>
            </a:r>
            <a:r>
              <a:rPr lang="en-US" altLang="zh-CN" sz="2000" b="1"/>
              <a:t>from  heavy quark </a:t>
            </a:r>
            <a:r>
              <a:rPr lang="en-US" altLang="zh-CN" sz="2000" b="1">
                <a:solidFill>
                  <a:srgbClr val="FF0000"/>
                </a:solidFill>
              </a:rPr>
              <a:t>olny transverse </a:t>
            </a:r>
            <a:r>
              <a:rPr lang="en-US" altLang="zh-CN" sz="2000" b="1" dirty="0">
                <a:solidFill>
                  <a:srgbClr val="FF0000"/>
                </a:solidFill>
              </a:rPr>
              <a:t>single scattering:</a:t>
            </a:r>
            <a:endParaRPr lang="zh-CN" altLang="en-US" sz="2000" dirty="0">
              <a:solidFill>
                <a:srgbClr val="FF0000"/>
              </a:solidFill>
            </a:endParaRPr>
          </a:p>
        </p:txBody>
      </p:sp>
      <p:graphicFrame>
        <p:nvGraphicFramePr>
          <p:cNvPr id="23" name="对象 22"/>
          <p:cNvGraphicFramePr>
            <a:graphicFrameLocks noChangeAspect="1"/>
          </p:cNvGraphicFramePr>
          <p:nvPr/>
        </p:nvGraphicFramePr>
        <p:xfrm>
          <a:off x="1403648" y="2420888"/>
          <a:ext cx="4502150" cy="576262"/>
        </p:xfrm>
        <a:graphic>
          <a:graphicData uri="http://schemas.openxmlformats.org/presentationml/2006/ole">
            <mc:AlternateContent xmlns:mc="http://schemas.openxmlformats.org/markup-compatibility/2006">
              <mc:Choice xmlns:v="urn:schemas-microsoft-com:vml" Requires="v">
                <p:oleObj spid="_x0000_s307211" name="Formula" r:id="rId4" imgW="3604320" imgH="482760" progId="Equation.Ribbit">
                  <p:embed/>
                </p:oleObj>
              </mc:Choice>
              <mc:Fallback>
                <p:oleObj name="Formula" r:id="rId4" imgW="3604320" imgH="482760" progId="Equation.Ribbit">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420888"/>
                        <a:ext cx="4502150"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对象 23"/>
          <p:cNvGraphicFramePr>
            <a:graphicFrameLocks noChangeAspect="1"/>
          </p:cNvGraphicFramePr>
          <p:nvPr/>
        </p:nvGraphicFramePr>
        <p:xfrm>
          <a:off x="1691680" y="3068960"/>
          <a:ext cx="3416300" cy="503237"/>
        </p:xfrm>
        <a:graphic>
          <a:graphicData uri="http://schemas.openxmlformats.org/presentationml/2006/ole">
            <mc:AlternateContent xmlns:mc="http://schemas.openxmlformats.org/markup-compatibility/2006">
              <mc:Choice xmlns:v="urn:schemas-microsoft-com:vml" Requires="v">
                <p:oleObj spid="_x0000_s307212" name="Formula" r:id="rId6" imgW="2162880" imgH="398880" progId="Equation.Ribbit">
                  <p:embed/>
                </p:oleObj>
              </mc:Choice>
              <mc:Fallback>
                <p:oleObj name="Formula" r:id="rId6" imgW="2162880" imgH="398880" progId="Equation.Ribbit">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3068960"/>
                        <a:ext cx="3416300"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对象 24"/>
          <p:cNvGraphicFramePr>
            <a:graphicFrameLocks noChangeAspect="1"/>
          </p:cNvGraphicFramePr>
          <p:nvPr/>
        </p:nvGraphicFramePr>
        <p:xfrm>
          <a:off x="1763688" y="4437112"/>
          <a:ext cx="1851025" cy="288925"/>
        </p:xfrm>
        <a:graphic>
          <a:graphicData uri="http://schemas.openxmlformats.org/presentationml/2006/ole">
            <mc:AlternateContent xmlns:mc="http://schemas.openxmlformats.org/markup-compatibility/2006">
              <mc:Choice xmlns:v="urn:schemas-microsoft-com:vml" Requires="v">
                <p:oleObj spid="_x0000_s307213" name="Formula" r:id="rId8" imgW="1011240" imgH="205920" progId="Equation.Ribbit">
                  <p:embed/>
                </p:oleObj>
              </mc:Choice>
              <mc:Fallback>
                <p:oleObj name="Formula" r:id="rId8" imgW="1011240" imgH="205920" progId="Equation.Ribbit">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688" y="4437112"/>
                        <a:ext cx="1851025"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对象 26"/>
          <p:cNvGraphicFramePr>
            <a:graphicFrameLocks noChangeAspect="1"/>
          </p:cNvGraphicFramePr>
          <p:nvPr/>
        </p:nvGraphicFramePr>
        <p:xfrm>
          <a:off x="1691680" y="3717032"/>
          <a:ext cx="3421062" cy="504825"/>
        </p:xfrm>
        <a:graphic>
          <a:graphicData uri="http://schemas.openxmlformats.org/presentationml/2006/ole">
            <mc:AlternateContent xmlns:mc="http://schemas.openxmlformats.org/markup-compatibility/2006">
              <mc:Choice xmlns:v="urn:schemas-microsoft-com:vml" Requires="v">
                <p:oleObj spid="_x0000_s307214" name="Formula" r:id="rId10" imgW="2135160" imgH="398880" progId="Equation.Ribbit">
                  <p:embed/>
                </p:oleObj>
              </mc:Choice>
              <mc:Fallback>
                <p:oleObj name="Formula" r:id="rId10" imgW="2135160" imgH="398880" progId="Equation.Ribbit">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1680" y="3717032"/>
                        <a:ext cx="3421062"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页脚占位符 5"/>
          <p:cNvSpPr>
            <a:spLocks noGrp="1"/>
          </p:cNvSpPr>
          <p:nvPr>
            <p:ph type="ftr" sz="quarter" idx="11"/>
          </p:nvPr>
        </p:nvSpPr>
        <p:spPr>
          <a:xfrm>
            <a:off x="0" y="6597352"/>
            <a:ext cx="3275856" cy="260648"/>
          </a:xfrm>
        </p:spPr>
        <p:txBody>
          <a:bodyPr/>
          <a:lstStyle/>
          <a:p>
            <a:pPr algn="r"/>
            <a:r>
              <a:rPr lang="en-US" altLang="zh-CN"/>
              <a:t>gluon radiation from heavy quark</a:t>
            </a:r>
            <a:endParaRPr lang="en-US" altLang="zh-CN" dirty="0"/>
          </a:p>
        </p:txBody>
      </p:sp>
      <p:graphicFrame>
        <p:nvGraphicFramePr>
          <p:cNvPr id="307210" name="Object 10"/>
          <p:cNvGraphicFramePr>
            <a:graphicFrameLocks noChangeAspect="1"/>
          </p:cNvGraphicFramePr>
          <p:nvPr/>
        </p:nvGraphicFramePr>
        <p:xfrm>
          <a:off x="539552" y="1628800"/>
          <a:ext cx="4165600" cy="665162"/>
        </p:xfrm>
        <a:graphic>
          <a:graphicData uri="http://schemas.openxmlformats.org/presentationml/2006/ole">
            <mc:AlternateContent xmlns:mc="http://schemas.openxmlformats.org/markup-compatibility/2006">
              <mc:Choice xmlns:v="urn:schemas-microsoft-com:vml" Requires="v">
                <p:oleObj spid="_x0000_s307215" name="Formula" r:id="rId12" imgW="2914920" imgH="437040" progId="Equation.Ribbit">
                  <p:embed/>
                </p:oleObj>
              </mc:Choice>
              <mc:Fallback>
                <p:oleObj name="Formula" r:id="rId12" imgW="2914920" imgH="437040" progId="Equation.Ribbit">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552" y="1628800"/>
                        <a:ext cx="4165600" cy="665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2F98732A-2252-4D97-9B63-0429C93C9737}" type="slidenum">
              <a:rPr lang="zh-CN" altLang="en-US" smtClean="0"/>
              <a:pPr/>
              <a:t>26</a:t>
            </a:fld>
            <a:endParaRPr lang="zh-CN" altLang="en-US" dirty="0"/>
          </a:p>
        </p:txBody>
      </p:sp>
      <p:graphicFrame>
        <p:nvGraphicFramePr>
          <p:cNvPr id="14" name="对象 13"/>
          <p:cNvGraphicFramePr>
            <a:graphicFrameLocks noChangeAspect="1"/>
          </p:cNvGraphicFramePr>
          <p:nvPr/>
        </p:nvGraphicFramePr>
        <p:xfrm>
          <a:off x="971600" y="1844824"/>
          <a:ext cx="7560840" cy="864096"/>
        </p:xfrm>
        <a:graphic>
          <a:graphicData uri="http://schemas.openxmlformats.org/presentationml/2006/ole">
            <mc:AlternateContent xmlns:mc="http://schemas.openxmlformats.org/markup-compatibility/2006">
              <mc:Choice xmlns:v="urn:schemas-microsoft-com:vml" Requires="v">
                <p:oleObj spid="_x0000_s308230" name="Formula" r:id="rId4" imgW="7912440" imgH="519480" progId="Equation.Ribbit">
                  <p:embed/>
                </p:oleObj>
              </mc:Choice>
              <mc:Fallback>
                <p:oleObj name="Formula" r:id="rId4" imgW="7912440" imgH="519480" progId="Equation.Ribbit">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1844824"/>
                        <a:ext cx="7560840"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对象 14"/>
          <p:cNvGraphicFramePr>
            <a:graphicFrameLocks noChangeAspect="1"/>
          </p:cNvGraphicFramePr>
          <p:nvPr/>
        </p:nvGraphicFramePr>
        <p:xfrm>
          <a:off x="971600" y="2924944"/>
          <a:ext cx="6264696" cy="648072"/>
        </p:xfrm>
        <a:graphic>
          <a:graphicData uri="http://schemas.openxmlformats.org/presentationml/2006/ole">
            <mc:AlternateContent xmlns:mc="http://schemas.openxmlformats.org/markup-compatibility/2006">
              <mc:Choice xmlns:v="urn:schemas-microsoft-com:vml" Requires="v">
                <p:oleObj spid="_x0000_s308231" name="Formula" r:id="rId6" imgW="4065480" imgH="506880" progId="Equation.Ribbit">
                  <p:embed/>
                </p:oleObj>
              </mc:Choice>
              <mc:Fallback>
                <p:oleObj name="Formula" r:id="rId6" imgW="4065480" imgH="506880" progId="Equation.Ribbit">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2924944"/>
                        <a:ext cx="6264696"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对象 16"/>
          <p:cNvGraphicFramePr>
            <a:graphicFrameLocks noChangeAspect="1"/>
          </p:cNvGraphicFramePr>
          <p:nvPr/>
        </p:nvGraphicFramePr>
        <p:xfrm>
          <a:off x="899592" y="3645024"/>
          <a:ext cx="5675312" cy="648072"/>
        </p:xfrm>
        <a:graphic>
          <a:graphicData uri="http://schemas.openxmlformats.org/presentationml/2006/ole">
            <mc:AlternateContent xmlns:mc="http://schemas.openxmlformats.org/markup-compatibility/2006">
              <mc:Choice xmlns:v="urn:schemas-microsoft-com:vml" Requires="v">
                <p:oleObj spid="_x0000_s308232" name="Formula" r:id="rId8" imgW="4065480" imgH="506880" progId="Equation.Ribbit">
                  <p:embed/>
                </p:oleObj>
              </mc:Choice>
              <mc:Fallback>
                <p:oleObj name="Formula" r:id="rId8" imgW="4065480" imgH="506880" progId="Equation.Ribbit">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592" y="3645024"/>
                        <a:ext cx="5675312"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nvGraphicFramePr>
        <p:xfrm>
          <a:off x="971600" y="4437112"/>
          <a:ext cx="4824536" cy="648072"/>
        </p:xfrm>
        <a:graphic>
          <a:graphicData uri="http://schemas.openxmlformats.org/presentationml/2006/ole">
            <mc:AlternateContent xmlns:mc="http://schemas.openxmlformats.org/markup-compatibility/2006">
              <mc:Choice xmlns:v="urn:schemas-microsoft-com:vml" Requires="v">
                <p:oleObj spid="_x0000_s308233" name="Formula" r:id="rId10" imgW="3515400" imgH="532440" progId="Equation.Ribbit">
                  <p:embed/>
                </p:oleObj>
              </mc:Choice>
              <mc:Fallback>
                <p:oleObj name="Formula" r:id="rId10" imgW="3515400" imgH="532440" progId="Equation.Ribbit">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1600" y="4437112"/>
                        <a:ext cx="4824536"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矩形 18"/>
          <p:cNvSpPr/>
          <p:nvPr/>
        </p:nvSpPr>
        <p:spPr>
          <a:xfrm>
            <a:off x="323528" y="1124744"/>
            <a:ext cx="8568952" cy="400110"/>
          </a:xfrm>
          <a:prstGeom prst="rect">
            <a:avLst/>
          </a:prstGeom>
        </p:spPr>
        <p:txBody>
          <a:bodyPr wrap="square">
            <a:spAutoFit/>
          </a:bodyPr>
          <a:lstStyle/>
          <a:p>
            <a:r>
              <a:rPr lang="en-US" altLang="zh-CN" sz="2000" b="1"/>
              <a:t> </a:t>
            </a:r>
            <a:r>
              <a:rPr lang="en-US" altLang="zh-CN" sz="2000" b="1" dirty="0"/>
              <a:t>G</a:t>
            </a:r>
            <a:r>
              <a:rPr lang="en-US" altLang="zh-CN" sz="2000" b="1"/>
              <a:t>luon </a:t>
            </a:r>
            <a:r>
              <a:rPr lang="en-US" altLang="zh-CN" sz="2000" b="1" dirty="0"/>
              <a:t>radiation spectrum </a:t>
            </a:r>
            <a:r>
              <a:rPr lang="en-US" altLang="zh-CN" sz="2000" b="1"/>
              <a:t>from  heavy quark </a:t>
            </a:r>
            <a:r>
              <a:rPr lang="en-US" altLang="zh-CN" sz="2000" b="1">
                <a:solidFill>
                  <a:srgbClr val="FF0000"/>
                </a:solidFill>
              </a:rPr>
              <a:t>with olny transverse </a:t>
            </a:r>
            <a:r>
              <a:rPr lang="en-US" altLang="zh-CN" sz="2000" b="1" dirty="0">
                <a:solidFill>
                  <a:srgbClr val="FF0000"/>
                </a:solidFill>
              </a:rPr>
              <a:t>scattering:</a:t>
            </a:r>
            <a:endParaRPr lang="zh-CN" altLang="en-US" sz="2000" dirty="0">
              <a:solidFill>
                <a:srgbClr val="FF0000"/>
              </a:solidFill>
            </a:endParaRPr>
          </a:p>
        </p:txBody>
      </p:sp>
      <p:sp>
        <p:nvSpPr>
          <p:cNvPr id="11" name="页脚占位符 5"/>
          <p:cNvSpPr>
            <a:spLocks noGrp="1"/>
          </p:cNvSpPr>
          <p:nvPr>
            <p:ph type="ftr" sz="quarter" idx="11"/>
          </p:nvPr>
        </p:nvSpPr>
        <p:spPr>
          <a:xfrm>
            <a:off x="0" y="6597352"/>
            <a:ext cx="3275856" cy="260648"/>
          </a:xfrm>
        </p:spPr>
        <p:txBody>
          <a:bodyPr/>
          <a:lstStyle/>
          <a:p>
            <a:pPr algn="r"/>
            <a:r>
              <a:rPr lang="en-US" altLang="zh-CN"/>
              <a:t>gluon radiation from heavy quark</a:t>
            </a:r>
            <a:endParaRPr lang="en-US" altLang="zh-CN" dirty="0"/>
          </a:p>
        </p:txBody>
      </p:sp>
      <p:sp>
        <p:nvSpPr>
          <p:cNvPr id="10" name="矩形 9"/>
          <p:cNvSpPr/>
          <p:nvPr/>
        </p:nvSpPr>
        <p:spPr>
          <a:xfrm>
            <a:off x="0" y="332656"/>
            <a:ext cx="9144000" cy="523220"/>
          </a:xfrm>
          <a:prstGeom prst="rect">
            <a:avLst/>
          </a:prstGeom>
        </p:spPr>
        <p:txBody>
          <a:bodyPr wrap="square">
            <a:spAutoFit/>
          </a:bodyPr>
          <a:lstStyle/>
          <a:p>
            <a:pPr algn="ctr"/>
            <a:r>
              <a:rPr lang="en-US" altLang="zh-CN" sz="2800" b="1">
                <a:solidFill>
                  <a:srgbClr val="FF0000"/>
                </a:solidFill>
              </a:rPr>
              <a:t>Olny transverse scattering(2)</a:t>
            </a:r>
            <a:endParaRPr lang="en-US" altLang="zh-CN" sz="2800" b="1" dirty="0">
              <a:solidFill>
                <a:srgbClr val="FF0000"/>
              </a:solidFill>
              <a:latin typeface="Calisto MT" pitchFamily="18"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412776"/>
            <a:ext cx="8496944" cy="707886"/>
          </a:xfrm>
          <a:prstGeom prst="rect">
            <a:avLst/>
          </a:prstGeom>
        </p:spPr>
        <p:txBody>
          <a:bodyPr wrap="square">
            <a:spAutoFit/>
          </a:bodyPr>
          <a:lstStyle/>
          <a:p>
            <a:r>
              <a:rPr lang="en-US" altLang="zh-CN" sz="2000" b="1" dirty="0"/>
              <a:t>The gluon radiation </a:t>
            </a:r>
            <a:r>
              <a:rPr lang="en-US" altLang="zh-CN" sz="2000" b="1"/>
              <a:t>spectrum from heavy quark with </a:t>
            </a:r>
            <a:r>
              <a:rPr lang="en-US" altLang="zh-CN" sz="2000" b="1">
                <a:solidFill>
                  <a:srgbClr val="FF0000"/>
                </a:solidFill>
              </a:rPr>
              <a:t>olny transverse scattering  by taking the soft gluon emission limit </a:t>
            </a:r>
            <a:r>
              <a:rPr lang="en-US" altLang="zh-CN" sz="2000" b="1"/>
              <a:t>:</a:t>
            </a:r>
            <a:endParaRPr lang="zh-CN" altLang="en-US" sz="2000" dirty="0"/>
          </a:p>
        </p:txBody>
      </p:sp>
      <p:sp>
        <p:nvSpPr>
          <p:cNvPr id="5" name="灯片编号占位符 4"/>
          <p:cNvSpPr>
            <a:spLocks noGrp="1"/>
          </p:cNvSpPr>
          <p:nvPr>
            <p:ph type="sldNum" sz="quarter" idx="12"/>
          </p:nvPr>
        </p:nvSpPr>
        <p:spPr/>
        <p:txBody>
          <a:bodyPr/>
          <a:lstStyle/>
          <a:p>
            <a:fld id="{2F98732A-2252-4D97-9B63-0429C93C9737}" type="slidenum">
              <a:rPr lang="zh-CN" altLang="en-US" smtClean="0"/>
              <a:pPr/>
              <a:t>27</a:t>
            </a:fld>
            <a:endParaRPr lang="zh-CN" altLang="en-US" dirty="0"/>
          </a:p>
        </p:txBody>
      </p:sp>
      <p:sp>
        <p:nvSpPr>
          <p:cNvPr id="6" name="页脚占位符 5"/>
          <p:cNvSpPr>
            <a:spLocks noGrp="1"/>
          </p:cNvSpPr>
          <p:nvPr>
            <p:ph type="ftr" sz="quarter" idx="11"/>
          </p:nvPr>
        </p:nvSpPr>
        <p:spPr>
          <a:xfrm>
            <a:off x="0" y="6597352"/>
            <a:ext cx="3275856" cy="260648"/>
          </a:xfrm>
        </p:spPr>
        <p:txBody>
          <a:bodyPr/>
          <a:lstStyle/>
          <a:p>
            <a:pPr algn="r"/>
            <a:r>
              <a:rPr lang="en-US" altLang="zh-CN"/>
              <a:t>gluon radiation from heavy quark</a:t>
            </a:r>
            <a:endParaRPr lang="en-US" altLang="zh-CN" dirty="0"/>
          </a:p>
        </p:txBody>
      </p:sp>
      <p:sp>
        <p:nvSpPr>
          <p:cNvPr id="9" name="矩形 8"/>
          <p:cNvSpPr/>
          <p:nvPr/>
        </p:nvSpPr>
        <p:spPr>
          <a:xfrm>
            <a:off x="827584" y="4437112"/>
            <a:ext cx="5500352" cy="523220"/>
          </a:xfrm>
          <a:prstGeom prst="rect">
            <a:avLst/>
          </a:prstGeom>
        </p:spPr>
        <p:txBody>
          <a:bodyPr wrap="none">
            <a:spAutoFit/>
          </a:bodyPr>
          <a:lstStyle/>
          <a:p>
            <a:r>
              <a:rPr lang="en-US" altLang="zh-CN" sz="2800" b="1">
                <a:solidFill>
                  <a:srgbClr val="FF0000"/>
                </a:solidFill>
              </a:rPr>
              <a:t>It is consistent with DGLV  model    !</a:t>
            </a:r>
            <a:endParaRPr lang="zh-CN" altLang="en-US" sz="2800" b="1">
              <a:solidFill>
                <a:srgbClr val="FF0000"/>
              </a:solidFill>
            </a:endParaRPr>
          </a:p>
        </p:txBody>
      </p:sp>
      <p:graphicFrame>
        <p:nvGraphicFramePr>
          <p:cNvPr id="261123" name="Object 3"/>
          <p:cNvGraphicFramePr>
            <a:graphicFrameLocks noChangeAspect="1"/>
          </p:cNvGraphicFramePr>
          <p:nvPr/>
        </p:nvGraphicFramePr>
        <p:xfrm>
          <a:off x="1259632" y="5229200"/>
          <a:ext cx="2297112" cy="288925"/>
        </p:xfrm>
        <a:graphic>
          <a:graphicData uri="http://schemas.openxmlformats.org/presentationml/2006/ole">
            <mc:AlternateContent xmlns:mc="http://schemas.openxmlformats.org/markup-compatibility/2006">
              <mc:Choice xmlns:v="urn:schemas-microsoft-com:vml" Requires="v">
                <p:oleObj spid="_x0000_s306181" name="Formula" r:id="rId4" imgW="1064520" imgH="170280" progId="Equation.Ribbit">
                  <p:embed/>
                </p:oleObj>
              </mc:Choice>
              <mc:Fallback>
                <p:oleObj name="Formula" r:id="rId4" imgW="1064520" imgH="170280" progId="Equation.Ribbit">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229200"/>
                        <a:ext cx="2297112"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矩形 12"/>
          <p:cNvSpPr/>
          <p:nvPr/>
        </p:nvSpPr>
        <p:spPr>
          <a:xfrm>
            <a:off x="5580112" y="5949280"/>
            <a:ext cx="3419872" cy="646331"/>
          </a:xfrm>
          <a:prstGeom prst="rect">
            <a:avLst/>
          </a:prstGeom>
        </p:spPr>
        <p:txBody>
          <a:bodyPr wrap="square">
            <a:spAutoFit/>
          </a:bodyPr>
          <a:lstStyle/>
          <a:p>
            <a:r>
              <a:rPr lang="en-US" altLang="zh-CN" sz="1200">
                <a:solidFill>
                  <a:srgbClr val="FF0000"/>
                </a:solidFill>
              </a:rPr>
              <a:t>M. Djordjevic, M. Gyulassy; Nucl. Phys. A  (2004)</a:t>
            </a:r>
          </a:p>
          <a:p>
            <a:r>
              <a:rPr lang="en-US" altLang="zh-CN" sz="1200">
                <a:solidFill>
                  <a:srgbClr val="FF0000"/>
                </a:solidFill>
              </a:rPr>
              <a:t>M. Djordjevic; Nucl. Phys. A  (2007)</a:t>
            </a:r>
          </a:p>
          <a:p>
            <a:r>
              <a:rPr lang="en-US" altLang="zh-CN" sz="1200">
                <a:solidFill>
                  <a:srgbClr val="FF0000"/>
                </a:solidFill>
              </a:rPr>
              <a:t>M.Djordjevic, U.W.Heinz; PRL.(2008)</a:t>
            </a:r>
            <a:endParaRPr lang="zh-CN" altLang="en-US" sz="1200" dirty="0">
              <a:solidFill>
                <a:srgbClr val="FF0000"/>
              </a:solidFill>
            </a:endParaRPr>
          </a:p>
        </p:txBody>
      </p:sp>
      <p:graphicFrame>
        <p:nvGraphicFramePr>
          <p:cNvPr id="11" name="对象 10"/>
          <p:cNvGraphicFramePr>
            <a:graphicFrameLocks noChangeAspect="1"/>
          </p:cNvGraphicFramePr>
          <p:nvPr/>
        </p:nvGraphicFramePr>
        <p:xfrm>
          <a:off x="467544" y="2348880"/>
          <a:ext cx="8064896" cy="1858888"/>
        </p:xfrm>
        <a:graphic>
          <a:graphicData uri="http://schemas.openxmlformats.org/presentationml/2006/ole">
            <mc:AlternateContent xmlns:mc="http://schemas.openxmlformats.org/markup-compatibility/2006">
              <mc:Choice xmlns:v="urn:schemas-microsoft-com:vml" Requires="v">
                <p:oleObj spid="_x0000_s306182" name="Formula" r:id="rId6" imgW="5862600" imgH="1000800" progId="Equation.Ribbit">
                  <p:embed/>
                </p:oleObj>
              </mc:Choice>
              <mc:Fallback>
                <p:oleObj name="Formula" r:id="rId6" imgW="5862600" imgH="1000800" progId="Equation.Ribbit">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2348880"/>
                        <a:ext cx="8064896" cy="1858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矩形 9"/>
          <p:cNvSpPr/>
          <p:nvPr/>
        </p:nvSpPr>
        <p:spPr>
          <a:xfrm>
            <a:off x="2915816" y="548680"/>
            <a:ext cx="3921266" cy="523220"/>
          </a:xfrm>
          <a:prstGeom prst="rect">
            <a:avLst/>
          </a:prstGeom>
        </p:spPr>
        <p:txBody>
          <a:bodyPr wrap="none">
            <a:spAutoFit/>
          </a:bodyPr>
          <a:lstStyle/>
          <a:p>
            <a:r>
              <a:rPr lang="en-US" altLang="zh-CN" sz="2800" b="1">
                <a:solidFill>
                  <a:srgbClr val="FF0000"/>
                </a:solidFill>
              </a:rPr>
              <a:t>Soft gluon emission limit </a:t>
            </a:r>
            <a:endParaRPr lang="zh-CN" altLang="en-US" sz="2800" b="1">
              <a:solidFill>
                <a:srgbClr val="FF0000"/>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60648"/>
            <a:ext cx="9144000" cy="646331"/>
          </a:xfrm>
          <a:prstGeom prst="rect">
            <a:avLst/>
          </a:prstGeom>
        </p:spPr>
        <p:txBody>
          <a:bodyPr wrap="square">
            <a:spAutoFit/>
          </a:bodyPr>
          <a:lstStyle/>
          <a:p>
            <a:pPr algn="ctr">
              <a:spcBef>
                <a:spcPct val="0"/>
              </a:spcBef>
            </a:pPr>
            <a:r>
              <a:rPr lang="en-US" altLang="zh-CN" sz="3600" b="1">
                <a:solidFill>
                  <a:srgbClr val="7030A0"/>
                </a:solidFill>
                <a:latin typeface="+mj-lt"/>
                <a:ea typeface="+mj-ea"/>
                <a:cs typeface="+mj-cs"/>
              </a:rPr>
              <a:t>Conclusions for gluon radiation</a:t>
            </a:r>
            <a:endParaRPr lang="en-US" altLang="zh-CN" sz="3600" b="1" dirty="0">
              <a:solidFill>
                <a:srgbClr val="7030A0"/>
              </a:solidFill>
              <a:latin typeface="+mj-lt"/>
              <a:ea typeface="+mj-ea"/>
              <a:cs typeface="+mj-cs"/>
            </a:endParaRPr>
          </a:p>
        </p:txBody>
      </p:sp>
      <p:sp>
        <p:nvSpPr>
          <p:cNvPr id="7" name="矩形 6"/>
          <p:cNvSpPr/>
          <p:nvPr/>
        </p:nvSpPr>
        <p:spPr>
          <a:xfrm>
            <a:off x="539552" y="1052736"/>
            <a:ext cx="7920880" cy="707886"/>
          </a:xfrm>
          <a:prstGeom prst="rect">
            <a:avLst/>
          </a:prstGeom>
        </p:spPr>
        <p:txBody>
          <a:bodyPr wrap="square">
            <a:spAutoFit/>
          </a:bodyPr>
          <a:lstStyle/>
          <a:p>
            <a:r>
              <a:rPr lang="en-US" altLang="zh-CN" sz="2000" b="1">
                <a:latin typeface="Calisto MT" pitchFamily="18" charset="0"/>
              </a:rPr>
              <a:t> </a:t>
            </a:r>
            <a:r>
              <a:rPr lang="en-US" altLang="zh-CN" sz="2000" b="1" dirty="0">
                <a:latin typeface="Calisto MT" pitchFamily="18" charset="0"/>
              </a:rPr>
              <a:t>Within the  framework of DIS, we calculate  the gluon radiation </a:t>
            </a:r>
            <a:r>
              <a:rPr lang="en-US" altLang="zh-CN" sz="2000" b="1">
                <a:latin typeface="Calisto MT" pitchFamily="18" charset="0"/>
              </a:rPr>
              <a:t>spectrum  from light and heavy quark </a:t>
            </a:r>
            <a:r>
              <a:rPr lang="en-US" altLang="zh-CN" sz="2000" b="1" dirty="0">
                <a:latin typeface="Calisto MT" pitchFamily="18" charset="0"/>
              </a:rPr>
              <a:t>via single scattering: </a:t>
            </a:r>
          </a:p>
        </p:txBody>
      </p:sp>
      <p:sp>
        <p:nvSpPr>
          <p:cNvPr id="9" name="灯片编号占位符 8"/>
          <p:cNvSpPr>
            <a:spLocks noGrp="1"/>
          </p:cNvSpPr>
          <p:nvPr>
            <p:ph type="sldNum" sz="quarter" idx="12"/>
          </p:nvPr>
        </p:nvSpPr>
        <p:spPr/>
        <p:txBody>
          <a:bodyPr/>
          <a:lstStyle/>
          <a:p>
            <a:fld id="{2F98732A-2252-4D97-9B63-0429C93C9737}" type="slidenum">
              <a:rPr lang="zh-CN" altLang="en-US" smtClean="0"/>
              <a:pPr/>
              <a:t>28</a:t>
            </a:fld>
            <a:endParaRPr lang="zh-CN" altLang="en-US" dirty="0"/>
          </a:p>
        </p:txBody>
      </p:sp>
      <p:sp>
        <p:nvSpPr>
          <p:cNvPr id="10" name="页脚占位符 9"/>
          <p:cNvSpPr>
            <a:spLocks noGrp="1"/>
          </p:cNvSpPr>
          <p:nvPr>
            <p:ph type="ftr" sz="quarter" idx="11"/>
          </p:nvPr>
        </p:nvSpPr>
        <p:spPr>
          <a:xfrm>
            <a:off x="0" y="6525344"/>
            <a:ext cx="2699792" cy="332656"/>
          </a:xfrm>
        </p:spPr>
        <p:txBody>
          <a:bodyPr/>
          <a:lstStyle/>
          <a:p>
            <a:r>
              <a:rPr lang="en-US" altLang="zh-CN"/>
              <a:t>Conclusions and outlook</a:t>
            </a:r>
            <a:endParaRPr lang="zh-CN" altLang="en-US" dirty="0"/>
          </a:p>
        </p:txBody>
      </p:sp>
      <p:sp>
        <p:nvSpPr>
          <p:cNvPr id="12" name="矩形 11"/>
          <p:cNvSpPr/>
          <p:nvPr/>
        </p:nvSpPr>
        <p:spPr>
          <a:xfrm>
            <a:off x="683568" y="1988840"/>
            <a:ext cx="8208912" cy="830997"/>
          </a:xfrm>
          <a:prstGeom prst="rect">
            <a:avLst/>
          </a:prstGeom>
        </p:spPr>
        <p:txBody>
          <a:bodyPr wrap="square">
            <a:spAutoFit/>
          </a:bodyPr>
          <a:lstStyle/>
          <a:p>
            <a:r>
              <a:rPr lang="zh-CN" altLang="en-US" sz="2400" b="1">
                <a:solidFill>
                  <a:srgbClr val="FF0000"/>
                </a:solidFill>
              </a:rPr>
              <a:t>①  </a:t>
            </a:r>
            <a:r>
              <a:rPr lang="en-US" altLang="zh-CN" sz="2400" b="1"/>
              <a:t>our reslut  </a:t>
            </a:r>
            <a:r>
              <a:rPr lang="en-US" altLang="zh-CN" sz="2400" b="1">
                <a:solidFill>
                  <a:srgbClr val="C00000"/>
                </a:solidFill>
              </a:rPr>
              <a:t>is consistent with </a:t>
            </a:r>
            <a:r>
              <a:rPr lang="en-US" altLang="zh-CN" sz="2400" b="1"/>
              <a:t>GLV (DGLV) model</a:t>
            </a:r>
            <a:r>
              <a:rPr lang="zh-CN" altLang="en-US" sz="2400" b="1"/>
              <a:t> </a:t>
            </a:r>
            <a:r>
              <a:rPr lang="en-US" altLang="zh-CN" sz="2400" b="1"/>
              <a:t>with olny transverse scattering  by taking the soft gluon emission limit .</a:t>
            </a:r>
            <a:endParaRPr lang="zh-CN" altLang="en-US" sz="2400" b="1"/>
          </a:p>
        </p:txBody>
      </p:sp>
      <p:sp>
        <p:nvSpPr>
          <p:cNvPr id="15" name="矩形 14"/>
          <p:cNvSpPr/>
          <p:nvPr/>
        </p:nvSpPr>
        <p:spPr>
          <a:xfrm>
            <a:off x="611561" y="2996952"/>
            <a:ext cx="8064896" cy="830997"/>
          </a:xfrm>
          <a:prstGeom prst="rect">
            <a:avLst/>
          </a:prstGeom>
        </p:spPr>
        <p:txBody>
          <a:bodyPr wrap="square">
            <a:spAutoFit/>
          </a:bodyPr>
          <a:lstStyle/>
          <a:p>
            <a:pPr marL="457200" indent="-457200">
              <a:buAutoNum type="circleNumDbPlain" startAt="2"/>
            </a:pPr>
            <a:r>
              <a:rPr lang="en-US" altLang="zh-CN" sz="2400" b="1"/>
              <a:t>The  mass of  heavy quark affect </a:t>
            </a:r>
            <a:r>
              <a:rPr lang="en-US" altLang="zh-CN" sz="2400" b="1">
                <a:solidFill>
                  <a:srgbClr val="FF0000"/>
                </a:solidFill>
              </a:rPr>
              <a:t>gluon radiation spectrum </a:t>
            </a:r>
            <a:r>
              <a:rPr lang="en-US" altLang="zh-CN" sz="2400" b="1"/>
              <a:t>and</a:t>
            </a:r>
            <a:r>
              <a:rPr lang="en-US" altLang="zh-CN" sz="2400" b="1">
                <a:solidFill>
                  <a:srgbClr val="FF0000"/>
                </a:solidFill>
              </a:rPr>
              <a:t> gluon formation time.</a:t>
            </a:r>
            <a:endParaRPr lang="zh-CN" altLang="en-US" sz="2400" b="1">
              <a:solidFill>
                <a:srgbClr val="FF0000"/>
              </a:solidFill>
            </a:endParaRPr>
          </a:p>
        </p:txBody>
      </p:sp>
      <p:sp>
        <p:nvSpPr>
          <p:cNvPr id="18" name="矩形 17"/>
          <p:cNvSpPr/>
          <p:nvPr/>
        </p:nvSpPr>
        <p:spPr>
          <a:xfrm>
            <a:off x="611560" y="4005064"/>
            <a:ext cx="7920880" cy="830997"/>
          </a:xfrm>
          <a:prstGeom prst="rect">
            <a:avLst/>
          </a:prstGeom>
        </p:spPr>
        <p:txBody>
          <a:bodyPr wrap="square">
            <a:spAutoFit/>
          </a:bodyPr>
          <a:lstStyle/>
          <a:p>
            <a:pPr marL="457200" indent="-457200">
              <a:buAutoNum type="circleNumDbPlain" startAt="3"/>
            </a:pPr>
            <a:r>
              <a:rPr lang="en-US" altLang="zh-CN" sz="2400" b="1"/>
              <a:t>Our framework  is </a:t>
            </a:r>
            <a:r>
              <a:rPr lang="en-US" altLang="zh-CN" sz="2400" b="1">
                <a:solidFill>
                  <a:srgbClr val="C00000"/>
                </a:solidFill>
              </a:rPr>
              <a:t>an extension of </a:t>
            </a:r>
            <a:r>
              <a:rPr lang="en-US" altLang="zh-CN" sz="2400" b="1"/>
              <a:t>both  HT and GLV </a:t>
            </a:r>
          </a:p>
          <a:p>
            <a:pPr marL="457200" indent="-457200"/>
            <a:r>
              <a:rPr lang="en-US" altLang="zh-CN" sz="2400" b="1"/>
              <a:t>      one-rescattering-one-emission formula</a:t>
            </a:r>
            <a:endParaRPr lang="zh-CN" altLang="en-US" sz="2400" b="1"/>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p:txBody>
          <a:bodyPr/>
          <a:lstStyle/>
          <a:p>
            <a:fld id="{2F98732A-2252-4D97-9B63-0429C93C9737}" type="slidenum">
              <a:rPr lang="zh-CN" altLang="en-US" smtClean="0"/>
              <a:pPr/>
              <a:t>29</a:t>
            </a:fld>
            <a:endParaRPr lang="zh-CN" altLang="en-US" dirty="0"/>
          </a:p>
        </p:txBody>
      </p:sp>
      <p:sp>
        <p:nvSpPr>
          <p:cNvPr id="10" name="页脚占位符 9"/>
          <p:cNvSpPr>
            <a:spLocks noGrp="1"/>
          </p:cNvSpPr>
          <p:nvPr>
            <p:ph type="ftr" sz="quarter" idx="11"/>
          </p:nvPr>
        </p:nvSpPr>
        <p:spPr>
          <a:xfrm>
            <a:off x="0" y="6525344"/>
            <a:ext cx="2699792" cy="332656"/>
          </a:xfrm>
        </p:spPr>
        <p:txBody>
          <a:bodyPr/>
          <a:lstStyle/>
          <a:p>
            <a:r>
              <a:rPr lang="en-US" altLang="zh-CN"/>
              <a:t>Conclusions and outlook</a:t>
            </a:r>
            <a:endParaRPr lang="zh-CN" altLang="en-US" dirty="0"/>
          </a:p>
        </p:txBody>
      </p:sp>
      <p:sp>
        <p:nvSpPr>
          <p:cNvPr id="16" name="矩形 15"/>
          <p:cNvSpPr/>
          <p:nvPr/>
        </p:nvSpPr>
        <p:spPr>
          <a:xfrm>
            <a:off x="683568" y="1988840"/>
            <a:ext cx="7344816" cy="2308324"/>
          </a:xfrm>
          <a:prstGeom prst="rect">
            <a:avLst/>
          </a:prstGeom>
        </p:spPr>
        <p:txBody>
          <a:bodyPr wrap="square">
            <a:spAutoFit/>
          </a:bodyPr>
          <a:lstStyle/>
          <a:p>
            <a:pPr marL="457200" indent="-457200">
              <a:buFont typeface="+mj-ea"/>
              <a:buAutoNum type="circleNumDbPlain"/>
            </a:pPr>
            <a:r>
              <a:rPr lang="en-US" altLang="zh-CN" sz="2400" b="1" dirty="0"/>
              <a:t>Phenomenological studies of </a:t>
            </a:r>
            <a:r>
              <a:rPr lang="en-US" altLang="zh-CN" sz="2400" b="1" dirty="0" err="1"/>
              <a:t>parton</a:t>
            </a:r>
            <a:r>
              <a:rPr lang="en-US" altLang="zh-CN" sz="2400" b="1" dirty="0"/>
              <a:t> energy loss and jet quenching in relativistic heavy-ion collisions.</a:t>
            </a:r>
          </a:p>
          <a:p>
            <a:pPr marL="457200" indent="-457200">
              <a:buFont typeface="+mj-ea"/>
              <a:buAutoNum type="circleNumDbPlain"/>
            </a:pPr>
            <a:endParaRPr lang="en-US" altLang="zh-CN" sz="2400" b="1" dirty="0"/>
          </a:p>
          <a:p>
            <a:pPr marL="457200" indent="-457200">
              <a:buFont typeface="+mj-ea"/>
              <a:buAutoNum type="circleNumDbPlain"/>
            </a:pPr>
            <a:endParaRPr lang="en-US" altLang="zh-CN" sz="2400" b="1" dirty="0"/>
          </a:p>
          <a:p>
            <a:pPr marL="457200" indent="-457200">
              <a:buFont typeface="+mj-ea"/>
              <a:buAutoNum type="circleNumDbPlain"/>
            </a:pPr>
            <a:endParaRPr lang="en-US" altLang="zh-CN" sz="2400" b="1" dirty="0"/>
          </a:p>
          <a:p>
            <a:pPr marL="457200" indent="-457200">
              <a:buFont typeface="+mj-ea"/>
              <a:buAutoNum type="circleNumDbPlain"/>
            </a:pPr>
            <a:r>
              <a:rPr lang="en-US" altLang="zh-CN" sz="2400" b="1" dirty="0"/>
              <a:t>Extend to multiple scattering for gluon radiation.</a:t>
            </a:r>
            <a:endParaRPr lang="zh-CN" altLang="en-US" sz="2400" b="1" dirty="0"/>
          </a:p>
        </p:txBody>
      </p:sp>
      <p:sp>
        <p:nvSpPr>
          <p:cNvPr id="17" name="矩形 16"/>
          <p:cNvSpPr/>
          <p:nvPr/>
        </p:nvSpPr>
        <p:spPr>
          <a:xfrm>
            <a:off x="0" y="620688"/>
            <a:ext cx="9144000" cy="646331"/>
          </a:xfrm>
          <a:prstGeom prst="rect">
            <a:avLst/>
          </a:prstGeom>
        </p:spPr>
        <p:txBody>
          <a:bodyPr wrap="square">
            <a:spAutoFit/>
          </a:bodyPr>
          <a:lstStyle/>
          <a:p>
            <a:pPr algn="ctr">
              <a:spcBef>
                <a:spcPct val="0"/>
              </a:spcBef>
            </a:pPr>
            <a:r>
              <a:rPr lang="en-US" altLang="zh-CN" sz="3600" b="1">
                <a:solidFill>
                  <a:srgbClr val="7030A0"/>
                </a:solidFill>
                <a:latin typeface="+mj-lt"/>
                <a:ea typeface="+mj-ea"/>
                <a:cs typeface="+mj-cs"/>
              </a:rPr>
              <a:t>Outlook for gluon radiation</a:t>
            </a:r>
            <a:endParaRPr lang="en-US" altLang="zh-CN" sz="3600" b="1" dirty="0">
              <a:solidFill>
                <a:srgbClr val="7030A0"/>
              </a:solidFill>
              <a:latin typeface="+mj-lt"/>
              <a:ea typeface="+mj-ea"/>
              <a:cs typeface="+mj-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a:xfrm>
            <a:off x="0" y="6597352"/>
            <a:ext cx="1475656" cy="260648"/>
          </a:xfrm>
        </p:spPr>
        <p:txBody>
          <a:bodyPr/>
          <a:lstStyle/>
          <a:p>
            <a:r>
              <a:rPr lang="en-US" altLang="zh-CN" dirty="0"/>
              <a:t>introduction</a:t>
            </a:r>
            <a:endParaRPr lang="zh-CN" altLang="en-US" dirty="0"/>
          </a:p>
        </p:txBody>
      </p:sp>
      <p:sp>
        <p:nvSpPr>
          <p:cNvPr id="3" name="灯片编号占位符 2"/>
          <p:cNvSpPr>
            <a:spLocks noGrp="1"/>
          </p:cNvSpPr>
          <p:nvPr>
            <p:ph type="sldNum" sz="quarter" idx="12"/>
          </p:nvPr>
        </p:nvSpPr>
        <p:spPr/>
        <p:txBody>
          <a:bodyPr/>
          <a:lstStyle/>
          <a:p>
            <a:fld id="{2F98732A-2252-4D97-9B63-0429C93C9737}" type="slidenum">
              <a:rPr lang="zh-CN" altLang="en-US" smtClean="0"/>
              <a:pPr/>
              <a:t>3</a:t>
            </a:fld>
            <a:endParaRPr lang="zh-CN" altLang="en-US" dirty="0"/>
          </a:p>
        </p:txBody>
      </p:sp>
      <p:sp>
        <p:nvSpPr>
          <p:cNvPr id="4" name="矩形 3"/>
          <p:cNvSpPr/>
          <p:nvPr/>
        </p:nvSpPr>
        <p:spPr>
          <a:xfrm>
            <a:off x="0" y="2852936"/>
            <a:ext cx="9144000" cy="646331"/>
          </a:xfrm>
          <a:prstGeom prst="rect">
            <a:avLst/>
          </a:prstGeom>
        </p:spPr>
        <p:txBody>
          <a:bodyPr wrap="square">
            <a:spAutoFit/>
          </a:bodyPr>
          <a:lstStyle/>
          <a:p>
            <a:pPr algn="ctr"/>
            <a:r>
              <a:rPr lang="en-US" altLang="zh-CN" sz="3600" b="1">
                <a:solidFill>
                  <a:srgbClr val="C00000"/>
                </a:solidFill>
                <a:latin typeface="Calisto MT" pitchFamily="18" charset="0"/>
              </a:rPr>
              <a:t>Introduction</a:t>
            </a:r>
            <a:endParaRPr lang="zh-CN" altLang="en-US" sz="3600" b="1" dirty="0">
              <a:solidFill>
                <a:srgbClr val="7030A0"/>
              </a:solidFill>
              <a:latin typeface="+mj-lt"/>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27784" y="2204864"/>
            <a:ext cx="3432350" cy="1015663"/>
          </a:xfrm>
          <a:prstGeom prst="rect">
            <a:avLst/>
          </a:prstGeom>
        </p:spPr>
        <p:txBody>
          <a:bodyPr wrap="none">
            <a:spAutoFit/>
          </a:bodyPr>
          <a:lstStyle/>
          <a:p>
            <a:pPr algn="ctr"/>
            <a:r>
              <a:rPr lang="de-DE" altLang="zh-CN" sz="6000" dirty="0">
                <a:solidFill>
                  <a:srgbClr val="FF0000"/>
                </a:solidFill>
                <a:latin typeface="华文行楷" pitchFamily="2" charset="-122"/>
                <a:ea typeface="华文行楷" pitchFamily="2" charset="-122"/>
              </a:rPr>
              <a:t>Thank you ! </a:t>
            </a:r>
            <a:endParaRPr lang="zh-CN" altLang="en-US" sz="6000" dirty="0">
              <a:latin typeface="华文行楷" pitchFamily="2" charset="-122"/>
              <a:ea typeface="华文行楷" pitchFamily="2" charset="-122"/>
            </a:endParaRPr>
          </a:p>
        </p:txBody>
      </p:sp>
      <p:sp>
        <p:nvSpPr>
          <p:cNvPr id="5" name="灯片编号占位符 4"/>
          <p:cNvSpPr>
            <a:spLocks noGrp="1"/>
          </p:cNvSpPr>
          <p:nvPr>
            <p:ph type="sldNum" sz="quarter" idx="12"/>
          </p:nvPr>
        </p:nvSpPr>
        <p:spPr/>
        <p:txBody>
          <a:bodyPr/>
          <a:lstStyle/>
          <a:p>
            <a:fld id="{2F98732A-2252-4D97-9B63-0429C93C9737}" type="slidenum">
              <a:rPr lang="zh-CN" altLang="en-US" smtClean="0"/>
              <a:pPr/>
              <a:t>30</a:t>
            </a:fld>
            <a:endParaRPr lang="zh-CN" altLang="en-US"/>
          </a:p>
        </p:txBody>
      </p:sp>
      <p:sp>
        <p:nvSpPr>
          <p:cNvPr id="6" name="页脚占位符 5"/>
          <p:cNvSpPr>
            <a:spLocks noGrp="1"/>
          </p:cNvSpPr>
          <p:nvPr>
            <p:ph type="ftr" sz="quarter" idx="11"/>
          </p:nvPr>
        </p:nvSpPr>
        <p:spPr>
          <a:xfrm>
            <a:off x="0" y="6597352"/>
            <a:ext cx="1403648" cy="260648"/>
          </a:xfrm>
        </p:spPr>
        <p:txBody>
          <a:bodyPr/>
          <a:lstStyle/>
          <a:p>
            <a:r>
              <a:rPr lang="en-US" altLang="zh-CN" dirty="0"/>
              <a:t>Thank you</a:t>
            </a:r>
            <a:endParaRPr lang="zh-CN"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4" descr="A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124744"/>
            <a:ext cx="4033837" cy="184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pp"/>
          <p:cNvPicPr>
            <a:picLocks noChangeAspect="1" noChangeArrowheads="1"/>
          </p:cNvPicPr>
          <p:nvPr/>
        </p:nvPicPr>
        <p:blipFill>
          <a:blip r:embed="rId4" cstate="print"/>
          <a:srcRect/>
          <a:stretch>
            <a:fillRect/>
          </a:stretch>
        </p:blipFill>
        <p:spPr bwMode="auto">
          <a:xfrm>
            <a:off x="683568" y="1268760"/>
            <a:ext cx="3376704" cy="1425550"/>
          </a:xfrm>
          <a:prstGeom prst="rect">
            <a:avLst/>
          </a:prstGeom>
          <a:noFill/>
        </p:spPr>
      </p:pic>
      <p:sp>
        <p:nvSpPr>
          <p:cNvPr id="10" name="矩形 9"/>
          <p:cNvSpPr/>
          <p:nvPr/>
        </p:nvSpPr>
        <p:spPr>
          <a:xfrm>
            <a:off x="1043608" y="2780928"/>
            <a:ext cx="1654492" cy="400110"/>
          </a:xfrm>
          <a:prstGeom prst="rect">
            <a:avLst/>
          </a:prstGeom>
        </p:spPr>
        <p:txBody>
          <a:bodyPr wrap="none">
            <a:spAutoFit/>
          </a:bodyPr>
          <a:lstStyle/>
          <a:p>
            <a:r>
              <a:rPr lang="en-US" altLang="zh-CN" sz="2000" b="1" dirty="0"/>
              <a:t>Jet quenching</a:t>
            </a:r>
            <a:endParaRPr lang="zh-CN" altLang="en-US" sz="2000" b="1" dirty="0"/>
          </a:p>
        </p:txBody>
      </p:sp>
      <p:sp>
        <p:nvSpPr>
          <p:cNvPr id="15" name="矩形 14"/>
          <p:cNvSpPr/>
          <p:nvPr/>
        </p:nvSpPr>
        <p:spPr>
          <a:xfrm>
            <a:off x="0" y="404664"/>
            <a:ext cx="9144000" cy="523220"/>
          </a:xfrm>
          <a:prstGeom prst="rect">
            <a:avLst/>
          </a:prstGeom>
        </p:spPr>
        <p:txBody>
          <a:bodyPr wrap="square">
            <a:spAutoFit/>
          </a:bodyPr>
          <a:lstStyle/>
          <a:p>
            <a:pPr algn="ctr"/>
            <a:r>
              <a:rPr lang="en-US" altLang="zh-CN" sz="2800" b="1" dirty="0">
                <a:solidFill>
                  <a:srgbClr val="FF0000"/>
                </a:solidFill>
                <a:latin typeface="Calisto MT" pitchFamily="18" charset="0"/>
              </a:rPr>
              <a:t>Jets as hard probes of QGP</a:t>
            </a:r>
            <a:endParaRPr lang="zh-CN" altLang="en-US" sz="2800" dirty="0">
              <a:latin typeface="Calisto MT" pitchFamily="18" charset="0"/>
            </a:endParaRPr>
          </a:p>
        </p:txBody>
      </p:sp>
      <p:sp>
        <p:nvSpPr>
          <p:cNvPr id="17" name="灯片编号占位符 16"/>
          <p:cNvSpPr>
            <a:spLocks noGrp="1"/>
          </p:cNvSpPr>
          <p:nvPr>
            <p:ph type="sldNum" sz="quarter" idx="12"/>
          </p:nvPr>
        </p:nvSpPr>
        <p:spPr/>
        <p:txBody>
          <a:bodyPr/>
          <a:lstStyle/>
          <a:p>
            <a:fld id="{2F98732A-2252-4D97-9B63-0429C93C9737}" type="slidenum">
              <a:rPr lang="zh-CN" altLang="en-US" smtClean="0"/>
              <a:pPr/>
              <a:t>4</a:t>
            </a:fld>
            <a:endParaRPr lang="zh-CN" altLang="en-US" dirty="0"/>
          </a:p>
        </p:txBody>
      </p:sp>
      <p:sp>
        <p:nvSpPr>
          <p:cNvPr id="18" name="页脚占位符 17"/>
          <p:cNvSpPr>
            <a:spLocks noGrp="1"/>
          </p:cNvSpPr>
          <p:nvPr>
            <p:ph type="ftr" sz="quarter" idx="11"/>
          </p:nvPr>
        </p:nvSpPr>
        <p:spPr>
          <a:xfrm>
            <a:off x="0" y="6525344"/>
            <a:ext cx="1475656" cy="332656"/>
          </a:xfrm>
        </p:spPr>
        <p:txBody>
          <a:bodyPr/>
          <a:lstStyle/>
          <a:p>
            <a:r>
              <a:rPr lang="en-US" altLang="zh-CN" dirty="0"/>
              <a:t>introduction</a:t>
            </a:r>
            <a:endParaRPr lang="zh-CN" altLang="en-US" dirty="0"/>
          </a:p>
        </p:txBody>
      </p:sp>
      <p:grpSp>
        <p:nvGrpSpPr>
          <p:cNvPr id="16" name="组合 15"/>
          <p:cNvGrpSpPr/>
          <p:nvPr/>
        </p:nvGrpSpPr>
        <p:grpSpPr>
          <a:xfrm>
            <a:off x="323528" y="3789040"/>
            <a:ext cx="3672210" cy="1692162"/>
            <a:chOff x="827782" y="4437063"/>
            <a:chExt cx="3672210" cy="2025516"/>
          </a:xfrm>
        </p:grpSpPr>
        <p:pic>
          <p:nvPicPr>
            <p:cNvPr id="19" name="Picture 6" descr="E:\study_research\presentation\elastic_collisions.png"/>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a:off x="831280" y="4437063"/>
              <a:ext cx="3668712" cy="1728787"/>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4"/>
            <p:cNvSpPr txBox="1">
              <a:spLocks noChangeArrowheads="1"/>
            </p:cNvSpPr>
            <p:nvPr/>
          </p:nvSpPr>
          <p:spPr bwMode="auto">
            <a:xfrm>
              <a:off x="827782" y="4508500"/>
              <a:ext cx="1474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000" b="1" dirty="0">
                  <a:solidFill>
                    <a:srgbClr val="FF0000"/>
                  </a:solidFill>
                </a:rPr>
                <a:t>Hard </a:t>
              </a:r>
              <a:r>
                <a:rPr lang="en-US" altLang="zh-CN" sz="2000" b="1" dirty="0" err="1">
                  <a:solidFill>
                    <a:srgbClr val="FF0000"/>
                  </a:solidFill>
                </a:rPr>
                <a:t>parton</a:t>
              </a:r>
              <a:endParaRPr lang="zh-CN" altLang="en-US" sz="2000" b="1" dirty="0">
                <a:solidFill>
                  <a:srgbClr val="FF0000"/>
                </a:solidFill>
              </a:endParaRPr>
            </a:p>
          </p:txBody>
        </p:sp>
        <p:sp>
          <p:nvSpPr>
            <p:cNvPr id="21" name="TextBox 1"/>
            <p:cNvSpPr txBox="1">
              <a:spLocks noChangeArrowheads="1"/>
            </p:cNvSpPr>
            <p:nvPr/>
          </p:nvSpPr>
          <p:spPr bwMode="auto">
            <a:xfrm>
              <a:off x="1835894" y="6093247"/>
              <a:ext cx="1936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b="1" dirty="0">
                  <a:solidFill>
                    <a:srgbClr val="0070C0"/>
                  </a:solidFill>
                </a:rPr>
                <a:t>Elastic (collisional)</a:t>
              </a:r>
              <a:endParaRPr lang="zh-CN" altLang="en-US" b="1" dirty="0">
                <a:solidFill>
                  <a:srgbClr val="0070C0"/>
                </a:solidFill>
              </a:endParaRPr>
            </a:p>
          </p:txBody>
        </p:sp>
      </p:grpSp>
      <p:grpSp>
        <p:nvGrpSpPr>
          <p:cNvPr id="22" name="组合 21"/>
          <p:cNvGrpSpPr/>
          <p:nvPr/>
        </p:nvGrpSpPr>
        <p:grpSpPr>
          <a:xfrm>
            <a:off x="4499992" y="3573016"/>
            <a:ext cx="4051300" cy="2007259"/>
            <a:chOff x="4716016" y="3860800"/>
            <a:chExt cx="4051300" cy="2655332"/>
          </a:xfrm>
        </p:grpSpPr>
        <p:pic>
          <p:nvPicPr>
            <p:cNvPr id="23" name="Picture 5" descr="E:\study_research\presentation\induced_gluon_bre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3860800"/>
              <a:ext cx="40513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9"/>
            <p:cNvSpPr txBox="1">
              <a:spLocks noChangeArrowheads="1"/>
            </p:cNvSpPr>
            <p:nvPr/>
          </p:nvSpPr>
          <p:spPr bwMode="auto">
            <a:xfrm>
              <a:off x="5551041" y="6146800"/>
              <a:ext cx="2013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b="1" dirty="0">
                  <a:solidFill>
                    <a:srgbClr val="0070C0"/>
                  </a:solidFill>
                </a:rPr>
                <a:t>Inelastic (</a:t>
              </a:r>
              <a:r>
                <a:rPr lang="en-US" altLang="zh-CN" b="1" dirty="0" err="1">
                  <a:solidFill>
                    <a:srgbClr val="0070C0"/>
                  </a:solidFill>
                </a:rPr>
                <a:t>radiative</a:t>
              </a:r>
              <a:r>
                <a:rPr lang="en-US" altLang="zh-CN" b="1" dirty="0">
                  <a:solidFill>
                    <a:srgbClr val="0070C0"/>
                  </a:solidFill>
                </a:rPr>
                <a:t>)</a:t>
              </a:r>
              <a:endParaRPr lang="zh-CN" altLang="en-US" b="1" dirty="0">
                <a:solidFill>
                  <a:srgbClr val="0070C0"/>
                </a:solidFill>
              </a:endParaRPr>
            </a:p>
          </p:txBody>
        </p:sp>
        <p:sp>
          <p:nvSpPr>
            <p:cNvPr id="25" name="TextBox 4"/>
            <p:cNvSpPr txBox="1">
              <a:spLocks noChangeArrowheads="1"/>
            </p:cNvSpPr>
            <p:nvPr/>
          </p:nvSpPr>
          <p:spPr bwMode="auto">
            <a:xfrm>
              <a:off x="4716016" y="4829175"/>
              <a:ext cx="1474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000" b="1" dirty="0">
                  <a:solidFill>
                    <a:srgbClr val="FF0000"/>
                  </a:solidFill>
                </a:rPr>
                <a:t>Hard </a:t>
              </a:r>
              <a:r>
                <a:rPr lang="en-US" altLang="zh-CN" sz="2000" b="1" dirty="0" err="1">
                  <a:solidFill>
                    <a:srgbClr val="FF0000"/>
                  </a:solidFill>
                </a:rPr>
                <a:t>parton</a:t>
              </a:r>
              <a:endParaRPr lang="zh-CN" altLang="en-US" sz="2000" b="1" dirty="0">
                <a:solidFill>
                  <a:srgbClr val="FF0000"/>
                </a:solidFill>
              </a:endParaRPr>
            </a:p>
          </p:txBody>
        </p:sp>
      </p:grpSp>
    </p:spTree>
    <p:extLst>
      <p:ext uri="{BB962C8B-B14F-4D97-AF65-F5344CB8AC3E}">
        <p14:creationId xmlns:p14="http://schemas.microsoft.com/office/powerpoint/2010/main" val="33676502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24"/>
          <p:cNvSpPr>
            <a:spLocks noGrp="1"/>
          </p:cNvSpPr>
          <p:nvPr>
            <p:ph type="sldNum" sz="quarter" idx="12"/>
          </p:nvPr>
        </p:nvSpPr>
        <p:spPr/>
        <p:txBody>
          <a:bodyPr/>
          <a:lstStyle/>
          <a:p>
            <a:fld id="{2F98732A-2252-4D97-9B63-0429C93C9737}" type="slidenum">
              <a:rPr lang="zh-CN" altLang="en-US" smtClean="0"/>
              <a:pPr/>
              <a:t>5</a:t>
            </a:fld>
            <a:endParaRPr lang="zh-CN" altLang="en-US" dirty="0"/>
          </a:p>
        </p:txBody>
      </p:sp>
      <p:sp>
        <p:nvSpPr>
          <p:cNvPr id="2" name="标题 1"/>
          <p:cNvSpPr>
            <a:spLocks noGrp="1"/>
          </p:cNvSpPr>
          <p:nvPr>
            <p:ph type="title" idx="4294967295"/>
          </p:nvPr>
        </p:nvSpPr>
        <p:spPr>
          <a:xfrm>
            <a:off x="0" y="332656"/>
            <a:ext cx="9144000" cy="561975"/>
          </a:xfrm>
        </p:spPr>
        <p:txBody>
          <a:bodyPr>
            <a:normAutofit/>
          </a:bodyPr>
          <a:lstStyle/>
          <a:p>
            <a:r>
              <a:rPr lang="en-US" altLang="zh-CN" sz="2800" b="1" dirty="0">
                <a:solidFill>
                  <a:srgbClr val="FF0000"/>
                </a:solidFill>
                <a:latin typeface="Calisto MT" pitchFamily="18" charset="0"/>
                <a:ea typeface="+mn-ea"/>
                <a:cs typeface="+mn-cs"/>
              </a:rPr>
              <a:t>Medium-induced </a:t>
            </a:r>
            <a:r>
              <a:rPr lang="en-US" altLang="zh-CN" sz="2800" b="1" dirty="0" err="1">
                <a:solidFill>
                  <a:srgbClr val="FF0000"/>
                </a:solidFill>
                <a:latin typeface="Calisto MT" pitchFamily="18" charset="0"/>
                <a:ea typeface="+mn-ea"/>
                <a:cs typeface="+mn-cs"/>
              </a:rPr>
              <a:t>radiative</a:t>
            </a:r>
            <a:r>
              <a:rPr lang="en-US" altLang="zh-CN" sz="2800" b="1" dirty="0">
                <a:solidFill>
                  <a:srgbClr val="FF0000"/>
                </a:solidFill>
                <a:latin typeface="Calisto MT" pitchFamily="18" charset="0"/>
                <a:ea typeface="+mn-ea"/>
                <a:cs typeface="+mn-cs"/>
              </a:rPr>
              <a:t> process</a:t>
            </a:r>
            <a:endParaRPr lang="zh-CN" altLang="en-US" sz="2800" b="1" dirty="0">
              <a:solidFill>
                <a:srgbClr val="FF0000"/>
              </a:solidFill>
              <a:latin typeface="Calisto MT" pitchFamily="18" charset="0"/>
              <a:ea typeface="+mn-ea"/>
              <a:cs typeface="+mn-cs"/>
            </a:endParaRPr>
          </a:p>
        </p:txBody>
      </p:sp>
      <p:sp>
        <p:nvSpPr>
          <p:cNvPr id="7" name="矩形 6"/>
          <p:cNvSpPr/>
          <p:nvPr/>
        </p:nvSpPr>
        <p:spPr>
          <a:xfrm>
            <a:off x="5364088" y="1340768"/>
            <a:ext cx="2952329" cy="1200329"/>
          </a:xfrm>
          <a:prstGeom prst="rect">
            <a:avLst/>
          </a:prstGeom>
        </p:spPr>
        <p:txBody>
          <a:bodyPr wrap="square">
            <a:spAutoFit/>
          </a:bodyPr>
          <a:lstStyle/>
          <a:p>
            <a:pPr marL="0" lvl="1"/>
            <a:r>
              <a:rPr lang="en-US" altLang="zh-CN" sz="1200" b="1" dirty="0">
                <a:solidFill>
                  <a:srgbClr val="FF0000"/>
                </a:solidFill>
                <a:latin typeface="Calisto MT" pitchFamily="18" charset="0"/>
              </a:rPr>
              <a:t>BDMPS-Z:  </a:t>
            </a:r>
            <a:r>
              <a:rPr lang="de-DE" altLang="zh-CN" sz="1200" b="1" dirty="0">
                <a:solidFill>
                  <a:srgbClr val="FF0000"/>
                </a:solidFill>
                <a:latin typeface="Calisto MT" pitchFamily="18" charset="0"/>
              </a:rPr>
              <a:t>Baier-Dokshitzer-Mueller-Peigne-Schiff</a:t>
            </a:r>
            <a:r>
              <a:rPr lang="en-US" altLang="zh-CN" sz="1200" b="1" dirty="0">
                <a:solidFill>
                  <a:srgbClr val="FF0000"/>
                </a:solidFill>
                <a:latin typeface="Calisto MT" pitchFamily="18" charset="0"/>
              </a:rPr>
              <a:t>-</a:t>
            </a:r>
            <a:r>
              <a:rPr lang="en-US" altLang="zh-CN" sz="1200" b="1" dirty="0" err="1">
                <a:solidFill>
                  <a:srgbClr val="FF0000"/>
                </a:solidFill>
                <a:latin typeface="Calisto MT" pitchFamily="18" charset="0"/>
              </a:rPr>
              <a:t>Zakharov</a:t>
            </a:r>
            <a:endParaRPr lang="en-US" altLang="zh-CN" sz="1200" b="1" dirty="0">
              <a:solidFill>
                <a:srgbClr val="FF0000"/>
              </a:solidFill>
              <a:latin typeface="Calisto MT" pitchFamily="18" charset="0"/>
            </a:endParaRPr>
          </a:p>
          <a:p>
            <a:pPr marL="0" lvl="1"/>
            <a:r>
              <a:rPr lang="en-US" altLang="zh-CN" sz="1200" b="1" dirty="0">
                <a:solidFill>
                  <a:srgbClr val="FF0000"/>
                </a:solidFill>
                <a:latin typeface="Calisto MT" pitchFamily="18" charset="0"/>
              </a:rPr>
              <a:t>ASW:  </a:t>
            </a:r>
            <a:r>
              <a:rPr lang="en-US" altLang="zh-CN" sz="1200" b="1" dirty="0" err="1">
                <a:solidFill>
                  <a:srgbClr val="FF0000"/>
                </a:solidFill>
                <a:latin typeface="Calisto MT" pitchFamily="18" charset="0"/>
              </a:rPr>
              <a:t>Amesto</a:t>
            </a:r>
            <a:r>
              <a:rPr lang="en-US" altLang="zh-CN" sz="1200" b="1" dirty="0">
                <a:solidFill>
                  <a:srgbClr val="FF0000"/>
                </a:solidFill>
                <a:latin typeface="Calisto MT" pitchFamily="18" charset="0"/>
              </a:rPr>
              <a:t>-Salgado-</a:t>
            </a:r>
            <a:r>
              <a:rPr lang="en-US" altLang="zh-CN" sz="1200" b="1" dirty="0" err="1">
                <a:solidFill>
                  <a:srgbClr val="FF0000"/>
                </a:solidFill>
                <a:latin typeface="Calisto MT" pitchFamily="18" charset="0"/>
              </a:rPr>
              <a:t>Wiedemann</a:t>
            </a:r>
            <a:endParaRPr lang="en-US" altLang="zh-CN" sz="1200" b="1" dirty="0">
              <a:solidFill>
                <a:srgbClr val="FF0000"/>
              </a:solidFill>
              <a:latin typeface="Calisto MT" pitchFamily="18" charset="0"/>
            </a:endParaRPr>
          </a:p>
          <a:p>
            <a:pPr marL="0" lvl="1"/>
            <a:r>
              <a:rPr lang="en-US" altLang="zh-CN" sz="1200" b="1" dirty="0">
                <a:solidFill>
                  <a:srgbClr val="FF0000"/>
                </a:solidFill>
                <a:latin typeface="Calisto MT" pitchFamily="18" charset="0"/>
              </a:rPr>
              <a:t>AMY: Arnold-Moore-</a:t>
            </a:r>
            <a:r>
              <a:rPr lang="en-US" altLang="zh-CN" sz="1200" b="1" dirty="0" err="1">
                <a:solidFill>
                  <a:srgbClr val="FF0000"/>
                </a:solidFill>
                <a:latin typeface="Calisto MT" pitchFamily="18" charset="0"/>
              </a:rPr>
              <a:t>Yaffe</a:t>
            </a:r>
            <a:endParaRPr lang="en-US" altLang="zh-CN" sz="1200" b="1" dirty="0">
              <a:solidFill>
                <a:srgbClr val="FF0000"/>
              </a:solidFill>
              <a:latin typeface="Calisto MT" pitchFamily="18" charset="0"/>
            </a:endParaRPr>
          </a:p>
          <a:p>
            <a:pPr marL="0" lvl="1"/>
            <a:r>
              <a:rPr lang="en-US" altLang="zh-CN" sz="1200" b="1" dirty="0">
                <a:solidFill>
                  <a:srgbClr val="FF0000"/>
                </a:solidFill>
                <a:latin typeface="Calisto MT" pitchFamily="18" charset="0"/>
              </a:rPr>
              <a:t>DGLV: </a:t>
            </a:r>
            <a:r>
              <a:rPr lang="en-US" altLang="zh-CN" sz="1200" b="1" dirty="0" err="1">
                <a:solidFill>
                  <a:srgbClr val="FF0000"/>
                </a:solidFill>
                <a:latin typeface="Calisto MT" pitchFamily="18" charset="0"/>
              </a:rPr>
              <a:t>Djordjevic-Gyulassy-Levai-Vitev</a:t>
            </a:r>
            <a:endParaRPr lang="en-US" altLang="zh-CN" sz="1200" b="1" dirty="0">
              <a:solidFill>
                <a:srgbClr val="FF0000"/>
              </a:solidFill>
              <a:latin typeface="Calisto MT" pitchFamily="18" charset="0"/>
            </a:endParaRPr>
          </a:p>
          <a:p>
            <a:pPr marL="0" lvl="1"/>
            <a:r>
              <a:rPr lang="en-US" altLang="zh-CN" sz="1200" b="1" dirty="0">
                <a:solidFill>
                  <a:srgbClr val="FF0000"/>
                </a:solidFill>
                <a:latin typeface="Calisto MT" pitchFamily="18" charset="0"/>
              </a:rPr>
              <a:t>HT: Wang-</a:t>
            </a:r>
            <a:r>
              <a:rPr lang="en-US" altLang="zh-CN" sz="1200" b="1" dirty="0" err="1">
                <a:solidFill>
                  <a:srgbClr val="FF0000"/>
                </a:solidFill>
                <a:latin typeface="Calisto MT" pitchFamily="18" charset="0"/>
              </a:rPr>
              <a:t>Guo</a:t>
            </a:r>
            <a:r>
              <a:rPr lang="en-US" altLang="zh-CN" sz="1200" b="1" dirty="0">
                <a:solidFill>
                  <a:srgbClr val="FF0000"/>
                </a:solidFill>
                <a:latin typeface="Calisto MT" pitchFamily="18" charset="0"/>
              </a:rPr>
              <a:t>-</a:t>
            </a:r>
            <a:r>
              <a:rPr lang="en-US" altLang="zh-CN" sz="1200" b="1" dirty="0" err="1">
                <a:solidFill>
                  <a:srgbClr val="FF0000"/>
                </a:solidFill>
                <a:latin typeface="Calisto MT" pitchFamily="18" charset="0"/>
              </a:rPr>
              <a:t>Majumder</a:t>
            </a:r>
            <a:endParaRPr lang="zh-CN" altLang="en-US" sz="1200" b="1" dirty="0">
              <a:solidFill>
                <a:srgbClr val="FF0000"/>
              </a:solidFill>
              <a:latin typeface="Calisto MT" pitchFamily="18" charset="0"/>
            </a:endParaRPr>
          </a:p>
        </p:txBody>
      </p:sp>
      <p:pic>
        <p:nvPicPr>
          <p:cNvPr id="14" name="Picture 5" descr="E:\study_research\presentation\induced_gluon_bre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651" y="980728"/>
            <a:ext cx="3363270" cy="175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611560" y="2996952"/>
            <a:ext cx="2639762" cy="400110"/>
          </a:xfrm>
          <a:prstGeom prst="rect">
            <a:avLst/>
          </a:prstGeom>
        </p:spPr>
        <p:txBody>
          <a:bodyPr wrap="none">
            <a:spAutoFit/>
          </a:bodyPr>
          <a:lstStyle/>
          <a:p>
            <a:r>
              <a:rPr lang="en-US" altLang="zh-CN" sz="2000" b="1" dirty="0">
                <a:solidFill>
                  <a:srgbClr val="FF0000"/>
                </a:solidFill>
                <a:latin typeface="Calisto MT" pitchFamily="18" charset="0"/>
              </a:rPr>
              <a:t>Single gluon emission</a:t>
            </a:r>
          </a:p>
        </p:txBody>
      </p:sp>
      <p:sp>
        <p:nvSpPr>
          <p:cNvPr id="16" name="矩形 15"/>
          <p:cNvSpPr/>
          <p:nvPr/>
        </p:nvSpPr>
        <p:spPr>
          <a:xfrm>
            <a:off x="611560" y="3573016"/>
            <a:ext cx="7677142" cy="707886"/>
          </a:xfrm>
          <a:prstGeom prst="rect">
            <a:avLst/>
          </a:prstGeom>
        </p:spPr>
        <p:txBody>
          <a:bodyPr wrap="square">
            <a:spAutoFit/>
          </a:bodyPr>
          <a:lstStyle/>
          <a:p>
            <a:pPr marL="0" lvl="1">
              <a:buNone/>
            </a:pPr>
            <a:r>
              <a:rPr lang="en-US" altLang="zh-CN" sz="2000" b="1" dirty="0">
                <a:latin typeface="Calisto MT" pitchFamily="18" charset="0"/>
              </a:rPr>
              <a:t>Multiple-soft-scattering approximation (BDMPS-Z, ASW, AMY) </a:t>
            </a:r>
          </a:p>
          <a:p>
            <a:pPr marL="0" lvl="1">
              <a:buNone/>
            </a:pPr>
            <a:r>
              <a:rPr lang="en-US" altLang="zh-CN" sz="2000" b="1" dirty="0">
                <a:latin typeface="Calisto MT" pitchFamily="18" charset="0"/>
              </a:rPr>
              <a:t>Few-hard-scattering </a:t>
            </a:r>
            <a:r>
              <a:rPr lang="en-US" altLang="zh-CN" sz="2000" b="1">
                <a:latin typeface="Calisto MT" pitchFamily="18" charset="0"/>
              </a:rPr>
              <a:t>approximation (DGLV</a:t>
            </a:r>
            <a:r>
              <a:rPr lang="en-US" altLang="zh-CN" sz="2000" b="1" dirty="0">
                <a:latin typeface="Calisto MT" pitchFamily="18" charset="0"/>
              </a:rPr>
              <a:t>, HT)</a:t>
            </a:r>
          </a:p>
        </p:txBody>
      </p:sp>
      <p:sp>
        <p:nvSpPr>
          <p:cNvPr id="19" name="矩形 18"/>
          <p:cNvSpPr/>
          <p:nvPr/>
        </p:nvSpPr>
        <p:spPr>
          <a:xfrm>
            <a:off x="1043608" y="4581128"/>
            <a:ext cx="692241" cy="400110"/>
          </a:xfrm>
          <a:prstGeom prst="rect">
            <a:avLst/>
          </a:prstGeom>
        </p:spPr>
        <p:txBody>
          <a:bodyPr wrap="none">
            <a:spAutoFit/>
          </a:bodyPr>
          <a:lstStyle/>
          <a:p>
            <a:r>
              <a:rPr lang="en-US" altLang="zh-CN" sz="2000" b="1" dirty="0">
                <a:solidFill>
                  <a:srgbClr val="FF0000"/>
                </a:solidFill>
                <a:latin typeface="Calisto MT" pitchFamily="18" charset="0"/>
              </a:rPr>
              <a:t>HT:</a:t>
            </a:r>
            <a:r>
              <a:rPr lang="en-US" altLang="zh-CN" sz="1400" b="1" dirty="0">
                <a:latin typeface="Calisto MT" pitchFamily="18" charset="0"/>
              </a:rPr>
              <a:t> </a:t>
            </a:r>
            <a:endParaRPr lang="zh-CN" altLang="en-US" sz="1400" b="1" dirty="0">
              <a:latin typeface="Calisto MT" pitchFamily="18" charset="0"/>
            </a:endParaRPr>
          </a:p>
        </p:txBody>
      </p:sp>
      <p:graphicFrame>
        <p:nvGraphicFramePr>
          <p:cNvPr id="20" name="对象 19"/>
          <p:cNvGraphicFramePr>
            <a:graphicFrameLocks noChangeAspect="1"/>
          </p:cNvGraphicFramePr>
          <p:nvPr>
            <p:extLst>
              <p:ext uri="{D42A27DB-BD31-4B8C-83A1-F6EECF244321}">
                <p14:modId xmlns:p14="http://schemas.microsoft.com/office/powerpoint/2010/main" val="1311724345"/>
              </p:ext>
            </p:extLst>
          </p:nvPr>
        </p:nvGraphicFramePr>
        <p:xfrm>
          <a:off x="2267744" y="4509120"/>
          <a:ext cx="3504655" cy="692612"/>
        </p:xfrm>
        <a:graphic>
          <a:graphicData uri="http://schemas.openxmlformats.org/presentationml/2006/ole">
            <mc:AlternateContent xmlns:mc="http://schemas.openxmlformats.org/markup-compatibility/2006">
              <mc:Choice xmlns:v="urn:schemas-microsoft-com:vml" Requires="v">
                <p:oleObj spid="_x0000_s196613" name="Formula" r:id="rId5" imgW="2269490" imgH="374650" progId="Equation.Ribbit">
                  <p:embed/>
                </p:oleObj>
              </mc:Choice>
              <mc:Fallback>
                <p:oleObj name="Formula" r:id="rId5" imgW="2269490" imgH="374650" progId="Equation.Ribbit">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4509120"/>
                        <a:ext cx="3504655" cy="692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页脚占位符 25"/>
          <p:cNvSpPr>
            <a:spLocks noGrp="1"/>
          </p:cNvSpPr>
          <p:nvPr>
            <p:ph type="ftr" sz="quarter" idx="11"/>
          </p:nvPr>
        </p:nvSpPr>
        <p:spPr>
          <a:xfrm>
            <a:off x="0" y="6525344"/>
            <a:ext cx="1403648" cy="332656"/>
          </a:xfrm>
        </p:spPr>
        <p:txBody>
          <a:bodyPr/>
          <a:lstStyle/>
          <a:p>
            <a:r>
              <a:rPr lang="en-US" altLang="zh-CN" dirty="0"/>
              <a:t>introduction</a:t>
            </a:r>
            <a:endParaRPr lang="zh-CN" altLang="en-US" dirty="0"/>
          </a:p>
        </p:txBody>
      </p:sp>
      <p:graphicFrame>
        <p:nvGraphicFramePr>
          <p:cNvPr id="13" name="对象 12"/>
          <p:cNvGraphicFramePr>
            <a:graphicFrameLocks noChangeAspect="1"/>
          </p:cNvGraphicFramePr>
          <p:nvPr/>
        </p:nvGraphicFramePr>
        <p:xfrm>
          <a:off x="2012950" y="5445125"/>
          <a:ext cx="6919913" cy="720725"/>
        </p:xfrm>
        <a:graphic>
          <a:graphicData uri="http://schemas.openxmlformats.org/presentationml/2006/ole">
            <mc:AlternateContent xmlns:mc="http://schemas.openxmlformats.org/markup-compatibility/2006">
              <mc:Choice xmlns:v="urn:schemas-microsoft-com:vml" Requires="v">
                <p:oleObj spid="_x0000_s196614" name="Formula" r:id="rId7" imgW="7447320" imgH="392760" progId="Equation.Ribbit">
                  <p:embed/>
                </p:oleObj>
              </mc:Choice>
              <mc:Fallback>
                <p:oleObj name="Formula" r:id="rId7" imgW="7447320" imgH="392760" progId="Equation.Ribbit">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2950" y="5445125"/>
                        <a:ext cx="6919913"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矩形 20"/>
          <p:cNvSpPr/>
          <p:nvPr/>
        </p:nvSpPr>
        <p:spPr>
          <a:xfrm>
            <a:off x="1043608" y="5517232"/>
            <a:ext cx="856325" cy="400110"/>
          </a:xfrm>
          <a:prstGeom prst="rect">
            <a:avLst/>
          </a:prstGeom>
        </p:spPr>
        <p:txBody>
          <a:bodyPr wrap="none">
            <a:spAutoFit/>
          </a:bodyPr>
          <a:lstStyle/>
          <a:p>
            <a:r>
              <a:rPr lang="en-US" altLang="zh-CN" sz="2000" b="1">
                <a:solidFill>
                  <a:srgbClr val="FF0000"/>
                </a:solidFill>
                <a:latin typeface="Calisto MT" pitchFamily="18" charset="0"/>
              </a:rPr>
              <a:t>GLV:</a:t>
            </a:r>
            <a:r>
              <a:rPr lang="en-US" altLang="zh-CN" sz="1400" b="1">
                <a:latin typeface="Calisto MT" pitchFamily="18" charset="0"/>
              </a:rPr>
              <a:t> </a:t>
            </a:r>
            <a:endParaRPr lang="zh-CN" altLang="en-US" sz="1400" b="1" dirty="0">
              <a:latin typeface="Calisto MT" pitchFamily="18" charset="0"/>
            </a:endParaRPr>
          </a:p>
        </p:txBody>
      </p:sp>
    </p:spTree>
    <p:extLst>
      <p:ext uri="{BB962C8B-B14F-4D97-AF65-F5344CB8AC3E}">
        <p14:creationId xmlns:p14="http://schemas.microsoft.com/office/powerpoint/2010/main" val="19703180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9"/>
          <p:cNvSpPr>
            <a:spLocks noGrp="1"/>
          </p:cNvSpPr>
          <p:nvPr>
            <p:ph type="sldNum" sz="quarter" idx="12"/>
          </p:nvPr>
        </p:nvSpPr>
        <p:spPr/>
        <p:txBody>
          <a:bodyPr/>
          <a:lstStyle/>
          <a:p>
            <a:fld id="{2F98732A-2252-4D97-9B63-0429C93C9737}" type="slidenum">
              <a:rPr lang="zh-CN" altLang="en-US" smtClean="0"/>
              <a:pPr/>
              <a:t>6</a:t>
            </a:fld>
            <a:endParaRPr lang="zh-CN" altLang="en-US" dirty="0"/>
          </a:p>
        </p:txBody>
      </p:sp>
      <p:sp>
        <p:nvSpPr>
          <p:cNvPr id="3" name="内容占位符 2"/>
          <p:cNvSpPr>
            <a:spLocks noGrp="1"/>
          </p:cNvSpPr>
          <p:nvPr>
            <p:ph idx="4294967295"/>
          </p:nvPr>
        </p:nvSpPr>
        <p:spPr>
          <a:xfrm>
            <a:off x="539552" y="3429000"/>
            <a:ext cx="7704138" cy="1152525"/>
          </a:xfrm>
        </p:spPr>
        <p:txBody>
          <a:bodyPr>
            <a:noAutofit/>
          </a:bodyPr>
          <a:lstStyle/>
          <a:p>
            <a:pPr>
              <a:buNone/>
            </a:pPr>
            <a:r>
              <a:rPr lang="en-US" altLang="zh-CN" sz="2000" b="1" dirty="0">
                <a:latin typeface="Calisto MT" pitchFamily="18" charset="0"/>
              </a:rPr>
              <a:t>In the multiple scattering limit and keeping up to the second order</a:t>
            </a:r>
          </a:p>
          <a:p>
            <a:pPr>
              <a:buNone/>
            </a:pPr>
            <a:r>
              <a:rPr lang="en-US" altLang="zh-CN" sz="2000" b="1" dirty="0">
                <a:latin typeface="Calisto MT" pitchFamily="18" charset="0"/>
              </a:rPr>
              <a:t>in a momentum gradient expansion, one gets </a:t>
            </a:r>
            <a:r>
              <a:rPr lang="en-US" altLang="zh-CN" sz="2000" b="1" dirty="0">
                <a:solidFill>
                  <a:srgbClr val="FF0000"/>
                </a:solidFill>
                <a:latin typeface="Calisto MT" pitchFamily="18" charset="0"/>
              </a:rPr>
              <a:t>longitudinal drag &amp; </a:t>
            </a:r>
          </a:p>
          <a:p>
            <a:pPr>
              <a:buNone/>
            </a:pPr>
            <a:r>
              <a:rPr lang="en-US" altLang="zh-CN" sz="2000" b="1" dirty="0">
                <a:solidFill>
                  <a:srgbClr val="FF0000"/>
                </a:solidFill>
                <a:latin typeface="Calisto MT" pitchFamily="18" charset="0"/>
              </a:rPr>
              <a:t>longitudinal diffusion &amp; transverse diffusion</a:t>
            </a:r>
            <a:r>
              <a:rPr lang="en-US" altLang="zh-CN" sz="2000" b="1" dirty="0">
                <a:latin typeface="Calisto MT" pitchFamily="18" charset="0"/>
              </a:rPr>
              <a:t>.</a:t>
            </a:r>
          </a:p>
        </p:txBody>
      </p:sp>
      <p:pic>
        <p:nvPicPr>
          <p:cNvPr id="2805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5782" y="1284789"/>
            <a:ext cx="6442562" cy="207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1403648" y="6381328"/>
            <a:ext cx="7488832" cy="246221"/>
          </a:xfrm>
          <a:prstGeom prst="rect">
            <a:avLst/>
          </a:prstGeom>
        </p:spPr>
        <p:txBody>
          <a:bodyPr wrap="square">
            <a:spAutoFit/>
          </a:bodyPr>
          <a:lstStyle/>
          <a:p>
            <a:r>
              <a:rPr lang="en-US" altLang="zh-CN" sz="1000" b="1" dirty="0">
                <a:solidFill>
                  <a:srgbClr val="00B050"/>
                </a:solidFill>
                <a:latin typeface="Calisto MT" pitchFamily="18" charset="0"/>
              </a:rPr>
              <a:t>G. Y. Qin, A. </a:t>
            </a:r>
            <a:r>
              <a:rPr lang="en-US" altLang="zh-CN" sz="1000" b="1" dirty="0" err="1">
                <a:solidFill>
                  <a:srgbClr val="00B050"/>
                </a:solidFill>
                <a:latin typeface="Calisto MT" pitchFamily="18" charset="0"/>
              </a:rPr>
              <a:t>Majumder</a:t>
            </a:r>
            <a:r>
              <a:rPr lang="en-US" altLang="zh-CN" sz="1000" b="1" dirty="0">
                <a:solidFill>
                  <a:srgbClr val="00B050"/>
                </a:solidFill>
                <a:latin typeface="Calisto MT" pitchFamily="18" charset="0"/>
              </a:rPr>
              <a:t>, PRC (2013); R. </a:t>
            </a:r>
            <a:r>
              <a:rPr lang="en-US" altLang="zh-CN" sz="1000" b="1" dirty="0" err="1">
                <a:solidFill>
                  <a:srgbClr val="00B050"/>
                </a:solidFill>
                <a:latin typeface="Calisto MT" pitchFamily="18" charset="0"/>
              </a:rPr>
              <a:t>Abir</a:t>
            </a:r>
            <a:r>
              <a:rPr lang="en-US" altLang="zh-CN" sz="1000" b="1" dirty="0">
                <a:solidFill>
                  <a:srgbClr val="00B050"/>
                </a:solidFill>
                <a:latin typeface="Calisto MT" pitchFamily="18" charset="0"/>
              </a:rPr>
              <a:t>,  G. D. </a:t>
            </a:r>
            <a:r>
              <a:rPr lang="en-US" altLang="zh-CN" sz="1000" b="1" dirty="0" err="1">
                <a:solidFill>
                  <a:srgbClr val="00B050"/>
                </a:solidFill>
                <a:latin typeface="Calisto MT" pitchFamily="18" charset="0"/>
              </a:rPr>
              <a:t>Kaur</a:t>
            </a:r>
            <a:r>
              <a:rPr lang="en-US" altLang="zh-CN" sz="1000" b="1" dirty="0">
                <a:solidFill>
                  <a:srgbClr val="00B050"/>
                </a:solidFill>
                <a:latin typeface="Calisto MT" pitchFamily="18" charset="0"/>
              </a:rPr>
              <a:t>,  A. </a:t>
            </a:r>
            <a:r>
              <a:rPr lang="en-US" altLang="zh-CN" sz="1000" b="1" dirty="0" err="1">
                <a:solidFill>
                  <a:srgbClr val="00B050"/>
                </a:solidFill>
                <a:latin typeface="Calisto MT" pitchFamily="18" charset="0"/>
              </a:rPr>
              <a:t>Majumder</a:t>
            </a:r>
            <a:r>
              <a:rPr lang="en-US" altLang="zh-CN" sz="1000" b="1" dirty="0">
                <a:solidFill>
                  <a:srgbClr val="00B050"/>
                </a:solidFill>
                <a:latin typeface="Calisto MT" pitchFamily="18" charset="0"/>
              </a:rPr>
              <a:t>, PRD (2014);  G. Y. Qin, A. </a:t>
            </a:r>
            <a:r>
              <a:rPr lang="en-US" altLang="zh-CN" sz="1000" b="1" dirty="0" err="1">
                <a:solidFill>
                  <a:srgbClr val="00B050"/>
                </a:solidFill>
                <a:latin typeface="Calisto MT" pitchFamily="18" charset="0"/>
              </a:rPr>
              <a:t>Majumder</a:t>
            </a:r>
            <a:r>
              <a:rPr lang="en-US" altLang="zh-CN" sz="1000" b="1" dirty="0">
                <a:solidFill>
                  <a:srgbClr val="00B050"/>
                </a:solidFill>
                <a:latin typeface="Calisto MT" pitchFamily="18" charset="0"/>
              </a:rPr>
              <a:t>, PRC 2015</a:t>
            </a:r>
          </a:p>
        </p:txBody>
      </p:sp>
      <p:sp>
        <p:nvSpPr>
          <p:cNvPr id="8" name="矩形 7"/>
          <p:cNvSpPr/>
          <p:nvPr/>
        </p:nvSpPr>
        <p:spPr>
          <a:xfrm>
            <a:off x="0" y="522258"/>
            <a:ext cx="9144000" cy="523220"/>
          </a:xfrm>
          <a:prstGeom prst="rect">
            <a:avLst/>
          </a:prstGeom>
        </p:spPr>
        <p:txBody>
          <a:bodyPr wrap="square">
            <a:spAutoFit/>
          </a:bodyPr>
          <a:lstStyle/>
          <a:p>
            <a:pPr algn="ctr"/>
            <a:r>
              <a:rPr lang="en-US" altLang="zh-CN" sz="2800" dirty="0"/>
              <a:t> </a:t>
            </a:r>
            <a:r>
              <a:rPr lang="en-US" altLang="zh-CN" sz="2800" b="1" dirty="0">
                <a:solidFill>
                  <a:srgbClr val="FF0000"/>
                </a:solidFill>
                <a:latin typeface="Calisto MT" pitchFamily="18" charset="0"/>
              </a:rPr>
              <a:t>Elastic collisions &amp; </a:t>
            </a:r>
            <a:r>
              <a:rPr lang="en-US" altLang="zh-CN" sz="2800" b="1" dirty="0" err="1">
                <a:solidFill>
                  <a:srgbClr val="FF0000"/>
                </a:solidFill>
                <a:latin typeface="Calisto MT" pitchFamily="18" charset="0"/>
              </a:rPr>
              <a:t>parton</a:t>
            </a:r>
            <a:r>
              <a:rPr lang="en-US" altLang="zh-CN" sz="2800" b="1" dirty="0">
                <a:solidFill>
                  <a:srgbClr val="FF0000"/>
                </a:solidFill>
                <a:latin typeface="Calisto MT" pitchFamily="18" charset="0"/>
              </a:rPr>
              <a:t> transport coefficients</a:t>
            </a:r>
            <a:endParaRPr lang="zh-CN" altLang="en-US" sz="2800" b="1" dirty="0">
              <a:solidFill>
                <a:srgbClr val="FF0000"/>
              </a:solidFill>
              <a:latin typeface="Calisto MT" pitchFamily="18" charset="0"/>
            </a:endParaRPr>
          </a:p>
        </p:txBody>
      </p:sp>
      <p:graphicFrame>
        <p:nvGraphicFramePr>
          <p:cNvPr id="12" name="对象 11"/>
          <p:cNvGraphicFramePr>
            <a:graphicFrameLocks noChangeAspect="1"/>
          </p:cNvGraphicFramePr>
          <p:nvPr/>
        </p:nvGraphicFramePr>
        <p:xfrm>
          <a:off x="899592" y="4581128"/>
          <a:ext cx="7216775" cy="720080"/>
        </p:xfrm>
        <a:graphic>
          <a:graphicData uri="http://schemas.openxmlformats.org/presentationml/2006/ole">
            <mc:AlternateContent xmlns:mc="http://schemas.openxmlformats.org/markup-compatibility/2006">
              <mc:Choice xmlns:v="urn:schemas-microsoft-com:vml" Requires="v">
                <p:oleObj spid="_x0000_s197636" name="Formula" r:id="rId5" imgW="3641090" imgH="417830" progId="Equation.Ribbit">
                  <p:embed/>
                </p:oleObj>
              </mc:Choice>
              <mc:Fallback>
                <p:oleObj name="Formula" r:id="rId5" imgW="3641090" imgH="417830" progId="Equation.Ribbit">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4581128"/>
                        <a:ext cx="7216775"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726153118"/>
              </p:ext>
            </p:extLst>
          </p:nvPr>
        </p:nvGraphicFramePr>
        <p:xfrm>
          <a:off x="1028700" y="5576888"/>
          <a:ext cx="6997700" cy="544512"/>
        </p:xfrm>
        <a:graphic>
          <a:graphicData uri="http://schemas.openxmlformats.org/presentationml/2006/ole">
            <mc:AlternateContent xmlns:mc="http://schemas.openxmlformats.org/markup-compatibility/2006">
              <mc:Choice xmlns:v="urn:schemas-microsoft-com:vml" Requires="v">
                <p:oleObj spid="_x0000_s197637" name="Formula" r:id="rId7" imgW="4116070" imgH="389890" progId="Equation.Ribbit">
                  <p:embed/>
                </p:oleObj>
              </mc:Choice>
              <mc:Fallback>
                <p:oleObj name="Formula" r:id="rId7" imgW="4116070" imgH="389890" progId="Equation.Ribbit">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5576888"/>
                        <a:ext cx="6997700"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页脚占位符 13"/>
          <p:cNvSpPr>
            <a:spLocks noGrp="1"/>
          </p:cNvSpPr>
          <p:nvPr>
            <p:ph type="ftr" sz="quarter" idx="11"/>
          </p:nvPr>
        </p:nvSpPr>
        <p:spPr>
          <a:xfrm>
            <a:off x="0" y="6525344"/>
            <a:ext cx="1475656" cy="332656"/>
          </a:xfrm>
        </p:spPr>
        <p:txBody>
          <a:bodyPr/>
          <a:lstStyle/>
          <a:p>
            <a:r>
              <a:rPr lang="en-US" altLang="zh-CN" dirty="0"/>
              <a:t>introduction</a:t>
            </a:r>
            <a:endParaRPr lang="zh-CN" altLang="en-US" dirty="0"/>
          </a:p>
        </p:txBody>
      </p:sp>
    </p:spTree>
    <p:extLst>
      <p:ext uri="{BB962C8B-B14F-4D97-AF65-F5344CB8AC3E}">
        <p14:creationId xmlns:p14="http://schemas.microsoft.com/office/powerpoint/2010/main" val="6450702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a:xfrm>
            <a:off x="-180528" y="6597352"/>
            <a:ext cx="1619672" cy="260648"/>
          </a:xfrm>
        </p:spPr>
        <p:txBody>
          <a:bodyPr/>
          <a:lstStyle/>
          <a:p>
            <a:r>
              <a:rPr lang="en-US" altLang="zh-CN" dirty="0"/>
              <a:t>introduction</a:t>
            </a:r>
            <a:endParaRPr lang="zh-CN" altLang="en-US" dirty="0"/>
          </a:p>
        </p:txBody>
      </p:sp>
      <p:sp>
        <p:nvSpPr>
          <p:cNvPr id="3" name="灯片编号占位符 2"/>
          <p:cNvSpPr>
            <a:spLocks noGrp="1"/>
          </p:cNvSpPr>
          <p:nvPr>
            <p:ph type="sldNum" sz="quarter" idx="12"/>
          </p:nvPr>
        </p:nvSpPr>
        <p:spPr/>
        <p:txBody>
          <a:bodyPr/>
          <a:lstStyle/>
          <a:p>
            <a:fld id="{2F98732A-2252-4D97-9B63-0429C93C9737}" type="slidenum">
              <a:rPr lang="zh-CN" altLang="en-US" smtClean="0"/>
              <a:pPr/>
              <a:t>7</a:t>
            </a:fld>
            <a:endParaRPr lang="zh-CN" altLang="en-US" dirty="0"/>
          </a:p>
        </p:txBody>
      </p:sp>
      <p:sp>
        <p:nvSpPr>
          <p:cNvPr id="4" name="标题 1"/>
          <p:cNvSpPr txBox="1">
            <a:spLocks/>
          </p:cNvSpPr>
          <p:nvPr/>
        </p:nvSpPr>
        <p:spPr>
          <a:xfrm>
            <a:off x="0" y="260649"/>
            <a:ext cx="9144000" cy="648072"/>
          </a:xfrm>
          <a:prstGeom prst="rect">
            <a:avLst/>
          </a:prstGeom>
        </p:spPr>
        <p:txBody>
          <a:bodyPr vert="horz" lIns="91440" tIns="45720" rIns="91440" bIns="45720" rtlCol="0" anchor="ctr">
            <a:normAutofit fontScale="25000" lnSpcReduction="20000"/>
          </a:bodyPr>
          <a:lstStyle/>
          <a:p>
            <a:pPr lvl="0" algn="ctr">
              <a:spcBef>
                <a:spcPct val="0"/>
              </a:spcBef>
              <a:defRPr/>
            </a:pPr>
            <a:br>
              <a:rPr kumimoji="0" lang="en-US" altLang="zh-CN" sz="4000" b="1" i="0" u="none" strike="noStrike" kern="1200" cap="none" spc="0" normalizeH="0" baseline="0" noProof="0" dirty="0">
                <a:ln>
                  <a:noFill/>
                </a:ln>
                <a:solidFill>
                  <a:srgbClr val="FF0000"/>
                </a:solidFill>
                <a:effectLst/>
                <a:uLnTx/>
                <a:uFillTx/>
                <a:latin typeface="Calisto MT" pitchFamily="18" charset="0"/>
                <a:ea typeface="+mj-ea"/>
                <a:cs typeface="+mj-cs"/>
              </a:rPr>
            </a:br>
            <a:r>
              <a:rPr lang="en-US" altLang="zh-CN" sz="11200" b="1" noProof="0" dirty="0">
                <a:solidFill>
                  <a:srgbClr val="FF0000"/>
                </a:solidFill>
                <a:latin typeface="Calisto MT" pitchFamily="18" charset="0"/>
              </a:rPr>
              <a:t>G</a:t>
            </a:r>
            <a:r>
              <a:rPr lang="en-US" altLang="zh-CN" sz="11200" b="1" dirty="0" err="1">
                <a:solidFill>
                  <a:srgbClr val="FF0000"/>
                </a:solidFill>
                <a:latin typeface="Calisto MT" pitchFamily="18" charset="0"/>
              </a:rPr>
              <a:t>eneral</a:t>
            </a:r>
            <a:r>
              <a:rPr lang="en-US" altLang="zh-CN" sz="11200" b="1" dirty="0">
                <a:solidFill>
                  <a:srgbClr val="FF0000"/>
                </a:solidFill>
                <a:latin typeface="Calisto MT" pitchFamily="18" charset="0"/>
              </a:rPr>
              <a:t> diagram for </a:t>
            </a:r>
            <a:r>
              <a:rPr lang="en-US" altLang="zh-CN" sz="11200" b="1" dirty="0" err="1">
                <a:solidFill>
                  <a:srgbClr val="FF0000"/>
                </a:solidFill>
                <a:latin typeface="Calisto MT" pitchFamily="18" charset="0"/>
              </a:rPr>
              <a:t>radiative</a:t>
            </a:r>
            <a:r>
              <a:rPr lang="en-US" altLang="zh-CN" sz="11200" b="1" dirty="0">
                <a:solidFill>
                  <a:srgbClr val="FF0000"/>
                </a:solidFill>
                <a:latin typeface="Calisto MT" pitchFamily="18" charset="0"/>
              </a:rPr>
              <a:t> energy loss  </a:t>
            </a:r>
            <a:br>
              <a:rPr kumimoji="0" lang="en-US" altLang="zh-CN" sz="4400" b="1" i="0" u="none" strike="noStrike" kern="1200" cap="none" spc="0" normalizeH="0" baseline="0" noProof="0" dirty="0">
                <a:ln>
                  <a:noFill/>
                </a:ln>
                <a:solidFill>
                  <a:srgbClr val="FF0000"/>
                </a:solidFill>
                <a:effectLst/>
                <a:uLnTx/>
                <a:uFillTx/>
                <a:latin typeface="Calisto MT" pitchFamily="18" charset="0"/>
                <a:ea typeface="+mj-ea"/>
                <a:cs typeface="+mj-cs"/>
              </a:rPr>
            </a:br>
            <a:endParaRPr kumimoji="0" lang="zh-CN" alt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129025" name="Picture 1" descr="C:\Users\Administrator\AppData\Roaming\Tencent\Users\286715633\QQ\WinTemp\RichOle\$}ODY_VC4TJA(FZN~DLV1RP.png"/>
          <p:cNvPicPr>
            <a:picLocks noChangeAspect="1" noChangeArrowheads="1"/>
          </p:cNvPicPr>
          <p:nvPr/>
        </p:nvPicPr>
        <p:blipFill>
          <a:blip r:embed="rId3" cstate="print"/>
          <a:srcRect/>
          <a:stretch>
            <a:fillRect/>
          </a:stretch>
        </p:blipFill>
        <p:spPr bwMode="auto">
          <a:xfrm>
            <a:off x="1187624" y="1124744"/>
            <a:ext cx="6581775" cy="2828925"/>
          </a:xfrm>
          <a:prstGeom prst="rect">
            <a:avLst/>
          </a:prstGeom>
          <a:noFill/>
        </p:spPr>
      </p:pic>
      <p:sp>
        <p:nvSpPr>
          <p:cNvPr id="7" name="矩形 6"/>
          <p:cNvSpPr/>
          <p:nvPr/>
        </p:nvSpPr>
        <p:spPr>
          <a:xfrm>
            <a:off x="323528" y="4005064"/>
            <a:ext cx="7920880" cy="1938992"/>
          </a:xfrm>
          <a:prstGeom prst="rect">
            <a:avLst/>
          </a:prstGeom>
        </p:spPr>
        <p:txBody>
          <a:bodyPr wrap="square">
            <a:spAutoFit/>
          </a:bodyPr>
          <a:lstStyle/>
          <a:p>
            <a:r>
              <a:rPr lang="en-US" altLang="zh-CN" sz="2000" b="1" dirty="0">
                <a:latin typeface="Calisto MT" pitchFamily="18" charset="0"/>
              </a:rPr>
              <a:t>Two difficulties:</a:t>
            </a:r>
          </a:p>
          <a:p>
            <a:pPr marL="457200" indent="-457200">
              <a:buFont typeface="Wingdings" pitchFamily="2" charset="2"/>
              <a:buChar char="Ø"/>
            </a:pPr>
            <a:r>
              <a:rPr lang="en-US" altLang="zh-CN" sz="2000" b="1" dirty="0">
                <a:latin typeface="Calisto MT" pitchFamily="18" charset="0"/>
              </a:rPr>
              <a:t>Gluon radiation via triple-gluon coupling, in non-</a:t>
            </a:r>
            <a:r>
              <a:rPr lang="en-US" altLang="zh-CN" sz="2000" b="1" dirty="0" err="1">
                <a:latin typeface="Calisto MT" pitchFamily="18" charset="0"/>
              </a:rPr>
              <a:t>Abelian</a:t>
            </a:r>
            <a:r>
              <a:rPr lang="en-US" altLang="zh-CN" sz="2000" b="1" dirty="0">
                <a:latin typeface="Calisto MT" pitchFamily="18" charset="0"/>
              </a:rPr>
              <a:t>  </a:t>
            </a:r>
          </a:p>
          <a:p>
            <a:r>
              <a:rPr lang="en-US" altLang="zh-CN" sz="2000" b="1">
                <a:latin typeface="Calisto MT" pitchFamily="18" charset="0"/>
              </a:rPr>
              <a:t>        </a:t>
            </a:r>
            <a:r>
              <a:rPr lang="en-US" altLang="zh-CN" sz="2000" b="1" dirty="0">
                <a:latin typeface="Calisto MT" pitchFamily="18" charset="0"/>
              </a:rPr>
              <a:t>features of QCD radiation &amp; Sum over the </a:t>
            </a:r>
            <a:r>
              <a:rPr lang="en-US" altLang="zh-CN" sz="2000" b="1" dirty="0" err="1">
                <a:latin typeface="Calisto MT" pitchFamily="18" charset="0"/>
              </a:rPr>
              <a:t>nonumber</a:t>
            </a:r>
            <a:r>
              <a:rPr lang="en-US" altLang="zh-CN" sz="2000" b="1" dirty="0">
                <a:latin typeface="Calisto MT" pitchFamily="18" charset="0"/>
              </a:rPr>
              <a:t> of</a:t>
            </a:r>
          </a:p>
          <a:p>
            <a:r>
              <a:rPr lang="en-US" altLang="zh-CN" sz="2000" b="1">
                <a:latin typeface="Calisto MT" pitchFamily="18" charset="0"/>
              </a:rPr>
              <a:t>        triple-gluon </a:t>
            </a:r>
            <a:r>
              <a:rPr lang="en-US" altLang="zh-CN" sz="2000" b="1" dirty="0">
                <a:latin typeface="Calisto MT" pitchFamily="18" charset="0"/>
              </a:rPr>
              <a:t>vertex.</a:t>
            </a:r>
          </a:p>
          <a:p>
            <a:pPr>
              <a:buFont typeface="Wingdings" pitchFamily="2" charset="2"/>
              <a:buChar char="Ø"/>
            </a:pPr>
            <a:r>
              <a:rPr lang="en-US" altLang="zh-CN" sz="2000" b="1" dirty="0">
                <a:latin typeface="Calisto MT" pitchFamily="18" charset="0"/>
              </a:rPr>
              <a:t>    Sum over gluon production points &amp; </a:t>
            </a:r>
            <a:r>
              <a:rPr lang="en-US" altLang="zh-CN" sz="2000" b="1" dirty="0" err="1">
                <a:latin typeface="Calisto MT" pitchFamily="18" charset="0"/>
              </a:rPr>
              <a:t>Resummation</a:t>
            </a:r>
            <a:r>
              <a:rPr lang="en-US" altLang="zh-CN" sz="2000" b="1" dirty="0">
                <a:latin typeface="Calisto MT" pitchFamily="18" charset="0"/>
              </a:rPr>
              <a:t> of multiple</a:t>
            </a:r>
            <a:r>
              <a:rPr lang="zh-CN" altLang="en-US" sz="2000" b="1" dirty="0">
                <a:latin typeface="Calisto MT" pitchFamily="18" charset="0"/>
              </a:rPr>
              <a:t> </a:t>
            </a:r>
            <a:r>
              <a:rPr lang="en-US" altLang="zh-CN" sz="2000" b="1" dirty="0">
                <a:latin typeface="Calisto MT" pitchFamily="18" charset="0"/>
              </a:rPr>
              <a:t>scatterings.</a:t>
            </a:r>
          </a:p>
        </p:txBody>
      </p:sp>
      <p:sp>
        <p:nvSpPr>
          <p:cNvPr id="9" name="矩形 8"/>
          <p:cNvSpPr/>
          <p:nvPr/>
        </p:nvSpPr>
        <p:spPr>
          <a:xfrm>
            <a:off x="0" y="5929330"/>
            <a:ext cx="9144000" cy="400110"/>
          </a:xfrm>
          <a:prstGeom prst="rect">
            <a:avLst/>
          </a:prstGeom>
        </p:spPr>
        <p:txBody>
          <a:bodyPr wrap="square">
            <a:spAutoFit/>
          </a:bodyPr>
          <a:lstStyle/>
          <a:p>
            <a:pPr algn="ctr"/>
            <a:r>
              <a:rPr lang="en-US" altLang="zh-CN" sz="2000" b="1" dirty="0">
                <a:solidFill>
                  <a:srgbClr val="FF0000"/>
                </a:solidFill>
                <a:latin typeface="Calisto MT" pitchFamily="18" charset="0"/>
              </a:rPr>
              <a:t>Starting from the simple situation</a:t>
            </a:r>
            <a:endParaRPr lang="zh-CN" altLang="en-US" sz="2000" b="1" dirty="0">
              <a:solidFill>
                <a:srgbClr val="FF0000"/>
              </a:solidFill>
              <a:latin typeface="Calisto MT"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a:xfrm>
            <a:off x="0" y="6597352"/>
            <a:ext cx="1619672" cy="260648"/>
          </a:xfrm>
        </p:spPr>
        <p:txBody>
          <a:bodyPr/>
          <a:lstStyle/>
          <a:p>
            <a:r>
              <a:rPr lang="en-US" altLang="zh-CN" dirty="0"/>
              <a:t>gluon radiation</a:t>
            </a:r>
            <a:endParaRPr lang="zh-CN" altLang="en-US" dirty="0"/>
          </a:p>
        </p:txBody>
      </p:sp>
      <p:sp>
        <p:nvSpPr>
          <p:cNvPr id="3" name="灯片编号占位符 2"/>
          <p:cNvSpPr>
            <a:spLocks noGrp="1"/>
          </p:cNvSpPr>
          <p:nvPr>
            <p:ph type="sldNum" sz="quarter" idx="12"/>
          </p:nvPr>
        </p:nvSpPr>
        <p:spPr/>
        <p:txBody>
          <a:bodyPr/>
          <a:lstStyle/>
          <a:p>
            <a:fld id="{2F98732A-2252-4D97-9B63-0429C93C9737}" type="slidenum">
              <a:rPr lang="zh-CN" altLang="en-US" smtClean="0"/>
              <a:pPr/>
              <a:t>8</a:t>
            </a:fld>
            <a:endParaRPr lang="zh-CN" altLang="en-US" dirty="0"/>
          </a:p>
        </p:txBody>
      </p:sp>
      <p:sp>
        <p:nvSpPr>
          <p:cNvPr id="5" name="矩形 4"/>
          <p:cNvSpPr/>
          <p:nvPr/>
        </p:nvSpPr>
        <p:spPr>
          <a:xfrm>
            <a:off x="0" y="2996952"/>
            <a:ext cx="9144000" cy="646331"/>
          </a:xfrm>
          <a:prstGeom prst="rect">
            <a:avLst/>
          </a:prstGeom>
        </p:spPr>
        <p:txBody>
          <a:bodyPr wrap="square">
            <a:spAutoFit/>
          </a:bodyPr>
          <a:lstStyle/>
          <a:p>
            <a:pPr algn="ctr"/>
            <a:r>
              <a:rPr lang="en-US" altLang="zh-CN" sz="3600" b="1" dirty="0">
                <a:latin typeface="Calisto MT" pitchFamily="18" charset="0"/>
              </a:rPr>
              <a:t>Gluon  radiation via single scattering</a:t>
            </a:r>
          </a:p>
        </p:txBody>
      </p:sp>
      <p:sp>
        <p:nvSpPr>
          <p:cNvPr id="6" name="矩形 5"/>
          <p:cNvSpPr/>
          <p:nvPr/>
        </p:nvSpPr>
        <p:spPr>
          <a:xfrm>
            <a:off x="3491880" y="5805264"/>
            <a:ext cx="5652120" cy="369332"/>
          </a:xfrm>
          <a:prstGeom prst="rect">
            <a:avLst/>
          </a:prstGeom>
        </p:spPr>
        <p:txBody>
          <a:bodyPr wrap="square">
            <a:spAutoFit/>
          </a:bodyPr>
          <a:lstStyle/>
          <a:p>
            <a:r>
              <a:rPr lang="en-US" altLang="zh-CN" dirty="0">
                <a:solidFill>
                  <a:srgbClr val="C00000"/>
                </a:solidFill>
              </a:rPr>
              <a:t>Le Zhang, </a:t>
            </a:r>
            <a:r>
              <a:rPr lang="en-US" altLang="zh-CN" dirty="0" err="1">
                <a:solidFill>
                  <a:srgbClr val="C00000"/>
                </a:solidFill>
              </a:rPr>
              <a:t>Guang</a:t>
            </a:r>
            <a:r>
              <a:rPr lang="en-US" altLang="zh-CN" dirty="0">
                <a:solidFill>
                  <a:srgbClr val="C00000"/>
                </a:solidFill>
              </a:rPr>
              <a:t>-You  Qin, De-Fu </a:t>
            </a:r>
            <a:r>
              <a:rPr lang="en-US" altLang="zh-CN" dirty="0" err="1">
                <a:solidFill>
                  <a:srgbClr val="C00000"/>
                </a:solidFill>
              </a:rPr>
              <a:t>Hou</a:t>
            </a:r>
            <a:r>
              <a:rPr lang="en-US" altLang="zh-CN" dirty="0">
                <a:solidFill>
                  <a:srgbClr val="C00000"/>
                </a:solidFill>
              </a:rPr>
              <a:t>. arXiv:1804.00470 </a:t>
            </a:r>
            <a:endParaRPr lang="zh-CN" altLang="en-US"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025932" y="6108104"/>
            <a:ext cx="2838790" cy="461665"/>
          </a:xfrm>
          <a:prstGeom prst="rect">
            <a:avLst/>
          </a:prstGeom>
        </p:spPr>
        <p:txBody>
          <a:bodyPr wrap="none">
            <a:spAutoFit/>
          </a:bodyPr>
          <a:lstStyle/>
          <a:p>
            <a:r>
              <a:rPr lang="en-US" altLang="zh-CN" sz="1200" dirty="0">
                <a:solidFill>
                  <a:srgbClr val="FF0000"/>
                </a:solidFill>
              </a:rPr>
              <a:t>X. F. </a:t>
            </a:r>
            <a:r>
              <a:rPr lang="en-US" altLang="zh-CN" sz="1200" dirty="0" err="1">
                <a:solidFill>
                  <a:srgbClr val="FF0000"/>
                </a:solidFill>
              </a:rPr>
              <a:t>Guo</a:t>
            </a:r>
            <a:r>
              <a:rPr lang="en-US" altLang="zh-CN" sz="1200" dirty="0">
                <a:solidFill>
                  <a:srgbClr val="FF0000"/>
                </a:solidFill>
              </a:rPr>
              <a:t>, X. N. Wang; PRL,(2000)</a:t>
            </a:r>
          </a:p>
          <a:p>
            <a:r>
              <a:rPr lang="en-US" altLang="zh-CN" sz="1200" dirty="0">
                <a:solidFill>
                  <a:srgbClr val="FF0000"/>
                </a:solidFill>
              </a:rPr>
              <a:t>B. W. Zhang, X. N. Wang; Nucl.Phys.A,2003</a:t>
            </a:r>
            <a:endParaRPr lang="zh-CN" altLang="en-US" sz="1200" dirty="0">
              <a:solidFill>
                <a:srgbClr val="FF0000"/>
              </a:solidFill>
            </a:endParaRPr>
          </a:p>
        </p:txBody>
      </p:sp>
      <p:sp>
        <p:nvSpPr>
          <p:cNvPr id="8" name="灯片编号占位符 7"/>
          <p:cNvSpPr>
            <a:spLocks noGrp="1"/>
          </p:cNvSpPr>
          <p:nvPr>
            <p:ph type="sldNum" sz="quarter" idx="12"/>
          </p:nvPr>
        </p:nvSpPr>
        <p:spPr/>
        <p:txBody>
          <a:bodyPr/>
          <a:lstStyle/>
          <a:p>
            <a:fld id="{2F98732A-2252-4D97-9B63-0429C93C9737}" type="slidenum">
              <a:rPr lang="zh-CN" altLang="en-US" smtClean="0"/>
              <a:pPr/>
              <a:t>9</a:t>
            </a:fld>
            <a:endParaRPr lang="zh-CN" altLang="en-US"/>
          </a:p>
        </p:txBody>
      </p:sp>
      <p:sp>
        <p:nvSpPr>
          <p:cNvPr id="9" name="页脚占位符 8"/>
          <p:cNvSpPr>
            <a:spLocks noGrp="1"/>
          </p:cNvSpPr>
          <p:nvPr>
            <p:ph type="ftr" sz="quarter" idx="11"/>
          </p:nvPr>
        </p:nvSpPr>
        <p:spPr>
          <a:xfrm>
            <a:off x="0" y="6597352"/>
            <a:ext cx="1835696" cy="260648"/>
          </a:xfrm>
        </p:spPr>
        <p:txBody>
          <a:bodyPr/>
          <a:lstStyle/>
          <a:p>
            <a:pPr algn="l"/>
            <a:r>
              <a:rPr lang="en-US" altLang="zh-CN" dirty="0"/>
              <a:t>gluon radiation</a:t>
            </a:r>
          </a:p>
        </p:txBody>
      </p:sp>
      <p:pic>
        <p:nvPicPr>
          <p:cNvPr id="62467" name="Picture 3" descr="C:\Users\Administrator\AppData\Roaming\Tencent\Users\286715633\QQ\WinTemp\RichOle\IQLT3R)DDK)V(NR8VKI~2SG.png"/>
          <p:cNvPicPr>
            <a:picLocks noChangeAspect="1" noChangeArrowheads="1"/>
          </p:cNvPicPr>
          <p:nvPr/>
        </p:nvPicPr>
        <p:blipFill>
          <a:blip r:embed="rId3" cstate="print"/>
          <a:srcRect/>
          <a:stretch>
            <a:fillRect/>
          </a:stretch>
        </p:blipFill>
        <p:spPr bwMode="auto">
          <a:xfrm>
            <a:off x="411399" y="2072192"/>
            <a:ext cx="2483767" cy="1296144"/>
          </a:xfrm>
          <a:prstGeom prst="rect">
            <a:avLst/>
          </a:prstGeom>
          <a:noFill/>
        </p:spPr>
      </p:pic>
      <p:pic>
        <p:nvPicPr>
          <p:cNvPr id="62468" name="Picture 4" descr="C:\Users\Administrator\AppData\Roaming\Tencent\Users\286715633\QQ\WinTemp\RichOle\IY(AHG337[DH~3KBR6T_G%6.png"/>
          <p:cNvPicPr>
            <a:picLocks noChangeAspect="1" noChangeArrowheads="1"/>
          </p:cNvPicPr>
          <p:nvPr/>
        </p:nvPicPr>
        <p:blipFill>
          <a:blip r:embed="rId4" cstate="print"/>
          <a:srcRect/>
          <a:stretch>
            <a:fillRect/>
          </a:stretch>
        </p:blipFill>
        <p:spPr bwMode="auto">
          <a:xfrm>
            <a:off x="2843808" y="2060848"/>
            <a:ext cx="5616624" cy="1296144"/>
          </a:xfrm>
          <a:prstGeom prst="rect">
            <a:avLst/>
          </a:prstGeom>
          <a:noFill/>
        </p:spPr>
      </p:pic>
      <p:pic>
        <p:nvPicPr>
          <p:cNvPr id="62473" name="Picture 9" descr="C:\Users\Administrator\AppData\Roaming\Tencent\Users\286715633\QQ\WinTemp\RichOle\ZH7]}Q%C6$16I@N6PD@RJWT.png"/>
          <p:cNvPicPr>
            <a:picLocks noChangeAspect="1" noChangeArrowheads="1"/>
          </p:cNvPicPr>
          <p:nvPr/>
        </p:nvPicPr>
        <p:blipFill>
          <a:blip r:embed="rId5" cstate="print"/>
          <a:srcRect/>
          <a:stretch>
            <a:fillRect/>
          </a:stretch>
        </p:blipFill>
        <p:spPr bwMode="auto">
          <a:xfrm>
            <a:off x="611560" y="3506539"/>
            <a:ext cx="4932040" cy="1190625"/>
          </a:xfrm>
          <a:prstGeom prst="rect">
            <a:avLst/>
          </a:prstGeom>
          <a:noFill/>
        </p:spPr>
      </p:pic>
      <p:pic>
        <p:nvPicPr>
          <p:cNvPr id="62474" name="Picture 10" descr="C:\Users\Administrator\AppData\Roaming\Tencent\Users\286715633\QQ\WinTemp\RichOle\C3U}AX_FJYN(I%~3B~}_3GC.png"/>
          <p:cNvPicPr>
            <a:picLocks noChangeAspect="1" noChangeArrowheads="1"/>
          </p:cNvPicPr>
          <p:nvPr/>
        </p:nvPicPr>
        <p:blipFill>
          <a:blip r:embed="rId6" cstate="print"/>
          <a:srcRect/>
          <a:stretch>
            <a:fillRect/>
          </a:stretch>
        </p:blipFill>
        <p:spPr bwMode="auto">
          <a:xfrm>
            <a:off x="5652120" y="3592264"/>
            <a:ext cx="2876550" cy="1104900"/>
          </a:xfrm>
          <a:prstGeom prst="rect">
            <a:avLst/>
          </a:prstGeom>
          <a:noFill/>
        </p:spPr>
      </p:pic>
      <p:pic>
        <p:nvPicPr>
          <p:cNvPr id="62475" name="Picture 11" descr="C:\Users\Administrator\AppData\Roaming\Tencent\Users\286715633\QQ\WinTemp\RichOle\8W9@@V]8%P)FNO)OSALIVEB.png"/>
          <p:cNvPicPr>
            <a:picLocks noChangeAspect="1" noChangeArrowheads="1"/>
          </p:cNvPicPr>
          <p:nvPr/>
        </p:nvPicPr>
        <p:blipFill>
          <a:blip r:embed="rId7" cstate="print"/>
          <a:srcRect/>
          <a:stretch>
            <a:fillRect/>
          </a:stretch>
        </p:blipFill>
        <p:spPr bwMode="auto">
          <a:xfrm>
            <a:off x="611560" y="4936529"/>
            <a:ext cx="2267744" cy="1123950"/>
          </a:xfrm>
          <a:prstGeom prst="rect">
            <a:avLst/>
          </a:prstGeom>
          <a:noFill/>
        </p:spPr>
      </p:pic>
      <p:pic>
        <p:nvPicPr>
          <p:cNvPr id="62476" name="Picture 12" descr="C:\Users\Administrator\AppData\Roaming\Tencent\Users\286715633\QQ\WinTemp\RichOle\NIK3}2NH6PVH(_0OH32NMA7.png"/>
          <p:cNvPicPr>
            <a:picLocks noChangeAspect="1" noChangeArrowheads="1"/>
          </p:cNvPicPr>
          <p:nvPr/>
        </p:nvPicPr>
        <p:blipFill>
          <a:blip r:embed="rId8" cstate="print"/>
          <a:srcRect/>
          <a:stretch>
            <a:fillRect/>
          </a:stretch>
        </p:blipFill>
        <p:spPr bwMode="auto">
          <a:xfrm>
            <a:off x="2879303" y="4888904"/>
            <a:ext cx="5760640" cy="1219200"/>
          </a:xfrm>
          <a:prstGeom prst="rect">
            <a:avLst/>
          </a:prstGeom>
          <a:noFill/>
        </p:spPr>
      </p:pic>
      <p:sp>
        <p:nvSpPr>
          <p:cNvPr id="12" name="矩形 11"/>
          <p:cNvSpPr/>
          <p:nvPr/>
        </p:nvSpPr>
        <p:spPr>
          <a:xfrm>
            <a:off x="0" y="1315649"/>
            <a:ext cx="9144000" cy="523220"/>
          </a:xfrm>
          <a:prstGeom prst="rect">
            <a:avLst/>
          </a:prstGeom>
        </p:spPr>
        <p:txBody>
          <a:bodyPr wrap="square">
            <a:spAutoFit/>
          </a:bodyPr>
          <a:lstStyle/>
          <a:p>
            <a:pPr algn="ctr"/>
            <a:r>
              <a:rPr lang="en-US" altLang="zh-CN" sz="2800" b="1" dirty="0">
                <a:solidFill>
                  <a:srgbClr val="FF0000"/>
                </a:solidFill>
                <a:latin typeface="Calisto MT" pitchFamily="18" charset="0"/>
              </a:rPr>
              <a:t>Cut-diagrams(1)</a:t>
            </a:r>
            <a:endParaRPr lang="zh-CN" altLang="en-US" sz="2800" b="1" dirty="0">
              <a:solidFill>
                <a:srgbClr val="FF0000"/>
              </a:solidFill>
              <a:latin typeface="Calisto MT" pitchFamily="18" charset="0"/>
            </a:endParaRPr>
          </a:p>
        </p:txBody>
      </p:sp>
      <p:sp>
        <p:nvSpPr>
          <p:cNvPr id="13" name="矩形 12"/>
          <p:cNvSpPr/>
          <p:nvPr/>
        </p:nvSpPr>
        <p:spPr>
          <a:xfrm>
            <a:off x="-108520" y="682966"/>
            <a:ext cx="9144000" cy="646331"/>
          </a:xfrm>
          <a:prstGeom prst="rect">
            <a:avLst/>
          </a:prstGeom>
        </p:spPr>
        <p:txBody>
          <a:bodyPr wrap="square">
            <a:spAutoFit/>
          </a:bodyPr>
          <a:lstStyle/>
          <a:p>
            <a:pPr algn="ctr"/>
            <a:r>
              <a:rPr lang="en-US" altLang="zh-CN" sz="3600" b="1" dirty="0">
                <a:solidFill>
                  <a:srgbClr val="0070C0"/>
                </a:solidFill>
                <a:latin typeface="Calisto MT" pitchFamily="18" charset="0"/>
              </a:rPr>
              <a:t>Gluon radiation via single scattering</a:t>
            </a:r>
          </a:p>
        </p:txBody>
      </p:sp>
    </p:spTree>
  </p:cSld>
  <p:clrMapOvr>
    <a:masterClrMapping/>
  </p:clrMapOvr>
  <p:transition/>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7555</TotalTime>
  <Words>2719</Words>
  <Application>Microsoft Office PowerPoint</Application>
  <PresentationFormat>全屏显示(4:3)</PresentationFormat>
  <Paragraphs>252</Paragraphs>
  <Slides>30</Slides>
  <Notes>30</Notes>
  <HiddenSlides>0</HiddenSlides>
  <MMClips>0</MMClips>
  <ScaleCrop>false</ScaleCrop>
  <HeadingPairs>
    <vt:vector size="8" baseType="variant">
      <vt:variant>
        <vt:lpstr>已用的字体</vt:lpstr>
      </vt:variant>
      <vt:variant>
        <vt:i4>8</vt:i4>
      </vt:variant>
      <vt:variant>
        <vt:lpstr>主题</vt:lpstr>
      </vt:variant>
      <vt:variant>
        <vt:i4>3</vt:i4>
      </vt:variant>
      <vt:variant>
        <vt:lpstr>嵌入 OLE 服务器</vt:lpstr>
      </vt:variant>
      <vt:variant>
        <vt:i4>1</vt:i4>
      </vt:variant>
      <vt:variant>
        <vt:lpstr>幻灯片标题</vt:lpstr>
      </vt:variant>
      <vt:variant>
        <vt:i4>30</vt:i4>
      </vt:variant>
    </vt:vector>
  </HeadingPairs>
  <TitlesOfParts>
    <vt:vector size="42" baseType="lpstr">
      <vt:lpstr>Arial Unicode MS</vt:lpstr>
      <vt:lpstr>方正舒体</vt:lpstr>
      <vt:lpstr>华文行楷</vt:lpstr>
      <vt:lpstr>宋体</vt:lpstr>
      <vt:lpstr>Arial</vt:lpstr>
      <vt:lpstr>Calibri</vt:lpstr>
      <vt:lpstr>Calisto MT</vt:lpstr>
      <vt:lpstr>Wingdings</vt:lpstr>
      <vt:lpstr>自定义设计方案</vt:lpstr>
      <vt:lpstr>2_自定义设计方案</vt:lpstr>
      <vt:lpstr>1_自定义设计方案</vt:lpstr>
      <vt:lpstr>Formula</vt:lpstr>
      <vt:lpstr>Medium-induced gluon emission with transverse and longitudinal scattering  in dense nuclear matter</vt:lpstr>
      <vt:lpstr>Outline</vt:lpstr>
      <vt:lpstr>PowerPoint 演示文稿</vt:lpstr>
      <vt:lpstr>PowerPoint 演示文稿</vt:lpstr>
      <vt:lpstr>Medium-induced radiative process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Medium-induced photon and gluon radiation from jets via transverse and longitudinal scattering</dc:title>
  <dc:creator>Administrator</dc:creator>
  <cp:lastModifiedBy>fan li</cp:lastModifiedBy>
  <cp:revision>729</cp:revision>
  <dcterms:created xsi:type="dcterms:W3CDTF">2015-08-01T01:58:00Z</dcterms:created>
  <dcterms:modified xsi:type="dcterms:W3CDTF">2018-06-22T00:15:53Z</dcterms:modified>
</cp:coreProperties>
</file>