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516" r:id="rId2"/>
    <p:sldId id="699" r:id="rId3"/>
    <p:sldId id="613" r:id="rId4"/>
    <p:sldId id="701" r:id="rId5"/>
    <p:sldId id="743" r:id="rId6"/>
    <p:sldId id="669" r:id="rId7"/>
    <p:sldId id="611" r:id="rId8"/>
    <p:sldId id="707" r:id="rId9"/>
    <p:sldId id="704" r:id="rId10"/>
    <p:sldId id="705" r:id="rId11"/>
    <p:sldId id="710" r:id="rId12"/>
    <p:sldId id="685" r:id="rId13"/>
    <p:sldId id="615" r:id="rId14"/>
    <p:sldId id="728" r:id="rId15"/>
    <p:sldId id="730" r:id="rId16"/>
    <p:sldId id="765" r:id="rId17"/>
    <p:sldId id="766" r:id="rId18"/>
    <p:sldId id="767" r:id="rId19"/>
    <p:sldId id="744" r:id="rId20"/>
    <p:sldId id="688" r:id="rId21"/>
    <p:sldId id="746" r:id="rId22"/>
    <p:sldId id="747" r:id="rId23"/>
    <p:sldId id="748" r:id="rId24"/>
    <p:sldId id="750" r:id="rId25"/>
    <p:sldId id="751" r:id="rId26"/>
    <p:sldId id="752" r:id="rId27"/>
    <p:sldId id="749" r:id="rId28"/>
    <p:sldId id="753" r:id="rId29"/>
    <p:sldId id="754" r:id="rId30"/>
    <p:sldId id="755" r:id="rId31"/>
    <p:sldId id="756" r:id="rId32"/>
    <p:sldId id="757" r:id="rId33"/>
    <p:sldId id="758" r:id="rId34"/>
    <p:sldId id="759" r:id="rId35"/>
    <p:sldId id="760" r:id="rId36"/>
    <p:sldId id="761" r:id="rId37"/>
    <p:sldId id="689" r:id="rId38"/>
    <p:sldId id="762" r:id="rId39"/>
    <p:sldId id="711" r:id="rId40"/>
    <p:sldId id="721" r:id="rId41"/>
    <p:sldId id="726" r:id="rId42"/>
    <p:sldId id="712" r:id="rId43"/>
    <p:sldId id="727" r:id="rId44"/>
    <p:sldId id="673" r:id="rId45"/>
    <p:sldId id="623" r:id="rId46"/>
    <p:sldId id="631" r:id="rId47"/>
    <p:sldId id="632" r:id="rId48"/>
    <p:sldId id="639" r:id="rId49"/>
    <p:sldId id="680" r:id="rId50"/>
    <p:sldId id="763" r:id="rId51"/>
    <p:sldId id="764" r:id="rId52"/>
    <p:sldId id="742" r:id="rId53"/>
    <p:sldId id="713" r:id="rId54"/>
    <p:sldId id="714" r:id="rId55"/>
    <p:sldId id="715" r:id="rId56"/>
    <p:sldId id="716" r:id="rId57"/>
    <p:sldId id="690" r:id="rId58"/>
    <p:sldId id="656" r:id="rId59"/>
    <p:sldId id="657" r:id="rId60"/>
    <p:sldId id="717" r:id="rId61"/>
    <p:sldId id="718" r:id="rId62"/>
    <p:sldId id="719" r:id="rId63"/>
    <p:sldId id="720" r:id="rId64"/>
    <p:sldId id="660" r:id="rId65"/>
    <p:sldId id="722" r:id="rId66"/>
    <p:sldId id="724" r:id="rId67"/>
    <p:sldId id="725" r:id="rId68"/>
    <p:sldId id="695" r:id="rId69"/>
    <p:sldId id="729" r:id="rId70"/>
    <p:sldId id="637" r:id="rId71"/>
    <p:sldId id="644" r:id="rId72"/>
    <p:sldId id="671" r:id="rId73"/>
    <p:sldId id="677" r:id="rId74"/>
    <p:sldId id="679" r:id="rId75"/>
    <p:sldId id="697" r:id="rId76"/>
    <p:sldId id="702" r:id="rId77"/>
    <p:sldId id="731" r:id="rId78"/>
    <p:sldId id="732" r:id="rId79"/>
    <p:sldId id="733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2BF5"/>
    <a:srgbClr val="FF33CC"/>
    <a:srgbClr val="FBFB05"/>
    <a:srgbClr val="DFDFDF"/>
    <a:srgbClr val="39E74E"/>
    <a:srgbClr val="0036FA"/>
    <a:srgbClr val="9900CC"/>
    <a:srgbClr val="0026B0"/>
    <a:srgbClr val="215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1" autoAdjust="0"/>
    <p:restoredTop sz="84780" autoAdjust="0"/>
  </p:normalViewPr>
  <p:slideViewPr>
    <p:cSldViewPr snapToGrid="0" snapToObjects="1">
      <p:cViewPr varScale="1">
        <p:scale>
          <a:sx n="62" d="100"/>
          <a:sy n="62" d="100"/>
        </p:scale>
        <p:origin x="47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BESIII Physics Journal Publications</a:t>
            </a:r>
            <a:endParaRPr lang="zh-CN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6.4635080656499658E-2"/>
          <c:y val="0.17022603529534786"/>
          <c:w val="0.89965361549373091"/>
          <c:h val="0.686827316201390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</c:v>
                </c:pt>
                <c:pt idx="1">
                  <c:v>5</c:v>
                </c:pt>
                <c:pt idx="2">
                  <c:v>10</c:v>
                </c:pt>
                <c:pt idx="3">
                  <c:v>13</c:v>
                </c:pt>
                <c:pt idx="4">
                  <c:v>18</c:v>
                </c:pt>
                <c:pt idx="5">
                  <c:v>25</c:v>
                </c:pt>
                <c:pt idx="6">
                  <c:v>31</c:v>
                </c:pt>
                <c:pt idx="7">
                  <c:v>37</c:v>
                </c:pt>
                <c:pt idx="8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4B-4AC0-A297-9C25F2EBB4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</c:v>
                </c:pt>
                <c:pt idx="1">
                  <c:v>10</c:v>
                </c:pt>
                <c:pt idx="2">
                  <c:v>22</c:v>
                </c:pt>
                <c:pt idx="3">
                  <c:v>45</c:v>
                </c:pt>
                <c:pt idx="4">
                  <c:v>59</c:v>
                </c:pt>
                <c:pt idx="5">
                  <c:v>86</c:v>
                </c:pt>
                <c:pt idx="6">
                  <c:v>103</c:v>
                </c:pt>
                <c:pt idx="7">
                  <c:v>135</c:v>
                </c:pt>
                <c:pt idx="8">
                  <c:v>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4B-4AC0-A297-9C25F2EBB45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928507408"/>
        <c:axId val="-1928505776"/>
      </c:barChart>
      <c:catAx>
        <c:axId val="-192850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928505776"/>
        <c:crosses val="autoZero"/>
        <c:auto val="1"/>
        <c:lblAlgn val="ctr"/>
        <c:lblOffset val="100"/>
        <c:noMultiLvlLbl val="0"/>
      </c:catAx>
      <c:valAx>
        <c:axId val="-192850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92850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BESIII Physics Journal Publications</a:t>
            </a:r>
            <a:endParaRPr lang="zh-CN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3</c:v>
                </c:pt>
                <c:pt idx="4">
                  <c:v>5</c:v>
                </c:pt>
                <c:pt idx="5">
                  <c:v>7</c:v>
                </c:pt>
                <c:pt idx="6">
                  <c:v>6</c:v>
                </c:pt>
                <c:pt idx="7">
                  <c:v>6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BD-4E18-B2D7-2681B15424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</c:v>
                </c:pt>
                <c:pt idx="1">
                  <c:v>8</c:v>
                </c:pt>
                <c:pt idx="2">
                  <c:v>12</c:v>
                </c:pt>
                <c:pt idx="3">
                  <c:v>23</c:v>
                </c:pt>
                <c:pt idx="4">
                  <c:v>14</c:v>
                </c:pt>
                <c:pt idx="5">
                  <c:v>27</c:v>
                </c:pt>
                <c:pt idx="6">
                  <c:v>17</c:v>
                </c:pt>
                <c:pt idx="7">
                  <c:v>32</c:v>
                </c:pt>
                <c:pt idx="8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BD-4E18-B2D7-2681B154245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26239248"/>
        <c:axId val="410765008"/>
      </c:barChart>
      <c:catAx>
        <c:axId val="32623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10765008"/>
        <c:crosses val="autoZero"/>
        <c:auto val="1"/>
        <c:lblAlgn val="ctr"/>
        <c:lblOffset val="100"/>
        <c:noMultiLvlLbl val="0"/>
      </c:catAx>
      <c:valAx>
        <c:axId val="410765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2623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2425A-B869-ED44-AABC-864CA411AED4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D4BE7-F420-8A48-AFA4-886DC486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4C7EB-5FA1-2A48-96AC-B3FDC2A4A197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2964-9D25-F140-BCE5-41B8A854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10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td.inp.nsk.su/c-tau/Project/CDR_en_ScTau.pdf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39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 also have very preliminary conception</a:t>
            </a:r>
            <a:r>
              <a:rPr lang="en-US" altLang="zh-CN" baseline="0" dirty="0" smtClean="0"/>
              <a:t> design for the Detector, a very BESIII like </a:t>
            </a:r>
            <a:r>
              <a:rPr lang="en-US" altLang="zh-CN" baseline="0" dirty="0" err="1" smtClean="0"/>
              <a:t>symetry</a:t>
            </a:r>
            <a:r>
              <a:rPr lang="en-US" altLang="zh-CN" baseline="0" dirty="0" smtClean="0"/>
              <a:t> </a:t>
            </a:r>
          </a:p>
          <a:p>
            <a:r>
              <a:rPr lang="en-US" altLang="zh-CN" baseline="0" dirty="0" smtClean="0"/>
              <a:t>Detectors is proposed.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92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With assumed</a:t>
            </a:r>
            <a:r>
              <a:rPr lang="en-US" altLang="zh-CN" baseline="0" dirty="0" smtClean="0"/>
              <a:t> 10^35 </a:t>
            </a:r>
            <a:r>
              <a:rPr lang="en-US" altLang="zh-CN" baseline="0" dirty="0" err="1" smtClean="0"/>
              <a:t>luminrocity</a:t>
            </a:r>
            <a:r>
              <a:rPr lang="en-US" altLang="zh-CN" baseline="0" dirty="0" smtClean="0"/>
              <a:t>, it is estimated to get the 1.4ab-1 data per year</a:t>
            </a:r>
          </a:p>
          <a:p>
            <a:r>
              <a:rPr lang="en-US" altLang="zh-CN" baseline="0" dirty="0" smtClean="0"/>
              <a:t>Taking into account really running days and data taking efficiency.</a:t>
            </a:r>
          </a:p>
          <a:p>
            <a:r>
              <a:rPr lang="en-US" altLang="zh-CN" baseline="0" dirty="0" smtClean="0"/>
              <a:t>It is expected to collected 10^9 D meson pair and Tau lepton pairs.</a:t>
            </a:r>
          </a:p>
          <a:p>
            <a:r>
              <a:rPr lang="en-US" altLang="zh-CN" baseline="0" dirty="0" smtClean="0"/>
              <a:t>These data is about 1/3 of BELLE-II data/per year which is expected to run with luminosity at 10^36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12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</a:t>
            </a:r>
            <a:r>
              <a:rPr lang="en-US" altLang="zh-CN" baseline="0" dirty="0" smtClean="0"/>
              <a:t> selected</a:t>
            </a:r>
            <a:r>
              <a:rPr lang="en-US" altLang="zh-CN" dirty="0" smtClean="0"/>
              <a:t> interesting topic is to</a:t>
            </a:r>
            <a:r>
              <a:rPr lang="en-US" altLang="zh-CN" baseline="0" dirty="0" smtClean="0"/>
              <a:t> search 1-- Hybrid state, since the spin is 1—</a:t>
            </a:r>
          </a:p>
          <a:p>
            <a:r>
              <a:rPr lang="en-US" altLang="zh-CN" baseline="0" dirty="0" smtClean="0"/>
              <a:t>And it is expected to produced directly from the </a:t>
            </a:r>
            <a:r>
              <a:rPr lang="en-US" altLang="zh-CN" baseline="0" dirty="0" err="1" smtClean="0"/>
              <a:t>ee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collistion</a:t>
            </a:r>
            <a:r>
              <a:rPr lang="en-US" altLang="zh-CN" baseline="0" dirty="0" smtClean="0"/>
              <a:t> and </a:t>
            </a:r>
            <a:r>
              <a:rPr lang="en-US" altLang="zh-CN" baseline="0" dirty="0" err="1" smtClean="0"/>
              <a:t>detecter</a:t>
            </a:r>
            <a:endParaRPr lang="en-US" altLang="zh-CN" baseline="0" dirty="0" smtClean="0"/>
          </a:p>
          <a:p>
            <a:r>
              <a:rPr lang="en-US" altLang="zh-CN" baseline="0" dirty="0" smtClean="0"/>
              <a:t>By its e1 </a:t>
            </a:r>
            <a:r>
              <a:rPr lang="en-US" altLang="zh-CN" baseline="0" dirty="0" err="1" smtClean="0"/>
              <a:t>trnasition</a:t>
            </a:r>
            <a:r>
              <a:rPr lang="en-US" altLang="zh-CN" baseline="0" dirty="0" smtClean="0"/>
              <a:t> to </a:t>
            </a:r>
            <a:r>
              <a:rPr lang="en-US" altLang="zh-CN" baseline="0" dirty="0" err="1" smtClean="0"/>
              <a:t>etc</a:t>
            </a:r>
            <a:r>
              <a:rPr lang="en-US" altLang="zh-CN" baseline="0" dirty="0" smtClean="0"/>
              <a:t> and chi_c0.</a:t>
            </a:r>
          </a:p>
          <a:p>
            <a:r>
              <a:rPr lang="en-US" altLang="zh-CN" baseline="0" dirty="0" smtClean="0"/>
              <a:t>So we can try to scan the data for this exotic structure.</a:t>
            </a:r>
          </a:p>
          <a:p>
            <a:r>
              <a:rPr lang="en-US" altLang="zh-CN" baseline="0" dirty="0" smtClean="0"/>
              <a:t>If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55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build a small working group,</a:t>
            </a:r>
          </a:p>
          <a:p>
            <a:r>
              <a:rPr lang="en-US" altLang="zh-CN" baseline="0" dirty="0" smtClean="0"/>
              <a:t>Have domestic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workshops every year,</a:t>
            </a:r>
          </a:p>
          <a:p>
            <a:r>
              <a:rPr lang="en-US" altLang="zh-CN" baseline="0" dirty="0" smtClean="0"/>
              <a:t>Have a international workshop at Jan. 2015.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99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</a:t>
            </a:r>
            <a:r>
              <a:rPr lang="en-US" altLang="zh-CN" baseline="0" dirty="0" smtClean="0"/>
              <a:t> selected</a:t>
            </a:r>
            <a:r>
              <a:rPr lang="en-US" altLang="zh-CN" dirty="0" smtClean="0"/>
              <a:t> interesting topic is to</a:t>
            </a:r>
            <a:r>
              <a:rPr lang="en-US" altLang="zh-CN" baseline="0" dirty="0" smtClean="0"/>
              <a:t> search 1-- Hybrid state, since the spin is 1—</a:t>
            </a:r>
          </a:p>
          <a:p>
            <a:r>
              <a:rPr lang="en-US" altLang="zh-CN" baseline="0" dirty="0" smtClean="0"/>
              <a:t>And it is expected to produced directly from the </a:t>
            </a:r>
            <a:r>
              <a:rPr lang="en-US" altLang="zh-CN" baseline="0" dirty="0" err="1" smtClean="0"/>
              <a:t>ee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collistion</a:t>
            </a:r>
            <a:r>
              <a:rPr lang="en-US" altLang="zh-CN" baseline="0" dirty="0" smtClean="0"/>
              <a:t> and </a:t>
            </a:r>
            <a:r>
              <a:rPr lang="en-US" altLang="zh-CN" baseline="0" dirty="0" err="1" smtClean="0"/>
              <a:t>detecter</a:t>
            </a:r>
            <a:endParaRPr lang="en-US" altLang="zh-CN" baseline="0" dirty="0" smtClean="0"/>
          </a:p>
          <a:p>
            <a:r>
              <a:rPr lang="en-US" altLang="zh-CN" baseline="0" dirty="0" smtClean="0"/>
              <a:t>By its e1 </a:t>
            </a:r>
            <a:r>
              <a:rPr lang="en-US" altLang="zh-CN" baseline="0" dirty="0" err="1" smtClean="0"/>
              <a:t>trnasition</a:t>
            </a:r>
            <a:r>
              <a:rPr lang="en-US" altLang="zh-CN" baseline="0" dirty="0" smtClean="0"/>
              <a:t> to </a:t>
            </a:r>
            <a:r>
              <a:rPr lang="en-US" altLang="zh-CN" baseline="0" dirty="0" err="1" smtClean="0"/>
              <a:t>etc</a:t>
            </a:r>
            <a:r>
              <a:rPr lang="en-US" altLang="zh-CN" baseline="0" dirty="0" smtClean="0"/>
              <a:t> and chi_c0.</a:t>
            </a:r>
          </a:p>
          <a:p>
            <a:r>
              <a:rPr lang="en-US" altLang="zh-CN" baseline="0" dirty="0" smtClean="0"/>
              <a:t>So we can try to scan the data for this exotic structure.</a:t>
            </a:r>
          </a:p>
          <a:p>
            <a:r>
              <a:rPr lang="en-US" altLang="zh-CN" baseline="0" dirty="0" smtClean="0"/>
              <a:t>If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55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Now,</a:t>
            </a:r>
            <a:r>
              <a:rPr lang="en-US" altLang="zh-CN" baseline="0" dirty="0" smtClean="0"/>
              <a:t> we move to the CPV in tau decay.</a:t>
            </a:r>
          </a:p>
          <a:p>
            <a:r>
              <a:rPr lang="en-US" altLang="zh-CN" baseline="0" dirty="0" smtClean="0"/>
              <a:t>To day, CP violation is observed in B,D and </a:t>
            </a:r>
            <a:r>
              <a:rPr lang="en-US" altLang="zh-CN" baseline="0" dirty="0" err="1" smtClean="0"/>
              <a:t>Ksystem</a:t>
            </a:r>
            <a:endParaRPr lang="en-US" altLang="zh-CN" baseline="0" dirty="0" smtClean="0"/>
          </a:p>
          <a:p>
            <a:r>
              <a:rPr lang="en-US" altLang="zh-CN" baseline="0" dirty="0" smtClean="0"/>
              <a:t>But no </a:t>
            </a:r>
            <a:r>
              <a:rPr lang="en-US" altLang="zh-CN" baseline="0" dirty="0" err="1" smtClean="0"/>
              <a:t>ovserved</a:t>
            </a:r>
            <a:r>
              <a:rPr lang="en-US" altLang="zh-CN" baseline="0" dirty="0" smtClean="0"/>
              <a:t> in the lepton sector,</a:t>
            </a:r>
          </a:p>
          <a:p>
            <a:r>
              <a:rPr lang="en-US" altLang="zh-CN" baseline="0" dirty="0" smtClean="0"/>
              <a:t>The discovery of CPV in tau decay is a clean </a:t>
            </a:r>
            <a:r>
              <a:rPr lang="en-US" altLang="zh-CN" baseline="0" dirty="0" err="1" smtClean="0"/>
              <a:t>signture</a:t>
            </a:r>
            <a:r>
              <a:rPr lang="en-US" altLang="zh-CN" baseline="0" dirty="0" smtClean="0"/>
              <a:t> of NP.</a:t>
            </a:r>
          </a:p>
          <a:p>
            <a:r>
              <a:rPr lang="en-US" altLang="zh-CN" baseline="0" dirty="0" smtClean="0"/>
              <a:t>The most promising CPV channels is tau-Ks pi v,</a:t>
            </a:r>
          </a:p>
          <a:p>
            <a:r>
              <a:rPr lang="en-US" altLang="zh-CN" baseline="0" dirty="0" smtClean="0"/>
              <a:t>The SM predicted the CVP at 10-3 level duo to the Ks-Kl mixing,</a:t>
            </a:r>
          </a:p>
          <a:p>
            <a:r>
              <a:rPr lang="en-US" altLang="zh-CN" baseline="0" dirty="0" smtClean="0"/>
              <a:t>But Belle and Babar did not observed any </a:t>
            </a:r>
            <a:r>
              <a:rPr lang="en-US" altLang="zh-CN" baseline="0" dirty="0" err="1" smtClean="0"/>
              <a:t>evindence</a:t>
            </a:r>
            <a:r>
              <a:rPr lang="en-US" altLang="zh-CN" baseline="0" dirty="0" smtClean="0"/>
              <a:t> for it CPV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64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So we</a:t>
            </a:r>
            <a:r>
              <a:rPr lang="en-US" altLang="zh-CN" baseline="0" dirty="0" smtClean="0"/>
              <a:t> need a new measurement on the angular CPV </a:t>
            </a:r>
            <a:r>
              <a:rPr lang="en-US" altLang="zh-CN" baseline="0" dirty="0" err="1" smtClean="0"/>
              <a:t>asymmerty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smtClean="0"/>
              <a:t>Like use T-od </a:t>
            </a:r>
            <a:r>
              <a:rPr lang="en-US" altLang="zh-CN" baseline="0" dirty="0" err="1" smtClean="0"/>
              <a:t>ratationally</a:t>
            </a:r>
            <a:r>
              <a:rPr lang="en-US" altLang="zh-CN" baseline="0" dirty="0" smtClean="0"/>
              <a:t> invariant products.</a:t>
            </a:r>
          </a:p>
          <a:p>
            <a:r>
              <a:rPr lang="en-US" altLang="zh-CN" baseline="0" dirty="0" smtClean="0"/>
              <a:t>The kind of analysis can be performed in the tau decay into final state with more than 2 hadron.</a:t>
            </a:r>
          </a:p>
          <a:p>
            <a:r>
              <a:rPr lang="en-US" altLang="zh-CN" baseline="0" dirty="0" smtClean="0"/>
              <a:t>But the polarized beam is necessary.</a:t>
            </a:r>
          </a:p>
          <a:p>
            <a:r>
              <a:rPr lang="en-US" altLang="zh-CN" baseline="0" dirty="0" smtClean="0"/>
              <a:t>As we know, the polarization of electron beam can be </a:t>
            </a:r>
            <a:r>
              <a:rPr lang="en-US" altLang="zh-CN" baseline="0" dirty="0" err="1" smtClean="0"/>
              <a:t>transver</a:t>
            </a:r>
            <a:r>
              <a:rPr lang="en-US" altLang="zh-CN" baseline="0" dirty="0" smtClean="0"/>
              <a:t> to the produce</a:t>
            </a:r>
          </a:p>
          <a:p>
            <a:r>
              <a:rPr lang="en-US" altLang="zh-CN" baseline="0" dirty="0" smtClean="0"/>
              <a:t>Tau, </a:t>
            </a:r>
          </a:p>
          <a:p>
            <a:r>
              <a:rPr lang="en-US" altLang="zh-CN" baseline="0" dirty="0" smtClean="0"/>
              <a:t>In tau-charm region, all the produce tau is expected to the 100% </a:t>
            </a:r>
            <a:r>
              <a:rPr lang="en-US" altLang="zh-CN" baseline="0" dirty="0" err="1" smtClean="0"/>
              <a:t>poralaztion</a:t>
            </a:r>
            <a:endParaRPr lang="en-US" altLang="zh-CN" baseline="0" dirty="0" smtClean="0"/>
          </a:p>
          <a:p>
            <a:r>
              <a:rPr lang="en-US" altLang="zh-CN" baseline="0" dirty="0" smtClean="0"/>
              <a:t>While in the super factor, the </a:t>
            </a:r>
            <a:r>
              <a:rPr lang="en-US" altLang="zh-CN" baseline="0" dirty="0" err="1" smtClean="0"/>
              <a:t>proporazation</a:t>
            </a:r>
            <a:r>
              <a:rPr lang="en-US" altLang="zh-CN" baseline="0" dirty="0" smtClean="0"/>
              <a:t> is expected to be about 50% with </a:t>
            </a:r>
          </a:p>
          <a:p>
            <a:r>
              <a:rPr lang="en-US" altLang="zh-CN" baseline="0" dirty="0" smtClean="0"/>
              <a:t>Tau cos\</a:t>
            </a:r>
            <a:r>
              <a:rPr lang="en-US" altLang="zh-CN" baseline="0" dirty="0" err="1" smtClean="0"/>
              <a:t>thet</a:t>
            </a:r>
            <a:r>
              <a:rPr lang="en-US" altLang="zh-CN" baseline="0" dirty="0" smtClean="0"/>
              <a:t> is 0.</a:t>
            </a:r>
          </a:p>
          <a:p>
            <a:r>
              <a:rPr lang="en-US" altLang="zh-CN" baseline="0" dirty="0" smtClean="0"/>
              <a:t>A important variable “</a:t>
            </a:r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Of Merits</a:t>
            </a:r>
            <a:r>
              <a:rPr lang="en-US" altLang="zh-CN" baseline="0" dirty="0" smtClean="0"/>
              <a:t>” proposed by the Y.S TSAI which take</a:t>
            </a:r>
          </a:p>
          <a:p>
            <a:r>
              <a:rPr lang="en-US" altLang="zh-CN" baseline="0" dirty="0" smtClean="0"/>
              <a:t>into </a:t>
            </a:r>
            <a:r>
              <a:rPr lang="en-US" altLang="zh-CN" baseline="0" dirty="0" err="1" smtClean="0"/>
              <a:t>accouting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luminorcist</a:t>
            </a:r>
            <a:r>
              <a:rPr lang="en-US" altLang="zh-CN" baseline="0" dirty="0" smtClean="0"/>
              <a:t>, polarization and total cross section,</a:t>
            </a:r>
          </a:p>
          <a:p>
            <a:r>
              <a:rPr lang="en-US" altLang="zh-CN" baseline="0" dirty="0" smtClean="0"/>
              <a:t>to quantitative evaluate the feature of different experiment on CPV study</a:t>
            </a:r>
          </a:p>
          <a:p>
            <a:r>
              <a:rPr lang="en-US" altLang="zh-CN" baseline="0" dirty="0" smtClean="0"/>
              <a:t>And  HIEPA is found to be with the best </a:t>
            </a:r>
            <a:r>
              <a:rPr lang="en-US" altLang="zh-CN" baseline="0" dirty="0" err="1" smtClean="0"/>
              <a:t>quilaty</a:t>
            </a:r>
            <a:r>
              <a:rPr lang="en-US" altLang="zh-CN" baseline="0" dirty="0" smtClean="0"/>
              <a:t>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Evaluate the characters of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7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move to the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Nuclearon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Electromagnetic Form factor topic.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nucleon (proton and neutron) electromagnetic form factors describe the spatial distributions of electric charge and current inside the nucleon and thus are intimately related to its internal structure; these form factors are among the most basic observables of the nucleon.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two kind of FF measurement, Space-like FF, which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measured in the scatter process, while the Time like FF, can be measure in the annihilate in the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ppbar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process.</a:t>
            </a:r>
          </a:p>
          <a:p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complete picture of the nucleon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structrure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requires both space-like and time-like FF measurement.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5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So,</a:t>
            </a:r>
            <a:r>
              <a:rPr lang="en-US" altLang="zh-CN" baseline="0" dirty="0" smtClean="0"/>
              <a:t> for the Ratio of GE and Gm, the uncertainty of BESIII test run is about 24%,</a:t>
            </a:r>
          </a:p>
          <a:p>
            <a:r>
              <a:rPr lang="en-US" altLang="zh-CN" baseline="0" dirty="0" smtClean="0"/>
              <a:t>While is expected 10% in BESIII final results, </a:t>
            </a:r>
          </a:p>
          <a:p>
            <a:r>
              <a:rPr lang="en-US" altLang="zh-CN" baseline="0" dirty="0" smtClean="0"/>
              <a:t>while in HIEPA, the </a:t>
            </a:r>
            <a:r>
              <a:rPr lang="en-US" altLang="zh-CN" baseline="0" dirty="0" err="1" smtClean="0"/>
              <a:t>uncertiant</a:t>
            </a:r>
            <a:r>
              <a:rPr lang="en-US" altLang="zh-CN" baseline="0" dirty="0" smtClean="0"/>
              <a:t> is expected to be 1.5% or 1% with 1 or 2 days date </a:t>
            </a:r>
          </a:p>
          <a:p>
            <a:r>
              <a:rPr lang="en-US" altLang="zh-CN" baseline="0" dirty="0" smtClean="0"/>
              <a:t>taking respectively.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经历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932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A.W. Chao, Problems in obtaining polarized e+ and e- beams and perspectives for PEP, High-Energy Physics with Polarized Beams and Polarized Targets Volume 38 of the series EXS 38: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Experientia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Supplementum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p. 15-26, 1981</a:t>
                </a:r>
              </a:p>
              <a:p>
                <a:pPr lvl="0"/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V. V.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Anashin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V.M. </a:t>
                </a:r>
                <a:r>
                  <a:rPr lang="en-US" altLang="zh-CN" sz="1200" kern="120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Aulchenko</a:t>
                </a:r>
                <a:r>
                  <a:rPr lang="en-US" altLang="zh-CN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et al., A project of super c-τ factory in Novosibirsk, 2011</a:t>
                </a:r>
                <a:endParaRPr lang="zh-CN" altLang="zh-CN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altLang="zh-CN" sz="1200" u="sng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  <a:hlinkClick r:id="rId3"/>
                  </a:rPr>
                  <a:t>https://ctd.inp.nsk.su/c-tau/Project/CDR_en_ScTau.pdf</a:t>
                </a:r>
                <a:endParaRPr lang="en-US" altLang="zh-CN" dirty="0" smtClean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N1</a:t>
                </a:r>
                <a:r>
                  <a:rPr lang="zh-CN" altLang="en-US" dirty="0" smtClean="0"/>
                  <a:t>，</a:t>
                </a:r>
                <a:r>
                  <a:rPr lang="en-US" altLang="zh-CN" dirty="0" smtClean="0"/>
                  <a:t>N2 are the number of particles in the two colliding bunches.</a:t>
                </a:r>
              </a:p>
              <a:p>
                <a:r>
                  <a:rPr lang="en-US" altLang="zh-CN" dirty="0" smtClean="0"/>
                  <a:t>Σ</a:t>
                </a:r>
                <a:r>
                  <a:rPr lang="zh-CN" altLang="en-US" dirty="0" smtClean="0"/>
                  <a:t>，</a:t>
                </a:r>
                <a:r>
                  <a:rPr lang="en-US" altLang="zh-CN" dirty="0" smtClean="0"/>
                  <a:t>respectively, the convoluted horizontal and vertical bunch size at the IP</a:t>
                </a:r>
                <a:r>
                  <a:rPr lang="en-US" altLang="zh-CN" dirty="0" smtClean="0"/>
                  <a:t>. </a:t>
                </a:r>
                <a:r>
                  <a:rPr lang="zh-CN" altLang="en-US" dirty="0" smtClean="0"/>
                  <a:t>卷积尺寸，两束团分别尺寸的平方和的平方根</a:t>
                </a:r>
                <a:endParaRPr lang="en-US" altLang="zh-CN" dirty="0" smtClean="0"/>
              </a:p>
              <a:p>
                <a:endParaRPr lang="en-US" altLang="zh-CN" dirty="0" smtClean="0"/>
              </a:p>
              <a:p>
                <a:r>
                  <a:rPr lang="en-US" altLang="zh-CN" dirty="0" smtClean="0"/>
                  <a:t>[1]</a:t>
                </a:r>
                <a:r>
                  <a:rPr lang="en-US" altLang="zh-CN" dirty="0" smtClean="0"/>
                  <a:t>The hourglass effect and the measurement of the transverse size of colliding beams by luminosity scans, M. </a:t>
                </a:r>
                <a:r>
                  <a:rPr lang="en-US" altLang="zh-CN" dirty="0" err="1" smtClean="0"/>
                  <a:t>Venturini</a:t>
                </a:r>
                <a:r>
                  <a:rPr lang="en-US" altLang="zh-CN" dirty="0" smtClean="0"/>
                  <a:t> and W. </a:t>
                </a:r>
                <a:r>
                  <a:rPr lang="en-US" altLang="zh-CN" dirty="0" err="1" smtClean="0"/>
                  <a:t>Kozanecki</a:t>
                </a:r>
                <a:r>
                  <a:rPr lang="en-US" altLang="zh-CN" dirty="0" smtClean="0"/>
                  <a:t> , Stanford Linear Accelerator Center, Stanford University, Stanford, CA 94309</a:t>
                </a:r>
              </a:p>
              <a:p>
                <a:endParaRPr lang="en-US" altLang="zh-CN" dirty="0" smtClean="0"/>
              </a:p>
              <a:p>
                <a:r>
                  <a:rPr lang="en-US" altLang="zh-CN" dirty="0" smtClean="0"/>
                  <a:t>[2]</a:t>
                </a:r>
                <a:r>
                  <a:rPr lang="en-US" altLang="zh-CN" dirty="0" smtClean="0"/>
                  <a:t>Concept of luminosity, Werner Herr and Bruno </a:t>
                </a:r>
                <a:r>
                  <a:rPr lang="en-US" altLang="zh-CN" dirty="0" err="1" smtClean="0"/>
                  <a:t>Muratori</a:t>
                </a:r>
                <a:r>
                  <a:rPr lang="en-US" altLang="zh-CN" dirty="0" smtClean="0"/>
                  <a:t>∗ CERN, Geneva, Switzerland ∗ now at Daresbury Laboratory, United Kingdom</a:t>
                </a:r>
              </a:p>
              <a:p>
                <a:endParaRPr lang="en-US" altLang="zh-CN" dirty="0" smtClean="0"/>
              </a:p>
              <a:p>
                <a:pPr marL="254812" lvl="1" indent="0">
                  <a:lnSpc>
                    <a:spcPct val="100000"/>
                  </a:lnSpc>
                  <a:buNone/>
                </a:pPr>
                <a:r>
                  <a:rPr lang="zh-CN" altLang="en-US" dirty="0" smtClean="0"/>
                  <a:t>优化在特定能量下的对称环形对撞机</a:t>
                </a:r>
                <a:r>
                  <a:rPr lang="en-US" altLang="zh-CN" baseline="0" dirty="0" smtClean="0"/>
                  <a:t> </a:t>
                </a:r>
                <a:r>
                  <a:rPr lang="en-US" altLang="zh-CN" sz="20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ℒ^</a:t>
                </a:r>
                <a:r>
                  <a:rPr lang="en-US" altLang="zh-CN" sz="2000" i="0">
                    <a:latin typeface="Cambria Math" panose="02040503050406030204" pitchFamily="18" charset="0"/>
                  </a:rPr>
                  <a:t>∗=</a:t>
                </a:r>
                <a:r>
                  <a:rPr lang="zh-CN" altLang="zh-CN" sz="2000" i="0">
                    <a:latin typeface="Cambria Math" panose="02040503050406030204" pitchFamily="18" charset="0"/>
                  </a:rPr>
                  <a:t>(</a:t>
                </a:r>
                <a:r>
                  <a:rPr lang="en-US" altLang="zh-CN" sz="2000" i="0">
                    <a:latin typeface="Cambria Math" panose="02040503050406030204" pitchFamily="18" charset="0"/>
                  </a:rPr>
                  <a:t>γ𝑛</a:t>
                </a:r>
                <a:r>
                  <a:rPr lang="zh-CN" altLang="zh-CN" sz="2000" i="0">
                    <a:latin typeface="Cambria Math" panose="02040503050406030204" pitchFamily="18" charset="0"/>
                  </a:rPr>
                  <a:t>_</a:t>
                </a:r>
                <a:r>
                  <a:rPr lang="en-US" altLang="zh-CN" sz="2000" i="0">
                    <a:latin typeface="Cambria Math" panose="02040503050406030204" pitchFamily="18" charset="0"/>
                  </a:rPr>
                  <a:t>𝑏</a:t>
                </a:r>
                <a:r>
                  <a:rPr lang="zh-CN" altLang="zh-CN" sz="2000" i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000" i="0">
                    <a:latin typeface="Cambria Math" panose="02040503050406030204" pitchFamily="18" charset="0"/>
                  </a:rPr>
                  <a:t>𝐼</a:t>
                </a:r>
                <a:r>
                  <a:rPr lang="zh-CN" altLang="zh-CN" sz="2000" i="0">
                    <a:latin typeface="Cambria Math" panose="02040503050406030204" pitchFamily="18" charset="0"/>
                  </a:rPr>
                  <a:t>_</a:t>
                </a:r>
                <a:r>
                  <a:rPr lang="en-US" altLang="zh-CN" sz="2000" i="0">
                    <a:latin typeface="Cambria Math" panose="02040503050406030204" pitchFamily="18" charset="0"/>
                  </a:rPr>
                  <a:t>𝑏</a:t>
                </a:r>
                <a:r>
                  <a:rPr lang="zh-CN" altLang="zh-CN" sz="2000" i="0">
                    <a:latin typeface="Cambria Math" panose="02040503050406030204" pitchFamily="18" charset="0"/>
                  </a:rPr>
                  <a:t>)/(</a:t>
                </a:r>
                <a:r>
                  <a:rPr lang="en-US" altLang="zh-CN" sz="2000" i="0">
                    <a:latin typeface="Cambria Math" panose="02040503050406030204" pitchFamily="18" charset="0"/>
                  </a:rPr>
                  <a:t>2𝑒𝑟</a:t>
                </a:r>
                <a:r>
                  <a:rPr lang="zh-CN" altLang="zh-CN" sz="2000" i="0">
                    <a:latin typeface="Cambria Math" panose="02040503050406030204" pitchFamily="18" charset="0"/>
                  </a:rPr>
                  <a:t>_</a:t>
                </a:r>
                <a:r>
                  <a:rPr lang="en-US" altLang="zh-CN" sz="2000" i="0">
                    <a:latin typeface="Cambria Math" panose="02040503050406030204" pitchFamily="18" charset="0"/>
                  </a:rPr>
                  <a:t>𝑒</a:t>
                </a:r>
                <a:r>
                  <a:rPr lang="zh-CN" altLang="zh-CN" sz="2000" i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000" i="0">
                    <a:latin typeface="Cambria Math" panose="02040503050406030204" pitchFamily="18" charset="0"/>
                  </a:rPr>
                  <a:t>𝛽</a:t>
                </a:r>
                <a:r>
                  <a:rPr lang="zh-CN" altLang="zh-CN" sz="2000" i="0">
                    <a:latin typeface="Cambria Math" panose="02040503050406030204" pitchFamily="18" charset="0"/>
                  </a:rPr>
                  <a:t>_</a:t>
                </a:r>
                <a:r>
                  <a:rPr lang="en-US" altLang="zh-CN" sz="2000" i="0">
                    <a:latin typeface="Cambria Math" panose="02040503050406030204" pitchFamily="18" charset="0"/>
                  </a:rPr>
                  <a:t>𝑦^∗ </a:t>
                </a:r>
                <a:r>
                  <a:rPr lang="zh-CN" altLang="zh-CN" sz="2000" i="0">
                    <a:latin typeface="Cambria Math" panose="02040503050406030204" pitchFamily="18" charset="0"/>
                  </a:rPr>
                  <a:t>) </a:t>
                </a:r>
                <a:r>
                  <a:rPr lang="en-US" altLang="zh-CN" sz="2000" i="0">
                    <a:latin typeface="Cambria Math" panose="02040503050406030204" pitchFamily="18" charset="0"/>
                  </a:rPr>
                  <a:t>𝜉</a:t>
                </a:r>
                <a:r>
                  <a:rPr lang="zh-CN" altLang="zh-CN" sz="2000" i="0">
                    <a:latin typeface="Cambria Math" panose="02040503050406030204" pitchFamily="18" charset="0"/>
                  </a:rPr>
                  <a:t>_</a:t>
                </a:r>
                <a:r>
                  <a:rPr lang="en-US" altLang="zh-CN" sz="2000" i="0">
                    <a:latin typeface="Cambria Math" panose="02040503050406030204" pitchFamily="18" charset="0"/>
                  </a:rPr>
                  <a:t>𝑦 𝐻</a:t>
                </a:r>
                <a:endParaRPr lang="en-US" altLang="zh-CN" sz="2000" dirty="0" smtClean="0"/>
              </a:p>
              <a:p>
                <a:endParaRPr lang="en-US" altLang="zh-CN" dirty="0" smtClean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B8740-C3E8-4F36-9AA1-3227B6A0893C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776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</a:t>
            </a:r>
            <a:r>
              <a:rPr lang="en-US" altLang="zh-CN" baseline="0" dirty="0" smtClean="0"/>
              <a:t> fast simulation of two option with MDC plus the star </a:t>
            </a:r>
            <a:r>
              <a:rPr lang="en-US" altLang="zh-CN" baseline="0" dirty="0" err="1" smtClean="0"/>
              <a:t>hevery</a:t>
            </a:r>
            <a:r>
              <a:rPr lang="en-US" altLang="zh-CN" baseline="0" dirty="0" smtClean="0"/>
              <a:t> flavor tracker or BELLEII pixel deter</a:t>
            </a:r>
          </a:p>
          <a:p>
            <a:r>
              <a:rPr lang="en-US" altLang="zh-CN" baseline="0" dirty="0" smtClean="0"/>
              <a:t>Show the similar </a:t>
            </a:r>
            <a:r>
              <a:rPr lang="en-US" altLang="zh-CN" baseline="0" dirty="0" err="1" smtClean="0"/>
              <a:t>perfromce</a:t>
            </a:r>
            <a:r>
              <a:rPr lang="en-US" altLang="zh-CN" baseline="0" dirty="0" smtClean="0"/>
              <a:t> for the two options, and the results can be </a:t>
            </a:r>
            <a:r>
              <a:rPr lang="en-US" altLang="zh-CN" baseline="0" dirty="0" err="1" smtClean="0"/>
              <a:t>invprove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sinificant</a:t>
            </a:r>
            <a:r>
              <a:rPr lang="en-US" altLang="zh-CN" baseline="0" dirty="0" smtClean="0"/>
              <a:t> at</a:t>
            </a:r>
          </a:p>
          <a:p>
            <a:r>
              <a:rPr lang="en-US" altLang="zh-CN" baseline="0" dirty="0" smtClean="0"/>
              <a:t>High mass region with the inner deter, but not big change in the low </a:t>
            </a:r>
            <a:r>
              <a:rPr lang="en-US" altLang="zh-CN" baseline="0" dirty="0" err="1" smtClean="0"/>
              <a:t>mementum</a:t>
            </a:r>
            <a:r>
              <a:rPr lang="en-US" altLang="zh-CN" baseline="0" dirty="0" smtClean="0"/>
              <a:t> region.</a:t>
            </a:r>
          </a:p>
          <a:p>
            <a:r>
              <a:rPr lang="en-US" altLang="zh-CN" baseline="0" dirty="0" smtClean="0"/>
              <a:t>And the tracker efficiency can be improved with the inner detector.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16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 plots</a:t>
            </a:r>
            <a:r>
              <a:rPr lang="en-US" altLang="zh-CN" baseline="0" dirty="0" smtClean="0"/>
              <a:t> show the expected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spectronscopy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prodicted</a:t>
            </a:r>
            <a:r>
              <a:rPr lang="en-US" altLang="zh-CN" baseline="0" dirty="0" smtClean="0"/>
              <a:t> by QM,</a:t>
            </a:r>
          </a:p>
          <a:p>
            <a:r>
              <a:rPr lang="en-US" altLang="zh-CN" baseline="0" dirty="0" smtClean="0"/>
              <a:t>To date, in experiment, states below charm </a:t>
            </a:r>
            <a:r>
              <a:rPr lang="en-US" altLang="zh-CN" baseline="0" dirty="0" err="1" smtClean="0"/>
              <a:t>trheshold</a:t>
            </a:r>
            <a:r>
              <a:rPr lang="en-US" altLang="zh-CN" baseline="0" dirty="0" smtClean="0"/>
              <a:t> are all observed well,</a:t>
            </a:r>
          </a:p>
          <a:p>
            <a:r>
              <a:rPr lang="en-US" altLang="zh-CN" baseline="0" dirty="0" smtClean="0"/>
              <a:t>But above the charm threshold, there are still some missing states have not be observed yet</a:t>
            </a:r>
          </a:p>
          <a:p>
            <a:r>
              <a:rPr lang="en-US" altLang="zh-CN" baseline="0" dirty="0" smtClean="0"/>
              <a:t>Also, in the last decay, a lot of new XYZ states are observed, which is not a obviously conventional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states.</a:t>
            </a:r>
          </a:p>
          <a:p>
            <a:r>
              <a:rPr lang="en-US" altLang="zh-CN" baseline="0" dirty="0" smtClean="0"/>
              <a:t>The nature is these new </a:t>
            </a:r>
            <a:r>
              <a:rPr lang="en-US" altLang="zh-CN" baseline="0" dirty="0" err="1" smtClean="0"/>
              <a:t>observetion</a:t>
            </a:r>
            <a:r>
              <a:rPr lang="en-US" altLang="zh-CN" baseline="0" dirty="0" smtClean="0"/>
              <a:t> is unclear.</a:t>
            </a:r>
          </a:p>
          <a:p>
            <a:r>
              <a:rPr lang="en-US" altLang="zh-CN" baseline="0" dirty="0" smtClean="0"/>
              <a:t>A better </a:t>
            </a:r>
            <a:r>
              <a:rPr lang="en-US" altLang="zh-CN" baseline="0" dirty="0" err="1" smtClean="0"/>
              <a:t>understaing</a:t>
            </a:r>
            <a:r>
              <a:rPr lang="en-US" altLang="zh-CN" baseline="0" dirty="0" smtClean="0"/>
              <a:t> on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spectron</a:t>
            </a:r>
            <a:r>
              <a:rPr lang="en-US" altLang="zh-CN" baseline="0" dirty="0" smtClean="0"/>
              <a:t> may help to understand their natures.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23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 Following, I</a:t>
            </a:r>
            <a:r>
              <a:rPr lang="en-US" altLang="zh-CN" baseline="0" dirty="0" smtClean="0"/>
              <a:t> introduce some very simple estimation for the searching for these missing states.</a:t>
            </a:r>
          </a:p>
          <a:p>
            <a:r>
              <a:rPr lang="en-US" altLang="zh-CN" baseline="0" dirty="0" smtClean="0"/>
              <a:t>First Example is to search for the D wave singlet, </a:t>
            </a:r>
          </a:p>
          <a:p>
            <a:r>
              <a:rPr lang="en-US" altLang="zh-CN" baseline="0" dirty="0" smtClean="0"/>
              <a:t>This D wave </a:t>
            </a:r>
            <a:r>
              <a:rPr lang="en-US" altLang="zh-CN" baseline="0" dirty="0" err="1" smtClean="0"/>
              <a:t>siglet</a:t>
            </a:r>
            <a:r>
              <a:rPr lang="en-US" altLang="zh-CN" baseline="0" dirty="0" smtClean="0"/>
              <a:t> states is expected produce and decay by the E1 transition of </a:t>
            </a:r>
          </a:p>
          <a:p>
            <a:r>
              <a:rPr lang="en-US" altLang="zh-CN" baseline="0" dirty="0" smtClean="0"/>
              <a:t>P wave singlet, </a:t>
            </a:r>
          </a:p>
          <a:p>
            <a:r>
              <a:rPr lang="en-US" altLang="zh-CN" baseline="0" dirty="0" smtClean="0"/>
              <a:t>If we </a:t>
            </a:r>
            <a:r>
              <a:rPr lang="en-US" altLang="zh-CN" baseline="0" dirty="0" err="1" smtClean="0"/>
              <a:t>asumment</a:t>
            </a:r>
            <a:r>
              <a:rPr lang="en-US" altLang="zh-CN" baseline="0" dirty="0" smtClean="0"/>
              <a:t> the production cross section of excited P wave singlet is 20pb</a:t>
            </a:r>
          </a:p>
          <a:p>
            <a:r>
              <a:rPr lang="en-US" altLang="zh-CN" baseline="0" dirty="0" smtClean="0"/>
              <a:t>And the our experience from BESIII on the efficiency to </a:t>
            </a:r>
            <a:r>
              <a:rPr lang="en-US" altLang="zh-CN" baseline="0" dirty="0" err="1" smtClean="0"/>
              <a:t>tage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etac</a:t>
            </a:r>
            <a:r>
              <a:rPr lang="en-US" altLang="zh-CN" baseline="0" dirty="0" smtClean="0"/>
              <a:t> hadron decay </a:t>
            </a:r>
          </a:p>
          <a:p>
            <a:r>
              <a:rPr lang="en-US" altLang="zh-CN" baseline="0" dirty="0" smtClean="0"/>
              <a:t>mode is 1.5%,</a:t>
            </a:r>
          </a:p>
          <a:p>
            <a:r>
              <a:rPr lang="en-US" altLang="zh-CN" baseline="0" dirty="0" smtClean="0"/>
              <a:t>We expected we can got the 20events/per years</a:t>
            </a:r>
          </a:p>
          <a:p>
            <a:r>
              <a:rPr lang="en-US" altLang="zh-CN" baseline="0" dirty="0" smtClean="0"/>
              <a:t>The background is very low due to the </a:t>
            </a:r>
            <a:r>
              <a:rPr lang="en-US" altLang="zh-CN" baseline="0" dirty="0" err="1" smtClean="0"/>
              <a:t>narraow</a:t>
            </a:r>
            <a:r>
              <a:rPr lang="en-US" altLang="zh-CN" baseline="0" dirty="0" smtClean="0"/>
              <a:t> width of </a:t>
            </a:r>
            <a:r>
              <a:rPr lang="en-US" altLang="zh-CN" baseline="0" dirty="0" err="1" smtClean="0"/>
              <a:t>hc</a:t>
            </a:r>
            <a:r>
              <a:rPr lang="en-US" altLang="zh-CN" baseline="0" dirty="0" smtClean="0"/>
              <a:t> and </a:t>
            </a:r>
            <a:r>
              <a:rPr lang="en-US" altLang="zh-CN" baseline="0" dirty="0" err="1" smtClean="0"/>
              <a:t>etac</a:t>
            </a:r>
            <a:endParaRPr lang="en-US" altLang="zh-CN" baseline="0" dirty="0" smtClean="0"/>
          </a:p>
          <a:p>
            <a:r>
              <a:rPr lang="en-US" altLang="zh-CN" baseline="0" dirty="0" smtClean="0"/>
              <a:t>Another example is to search for the </a:t>
            </a:r>
            <a:r>
              <a:rPr lang="en-US" altLang="zh-CN" baseline="0" dirty="0" err="1" smtClean="0"/>
              <a:t>exicited</a:t>
            </a:r>
            <a:r>
              <a:rPr lang="en-US" altLang="zh-CN" baseline="0" dirty="0" smtClean="0"/>
              <a:t> stand of </a:t>
            </a:r>
            <a:r>
              <a:rPr lang="en-US" altLang="zh-CN" baseline="0" dirty="0" err="1" smtClean="0"/>
              <a:t>chi_cj</a:t>
            </a:r>
            <a:r>
              <a:rPr lang="en-US" altLang="zh-CN" baseline="0" dirty="0" smtClean="0"/>
              <a:t>,</a:t>
            </a:r>
          </a:p>
          <a:p>
            <a:r>
              <a:rPr lang="en-US" altLang="zh-CN" baseline="0" dirty="0" smtClean="0"/>
              <a:t>Which is expected to produce by the E1 transition from the </a:t>
            </a:r>
            <a:r>
              <a:rPr lang="en-US" altLang="zh-CN" baseline="0" dirty="0" err="1" smtClean="0"/>
              <a:t>psip</a:t>
            </a:r>
            <a:r>
              <a:rPr lang="en-US" altLang="zh-CN" baseline="0" dirty="0" smtClean="0"/>
              <a:t> particle,</a:t>
            </a:r>
          </a:p>
          <a:p>
            <a:r>
              <a:rPr lang="en-US" altLang="zh-CN" baseline="0" dirty="0" smtClean="0"/>
              <a:t>We expected we can get the 10-100 events per year.</a:t>
            </a:r>
          </a:p>
          <a:p>
            <a:r>
              <a:rPr lang="en-US" altLang="zh-CN" baseline="0" dirty="0" smtClean="0"/>
              <a:t>The same, the background is very low due to the </a:t>
            </a:r>
            <a:r>
              <a:rPr lang="en-US" altLang="zh-CN" baseline="0" dirty="0" err="1" smtClean="0"/>
              <a:t>narraw</a:t>
            </a:r>
            <a:r>
              <a:rPr lang="en-US" altLang="zh-CN" baseline="0" dirty="0" smtClean="0"/>
              <a:t> with </a:t>
            </a:r>
            <a:r>
              <a:rPr lang="en-US" altLang="zh-CN" baseline="0" dirty="0" err="1" smtClean="0"/>
              <a:t>psip</a:t>
            </a:r>
            <a:r>
              <a:rPr lang="en-US" altLang="zh-CN" baseline="0" dirty="0" smtClean="0"/>
              <a:t> and psi.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86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Tua</a:t>
            </a:r>
            <a:r>
              <a:rPr lang="en-US" altLang="zh-CN" dirty="0" smtClean="0"/>
              <a:t>-&gt;gamma mu have been</a:t>
            </a:r>
            <a:r>
              <a:rPr lang="en-US" altLang="zh-CN" baseline="0" dirty="0" smtClean="0"/>
              <a:t> detail studying for many years in B </a:t>
            </a:r>
            <a:r>
              <a:rPr lang="en-US" altLang="zh-CN" baseline="0" dirty="0" err="1" smtClean="0"/>
              <a:t>facotry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  <a:p>
            <a:r>
              <a:rPr lang="en-US" altLang="zh-CN" dirty="0" smtClean="0"/>
              <a:t>This</a:t>
            </a:r>
            <a:r>
              <a:rPr lang="en-US" altLang="zh-CN" baseline="0" dirty="0" smtClean="0"/>
              <a:t> plot show the update </a:t>
            </a:r>
            <a:r>
              <a:rPr lang="en-US" altLang="zh-CN" baseline="0" dirty="0" err="1" smtClean="0"/>
              <a:t>limint</a:t>
            </a:r>
            <a:r>
              <a:rPr lang="en-US" altLang="zh-CN" baseline="0" dirty="0" smtClean="0"/>
              <a:t> as function of luminosity for the different experiment.</a:t>
            </a:r>
          </a:p>
          <a:p>
            <a:r>
              <a:rPr lang="en-US" altLang="zh-CN" baseline="0" dirty="0" smtClean="0"/>
              <a:t>The current update limit is about 4x10-8 from both BABAR and BELLE,</a:t>
            </a:r>
          </a:p>
          <a:p>
            <a:r>
              <a:rPr lang="en-US" altLang="zh-CN" baseline="0" dirty="0" smtClean="0"/>
              <a:t>It is clear see that the upper limit is proportional to 1/</a:t>
            </a:r>
            <a:r>
              <a:rPr lang="en-US" altLang="zh-CN" baseline="0" dirty="0" err="1" smtClean="0"/>
              <a:t>sqrt</a:t>
            </a:r>
            <a:r>
              <a:rPr lang="en-US" altLang="zh-CN" baseline="0" dirty="0" smtClean="0"/>
              <a:t>(L)</a:t>
            </a:r>
          </a:p>
          <a:p>
            <a:r>
              <a:rPr lang="en-US" altLang="zh-CN" baseline="0" dirty="0" smtClean="0"/>
              <a:t>The </a:t>
            </a:r>
            <a:r>
              <a:rPr lang="en-US" altLang="zh-CN" baseline="0" dirty="0" err="1" smtClean="0"/>
              <a:t>strudy</a:t>
            </a:r>
            <a:r>
              <a:rPr lang="en-US" altLang="zh-CN" baseline="0" dirty="0" smtClean="0"/>
              <a:t> from Supper B show the expected UL is 3x10-9 with 75ab-1 data.</a:t>
            </a:r>
          </a:p>
          <a:p>
            <a:r>
              <a:rPr lang="en-US" altLang="zh-CN" baseline="0" dirty="0" smtClean="0"/>
              <a:t>At HIEPA, we expected to collected 3x109 tau pair per year</a:t>
            </a:r>
          </a:p>
          <a:p>
            <a:r>
              <a:rPr lang="en-US" altLang="zh-CN" baseline="0" dirty="0" smtClean="0"/>
              <a:t>It is interesting to know what the expected UL can be </a:t>
            </a:r>
            <a:r>
              <a:rPr lang="en-US" altLang="zh-CN" baseline="0" dirty="0" err="1" smtClean="0"/>
              <a:t>acieved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 </a:t>
            </a:r>
            <a:r>
              <a:rPr lang="en-US" altLang="zh-CN" baseline="0" dirty="0" err="1" smtClean="0"/>
              <a:t>hiepa</a:t>
            </a:r>
            <a:r>
              <a:rPr lang="en-US" altLang="zh-CN" baseline="0" dirty="0" smtClean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67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However,</a:t>
            </a:r>
            <a:r>
              <a:rPr lang="en-US" altLang="zh-CN" baseline="0" dirty="0" smtClean="0"/>
              <a:t> for the time like proton FF, to day, the experiment statistics are still limit,</a:t>
            </a:r>
          </a:p>
          <a:p>
            <a:r>
              <a:rPr lang="en-US" altLang="zh-CN" baseline="0" dirty="0" smtClean="0"/>
              <a:t>It always assume the Gm=Ge in most of experiment, only two results from </a:t>
            </a:r>
            <a:r>
              <a:rPr lang="en-US" altLang="zh-CN" baseline="0" dirty="0" err="1" smtClean="0"/>
              <a:t>babar</a:t>
            </a:r>
            <a:r>
              <a:rPr lang="en-US" altLang="zh-CN" baseline="0" dirty="0" smtClean="0"/>
              <a:t> and PSI</a:t>
            </a:r>
          </a:p>
          <a:p>
            <a:r>
              <a:rPr lang="en-US" altLang="zh-CN" baseline="0" dirty="0" smtClean="0"/>
              <a:t>To extract the ratio of Ge to Gm, but the results are contradict, and the uncertainty of </a:t>
            </a:r>
          </a:p>
          <a:p>
            <a:r>
              <a:rPr lang="en-US" altLang="zh-CN" baseline="0" dirty="0" smtClean="0"/>
              <a:t>Ratio from the B factory is 10-24%.</a:t>
            </a:r>
          </a:p>
          <a:p>
            <a:r>
              <a:rPr lang="en-US" altLang="zh-CN" baseline="0" dirty="0" smtClean="0"/>
              <a:t>In BESIII, the uncertainty of the ratio is expected to be round 10% with 0.4pb-1 data,</a:t>
            </a:r>
          </a:p>
          <a:p>
            <a:r>
              <a:rPr lang="en-US" altLang="zh-CN" baseline="0" dirty="0" smtClean="0"/>
              <a:t>And it can be first time to extract the Gm and Ge without assumption.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81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Now</a:t>
            </a:r>
            <a:r>
              <a:rPr lang="en-US" altLang="zh-CN" baseline="0" dirty="0" smtClean="0"/>
              <a:t> the naïve question is why we propose the machine on tau-charm energy region.</a:t>
            </a:r>
          </a:p>
          <a:p>
            <a:r>
              <a:rPr lang="en-US" altLang="zh-CN" baseline="0" dirty="0" smtClean="0"/>
              <a:t>As we know, the tau-charm energy region have some advanced features.</a:t>
            </a:r>
          </a:p>
          <a:p>
            <a:r>
              <a:rPr lang="en-US" altLang="zh-CN" baseline="0" dirty="0" smtClean="0"/>
              <a:t>The region have very rich of resonances, such as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and charmed mesons.</a:t>
            </a:r>
          </a:p>
          <a:p>
            <a:r>
              <a:rPr lang="en-US" altLang="zh-CN" baseline="0" dirty="0" smtClean="0"/>
              <a:t>It have threshold characteristics, which can provide a clean </a:t>
            </a:r>
            <a:r>
              <a:rPr lang="en-US" altLang="zh-CN" baseline="0" dirty="0" err="1" smtClean="0"/>
              <a:t>enviroment</a:t>
            </a:r>
            <a:r>
              <a:rPr lang="en-US" altLang="zh-CN" baseline="0" dirty="0" smtClean="0"/>
              <a:t> for physics</a:t>
            </a:r>
          </a:p>
          <a:p>
            <a:r>
              <a:rPr lang="en-US" altLang="zh-CN" baseline="0" dirty="0" smtClean="0"/>
              <a:t>Also, It is well know that the region is serviced as a transition between </a:t>
            </a:r>
            <a:r>
              <a:rPr lang="en-US" altLang="zh-CN" baseline="0" dirty="0" err="1" smtClean="0"/>
              <a:t>soomth</a:t>
            </a:r>
            <a:r>
              <a:rPr lang="en-US" altLang="zh-CN" baseline="0" dirty="0" smtClean="0"/>
              <a:t> and resonances, </a:t>
            </a:r>
            <a:r>
              <a:rPr lang="en-US" altLang="zh-CN" baseline="0" dirty="0" err="1" smtClean="0"/>
              <a:t>pertubative</a:t>
            </a:r>
            <a:r>
              <a:rPr lang="en-US" altLang="zh-CN" baseline="0" dirty="0" smtClean="0"/>
              <a:t> and </a:t>
            </a:r>
            <a:r>
              <a:rPr lang="en-US" altLang="zh-CN" baseline="0" dirty="0" err="1" smtClean="0"/>
              <a:t>monpertubvative</a:t>
            </a:r>
            <a:r>
              <a:rPr lang="en-US" altLang="zh-CN" baseline="0" dirty="0" smtClean="0"/>
              <a:t> QCD</a:t>
            </a:r>
          </a:p>
          <a:p>
            <a:r>
              <a:rPr lang="en-US" altLang="zh-CN" baseline="0" dirty="0" smtClean="0"/>
              <a:t>Also,  mass of the </a:t>
            </a:r>
            <a:r>
              <a:rPr lang="en-US" altLang="zh-CN" baseline="0" dirty="0" err="1" smtClean="0"/>
              <a:t>extotic</a:t>
            </a:r>
            <a:r>
              <a:rPr lang="en-US" altLang="zh-CN" baseline="0" dirty="0" smtClean="0"/>
              <a:t> hadron, </a:t>
            </a:r>
            <a:r>
              <a:rPr lang="en-US" altLang="zh-CN" baseline="0" dirty="0" err="1" smtClean="0"/>
              <a:t>gluonic</a:t>
            </a:r>
            <a:r>
              <a:rPr lang="en-US" altLang="zh-CN" baseline="0" dirty="0" smtClean="0"/>
              <a:t> and </a:t>
            </a:r>
            <a:r>
              <a:rPr lang="en-US" altLang="zh-CN" baseline="0" dirty="0" err="1" smtClean="0"/>
              <a:t>hybird</a:t>
            </a:r>
            <a:r>
              <a:rPr lang="en-US" altLang="zh-CN" baseline="0" dirty="0" smtClean="0"/>
              <a:t> are expected in this region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466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Let</a:t>
            </a:r>
            <a:r>
              <a:rPr lang="en-US" altLang="zh-CN" baseline="0" dirty="0" smtClean="0"/>
              <a:t> us begin from the BEPCII/BESIII,</a:t>
            </a:r>
          </a:p>
          <a:p>
            <a:r>
              <a:rPr lang="en-US" altLang="zh-CN" baseline="0" dirty="0" smtClean="0"/>
              <a:t>As you know, BEPCII/BESIII is the only accelerator running in china to day.</a:t>
            </a:r>
          </a:p>
          <a:p>
            <a:r>
              <a:rPr lang="en-US" altLang="zh-CN" baseline="0" dirty="0" smtClean="0"/>
              <a:t>It also is the unique machine running on tau-charm region in the world.</a:t>
            </a:r>
          </a:p>
          <a:p>
            <a:r>
              <a:rPr lang="en-US" altLang="zh-CN" baseline="0" dirty="0" smtClean="0"/>
              <a:t>The design </a:t>
            </a:r>
            <a:r>
              <a:rPr lang="en-US" altLang="zh-CN" baseline="0" dirty="0" err="1" smtClean="0"/>
              <a:t>luminorcity</a:t>
            </a:r>
            <a:r>
              <a:rPr lang="en-US" altLang="zh-CN" baseline="0" dirty="0" smtClean="0"/>
              <a:t> of BEPCII is 10^33, and now we reach 70% our design goal</a:t>
            </a:r>
          </a:p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76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Now we move the new physics,</a:t>
            </a:r>
          </a:p>
          <a:p>
            <a:r>
              <a:rPr lang="en-US" altLang="zh-CN" dirty="0" smtClean="0"/>
              <a:t>As</a:t>
            </a:r>
            <a:r>
              <a:rPr lang="en-US" altLang="zh-CN" baseline="0" dirty="0" smtClean="0"/>
              <a:t> we know, the discovery of Higgs complete the list of the </a:t>
            </a:r>
            <a:r>
              <a:rPr lang="en-US" altLang="zh-CN" baseline="0" dirty="0" err="1" smtClean="0"/>
              <a:t>partilce</a:t>
            </a:r>
            <a:r>
              <a:rPr lang="en-US" altLang="zh-CN" baseline="0" dirty="0" smtClean="0"/>
              <a:t> in SM.</a:t>
            </a:r>
          </a:p>
          <a:p>
            <a:r>
              <a:rPr lang="en-US" altLang="zh-CN" baseline="0" dirty="0" smtClean="0"/>
              <a:t>But there some still a lots questions can not be explain the </a:t>
            </a:r>
            <a:r>
              <a:rPr lang="en-US" altLang="zh-CN" baseline="0" dirty="0" err="1" smtClean="0"/>
              <a:t>the</a:t>
            </a:r>
            <a:r>
              <a:rPr lang="en-US" altLang="zh-CN" baseline="0" dirty="0" smtClean="0"/>
              <a:t> SM framework.</a:t>
            </a:r>
          </a:p>
          <a:p>
            <a:r>
              <a:rPr lang="en-US" altLang="zh-CN" baseline="0" dirty="0" smtClean="0"/>
              <a:t>To date, there are not any evidence of new physics at high energy frontiers,</a:t>
            </a:r>
          </a:p>
          <a:p>
            <a:r>
              <a:rPr lang="en-US" altLang="zh-CN" baseline="0" dirty="0" smtClean="0"/>
              <a:t>So it is important and </a:t>
            </a:r>
            <a:r>
              <a:rPr lang="en-US" altLang="zh-CN" baseline="0" dirty="0" err="1" smtClean="0"/>
              <a:t>complementart</a:t>
            </a:r>
            <a:r>
              <a:rPr lang="en-US" altLang="zh-CN" baseline="0" dirty="0" smtClean="0"/>
              <a:t> to directly search for new physics in the </a:t>
            </a:r>
            <a:r>
              <a:rPr lang="en-US" altLang="zh-CN" baseline="0" dirty="0" err="1" smtClean="0"/>
              <a:t>presision</a:t>
            </a:r>
            <a:r>
              <a:rPr lang="en-US" altLang="zh-CN" baseline="0" dirty="0" smtClean="0"/>
              <a:t> frontier.</a:t>
            </a:r>
          </a:p>
          <a:p>
            <a:r>
              <a:rPr lang="en-US" altLang="zh-CN" baseline="0" dirty="0" smtClean="0"/>
              <a:t>This table is DNA for the new physics search in flavor physics, </a:t>
            </a:r>
          </a:p>
          <a:p>
            <a:r>
              <a:rPr lang="en-US" altLang="zh-CN" baseline="0" dirty="0" smtClean="0"/>
              <a:t>and charge </a:t>
            </a:r>
            <a:r>
              <a:rPr lang="en-US" altLang="zh-CN" baseline="0" dirty="0" err="1" smtClean="0"/>
              <a:t>letpon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Falvor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violavation</a:t>
            </a:r>
            <a:r>
              <a:rPr lang="en-US" altLang="zh-CN" baseline="0" dirty="0" smtClean="0"/>
              <a:t> decay is found to be a promising process to find the new physics</a:t>
            </a:r>
          </a:p>
          <a:p>
            <a:r>
              <a:rPr lang="en-US" altLang="zh-CN" baseline="0" dirty="0" smtClean="0"/>
              <a:t>And </a:t>
            </a:r>
            <a:r>
              <a:rPr lang="en-US" altLang="zh-CN" baseline="0" dirty="0" err="1" smtClean="0"/>
              <a:t>discribmate</a:t>
            </a:r>
            <a:r>
              <a:rPr lang="en-US" altLang="zh-CN" baseline="0" dirty="0" smtClean="0"/>
              <a:t> the different models and </a:t>
            </a:r>
            <a:r>
              <a:rPr lang="en-US" altLang="zh-CN" baseline="0" dirty="0" err="1" smtClean="0"/>
              <a:t>contraint</a:t>
            </a:r>
            <a:r>
              <a:rPr lang="en-US" altLang="zh-CN" baseline="0" dirty="0" smtClean="0"/>
              <a:t> theirs parameters.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965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en-US" altLang="zh-CN" baseline="0" dirty="0" smtClean="0"/>
              <a:t> advance of this analysis in the Tau-charm region is that background </a:t>
            </a:r>
            <a:r>
              <a:rPr lang="en-US" altLang="zh-CN" baseline="0" dirty="0" err="1" smtClean="0"/>
              <a:t>e+e</a:t>
            </a:r>
            <a:r>
              <a:rPr lang="en-US" altLang="zh-CN" baseline="0" dirty="0" err="1" smtClean="0">
                <a:sym typeface="Wingdings" panose="05000000000000000000" pitchFamily="2" charset="2"/>
              </a:rPr>
              <a:t>gammga</a:t>
            </a:r>
            <a:r>
              <a:rPr lang="en-US" altLang="zh-CN" baseline="0" dirty="0" smtClean="0">
                <a:sym typeface="Wingdings" panose="05000000000000000000" pitchFamily="2" charset="2"/>
              </a:rPr>
              <a:t> </a:t>
            </a:r>
            <a:r>
              <a:rPr lang="en-US" altLang="zh-CN" baseline="0" dirty="0" err="1" smtClean="0">
                <a:sym typeface="Wingdings" panose="05000000000000000000" pitchFamily="2" charset="2"/>
              </a:rPr>
              <a:t>tautau</a:t>
            </a:r>
            <a:r>
              <a:rPr lang="en-US" altLang="zh-CN" baseline="0" dirty="0" smtClean="0">
                <a:sym typeface="Wingdings" panose="05000000000000000000" pitchFamily="2" charset="2"/>
              </a:rPr>
              <a:t> is not contribute any more which is the dominant background in the B factory.</a:t>
            </a:r>
          </a:p>
          <a:p>
            <a:r>
              <a:rPr lang="en-US" altLang="zh-CN" baseline="0" dirty="0" smtClean="0">
                <a:sym typeface="Wingdings" panose="05000000000000000000" pitchFamily="2" charset="2"/>
              </a:rPr>
              <a:t>In tau-charm region, the background is expected to be tau </a:t>
            </a:r>
            <a:r>
              <a:rPr lang="en-US" altLang="zh-CN" baseline="0" dirty="0" err="1" smtClean="0">
                <a:sym typeface="Wingdings" panose="05000000000000000000" pitchFamily="2" charset="2"/>
              </a:rPr>
              <a:t>directroly</a:t>
            </a:r>
            <a:r>
              <a:rPr lang="en-US" altLang="zh-CN" baseline="0" dirty="0" smtClean="0">
                <a:sym typeface="Wingdings" panose="05000000000000000000" pitchFamily="2" charset="2"/>
              </a:rPr>
              <a:t> decay like tau-&gt;pi,</a:t>
            </a:r>
          </a:p>
          <a:p>
            <a:r>
              <a:rPr lang="en-US" altLang="zh-CN" baseline="0" dirty="0" smtClean="0">
                <a:sym typeface="Wingdings" panose="05000000000000000000" pitchFamily="2" charset="2"/>
              </a:rPr>
              <a:t>QED process, continuum hadron production, psi(2p) and D men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77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Abundant</a:t>
            </a:r>
            <a:r>
              <a:rPr lang="en-US" altLang="zh-CN" baseline="0" dirty="0" smtClean="0"/>
              <a:t> physics topic are expected in the tau-charm energy region.</a:t>
            </a:r>
          </a:p>
          <a:p>
            <a:r>
              <a:rPr lang="en-US" altLang="zh-CN" baseline="0" dirty="0" smtClean="0"/>
              <a:t>For example, in 2-3GeV, it is ideal region to study the hadron form factors,</a:t>
            </a:r>
          </a:p>
          <a:p>
            <a:r>
              <a:rPr lang="en-US" altLang="zh-CN" baseline="0" dirty="0" smtClean="0"/>
              <a:t>Study the properties of Y(2175) and search for the </a:t>
            </a:r>
            <a:r>
              <a:rPr lang="en-US" altLang="zh-CN" baseline="0" dirty="0" err="1" smtClean="0"/>
              <a:t>mulitquaks</a:t>
            </a:r>
            <a:r>
              <a:rPr lang="en-US" altLang="zh-CN" baseline="0" dirty="0" smtClean="0"/>
              <a:t> states with s quark,</a:t>
            </a:r>
          </a:p>
          <a:p>
            <a:r>
              <a:rPr lang="en-US" altLang="zh-CN" baseline="0" dirty="0" smtClean="0"/>
              <a:t>It also can be used to test QC sum rule predictions.</a:t>
            </a:r>
          </a:p>
          <a:p>
            <a:r>
              <a:rPr lang="en-US" altLang="zh-CN" baseline="0" dirty="0" smtClean="0"/>
              <a:t>In the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energy region, which can collect very </a:t>
            </a:r>
            <a:r>
              <a:rPr lang="en-US" altLang="zh-CN" baseline="0" dirty="0" err="1" smtClean="0"/>
              <a:t>very</a:t>
            </a:r>
            <a:r>
              <a:rPr lang="en-US" altLang="zh-CN" baseline="0" dirty="0" smtClean="0"/>
              <a:t> last data samples, and</a:t>
            </a:r>
          </a:p>
          <a:p>
            <a:r>
              <a:rPr lang="en-US" altLang="zh-CN" baseline="0" dirty="0" smtClean="0"/>
              <a:t> It can be used to study the light hadron spectroscopy And </a:t>
            </a:r>
            <a:r>
              <a:rPr lang="en-US" altLang="zh-CN" baseline="0" dirty="0" err="1" smtClean="0"/>
              <a:t>gluonic</a:t>
            </a:r>
            <a:r>
              <a:rPr lang="en-US" altLang="zh-CN" baseline="0" dirty="0" smtClean="0"/>
              <a:t> and </a:t>
            </a:r>
            <a:r>
              <a:rPr lang="en-US" altLang="zh-CN" baseline="0" dirty="0" err="1" smtClean="0"/>
              <a:t>exotis</a:t>
            </a:r>
            <a:r>
              <a:rPr lang="en-US" altLang="zh-CN" baseline="0" dirty="0" smtClean="0"/>
              <a:t> states.</a:t>
            </a:r>
          </a:p>
          <a:p>
            <a:r>
              <a:rPr lang="en-US" altLang="zh-CN" baseline="0" dirty="0" smtClean="0"/>
              <a:t> It also can be used to search for the LFV process, CPV process and rare and forbidden decays </a:t>
            </a:r>
            <a:r>
              <a:rPr lang="en-US" altLang="zh-CN" baseline="0" dirty="0" err="1" smtClean="0"/>
              <a:t>preocss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smtClean="0"/>
              <a:t>Of course tau physics can be one of landmark in this region.</a:t>
            </a:r>
          </a:p>
          <a:p>
            <a:r>
              <a:rPr lang="en-US" altLang="zh-CN" baseline="0" dirty="0" smtClean="0"/>
              <a:t>Above the 4GeV region, It is ideal place to study XYZ particle, Physics with D </a:t>
            </a:r>
            <a:r>
              <a:rPr lang="en-US" altLang="zh-CN" baseline="0" dirty="0" err="1" smtClean="0"/>
              <a:t>meason</a:t>
            </a:r>
            <a:endParaRPr lang="en-US" altLang="zh-CN" baseline="0" dirty="0" smtClean="0"/>
          </a:p>
          <a:p>
            <a:r>
              <a:rPr lang="en-US" altLang="zh-CN" baseline="0" dirty="0" smtClean="0"/>
              <a:t>And D-D0 mixing charm </a:t>
            </a:r>
            <a:r>
              <a:rPr lang="en-US" altLang="zh-CN" baseline="0" dirty="0" err="1" smtClean="0"/>
              <a:t>bayrons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smtClean="0"/>
              <a:t>Of course, the R </a:t>
            </a:r>
            <a:r>
              <a:rPr lang="en-US" altLang="zh-CN" baseline="0" dirty="0" err="1" smtClean="0"/>
              <a:t>scane</a:t>
            </a:r>
            <a:r>
              <a:rPr lang="en-US" altLang="zh-CN" baseline="0" dirty="0" smtClean="0"/>
              <a:t> in the whole energy region will </a:t>
            </a:r>
            <a:r>
              <a:rPr lang="en-US" altLang="zh-CN" baseline="0" dirty="0" err="1" smtClean="0"/>
              <a:t>definenalyy</a:t>
            </a:r>
            <a:r>
              <a:rPr lang="en-US" altLang="zh-CN" baseline="0" dirty="0" smtClean="0"/>
              <a:t> improve the </a:t>
            </a:r>
            <a:r>
              <a:rPr lang="en-US" altLang="zh-CN" baseline="0" dirty="0" err="1" smtClean="0"/>
              <a:t>presision</a:t>
            </a:r>
            <a:endParaRPr lang="en-US" altLang="zh-CN" baseline="0" dirty="0" smtClean="0"/>
          </a:p>
          <a:p>
            <a:r>
              <a:rPr lang="en-US" altLang="zh-CN" baseline="0" dirty="0" smtClean="0"/>
              <a:t>Of delta Alpha QDQ, charm quark mass extraction. </a:t>
            </a:r>
            <a:r>
              <a:rPr lang="en-US" altLang="zh-CN" baseline="0" dirty="0" err="1" smtClean="0"/>
              <a:t>Estpcaiilly</a:t>
            </a:r>
            <a:r>
              <a:rPr lang="en-US" altLang="zh-CN" baseline="0" dirty="0" smtClean="0"/>
              <a:t> in the range from 5-7 </a:t>
            </a:r>
            <a:r>
              <a:rPr lang="en-US" altLang="zh-CN" baseline="0" dirty="0" err="1" smtClean="0"/>
              <a:t>GeV</a:t>
            </a:r>
            <a:r>
              <a:rPr lang="en-US" altLang="zh-CN" baseline="0" dirty="0" smtClean="0"/>
              <a:t>,</a:t>
            </a:r>
          </a:p>
          <a:p>
            <a:r>
              <a:rPr lang="en-US" altLang="zh-CN" baseline="0" dirty="0" smtClean="0"/>
              <a:t>There are very rare experiment data to day.</a:t>
            </a:r>
          </a:p>
          <a:p>
            <a:r>
              <a:rPr lang="en-US" altLang="zh-CN" baseline="0" dirty="0" smtClean="0"/>
              <a:t>The data can also be use for the hadron from factor study.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864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study from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Vlaimir</a:t>
            </a:r>
            <a:r>
              <a:rPr lang="en-US" altLang="zh-CN" baseline="0" dirty="0" smtClean="0"/>
              <a:t> show with 7ab-1 data, super tau-charm can get</a:t>
            </a:r>
          </a:p>
          <a:p>
            <a:r>
              <a:rPr lang="en-US" altLang="zh-CN" baseline="0" dirty="0" smtClean="0"/>
              <a:t>The comparable or better </a:t>
            </a:r>
            <a:r>
              <a:rPr lang="en-US" altLang="zh-CN" baseline="0" dirty="0" err="1" smtClean="0"/>
              <a:t>upple</a:t>
            </a:r>
            <a:r>
              <a:rPr lang="en-US" altLang="zh-CN" baseline="0" dirty="0" smtClean="0"/>
              <a:t> limit than that of Supper-B </a:t>
            </a:r>
            <a:r>
              <a:rPr lang="en-US" altLang="zh-CN" baseline="0" dirty="0" err="1" smtClean="0"/>
              <a:t>expections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smtClean="0"/>
              <a:t>We are </a:t>
            </a:r>
            <a:r>
              <a:rPr lang="en-US" altLang="zh-CN" baseline="0" dirty="0" err="1" smtClean="0"/>
              <a:t>prosssing</a:t>
            </a:r>
            <a:r>
              <a:rPr lang="en-US" altLang="zh-CN" baseline="0" dirty="0" smtClean="0"/>
              <a:t> the correspond fast simulation for NP sensitivity and to</a:t>
            </a:r>
          </a:p>
          <a:p>
            <a:r>
              <a:rPr lang="en-US" altLang="zh-CN" baseline="0" dirty="0" smtClean="0"/>
              <a:t>Optimization the detector </a:t>
            </a:r>
            <a:r>
              <a:rPr lang="en-US" altLang="zh-CN" baseline="0" dirty="0" err="1" smtClean="0"/>
              <a:t>perfromance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65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63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BEPCII/BESIII will end her mission around 2020,</a:t>
            </a:r>
          </a:p>
          <a:p>
            <a:r>
              <a:rPr lang="en-US" altLang="zh-CN" dirty="0" smtClean="0"/>
              <a:t>Led</a:t>
            </a:r>
            <a:r>
              <a:rPr lang="en-US" altLang="zh-CN" baseline="0" dirty="0" smtClean="0"/>
              <a:t> by the high energy Physics association of China, we are exploring possible</a:t>
            </a:r>
          </a:p>
          <a:p>
            <a:r>
              <a:rPr lang="en-US" altLang="zh-CN" baseline="0" dirty="0" smtClean="0"/>
              <a:t>Future collider </a:t>
            </a:r>
            <a:r>
              <a:rPr lang="en-US" altLang="zh-CN" baseline="0" dirty="0" err="1" smtClean="0"/>
              <a:t>proejct</a:t>
            </a:r>
            <a:r>
              <a:rPr lang="en-US" altLang="zh-CN" baseline="0" dirty="0" smtClean="0"/>
              <a:t> post BEPCII and BESIII</a:t>
            </a:r>
          </a:p>
          <a:p>
            <a:r>
              <a:rPr lang="en-US" altLang="zh-CN" baseline="0" dirty="0" smtClean="0"/>
              <a:t>High intensity Electron Positron accelerator (HIEPA) is one of the options.</a:t>
            </a:r>
          </a:p>
          <a:p>
            <a:r>
              <a:rPr lang="en-US" altLang="zh-CN" baseline="0" dirty="0" smtClean="0"/>
              <a:t>HIEPA facility can be serviced  as a collider machine,</a:t>
            </a:r>
          </a:p>
          <a:p>
            <a:r>
              <a:rPr lang="en-US" altLang="zh-CN" baseline="0" dirty="0" smtClean="0"/>
              <a:t>Which provide peak </a:t>
            </a:r>
            <a:r>
              <a:rPr lang="en-US" altLang="zh-CN" baseline="0" dirty="0" err="1" smtClean="0"/>
              <a:t>lumin</a:t>
            </a:r>
            <a:r>
              <a:rPr lang="en-US" altLang="zh-CN" baseline="0" dirty="0" smtClean="0"/>
              <a:t>…..</a:t>
            </a:r>
          </a:p>
          <a:p>
            <a:r>
              <a:rPr lang="en-US" altLang="zh-CN" baseline="0" dirty="0" smtClean="0"/>
              <a:t>The energy range from 2-7Gev, polarization available on one beam </a:t>
            </a:r>
          </a:p>
          <a:p>
            <a:r>
              <a:rPr lang="en-US" altLang="zh-CN" baseline="0" dirty="0" smtClean="0"/>
              <a:t>And the </a:t>
            </a:r>
            <a:r>
              <a:rPr lang="en-US" altLang="zh-CN" baseline="0" dirty="0" err="1" smtClean="0"/>
              <a:t>symmertic</a:t>
            </a:r>
            <a:r>
              <a:rPr lang="en-US" altLang="zh-CN" baseline="0" dirty="0" smtClean="0"/>
              <a:t> machine with low currents and crabbed </a:t>
            </a:r>
            <a:r>
              <a:rPr lang="en-US" altLang="zh-CN" baseline="0" dirty="0" err="1" smtClean="0"/>
              <a:t>saist</a:t>
            </a:r>
            <a:r>
              <a:rPr lang="en-US" altLang="zh-CN" baseline="0" dirty="0" smtClean="0"/>
              <a:t> solution for the </a:t>
            </a:r>
            <a:r>
              <a:rPr lang="en-US" altLang="zh-CN" baseline="0" dirty="0" err="1" smtClean="0"/>
              <a:t>interation</a:t>
            </a:r>
            <a:r>
              <a:rPr lang="en-US" altLang="zh-CN" baseline="0" dirty="0" smtClean="0"/>
              <a:t>….</a:t>
            </a:r>
          </a:p>
          <a:p>
            <a:r>
              <a:rPr lang="en-US" altLang="zh-CN" baseline="0" dirty="0" smtClean="0"/>
              <a:t>It also can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BEPCII/BESIII will end her mission around 2020,</a:t>
            </a:r>
          </a:p>
          <a:p>
            <a:r>
              <a:rPr lang="en-US" altLang="zh-CN" dirty="0" smtClean="0"/>
              <a:t>Led</a:t>
            </a:r>
            <a:r>
              <a:rPr lang="en-US" altLang="zh-CN" baseline="0" dirty="0" smtClean="0"/>
              <a:t> by the high energy Physics association of China, we are exploring possible</a:t>
            </a:r>
          </a:p>
          <a:p>
            <a:r>
              <a:rPr lang="en-US" altLang="zh-CN" baseline="0" dirty="0" smtClean="0"/>
              <a:t>Future collider </a:t>
            </a:r>
            <a:r>
              <a:rPr lang="en-US" altLang="zh-CN" baseline="0" dirty="0" err="1" smtClean="0"/>
              <a:t>proejct</a:t>
            </a:r>
            <a:r>
              <a:rPr lang="en-US" altLang="zh-CN" baseline="0" dirty="0" smtClean="0"/>
              <a:t> post BEPCII and BESIII</a:t>
            </a:r>
          </a:p>
          <a:p>
            <a:r>
              <a:rPr lang="en-US" altLang="zh-CN" baseline="0" dirty="0" smtClean="0"/>
              <a:t>High intensity Electron Positron accelerator (HIEPA) is one of the options.</a:t>
            </a:r>
          </a:p>
          <a:p>
            <a:r>
              <a:rPr lang="en-US" altLang="zh-CN" baseline="0" dirty="0" smtClean="0"/>
              <a:t>HIEPA facility can be serviced  as a collider machine,</a:t>
            </a:r>
          </a:p>
          <a:p>
            <a:r>
              <a:rPr lang="en-US" altLang="zh-CN" baseline="0" dirty="0" smtClean="0"/>
              <a:t>Which provide peak </a:t>
            </a:r>
            <a:r>
              <a:rPr lang="en-US" altLang="zh-CN" baseline="0" dirty="0" err="1" smtClean="0"/>
              <a:t>lumin</a:t>
            </a:r>
            <a:r>
              <a:rPr lang="en-US" altLang="zh-CN" baseline="0" dirty="0" smtClean="0"/>
              <a:t>…..</a:t>
            </a:r>
          </a:p>
          <a:p>
            <a:r>
              <a:rPr lang="en-US" altLang="zh-CN" baseline="0" dirty="0" smtClean="0"/>
              <a:t>The energy range from 2-7Gev, polarization available on one beam </a:t>
            </a:r>
          </a:p>
          <a:p>
            <a:r>
              <a:rPr lang="en-US" altLang="zh-CN" baseline="0" dirty="0" smtClean="0"/>
              <a:t>And the </a:t>
            </a:r>
            <a:r>
              <a:rPr lang="en-US" altLang="zh-CN" baseline="0" dirty="0" err="1" smtClean="0"/>
              <a:t>symmertic</a:t>
            </a:r>
            <a:r>
              <a:rPr lang="en-US" altLang="zh-CN" baseline="0" dirty="0" smtClean="0"/>
              <a:t> machine with low currents and crabbed </a:t>
            </a:r>
            <a:r>
              <a:rPr lang="en-US" altLang="zh-CN" baseline="0" dirty="0" err="1" smtClean="0"/>
              <a:t>saist</a:t>
            </a:r>
            <a:r>
              <a:rPr lang="en-US" altLang="zh-CN" baseline="0" dirty="0" smtClean="0"/>
              <a:t> solution for the </a:t>
            </a:r>
            <a:r>
              <a:rPr lang="en-US" altLang="zh-CN" baseline="0" dirty="0" err="1" smtClean="0"/>
              <a:t>interation</a:t>
            </a:r>
            <a:r>
              <a:rPr lang="en-US" altLang="zh-CN" baseline="0" dirty="0" smtClean="0"/>
              <a:t>….</a:t>
            </a:r>
          </a:p>
          <a:p>
            <a:r>
              <a:rPr lang="en-US" altLang="zh-CN" baseline="0" dirty="0" smtClean="0"/>
              <a:t>It also can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52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3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54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33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Hadron Physics </a:t>
            </a:r>
            <a:br>
              <a:rPr lang="en-US" dirty="0" smtClean="0"/>
            </a:br>
            <a:r>
              <a:rPr lang="en-US" dirty="0" smtClean="0"/>
              <a:t>in China and the Facilities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067" y="3886200"/>
            <a:ext cx="7366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Zhengguo</a:t>
            </a:r>
            <a:r>
              <a:rPr lang="en-US" dirty="0" smtClean="0"/>
              <a:t> Zhao</a:t>
            </a:r>
          </a:p>
          <a:p>
            <a:r>
              <a:rPr lang="en-US" dirty="0" smtClean="0"/>
              <a:t>University of Science and Technology of China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4206" y="6356350"/>
            <a:ext cx="1853514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4" descr="C:\Users\penghp\Desktop\untitled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870" y="28575"/>
            <a:ext cx="819151" cy="74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16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4" descr="C:\Users\penghp\Desktop\untitled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45" y="28575"/>
            <a:ext cx="819151" cy="74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53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8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487683" y="282862"/>
            <a:ext cx="8520851" cy="617111"/>
          </a:xfrm>
        </p:spPr>
        <p:txBody>
          <a:bodyPr>
            <a:noAutofit/>
          </a:bodyPr>
          <a:lstStyle>
            <a:lvl1pPr>
              <a:defRPr sz="4000" baseline="0">
                <a:latin typeface="Eras Bold ITC" panose="020B0907030504020204" pitchFamily="34" charset="0"/>
                <a:ea typeface="华文仿宋" panose="02010600040101010101" pitchFamily="2" charset="-122"/>
              </a:defRPr>
            </a:lvl1pPr>
          </a:lstStyle>
          <a:p>
            <a:r>
              <a:rPr lang="en-US" altLang="zh-CN" dirty="0" smtClean="0"/>
              <a:t>Type this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487683" y="1078106"/>
            <a:ext cx="8220890" cy="5203130"/>
          </a:xfrm>
        </p:spPr>
        <p:txBody>
          <a:bodyPr/>
          <a:lstStyle>
            <a:lvl1pPr marL="357188" indent="-357188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m"/>
              <a:defRPr sz="2800" baseline="0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defRPr>
            </a:lvl1pPr>
            <a:lvl2pPr marL="612000" indent="-357188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Wingdings" panose="05000000000000000000" pitchFamily="2" charset="2"/>
              <a:buChar char="Ø"/>
              <a:defRPr sz="2400">
                <a:solidFill>
                  <a:srgbClr val="7030A0"/>
                </a:solidFill>
                <a:latin typeface="Eras Medium ITC" panose="020B0602030504020804" pitchFamily="34" charset="0"/>
                <a:ea typeface="华文仿宋" panose="02010600040101010101" pitchFamily="2" charset="-122"/>
                <a:cs typeface="Times New Roman" panose="02020603050405020304" pitchFamily="18" charset="0"/>
              </a:defRPr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 altLang="zh-CN" dirty="0" smtClean="0"/>
              <a:t>Type this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Type this</a:t>
            </a:r>
          </a:p>
          <a:p>
            <a:pPr lvl="2"/>
            <a:r>
              <a:rPr lang="en-US" altLang="zh-CN" dirty="0" smtClean="0"/>
              <a:t>Type this</a:t>
            </a:r>
            <a:endParaRPr lang="zh-CN" altLang="en-US" dirty="0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FE17-BB62-45E8-80D8-8DA0DEEF5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032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8480" y="50539"/>
            <a:ext cx="7762240" cy="714850"/>
          </a:xfrm>
          <a:prstGeom prst="rect">
            <a:avLst/>
          </a:prstGeom>
          <a:solidFill>
            <a:srgbClr val="0036F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Hadron Physics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075" y="1059768"/>
            <a:ext cx="8654105" cy="5066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7075" y="808515"/>
            <a:ext cx="8654105" cy="0"/>
          </a:xfrm>
          <a:prstGeom prst="line">
            <a:avLst/>
          </a:prstGeom>
          <a:ln w="508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"/>
          <p:cNvCxnSpPr/>
          <p:nvPr userDrawn="1"/>
        </p:nvCxnSpPr>
        <p:spPr>
          <a:xfrm>
            <a:off x="237235" y="6321585"/>
            <a:ext cx="8654105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39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b="1" kern="1200" baseline="0">
          <a:solidFill>
            <a:schemeClr val="bg1"/>
          </a:solidFill>
          <a:latin typeface="Cambria" panose="02040503050406030204" pitchFamily="18" charset="0"/>
          <a:ea typeface="Arial Unicode MS" panose="020B0604020202020204" pitchFamily="34" charset="-122"/>
          <a:cs typeface="Arial Unicode MS" panose="020B0604020202020204" pitchFamily="34" charset="-122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 baseline="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 baseline="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 baseline="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 baseline="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 baseline="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enghp@ustc.edu.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6.emf"/><Relationship Id="rId4" Type="http://schemas.openxmlformats.org/officeDocument/2006/relationships/oleObject" Target="../embeddings/oleObject1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wmf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5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2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277248" y="906844"/>
            <a:ext cx="8409552" cy="1981499"/>
          </a:xfrm>
          <a:solidFill>
            <a:srgbClr val="0036FA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C000"/>
                </a:solidFill>
                <a:latin typeface="+mj-lt"/>
              </a:rPr>
              <a:t>H</a:t>
            </a:r>
            <a:r>
              <a:rPr lang="en-US" altLang="zh-CN" sz="2800" dirty="0" smtClean="0">
                <a:latin typeface="+mj-lt"/>
              </a:rPr>
              <a:t>igh </a:t>
            </a:r>
            <a:r>
              <a:rPr lang="en-US" altLang="zh-CN" sz="2800" dirty="0" smtClean="0">
                <a:solidFill>
                  <a:srgbClr val="FFC000"/>
                </a:solidFill>
                <a:latin typeface="+mj-lt"/>
              </a:rPr>
              <a:t>I</a:t>
            </a:r>
            <a:r>
              <a:rPr lang="en-US" altLang="zh-CN" sz="2800" dirty="0" smtClean="0">
                <a:latin typeface="+mj-lt"/>
              </a:rPr>
              <a:t>ntensity </a:t>
            </a:r>
            <a:r>
              <a:rPr lang="en-US" altLang="zh-CN" sz="2800" dirty="0">
                <a:solidFill>
                  <a:srgbClr val="FFC000"/>
                </a:solidFill>
                <a:latin typeface="+mj-lt"/>
              </a:rPr>
              <a:t>E</a:t>
            </a:r>
            <a:r>
              <a:rPr lang="en-US" altLang="zh-CN" sz="2800" dirty="0" smtClean="0">
                <a:latin typeface="+mj-lt"/>
              </a:rPr>
              <a:t>lectron </a:t>
            </a:r>
            <a:r>
              <a:rPr lang="en-US" altLang="zh-CN" sz="2800" dirty="0">
                <a:solidFill>
                  <a:srgbClr val="FFC000"/>
                </a:solidFill>
                <a:latin typeface="+mj-lt"/>
              </a:rPr>
              <a:t>P</a:t>
            </a:r>
            <a:r>
              <a:rPr lang="en-US" altLang="zh-CN" sz="2800" dirty="0" smtClean="0">
                <a:latin typeface="+mj-lt"/>
              </a:rPr>
              <a:t>ositron </a:t>
            </a:r>
            <a:r>
              <a:rPr lang="en-US" altLang="zh-CN" sz="2800" dirty="0" smtClean="0">
                <a:solidFill>
                  <a:srgbClr val="FFC000"/>
                </a:solidFill>
                <a:latin typeface="+mj-lt"/>
              </a:rPr>
              <a:t>A</a:t>
            </a:r>
            <a:r>
              <a:rPr lang="en-US" altLang="zh-CN" sz="2800" dirty="0" smtClean="0">
                <a:latin typeface="+mj-lt"/>
              </a:rPr>
              <a:t>ccelerator  </a:t>
            </a:r>
            <a:r>
              <a:rPr lang="en-US" altLang="zh-CN" sz="2800" dirty="0">
                <a:solidFill>
                  <a:srgbClr val="FFC000"/>
                </a:solidFill>
                <a:latin typeface="+mj-lt"/>
              </a:rPr>
              <a:t>(HIEPA</a:t>
            </a:r>
            <a:r>
              <a:rPr lang="en-US" altLang="zh-CN" sz="2800" dirty="0" smtClean="0">
                <a:solidFill>
                  <a:srgbClr val="FFC000"/>
                </a:solidFill>
                <a:latin typeface="+mj-lt"/>
              </a:rPr>
              <a:t>) </a:t>
            </a:r>
            <a:r>
              <a:rPr lang="en-US" altLang="zh-CN" sz="2800" dirty="0" smtClean="0">
                <a:solidFill>
                  <a:srgbClr val="FF0000"/>
                </a:solidFill>
                <a:latin typeface="+mj-lt"/>
              </a:rPr>
              <a:t>S</a:t>
            </a:r>
            <a:r>
              <a:rPr lang="en-US" altLang="zh-CN" sz="2800" dirty="0" smtClean="0">
                <a:latin typeface="+mj-lt"/>
              </a:rPr>
              <a:t>uper </a:t>
            </a:r>
            <a:r>
              <a:rPr lang="en-US" altLang="zh-CN" sz="2800" dirty="0" smtClean="0">
                <a:solidFill>
                  <a:srgbClr val="FF0000"/>
                </a:solidFill>
                <a:latin typeface="+mj-lt"/>
              </a:rPr>
              <a:t>T</a:t>
            </a:r>
            <a:r>
              <a:rPr lang="en-US" altLang="zh-CN" sz="2800" dirty="0" smtClean="0">
                <a:latin typeface="+mj-lt"/>
              </a:rPr>
              <a:t>au </a:t>
            </a:r>
            <a:r>
              <a:rPr lang="en-US" altLang="zh-CN" sz="2800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en-US" altLang="zh-CN" sz="2800" dirty="0" smtClean="0">
                <a:latin typeface="+mj-lt"/>
              </a:rPr>
              <a:t>harm  </a:t>
            </a:r>
            <a:r>
              <a:rPr lang="en-US" altLang="zh-CN" sz="2800" dirty="0" smtClean="0">
                <a:solidFill>
                  <a:srgbClr val="FF0000"/>
                </a:solidFill>
                <a:latin typeface="+mj-lt"/>
              </a:rPr>
              <a:t>F</a:t>
            </a:r>
            <a:r>
              <a:rPr lang="en-US" altLang="zh-CN" sz="2800" dirty="0" smtClean="0">
                <a:latin typeface="+mj-lt"/>
              </a:rPr>
              <a:t>acility</a:t>
            </a:r>
            <a:r>
              <a:rPr lang="zh-CN" altLang="en-US" sz="2800" dirty="0" smtClean="0">
                <a:solidFill>
                  <a:srgbClr val="FF0000"/>
                </a:solidFill>
                <a:latin typeface="+mj-lt"/>
              </a:rPr>
              <a:t>（</a:t>
            </a:r>
            <a:r>
              <a:rPr lang="en-US" altLang="zh-CN" sz="2800" dirty="0" smtClean="0">
                <a:solidFill>
                  <a:srgbClr val="FF0000"/>
                </a:solidFill>
                <a:latin typeface="+mj-lt"/>
              </a:rPr>
              <a:t>STCF</a:t>
            </a:r>
            <a:r>
              <a:rPr lang="zh-CN" altLang="en-US" sz="2800" dirty="0" smtClean="0">
                <a:solidFill>
                  <a:srgbClr val="FF0000"/>
                </a:solidFill>
                <a:latin typeface="+mj-lt"/>
              </a:rPr>
              <a:t>）</a:t>
            </a:r>
            <a:r>
              <a:rPr lang="en-US" altLang="zh-CN" sz="2800" dirty="0" smtClean="0">
                <a:latin typeface="+mj-lt"/>
              </a:rPr>
              <a:t>in China</a:t>
            </a:r>
            <a:endParaRPr lang="zh-CN" alt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814" y="3054036"/>
            <a:ext cx="7870372" cy="3200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b="1" dirty="0" smtClean="0">
                <a:latin typeface="+mj-lt"/>
                <a:cs typeface="Arial Unicode MS" panose="020B0604020202020204" pitchFamily="34" charset="-122"/>
              </a:rPr>
              <a:t>彭海平</a:t>
            </a:r>
            <a:r>
              <a:rPr lang="en-US" altLang="zh-CN" sz="2000" b="1" dirty="0" smtClean="0">
                <a:latin typeface="+mj-lt"/>
                <a:cs typeface="Arial Unicode MS" panose="020B0604020202020204" pitchFamily="34" charset="-122"/>
              </a:rPr>
              <a:t>   </a:t>
            </a:r>
          </a:p>
          <a:p>
            <a:pPr algn="ctr">
              <a:lnSpc>
                <a:spcPct val="140000"/>
              </a:lnSpc>
            </a:pPr>
            <a:r>
              <a:rPr lang="en-US" altLang="zh-CN" sz="2000" b="1" dirty="0" smtClean="0">
                <a:latin typeface="+mj-lt"/>
                <a:cs typeface="Arial Unicode MS" panose="020B0604020202020204" pitchFamily="34" charset="-122"/>
              </a:rPr>
              <a:t> </a:t>
            </a:r>
            <a:r>
              <a:rPr lang="en-US" altLang="zh-CN" sz="2000" b="1" dirty="0" smtClean="0">
                <a:latin typeface="+mj-lt"/>
                <a:cs typeface="Arial Unicode MS" panose="020B0604020202020204" pitchFamily="34" charset="-122"/>
                <a:hlinkClick r:id="rId3"/>
              </a:rPr>
              <a:t>penghp@ustc.edu.cn</a:t>
            </a:r>
            <a:endParaRPr lang="en-US" altLang="zh-CN" sz="2000" b="1" dirty="0" smtClean="0">
              <a:latin typeface="+mj-lt"/>
              <a:cs typeface="Arial Unicode MS" panose="020B0604020202020204" pitchFamily="34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Arial Unicode MS" panose="020B0604020202020204" pitchFamily="34" charset="-122"/>
              </a:rPr>
              <a:t>核探测与核电子学国家重点实验室</a:t>
            </a:r>
            <a:endParaRPr lang="en-US" altLang="zh-CN" sz="2000" b="1" dirty="0" smtClean="0">
              <a:latin typeface="华文楷体" panose="02010600040101010101" pitchFamily="2" charset="-122"/>
              <a:ea typeface="华文楷体" panose="02010600040101010101" pitchFamily="2" charset="-122"/>
              <a:cs typeface="Arial Unicode MS" panose="020B0604020202020204" pitchFamily="34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Arial Unicode MS" panose="020B0604020202020204" pitchFamily="34" charset="-122"/>
              </a:rPr>
              <a:t>中国科学技术大学</a:t>
            </a:r>
            <a:endParaRPr lang="en-US" altLang="zh-CN" sz="2000" b="1" dirty="0" smtClean="0">
              <a:latin typeface="华文楷体" panose="02010600040101010101" pitchFamily="2" charset="-122"/>
              <a:ea typeface="华文楷体" panose="02010600040101010101" pitchFamily="2" charset="-122"/>
              <a:cs typeface="Arial Unicode MS" panose="020B0604020202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000" b="1" dirty="0" smtClean="0">
              <a:solidFill>
                <a:srgbClr val="FF33CC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Arial Unicode MS" panose="020B0604020202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FF33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anose="020B0604020202020204" pitchFamily="34" charset="-122"/>
              </a:rPr>
              <a:t>(</a:t>
            </a:r>
            <a:r>
              <a:rPr lang="zh-CN" altLang="en-US" sz="2000" b="1" dirty="0" smtClean="0">
                <a:solidFill>
                  <a:srgbClr val="FF33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anose="020B0604020202020204" pitchFamily="34" charset="-122"/>
              </a:rPr>
              <a:t>代表</a:t>
            </a:r>
            <a:r>
              <a:rPr lang="en-US" altLang="zh-CN" sz="2000" b="1" dirty="0" smtClean="0">
                <a:solidFill>
                  <a:srgbClr val="FF33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anose="020B0604020202020204" pitchFamily="34" charset="-122"/>
              </a:rPr>
              <a:t>STCF</a:t>
            </a:r>
            <a:r>
              <a:rPr lang="zh-CN" altLang="en-US" sz="2000" b="1" dirty="0" smtClean="0">
                <a:solidFill>
                  <a:srgbClr val="FF33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anose="020B0604020202020204" pitchFamily="34" charset="-122"/>
              </a:rPr>
              <a:t>指导委员会</a:t>
            </a:r>
            <a:r>
              <a:rPr lang="en-US" altLang="zh-CN" sz="2000" b="1" dirty="0" smtClean="0">
                <a:solidFill>
                  <a:srgbClr val="FF33C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 Unicode MS" panose="020B0604020202020204" pitchFamily="34" charset="-122"/>
              </a:rPr>
              <a:t>)</a:t>
            </a:r>
            <a:endParaRPr lang="en-US" altLang="zh-CN" sz="2000" b="1" dirty="0">
              <a:solidFill>
                <a:srgbClr val="FF33CC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Arial Unicode MS" panose="020B0604020202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33CC"/>
                </a:solidFill>
                <a:latin typeface="Arial Narrow" panose="020B0606020202030204" pitchFamily="34" charset="0"/>
                <a:ea typeface="华文新魏" panose="02010800040101010101" pitchFamily="2" charset="-122"/>
                <a:cs typeface="Arial Unicode MS" panose="020B0604020202020204" pitchFamily="34" charset="-122"/>
              </a:rPr>
              <a:t>高能加速器物理战略研讨会</a:t>
            </a:r>
            <a:r>
              <a:rPr lang="en-US" altLang="zh-CN" sz="2000" b="1" dirty="0" smtClean="0">
                <a:solidFill>
                  <a:srgbClr val="FF33CC"/>
                </a:solidFill>
                <a:latin typeface="Arial Narrow" panose="020B0606020202030204" pitchFamily="34" charset="0"/>
                <a:ea typeface="华文新魏" panose="02010800040101010101" pitchFamily="2" charset="-122"/>
                <a:cs typeface="Arial Unicode MS" panose="020B0604020202020204" pitchFamily="34" charset="-122"/>
              </a:rPr>
              <a:t>2018, 6</a:t>
            </a:r>
            <a:r>
              <a:rPr lang="zh-CN" altLang="en-US" sz="2000" b="1" dirty="0" smtClean="0">
                <a:solidFill>
                  <a:srgbClr val="FF33CC"/>
                </a:solidFill>
                <a:latin typeface="Arial Narrow" panose="020B0606020202030204" pitchFamily="34" charset="0"/>
                <a:ea typeface="华文新魏" panose="02010800040101010101" pitchFamily="2" charset="-122"/>
                <a:cs typeface="Arial Unicode MS" panose="020B0604020202020204" pitchFamily="34" charset="-122"/>
              </a:rPr>
              <a:t>月</a:t>
            </a:r>
            <a:r>
              <a:rPr lang="en-US" altLang="zh-CN" sz="2000" b="1" dirty="0" smtClean="0">
                <a:solidFill>
                  <a:srgbClr val="FF33CC"/>
                </a:solidFill>
                <a:latin typeface="Arial Narrow" panose="020B0606020202030204" pitchFamily="34" charset="0"/>
                <a:ea typeface="华文新魏" panose="02010800040101010101" pitchFamily="2" charset="-122"/>
                <a:cs typeface="Arial Unicode MS" panose="020B0604020202020204" pitchFamily="34" charset="-122"/>
              </a:rPr>
              <a:t>21</a:t>
            </a:r>
            <a:r>
              <a:rPr lang="zh-CN" altLang="en-US" sz="2000" b="1" dirty="0" smtClean="0">
                <a:solidFill>
                  <a:srgbClr val="FF33CC"/>
                </a:solidFill>
                <a:latin typeface="Arial Narrow" panose="020B0606020202030204" pitchFamily="34" charset="0"/>
                <a:ea typeface="华文新魏" panose="02010800040101010101" pitchFamily="2" charset="-122"/>
                <a:cs typeface="Arial Unicode MS" panose="020B0604020202020204" pitchFamily="34" charset="-122"/>
              </a:rPr>
              <a:t>日</a:t>
            </a:r>
            <a:r>
              <a:rPr lang="en-US" altLang="zh-CN" sz="2000" b="1" dirty="0" smtClean="0">
                <a:solidFill>
                  <a:srgbClr val="FF33CC"/>
                </a:solidFill>
                <a:latin typeface="Arial Narrow" panose="020B0606020202030204" pitchFamily="34" charset="0"/>
                <a:ea typeface="华文新魏" panose="02010800040101010101" pitchFamily="2" charset="-122"/>
                <a:cs typeface="Arial Unicode MS" panose="020B0604020202020204" pitchFamily="34" charset="-122"/>
              </a:rPr>
              <a:t>,  </a:t>
            </a:r>
            <a:r>
              <a:rPr lang="zh-CN" altLang="en-US" sz="2000" b="1" dirty="0" smtClean="0">
                <a:solidFill>
                  <a:srgbClr val="FF33CC"/>
                </a:solidFill>
                <a:latin typeface="Arial Narrow" panose="020B0606020202030204" pitchFamily="34" charset="0"/>
                <a:ea typeface="华文新魏" panose="02010800040101010101" pitchFamily="2" charset="-122"/>
                <a:cs typeface="Arial Unicode MS" panose="020B0604020202020204" pitchFamily="34" charset="-122"/>
              </a:rPr>
              <a:t>上海</a:t>
            </a:r>
            <a:endParaRPr lang="en-US" altLang="zh-CN" sz="2000" b="1" dirty="0" smtClean="0">
              <a:solidFill>
                <a:srgbClr val="FF33CC"/>
              </a:solidFill>
              <a:latin typeface="Arial Narrow" panose="020B0606020202030204" pitchFamily="34" charset="0"/>
              <a:ea typeface="华文新魏" panose="02010800040101010101" pitchFamily="2" charset="-122"/>
              <a:cs typeface="Arial Unicode MS" panose="020B0604020202020204" pitchFamily="34" charset="-122"/>
            </a:endParaRPr>
          </a:p>
        </p:txBody>
      </p:sp>
      <p:pic>
        <p:nvPicPr>
          <p:cNvPr id="6148" name="Picture 4" descr="C:\Users\penghp\Desktop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870" y="28575"/>
            <a:ext cx="819151" cy="74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284205" y="6356350"/>
            <a:ext cx="2633165" cy="365125"/>
          </a:xfrm>
        </p:spPr>
        <p:txBody>
          <a:bodyPr/>
          <a:lstStyle/>
          <a:p>
            <a:r>
              <a:rPr lang="en-US" altLang="zh-CN" dirty="0" smtClean="0"/>
              <a:t>21/06/2018  </a:t>
            </a:r>
            <a:r>
              <a:rPr lang="zh-CN" altLang="en-US" dirty="0" smtClean="0"/>
              <a:t>彭海平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1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2"/>
    </mc:Choice>
    <mc:Fallback xmlns="">
      <p:transition spd="slow" advTm="552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Parameters of Machine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40346759"/>
                  </p:ext>
                </p:extLst>
              </p:nvPr>
            </p:nvGraphicFramePr>
            <p:xfrm>
              <a:off x="4011010" y="862436"/>
              <a:ext cx="4798453" cy="54321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559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1956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2295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24947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Parameters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0233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Circumference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/m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~600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~600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0233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Beam Energy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/GeV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0233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Current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/A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1.5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12782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E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i="0" kern="100" smtClean="0">
                                  <a:effectLst/>
                                  <a:latin typeface="Cambria Math" panose="02040503050406030204" pitchFamily="18" charset="0"/>
                                </a:rPr>
                                <m:t>𝐦𝐢𝐭𝐭𝐚𝐧𝐜𝐞</m:t>
                              </m:r>
                              <m:d>
                                <m:dPr>
                                  <m:ctrlPr>
                                    <a:rPr lang="zh-CN" sz="18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sz="1800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18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zh-CN" sz="1800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800" kern="100" dirty="0">
                              <a:effectLst/>
                            </a:rPr>
                            <a:t>/nm·rad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</a:rPr>
                            <a:t>5/0.05</a:t>
                          </a:r>
                          <a:endParaRPr lang="zh-CN" sz="18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5/0.05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754112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 smtClean="0">
                              <a:effectLst/>
                            </a:rPr>
                            <a:t>β</a:t>
                          </a:r>
                          <a:r>
                            <a:rPr lang="en-US" altLang="zh-CN" sz="1800" kern="100" dirty="0" smtClean="0">
                              <a:effectLst/>
                            </a:rPr>
                            <a:t> Function @ IP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zh-CN" sz="18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zh-CN" sz="1800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Sup>
                                        <m:sSubSupPr>
                                          <m:ctrlPr>
                                            <a:rPr lang="zh-CN" sz="1800" i="1" kern="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kern="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US" sz="1800" kern="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sz="1800" kern="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r>
                            <a:rPr lang="en-US" sz="1800" kern="100" dirty="0">
                              <a:effectLst/>
                            </a:rPr>
                            <a:t>/mm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100/0.9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</a:rPr>
                            <a:t>67/0.6</a:t>
                          </a:r>
                          <a:endParaRPr lang="zh-CN" sz="18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12782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Collision Angle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(full </a:t>
                          </a:r>
                          <a:r>
                            <a:rPr lang="en-US" sz="1800" kern="100" dirty="0">
                              <a:effectLst/>
                            </a:rPr>
                            <a:t>θ)/</a:t>
                          </a:r>
                          <a:r>
                            <a:rPr lang="en-US" sz="1800" kern="100" dirty="0" err="1">
                              <a:effectLst/>
                            </a:rPr>
                            <a:t>mrad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</a:rPr>
                            <a:t>60</a:t>
                          </a:r>
                          <a:endParaRPr lang="zh-CN" sz="18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60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96227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Tune Shift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8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18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0.06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0.08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81416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 smtClean="0">
                              <a:effectLst/>
                            </a:rPr>
                            <a:t>Hour-glass</a:t>
                          </a:r>
                          <a:r>
                            <a:rPr lang="en-US" altLang="zh-CN" sz="1800" kern="100" dirty="0" smtClean="0">
                              <a:effectLst/>
                            </a:rPr>
                            <a:t> Factor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0.8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0.8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410136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 smtClean="0">
                              <a:effectLst/>
                            </a:rPr>
                            <a:t>Luminosity/×</a:t>
                          </a:r>
                          <a:r>
                            <a:rPr lang="en-US" sz="1800" kern="100" dirty="0">
                              <a:effectLst/>
                            </a:rPr>
                            <a:t>10</a:t>
                          </a:r>
                          <a:r>
                            <a:rPr lang="en-US" sz="1800" kern="100" baseline="30000" dirty="0">
                              <a:effectLst/>
                            </a:rPr>
                            <a:t>35</a:t>
                          </a:r>
                          <a:r>
                            <a:rPr lang="en-US" sz="1800" kern="100" dirty="0">
                              <a:effectLst/>
                            </a:rPr>
                            <a:t>cm</a:t>
                          </a:r>
                          <a:r>
                            <a:rPr lang="en-US" sz="1800" kern="100" baseline="30000" dirty="0">
                              <a:effectLst/>
                            </a:rPr>
                            <a:t>-2</a:t>
                          </a:r>
                          <a:r>
                            <a:rPr lang="en-US" sz="1800" kern="100" dirty="0">
                              <a:effectLst/>
                            </a:rPr>
                            <a:t>s</a:t>
                          </a:r>
                          <a:r>
                            <a:rPr lang="en-US" sz="1800" kern="100" baseline="30000" dirty="0">
                              <a:effectLst/>
                            </a:rPr>
                            <a:t>-1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~0.5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~1.0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40346759"/>
                  </p:ext>
                </p:extLst>
              </p:nvPr>
            </p:nvGraphicFramePr>
            <p:xfrm>
              <a:off x="4011010" y="862436"/>
              <a:ext cx="4798453" cy="54321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5559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1956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2295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24947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Parameters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0233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Circumference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/m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~600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~600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0233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Beam Energy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/GeV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0233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Current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/A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1.5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1278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38" t="-382143" r="-88810" b="-59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</a:rPr>
                            <a:t>5/0.05</a:t>
                          </a:r>
                          <a:endParaRPr lang="zh-CN" sz="18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5/0.05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75411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38" t="-326613" r="-88810" b="-303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100/0.9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</a:rPr>
                            <a:t>67/0.6</a:t>
                          </a:r>
                          <a:endParaRPr lang="zh-CN" sz="18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12782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Collision Angle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(full </a:t>
                          </a:r>
                          <a:r>
                            <a:rPr lang="en-US" sz="1800" kern="100" dirty="0">
                              <a:effectLst/>
                            </a:rPr>
                            <a:t>θ)/</a:t>
                          </a:r>
                          <a:r>
                            <a:rPr lang="en-US" sz="1800" kern="100" dirty="0" err="1">
                              <a:effectLst/>
                            </a:rPr>
                            <a:t>mrad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</a:rPr>
                            <a:t>60</a:t>
                          </a:r>
                          <a:endParaRPr lang="zh-CN" sz="18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60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9622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38" t="-747561" r="-88810" b="-2560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0.06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0.08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81416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 smtClean="0">
                              <a:effectLst/>
                            </a:rPr>
                            <a:t>Hour-glass</a:t>
                          </a:r>
                          <a:r>
                            <a:rPr lang="en-US" altLang="zh-CN" sz="1800" kern="100" dirty="0" smtClean="0">
                              <a:effectLst/>
                            </a:rPr>
                            <a:t> Factor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0.8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0.8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410136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 smtClean="0">
                              <a:effectLst/>
                            </a:rPr>
                            <a:t>Luminosity/×</a:t>
                          </a:r>
                          <a:r>
                            <a:rPr lang="en-US" sz="1800" kern="100" dirty="0">
                              <a:effectLst/>
                            </a:rPr>
                            <a:t>10</a:t>
                          </a:r>
                          <a:r>
                            <a:rPr lang="en-US" sz="1800" kern="100" baseline="30000" dirty="0">
                              <a:effectLst/>
                            </a:rPr>
                            <a:t>35</a:t>
                          </a:r>
                          <a:r>
                            <a:rPr lang="en-US" sz="1800" kern="100" dirty="0">
                              <a:effectLst/>
                            </a:rPr>
                            <a:t>cm</a:t>
                          </a:r>
                          <a:r>
                            <a:rPr lang="en-US" sz="1800" kern="100" baseline="30000" dirty="0">
                              <a:effectLst/>
                            </a:rPr>
                            <a:t>-2</a:t>
                          </a:r>
                          <a:r>
                            <a:rPr lang="en-US" sz="1800" kern="100" dirty="0">
                              <a:effectLst/>
                            </a:rPr>
                            <a:t>s</a:t>
                          </a:r>
                          <a:r>
                            <a:rPr lang="en-US" sz="1800" kern="100" baseline="30000" dirty="0">
                              <a:effectLst/>
                            </a:rPr>
                            <a:t>-1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~0.5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~1.0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文本框 7"/>
          <p:cNvSpPr txBox="1"/>
          <p:nvPr/>
        </p:nvSpPr>
        <p:spPr>
          <a:xfrm>
            <a:off x="457200" y="3865308"/>
            <a:ext cx="3702552" cy="217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Strategy :</a:t>
            </a:r>
            <a:endParaRPr lang="en-US" altLang="zh-CN" sz="24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+mj-lt"/>
                <a:cs typeface="Times New Roman" panose="02020603050405020304" pitchFamily="18" charset="0"/>
              </a:rPr>
              <a:t>(Phase 0) Pilot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zh-CN" sz="2000" dirty="0" smtClean="0">
                <a:latin typeface="+mj-lt"/>
                <a:cs typeface="Times New Roman" panose="02020603050405020304" pitchFamily="18" charset="0"/>
              </a:rPr>
              <a:t>0.5×10</a:t>
            </a:r>
            <a:r>
              <a:rPr lang="en-US" altLang="zh-CN" sz="2000" baseline="30000" dirty="0" smtClean="0">
                <a:latin typeface="+mj-lt"/>
                <a:cs typeface="Times New Roman" panose="02020603050405020304" pitchFamily="18" charset="0"/>
              </a:rPr>
              <a:t>35</a:t>
            </a:r>
            <a:endParaRPr lang="en-US" altLang="zh-CN" sz="2000" dirty="0" smtClean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+mj-lt"/>
                <a:cs typeface="Times New Roman" panose="02020603050405020304" pitchFamily="18" charset="0"/>
              </a:rPr>
              <a:t>(Phase I) Nominal: 1.0×10</a:t>
            </a:r>
            <a:r>
              <a:rPr lang="en-US" altLang="zh-CN" sz="2000" baseline="30000" dirty="0" smtClean="0">
                <a:latin typeface="+mj-lt"/>
                <a:cs typeface="Times New Roman" panose="02020603050405020304" pitchFamily="18" charset="0"/>
              </a:rPr>
              <a:t>35</a:t>
            </a:r>
            <a:endParaRPr lang="en-US" altLang="zh-CN" sz="2000" dirty="0" smtClean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+mj-lt"/>
                <a:cs typeface="Times New Roman" panose="02020603050405020304" pitchFamily="18" charset="0"/>
              </a:rPr>
              <a:t>(Phase II) Polarized beam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+mj-lt"/>
                <a:cs typeface="Times New Roman" panose="02020603050405020304" pitchFamily="18" charset="0"/>
              </a:rPr>
              <a:t>…..</a:t>
            </a:r>
            <a:endParaRPr lang="en-US" altLang="zh-CN" sz="20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4144" y="1044172"/>
            <a:ext cx="3296992" cy="2739831"/>
            <a:chOff x="363829" y="948822"/>
            <a:chExt cx="3296992" cy="2739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矩形 8"/>
                <p:cNvSpPr/>
                <p:nvPr/>
              </p:nvSpPr>
              <p:spPr>
                <a:xfrm>
                  <a:off x="656600" y="1451140"/>
                  <a:ext cx="2711450" cy="8883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zh-CN" altLang="en-US" sz="2400" i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zh-CN" altLang="en-US" sz="2400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  <m:sSub>
                              <m:sSubPr>
                                <m:ctrlP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num>
                          <m:den>
                            <m:r>
                              <a:rPr lang="zh-CN" altLang="en-US" sz="2400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zh-CN" alt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sSub>
                              <m:sSubPr>
                                <m:ctrlP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zh-CN" altLang="en-US" sz="2400" i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den>
                        </m:f>
                        <m:sSub>
                          <m:sSubPr>
                            <m:ctrlPr>
                              <a:rPr lang="zh-CN" alt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zh-CN" alt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zh-CN" alt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zh-CN" altLang="en-US" sz="24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矩形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600" y="1451140"/>
                  <a:ext cx="2711450" cy="88838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文本框 9"/>
            <p:cNvSpPr txBox="1"/>
            <p:nvPr/>
          </p:nvSpPr>
          <p:spPr>
            <a:xfrm>
              <a:off x="478165" y="948822"/>
              <a:ext cx="18567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</a:rPr>
                <a:t>Luminosity :  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/>
                <p:cNvSpPr txBox="1"/>
                <p:nvPr/>
              </p:nvSpPr>
              <p:spPr>
                <a:xfrm>
                  <a:off x="363829" y="2358032"/>
                  <a:ext cx="3296992" cy="13306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2000" dirty="0" smtClean="0"/>
                    <a:t>Increase beam current</a:t>
                  </a:r>
                </a:p>
                <a:p>
                  <a:pPr marL="342900" indent="-34290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2000" dirty="0" smtClean="0"/>
                    <a:t>Minimize </a:t>
                  </a:r>
                  <a:r>
                    <a:rPr lang="en-US" altLang="zh-CN" sz="2000" kern="100" dirty="0" smtClean="0"/>
                    <a:t>β </a:t>
                  </a:r>
                  <a:r>
                    <a:rPr lang="en-US" altLang="zh-CN" sz="2000" kern="100" dirty="0"/>
                    <a:t>Function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zh-CN" altLang="zh-CN" sz="2000" i="1" kern="10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kern="10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000" kern="10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CN" sz="2000" kern="1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a14:m>
                  <a:endParaRPr lang="en-US" altLang="zh-CN" sz="2000" kern="100" dirty="0" smtClean="0"/>
                </a:p>
                <a:p>
                  <a:pPr marL="342900" indent="-34290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2000" dirty="0" smtClean="0">
                      <a:solidFill>
                        <a:schemeClr val="tx1"/>
                      </a:solidFill>
                    </a:rPr>
                    <a:t>Optimize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zh-CN" altLang="en-US" sz="2000" dirty="0" smtClean="0">
                      <a:solidFill>
                        <a:schemeClr val="tx1"/>
                      </a:solidFill>
                    </a:rPr>
                    <a:t> </a:t>
                  </a:r>
                  <a:r>
                    <a:rPr lang="en-US" altLang="zh-CN" sz="2000" dirty="0" smtClean="0">
                      <a:solidFill>
                        <a:schemeClr val="tx1"/>
                      </a:solidFill>
                    </a:rPr>
                    <a:t>and H</a:t>
                  </a:r>
                  <a:endParaRPr lang="zh-CN" alt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文本框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29" y="2358032"/>
                  <a:ext cx="3296992" cy="1330621"/>
                </a:xfrm>
                <a:prstGeom prst="rect">
                  <a:avLst/>
                </a:prstGeom>
                <a:blipFill>
                  <a:blip r:embed="rId5"/>
                  <a:stretch>
                    <a:fillRect l="-1667" b="-547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1313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5920" y="50539"/>
            <a:ext cx="7863840" cy="714850"/>
          </a:xfrm>
        </p:spPr>
        <p:txBody>
          <a:bodyPr>
            <a:normAutofit/>
          </a:bodyPr>
          <a:lstStyle/>
          <a:p>
            <a:r>
              <a:rPr lang="en-US" altLang="zh-CN" sz="3800" dirty="0"/>
              <a:t>General Consideration of Detector</a:t>
            </a:r>
            <a:endParaRPr lang="zh-CN" altLang="en-US" sz="3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ectangle 4"/>
          <p:cNvSpPr>
            <a:spLocks noGrp="1"/>
          </p:cNvSpPr>
          <p:nvPr>
            <p:ph idx="1"/>
          </p:nvPr>
        </p:nvSpPr>
        <p:spPr>
          <a:xfrm>
            <a:off x="375920" y="934200"/>
            <a:ext cx="86376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>
              <a:lnSpc>
                <a:spcPts val="3640"/>
              </a:lnSpc>
              <a:buFont typeface="Wingdings" panose="05000000000000000000" pitchFamily="2" charset="2"/>
              <a:buChar char="p"/>
            </a:pPr>
            <a:r>
              <a:rPr lang="en-US" altLang="zh-CN" sz="2200" dirty="0" smtClean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Much larger </a:t>
            </a:r>
            <a:r>
              <a:rPr lang="en-US" altLang="zh-CN" sz="22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radiation tolerance</a:t>
            </a:r>
            <a:r>
              <a:rPr lang="en-US" altLang="zh-CN" sz="2200" dirty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, especially at IP and forward </a:t>
            </a:r>
            <a:r>
              <a:rPr lang="en-US" altLang="zh-CN" sz="2200" dirty="0" smtClean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regions</a:t>
            </a:r>
          </a:p>
          <a:p>
            <a:pPr marL="7020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altLang="zh-CN" sz="2000" b="0" dirty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The detector and electronics should withstand the expected </a:t>
            </a:r>
            <a:r>
              <a:rPr lang="en-US" altLang="zh-CN" sz="2000" b="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does</a:t>
            </a:r>
            <a:endParaRPr lang="en-US" altLang="zh-CN" sz="2000" b="0" dirty="0" smtClean="0">
              <a:solidFill>
                <a:srgbClr val="0036FA"/>
              </a:solidFill>
              <a:latin typeface="+mj-lt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42000">
              <a:lnSpc>
                <a:spcPts val="3640"/>
              </a:lnSpc>
              <a:buFont typeface="Wingdings" panose="05000000000000000000" pitchFamily="2" charset="2"/>
              <a:buChar char="p"/>
            </a:pPr>
            <a:r>
              <a:rPr lang="en-US" altLang="zh-CN" sz="22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Efficient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event </a:t>
            </a:r>
            <a:r>
              <a:rPr lang="en-US" altLang="zh-CN" sz="2200" dirty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triggering, exclusive state reconstruction and tagging </a:t>
            </a:r>
            <a:endParaRPr lang="en-US" sz="2200" dirty="0" smtClean="0">
              <a:solidFill>
                <a:srgbClr val="0036FA"/>
              </a:solidFill>
              <a:latin typeface="+mj-lt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522000" indent="-3429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sz="2000" b="0" dirty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H</a:t>
            </a:r>
            <a:r>
              <a:rPr lang="en-US" sz="2000" b="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igh </a:t>
            </a:r>
            <a:r>
              <a:rPr lang="en-US" sz="2000" b="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efficiency</a:t>
            </a:r>
            <a:r>
              <a:rPr lang="en-US" sz="2000" b="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 and </a:t>
            </a:r>
            <a:r>
              <a:rPr lang="en-US" sz="2000" b="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resolutions</a:t>
            </a:r>
            <a:r>
              <a:rPr lang="en-US" sz="2000" b="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 for charged and neutral particles </a:t>
            </a:r>
          </a:p>
          <a:p>
            <a:pPr marL="522000" indent="-3429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sz="2000" b="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Low </a:t>
            </a:r>
            <a:r>
              <a:rPr lang="en-US" sz="2000" b="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noise</a:t>
            </a:r>
            <a:r>
              <a:rPr lang="en-US" sz="2000" b="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 and High </a:t>
            </a:r>
            <a:r>
              <a:rPr lang="en-US" sz="2000" b="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rate capability</a:t>
            </a:r>
          </a:p>
          <a:p>
            <a:pPr marL="342000">
              <a:lnSpc>
                <a:spcPts val="3640"/>
              </a:lnSpc>
              <a:buFont typeface="Wingdings" panose="05000000000000000000" pitchFamily="2" charset="2"/>
              <a:buChar char="p"/>
            </a:pPr>
            <a:r>
              <a:rPr lang="en-US" sz="2200" dirty="0" smtClean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The </a:t>
            </a:r>
            <a:r>
              <a:rPr lang="en-US" sz="22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Systematic</a:t>
            </a:r>
            <a:r>
              <a:rPr lang="en-US" sz="2200" dirty="0" smtClean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 uncertainty control</a:t>
            </a:r>
          </a:p>
          <a:p>
            <a:pPr marL="522000" indent="-3429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sz="2000" b="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Detector acceptance </a:t>
            </a:r>
            <a:r>
              <a:rPr lang="en-US" sz="2000" b="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: geometrical acceptance or detector response</a:t>
            </a:r>
          </a:p>
          <a:p>
            <a:pPr marL="522000" indent="-3429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sz="2000" b="0" dirty="0" err="1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Mis</a:t>
            </a:r>
            <a:r>
              <a:rPr lang="en-US" sz="2000" b="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-Measurement :</a:t>
            </a:r>
            <a:r>
              <a:rPr lang="en-US" sz="2000" b="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b="0" dirty="0" err="1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mis</a:t>
            </a:r>
            <a:r>
              <a:rPr lang="en-US" sz="2000" b="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-tracking, fake photon, particle </a:t>
            </a:r>
            <a:r>
              <a:rPr lang="en-US" sz="2000" b="0" dirty="0" err="1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mis</a:t>
            </a:r>
            <a:r>
              <a:rPr lang="en-US" sz="2000" b="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-id, noise</a:t>
            </a:r>
          </a:p>
          <a:p>
            <a:pPr marL="522000" indent="-3429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sz="2000" b="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Luminosity </a:t>
            </a:r>
            <a:r>
              <a:rPr lang="en-US" sz="2000" b="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measurement</a:t>
            </a:r>
          </a:p>
          <a:p>
            <a:pPr marL="342000" indent="-342900">
              <a:lnSpc>
                <a:spcPts val="3640"/>
              </a:lnSpc>
              <a:buFont typeface="Wingdings" panose="05000000000000000000" pitchFamily="2" charset="2"/>
              <a:buChar char="p"/>
            </a:pPr>
            <a:r>
              <a:rPr lang="en-US" sz="2200" dirty="0" smtClean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Reasonable </a:t>
            </a:r>
            <a:r>
              <a:rPr lang="en-US" sz="22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41145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</a:rPr>
              <a:t>Detector Layout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08694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30665" y="801355"/>
            <a:ext cx="8890617" cy="5740122"/>
            <a:chOff x="30665" y="801355"/>
            <a:chExt cx="8890617" cy="5740122"/>
          </a:xfrm>
        </p:grpSpPr>
        <p:sp>
          <p:nvSpPr>
            <p:cNvPr id="82" name="Rectangle 14"/>
            <p:cNvSpPr>
              <a:spLocks noChangeArrowheads="1"/>
            </p:cNvSpPr>
            <p:nvPr/>
          </p:nvSpPr>
          <p:spPr bwMode="auto">
            <a:xfrm>
              <a:off x="5821638" y="4165676"/>
              <a:ext cx="3094337" cy="1002725"/>
            </a:xfrm>
            <a:prstGeom prst="rect">
              <a:avLst/>
            </a:prstGeom>
            <a:solidFill>
              <a:srgbClr val="57D4D2"/>
            </a:solidFill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MDC (Low mass )</a:t>
              </a: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</a:t>
              </a:r>
              <a:r>
                <a:rPr lang="en-US" altLang="zh-CN" sz="1600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xy</a:t>
              </a:r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=130 mm</a:t>
              </a: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altLang="zh-CN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dx&lt;7%, </a:t>
              </a:r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</a:t>
              </a:r>
              <a:r>
                <a:rPr lang="en-US" altLang="zh-CN" sz="16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/p =0.5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% at 1 </a:t>
              </a:r>
              <a:r>
                <a:rPr lang="en-US" altLang="zh-CN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GeV</a:t>
              </a:r>
              <a:endPara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ts val="600"/>
                </a:spcBef>
              </a:pPr>
              <a:endParaRPr lang="en-US" altLang="zh-CN" sz="1600" dirty="0">
                <a:solidFill>
                  <a:srgbClr val="000000"/>
                </a:solidFill>
                <a:latin typeface="Times CY"/>
                <a:cs typeface="Times CY"/>
              </a:endParaRPr>
            </a:p>
            <a:p>
              <a:pPr marL="342900" indent="-342900">
                <a:lnSpc>
                  <a:spcPct val="90000"/>
                </a:lnSpc>
                <a:spcBef>
                  <a:spcPts val="600"/>
                </a:spcBef>
              </a:pPr>
              <a:endParaRPr lang="en-US" altLang="zh-CN" sz="1600" dirty="0">
                <a:solidFill>
                  <a:srgbClr val="1818FF"/>
                </a:solidFill>
                <a:latin typeface="Times CY"/>
                <a:cs typeface="Times CY"/>
              </a:endParaRPr>
            </a:p>
          </p:txBody>
        </p:sp>
        <p:grpSp>
          <p:nvGrpSpPr>
            <p:cNvPr id="7" name="Group 1"/>
            <p:cNvGrpSpPr/>
            <p:nvPr/>
          </p:nvGrpSpPr>
          <p:grpSpPr>
            <a:xfrm>
              <a:off x="30665" y="801355"/>
              <a:ext cx="6046041" cy="5740122"/>
              <a:chOff x="521550" y="503675"/>
              <a:chExt cx="7020780" cy="5850651"/>
            </a:xfrm>
          </p:grpSpPr>
          <p:pic>
            <p:nvPicPr>
              <p:cNvPr id="8" name="Picture 4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91682" y="2573905"/>
                <a:ext cx="3600398" cy="1950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任意多边形 8"/>
              <p:cNvSpPr/>
              <p:nvPr/>
            </p:nvSpPr>
            <p:spPr>
              <a:xfrm>
                <a:off x="1692275" y="3564015"/>
                <a:ext cx="2519685" cy="1675847"/>
              </a:xfrm>
              <a:custGeom>
                <a:avLst/>
                <a:gdLst>
                  <a:gd name="connsiteX0" fmla="*/ 11723 w 2895600"/>
                  <a:gd name="connsiteY0" fmla="*/ 0 h 1758461"/>
                  <a:gd name="connsiteX1" fmla="*/ 2895600 w 2895600"/>
                  <a:gd name="connsiteY1" fmla="*/ 0 h 1758461"/>
                  <a:gd name="connsiteX2" fmla="*/ 2614246 w 2895600"/>
                  <a:gd name="connsiteY2" fmla="*/ 1277815 h 1758461"/>
                  <a:gd name="connsiteX3" fmla="*/ 1066800 w 2895600"/>
                  <a:gd name="connsiteY3" fmla="*/ 1758461 h 1758461"/>
                  <a:gd name="connsiteX4" fmla="*/ 0 w 2895600"/>
                  <a:gd name="connsiteY4" fmla="*/ 1758461 h 1758461"/>
                  <a:gd name="connsiteX5" fmla="*/ 11723 w 2895600"/>
                  <a:gd name="connsiteY5" fmla="*/ 0 h 1758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95600" h="1758461">
                    <a:moveTo>
                      <a:pt x="11723" y="0"/>
                    </a:moveTo>
                    <a:lnTo>
                      <a:pt x="2895600" y="0"/>
                    </a:lnTo>
                    <a:lnTo>
                      <a:pt x="2614246" y="1277815"/>
                    </a:lnTo>
                    <a:lnTo>
                      <a:pt x="1066800" y="1758461"/>
                    </a:lnTo>
                    <a:lnTo>
                      <a:pt x="0" y="1758461"/>
                    </a:lnTo>
                    <a:cubicBezTo>
                      <a:pt x="3908" y="1168400"/>
                      <a:pt x="7815" y="578338"/>
                      <a:pt x="11723" y="0"/>
                    </a:cubicBezTo>
                    <a:close/>
                  </a:path>
                </a:pathLst>
              </a:custGeom>
              <a:solidFill>
                <a:srgbClr val="00B0F0">
                  <a:alpha val="50000"/>
                </a:srgb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cxnSp>
            <p:nvCxnSpPr>
              <p:cNvPr id="10" name="直接连接符 9"/>
              <p:cNvCxnSpPr/>
              <p:nvPr/>
            </p:nvCxnSpPr>
            <p:spPr>
              <a:xfrm>
                <a:off x="1692275" y="5499230"/>
                <a:ext cx="26943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1691680" y="5454225"/>
                <a:ext cx="49505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1691680" y="5364215"/>
                <a:ext cx="630070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矩形 12"/>
              <p:cNvSpPr/>
              <p:nvPr/>
            </p:nvSpPr>
            <p:spPr>
              <a:xfrm>
                <a:off x="1691680" y="1718810"/>
                <a:ext cx="4185465" cy="765085"/>
              </a:xfrm>
              <a:prstGeom prst="rect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cxnSp>
            <p:nvCxnSpPr>
              <p:cNvPr id="14" name="直接连接符 13"/>
              <p:cNvCxnSpPr/>
              <p:nvPr/>
            </p:nvCxnSpPr>
            <p:spPr>
              <a:xfrm flipV="1">
                <a:off x="1691680" y="3459861"/>
                <a:ext cx="5850650" cy="21293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矩形 14"/>
              <p:cNvSpPr>
                <a:spLocks/>
              </p:cNvSpPr>
              <p:nvPr/>
            </p:nvSpPr>
            <p:spPr>
              <a:xfrm>
                <a:off x="1691680" y="683695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>
                <a:spLocks/>
              </p:cNvSpPr>
              <p:nvPr/>
            </p:nvSpPr>
            <p:spPr>
              <a:xfrm>
                <a:off x="1691680" y="773705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>
                <a:spLocks/>
              </p:cNvSpPr>
              <p:nvPr/>
            </p:nvSpPr>
            <p:spPr>
              <a:xfrm>
                <a:off x="1691680" y="863715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>
                <a:spLocks/>
              </p:cNvSpPr>
              <p:nvPr/>
            </p:nvSpPr>
            <p:spPr>
              <a:xfrm>
                <a:off x="1691680" y="964976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>
                <a:spLocks/>
              </p:cNvSpPr>
              <p:nvPr/>
            </p:nvSpPr>
            <p:spPr>
              <a:xfrm>
                <a:off x="1691680" y="1066237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>
                <a:spLocks/>
              </p:cNvSpPr>
              <p:nvPr/>
            </p:nvSpPr>
            <p:spPr>
              <a:xfrm>
                <a:off x="1691680" y="1167498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>
                <a:spLocks/>
              </p:cNvSpPr>
              <p:nvPr/>
            </p:nvSpPr>
            <p:spPr>
              <a:xfrm>
                <a:off x="1691680" y="1268759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>
                <a:spLocks/>
              </p:cNvSpPr>
              <p:nvPr/>
            </p:nvSpPr>
            <p:spPr>
              <a:xfrm>
                <a:off x="1692275" y="1370020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>
                <a:spLocks/>
              </p:cNvSpPr>
              <p:nvPr/>
            </p:nvSpPr>
            <p:spPr>
              <a:xfrm>
                <a:off x="1691680" y="1471281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>
                <a:spLocks/>
              </p:cNvSpPr>
              <p:nvPr/>
            </p:nvSpPr>
            <p:spPr>
              <a:xfrm>
                <a:off x="1692275" y="1572542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>
                <a:spLocks/>
              </p:cNvSpPr>
              <p:nvPr/>
            </p:nvSpPr>
            <p:spPr>
              <a:xfrm rot="5400000">
                <a:off x="5286983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>
                <a:spLocks/>
              </p:cNvSpPr>
              <p:nvPr/>
            </p:nvSpPr>
            <p:spPr>
              <a:xfrm rot="5400000">
                <a:off x="5196973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>
                <a:spLocks/>
              </p:cNvSpPr>
              <p:nvPr/>
            </p:nvSpPr>
            <p:spPr>
              <a:xfrm rot="5400000">
                <a:off x="5106963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>
                <a:spLocks/>
              </p:cNvSpPr>
              <p:nvPr/>
            </p:nvSpPr>
            <p:spPr>
              <a:xfrm rot="5400000">
                <a:off x="5005702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>
                <a:spLocks/>
              </p:cNvSpPr>
              <p:nvPr/>
            </p:nvSpPr>
            <p:spPr>
              <a:xfrm rot="5400000">
                <a:off x="4904441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>
                <a:spLocks/>
              </p:cNvSpPr>
              <p:nvPr/>
            </p:nvSpPr>
            <p:spPr>
              <a:xfrm rot="5400000">
                <a:off x="4803180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>
                <a:spLocks/>
              </p:cNvSpPr>
              <p:nvPr/>
            </p:nvSpPr>
            <p:spPr>
              <a:xfrm rot="5400000">
                <a:off x="4701919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>
                <a:spLocks/>
              </p:cNvSpPr>
              <p:nvPr/>
            </p:nvSpPr>
            <p:spPr>
              <a:xfrm rot="5400000">
                <a:off x="4600658" y="2275982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>
                <a:spLocks/>
              </p:cNvSpPr>
              <p:nvPr/>
            </p:nvSpPr>
            <p:spPr>
              <a:xfrm rot="5400000">
                <a:off x="4499397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>
                <a:spLocks/>
              </p:cNvSpPr>
              <p:nvPr/>
            </p:nvSpPr>
            <p:spPr>
              <a:xfrm rot="5400000">
                <a:off x="4398136" y="2275982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>
                <a:spLocks/>
              </p:cNvSpPr>
              <p:nvPr/>
            </p:nvSpPr>
            <p:spPr>
              <a:xfrm>
                <a:off x="1692634" y="3215698"/>
                <a:ext cx="2519326" cy="6369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>
                <a:spLocks/>
              </p:cNvSpPr>
              <p:nvPr/>
            </p:nvSpPr>
            <p:spPr>
              <a:xfrm>
                <a:off x="1692276" y="3215698"/>
                <a:ext cx="2519326" cy="307858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>
                <a:spLocks/>
              </p:cNvSpPr>
              <p:nvPr/>
            </p:nvSpPr>
            <p:spPr>
              <a:xfrm flipV="1">
                <a:off x="1692276" y="3430807"/>
                <a:ext cx="2519326" cy="28758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>
                <a:spLocks/>
              </p:cNvSpPr>
              <p:nvPr/>
            </p:nvSpPr>
            <p:spPr>
              <a:xfrm>
                <a:off x="1692276" y="3459861"/>
                <a:ext cx="2519326" cy="6369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>
                <a:spLocks/>
              </p:cNvSpPr>
              <p:nvPr/>
            </p:nvSpPr>
            <p:spPr>
              <a:xfrm rot="5400000">
                <a:off x="3890356" y="3872482"/>
                <a:ext cx="1383233" cy="70064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>
                <a:spLocks/>
              </p:cNvSpPr>
              <p:nvPr/>
            </p:nvSpPr>
            <p:spPr>
              <a:xfrm rot="5400000">
                <a:off x="3756066" y="3737996"/>
                <a:ext cx="1383233" cy="338644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41" name="矩形 40"/>
              <p:cNvSpPr>
                <a:spLocks/>
              </p:cNvSpPr>
              <p:nvPr/>
            </p:nvSpPr>
            <p:spPr>
              <a:xfrm rot="5400000" flipV="1">
                <a:off x="3672952" y="3891501"/>
                <a:ext cx="1383233" cy="31634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42" name="矩形 41"/>
              <p:cNvSpPr>
                <a:spLocks/>
              </p:cNvSpPr>
              <p:nvPr/>
            </p:nvSpPr>
            <p:spPr>
              <a:xfrm rot="5400000">
                <a:off x="3621776" y="3872286"/>
                <a:ext cx="1383233" cy="70064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43" name="TextBox 84"/>
              <p:cNvSpPr txBox="1"/>
              <p:nvPr/>
            </p:nvSpPr>
            <p:spPr>
              <a:xfrm>
                <a:off x="2456765" y="4154789"/>
                <a:ext cx="810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MDC</a:t>
                </a:r>
                <a:endParaRPr lang="zh-CN" altLang="en-US" b="1" dirty="0"/>
              </a:p>
            </p:txBody>
          </p:sp>
          <p:sp>
            <p:nvSpPr>
              <p:cNvPr id="44" name="线形标注 2(无边框) 43"/>
              <p:cNvSpPr/>
              <p:nvPr/>
            </p:nvSpPr>
            <p:spPr>
              <a:xfrm>
                <a:off x="2906815" y="5004175"/>
                <a:ext cx="1132382" cy="360040"/>
              </a:xfrm>
              <a:prstGeom prst="callout2">
                <a:avLst>
                  <a:gd name="adj1" fmla="val 83871"/>
                  <a:gd name="adj2" fmla="val 91825"/>
                  <a:gd name="adj3" fmla="val 83871"/>
                  <a:gd name="adj4" fmla="val 7371"/>
                  <a:gd name="adj5" fmla="val 119012"/>
                  <a:gd name="adj6" fmla="val -57685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</a:rPr>
                  <a:t>PXD/SSD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Box 87"/>
              <p:cNvSpPr txBox="1"/>
              <p:nvPr/>
            </p:nvSpPr>
            <p:spPr>
              <a:xfrm>
                <a:off x="2231740" y="3171237"/>
                <a:ext cx="1620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PID-barrel</a:t>
                </a:r>
                <a:endParaRPr lang="zh-CN" altLang="en-US" b="1" dirty="0"/>
              </a:p>
            </p:txBody>
          </p:sp>
          <p:sp>
            <p:nvSpPr>
              <p:cNvPr id="46" name="TextBox 88"/>
              <p:cNvSpPr txBox="1"/>
              <p:nvPr/>
            </p:nvSpPr>
            <p:spPr>
              <a:xfrm rot="5400000">
                <a:off x="3826993" y="3731889"/>
                <a:ext cx="13651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PID-endcap</a:t>
                </a:r>
                <a:endParaRPr lang="zh-CN" altLang="en-US" b="1" dirty="0"/>
              </a:p>
            </p:txBody>
          </p:sp>
          <p:sp>
            <p:nvSpPr>
              <p:cNvPr id="47" name="TextBox 90"/>
              <p:cNvSpPr txBox="1"/>
              <p:nvPr/>
            </p:nvSpPr>
            <p:spPr>
              <a:xfrm>
                <a:off x="4436985" y="2528900"/>
                <a:ext cx="72008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EMC</a:t>
                </a:r>
                <a:endParaRPr lang="zh-CN" altLang="en-US" b="1" dirty="0"/>
              </a:p>
            </p:txBody>
          </p:sp>
          <p:sp>
            <p:nvSpPr>
              <p:cNvPr id="48" name="TextBox 91"/>
              <p:cNvSpPr txBox="1"/>
              <p:nvPr/>
            </p:nvSpPr>
            <p:spPr>
              <a:xfrm>
                <a:off x="2321750" y="1742783"/>
                <a:ext cx="3037175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Superconducting magnet</a:t>
                </a:r>
              </a:p>
              <a:p>
                <a:pPr algn="ctr"/>
                <a:r>
                  <a:rPr lang="en-US" altLang="zh-CN" b="1" dirty="0" smtClean="0"/>
                  <a:t>(0.7-1 T) </a:t>
                </a:r>
                <a:endParaRPr lang="zh-CN" altLang="en-US" b="1" dirty="0"/>
              </a:p>
            </p:txBody>
          </p:sp>
          <p:sp>
            <p:nvSpPr>
              <p:cNvPr id="49" name="TextBox 92"/>
              <p:cNvSpPr txBox="1"/>
              <p:nvPr/>
            </p:nvSpPr>
            <p:spPr>
              <a:xfrm>
                <a:off x="3041830" y="1000688"/>
                <a:ext cx="175519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York/Muon</a:t>
                </a:r>
                <a:endParaRPr lang="zh-CN" altLang="en-US" b="1" dirty="0"/>
              </a:p>
            </p:txBody>
          </p:sp>
          <p:sp>
            <p:nvSpPr>
              <p:cNvPr id="50" name="TextBox 93"/>
              <p:cNvSpPr txBox="1"/>
              <p:nvPr/>
            </p:nvSpPr>
            <p:spPr>
              <a:xfrm rot="5400000">
                <a:off x="5600806" y="2096706"/>
                <a:ext cx="175519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York/Muon</a:t>
                </a:r>
                <a:endParaRPr lang="zh-CN" altLang="en-US" b="1" dirty="0"/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 flipV="1">
                <a:off x="971600" y="5589240"/>
                <a:ext cx="6570730" cy="348"/>
              </a:xfrm>
              <a:prstGeom prst="line">
                <a:avLst/>
              </a:prstGeom>
              <a:ln w="12700">
                <a:solidFill>
                  <a:srgbClr val="00206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线形标注 2(无边框) 51"/>
              <p:cNvSpPr/>
              <p:nvPr/>
            </p:nvSpPr>
            <p:spPr>
              <a:xfrm>
                <a:off x="2186735" y="5589588"/>
                <a:ext cx="540060" cy="360040"/>
              </a:xfrm>
              <a:prstGeom prst="callout2">
                <a:avLst>
                  <a:gd name="adj1" fmla="val 83871"/>
                  <a:gd name="adj2" fmla="val 91825"/>
                  <a:gd name="adj3" fmla="val 83871"/>
                  <a:gd name="adj4" fmla="val 7371"/>
                  <a:gd name="adj5" fmla="val 1794"/>
                  <a:gd name="adj6" fmla="val -96758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</a:rPr>
                  <a:t>IP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直接箭头连接符 52"/>
              <p:cNvCxnSpPr/>
              <p:nvPr/>
            </p:nvCxnSpPr>
            <p:spPr>
              <a:xfrm>
                <a:off x="1241630" y="5454225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/>
              <p:cNvCxnSpPr/>
              <p:nvPr/>
            </p:nvCxnSpPr>
            <p:spPr>
              <a:xfrm>
                <a:off x="1241630" y="5364215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/>
              <p:cNvCxnSpPr/>
              <p:nvPr/>
            </p:nvCxnSpPr>
            <p:spPr>
              <a:xfrm>
                <a:off x="1241630" y="5229200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/>
              <p:cNvCxnSpPr/>
              <p:nvPr/>
            </p:nvCxnSpPr>
            <p:spPr>
              <a:xfrm>
                <a:off x="1241630" y="3564015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箭头连接符 56"/>
              <p:cNvCxnSpPr/>
              <p:nvPr/>
            </p:nvCxnSpPr>
            <p:spPr>
              <a:xfrm>
                <a:off x="1241630" y="3203975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箭头连接符 57"/>
              <p:cNvCxnSpPr/>
              <p:nvPr/>
            </p:nvCxnSpPr>
            <p:spPr>
              <a:xfrm>
                <a:off x="1241630" y="2483895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箭头连接符 58"/>
              <p:cNvCxnSpPr/>
              <p:nvPr/>
            </p:nvCxnSpPr>
            <p:spPr>
              <a:xfrm>
                <a:off x="1241630" y="1718810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箭头连接符 59"/>
              <p:cNvCxnSpPr/>
              <p:nvPr/>
            </p:nvCxnSpPr>
            <p:spPr>
              <a:xfrm>
                <a:off x="1241630" y="683695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109"/>
              <p:cNvSpPr txBox="1"/>
              <p:nvPr/>
            </p:nvSpPr>
            <p:spPr>
              <a:xfrm>
                <a:off x="521550" y="5326468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3~6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2" name="TextBox 110"/>
              <p:cNvSpPr txBox="1"/>
              <p:nvPr/>
            </p:nvSpPr>
            <p:spPr>
              <a:xfrm>
                <a:off x="521550" y="5184195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10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3" name="TextBox 111"/>
              <p:cNvSpPr txBox="1"/>
              <p:nvPr/>
            </p:nvSpPr>
            <p:spPr>
              <a:xfrm>
                <a:off x="521550" y="5049180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15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4" name="TextBox 112"/>
              <p:cNvSpPr txBox="1"/>
              <p:nvPr/>
            </p:nvSpPr>
            <p:spPr>
              <a:xfrm>
                <a:off x="521550" y="3429000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85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5" name="TextBox 113"/>
              <p:cNvSpPr txBox="1"/>
              <p:nvPr/>
            </p:nvSpPr>
            <p:spPr>
              <a:xfrm>
                <a:off x="521550" y="3023955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105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6" name="TextBox 114"/>
              <p:cNvSpPr txBox="1"/>
              <p:nvPr/>
            </p:nvSpPr>
            <p:spPr>
              <a:xfrm>
                <a:off x="521550" y="2356138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135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7" name="TextBox 115"/>
              <p:cNvSpPr txBox="1"/>
              <p:nvPr/>
            </p:nvSpPr>
            <p:spPr>
              <a:xfrm>
                <a:off x="521550" y="1583795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185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8" name="TextBox 116"/>
              <p:cNvSpPr txBox="1"/>
              <p:nvPr/>
            </p:nvSpPr>
            <p:spPr>
              <a:xfrm>
                <a:off x="521550" y="503675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245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69" name="直接箭头连接符 68"/>
              <p:cNvCxnSpPr/>
              <p:nvPr/>
            </p:nvCxnSpPr>
            <p:spPr>
              <a:xfrm flipV="1">
                <a:off x="4278360" y="4616703"/>
                <a:ext cx="0" cy="1044975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箭头连接符 69"/>
              <p:cNvCxnSpPr/>
              <p:nvPr/>
            </p:nvCxnSpPr>
            <p:spPr>
              <a:xfrm flipV="1">
                <a:off x="4617005" y="4644136"/>
                <a:ext cx="0" cy="1017542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箭头连接符 70"/>
              <p:cNvCxnSpPr/>
              <p:nvPr/>
            </p:nvCxnSpPr>
            <p:spPr>
              <a:xfrm flipV="1">
                <a:off x="5292080" y="4419111"/>
                <a:ext cx="0" cy="1242567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箭头连接符 71"/>
              <p:cNvCxnSpPr/>
              <p:nvPr/>
            </p:nvCxnSpPr>
            <p:spPr>
              <a:xfrm flipV="1">
                <a:off x="6012160" y="4059071"/>
                <a:ext cx="0" cy="1602607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箭头连接符 72"/>
              <p:cNvCxnSpPr/>
              <p:nvPr/>
            </p:nvCxnSpPr>
            <p:spPr>
              <a:xfrm flipV="1">
                <a:off x="6980063" y="4050908"/>
                <a:ext cx="0" cy="1602607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132"/>
              <p:cNvSpPr txBox="1"/>
              <p:nvPr/>
            </p:nvSpPr>
            <p:spPr>
              <a:xfrm rot="5400000">
                <a:off x="3923056" y="5840396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120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5" name="TextBox 133"/>
              <p:cNvSpPr txBox="1"/>
              <p:nvPr/>
            </p:nvSpPr>
            <p:spPr>
              <a:xfrm rot="5400000">
                <a:off x="4283096" y="5840397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140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6" name="TextBox 134"/>
              <p:cNvSpPr txBox="1"/>
              <p:nvPr/>
            </p:nvSpPr>
            <p:spPr>
              <a:xfrm rot="5400000">
                <a:off x="4958171" y="5840397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190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7" name="TextBox 135"/>
              <p:cNvSpPr txBox="1"/>
              <p:nvPr/>
            </p:nvSpPr>
            <p:spPr>
              <a:xfrm rot="5400000">
                <a:off x="5678251" y="5840397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240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8" name="TextBox 136"/>
              <p:cNvSpPr txBox="1"/>
              <p:nvPr/>
            </p:nvSpPr>
            <p:spPr>
              <a:xfrm rot="5400000">
                <a:off x="6616099" y="5840397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300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9" name="TextBox 139"/>
              <p:cNvSpPr txBox="1"/>
              <p:nvPr/>
            </p:nvSpPr>
            <p:spPr>
              <a:xfrm>
                <a:off x="6826025" y="3576319"/>
                <a:ext cx="619116" cy="31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20</a:t>
                </a:r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/>
                  </a:rPr>
                  <a:t>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80" name="Rectangle 14"/>
            <p:cNvSpPr>
              <a:spLocks noChangeArrowheads="1"/>
            </p:cNvSpPr>
            <p:nvPr/>
          </p:nvSpPr>
          <p:spPr bwMode="auto">
            <a:xfrm>
              <a:off x="5826945" y="5184254"/>
              <a:ext cx="3094337" cy="928564"/>
            </a:xfrm>
            <a:prstGeom prst="rect">
              <a:avLst/>
            </a:prstGeom>
            <a:solidFill>
              <a:srgbClr val="FF23DA"/>
            </a:solidFill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zh-CN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CY"/>
                </a:rPr>
                <a:t>PXD </a:t>
              </a:r>
              <a:endPara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CY"/>
              </a:endParaRP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altLang="zh-CN" sz="16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M</a:t>
              </a:r>
              <a:r>
                <a:rPr lang="en-US" altLang="zh-CN" sz="160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aterial budget ~0.15%X</a:t>
              </a:r>
              <a:r>
                <a:rPr lang="en-US" altLang="zh-CN" sz="1600" baseline="-2500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0</a:t>
              </a:r>
              <a:r>
                <a:rPr lang="en-US" altLang="zh-CN" sz="160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/layer </a:t>
              </a: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altLang="zh-CN" sz="160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Symbol" charset="2"/>
                  <a:sym typeface="Symbol"/>
                </a:rPr>
                <a:t></a:t>
              </a:r>
              <a:r>
                <a:rPr lang="en-US" altLang="zh-CN" sz="1600" baseline="-250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xy</a:t>
              </a:r>
              <a:r>
                <a:rPr lang="en-US" altLang="zh-CN" sz="160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=50 </a:t>
              </a:r>
              <a:r>
                <a:rPr lang="en-US" altLang="zh-CN" sz="160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Symbol" charset="2"/>
                </a:rPr>
                <a:t>m</a:t>
              </a:r>
              <a:r>
                <a:rPr lang="en-US" altLang="zh-CN" sz="160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m</a:t>
              </a:r>
              <a:endPara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CY"/>
              </a:endParaRPr>
            </a:p>
          </p:txBody>
        </p:sp>
        <p:sp>
          <p:nvSpPr>
            <p:cNvPr id="83" name="Rectangle 14"/>
            <p:cNvSpPr>
              <a:spLocks noChangeArrowheads="1"/>
            </p:cNvSpPr>
            <p:nvPr/>
          </p:nvSpPr>
          <p:spPr bwMode="auto">
            <a:xfrm>
              <a:off x="5809360" y="3221263"/>
              <a:ext cx="3094337" cy="9210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8000" indent="-198000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PID</a:t>
              </a: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/K (and K/p) 3-4 separation up to 2GeV/</a:t>
              </a:r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c</a:t>
              </a:r>
              <a:endPara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</a:pPr>
              <a:endParaRPr lang="en-US" altLang="zh-CN" sz="1600" dirty="0">
                <a:solidFill>
                  <a:srgbClr val="1818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ectangle 15"/>
            <p:cNvSpPr>
              <a:spLocks noChangeArrowheads="1"/>
            </p:cNvSpPr>
            <p:nvPr/>
          </p:nvSpPr>
          <p:spPr bwMode="auto">
            <a:xfrm>
              <a:off x="5820312" y="1755362"/>
              <a:ext cx="3094337" cy="14440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ct val="80000"/>
                </a:lnSpc>
                <a:spcBef>
                  <a:spcPts val="600"/>
                </a:spcBef>
              </a:pPr>
              <a:r>
                <a:rPr lang="en-GB" altLang="zh-CN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EMC </a:t>
              </a:r>
              <a:endParaRPr lang="en-GB" altLang="zh-C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endParaRPr>
            </a:p>
            <a:p>
              <a:pPr marL="198000" indent="-198000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altLang="zh-CN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Energy range: 0.02-2.5 </a:t>
              </a:r>
              <a:r>
                <a:rPr lang="en-GB" altLang="zh-CN" sz="1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GeV</a:t>
              </a:r>
              <a:endParaRPr lang="en-GB" altLang="zh-CN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endParaRPr>
            </a:p>
            <a:p>
              <a:pPr marL="198000" indent="-198000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altLang="zh-CN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At 1 </a:t>
              </a:r>
              <a:r>
                <a:rPr lang="en-GB" altLang="zh-CN" sz="1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GeV</a:t>
              </a:r>
              <a:r>
                <a:rPr lang="en-GB" altLang="zh-CN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        </a:t>
              </a:r>
              <a:r>
                <a:rPr lang="en-US" altLang="zh-CN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</a:t>
              </a:r>
              <a:r>
                <a:rPr lang="en-US" altLang="zh-CN" sz="1600" baseline="-25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 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(%)</a:t>
              </a:r>
              <a:r>
                <a:rPr lang="en-US" altLang="zh-CN" sz="1600" baseline="-25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endParaRPr lang="en-GB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0000" indent="-198000">
                <a:lnSpc>
                  <a:spcPct val="80000"/>
                </a:lnSpc>
                <a:spcBef>
                  <a:spcPts val="600"/>
                </a:spcBef>
                <a:buFont typeface="Symbol" panose="05050102010706020507" pitchFamily="18" charset="2"/>
                <a:buChar char="-"/>
              </a:pPr>
              <a:r>
                <a:rPr lang="en-US" altLang="zh-CN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Barrel(Cs(I):     </a:t>
              </a:r>
              <a:r>
                <a:rPr lang="en-GB" altLang="zh-CN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      </a:t>
              </a:r>
            </a:p>
            <a:p>
              <a:pPr marL="450000" indent="-198000">
                <a:lnSpc>
                  <a:spcPct val="80000"/>
                </a:lnSpc>
                <a:spcBef>
                  <a:spcPts val="600"/>
                </a:spcBef>
                <a:buFont typeface="Symbol" panose="05050102010706020507" pitchFamily="18" charset="2"/>
                <a:buChar char="-"/>
              </a:pPr>
              <a:r>
                <a:rPr lang="en-GB" altLang="zh-CN" sz="16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Endcap</a:t>
              </a:r>
              <a:r>
                <a:rPr lang="en-GB" altLang="zh-CN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(Cs):     </a:t>
              </a:r>
              <a:r>
                <a:rPr lang="en-GB" altLang="zh-CN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GB" altLang="zh-CN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</a:p>
            <a:p>
              <a:pPr marL="342900" indent="-342900">
                <a:lnSpc>
                  <a:spcPct val="80000"/>
                </a:lnSpc>
                <a:spcBef>
                  <a:spcPts val="600"/>
                </a:spcBef>
              </a:pPr>
              <a:endParaRPr lang="en-GB" altLang="zh-CN" dirty="0">
                <a:solidFill>
                  <a:schemeClr val="bg1"/>
                </a:solidFill>
                <a:latin typeface="Calibri" charset="0"/>
              </a:endParaRPr>
            </a:p>
            <a:p>
              <a:pPr marL="342900" indent="-342900">
                <a:lnSpc>
                  <a:spcPct val="80000"/>
                </a:lnSpc>
                <a:spcBef>
                  <a:spcPts val="600"/>
                </a:spcBef>
              </a:pPr>
              <a:endParaRPr lang="en-US" altLang="zh-CN" dirty="0" smtClean="0">
                <a:solidFill>
                  <a:schemeClr val="bg1"/>
                </a:solidFill>
                <a:latin typeface="Calibri" charset="0"/>
              </a:endParaRPr>
            </a:p>
            <a:p>
              <a:pPr marL="342900" indent="-342900">
                <a:lnSpc>
                  <a:spcPct val="80000"/>
                </a:lnSpc>
                <a:spcBef>
                  <a:spcPts val="600"/>
                </a:spcBef>
              </a:pPr>
              <a:endParaRPr lang="en-US" altLang="zh-CN" dirty="0">
                <a:solidFill>
                  <a:schemeClr val="bg1"/>
                </a:solidFill>
                <a:latin typeface="Calibri" charset="0"/>
              </a:endParaRPr>
            </a:p>
            <a:p>
              <a:pPr marL="342900" indent="-342900">
                <a:lnSpc>
                  <a:spcPct val="80000"/>
                </a:lnSpc>
                <a:spcBef>
                  <a:spcPts val="600"/>
                </a:spcBef>
              </a:pPr>
              <a:endParaRPr lang="en-US" altLang="zh-CN" dirty="0" smtClean="0">
                <a:solidFill>
                  <a:schemeClr val="bg1"/>
                </a:solidFill>
                <a:latin typeface="Calibri" charset="0"/>
              </a:endParaRPr>
            </a:p>
            <a:p>
              <a:pPr marL="342900" indent="-342900">
                <a:lnSpc>
                  <a:spcPct val="80000"/>
                </a:lnSpc>
                <a:spcBef>
                  <a:spcPts val="600"/>
                </a:spcBef>
              </a:pPr>
              <a:endParaRPr lang="en-US" altLang="zh-CN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85" name="Rectangle 14"/>
            <p:cNvSpPr>
              <a:spLocks noChangeArrowheads="1"/>
            </p:cNvSpPr>
            <p:nvPr/>
          </p:nvSpPr>
          <p:spPr bwMode="auto">
            <a:xfrm>
              <a:off x="5796965" y="948771"/>
              <a:ext cx="3094336" cy="786894"/>
            </a:xfrm>
            <a:prstGeom prst="rect">
              <a:avLst/>
            </a:prstGeom>
            <a:solidFill>
              <a:srgbClr val="1EFF12"/>
            </a:solidFill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MUD</a:t>
              </a: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/ suppression power &gt;</a:t>
              </a:r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10/30</a:t>
              </a:r>
              <a:endParaRPr lang="en-US" altLang="zh-CN" sz="1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68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6150" y="133349"/>
            <a:ext cx="6124303" cy="532458"/>
          </a:xfrm>
        </p:spPr>
        <p:txBody>
          <a:bodyPr>
            <a:normAutofit fontScale="90000"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Integral Luminosity of  STCF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794000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69492" y="768778"/>
            <a:ext cx="803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No Synchrotron radiation mode, assume running time 9 months/year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Assume data taking </a:t>
            </a:r>
            <a:r>
              <a:rPr lang="en-US" altLang="zh-CN" sz="2000" smtClean="0">
                <a:solidFill>
                  <a:srgbClr val="FF0000"/>
                </a:solidFill>
              </a:rPr>
              <a:t>efficiency </a:t>
            </a:r>
            <a:r>
              <a:rPr lang="en-US" altLang="zh-CN" sz="2000" smtClean="0">
                <a:solidFill>
                  <a:srgbClr val="FF0000"/>
                </a:solidFill>
              </a:rPr>
              <a:t>85%</a:t>
            </a:r>
            <a:endParaRPr lang="en-US" altLang="zh-CN" sz="2000" dirty="0" smtClean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978455" y="1562750"/>
            <a:ext cx="6038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86400s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 270days 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85% 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altLang="zh-CN" sz="20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2.0ab</a:t>
            </a:r>
            <a:r>
              <a:rPr lang="en-US" altLang="zh-CN" sz="20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-1 </a:t>
            </a:r>
            <a:r>
              <a:rPr lang="en-US" altLang="zh-CN" sz="20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/year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91650" y="1962860"/>
            <a:ext cx="6593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36FA"/>
                </a:solidFill>
              </a:rPr>
              <a:t>10 years data taking, total 20 ab</a:t>
            </a:r>
            <a:r>
              <a:rPr lang="en-US" altLang="zh-CN" sz="2000" baseline="30000" dirty="0" smtClean="0">
                <a:solidFill>
                  <a:srgbClr val="0036FA"/>
                </a:solidFill>
              </a:rPr>
              <a:t>-1</a:t>
            </a:r>
            <a:r>
              <a:rPr lang="en-US" altLang="zh-CN" sz="2000" dirty="0" smtClean="0">
                <a:solidFill>
                  <a:srgbClr val="0036FA"/>
                </a:solidFill>
              </a:rPr>
              <a:t> conservatively </a:t>
            </a:r>
            <a:endParaRPr lang="zh-CN" altLang="en-US" sz="2000" dirty="0">
              <a:solidFill>
                <a:srgbClr val="0036FA"/>
              </a:solidFill>
            </a:endParaRPr>
          </a:p>
        </p:txBody>
      </p:sp>
      <p:pic>
        <p:nvPicPr>
          <p:cNvPr id="21" name="图片 20" descr="lumin_SuperKEK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50" y="2934665"/>
            <a:ext cx="3367076" cy="28109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866" y="3269356"/>
            <a:ext cx="3674004" cy="1757716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016119" y="2345537"/>
            <a:ext cx="5317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Excellent opportunities for the </a:t>
            </a:r>
            <a:r>
              <a:rPr lang="en-US" altLang="zh-CN" sz="2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-charm physics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72000" y="2922030"/>
            <a:ext cx="10363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BELLEII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978455" y="5790267"/>
            <a:ext cx="574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36FA"/>
                </a:solidFill>
              </a:rPr>
              <a:t>Native question : </a:t>
            </a:r>
            <a:r>
              <a:rPr lang="en-US" altLang="zh-CN" b="1" dirty="0" smtClean="0">
                <a:solidFill>
                  <a:srgbClr val="FF0000"/>
                </a:solidFill>
              </a:rPr>
              <a:t>Compete between STCF and BELLE II ?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1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Data samples 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69" y="1423346"/>
            <a:ext cx="8653462" cy="3213589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750741" y="992459"/>
            <a:ext cx="6088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solidFill>
                  <a:srgbClr val="FF0000"/>
                </a:solidFill>
              </a:rPr>
              <a:t>Data samples with 1 ab</a:t>
            </a:r>
            <a:r>
              <a:rPr lang="en-US" altLang="zh-CN" sz="2200" b="1" baseline="30000" dirty="0" smtClean="0">
                <a:solidFill>
                  <a:srgbClr val="FF0000"/>
                </a:solidFill>
              </a:rPr>
              <a:t>-1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 integral luminosity </a:t>
            </a:r>
            <a:endParaRPr lang="zh-CN" altLang="en-US" sz="2200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50741" y="4215161"/>
            <a:ext cx="2509025" cy="42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148575" y="4361475"/>
            <a:ext cx="6846849" cy="131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100" dirty="0" smtClean="0">
                <a:solidFill>
                  <a:srgbClr val="392BF5"/>
                </a:solidFill>
              </a:rPr>
              <a:t>STCF</a:t>
            </a:r>
            <a:r>
              <a:rPr lang="en-US" altLang="zh-CN" sz="2100" dirty="0" smtClean="0"/>
              <a:t> have more </a:t>
            </a:r>
            <a:r>
              <a:rPr lang="en-US" altLang="zh-CN" sz="2100" dirty="0" smtClean="0">
                <a:solidFill>
                  <a:srgbClr val="FF0000"/>
                </a:solidFill>
              </a:rPr>
              <a:t>yields /per luminosity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100" dirty="0" smtClean="0">
                <a:solidFill>
                  <a:srgbClr val="392BF5"/>
                </a:solidFill>
              </a:rPr>
              <a:t>STCF</a:t>
            </a:r>
            <a:r>
              <a:rPr lang="en-US" altLang="zh-CN" sz="2100" dirty="0" smtClean="0"/>
              <a:t> is expected to have higher </a:t>
            </a:r>
            <a:r>
              <a:rPr lang="en-US" altLang="zh-CN" sz="2100" dirty="0" smtClean="0">
                <a:solidFill>
                  <a:srgbClr val="FF0000"/>
                </a:solidFill>
              </a:rPr>
              <a:t>detection efficiency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100" dirty="0" smtClean="0">
                <a:solidFill>
                  <a:srgbClr val="392BF5"/>
                </a:solidFill>
              </a:rPr>
              <a:t>Belle II </a:t>
            </a:r>
            <a:r>
              <a:rPr lang="en-US" altLang="zh-CN" sz="2100" dirty="0" smtClean="0"/>
              <a:t>can have larger </a:t>
            </a:r>
            <a:r>
              <a:rPr lang="en-US" altLang="zh-CN" sz="2100" dirty="0" smtClean="0">
                <a:solidFill>
                  <a:srgbClr val="FF0000"/>
                </a:solidFill>
              </a:rPr>
              <a:t>integral luminosity </a:t>
            </a:r>
            <a:endParaRPr lang="zh-CN" altLang="en-US" sz="21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7200" y="5844209"/>
            <a:ext cx="8441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/>
              <a:t>Detail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simulations </a:t>
            </a:r>
            <a:r>
              <a:rPr lang="en-US" altLang="zh-CN" sz="2000" b="1" dirty="0" smtClean="0"/>
              <a:t>are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ongoing</a:t>
            </a:r>
            <a:r>
              <a:rPr lang="en-US" altLang="zh-CN" sz="2000" b="1" dirty="0" smtClean="0"/>
              <a:t> to study the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potential </a:t>
            </a:r>
            <a:r>
              <a:rPr lang="en-US" altLang="zh-CN" sz="2000" b="1" dirty="0" smtClean="0"/>
              <a:t>for the physics research 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385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日期占位符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200" smtClean="0"/>
              <a:t>21/06/2018  </a:t>
            </a:r>
            <a:r>
              <a:rPr lang="zh-CN" altLang="en-US" sz="1200" smtClean="0"/>
              <a:t>彭海平</a:t>
            </a:r>
            <a:endParaRPr lang="en-US" altLang="zh-CN" sz="120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CDD6C88-825B-4625-A836-32161B915674}" type="slidenum">
              <a:rPr lang="en-US" altLang="zh-CN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en-US" altLang="zh-C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3" name="标题 1"/>
          <p:cNvSpPr txBox="1">
            <a:spLocks/>
          </p:cNvSpPr>
          <p:nvPr/>
        </p:nvSpPr>
        <p:spPr bwMode="auto">
          <a:xfrm>
            <a:off x="1547813" y="163513"/>
            <a:ext cx="53816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4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Highlight Physics </a:t>
            </a:r>
            <a:r>
              <a:rPr lang="en-US" altLang="zh-CN" sz="3400" b="1" dirty="0">
                <a:solidFill>
                  <a:srgbClr val="FF0000"/>
                </a:solidFill>
                <a:ea typeface="MS PGothic" panose="020B0600070205080204" pitchFamily="34" charset="-128"/>
              </a:rPr>
              <a:t>@ </a:t>
            </a:r>
            <a:r>
              <a:rPr lang="en-US" altLang="zh-CN" sz="34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STCF</a:t>
            </a:r>
            <a:endParaRPr lang="zh-CN" altLang="en-US" sz="3400" b="1" dirty="0">
              <a:solidFill>
                <a:srgbClr val="FF0000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508" y="933353"/>
            <a:ext cx="9030983" cy="830997"/>
          </a:xfrm>
          <a:prstGeom prst="rect">
            <a:avLst/>
          </a:prstGeom>
          <a:solidFill>
            <a:srgbClr val="FBFB05"/>
          </a:solidFill>
        </p:spPr>
        <p:txBody>
          <a:bodyPr wrap="square" rtlCol="0">
            <a:spAutoFit/>
          </a:bodyPr>
          <a:lstStyle/>
          <a:p>
            <a:pPr marL="36000"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R</a:t>
            </a:r>
            <a:r>
              <a:rPr lang="en-US" altLang="zh-CN" sz="2000" b="1" dirty="0" smtClean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ich</a:t>
            </a:r>
            <a:r>
              <a:rPr lang="en-US" altLang="zh-CN" sz="2000" b="1" dirty="0" smtClean="0">
                <a:ea typeface="华文楷体" panose="0201060004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of physics </a:t>
            </a:r>
            <a:r>
              <a:rPr lang="en-US" altLang="zh-CN" sz="2000" b="1" dirty="0" smtClean="0">
                <a:ea typeface="华文楷体" panose="02010600040101010101" pitchFamily="2" charset="-122"/>
                <a:sym typeface="Symbol" panose="05050102010706020507" pitchFamily="18" charset="2"/>
              </a:rPr>
              <a:t>program, </a:t>
            </a:r>
            <a:r>
              <a:rPr lang="en-US" altLang="zh-CN" sz="2000" b="1" dirty="0" smtClean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unique</a:t>
            </a:r>
            <a:r>
              <a:rPr lang="en-US" altLang="zh-CN" sz="2000" b="1" dirty="0" smtClean="0">
                <a:ea typeface="华文楷体" panose="0201060004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for physics with </a:t>
            </a:r>
            <a:r>
              <a:rPr lang="en-US" altLang="zh-CN" sz="2000" b="1" dirty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c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 quark and </a:t>
            </a:r>
            <a:r>
              <a:rPr lang="en-US" altLang="zh-CN" sz="2000" b="1" dirty="0" smtClean="0">
                <a:ea typeface="华文楷体" panose="0201060004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</a:t>
            </a:r>
            <a:r>
              <a:rPr lang="en-US" altLang="zh-CN" sz="2000" b="1" dirty="0" smtClean="0">
                <a:ea typeface="华文楷体" panose="02010600040101010101" pitchFamily="2" charset="-122"/>
                <a:sym typeface="Symbol" panose="05050102010706020507" pitchFamily="18" charset="2"/>
              </a:rPr>
              <a:t> leptons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, </a:t>
            </a:r>
          </a:p>
          <a:p>
            <a:pPr marL="36000" algn="ctr">
              <a:lnSpc>
                <a:spcPct val="120000"/>
              </a:lnSpc>
            </a:pP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important playground for study of </a:t>
            </a:r>
            <a:r>
              <a:rPr lang="en-US" altLang="zh-CN" sz="2000" b="1" dirty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QCD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, </a:t>
            </a:r>
            <a:r>
              <a:rPr lang="en-US" altLang="zh-CN" sz="2000" b="1" dirty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exotic hadrons 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and search for </a:t>
            </a:r>
            <a:r>
              <a:rPr lang="en-US" altLang="zh-CN" sz="2000" b="1" dirty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new physics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547813" y="1922464"/>
            <a:ext cx="66576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err="1" smtClean="0"/>
              <a:t>Charmonium</a:t>
            </a:r>
            <a:r>
              <a:rPr lang="en-US" altLang="zh-CN" sz="2400" dirty="0" smtClean="0"/>
              <a:t>-like (luminosity and CME)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Charmed meson (Luminosity)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Charmed baryon (CME)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Tau CP (polarized beam)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New physics (luminosity)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282686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 smtClean="0"/>
              <a:t>Charmonium</a:t>
            </a:r>
            <a:r>
              <a:rPr lang="en-US" altLang="zh-CN" dirty="0" smtClean="0"/>
              <a:t>-Like Physics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21/05/2018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792476" y="6360496"/>
            <a:ext cx="2895600" cy="365125"/>
          </a:xfrm>
        </p:spPr>
        <p:txBody>
          <a:bodyPr/>
          <a:lstStyle/>
          <a:p>
            <a:r>
              <a:rPr lang="en-US" smtClean="0"/>
              <a:t>Charm2018，Novosibirsk，Russia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31848" y="825007"/>
            <a:ext cx="8961120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200" b="1" dirty="0" smtClean="0">
                <a:solidFill>
                  <a:srgbClr val="FF0000"/>
                </a:solidFill>
              </a:rPr>
              <a:t>Fruitful results </a:t>
            </a:r>
            <a:r>
              <a:rPr lang="en-US" altLang="zh-CN" sz="2200" b="1" dirty="0" smtClean="0"/>
              <a:t>in  past decade, a 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new </a:t>
            </a:r>
            <a:r>
              <a:rPr lang="en-US" altLang="zh-CN" sz="2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territory </a:t>
            </a:r>
            <a:r>
              <a:rPr lang="en-US" altLang="zh-CN" sz="2200" b="1" dirty="0" smtClean="0">
                <a:cs typeface="Times New Roman" panose="02020603050405020304" pitchFamily="18" charset="0"/>
              </a:rPr>
              <a:t>to study  exotic hadrons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" y="1978267"/>
            <a:ext cx="3980078" cy="245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386080" y="1342387"/>
            <a:ext cx="4033520" cy="50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36FA"/>
                </a:solidFill>
                <a:latin typeface="+mj-lt"/>
                <a:sym typeface="Symbol" panose="05050102010706020507" pitchFamily="18" charset="2"/>
              </a:rPr>
              <a:t>-</a:t>
            </a:r>
            <a:r>
              <a:rPr lang="en-US" altLang="zh-CN" sz="2000" b="1" dirty="0" smtClean="0">
                <a:solidFill>
                  <a:srgbClr val="0036FA"/>
                </a:solidFill>
                <a:latin typeface="+mj-lt"/>
              </a:rPr>
              <a:t>C Factory :  </a:t>
            </a:r>
            <a:r>
              <a:rPr lang="en-US" altLang="zh-CN" sz="2000" dirty="0" err="1" smtClean="0">
                <a:solidFill>
                  <a:srgbClr val="FF0000"/>
                </a:solidFill>
                <a:latin typeface="+mj-lt"/>
              </a:rPr>
              <a:t>e</a:t>
            </a:r>
            <a:r>
              <a:rPr lang="en-US" altLang="zh-CN" sz="2000" baseline="30000" dirty="0" err="1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en-US" altLang="zh-CN" sz="2000" dirty="0" err="1" smtClean="0">
                <a:solidFill>
                  <a:srgbClr val="FF0000"/>
                </a:solidFill>
                <a:latin typeface="+mj-lt"/>
              </a:rPr>
              <a:t>e</a:t>
            </a:r>
            <a:r>
              <a:rPr lang="en-US" altLang="zh-CN" sz="2000" baseline="30000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en-US" altLang="zh-CN" sz="2000" dirty="0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Y/</a:t>
            </a:r>
            <a:r>
              <a:rPr lang="en-US" altLang="zh-CN" sz="2000" dirty="0" err="1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Z</a:t>
            </a:r>
            <a:r>
              <a:rPr lang="en-US" altLang="zh-CN" sz="2000" baseline="-25000" dirty="0" err="1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c</a:t>
            </a:r>
            <a:r>
              <a:rPr lang="en-US" altLang="zh-CN" sz="2000" dirty="0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+ X</a:t>
            </a:r>
          </a:p>
        </p:txBody>
      </p:sp>
      <p:sp>
        <p:nvSpPr>
          <p:cNvPr id="21" name="矩形 20"/>
          <p:cNvSpPr/>
          <p:nvPr/>
        </p:nvSpPr>
        <p:spPr>
          <a:xfrm>
            <a:off x="293061" y="4418683"/>
            <a:ext cx="5677620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sz="1700" b="1" dirty="0" smtClean="0">
                <a:solidFill>
                  <a:srgbClr val="0036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factory :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integrate effective luminosity between 4-5 GeV is 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0.23ab</a:t>
            </a:r>
            <a:r>
              <a:rPr lang="en-US" altLang="zh-CN" sz="17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 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50 ab</a:t>
            </a:r>
            <a:r>
              <a:rPr lang="en-US" altLang="zh-CN" sz="17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pPr marL="285750" indent="-28575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sz="1700" b="1" dirty="0">
                <a:solidFill>
                  <a:srgbClr val="0036FA"/>
                </a:solidFill>
                <a:sym typeface="Symbol" panose="05050102010706020507" pitchFamily="18" charset="2"/>
              </a:rPr>
              <a:t>-</a:t>
            </a:r>
            <a:r>
              <a:rPr lang="en-US" altLang="zh-CN" sz="1700" b="1" dirty="0">
                <a:solidFill>
                  <a:srgbClr val="0036FA"/>
                </a:solidFill>
              </a:rPr>
              <a:t>C </a:t>
            </a:r>
            <a:r>
              <a:rPr lang="en-US" altLang="zh-CN" sz="1700" b="1" dirty="0" smtClean="0">
                <a:solidFill>
                  <a:srgbClr val="0036FA"/>
                </a:solidFill>
              </a:rPr>
              <a:t>factory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: scan 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in region 4-5 GeV, 10 MeV/step,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every point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en-US" altLang="zh-CN" sz="17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fb</a:t>
            </a:r>
            <a:r>
              <a:rPr lang="en-US" altLang="zh-CN" sz="1700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sz="17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/year, 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time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 of Belle II for 50 ab</a:t>
            </a:r>
            <a:r>
              <a:rPr lang="en-US" altLang="zh-CN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marL="285750" indent="-28575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-C factory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have </a:t>
            </a:r>
            <a:r>
              <a:rPr lang="en-US" altLang="zh-CN" sz="17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 higher efficiency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than B Factory</a:t>
            </a:r>
            <a:endParaRPr lang="en-US" altLang="zh-CN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409968" y="1323309"/>
            <a:ext cx="403352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36FA"/>
                </a:solidFill>
                <a:latin typeface="+mj-lt"/>
                <a:sym typeface="Symbol" panose="05050102010706020507" pitchFamily="18" charset="2"/>
              </a:rPr>
              <a:t>B Factor</a:t>
            </a:r>
            <a:r>
              <a:rPr lang="en-US" altLang="zh-CN" sz="2000" dirty="0" smtClean="0">
                <a:latin typeface="+mj-lt"/>
                <a:sym typeface="Symbol" panose="05050102010706020507" pitchFamily="18" charset="2"/>
              </a:rPr>
              <a:t> :  </a:t>
            </a:r>
            <a:r>
              <a:rPr lang="en-US" altLang="zh-CN" sz="2000" dirty="0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ISR, B decay</a:t>
            </a:r>
            <a:endParaRPr lang="zh-CN" altLang="en-US" sz="20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32249" y="2000234"/>
            <a:ext cx="2959292" cy="4243591"/>
            <a:chOff x="5932249" y="1682981"/>
            <a:chExt cx="2959292" cy="4243591"/>
          </a:xfrm>
        </p:grpSpPr>
        <p:grpSp>
          <p:nvGrpSpPr>
            <p:cNvPr id="11" name="组合 10"/>
            <p:cNvGrpSpPr/>
            <p:nvPr/>
          </p:nvGrpSpPr>
          <p:grpSpPr>
            <a:xfrm>
              <a:off x="5932249" y="2087087"/>
              <a:ext cx="2754551" cy="1628958"/>
              <a:chOff x="618050" y="2262896"/>
              <a:chExt cx="3868289" cy="3313438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050" y="2262896"/>
                <a:ext cx="3868289" cy="3313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9" descr="Belle-logo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1014" y="2501244"/>
                <a:ext cx="818360" cy="724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0"/>
              <p:cNvSpPr txBox="1"/>
              <p:nvPr/>
            </p:nvSpPr>
            <p:spPr>
              <a:xfrm>
                <a:off x="3163810" y="3740314"/>
                <a:ext cx="1322529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zh-CN" sz="1600" b="1" dirty="0">
                    <a:solidFill>
                      <a:srgbClr val="FF0000"/>
                    </a:solidFill>
                    <a:latin typeface="Arial Unicode MS"/>
                    <a:ea typeface="宋体" charset="-122"/>
                    <a:cs typeface="Arial Unicode MS"/>
                    <a:sym typeface="Symbol"/>
                  </a:rPr>
                  <a:t>&gt;5.2</a:t>
                </a: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5932249" y="4061583"/>
              <a:ext cx="2754551" cy="1864989"/>
              <a:chOff x="4369229" y="2403306"/>
              <a:chExt cx="4377585" cy="3770318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01"/>
              <a:stretch/>
            </p:blipFill>
            <p:spPr bwMode="auto">
              <a:xfrm>
                <a:off x="4369229" y="2403306"/>
                <a:ext cx="4377585" cy="3770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" descr="C:\Users\user\Desktop\BES3_logo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6265" y="2617729"/>
                <a:ext cx="1378018" cy="6459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20"/>
              <p:cNvSpPr txBox="1"/>
              <p:nvPr/>
            </p:nvSpPr>
            <p:spPr>
              <a:xfrm>
                <a:off x="5745387" y="4722768"/>
                <a:ext cx="998896" cy="723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zh-CN" b="1" dirty="0" smtClean="0">
                    <a:solidFill>
                      <a:srgbClr val="FF0000"/>
                    </a:solidFill>
                    <a:latin typeface="Arial Unicode MS"/>
                    <a:ea typeface="宋体" charset="-122"/>
                    <a:cs typeface="Arial Unicode MS"/>
                    <a:sym typeface="Symbol"/>
                  </a:rPr>
                  <a:t>&gt;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 Unicode MS"/>
                    <a:ea typeface="宋体" charset="-122"/>
                    <a:cs typeface="Arial Unicode MS"/>
                    <a:sym typeface="Symbol"/>
                  </a:rPr>
                  <a:t>8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Arial Unicode MS"/>
                    <a:ea typeface="宋体" charset="-122"/>
                    <a:cs typeface="Arial Unicode MS"/>
                    <a:sym typeface="Symbol"/>
                  </a:rPr>
                  <a:t></a:t>
                </a:r>
                <a:endParaRPr lang="en-US" altLang="zh-CN" b="1" dirty="0">
                  <a:solidFill>
                    <a:srgbClr val="FF0000"/>
                  </a:solidFill>
                  <a:latin typeface="Arial Unicode MS"/>
                  <a:ea typeface="宋体" charset="-122"/>
                  <a:cs typeface="Arial Unicode MS"/>
                  <a:sym typeface="Symbol"/>
                </a:endParaRPr>
              </a:p>
            </p:txBody>
          </p:sp>
        </p:grpSp>
        <p:sp>
          <p:nvSpPr>
            <p:cNvPr id="19" name="矩形 10"/>
            <p:cNvSpPr/>
            <p:nvPr/>
          </p:nvSpPr>
          <p:spPr>
            <a:xfrm>
              <a:off x="6390094" y="1682981"/>
              <a:ext cx="2239666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en-US" altLang="zh-CN" sz="1200" dirty="0" smtClean="0"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Belle with ISR: PRL110, 252002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zh-CN" sz="1200" dirty="0" smtClean="0"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967 fb</a:t>
              </a:r>
              <a:r>
                <a:rPr kumimoji="0" lang="en-US" altLang="zh-CN" sz="1200" baseline="30000" dirty="0" smtClean="0"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-1</a:t>
              </a:r>
              <a:r>
                <a:rPr kumimoji="0" lang="en-US" altLang="zh-CN" sz="1200" dirty="0" smtClean="0"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 in 10 years running time</a:t>
              </a:r>
            </a:p>
          </p:txBody>
        </p:sp>
        <p:sp>
          <p:nvSpPr>
            <p:cNvPr id="23" name="矩形 10"/>
            <p:cNvSpPr/>
            <p:nvPr/>
          </p:nvSpPr>
          <p:spPr>
            <a:xfrm>
              <a:off x="6232522" y="3684158"/>
              <a:ext cx="2659019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BESIII at 4.260 </a:t>
              </a:r>
              <a:r>
                <a:rPr kumimoji="0" lang="en-US" altLang="zh-CN" sz="12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GeV</a:t>
              </a: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: PRL110, 252001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0.525 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f</a:t>
              </a: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b</a:t>
              </a:r>
              <a:r>
                <a:rPr kumimoji="0" lang="en-US" altLang="zh-CN" sz="12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-1</a:t>
              </a: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 in one month running time </a:t>
              </a:r>
            </a:p>
          </p:txBody>
        </p:sp>
      </p:grpSp>
      <p:sp>
        <p:nvSpPr>
          <p:cNvPr id="24" name="TextBox 4"/>
          <p:cNvSpPr txBox="1"/>
          <p:nvPr/>
        </p:nvSpPr>
        <p:spPr>
          <a:xfrm>
            <a:off x="1676957" y="2944450"/>
            <a:ext cx="2563319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@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4.26 </a:t>
            </a:r>
            <a:r>
              <a:rPr kumimoji="0" lang="en-US" altLang="zh-CN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GeV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for </a:t>
            </a:r>
            <a:r>
              <a:rPr kumimoji="0" lang="en-US" altLang="zh-CN" sz="1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</a:t>
            </a:r>
            <a:r>
              <a:rPr kumimoji="0" lang="en-US" altLang="zh-CN" sz="1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J/</a:t>
            </a:r>
          </a:p>
          <a:p>
            <a:pPr algn="ctr"/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</a:t>
            </a:r>
            <a:r>
              <a:rPr kumimoji="0" lang="en-US" altLang="zh-CN" sz="1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BESIII 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 46%,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</a:t>
            </a:r>
            <a:r>
              <a:rPr kumimoji="0" lang="en-US" altLang="zh-CN" sz="1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Belle   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 10%</a:t>
            </a:r>
            <a:endParaRPr kumimoji="0"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</p:txBody>
      </p:sp>
      <p:pic>
        <p:nvPicPr>
          <p:cNvPr id="25" name="Picture 9" descr="Bell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29" y="2054992"/>
            <a:ext cx="582742" cy="3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31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2133" y="135204"/>
            <a:ext cx="7179733" cy="590930"/>
          </a:xfrm>
        </p:spPr>
        <p:txBody>
          <a:bodyPr>
            <a:noAutofit/>
          </a:bodyPr>
          <a:lstStyle/>
          <a:p>
            <a:r>
              <a:rPr lang="en-US" altLang="zh-CN" sz="3600" dirty="0" err="1" smtClean="0"/>
              <a:t>Charmonium</a:t>
            </a:r>
            <a:r>
              <a:rPr lang="en-US" altLang="zh-CN" sz="3600" dirty="0" smtClean="0"/>
              <a:t>-Like @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-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 Factory</a:t>
            </a:r>
            <a:endParaRPr lang="zh-CN" altLang="en-US" sz="3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794000" cy="365125"/>
          </a:xfrm>
        </p:spPr>
        <p:txBody>
          <a:bodyPr/>
          <a:lstStyle/>
          <a:p>
            <a:r>
              <a:rPr lang="en-US" altLang="zh-CN" smtClean="0"/>
              <a:t>21/05/2018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Charm2018，Novosibirsk，Russia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06400" y="1032698"/>
            <a:ext cx="5935134" cy="4961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/Y/Hybrid(</a:t>
            </a:r>
            <a:r>
              <a:rPr lang="en-US" altLang="zh-CN" sz="2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ccg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 (1</a:t>
            </a:r>
            <a:r>
              <a:rPr lang="en-US" altLang="zh-CN" sz="2000" baseline="30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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 produced in the </a:t>
            </a:r>
            <a:r>
              <a:rPr lang="en-US" altLang="zh-CN" sz="2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2000" baseline="30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en-US" altLang="zh-CN" sz="2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2000" baseline="30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collision</a:t>
            </a:r>
          </a:p>
          <a:p>
            <a:pPr marL="59400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altLang="zh-CN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 determine the </a:t>
            </a:r>
            <a:r>
              <a:rPr lang="en-US" altLang="zh-CN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resonance parameters 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for the excited </a:t>
            </a:r>
            <a:r>
              <a:rPr lang="zh-CN" altLang="en-US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 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or Y state</a:t>
            </a:r>
          </a:p>
          <a:p>
            <a:pPr marL="59400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Precisely measure the x-sec 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of inclusive/exclusive final states at different 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Ecms</a:t>
            </a:r>
            <a:endParaRPr lang="en-US" altLang="zh-CN" dirty="0"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Charge parity c=+1 states produced via radiative transition from vector </a:t>
            </a:r>
            <a:r>
              <a:rPr lang="zh-CN" altLang="en-US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en-US" altLang="zh-CN" sz="200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</a:p>
          <a:p>
            <a:pPr marL="536400" indent="-28575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The </a:t>
            </a:r>
            <a:r>
              <a:rPr lang="en-US" altLang="zh-CN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decay rate </a:t>
            </a:r>
            <a:r>
              <a:rPr lang="zh-CN" altLang="en-US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nS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nD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)X(3872), X(3940)… </a:t>
            </a:r>
          </a:p>
          <a:p>
            <a:pPr marL="536400" indent="-285750">
              <a:lnSpc>
                <a:spcPct val="120000"/>
              </a:lnSpc>
              <a:spcBef>
                <a:spcPct val="30000"/>
              </a:spcBef>
              <a:buFont typeface="Symbol" panose="05050102010706020507" pitchFamily="18" charset="2"/>
              <a:buChar char="-"/>
            </a:pPr>
            <a:r>
              <a:rPr lang="en-US" altLang="zh-CN" dirty="0" smtClean="0">
                <a:solidFill>
                  <a:srgbClr val="FF0000"/>
                </a:solidFill>
                <a:latin typeface="+mj-lt"/>
                <a:sym typeface="Symbol" pitchFamily="18" charset="2"/>
              </a:rPr>
              <a:t>Search for </a:t>
            </a:r>
            <a:r>
              <a:rPr lang="en-US" altLang="zh-CN" dirty="0" smtClean="0">
                <a:latin typeface="+mj-lt"/>
                <a:sym typeface="Symbol" pitchFamily="18" charset="2"/>
              </a:rPr>
              <a:t></a:t>
            </a:r>
            <a:r>
              <a:rPr lang="en-US" altLang="zh-CN" baseline="-25000" dirty="0" err="1">
                <a:latin typeface="+mj-lt"/>
                <a:sym typeface="Symbol" pitchFamily="18" charset="2"/>
              </a:rPr>
              <a:t>cJ</a:t>
            </a:r>
            <a:r>
              <a:rPr lang="en-US" altLang="zh-CN" dirty="0">
                <a:latin typeface="+mj-lt"/>
                <a:sym typeface="Symbol" pitchFamily="18" charset="2"/>
              </a:rPr>
              <a:t>(2P)</a:t>
            </a:r>
            <a:r>
              <a:rPr lang="zh-CN" altLang="en-US" dirty="0">
                <a:latin typeface="+mj-lt"/>
                <a:sym typeface="Symbol" pitchFamily="18" charset="2"/>
              </a:rPr>
              <a:t>、</a:t>
            </a:r>
            <a:r>
              <a:rPr lang="en-US" altLang="zh-CN" dirty="0">
                <a:latin typeface="+mj-lt"/>
                <a:sym typeface="Symbol" pitchFamily="18" charset="2"/>
              </a:rPr>
              <a:t></a:t>
            </a:r>
            <a:r>
              <a:rPr lang="en-US" altLang="zh-CN" baseline="-25000" dirty="0" err="1">
                <a:latin typeface="+mj-lt"/>
                <a:sym typeface="Symbol" pitchFamily="18" charset="2"/>
              </a:rPr>
              <a:t>cJ</a:t>
            </a:r>
            <a:r>
              <a:rPr lang="en-US" altLang="zh-CN" dirty="0">
                <a:latin typeface="+mj-lt"/>
                <a:sym typeface="Symbol" pitchFamily="18" charset="2"/>
              </a:rPr>
              <a:t>(3P)</a:t>
            </a:r>
            <a:r>
              <a:rPr lang="zh-CN" altLang="en-US" dirty="0">
                <a:latin typeface="+mj-lt"/>
                <a:sym typeface="Symbol" pitchFamily="18" charset="2"/>
              </a:rPr>
              <a:t>、</a:t>
            </a:r>
            <a:r>
              <a:rPr lang="en-US" altLang="zh-CN" dirty="0">
                <a:latin typeface="+mj-lt"/>
                <a:sym typeface="Symbol" pitchFamily="18" charset="2"/>
              </a:rPr>
              <a:t></a:t>
            </a:r>
            <a:r>
              <a:rPr lang="en-US" altLang="zh-CN" baseline="-25000" dirty="0">
                <a:latin typeface="+mj-lt"/>
                <a:sym typeface="Symbol" pitchFamily="18" charset="2"/>
              </a:rPr>
              <a:t>c</a:t>
            </a:r>
            <a:r>
              <a:rPr lang="en-US" altLang="zh-CN" dirty="0">
                <a:latin typeface="+mj-lt"/>
                <a:sym typeface="Symbol" pitchFamily="18" charset="2"/>
              </a:rPr>
              <a:t>(3S)</a:t>
            </a:r>
            <a:r>
              <a:rPr lang="zh-CN" altLang="en-US" dirty="0">
                <a:latin typeface="+mj-lt"/>
                <a:sym typeface="Symbol" pitchFamily="18" charset="2"/>
              </a:rPr>
              <a:t>、</a:t>
            </a:r>
            <a:r>
              <a:rPr lang="en-US" altLang="zh-CN" dirty="0">
                <a:latin typeface="+mj-lt"/>
                <a:sym typeface="Symbol" pitchFamily="18" charset="2"/>
              </a:rPr>
              <a:t> </a:t>
            </a:r>
            <a:r>
              <a:rPr lang="en-US" altLang="zh-CN" baseline="-25000" dirty="0">
                <a:latin typeface="+mj-lt"/>
                <a:sym typeface="Symbol" pitchFamily="18" charset="2"/>
              </a:rPr>
              <a:t>c</a:t>
            </a:r>
            <a:r>
              <a:rPr lang="en-US" altLang="zh-CN" dirty="0">
                <a:latin typeface="+mj-lt"/>
                <a:sym typeface="Symbol" pitchFamily="18" charset="2"/>
              </a:rPr>
              <a:t>(4S)</a:t>
            </a:r>
            <a:r>
              <a:rPr lang="zh-CN" altLang="en-US" dirty="0">
                <a:latin typeface="+mj-lt"/>
                <a:sym typeface="Symbol" pitchFamily="18" charset="2"/>
              </a:rPr>
              <a:t>、 </a:t>
            </a:r>
            <a:r>
              <a:rPr lang="en-US" altLang="zh-CN" dirty="0">
                <a:latin typeface="+mj-lt"/>
                <a:sym typeface="Symbol" pitchFamily="18" charset="2"/>
              </a:rPr>
              <a:t>…</a:t>
            </a:r>
          </a:p>
          <a:p>
            <a:pPr marL="250650" lvl="1">
              <a:lnSpc>
                <a:spcPct val="120000"/>
              </a:lnSpc>
              <a:spcBef>
                <a:spcPct val="30000"/>
              </a:spcBef>
            </a:pPr>
            <a:r>
              <a:rPr lang="en-US" altLang="zh-CN" dirty="0" smtClean="0">
                <a:latin typeface="+mj-lt"/>
                <a:sym typeface="Symbol" pitchFamily="18" charset="2"/>
              </a:rPr>
              <a:t>     B</a:t>
            </a:r>
            <a:r>
              <a:rPr lang="en-US" altLang="zh-CN" dirty="0">
                <a:latin typeface="+mj-lt"/>
                <a:sym typeface="Symbol" pitchFamily="18" charset="2"/>
              </a:rPr>
              <a:t>((3S</a:t>
            </a:r>
            <a:r>
              <a:rPr lang="en-US" altLang="zh-CN" dirty="0" smtClean="0">
                <a:latin typeface="+mj-lt"/>
                <a:sym typeface="Symbol" pitchFamily="18" charset="2"/>
              </a:rPr>
              <a:t>)</a:t>
            </a:r>
            <a:r>
              <a:rPr lang="en-US" altLang="zh-CN" dirty="0">
                <a:latin typeface="+mj-lt"/>
                <a:sym typeface="Symbol" pitchFamily="18" charset="2"/>
              </a:rPr>
              <a:t>’</a:t>
            </a:r>
            <a:r>
              <a:rPr lang="en-US" altLang="zh-CN" baseline="-25000" dirty="0" err="1">
                <a:latin typeface="+mj-lt"/>
                <a:sym typeface="Symbol" pitchFamily="18" charset="2"/>
              </a:rPr>
              <a:t>cJ</a:t>
            </a:r>
            <a:r>
              <a:rPr lang="en-US" altLang="zh-CN" dirty="0" smtClean="0">
                <a:latin typeface="+mj-lt"/>
                <a:sym typeface="Symbol" pitchFamily="18" charset="2"/>
              </a:rPr>
              <a:t>) = (</a:t>
            </a:r>
            <a:r>
              <a:rPr lang="en-US" altLang="zh-CN" dirty="0">
                <a:latin typeface="+mj-lt"/>
                <a:sym typeface="Symbol" pitchFamily="18" charset="2"/>
              </a:rPr>
              <a:t>7, 3, 1</a:t>
            </a:r>
            <a:r>
              <a:rPr lang="en-US" altLang="zh-CN" dirty="0" smtClean="0">
                <a:latin typeface="+mj-lt"/>
                <a:sym typeface="Symbol" pitchFamily="18" charset="2"/>
              </a:rPr>
              <a:t>) x 10</a:t>
            </a:r>
            <a:r>
              <a:rPr lang="en-US" altLang="zh-CN" baseline="30000" dirty="0" smtClean="0">
                <a:latin typeface="+mj-lt"/>
                <a:sym typeface="Symbol" pitchFamily="18" charset="2"/>
              </a:rPr>
              <a:t>-4</a:t>
            </a:r>
            <a:r>
              <a:rPr lang="en-US" altLang="zh-CN" dirty="0" smtClean="0">
                <a:latin typeface="+mj-lt"/>
                <a:sym typeface="Symbol" pitchFamily="18" charset="2"/>
              </a:rPr>
              <a:t> </a:t>
            </a:r>
            <a:r>
              <a:rPr lang="en-US" altLang="zh-CN" dirty="0">
                <a:latin typeface="+mj-lt"/>
                <a:sym typeface="Symbol" pitchFamily="18" charset="2"/>
              </a:rPr>
              <a:t>for </a:t>
            </a:r>
            <a:r>
              <a:rPr lang="en-US" altLang="zh-CN" dirty="0" smtClean="0">
                <a:latin typeface="+mj-lt"/>
                <a:sym typeface="Symbol" pitchFamily="18" charset="2"/>
              </a:rPr>
              <a:t>J=2,1,0</a:t>
            </a:r>
          </a:p>
          <a:p>
            <a:pPr marL="250650" lvl="1">
              <a:lnSpc>
                <a:spcPct val="120000"/>
              </a:lnSpc>
              <a:spcBef>
                <a:spcPct val="30000"/>
              </a:spcBef>
            </a:pPr>
            <a:r>
              <a:rPr lang="en-US" altLang="zh-CN" dirty="0" smtClean="0">
                <a:latin typeface="+mj-lt"/>
                <a:sym typeface="Symbol" pitchFamily="18" charset="2"/>
              </a:rPr>
              <a:t>     </a:t>
            </a:r>
            <a:r>
              <a:rPr lang="en-US" altLang="zh-CN" dirty="0" smtClean="0">
                <a:solidFill>
                  <a:srgbClr val="FF33CC"/>
                </a:solidFill>
                <a:latin typeface="+mj-lt"/>
                <a:sym typeface="Symbol" pitchFamily="18" charset="2"/>
              </a:rPr>
              <a:t>[Rev</a:t>
            </a:r>
            <a:r>
              <a:rPr lang="en-US" altLang="zh-CN" dirty="0">
                <a:solidFill>
                  <a:srgbClr val="FF33CC"/>
                </a:solidFill>
                <a:latin typeface="+mj-lt"/>
                <a:sym typeface="Symbol" pitchFamily="18" charset="2"/>
              </a:rPr>
              <a:t>. Mod. Phys. 80, 1161 (2008) </a:t>
            </a:r>
            <a:r>
              <a:rPr lang="en-US" altLang="zh-CN" dirty="0" smtClean="0">
                <a:solidFill>
                  <a:srgbClr val="FF33CC"/>
                </a:solidFill>
                <a:latin typeface="+mj-lt"/>
                <a:sym typeface="Symbol" pitchFamily="18" charset="2"/>
              </a:rPr>
              <a:t>]</a:t>
            </a:r>
            <a:endParaRPr lang="en-US" altLang="zh-CN" dirty="0">
              <a:solidFill>
                <a:srgbClr val="FF33CC"/>
              </a:solidFill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Search for new states from </a:t>
            </a:r>
            <a:r>
              <a:rPr lang="en-US" altLang="zh-CN" sz="2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hadronic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transition</a:t>
            </a:r>
          </a:p>
          <a:p>
            <a:pPr marL="536400" indent="-285750">
              <a:lnSpc>
                <a:spcPct val="13000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To search for 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Zc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Zcs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hc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(2P) …. 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16" y="1738608"/>
            <a:ext cx="2481933" cy="185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868" y="4018151"/>
            <a:ext cx="2875632" cy="229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491405" y="3709283"/>
            <a:ext cx="24304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600" dirty="0" smtClean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PRL </a:t>
            </a:r>
            <a:r>
              <a:rPr lang="en-US" altLang="zh-CN" sz="1600" dirty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112, 092001 (2014)</a:t>
            </a:r>
            <a:endParaRPr lang="zh-CN" altLang="en-US" sz="1600" dirty="0">
              <a:solidFill>
                <a:srgbClr val="7030A0"/>
              </a:solidFill>
              <a:latin typeface="Arial Unicode MS"/>
              <a:ea typeface="宋体" pitchFamily="2" charset="-122"/>
              <a:cs typeface="Arial Unicode M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58187" y="1302077"/>
            <a:ext cx="20778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600" dirty="0" smtClean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PLB 660, 315 </a:t>
            </a:r>
            <a:r>
              <a:rPr lang="en-US" altLang="zh-CN" sz="1600" dirty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(</a:t>
            </a:r>
            <a:r>
              <a:rPr lang="en-US" altLang="zh-CN" sz="1600" dirty="0" smtClean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2008)</a:t>
            </a:r>
            <a:endParaRPr lang="zh-CN" altLang="en-US" sz="1600" dirty="0">
              <a:solidFill>
                <a:srgbClr val="7030A0"/>
              </a:solidFill>
              <a:latin typeface="Arial Unicode MS"/>
              <a:ea typeface="宋体" pitchFamily="2" charset="-122"/>
              <a:cs typeface="Arial Unicode M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92396" y="4867778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(Y(4260) X(3872))6pb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818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880" y="50539"/>
            <a:ext cx="7200053" cy="714850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Search for 1</a:t>
            </a:r>
            <a:r>
              <a:rPr lang="en-US" altLang="zh-CN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--</a:t>
            </a:r>
            <a:r>
              <a:rPr lang="en-US" altLang="zh-CN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 </a:t>
            </a:r>
            <a:r>
              <a:rPr lang="en-US" altLang="zh-C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32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ccg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</a:t>
            </a:r>
            <a:r>
              <a:rPr lang="en-US" altLang="zh-CN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&amp; </a:t>
            </a:r>
            <a:r>
              <a:rPr lang="en-US" altLang="zh-CN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c0</a:t>
            </a:r>
            <a:endParaRPr lang="zh-CN" alt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9119" y="897398"/>
            <a:ext cx="8397241" cy="5036042"/>
          </a:xfrm>
        </p:spPr>
        <p:txBody>
          <a:bodyPr>
            <a:normAutofit fontScale="92500" lnSpcReduction="10000"/>
          </a:bodyPr>
          <a:lstStyle/>
          <a:p>
            <a:pPr marL="198000" indent="-198000">
              <a:lnSpc>
                <a:spcPct val="150000"/>
              </a:lnSpc>
            </a:pPr>
            <a:r>
              <a:rPr lang="en-US" altLang="zh-CN" sz="2400" b="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en-US" altLang="zh-CN" sz="2400" b="0" baseline="30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–-</a:t>
            </a:r>
            <a:r>
              <a:rPr lang="en-US" altLang="zh-CN" sz="2400" b="0" baseline="30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400" b="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Hybrid </a:t>
            </a:r>
            <a:r>
              <a:rPr lang="en-US" altLang="zh-CN" sz="24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may produce directly in </a:t>
            </a:r>
            <a:r>
              <a:rPr lang="en-US" altLang="zh-CN" sz="2400" b="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lang="en-US" altLang="zh-CN" sz="2400" b="0" baseline="30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+</a:t>
            </a:r>
            <a:r>
              <a:rPr lang="en-US" altLang="zh-CN" sz="2400" b="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lang="en-US" altLang="zh-CN" sz="2400" b="0" baseline="30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altLang="zh-CN" sz="24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 collision, and radiative decay to spin-zero </a:t>
            </a:r>
            <a:r>
              <a:rPr lang="en-US" altLang="zh-CN" sz="2400" b="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charmonium</a:t>
            </a:r>
            <a:r>
              <a:rPr lang="en-US" altLang="zh-CN" sz="24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 states </a:t>
            </a:r>
            <a:r>
              <a:rPr lang="en-US" altLang="zh-CN" sz="1900" b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[in Hybrid, </a:t>
            </a:r>
            <a:r>
              <a:rPr lang="en-US" altLang="zh-CN" sz="1900" b="0" dirty="0" smtClean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cc </a:t>
            </a:r>
            <a:r>
              <a:rPr lang="en-US" altLang="zh-CN" sz="1900" b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in spin-singlet, LQCD by Dudek09</a:t>
            </a:r>
            <a:r>
              <a:rPr lang="en-US" altLang="zh-CN" sz="1900" b="0" dirty="0" smtClean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</a:p>
          <a:p>
            <a:pPr marL="702000">
              <a:lnSpc>
                <a:spcPct val="150000"/>
              </a:lnSpc>
              <a:buFont typeface="Calibri" panose="020F0502020204030204" pitchFamily="34" charset="0"/>
              <a:buChar char="─"/>
            </a:pP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Assume </a:t>
            </a:r>
            <a:r>
              <a:rPr lang="zh-CN" altLang="en-US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(e</a:t>
            </a:r>
            <a:r>
              <a:rPr lang="zh-CN" altLang="en-US" sz="2200" b="0" baseline="3000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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zh-CN" altLang="en-US" sz="2200" b="0" baseline="30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zh-CN" altLang="en-US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sz="2200" b="0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2200" b="0" baseline="-25000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ccg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 </a:t>
            </a:r>
            <a:r>
              <a:rPr lang="zh-CN" altLang="en-US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O(10100) </a:t>
            </a:r>
            <a:r>
              <a:rPr lang="en-US" altLang="zh-CN" sz="2200" b="0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pb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[???]</a:t>
            </a:r>
            <a:endParaRPr lang="en-US" altLang="zh-CN" sz="2200" b="0" dirty="0"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702000">
              <a:lnSpc>
                <a:spcPct val="150000"/>
              </a:lnSpc>
              <a:buFont typeface="Calibri" panose="020F0502020204030204" pitchFamily="34" charset="0"/>
              <a:buChar char="─"/>
            </a:pP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B(</a:t>
            </a:r>
            <a:r>
              <a:rPr lang="en-US" altLang="zh-CN" sz="2200" b="0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2200" b="0" baseline="-25000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ccg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</a:t>
            </a:r>
            <a:r>
              <a:rPr lang="en-US" altLang="zh-CN" sz="2200" b="0" baseline="-25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)2B(</a:t>
            </a:r>
            <a:r>
              <a:rPr lang="zh-CN" altLang="en-US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zh-CN" sz="2200" b="0" baseline="-2500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c2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</a:t>
            </a:r>
            <a:r>
              <a:rPr lang="en-US" altLang="zh-CN" sz="2200" b="0" baseline="-25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c0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 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4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10</a:t>
            </a:r>
            <a:r>
              <a:rPr lang="en-US" altLang="zh-CN" sz="2200" b="0" baseline="3000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-4  </a:t>
            </a:r>
            <a:endParaRPr lang="en-US" altLang="zh-CN" sz="2200" b="0" baseline="30000" dirty="0" smtClean="0"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198000" indent="-198000">
              <a:lnSpc>
                <a:spcPct val="150000"/>
              </a:lnSpc>
            </a:pPr>
            <a:r>
              <a:rPr lang="en-US" altLang="zh-CN" sz="2200" b="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Scan</a:t>
            </a:r>
            <a:r>
              <a:rPr lang="en-US" altLang="zh-CN" sz="22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between 4-5 GeV for 1 year (</a:t>
            </a:r>
            <a:r>
              <a:rPr lang="en-US" altLang="zh-CN" sz="2200" b="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zh-CN" sz="2200" b="0" dirty="0" smtClean="0">
                <a:solidFill>
                  <a:srgbClr val="0036FA"/>
                </a:solidFill>
                <a:cs typeface="Times New Roman" panose="02020603050405020304" pitchFamily="18" charset="0"/>
              </a:rPr>
              <a:t>ab</a:t>
            </a:r>
            <a:r>
              <a:rPr lang="en-US" altLang="zh-CN" sz="2200" b="0" baseline="30000" dirty="0" smtClean="0">
                <a:solidFill>
                  <a:srgbClr val="0036FA"/>
                </a:solidFill>
                <a:cs typeface="Times New Roman" panose="02020603050405020304" pitchFamily="18" charset="0"/>
              </a:rPr>
              <a:t>-1</a:t>
            </a:r>
            <a:r>
              <a:rPr lang="en-US" altLang="zh-CN" sz="22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),  search for exotic structure in process </a:t>
            </a:r>
            <a:r>
              <a:rPr lang="en-US" altLang="zh-CN" sz="2200" b="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2200" b="0" baseline="30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</a:t>
            </a:r>
            <a:r>
              <a:rPr lang="en-US" altLang="zh-CN" sz="2200" b="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2200" b="0" baseline="30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altLang="zh-CN" sz="22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</a:t>
            </a:r>
            <a:r>
              <a:rPr lang="en-US" altLang="zh-CN" sz="2200" b="0" baseline="-2500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2200" b="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2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and </a:t>
            </a:r>
            <a:r>
              <a:rPr lang="en-US" altLang="zh-CN" sz="2200" b="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</a:t>
            </a:r>
            <a:r>
              <a:rPr lang="en-US" altLang="zh-CN" sz="2200" b="0" baseline="-25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c0 </a:t>
            </a:r>
            <a:endParaRPr lang="en-US" altLang="zh-CN" sz="2200" b="0" dirty="0">
              <a:solidFill>
                <a:srgbClr val="0036FA"/>
              </a:solidFill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702000">
              <a:lnSpc>
                <a:spcPct val="150000"/>
              </a:lnSpc>
              <a:buFont typeface="Calibri" panose="020F0502020204030204" pitchFamily="34" charset="0"/>
              <a:buChar char="─"/>
            </a:pP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Assume B 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% for </a:t>
            </a:r>
            <a:r>
              <a:rPr lang="en-US" altLang="zh-CN" sz="2200" b="0" baseline="-2500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and </a:t>
            </a:r>
            <a:r>
              <a:rPr lang="en-US" altLang="zh-CN" sz="2200" b="0" baseline="-25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c0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decay to +hadrons</a:t>
            </a:r>
          </a:p>
          <a:p>
            <a:pPr marL="198000" indent="-198000">
              <a:lnSpc>
                <a:spcPct val="150000"/>
              </a:lnSpc>
            </a:pPr>
            <a:r>
              <a:rPr lang="en-US" altLang="zh-CN" sz="22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With 100 energy points between 4-5 GeV</a:t>
            </a:r>
            <a:endParaRPr lang="en-US" altLang="zh-CN" sz="2200" b="0" dirty="0">
              <a:solidFill>
                <a:srgbClr val="0036FA"/>
              </a:solidFill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702000">
              <a:lnSpc>
                <a:spcPct val="150000"/>
              </a:lnSpc>
              <a:buFont typeface="Calibri" panose="020F0502020204030204" pitchFamily="34" charset="0"/>
              <a:buChar char="─"/>
            </a:pP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2200" b="0" baseline="30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obs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</a:t>
            </a:r>
            <a:r>
              <a:rPr lang="en-US" altLang="zh-CN" sz="2200" b="0" baseline="-25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)=O(8-80) events/point/year at peak</a:t>
            </a:r>
          </a:p>
          <a:p>
            <a:pPr marL="702000">
              <a:lnSpc>
                <a:spcPct val="150000"/>
              </a:lnSpc>
              <a:buFont typeface="Calibri" panose="020F0502020204030204" pitchFamily="34" charset="0"/>
              <a:buChar char="─"/>
            </a:pP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2200" b="0" baseline="3000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obs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</a:t>
            </a:r>
            <a:r>
              <a:rPr lang="en-US" altLang="zh-CN" sz="2200" b="0" baseline="-25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c0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)=O(4-40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 events/point/year at 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peak</a:t>
            </a:r>
            <a:endParaRPr lang="en-US" altLang="zh-CN" sz="2200" b="0" dirty="0"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823029" cy="365125"/>
          </a:xfrm>
        </p:spPr>
        <p:txBody>
          <a:bodyPr/>
          <a:lstStyle/>
          <a:p>
            <a:r>
              <a:rPr lang="en-US" altLang="zh-CN" smtClean="0"/>
              <a:t>21/05/2018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Charm2018，Novosibirsk，Russia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9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Science &amp; Technology Review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157908" y="929849"/>
            <a:ext cx="68281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smtClean="0"/>
              <a:t>Two 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international workshop </a:t>
            </a:r>
            <a:r>
              <a:rPr lang="en-US" altLang="zh-CN" sz="2200" b="1" dirty="0" smtClean="0"/>
              <a:t>: Hefei (2015), Beijing(2018)</a:t>
            </a:r>
            <a:endParaRPr lang="zh-CN" altLang="en-US" sz="22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2" y="1490792"/>
            <a:ext cx="4571033" cy="3279990"/>
          </a:xfrm>
          <a:prstGeom prst="rect">
            <a:avLst/>
          </a:prstGeom>
        </p:spPr>
      </p:pic>
      <p:pic>
        <p:nvPicPr>
          <p:cNvPr id="7170" name="Picture 2" descr="http://cicpi.ustc.edu.cn/indico/getFile.py/access?resId=0&amp;materialId=0&amp;confId=1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5" y="1490792"/>
            <a:ext cx="4203424" cy="327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457200" y="4895973"/>
            <a:ext cx="83977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More than 100 participants, more than 50% of them are from oversea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Presented project status, overview the physics potential and discuss the design and key technology of accelerator and detection</a:t>
            </a:r>
          </a:p>
        </p:txBody>
      </p:sp>
    </p:spTree>
    <p:extLst>
      <p:ext uri="{BB962C8B-B14F-4D97-AF65-F5344CB8AC3E}">
        <p14:creationId xmlns:p14="http://schemas.microsoft.com/office/powerpoint/2010/main" val="19907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0539"/>
            <a:ext cx="7843520" cy="71485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30 Years of </a:t>
            </a:r>
            <a:r>
              <a:rPr lang="en-US" altLang="zh-CN" dirty="0" smtClean="0">
                <a:sym typeface="Symbol" panose="05050102010706020507" pitchFamily="18" charset="2"/>
              </a:rPr>
              <a:t>-c facility in China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576" y="1394717"/>
            <a:ext cx="4383061" cy="4708234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6662" y="825638"/>
            <a:ext cx="2309536" cy="3131023"/>
            <a:chOff x="143623" y="562730"/>
            <a:chExt cx="2822815" cy="313102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623" y="1141970"/>
              <a:ext cx="2822815" cy="255178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218826" y="562730"/>
              <a:ext cx="27081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000" b="1" dirty="0" smtClean="0">
                  <a:solidFill>
                    <a:srgbClr val="0036FA"/>
                  </a:solidFill>
                  <a:latin typeface="+mj-lt"/>
                  <a:ea typeface="华文楷体" panose="02010600040101010101" pitchFamily="2" charset="-122"/>
                </a:rPr>
                <a:t>BEPCI (1988−2005)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2000" b="1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</a:rPr>
                <a:t>Single Ring</a:t>
              </a:r>
              <a:endParaRPr lang="zh-CN" altLang="en-US" sz="2000" b="1" dirty="0">
                <a:solidFill>
                  <a:srgbClr val="FF0000"/>
                </a:solidFill>
                <a:latin typeface="+mj-lt"/>
                <a:ea typeface="华文楷体" panose="02010600040101010101" pitchFamily="2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5" y="3967950"/>
            <a:ext cx="2309537" cy="228729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785014" y="837797"/>
            <a:ext cx="2352226" cy="3131207"/>
            <a:chOff x="-80708" y="3695838"/>
            <a:chExt cx="2848328" cy="313120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80708" y="4262919"/>
              <a:ext cx="2848328" cy="2564126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20138" y="3695838"/>
              <a:ext cx="26803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000" b="1" dirty="0" smtClean="0">
                  <a:solidFill>
                    <a:srgbClr val="0036FA"/>
                  </a:solidFill>
                  <a:latin typeface="+mj-lt"/>
                  <a:ea typeface="华文楷体" panose="02010600040101010101" pitchFamily="2" charset="-122"/>
                  <a:sym typeface="Symbol" panose="05050102010706020507" pitchFamily="18" charset="2"/>
                </a:rPr>
                <a:t>BEPCII (2006−now)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Symbol" panose="05050102010706020507" pitchFamily="18" charset="2"/>
                </a:rPr>
                <a:t> </a:t>
              </a:r>
              <a:r>
                <a:rPr lang="en-US" altLang="zh-CN" sz="2000" b="1" dirty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sym typeface="Symbol" panose="05050102010706020507" pitchFamily="18" charset="2"/>
                </a:rPr>
                <a:t>D</a:t>
              </a:r>
              <a:r>
                <a:rPr lang="en-US" altLang="zh-CN" sz="2000" b="1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sym typeface="Symbol" panose="05050102010706020507" pitchFamily="18" charset="2"/>
                </a:rPr>
                <a:t>ouble Ring</a:t>
              </a:r>
              <a:endParaRPr lang="zh-CN" altLang="en-US" sz="2000" b="1" dirty="0">
                <a:solidFill>
                  <a:srgbClr val="FF0000"/>
                </a:solidFill>
                <a:latin typeface="+mj-lt"/>
                <a:ea typeface="华文楷体" panose="02010600040101010101" pitchFamily="2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103" y="4164893"/>
            <a:ext cx="2074463" cy="18590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761406" y="903483"/>
            <a:ext cx="370939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/>
              </a:rPr>
              <a:t>10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/>
              </a:rPr>
              <a:t>31</a:t>
            </a: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cm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-2</a:t>
            </a: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-1</a:t>
            </a:r>
            <a:r>
              <a:rPr lang="en-US" altLang="zh-CN" sz="2400" b="1" dirty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 </a:t>
            </a: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/>
              </a:rPr>
              <a:t>10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/>
              </a:rPr>
              <a:t>33</a:t>
            </a: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cm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-2</a:t>
            </a: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-1</a:t>
            </a:r>
            <a:endParaRPr lang="zh-CN" altLang="en-US" sz="2400" b="1" dirty="0">
              <a:solidFill>
                <a:srgbClr val="FF0000"/>
              </a:solidFill>
              <a:latin typeface="+mj-lt"/>
              <a:ea typeface="华文楷体" panose="020106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35779" y="3934060"/>
            <a:ext cx="1120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BESI/II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400633" y="3967832"/>
            <a:ext cx="1120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BESIII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2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99" y="62441"/>
            <a:ext cx="7604975" cy="71485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Science &amp; Technology Review</a:t>
            </a:r>
            <a:endParaRPr lang="zh-CN" altLang="en-US" sz="3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953657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8" y="955489"/>
            <a:ext cx="8934137" cy="2331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" y="3247269"/>
            <a:ext cx="3041753" cy="22527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61" y="3247269"/>
            <a:ext cx="3068335" cy="22527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96" y="3260854"/>
            <a:ext cx="2869019" cy="223917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8270" y="5681968"/>
            <a:ext cx="88725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Fragrance Hill science Conference, June,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40 scientists and officials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joint</a:t>
            </a:r>
          </a:p>
        </p:txBody>
      </p:sp>
    </p:spTree>
    <p:extLst>
      <p:ext uri="{BB962C8B-B14F-4D97-AF65-F5344CB8AC3E}">
        <p14:creationId xmlns:p14="http://schemas.microsoft.com/office/powerpoint/2010/main" val="292803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73300C-797F-D148-A78D-320196FBAF0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67" y="35675"/>
            <a:ext cx="4453948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248" y="0"/>
            <a:ext cx="4656852" cy="6858000"/>
          </a:xfrm>
          <a:prstGeom prst="rect">
            <a:avLst/>
          </a:prstGeom>
        </p:spPr>
      </p:pic>
      <p:cxnSp>
        <p:nvCxnSpPr>
          <p:cNvPr id="10" name="Straight Connector 13"/>
          <p:cNvCxnSpPr/>
          <p:nvPr/>
        </p:nvCxnSpPr>
        <p:spPr>
          <a:xfrm flipV="1">
            <a:off x="4708897" y="3310390"/>
            <a:ext cx="2226024" cy="142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4"/>
          <p:cNvCxnSpPr/>
          <p:nvPr/>
        </p:nvCxnSpPr>
        <p:spPr>
          <a:xfrm flipV="1">
            <a:off x="4647256" y="2956243"/>
            <a:ext cx="1988008" cy="14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6"/>
          <p:cNvCxnSpPr/>
          <p:nvPr/>
        </p:nvCxnSpPr>
        <p:spPr>
          <a:xfrm flipV="1">
            <a:off x="7037378" y="2628058"/>
            <a:ext cx="2002277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8"/>
          <p:cNvCxnSpPr/>
          <p:nvPr/>
        </p:nvCxnSpPr>
        <p:spPr>
          <a:xfrm flipV="1">
            <a:off x="4647256" y="5068044"/>
            <a:ext cx="4392399" cy="14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0"/>
          <p:cNvCxnSpPr/>
          <p:nvPr/>
        </p:nvCxnSpPr>
        <p:spPr>
          <a:xfrm flipV="1">
            <a:off x="4647256" y="5410498"/>
            <a:ext cx="68949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2"/>
          <p:cNvCxnSpPr/>
          <p:nvPr/>
        </p:nvCxnSpPr>
        <p:spPr>
          <a:xfrm flipV="1">
            <a:off x="7926643" y="5396229"/>
            <a:ext cx="898971" cy="14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5"/>
          <p:cNvCxnSpPr/>
          <p:nvPr/>
        </p:nvCxnSpPr>
        <p:spPr>
          <a:xfrm flipV="1">
            <a:off x="6323909" y="4333193"/>
            <a:ext cx="2715746" cy="14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7"/>
          <p:cNvCxnSpPr/>
          <p:nvPr/>
        </p:nvCxnSpPr>
        <p:spPr>
          <a:xfrm flipV="1">
            <a:off x="4685501" y="4682783"/>
            <a:ext cx="313412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0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8480" y="83448"/>
            <a:ext cx="7762240" cy="714850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76" y="894908"/>
            <a:ext cx="7094306" cy="5268221"/>
          </a:xfrm>
          <a:prstGeom prst="rect">
            <a:avLst/>
          </a:prstGeom>
        </p:spPr>
      </p:pic>
      <p:cxnSp>
        <p:nvCxnSpPr>
          <p:cNvPr id="8" name="Straight Connector 6"/>
          <p:cNvCxnSpPr/>
          <p:nvPr/>
        </p:nvCxnSpPr>
        <p:spPr>
          <a:xfrm flipV="1">
            <a:off x="1181528" y="3062017"/>
            <a:ext cx="6678202" cy="14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297941" y="3472863"/>
            <a:ext cx="1581330" cy="14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0"/>
          <p:cNvCxnSpPr/>
          <p:nvPr/>
        </p:nvCxnSpPr>
        <p:spPr>
          <a:xfrm>
            <a:off x="1297941" y="5731231"/>
            <a:ext cx="5014782" cy="45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0"/>
          <p:cNvCxnSpPr/>
          <p:nvPr/>
        </p:nvCxnSpPr>
        <p:spPr>
          <a:xfrm>
            <a:off x="4731026" y="5023483"/>
            <a:ext cx="31630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0"/>
          <p:cNvCxnSpPr/>
          <p:nvPr/>
        </p:nvCxnSpPr>
        <p:spPr>
          <a:xfrm flipV="1">
            <a:off x="1297941" y="5375079"/>
            <a:ext cx="6596112" cy="489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33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11" y="1203427"/>
            <a:ext cx="7116417" cy="567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9" y="1656654"/>
            <a:ext cx="8121321" cy="567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47" y="2298396"/>
            <a:ext cx="7768017" cy="405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46043" y="79260"/>
            <a:ext cx="7484165" cy="67094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Science &amp; Technology Review</a:t>
            </a:r>
            <a:endParaRPr lang="en-US" sz="360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924629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196548" y="834095"/>
            <a:ext cx="501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Several </a:t>
            </a:r>
            <a:r>
              <a:rPr lang="en-US" altLang="zh-CN" b="1" dirty="0"/>
              <a:t>Domestic Workshops (2011, 12, 13, </a:t>
            </a:r>
            <a:r>
              <a:rPr lang="en-US" altLang="zh-CN" b="1" dirty="0" smtClean="0"/>
              <a:t>14) </a:t>
            </a:r>
            <a:endParaRPr lang="zh-CN" altLang="en-US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404" y="2782956"/>
            <a:ext cx="7550927" cy="464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4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Pre-Conceptual Design Report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56" y="844827"/>
            <a:ext cx="3939209" cy="53969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875" y="844827"/>
            <a:ext cx="3865560" cy="539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9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Pre-Conceptual D</a:t>
            </a:r>
            <a:r>
              <a:rPr lang="en-US" altLang="zh-CN" dirty="0" smtClean="0"/>
              <a:t>esign </a:t>
            </a:r>
            <a:r>
              <a:rPr lang="en-US" altLang="zh-CN" dirty="0"/>
              <a:t>R</a:t>
            </a:r>
            <a:r>
              <a:rPr lang="en-US" altLang="zh-CN" dirty="0" smtClean="0"/>
              <a:t>eport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30" y="924338"/>
            <a:ext cx="3154345" cy="52204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975" y="924337"/>
            <a:ext cx="3315656" cy="53262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144" y="924338"/>
            <a:ext cx="2749955" cy="537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Pre-Conceptual </a:t>
            </a:r>
            <a:r>
              <a:rPr lang="en-US" altLang="zh-CN" dirty="0" smtClean="0"/>
              <a:t>Design </a:t>
            </a:r>
            <a:r>
              <a:rPr lang="en-US" altLang="zh-CN" dirty="0"/>
              <a:t>R</a:t>
            </a:r>
            <a:r>
              <a:rPr lang="en-US" altLang="zh-CN" dirty="0" smtClean="0"/>
              <a:t>eport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4" y="924340"/>
            <a:ext cx="3072608" cy="526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00" y="924340"/>
            <a:ext cx="2893102" cy="526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50" y="1060581"/>
            <a:ext cx="2766350" cy="513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6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Local Government Support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56960"/>
            <a:ext cx="2133600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56960"/>
            <a:ext cx="2895600" cy="365125"/>
          </a:xfrm>
        </p:spPr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56960"/>
            <a:ext cx="21336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7" name="Group 12"/>
          <p:cNvGrpSpPr/>
          <p:nvPr/>
        </p:nvGrpSpPr>
        <p:grpSpPr>
          <a:xfrm>
            <a:off x="363477" y="885137"/>
            <a:ext cx="8405369" cy="5607918"/>
            <a:chOff x="161128" y="205548"/>
            <a:chExt cx="8805158" cy="6524203"/>
          </a:xfrm>
        </p:grpSpPr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128" y="205548"/>
              <a:ext cx="8805158" cy="6524203"/>
            </a:xfrm>
            <a:prstGeom prst="rect">
              <a:avLst/>
            </a:prstGeom>
          </p:spPr>
        </p:pic>
        <p:sp>
          <p:nvSpPr>
            <p:cNvPr id="9" name="5-Point Star 8"/>
            <p:cNvSpPr/>
            <p:nvPr/>
          </p:nvSpPr>
          <p:spPr>
            <a:xfrm>
              <a:off x="2519582" y="4050863"/>
              <a:ext cx="333913" cy="333128"/>
            </a:xfrm>
            <a:prstGeom prst="star5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10" name="Slide Number Placeholder 26"/>
          <p:cNvSpPr txBox="1">
            <a:spLocks/>
          </p:cNvSpPr>
          <p:nvPr/>
        </p:nvSpPr>
        <p:spPr>
          <a:xfrm>
            <a:off x="6482761" y="6083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95AD9E-1881-594F-89D1-A4CAC8FC411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" name="5-Point Star 16"/>
          <p:cNvSpPr/>
          <p:nvPr/>
        </p:nvSpPr>
        <p:spPr>
          <a:xfrm>
            <a:off x="3332932" y="2851070"/>
            <a:ext cx="318752" cy="286342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5-Point Star 17"/>
          <p:cNvSpPr/>
          <p:nvPr/>
        </p:nvSpPr>
        <p:spPr>
          <a:xfrm>
            <a:off x="3677322" y="4691666"/>
            <a:ext cx="318752" cy="286342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5-Point Star 18"/>
          <p:cNvSpPr/>
          <p:nvPr/>
        </p:nvSpPr>
        <p:spPr>
          <a:xfrm>
            <a:off x="5731273" y="2805418"/>
            <a:ext cx="318752" cy="286342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5-Point Star 19"/>
          <p:cNvSpPr/>
          <p:nvPr/>
        </p:nvSpPr>
        <p:spPr>
          <a:xfrm>
            <a:off x="6612176" y="4194027"/>
            <a:ext cx="318752" cy="28634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7F39E"/>
              </a:solidFill>
            </a:endParaRPr>
          </a:p>
        </p:txBody>
      </p:sp>
      <p:sp>
        <p:nvSpPr>
          <p:cNvPr id="15" name="5-Point Star 20"/>
          <p:cNvSpPr/>
          <p:nvPr/>
        </p:nvSpPr>
        <p:spPr>
          <a:xfrm>
            <a:off x="5714049" y="5461219"/>
            <a:ext cx="318752" cy="286342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Line Callout 1 14"/>
          <p:cNvSpPr/>
          <p:nvPr/>
        </p:nvSpPr>
        <p:spPr>
          <a:xfrm>
            <a:off x="1762605" y="1695946"/>
            <a:ext cx="1570327" cy="782726"/>
          </a:xfrm>
          <a:prstGeom prst="borderCallout1">
            <a:avLst>
              <a:gd name="adj1" fmla="val 103636"/>
              <a:gd name="adj2" fmla="val 99743"/>
              <a:gd name="adj3" fmla="val 149335"/>
              <a:gd name="adj4" fmla="val 109563"/>
            </a:avLst>
          </a:prstGeom>
          <a:solidFill>
            <a:srgbClr val="FFFF00">
              <a:alpha val="36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ea typeface="华文楷体"/>
                <a:cs typeface="华文楷体"/>
              </a:rPr>
              <a:t>Lanzhou</a:t>
            </a:r>
            <a:endParaRPr lang="zh-CN" altLang="en-US" sz="2400" b="1" dirty="0" smtClean="0">
              <a:solidFill>
                <a:srgbClr val="FF0000"/>
              </a:solidFill>
              <a:ea typeface="华文楷体"/>
              <a:cs typeface="华文楷体"/>
            </a:endParaRPr>
          </a:p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ea typeface="华文楷体"/>
                <a:cs typeface="华文楷体"/>
              </a:rPr>
              <a:t>HIRFL</a:t>
            </a:r>
            <a:endParaRPr lang="en-US" altLang="zh-CN" sz="2400" b="1" dirty="0" smtClean="0">
              <a:solidFill>
                <a:srgbClr val="FF0000"/>
              </a:solidFill>
              <a:ea typeface="华文楷体"/>
              <a:cs typeface="华文楷体"/>
            </a:endParaRPr>
          </a:p>
        </p:txBody>
      </p:sp>
      <p:sp>
        <p:nvSpPr>
          <p:cNvPr id="17" name="Line Callout 1 15"/>
          <p:cNvSpPr/>
          <p:nvPr/>
        </p:nvSpPr>
        <p:spPr>
          <a:xfrm>
            <a:off x="4103832" y="1316131"/>
            <a:ext cx="1568835" cy="1051170"/>
          </a:xfrm>
          <a:prstGeom prst="borderCallout1">
            <a:avLst>
              <a:gd name="adj1" fmla="val 102172"/>
              <a:gd name="adj2" fmla="val 100244"/>
              <a:gd name="adj3" fmla="val 142886"/>
              <a:gd name="adj4" fmla="val 112665"/>
            </a:avLst>
          </a:prstGeom>
          <a:solidFill>
            <a:srgbClr val="FFFF00">
              <a:alpha val="36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Beijing</a:t>
            </a:r>
            <a:endParaRPr lang="zh-CN" altLang="en-US" sz="2400" b="1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  <a:p>
            <a:pPr algn="ctr">
              <a:lnSpc>
                <a:spcPct val="9000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BEPCII</a:t>
            </a:r>
          </a:p>
          <a:p>
            <a:pPr algn="ctr">
              <a:lnSpc>
                <a:spcPct val="9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HEPS</a:t>
            </a:r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 </a:t>
            </a:r>
            <a:endParaRPr lang="en-US" altLang="zh-CN" sz="2000" b="1" dirty="0" smtClean="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18" name="Line Callout 1 21"/>
          <p:cNvSpPr/>
          <p:nvPr/>
        </p:nvSpPr>
        <p:spPr>
          <a:xfrm>
            <a:off x="567002" y="3898357"/>
            <a:ext cx="1797056" cy="957388"/>
          </a:xfrm>
          <a:prstGeom prst="borderCallout1">
            <a:avLst>
              <a:gd name="adj1" fmla="val 29146"/>
              <a:gd name="adj2" fmla="val 101091"/>
              <a:gd name="adj3" fmla="val 43059"/>
              <a:gd name="adj4" fmla="val 115229"/>
            </a:avLst>
          </a:prstGeom>
          <a:solidFill>
            <a:srgbClr val="FFFF00">
              <a:alpha val="36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ea typeface="华文楷体"/>
                <a:cs typeface="华文楷体"/>
              </a:rPr>
              <a:t>Tibet</a:t>
            </a:r>
          </a:p>
          <a:p>
            <a:pPr algn="ctr">
              <a:lnSpc>
                <a:spcPct val="8000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ea typeface="华文楷体"/>
                <a:cs typeface="华文楷体"/>
              </a:rPr>
              <a:t>Cosmic observatory</a:t>
            </a:r>
            <a:endParaRPr lang="en-US" sz="2400" b="1" dirty="0" smtClean="0">
              <a:solidFill>
                <a:srgbClr val="0000FF"/>
              </a:solidFill>
              <a:ea typeface="华文楷体"/>
              <a:cs typeface="华文楷体"/>
            </a:endParaRPr>
          </a:p>
        </p:txBody>
      </p:sp>
      <p:sp>
        <p:nvSpPr>
          <p:cNvPr id="19" name="Line Callout 1 22"/>
          <p:cNvSpPr/>
          <p:nvPr/>
        </p:nvSpPr>
        <p:spPr>
          <a:xfrm>
            <a:off x="1603649" y="5211049"/>
            <a:ext cx="1639040" cy="1043768"/>
          </a:xfrm>
          <a:prstGeom prst="borderCallout1">
            <a:avLst>
              <a:gd name="adj1" fmla="val -3507"/>
              <a:gd name="adj2" fmla="val 99684"/>
              <a:gd name="adj3" fmla="val -39352"/>
              <a:gd name="adj4" fmla="val 134164"/>
            </a:avLst>
          </a:prstGeom>
          <a:solidFill>
            <a:srgbClr val="FFFF00">
              <a:alpha val="36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+mj-lt"/>
                <a:ea typeface="华文楷体"/>
                <a:cs typeface="华文楷体"/>
              </a:rPr>
              <a:t>Sichuan</a:t>
            </a:r>
          </a:p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CJPL</a:t>
            </a:r>
          </a:p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latin typeface="+mj-lt"/>
                <a:ea typeface="华文楷体"/>
                <a:cs typeface="华文楷体"/>
              </a:rPr>
              <a:t>LHASSO</a:t>
            </a:r>
          </a:p>
        </p:txBody>
      </p:sp>
      <p:sp>
        <p:nvSpPr>
          <p:cNvPr id="20" name="Line Callout 1 23"/>
          <p:cNvSpPr/>
          <p:nvPr/>
        </p:nvSpPr>
        <p:spPr>
          <a:xfrm>
            <a:off x="6189110" y="5174618"/>
            <a:ext cx="2315051" cy="1298897"/>
          </a:xfrm>
          <a:prstGeom prst="borderCallout1">
            <a:avLst>
              <a:gd name="adj1" fmla="val 59883"/>
              <a:gd name="adj2" fmla="val 220"/>
              <a:gd name="adj3" fmla="val 42093"/>
              <a:gd name="adj4" fmla="val -9550"/>
            </a:avLst>
          </a:prstGeom>
          <a:solidFill>
            <a:srgbClr val="FFFF00">
              <a:alpha val="36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ea typeface="华文楷体"/>
                <a:cs typeface="华文楷体"/>
              </a:rPr>
              <a:t>Guangdong</a:t>
            </a:r>
          </a:p>
          <a:p>
            <a:pPr algn="ctr">
              <a:lnSpc>
                <a:spcPct val="80000"/>
              </a:lnSpc>
            </a:pPr>
            <a:r>
              <a:rPr lang="en-US" altLang="zh-CN" sz="2000" b="1" dirty="0" err="1" smtClean="0">
                <a:solidFill>
                  <a:srgbClr val="0000FF"/>
                </a:solidFill>
                <a:ea typeface="华文楷体"/>
                <a:cs typeface="华文楷体"/>
              </a:rPr>
              <a:t>Daya</a:t>
            </a:r>
            <a:r>
              <a:rPr lang="en-US" altLang="zh-CN" sz="2000" b="1" dirty="0" smtClean="0">
                <a:solidFill>
                  <a:srgbClr val="0000FF"/>
                </a:solidFill>
                <a:ea typeface="华文楷体"/>
                <a:cs typeface="华文楷体"/>
              </a:rPr>
              <a:t> Bay Reactor </a:t>
            </a:r>
            <a:r>
              <a:rPr lang="en-US" altLang="zh-CN" sz="2000" b="1" dirty="0" smtClean="0">
                <a:solidFill>
                  <a:srgbClr val="0000FF"/>
                </a:solidFill>
                <a:latin typeface="Symbol" charset="2"/>
                <a:ea typeface="华文楷体"/>
                <a:cs typeface="Symbol" charset="2"/>
              </a:rPr>
              <a:t>n</a:t>
            </a:r>
            <a:r>
              <a:rPr lang="en-US" altLang="zh-CN" sz="2000" b="1" dirty="0" smtClean="0">
                <a:solidFill>
                  <a:srgbClr val="0000FF"/>
                </a:solidFill>
                <a:ea typeface="华文楷体"/>
                <a:cs typeface="华文楷体"/>
              </a:rPr>
              <a:t> JUNO</a:t>
            </a:r>
          </a:p>
          <a:p>
            <a:pPr algn="ctr">
              <a:lnSpc>
                <a:spcPct val="80000"/>
              </a:lnSpc>
            </a:pPr>
            <a:r>
              <a:rPr lang="en-US" altLang="zh-CN" sz="2000" b="1" dirty="0" smtClean="0">
                <a:solidFill>
                  <a:srgbClr val="0000FF"/>
                </a:solidFill>
                <a:ea typeface="华文楷体"/>
                <a:cs typeface="华文楷体"/>
              </a:rPr>
              <a:t>CNSS </a:t>
            </a:r>
          </a:p>
          <a:p>
            <a:pPr algn="ctr">
              <a:lnSpc>
                <a:spcPct val="80000"/>
              </a:lnSpc>
            </a:pPr>
            <a:r>
              <a:rPr lang="en-US" altLang="zh-CN" sz="2000" b="1" dirty="0" err="1" smtClean="0">
                <a:solidFill>
                  <a:srgbClr val="0000FF"/>
                </a:solidFill>
                <a:ea typeface="华文楷体"/>
                <a:cs typeface="华文楷体"/>
              </a:rPr>
              <a:t>HIAF</a:t>
            </a:r>
            <a:r>
              <a:rPr lang="en-US" altLang="zh-CN" sz="2000" b="1" dirty="0" err="1" smtClean="0">
                <a:solidFill>
                  <a:srgbClr val="FF0000"/>
                </a:solidFill>
                <a:ea typeface="华文楷体"/>
                <a:cs typeface="华文楷体"/>
                <a:sym typeface="Wingdings"/>
              </a:rPr>
              <a:t></a:t>
            </a:r>
            <a:r>
              <a:rPr lang="en-US" altLang="zh-CN" sz="2000" b="1" dirty="0" err="1" smtClean="0">
                <a:solidFill>
                  <a:srgbClr val="FF0000"/>
                </a:solidFill>
                <a:ea typeface="华文楷体"/>
                <a:cs typeface="华文楷体"/>
              </a:rPr>
              <a:t>EiC</a:t>
            </a:r>
            <a:endParaRPr lang="en-US" altLang="zh-CN" sz="2000" b="1" dirty="0" smtClean="0">
              <a:solidFill>
                <a:srgbClr val="FF0000"/>
              </a:solidFill>
              <a:ea typeface="华文楷体"/>
              <a:cs typeface="华文楷体"/>
            </a:endParaRPr>
          </a:p>
        </p:txBody>
      </p:sp>
      <p:sp>
        <p:nvSpPr>
          <p:cNvPr id="21" name="Line Callout 1 24"/>
          <p:cNvSpPr/>
          <p:nvPr/>
        </p:nvSpPr>
        <p:spPr>
          <a:xfrm>
            <a:off x="7356229" y="3678171"/>
            <a:ext cx="1412617" cy="826621"/>
          </a:xfrm>
          <a:prstGeom prst="borderCallout1">
            <a:avLst>
              <a:gd name="adj1" fmla="val 50857"/>
              <a:gd name="adj2" fmla="val -316"/>
              <a:gd name="adj3" fmla="val 71132"/>
              <a:gd name="adj4" fmla="val -35497"/>
            </a:avLst>
          </a:prstGeom>
          <a:solidFill>
            <a:srgbClr val="FFFF00">
              <a:alpha val="36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ea typeface="华文楷体"/>
                <a:cs typeface="华文楷体"/>
              </a:rPr>
              <a:t>Shanghai</a:t>
            </a:r>
          </a:p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ea typeface="华文楷体"/>
                <a:cs typeface="华文楷体"/>
              </a:rPr>
              <a:t>SLS</a:t>
            </a:r>
          </a:p>
        </p:txBody>
      </p:sp>
      <p:sp>
        <p:nvSpPr>
          <p:cNvPr id="22" name="5-Point Star 25"/>
          <p:cNvSpPr/>
          <p:nvPr/>
        </p:nvSpPr>
        <p:spPr>
          <a:xfrm>
            <a:off x="5792175" y="4047230"/>
            <a:ext cx="318752" cy="286342"/>
          </a:xfrm>
          <a:prstGeom prst="star5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3" name="5-Point Star 28"/>
          <p:cNvSpPr/>
          <p:nvPr/>
        </p:nvSpPr>
        <p:spPr>
          <a:xfrm>
            <a:off x="3729127" y="4199630"/>
            <a:ext cx="318752" cy="286342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Line Callout 1 27"/>
          <p:cNvSpPr/>
          <p:nvPr/>
        </p:nvSpPr>
        <p:spPr>
          <a:xfrm>
            <a:off x="3996074" y="3027520"/>
            <a:ext cx="1681994" cy="944209"/>
          </a:xfrm>
          <a:prstGeom prst="borderCallout1">
            <a:avLst>
              <a:gd name="adj1" fmla="val 100207"/>
              <a:gd name="adj2" fmla="val 100485"/>
              <a:gd name="adj3" fmla="val 118852"/>
              <a:gd name="adj4" fmla="val 108712"/>
            </a:avLst>
          </a:prstGeom>
          <a:solidFill>
            <a:srgbClr val="FFFF00">
              <a:alpha val="36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ea typeface="华文楷体"/>
                <a:cs typeface="华文楷体"/>
              </a:rPr>
              <a:t>Hefei</a:t>
            </a:r>
          </a:p>
          <a:p>
            <a:pPr algn="ctr">
              <a:lnSpc>
                <a:spcPct val="8000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ea typeface="华文楷体"/>
                <a:cs typeface="华文楷体"/>
              </a:rPr>
              <a:t>HLS2, </a:t>
            </a:r>
            <a:r>
              <a:rPr lang="en-US" altLang="zh-CN" sz="2400" b="1" dirty="0" smtClean="0">
                <a:solidFill>
                  <a:srgbClr val="FF0000"/>
                </a:solidFill>
                <a:ea typeface="华文楷体"/>
                <a:cs typeface="华文楷体"/>
              </a:rPr>
              <a:t>HALS </a:t>
            </a:r>
          </a:p>
          <a:p>
            <a:pPr algn="ctr">
              <a:lnSpc>
                <a:spcPct val="8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ea typeface="华文楷体"/>
                <a:cs typeface="华文楷体"/>
              </a:rPr>
              <a:t>HIEPA</a:t>
            </a:r>
          </a:p>
        </p:txBody>
      </p:sp>
      <p:cxnSp>
        <p:nvCxnSpPr>
          <p:cNvPr id="25" name="Straight Connector 2"/>
          <p:cNvCxnSpPr/>
          <p:nvPr/>
        </p:nvCxnSpPr>
        <p:spPr>
          <a:xfrm flipV="1">
            <a:off x="3242689" y="4476743"/>
            <a:ext cx="486438" cy="697875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8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Local Government Support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26616" y="-992341"/>
            <a:ext cx="5469667" cy="914400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820572" y="1274032"/>
            <a:ext cx="5257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/>
              <a:t>Pay a lot of attention on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accelerator</a:t>
            </a:r>
            <a:r>
              <a:rPr lang="en-US" altLang="zh-CN" sz="2000" b="1" dirty="0" smtClean="0">
                <a:solidFill>
                  <a:srgbClr val="0036FA"/>
                </a:solidFill>
              </a:rPr>
              <a:t> facilities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Hefei Advanced light source </a:t>
            </a:r>
            <a:r>
              <a:rPr lang="en-US" altLang="zh-CN" sz="2000" b="1" dirty="0" smtClean="0">
                <a:solidFill>
                  <a:srgbClr val="0036FA"/>
                </a:solidFill>
              </a:rPr>
              <a:t>is under design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36FA"/>
                </a:solidFill>
              </a:rPr>
              <a:t>STCF is listed in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future plan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24200" y="5284261"/>
            <a:ext cx="5954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altLang="zh-CN" sz="2000" b="1" dirty="0"/>
              <a:t>Report to </a:t>
            </a:r>
            <a:r>
              <a:rPr lang="en-US" altLang="zh-CN" sz="2000" b="1" dirty="0">
                <a:solidFill>
                  <a:srgbClr val="FF0000"/>
                </a:solidFill>
              </a:rPr>
              <a:t>Hefei </a:t>
            </a:r>
            <a:r>
              <a:rPr lang="en-US" altLang="zh-CN" sz="2000" b="1" dirty="0" err="1">
                <a:solidFill>
                  <a:srgbClr val="FF0000"/>
                </a:solidFill>
              </a:rPr>
              <a:t>High-tec</a:t>
            </a:r>
            <a:r>
              <a:rPr lang="en-US" altLang="zh-CN" sz="2000" b="1" dirty="0">
                <a:solidFill>
                  <a:srgbClr val="FF0000"/>
                </a:solidFill>
              </a:rPr>
              <a:t> Development Zone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altLang="zh-CN" sz="2000" b="1" dirty="0"/>
              <a:t>Report to Anhui </a:t>
            </a:r>
            <a:r>
              <a:rPr lang="en-US" altLang="zh-CN" sz="2000" b="1" dirty="0">
                <a:solidFill>
                  <a:srgbClr val="FF0000"/>
                </a:solidFill>
              </a:rPr>
              <a:t>Development Planning Commission</a:t>
            </a:r>
          </a:p>
        </p:txBody>
      </p:sp>
    </p:spTree>
    <p:extLst>
      <p:ext uri="{BB962C8B-B14F-4D97-AF65-F5344CB8AC3E}">
        <p14:creationId xmlns:p14="http://schemas.microsoft.com/office/powerpoint/2010/main" val="3590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403"/>
            <a:ext cx="4514671" cy="4872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671" y="0"/>
            <a:ext cx="4629329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9" name="Rectangle 8"/>
          <p:cNvSpPr/>
          <p:nvPr/>
        </p:nvSpPr>
        <p:spPr>
          <a:xfrm>
            <a:off x="6770823" y="934613"/>
            <a:ext cx="1070204" cy="199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51698" y="1236837"/>
            <a:ext cx="916496" cy="199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14671" y="1550755"/>
            <a:ext cx="1070204" cy="199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25166" y="3041856"/>
            <a:ext cx="732302" cy="199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36" y="4645964"/>
            <a:ext cx="4572000" cy="7590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6" y="5643999"/>
            <a:ext cx="3774215" cy="350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40" y="5360814"/>
            <a:ext cx="3357686" cy="3117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6440" y="5994462"/>
            <a:ext cx="3821441" cy="86353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572" y="6165003"/>
            <a:ext cx="3724309" cy="67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6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129" y="64270"/>
            <a:ext cx="7762240" cy="714850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Broad Physics at 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-c Energy Region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44029" y="6406262"/>
            <a:ext cx="2837543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7" name="Group 4"/>
          <p:cNvGrpSpPr/>
          <p:nvPr/>
        </p:nvGrpSpPr>
        <p:grpSpPr>
          <a:xfrm>
            <a:off x="148776" y="1620700"/>
            <a:ext cx="8666064" cy="2353723"/>
            <a:chOff x="-5905" y="1140400"/>
            <a:chExt cx="9149903" cy="2353723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869" y="1140400"/>
              <a:ext cx="8967129" cy="2353723"/>
            </a:xfrm>
            <a:prstGeom prst="rect">
              <a:avLst/>
            </a:prstGeom>
            <a:noFill/>
          </p:spPr>
        </p:pic>
        <p:sp>
          <p:nvSpPr>
            <p:cNvPr id="9" name="TextBox 16"/>
            <p:cNvSpPr txBox="1"/>
            <p:nvPr/>
          </p:nvSpPr>
          <p:spPr>
            <a:xfrm rot="16200000">
              <a:off x="-634457" y="1927607"/>
              <a:ext cx="1972015" cy="714912"/>
            </a:xfrm>
            <a:prstGeom prst="rect">
              <a:avLst/>
            </a:prstGeom>
            <a:solidFill>
              <a:srgbClr val="F3F137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srgbClr val="0000FF"/>
                  </a:solidFill>
                </a:rPr>
                <a:t>R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=s(</a:t>
              </a:r>
              <a:r>
                <a:rPr lang="en-US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300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hadron)/</a:t>
              </a:r>
            </a:p>
            <a:p>
              <a:r>
                <a:rPr 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s</a:t>
              </a:r>
              <a:r>
                <a:rPr 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300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</a:t>
              </a:r>
              <a:r>
                <a:rPr lang="en-US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m</a:t>
              </a:r>
              <a:r>
                <a:rPr lang="en-US" baseline="300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+</a:t>
              </a:r>
              <a:r>
                <a:rPr lang="en-US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m</a:t>
              </a:r>
              <a:r>
                <a:rPr lang="en-US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)</a:t>
              </a:r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ular Callout 22"/>
          <p:cNvSpPr/>
          <p:nvPr/>
        </p:nvSpPr>
        <p:spPr>
          <a:xfrm>
            <a:off x="205744" y="3954909"/>
            <a:ext cx="2662721" cy="1911603"/>
          </a:xfrm>
          <a:prstGeom prst="wedgeRoundRectCallout">
            <a:avLst>
              <a:gd name="adj1" fmla="val 36532"/>
              <a:gd name="adj2" fmla="val -59687"/>
              <a:gd name="adj3" fmla="val 16667"/>
            </a:avLst>
          </a:prstGeom>
          <a:solidFill>
            <a:srgbClr val="F34BD2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de-DE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Hadron form factors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de-DE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Y</a:t>
            </a:r>
            <a:r>
              <a:rPr lang="de-DE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(2175</a:t>
            </a:r>
            <a:r>
              <a:rPr lang="de-DE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) </a:t>
            </a:r>
            <a:r>
              <a:rPr lang="de-DE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resonance</a:t>
            </a:r>
            <a:endParaRPr lang="de-DE" dirty="0" smtClean="0">
              <a:solidFill>
                <a:srgbClr val="0000FF"/>
              </a:solidFill>
              <a:latin typeface="+mj-lt"/>
              <a:cs typeface="Times New Roman" panose="02020603050405020304" pitchFamily="18" charset="0"/>
              <a:sym typeface="Wingdings"/>
            </a:endParaRP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de-DE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Mutltiquark states</a:t>
            </a:r>
            <a:r>
              <a:rPr lang="de-DE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 </a:t>
            </a:r>
            <a:r>
              <a:rPr lang="de-DE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with s quark,  Zs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MLLA</a:t>
            </a:r>
            <a:r>
              <a:rPr lang="en-US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/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LPHD and QCD sum rule predictions</a:t>
            </a:r>
            <a:endParaRPr lang="en-GB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Rectangle 19"/>
          <p:cNvSpPr/>
          <p:nvPr/>
        </p:nvSpPr>
        <p:spPr>
          <a:xfrm>
            <a:off x="2630376" y="1645103"/>
            <a:ext cx="2056217" cy="2166655"/>
          </a:xfrm>
          <a:prstGeom prst="rect">
            <a:avLst/>
          </a:prstGeom>
          <a:solidFill>
            <a:srgbClr val="F34BD2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20"/>
          <p:cNvSpPr/>
          <p:nvPr/>
        </p:nvSpPr>
        <p:spPr>
          <a:xfrm>
            <a:off x="4738531" y="1645103"/>
            <a:ext cx="1392375" cy="2166655"/>
          </a:xfrm>
          <a:prstGeom prst="rect">
            <a:avLst/>
          </a:prstGeom>
          <a:solidFill>
            <a:srgbClr val="79FF21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21"/>
          <p:cNvSpPr/>
          <p:nvPr/>
        </p:nvSpPr>
        <p:spPr>
          <a:xfrm>
            <a:off x="6091384" y="1655338"/>
            <a:ext cx="2585499" cy="2166655"/>
          </a:xfrm>
          <a:prstGeom prst="rect">
            <a:avLst/>
          </a:prstGeom>
          <a:solidFill>
            <a:srgbClr val="F3F137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ounded Rectangular Callout 23"/>
          <p:cNvSpPr/>
          <p:nvPr/>
        </p:nvSpPr>
        <p:spPr>
          <a:xfrm>
            <a:off x="2998565" y="3926949"/>
            <a:ext cx="3132341" cy="1926580"/>
          </a:xfrm>
          <a:prstGeom prst="wedgeRoundRectCallout">
            <a:avLst>
              <a:gd name="adj1" fmla="val 24590"/>
              <a:gd name="adj2" fmla="val -59389"/>
              <a:gd name="adj3" fmla="val 16667"/>
            </a:avLst>
          </a:prstGeom>
          <a:solidFill>
            <a:srgbClr val="79FF21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Light hadron spectroscopy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Gluonic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and exotic states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Process of LFV and CPV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Rare and forbidden decays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Physics with </a:t>
            </a:r>
            <a:r>
              <a:rPr lang="en-US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lepton </a:t>
            </a:r>
          </a:p>
        </p:txBody>
      </p:sp>
      <p:sp>
        <p:nvSpPr>
          <p:cNvPr id="15" name="Rounded Rectangular Callout 24"/>
          <p:cNvSpPr/>
          <p:nvPr/>
        </p:nvSpPr>
        <p:spPr>
          <a:xfrm>
            <a:off x="6288834" y="3962734"/>
            <a:ext cx="2738308" cy="1876281"/>
          </a:xfrm>
          <a:prstGeom prst="wedgeRoundRectCallout">
            <a:avLst>
              <a:gd name="adj1" fmla="val -12441"/>
              <a:gd name="adj2" fmla="val -60955"/>
              <a:gd name="adj3" fmla="val 16667"/>
            </a:avLst>
          </a:prstGeom>
          <a:solidFill>
            <a:srgbClr val="F3F137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XYZ particles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Physics with D 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mesons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f</a:t>
            </a:r>
            <a:r>
              <a:rPr lang="en-US" baseline="-25000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and </a:t>
            </a:r>
            <a:r>
              <a:rPr lang="en-US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f</a:t>
            </a:r>
            <a:r>
              <a:rPr lang="en-US" baseline="-25000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Ds</a:t>
            </a:r>
            <a:endParaRPr lang="en-US" baseline="-25000" dirty="0" smtClean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en-US" baseline="-25000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0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-D</a:t>
            </a:r>
            <a:r>
              <a:rPr lang="en-US" baseline="-25000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0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mixing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Charm baryons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29285" y="745235"/>
            <a:ext cx="8218492" cy="83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</a:rPr>
              <a:t>Unique features </a:t>
            </a:r>
            <a:r>
              <a:rPr lang="zh-CN" altLang="en-US" dirty="0" smtClean="0"/>
              <a:t>：</a:t>
            </a:r>
            <a:r>
              <a:rPr lang="en-US" altLang="zh-CN" dirty="0" smtClean="0"/>
              <a:t>Rich of resonance, Threshold characteristics, ….. 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</a:rPr>
              <a:t>Abundant physics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43129" y="5853982"/>
            <a:ext cx="7643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与其他高精度平台（如</a:t>
            </a:r>
            <a:r>
              <a:rPr lang="en-US" altLang="zh-CN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zh-CN" altLang="en-US" sz="2200" b="1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工厂</a:t>
            </a:r>
            <a:r>
              <a:rPr lang="zh-CN" altLang="en-US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）是</a:t>
            </a:r>
            <a:r>
              <a:rPr lang="zh-CN" altLang="en-US" sz="2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互补</a:t>
            </a:r>
            <a:r>
              <a:rPr lang="zh-CN" altLang="en-US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不可替代的</a:t>
            </a:r>
            <a:endParaRPr lang="zh-CN" altLang="en-US" sz="2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53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Support from USTC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05070" y="805146"/>
            <a:ext cx="72555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Report to </a:t>
            </a:r>
            <a:r>
              <a:rPr lang="en-US" altLang="zh-CN" sz="2000" dirty="0">
                <a:solidFill>
                  <a:srgbClr val="FF0000"/>
                </a:solidFill>
              </a:rPr>
              <a:t>CAS</a:t>
            </a:r>
            <a:r>
              <a:rPr lang="en-US" altLang="zh-CN" sz="2000" dirty="0"/>
              <a:t> Condition and Finance Bureau </a:t>
            </a:r>
            <a:endParaRPr lang="en-US" altLang="zh-CN" sz="2000" dirty="0" smtClean="0"/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Report to USTC </a:t>
            </a:r>
            <a:r>
              <a:rPr lang="en-US" altLang="zh-CN" sz="2000" dirty="0" smtClean="0">
                <a:solidFill>
                  <a:srgbClr val="FF0000"/>
                </a:solidFill>
              </a:rPr>
              <a:t>scientific committee </a:t>
            </a:r>
            <a:r>
              <a:rPr lang="en-US" altLang="zh-CN" sz="2000" dirty="0" smtClean="0"/>
              <a:t>and USTC </a:t>
            </a:r>
            <a:r>
              <a:rPr lang="en-US" altLang="zh-CN" sz="2000" dirty="0" smtClean="0">
                <a:solidFill>
                  <a:srgbClr val="FF0000"/>
                </a:solidFill>
              </a:rPr>
              <a:t>presidents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Jan. 2018, Report </a:t>
            </a:r>
            <a:r>
              <a:rPr lang="en-US" altLang="zh-CN" sz="2000" dirty="0"/>
              <a:t>to USTC </a:t>
            </a:r>
            <a:r>
              <a:rPr lang="en-US" altLang="zh-CN" sz="2000" dirty="0">
                <a:solidFill>
                  <a:srgbClr val="FF0000"/>
                </a:solidFill>
              </a:rPr>
              <a:t>new </a:t>
            </a:r>
            <a:r>
              <a:rPr lang="en-US" altLang="zh-CN" sz="2000" dirty="0" smtClean="0">
                <a:solidFill>
                  <a:srgbClr val="FF0000"/>
                </a:solidFill>
              </a:rPr>
              <a:t>president </a:t>
            </a:r>
            <a:r>
              <a:rPr lang="en-US" altLang="zh-CN" sz="2000" dirty="0" smtClean="0"/>
              <a:t>-- Prof. </a:t>
            </a:r>
            <a:r>
              <a:rPr lang="en-US" altLang="zh-CN" sz="2000" dirty="0" err="1" smtClean="0"/>
              <a:t>Bao</a:t>
            </a:r>
            <a:endParaRPr lang="en-US" altLang="zh-CN" sz="2000" dirty="0" smtClean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80" y="2045268"/>
            <a:ext cx="7574170" cy="433130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1959799" y="5525353"/>
            <a:ext cx="6393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USTC president agreed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Scientific committee endorsed supporting R&amp;D </a:t>
            </a:r>
          </a:p>
        </p:txBody>
      </p:sp>
    </p:spTree>
    <p:extLst>
      <p:ext uri="{BB962C8B-B14F-4D97-AF65-F5344CB8AC3E}">
        <p14:creationId xmlns:p14="http://schemas.microsoft.com/office/powerpoint/2010/main" val="167172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Support from USTC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33728" y="795207"/>
            <a:ext cx="7566992" cy="5219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/>
              <a:t>学校：</a:t>
            </a:r>
            <a:endParaRPr lang="en-US" altLang="zh-CN" sz="2000" b="1" dirty="0" smtClean="0"/>
          </a:p>
          <a:p>
            <a:pPr marL="644400" indent="-285750">
              <a:lnSpc>
                <a:spcPct val="140000"/>
              </a:lnSpc>
              <a:buFont typeface="Calibri" panose="020F0502020204030204" pitchFamily="34" charset="0"/>
              <a:buChar char="─"/>
            </a:pPr>
            <a:r>
              <a:rPr lang="zh-CN" altLang="en-US" dirty="0" smtClean="0"/>
              <a:t>科大</a:t>
            </a:r>
            <a:r>
              <a:rPr lang="zh-CN" altLang="en-US" dirty="0" smtClean="0">
                <a:solidFill>
                  <a:srgbClr val="FF0000"/>
                </a:solidFill>
              </a:rPr>
              <a:t>“双一流”重点</a:t>
            </a:r>
            <a:r>
              <a:rPr lang="zh-CN" altLang="en-US" dirty="0" smtClean="0"/>
              <a:t>支持项目，</a:t>
            </a:r>
            <a:r>
              <a:rPr lang="en-US" altLang="zh-CN" dirty="0" smtClean="0"/>
              <a:t>1000</a:t>
            </a:r>
            <a:r>
              <a:rPr lang="zh-CN" altLang="en-US" dirty="0" smtClean="0"/>
              <a:t>万</a:t>
            </a:r>
            <a:r>
              <a:rPr lang="zh-CN" altLang="en-US" dirty="0" smtClean="0">
                <a:solidFill>
                  <a:srgbClr val="FF0000"/>
                </a:solidFill>
              </a:rPr>
              <a:t>启动经费</a:t>
            </a:r>
            <a:r>
              <a:rPr lang="zh-CN" altLang="en-US" dirty="0" smtClean="0"/>
              <a:t>支持</a:t>
            </a:r>
            <a:endParaRPr lang="en-US" altLang="zh-CN" dirty="0" smtClean="0"/>
          </a:p>
          <a:p>
            <a:pPr marL="644400" indent="-285750">
              <a:lnSpc>
                <a:spcPct val="140000"/>
              </a:lnSpc>
              <a:buFont typeface="Calibri" panose="020F0502020204030204" pitchFamily="34" charset="0"/>
              <a:buChar char="─"/>
            </a:pPr>
            <a:r>
              <a:rPr lang="zh-CN" altLang="en-US" dirty="0" smtClean="0"/>
              <a:t>由学校</a:t>
            </a:r>
            <a:r>
              <a:rPr lang="zh-CN" altLang="en-US" dirty="0" smtClean="0">
                <a:solidFill>
                  <a:srgbClr val="FF0000"/>
                </a:solidFill>
              </a:rPr>
              <a:t>发展改革部</a:t>
            </a:r>
            <a:r>
              <a:rPr lang="zh-CN" altLang="en-US" dirty="0" smtClean="0"/>
              <a:t>牵头组织与科学院、安徽省等相关部门联系</a:t>
            </a:r>
            <a:endParaRPr lang="en-US" altLang="zh-CN" dirty="0" smtClean="0"/>
          </a:p>
          <a:p>
            <a:pPr marL="358650">
              <a:lnSpc>
                <a:spcPct val="140000"/>
              </a:lnSpc>
            </a:pPr>
            <a:endParaRPr lang="en-US" altLang="zh-CN" dirty="0" smtClean="0"/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/>
              <a:t>院系、重点实验室</a:t>
            </a:r>
            <a:r>
              <a:rPr lang="en-US" altLang="zh-CN" sz="2000" b="1" dirty="0" smtClean="0"/>
              <a:t>…:</a:t>
            </a:r>
          </a:p>
          <a:p>
            <a:pPr marL="644400" indent="-285750">
              <a:lnSpc>
                <a:spcPct val="140000"/>
              </a:lnSpc>
              <a:buFont typeface="Calibri" panose="020F0502020204030204" pitchFamily="34" charset="0"/>
              <a:buChar char="─"/>
            </a:pPr>
            <a:r>
              <a:rPr lang="zh-CN" altLang="en-US" dirty="0"/>
              <a:t>物理学院 </a:t>
            </a:r>
            <a:r>
              <a:rPr lang="en-US" altLang="zh-CN" dirty="0"/>
              <a:t>: </a:t>
            </a:r>
            <a:r>
              <a:rPr lang="zh-CN" altLang="en-US" dirty="0">
                <a:solidFill>
                  <a:srgbClr val="FF0000"/>
                </a:solidFill>
              </a:rPr>
              <a:t>物理研究</a:t>
            </a:r>
            <a:r>
              <a:rPr lang="zh-CN" altLang="en-US" dirty="0"/>
              <a:t>与</a:t>
            </a:r>
            <a:r>
              <a:rPr lang="zh-CN" altLang="en-US" dirty="0">
                <a:solidFill>
                  <a:srgbClr val="FF0000"/>
                </a:solidFill>
              </a:rPr>
              <a:t>人才培养</a:t>
            </a:r>
            <a:r>
              <a:rPr lang="zh-CN" altLang="en-US" dirty="0"/>
              <a:t>，</a:t>
            </a:r>
            <a:r>
              <a:rPr lang="zh-CN" altLang="en-US" dirty="0">
                <a:solidFill>
                  <a:srgbClr val="FF0000"/>
                </a:solidFill>
              </a:rPr>
              <a:t>恢复</a:t>
            </a:r>
            <a:r>
              <a:rPr lang="zh-CN" altLang="en-US" dirty="0"/>
              <a:t>加速器专业</a:t>
            </a:r>
            <a:endParaRPr lang="en-US" altLang="zh-CN" dirty="0"/>
          </a:p>
          <a:p>
            <a:pPr marL="644400" indent="-285750">
              <a:lnSpc>
                <a:spcPct val="140000"/>
              </a:lnSpc>
              <a:buFont typeface="Calibri" panose="020F0502020204030204" pitchFamily="34" charset="0"/>
              <a:buChar char="─"/>
            </a:pPr>
            <a:r>
              <a:rPr lang="zh-CN" altLang="en-US" dirty="0"/>
              <a:t>核探测器与核电子学国际重点实验室：</a:t>
            </a:r>
            <a:r>
              <a:rPr lang="zh-CN" altLang="en-US" dirty="0">
                <a:solidFill>
                  <a:srgbClr val="FF0000"/>
                </a:solidFill>
              </a:rPr>
              <a:t>探测器</a:t>
            </a:r>
            <a:r>
              <a:rPr lang="zh-CN" altLang="en-US" dirty="0"/>
              <a:t>与</a:t>
            </a:r>
            <a:r>
              <a:rPr lang="zh-CN" altLang="en-US" dirty="0">
                <a:solidFill>
                  <a:srgbClr val="FF0000"/>
                </a:solidFill>
              </a:rPr>
              <a:t>电子学</a:t>
            </a:r>
            <a:r>
              <a:rPr lang="zh-CN" altLang="en-US" dirty="0"/>
              <a:t>研发、建造</a:t>
            </a:r>
            <a:endParaRPr lang="en-US" altLang="zh-CN" dirty="0"/>
          </a:p>
          <a:p>
            <a:pPr marL="644400" indent="-285750">
              <a:lnSpc>
                <a:spcPct val="140000"/>
              </a:lnSpc>
              <a:buFont typeface="Calibri" panose="020F0502020204030204" pitchFamily="34" charset="0"/>
              <a:buChar char="─"/>
            </a:pPr>
            <a:r>
              <a:rPr lang="zh-CN" altLang="en-US" dirty="0"/>
              <a:t>合肥同步辐射国家实验室：</a:t>
            </a:r>
            <a:r>
              <a:rPr lang="zh-CN" altLang="en-US" dirty="0">
                <a:solidFill>
                  <a:srgbClr val="FF0000"/>
                </a:solidFill>
              </a:rPr>
              <a:t>对撞机</a:t>
            </a:r>
            <a:r>
              <a:rPr lang="zh-CN" altLang="en-US" dirty="0"/>
              <a:t>的设计与</a:t>
            </a:r>
            <a:r>
              <a:rPr lang="zh-CN" altLang="en-US" dirty="0" smtClean="0"/>
              <a:t>建设</a:t>
            </a:r>
            <a:endParaRPr lang="en-US" altLang="zh-CN" dirty="0" smtClean="0"/>
          </a:p>
          <a:p>
            <a:pPr marL="358650">
              <a:lnSpc>
                <a:spcPct val="140000"/>
              </a:lnSpc>
            </a:pPr>
            <a:endParaRPr lang="en-US" altLang="zh-CN" dirty="0"/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/>
              <a:t>兄弟单位：</a:t>
            </a:r>
            <a:endParaRPr lang="en-US" altLang="zh-CN" b="1" dirty="0" smtClean="0"/>
          </a:p>
          <a:p>
            <a:pPr marL="644400" indent="-285750">
              <a:lnSpc>
                <a:spcPct val="140000"/>
              </a:lnSpc>
              <a:buFont typeface="Calibri" panose="020F0502020204030204" pitchFamily="34" charset="0"/>
              <a:buChar char="─"/>
            </a:pPr>
            <a:r>
              <a:rPr lang="zh-CN" altLang="en-US" dirty="0"/>
              <a:t>科学院合肥分院的研究所：</a:t>
            </a:r>
            <a:r>
              <a:rPr lang="zh-CN" altLang="en-US" dirty="0">
                <a:solidFill>
                  <a:srgbClr val="FF0000"/>
                </a:solidFill>
              </a:rPr>
              <a:t>机械</a:t>
            </a:r>
            <a:r>
              <a:rPr lang="zh-CN" altLang="en-US" dirty="0"/>
              <a:t>设计与</a:t>
            </a:r>
            <a:r>
              <a:rPr lang="zh-CN" altLang="en-US" dirty="0" smtClean="0"/>
              <a:t>加工</a:t>
            </a:r>
            <a:endParaRPr lang="en-US" altLang="zh-CN" dirty="0" smtClean="0"/>
          </a:p>
          <a:p>
            <a:pPr marL="644400" indent="-285750">
              <a:lnSpc>
                <a:spcPct val="140000"/>
              </a:lnSpc>
              <a:buFont typeface="Calibri" panose="020F0502020204030204" pitchFamily="34" charset="0"/>
              <a:buChar char="─"/>
            </a:pPr>
            <a:r>
              <a:rPr lang="zh-CN" altLang="en-US" dirty="0"/>
              <a:t>国</a:t>
            </a:r>
            <a:r>
              <a:rPr lang="zh-CN" altLang="en-US" dirty="0" smtClean="0"/>
              <a:t>科大、山大等</a:t>
            </a:r>
            <a:r>
              <a:rPr lang="zh-CN" altLang="en-US" dirty="0"/>
              <a:t>：</a:t>
            </a:r>
            <a:r>
              <a:rPr lang="zh-CN" altLang="en-US" dirty="0" smtClean="0">
                <a:solidFill>
                  <a:srgbClr val="FF0000"/>
                </a:solidFill>
              </a:rPr>
              <a:t>物理</a:t>
            </a:r>
            <a:r>
              <a:rPr lang="zh-CN" altLang="en-US" dirty="0">
                <a:solidFill>
                  <a:srgbClr val="FF0000"/>
                </a:solidFill>
              </a:rPr>
              <a:t>、探测器、</a:t>
            </a:r>
            <a:r>
              <a:rPr lang="zh-CN" altLang="en-US" dirty="0" smtClean="0">
                <a:solidFill>
                  <a:srgbClr val="FF0000"/>
                </a:solidFill>
              </a:rPr>
              <a:t>加速器</a:t>
            </a:r>
            <a:endParaRPr lang="en-US" altLang="zh-CN" dirty="0" smtClean="0"/>
          </a:p>
          <a:p>
            <a:pPr marL="644400" indent="-285750">
              <a:lnSpc>
                <a:spcPct val="140000"/>
              </a:lnSpc>
              <a:buFont typeface="Calibri" panose="020F0502020204030204" pitchFamily="34" charset="0"/>
              <a:buChar char="─"/>
            </a:pPr>
            <a:r>
              <a:rPr lang="zh-CN" altLang="en-US" dirty="0" smtClean="0"/>
              <a:t>兰州</a:t>
            </a:r>
            <a:r>
              <a:rPr lang="zh-CN" altLang="en-US" dirty="0"/>
              <a:t>近物所、北京高能</a:t>
            </a:r>
            <a:r>
              <a:rPr lang="zh-CN" altLang="en-US" dirty="0" smtClean="0"/>
              <a:t>所等</a:t>
            </a:r>
            <a:r>
              <a:rPr lang="zh-CN" altLang="en-US" dirty="0"/>
              <a:t>：</a:t>
            </a:r>
            <a:r>
              <a:rPr lang="zh-CN" altLang="en-US" dirty="0" smtClean="0">
                <a:solidFill>
                  <a:srgbClr val="FF0000"/>
                </a:solidFill>
              </a:rPr>
              <a:t>物理、探测器、加速器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91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International Collaboration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532" y="1135683"/>
            <a:ext cx="5062537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932507" y="1022321"/>
            <a:ext cx="3859293" cy="12603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dirty="0" smtClean="0"/>
              <a:t>SCT at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Novosibirsk</a:t>
            </a:r>
            <a:r>
              <a:rPr lang="en-US" altLang="zh-CN" sz="2000" b="1" dirty="0" smtClean="0"/>
              <a:t>, RUSSIA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dirty="0" err="1" smtClean="0">
                <a:solidFill>
                  <a:srgbClr val="FF0000"/>
                </a:solidFill>
              </a:rPr>
              <a:t>Budker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Institute </a:t>
            </a:r>
            <a:r>
              <a:rPr lang="en-US" altLang="zh-CN" sz="2000" b="1" dirty="0" smtClean="0"/>
              <a:t>of Nuclear Physics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dirty="0" smtClean="0"/>
              <a:t>Long history…..</a:t>
            </a:r>
            <a:endParaRPr lang="zh-CN" altLang="en-US" sz="20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664643" y="4028302"/>
            <a:ext cx="8254314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 smtClean="0"/>
              <a:t>Pre-Agreement of Joint effort on R&amp;D, details are under negotiation  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 smtClean="0"/>
              <a:t>Joint workshop between China, Russia, and Europe</a:t>
            </a:r>
          </a:p>
          <a:p>
            <a:pPr marL="64440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 smtClean="0"/>
              <a:t>2018 UCAS (March),  Novosibirsk (May),  </a:t>
            </a:r>
            <a:r>
              <a:rPr lang="en-US" altLang="zh-CN" sz="2200" dirty="0" err="1" smtClean="0"/>
              <a:t>Orsay</a:t>
            </a:r>
            <a:r>
              <a:rPr lang="en-US" altLang="zh-CN" sz="2200" dirty="0" smtClean="0"/>
              <a:t> (December)</a:t>
            </a:r>
          </a:p>
          <a:p>
            <a:pPr marL="64440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 smtClean="0"/>
              <a:t>2019 ….. </a:t>
            </a:r>
            <a:endParaRPr lang="en-US" altLang="zh-CN" sz="2200" dirty="0"/>
          </a:p>
        </p:txBody>
      </p:sp>
    </p:spTree>
    <p:extLst>
      <p:ext uri="{BB962C8B-B14F-4D97-AF65-F5344CB8AC3E}">
        <p14:creationId xmlns:p14="http://schemas.microsoft.com/office/powerpoint/2010/main" val="36053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Institutions shown Interest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idx="1"/>
          </p:nvPr>
        </p:nvSpPr>
        <p:spPr>
          <a:xfrm>
            <a:off x="157501" y="821658"/>
            <a:ext cx="5646951" cy="573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1400" b="0" dirty="0">
                <a:solidFill>
                  <a:srgbClr val="FF0000"/>
                </a:solidFill>
              </a:rPr>
              <a:t>University of Science and Technology of </a:t>
            </a:r>
            <a:r>
              <a:rPr lang="en-US" sz="1400" b="0" dirty="0" smtClean="0">
                <a:solidFill>
                  <a:srgbClr val="FF0000"/>
                </a:solidFill>
              </a:rPr>
              <a:t>China</a:t>
            </a:r>
            <a:endParaRPr lang="en-US" sz="1400" b="0" baseline="3000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Institute </a:t>
            </a:r>
            <a:r>
              <a:rPr lang="en-US" sz="1400" b="0" dirty="0">
                <a:solidFill>
                  <a:srgbClr val="FF0000"/>
                </a:solidFill>
              </a:rPr>
              <a:t>of High Energy Physics, </a:t>
            </a:r>
            <a:r>
              <a:rPr lang="en-US" sz="1400" b="0" dirty="0" smtClean="0">
                <a:solidFill>
                  <a:srgbClr val="FF0000"/>
                </a:solidFill>
              </a:rPr>
              <a:t>CAS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Institute </a:t>
            </a:r>
            <a:r>
              <a:rPr lang="en-US" sz="1400" b="0" dirty="0">
                <a:solidFill>
                  <a:srgbClr val="FF0000"/>
                </a:solidFill>
              </a:rPr>
              <a:t>of Theoretical Physics, CAS </a:t>
            </a:r>
            <a:endParaRPr lang="en-US" sz="1400" b="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Tsinghua University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University </a:t>
            </a:r>
            <a:r>
              <a:rPr lang="en-US" sz="1400" b="0" dirty="0">
                <a:solidFill>
                  <a:srgbClr val="FF0000"/>
                </a:solidFill>
              </a:rPr>
              <a:t>of Chinese Academy of Sciences </a:t>
            </a:r>
            <a:endParaRPr lang="en-US" sz="1400" b="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b="0" dirty="0" err="1" smtClean="0">
                <a:solidFill>
                  <a:srgbClr val="FF0000"/>
                </a:solidFill>
              </a:rPr>
              <a:t>Shangdong</a:t>
            </a:r>
            <a:r>
              <a:rPr lang="en-US" sz="1400" b="0" dirty="0" smtClean="0">
                <a:solidFill>
                  <a:srgbClr val="FF0000"/>
                </a:solidFill>
              </a:rPr>
              <a:t> </a:t>
            </a:r>
            <a:r>
              <a:rPr lang="en-US" sz="1400" b="0" dirty="0">
                <a:solidFill>
                  <a:srgbClr val="FF0000"/>
                </a:solidFill>
              </a:rPr>
              <a:t>University </a:t>
            </a:r>
            <a:endParaRPr lang="en-US" sz="1400" b="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Shanghai </a:t>
            </a:r>
            <a:r>
              <a:rPr lang="en-US" sz="1400" b="0" dirty="0" err="1">
                <a:solidFill>
                  <a:srgbClr val="FF0000"/>
                </a:solidFill>
              </a:rPr>
              <a:t>Jiaotong</a:t>
            </a:r>
            <a:r>
              <a:rPr lang="en-US" sz="1400" b="0" dirty="0">
                <a:solidFill>
                  <a:srgbClr val="FF0000"/>
                </a:solidFill>
              </a:rPr>
              <a:t> </a:t>
            </a:r>
            <a:r>
              <a:rPr lang="en-US" sz="1400" b="0" dirty="0" smtClean="0">
                <a:solidFill>
                  <a:srgbClr val="FF0000"/>
                </a:solidFill>
              </a:rPr>
              <a:t>University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Peking University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Zhejiang University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Nanjing </a:t>
            </a:r>
            <a:r>
              <a:rPr lang="en-US" sz="1400" b="0" dirty="0">
                <a:solidFill>
                  <a:srgbClr val="FF0000"/>
                </a:solidFill>
              </a:rPr>
              <a:t>University </a:t>
            </a:r>
            <a:endParaRPr lang="en-US" sz="1400" b="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b="0" dirty="0" err="1" smtClean="0">
                <a:solidFill>
                  <a:srgbClr val="FF0000"/>
                </a:solidFill>
              </a:rPr>
              <a:t>Nankai</a:t>
            </a:r>
            <a:r>
              <a:rPr lang="en-US" sz="1400" b="0" dirty="0" smtClean="0">
                <a:solidFill>
                  <a:srgbClr val="FF0000"/>
                </a:solidFill>
              </a:rPr>
              <a:t> University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Wuhan </a:t>
            </a:r>
            <a:r>
              <a:rPr lang="en-US" sz="1400" b="0" dirty="0">
                <a:solidFill>
                  <a:srgbClr val="FF0000"/>
                </a:solidFill>
              </a:rPr>
              <a:t>University </a:t>
            </a:r>
            <a:endParaRPr lang="en-US" sz="1400" b="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smtClean="0">
                <a:solidFill>
                  <a:srgbClr val="FF0000"/>
                </a:solidFill>
              </a:rPr>
              <a:t>Central </a:t>
            </a:r>
            <a:r>
              <a:rPr lang="en-US" altLang="zh-CN" sz="1400" b="0" dirty="0">
                <a:solidFill>
                  <a:srgbClr val="FF0000"/>
                </a:solidFill>
              </a:rPr>
              <a:t>China Normal University </a:t>
            </a:r>
            <a:r>
              <a:rPr lang="en-US" sz="1400" b="0" dirty="0" smtClean="0">
                <a:solidFill>
                  <a:srgbClr val="FF0000"/>
                </a:solidFill>
              </a:rPr>
              <a:t>Lanzhou University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err="1" smtClean="0">
                <a:solidFill>
                  <a:srgbClr val="FF0000"/>
                </a:solidFill>
              </a:rPr>
              <a:t>Nanhua</a:t>
            </a:r>
            <a:r>
              <a:rPr lang="en-US" sz="1400" b="0" dirty="0" smtClean="0">
                <a:solidFill>
                  <a:srgbClr val="FF0000"/>
                </a:solidFill>
              </a:rPr>
              <a:t> University 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smtClean="0">
                <a:solidFill>
                  <a:srgbClr val="FF0000"/>
                </a:solidFill>
              </a:rPr>
              <a:t>Beijing </a:t>
            </a:r>
            <a:r>
              <a:rPr lang="en-US" altLang="zh-CN" sz="1400" b="0" dirty="0">
                <a:solidFill>
                  <a:srgbClr val="FF0000"/>
                </a:solidFill>
              </a:rPr>
              <a:t>University of Aeronautics and </a:t>
            </a:r>
            <a:r>
              <a:rPr lang="en-US" altLang="zh-CN" sz="1400" b="0" dirty="0" smtClean="0">
                <a:solidFill>
                  <a:srgbClr val="FF0000"/>
                </a:solidFill>
              </a:rPr>
              <a:t>Astronautics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smtClean="0">
                <a:solidFill>
                  <a:srgbClr val="FF0000"/>
                </a:solidFill>
              </a:rPr>
              <a:t>…….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/>
              <a:t>Institute for Basic Science, </a:t>
            </a:r>
            <a:r>
              <a:rPr lang="en-US" altLang="zh-CN" sz="1400" b="0" dirty="0" err="1"/>
              <a:t>Daejeon</a:t>
            </a:r>
            <a:r>
              <a:rPr lang="en-US" altLang="zh-CN" sz="1400" b="0" dirty="0"/>
              <a:t>, </a:t>
            </a:r>
            <a:r>
              <a:rPr lang="en-US" altLang="zh-CN" sz="1400" b="0" dirty="0" smtClean="0"/>
              <a:t>Korea</a:t>
            </a:r>
            <a:endParaRPr lang="en-US" altLang="zh-CN" sz="1400" b="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err="1" smtClean="0"/>
              <a:t>Dubna</a:t>
            </a:r>
            <a:r>
              <a:rPr lang="en-US" altLang="zh-CN" sz="1400" b="0" dirty="0"/>
              <a:t>, </a:t>
            </a:r>
            <a:r>
              <a:rPr lang="en-US" altLang="zh-CN" sz="1400" b="0" dirty="0" smtClean="0"/>
              <a:t>Russia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err="1" smtClean="0"/>
              <a:t>Budker</a:t>
            </a:r>
            <a:r>
              <a:rPr lang="en-US" altLang="zh-CN" sz="1400" b="0" dirty="0" smtClean="0"/>
              <a:t> </a:t>
            </a:r>
            <a:r>
              <a:rPr lang="en-US" altLang="zh-CN" sz="1400" b="0" dirty="0"/>
              <a:t>Institute and Novosibirsk University, </a:t>
            </a:r>
            <a:r>
              <a:rPr lang="en-US" altLang="zh-CN" sz="1400" b="0" dirty="0" smtClean="0"/>
              <a:t>Russia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400" b="0" dirty="0"/>
              <a:t>T. Shevchenko National University of Kyiv, Kyiv, </a:t>
            </a:r>
            <a:r>
              <a:rPr lang="en-US" altLang="zh-CN" sz="1400" b="0" dirty="0" smtClean="0"/>
              <a:t>Ukraine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smtClean="0"/>
              <a:t>University </a:t>
            </a:r>
            <a:r>
              <a:rPr lang="en-US" altLang="zh-CN" sz="1400" b="0" dirty="0"/>
              <a:t>Ljubljana and </a:t>
            </a:r>
            <a:r>
              <a:rPr lang="en-US" altLang="zh-CN" sz="1400" b="0" dirty="0" err="1"/>
              <a:t>Jozef</a:t>
            </a:r>
            <a:r>
              <a:rPr lang="en-US" altLang="zh-CN" sz="1400" b="0" dirty="0"/>
              <a:t> Stefan Institute Ljubljana, </a:t>
            </a:r>
            <a:r>
              <a:rPr lang="en-US" altLang="zh-CN" sz="1400" b="0" dirty="0" smtClean="0"/>
              <a:t>Slovenia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err="1" smtClean="0"/>
              <a:t>Jozef</a:t>
            </a:r>
            <a:r>
              <a:rPr lang="en-US" altLang="zh-CN" sz="1400" b="0" dirty="0" smtClean="0"/>
              <a:t> </a:t>
            </a:r>
            <a:r>
              <a:rPr lang="en-US" altLang="zh-CN" sz="1400" b="0" dirty="0"/>
              <a:t>Stefan Institute Ljubljana, </a:t>
            </a:r>
            <a:r>
              <a:rPr lang="en-US" altLang="zh-CN" sz="1400" b="0" dirty="0" smtClean="0"/>
              <a:t>Slovenia</a:t>
            </a:r>
            <a:endParaRPr lang="en-US" altLang="zh-CN" sz="1400" b="0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5231075" y="956449"/>
            <a:ext cx="3912925" cy="5106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0000"/>
              </a:lnSpc>
            </a:pPr>
            <a:r>
              <a:rPr lang="en-US" altLang="zh-CN" sz="1400" dirty="0"/>
              <a:t>Stanford University, USA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Wayne State University, USA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Carnegie Mellon University, </a:t>
            </a:r>
            <a:r>
              <a:rPr lang="en-US" altLang="zh-CN" sz="1400" dirty="0" smtClean="0"/>
              <a:t>USA</a:t>
            </a:r>
          </a:p>
          <a:p>
            <a:pPr>
              <a:lnSpc>
                <a:spcPct val="60000"/>
              </a:lnSpc>
            </a:pPr>
            <a:r>
              <a:rPr lang="en-US" altLang="zh-CN" sz="1400" dirty="0" smtClean="0"/>
              <a:t>GSI </a:t>
            </a:r>
            <a:r>
              <a:rPr lang="en-US" altLang="zh-CN" sz="1400" dirty="0"/>
              <a:t>Darmstadt and Goethe University Frankfurt, </a:t>
            </a:r>
            <a:endParaRPr lang="en-US" altLang="zh-CN" sz="1400" dirty="0" smtClean="0"/>
          </a:p>
          <a:p>
            <a:pPr marL="0" indent="0">
              <a:lnSpc>
                <a:spcPct val="60000"/>
              </a:lnSpc>
              <a:buNone/>
            </a:pPr>
            <a:r>
              <a:rPr lang="en-US" altLang="zh-CN" sz="1400" dirty="0"/>
              <a:t> </a:t>
            </a:r>
            <a:r>
              <a:rPr lang="en-US" altLang="zh-CN" sz="1400" dirty="0" smtClean="0"/>
              <a:t>     Germany</a:t>
            </a:r>
            <a:endParaRPr lang="zh-CN" altLang="zh-CN" sz="1400" dirty="0"/>
          </a:p>
          <a:p>
            <a:pPr>
              <a:lnSpc>
                <a:spcPct val="60000"/>
              </a:lnSpc>
            </a:pPr>
            <a:r>
              <a:rPr lang="en-US" altLang="zh-CN" sz="1400" dirty="0"/>
              <a:t>Goethe University Frankfurt, Germany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GSI Darmstadt, </a:t>
            </a:r>
            <a:r>
              <a:rPr lang="en-US" altLang="zh-CN" sz="1400" dirty="0" smtClean="0"/>
              <a:t>Germany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Johannes Gutenberg University Mainz, Germany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Helmholtz Institute Mainz, </a:t>
            </a:r>
            <a:r>
              <a:rPr lang="en-US" altLang="zh-CN" sz="1400" dirty="0" smtClean="0"/>
              <a:t>Germany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LAL (IN2P3/CNRS and Paris-</a:t>
            </a:r>
            <a:r>
              <a:rPr lang="en-US" altLang="zh-CN" sz="1400" dirty="0" err="1"/>
              <a:t>Sud</a:t>
            </a:r>
            <a:r>
              <a:rPr lang="en-US" altLang="zh-CN" sz="1400" dirty="0"/>
              <a:t> University), 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US" altLang="zh-CN" sz="1400" dirty="0"/>
              <a:t>     </a:t>
            </a:r>
            <a:r>
              <a:rPr lang="en-US" altLang="zh-CN" sz="1400" dirty="0" err="1"/>
              <a:t>Orsay</a:t>
            </a:r>
            <a:r>
              <a:rPr lang="en-US" altLang="zh-CN" sz="1400" dirty="0"/>
              <a:t>, </a:t>
            </a:r>
            <a:r>
              <a:rPr lang="en-US" altLang="zh-CN" sz="1400" dirty="0" smtClean="0"/>
              <a:t>France</a:t>
            </a:r>
            <a:endParaRPr lang="en-US" altLang="zh-CN" sz="1400" dirty="0"/>
          </a:p>
          <a:p>
            <a:pPr>
              <a:lnSpc>
                <a:spcPct val="60000"/>
              </a:lnSpc>
            </a:pPr>
            <a:r>
              <a:rPr lang="it-IT" altLang="zh-CN" sz="1400" dirty="0"/>
              <a:t>Sezione di Ferrara</a:t>
            </a:r>
            <a:r>
              <a:rPr lang="en-US" altLang="zh-CN" sz="1400" dirty="0"/>
              <a:t>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 err="1"/>
              <a:t>L'Istituto</a:t>
            </a:r>
            <a:r>
              <a:rPr lang="en-US" altLang="zh-CN" sz="1400" dirty="0"/>
              <a:t> di </a:t>
            </a:r>
            <a:r>
              <a:rPr lang="en-US" altLang="zh-CN" sz="1400" dirty="0" err="1"/>
              <a:t>Fisica</a:t>
            </a:r>
            <a:r>
              <a:rPr lang="en-US" altLang="zh-CN" sz="1400" dirty="0"/>
              <a:t> </a:t>
            </a:r>
            <a:r>
              <a:rPr lang="en-US" altLang="zh-CN" sz="1400" dirty="0" err="1"/>
              <a:t>Nucleare</a:t>
            </a:r>
            <a:r>
              <a:rPr lang="en-US" altLang="zh-CN" sz="1400" dirty="0"/>
              <a:t> di Torino,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 err="1"/>
              <a:t>L'Istituto</a:t>
            </a:r>
            <a:r>
              <a:rPr lang="en-US" altLang="zh-CN" sz="1400" dirty="0"/>
              <a:t> di </a:t>
            </a:r>
            <a:r>
              <a:rPr lang="en-US" altLang="zh-CN" sz="1400" dirty="0" err="1"/>
              <a:t>Fisica</a:t>
            </a:r>
            <a:r>
              <a:rPr lang="en-US" altLang="zh-CN" sz="1400" dirty="0"/>
              <a:t> </a:t>
            </a:r>
            <a:r>
              <a:rPr lang="en-US" altLang="zh-CN" sz="1400" dirty="0" err="1"/>
              <a:t>Nucleare</a:t>
            </a:r>
            <a:r>
              <a:rPr lang="en-US" altLang="zh-CN" sz="1400" dirty="0"/>
              <a:t> di Firenze,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 err="1"/>
              <a:t>Scuola</a:t>
            </a:r>
            <a:r>
              <a:rPr lang="en-US" altLang="zh-CN" sz="1400" dirty="0"/>
              <a:t> </a:t>
            </a:r>
            <a:r>
              <a:rPr lang="en-US" altLang="zh-CN" sz="1400" dirty="0" err="1"/>
              <a:t>Normale</a:t>
            </a:r>
            <a:r>
              <a:rPr lang="en-US" altLang="zh-CN" sz="1400" dirty="0"/>
              <a:t> </a:t>
            </a:r>
            <a:r>
              <a:rPr lang="en-US" altLang="zh-CN" sz="1400" dirty="0" err="1"/>
              <a:t>Superiore</a:t>
            </a:r>
            <a:r>
              <a:rPr lang="en-US" altLang="zh-CN" sz="1400" dirty="0"/>
              <a:t>, Pisa,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University of Silesia, Katowice, Poland</a:t>
            </a:r>
          </a:p>
          <a:p>
            <a:pPr>
              <a:lnSpc>
                <a:spcPct val="60000"/>
              </a:lnSpc>
            </a:pPr>
            <a:r>
              <a:rPr lang="en-US" altLang="zh-CN" sz="1400" dirty="0" err="1" smtClean="0"/>
              <a:t>Laboratori</a:t>
            </a:r>
            <a:r>
              <a:rPr lang="en-US" altLang="zh-CN" sz="1400" dirty="0" smtClean="0"/>
              <a:t> </a:t>
            </a:r>
            <a:r>
              <a:rPr lang="en-US" altLang="zh-CN" sz="1400" dirty="0" err="1" smtClean="0"/>
              <a:t>Nazionali</a:t>
            </a:r>
            <a:r>
              <a:rPr lang="en-US" altLang="zh-CN" sz="1400" dirty="0" smtClean="0"/>
              <a:t> di </a:t>
            </a:r>
            <a:r>
              <a:rPr lang="en-US" altLang="zh-CN" sz="1400" dirty="0" err="1" smtClean="0"/>
              <a:t>Frascati</a:t>
            </a:r>
            <a:r>
              <a:rPr lang="en-US" altLang="zh-CN" sz="1400" dirty="0" smtClean="0"/>
              <a:t>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 smtClean="0"/>
              <a:t>INFN, </a:t>
            </a:r>
            <a:r>
              <a:rPr lang="en-US" altLang="zh-CN" sz="1400" dirty="0" err="1" smtClean="0"/>
              <a:t>Padova</a:t>
            </a:r>
            <a:r>
              <a:rPr lang="en-US" altLang="zh-CN" sz="1400" dirty="0" smtClean="0"/>
              <a:t>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 smtClean="0"/>
              <a:t>University of Pavia, Pavia,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 smtClean="0"/>
              <a:t>University of Parma, Italy</a:t>
            </a:r>
          </a:p>
          <a:p>
            <a:pPr>
              <a:lnSpc>
                <a:spcPct val="60000"/>
              </a:lnSpc>
            </a:pP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789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科学意义与作用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34546" y="1124464"/>
            <a:ext cx="79701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4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重大</a:t>
            </a:r>
            <a:r>
              <a:rPr lang="zh-CN" altLang="en-US" sz="2200" dirty="0">
                <a:latin typeface="仿宋" panose="02010609060101010101" pitchFamily="49" charset="-122"/>
                <a:ea typeface="仿宋" panose="02010609060101010101" pitchFamily="49" charset="-122"/>
              </a:rPr>
              <a:t>的</a:t>
            </a:r>
            <a:r>
              <a:rPr lang="zh-CN" altLang="en-US" sz="2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国际影响力</a:t>
            </a:r>
            <a:r>
              <a:rPr lang="zh-CN" altLang="en-US" sz="2200" dirty="0">
                <a:latin typeface="仿宋" panose="02010609060101010101" pitchFamily="49" charset="-122"/>
                <a:ea typeface="仿宋" panose="02010609060101010101" pitchFamily="49" charset="-122"/>
              </a:rPr>
              <a:t>：使我国继续在</a:t>
            </a:r>
            <a:r>
              <a:rPr lang="zh-CN" altLang="zh-CN" sz="2200" dirty="0">
                <a:latin typeface="仿宋" panose="02010609060101010101" pitchFamily="49" charset="-122"/>
                <a:ea typeface="仿宋" panose="02010609060101010101" pitchFamily="49" charset="-122"/>
              </a:rPr>
              <a:t>陶粲</a:t>
            </a:r>
            <a:r>
              <a:rPr lang="zh-CN" altLang="en-US" sz="2200" dirty="0">
                <a:latin typeface="仿宋" panose="02010609060101010101" pitchFamily="49" charset="-122"/>
                <a:ea typeface="仿宋" panose="02010609060101010101" pitchFamily="49" charset="-122"/>
              </a:rPr>
              <a:t>物理和</a:t>
            </a:r>
            <a:r>
              <a:rPr lang="zh-CN" altLang="zh-CN" sz="2200" dirty="0">
                <a:latin typeface="仿宋" panose="02010609060101010101" pitchFamily="49" charset="-122"/>
                <a:ea typeface="仿宋" panose="02010609060101010101" pitchFamily="49" charset="-122"/>
              </a:rPr>
              <a:t>强相互作用的研究中</a:t>
            </a:r>
            <a:r>
              <a:rPr lang="zh-CN" altLang="zh-CN" sz="2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引领世界。</a:t>
            </a:r>
            <a:endParaRPr lang="en-US" altLang="zh-CN" sz="22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684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重要</a:t>
            </a:r>
            <a:r>
              <a:rPr lang="zh-CN" altLang="en-US" sz="2200" dirty="0">
                <a:latin typeface="仿宋" panose="02010609060101010101" pitchFamily="49" charset="-122"/>
                <a:ea typeface="仿宋" panose="02010609060101010101" pitchFamily="49" charset="-122"/>
              </a:rPr>
              <a:t>的</a:t>
            </a:r>
            <a:r>
              <a:rPr lang="zh-CN" altLang="en-US" sz="2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战略意义</a:t>
            </a:r>
            <a:r>
              <a:rPr lang="zh-CN" altLang="en-US" sz="2200" dirty="0">
                <a:latin typeface="仿宋" panose="02010609060101010101" pitchFamily="49" charset="-122"/>
                <a:ea typeface="仿宋" panose="02010609060101010101" pitchFamily="49" charset="-122"/>
              </a:rPr>
              <a:t>：</a:t>
            </a:r>
            <a:r>
              <a:rPr lang="zh-CN" altLang="zh-CN" sz="2200" dirty="0">
                <a:latin typeface="仿宋" panose="02010609060101010101" pitchFamily="49" charset="-122"/>
                <a:ea typeface="仿宋" panose="02010609060101010101" pitchFamily="49" charset="-122"/>
              </a:rPr>
              <a:t>提升我国粒子物理学科和基础科学</a:t>
            </a:r>
            <a:r>
              <a:rPr lang="zh-CN" altLang="zh-CN" sz="2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研究实力</a:t>
            </a:r>
            <a:r>
              <a:rPr lang="zh-CN" altLang="zh-CN" sz="2200" dirty="0">
                <a:latin typeface="仿宋" panose="02010609060101010101" pitchFamily="49" charset="-122"/>
                <a:ea typeface="仿宋" panose="02010609060101010101" pitchFamily="49" charset="-122"/>
              </a:rPr>
              <a:t>、发展和储备</a:t>
            </a:r>
            <a:r>
              <a:rPr lang="zh-CN" altLang="zh-CN" sz="2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核心高新技术</a:t>
            </a:r>
            <a:r>
              <a:rPr lang="zh-CN" altLang="zh-CN" sz="2200" dirty="0">
                <a:latin typeface="仿宋" panose="02010609060101010101" pitchFamily="49" charset="-122"/>
                <a:ea typeface="仿宋" panose="02010609060101010101" pitchFamily="49" charset="-122"/>
              </a:rPr>
              <a:t>、培养高科技</a:t>
            </a:r>
            <a:r>
              <a:rPr lang="zh-CN" altLang="zh-CN" sz="2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综合性人才</a:t>
            </a:r>
            <a:r>
              <a:rPr lang="zh-CN" altLang="en-US" sz="2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22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684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zh-CN" sz="2200" dirty="0">
                <a:latin typeface="仿宋" panose="02010609060101010101" pitchFamily="49" charset="-122"/>
                <a:ea typeface="仿宋" panose="02010609060101010101" pitchFamily="49" charset="-122"/>
              </a:rPr>
              <a:t>成为世界</a:t>
            </a:r>
            <a:r>
              <a:rPr lang="zh-CN" altLang="en-US" sz="22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高能物理</a:t>
            </a:r>
            <a:r>
              <a:rPr lang="zh-CN" altLang="en-US" sz="2200" dirty="0">
                <a:latin typeface="仿宋" panose="02010609060101010101" pitchFamily="49" charset="-122"/>
                <a:ea typeface="仿宋" panose="02010609060101010101" pitchFamily="49" charset="-122"/>
              </a:rPr>
              <a:t>的</a:t>
            </a:r>
            <a:r>
              <a:rPr lang="zh-CN" altLang="en-US" sz="22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研究</a:t>
            </a:r>
            <a:r>
              <a:rPr lang="zh-CN" altLang="zh-CN" sz="2200" dirty="0" smtClean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中心</a:t>
            </a:r>
            <a:r>
              <a:rPr lang="zh-CN" altLang="zh-CN" sz="2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之一</a:t>
            </a:r>
            <a:r>
              <a:rPr lang="zh-CN" altLang="en-US" sz="2200" dirty="0"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en-US" sz="2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吸引</a:t>
            </a:r>
            <a:r>
              <a:rPr lang="zh-CN" altLang="en-US" sz="2200" dirty="0">
                <a:latin typeface="仿宋" panose="02010609060101010101" pitchFamily="49" charset="-122"/>
                <a:ea typeface="仿宋" panose="02010609060101010101" pitchFamily="49" charset="-122"/>
              </a:rPr>
              <a:t>优秀国际</a:t>
            </a:r>
            <a:r>
              <a:rPr lang="zh-CN" altLang="en-US" sz="2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人才</a:t>
            </a:r>
            <a:r>
              <a:rPr lang="zh-CN" altLang="en-US" sz="2200" dirty="0" smtClean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2200" dirty="0" smtClean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684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2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国内高校粒子物理实验研究的重要平台？</a:t>
            </a:r>
            <a:endParaRPr lang="en-US" altLang="zh-CN" sz="2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033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时间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表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经费初步估算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816" y="3823356"/>
            <a:ext cx="2895600" cy="2513399"/>
          </a:xfrm>
          <a:prstGeom prst="rect">
            <a:avLst/>
          </a:prstGeom>
        </p:spPr>
      </p:pic>
      <p:graphicFrame>
        <p:nvGraphicFramePr>
          <p:cNvPr id="9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476843"/>
              </p:ext>
            </p:extLst>
          </p:nvPr>
        </p:nvGraphicFramePr>
        <p:xfrm>
          <a:off x="201351" y="842305"/>
          <a:ext cx="8741297" cy="2941422"/>
        </p:xfrm>
        <a:graphic>
          <a:graphicData uri="http://schemas.openxmlformats.org/drawingml/2006/table">
            <a:tbl>
              <a:tblPr/>
              <a:tblGrid>
                <a:gridCol w="1791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3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38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38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38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38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38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38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55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08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2785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2071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077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16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2018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2019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2020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2021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2022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2023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2024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2025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2026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2027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2028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2029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2030-</a:t>
                      </a: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2040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2041-</a:t>
                      </a: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2042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Form International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n-US" sz="1800" b="1" i="0" u="none" strike="noStrike" dirty="0" smtClean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ollaboration</a:t>
                      </a:r>
                      <a:endParaRPr lang="en-US" sz="1800" b="1" i="0" u="none" strike="noStrike" dirty="0">
                        <a:solidFill>
                          <a:srgbClr val="3366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1EFF12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Conception </a:t>
                      </a:r>
                      <a:r>
                        <a:rPr lang="en-US" sz="1800" b="1" i="0" u="none" strike="noStrike" dirty="0" smtClean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Design Report </a:t>
                      </a:r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CDR</a:t>
                      </a:r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1EFF12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5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Technical </a:t>
                      </a:r>
                      <a:r>
                        <a:rPr lang="en-US" sz="1800" b="1" i="0" u="none" strike="noStrike" dirty="0" smtClean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Design Report </a:t>
                      </a:r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TDR</a:t>
                      </a:r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Construction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Commissioning </a:t>
                      </a:r>
                      <a:endParaRPr lang="en-US" sz="1800" b="1" i="0" u="none" strike="noStrike" dirty="0">
                        <a:solidFill>
                          <a:srgbClr val="3366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Upgrade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D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6"/>
          <p:cNvSpPr txBox="1"/>
          <p:nvPr/>
        </p:nvSpPr>
        <p:spPr>
          <a:xfrm>
            <a:off x="426730" y="3887377"/>
            <a:ext cx="39928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sym typeface="Wingdings"/>
              </a:rPr>
              <a:t>A unique precision frontier in the world for 30  years!</a:t>
            </a:r>
            <a:r>
              <a:rPr lang="en-US" sz="2600" b="1" dirty="0" smtClean="0">
                <a:sym typeface="Wingdings"/>
              </a:rPr>
              <a:t> </a:t>
            </a:r>
            <a:r>
              <a:rPr lang="en-US" sz="2600" b="1" dirty="0" smtClean="0"/>
              <a:t>    </a:t>
            </a:r>
            <a:endParaRPr lang="en-US" sz="26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2856215" y="5619964"/>
            <a:ext cx="211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392BF5"/>
                </a:solidFill>
              </a:rPr>
              <a:t>R&amp;D </a:t>
            </a:r>
            <a:r>
              <a:rPr lang="zh-CN" altLang="en-US" b="1" dirty="0" smtClean="0">
                <a:solidFill>
                  <a:srgbClr val="392BF5"/>
                </a:solidFill>
              </a:rPr>
              <a:t>经费 ： </a:t>
            </a:r>
            <a:r>
              <a:rPr lang="zh-CN" altLang="en-US" b="1" dirty="0" smtClean="0">
                <a:solidFill>
                  <a:srgbClr val="392BF5"/>
                </a:solidFill>
                <a:sym typeface="Symbol" panose="05050102010706020507" pitchFamily="18" charset="2"/>
              </a:rPr>
              <a:t></a:t>
            </a:r>
            <a:r>
              <a:rPr lang="en-US" altLang="zh-CN" b="1" dirty="0" smtClean="0">
                <a:solidFill>
                  <a:srgbClr val="392BF5"/>
                </a:solidFill>
              </a:rPr>
              <a:t>2 </a:t>
            </a:r>
            <a:r>
              <a:rPr lang="zh-CN" altLang="en-US" b="1" dirty="0" smtClean="0">
                <a:solidFill>
                  <a:srgbClr val="392BF5"/>
                </a:solidFill>
              </a:rPr>
              <a:t>亿</a:t>
            </a:r>
            <a:endParaRPr lang="zh-CN" altLang="en-US" b="1" dirty="0">
              <a:solidFill>
                <a:srgbClr val="392B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7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Organization for STCF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Process 9"/>
          <p:cNvSpPr/>
          <p:nvPr/>
        </p:nvSpPr>
        <p:spPr>
          <a:xfrm>
            <a:off x="3636426" y="863139"/>
            <a:ext cx="1874982" cy="70966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Steering Committee</a:t>
            </a:r>
          </a:p>
        </p:txBody>
      </p:sp>
      <p:sp>
        <p:nvSpPr>
          <p:cNvPr id="8" name="Process 10"/>
          <p:cNvSpPr/>
          <p:nvPr/>
        </p:nvSpPr>
        <p:spPr>
          <a:xfrm>
            <a:off x="971734" y="863138"/>
            <a:ext cx="1874982" cy="709661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Institutional Board </a:t>
            </a:r>
          </a:p>
        </p:txBody>
      </p:sp>
      <p:sp>
        <p:nvSpPr>
          <p:cNvPr id="9" name="Process 11"/>
          <p:cNvSpPr/>
          <p:nvPr/>
        </p:nvSpPr>
        <p:spPr>
          <a:xfrm>
            <a:off x="6211831" y="863138"/>
            <a:ext cx="1874982" cy="70966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International  Advisory Committee (IAC)</a:t>
            </a:r>
            <a:endParaRPr lang="zh-CN" altLang="en-US" sz="1600" b="1" dirty="0"/>
          </a:p>
        </p:txBody>
      </p:sp>
      <p:sp>
        <p:nvSpPr>
          <p:cNvPr id="10" name="Process 14"/>
          <p:cNvSpPr/>
          <p:nvPr/>
        </p:nvSpPr>
        <p:spPr>
          <a:xfrm>
            <a:off x="3636426" y="4077394"/>
            <a:ext cx="1874982" cy="256771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Design</a:t>
            </a:r>
          </a:p>
          <a:p>
            <a:pPr algn="ctr"/>
            <a:r>
              <a:rPr lang="en-US" altLang="zh-CN" b="1" dirty="0"/>
              <a:t>RF</a:t>
            </a:r>
          </a:p>
          <a:p>
            <a:pPr algn="ctr"/>
            <a:r>
              <a:rPr lang="en-US" altLang="zh-CN" b="1" dirty="0" smtClean="0"/>
              <a:t>IP</a:t>
            </a:r>
          </a:p>
          <a:p>
            <a:pPr algn="ctr"/>
            <a:r>
              <a:rPr lang="en-US" altLang="zh-CN" b="1" dirty="0" err="1" smtClean="0"/>
              <a:t>Linac</a:t>
            </a:r>
            <a:endParaRPr lang="en-US" altLang="zh-CN" b="1" dirty="0"/>
          </a:p>
          <a:p>
            <a:pPr algn="ctr"/>
            <a:r>
              <a:rPr lang="en-US" altLang="zh-CN" b="1" dirty="0"/>
              <a:t>Vacuum </a:t>
            </a:r>
          </a:p>
          <a:p>
            <a:pPr algn="ctr"/>
            <a:r>
              <a:rPr lang="en-US" altLang="zh-CN" b="1" dirty="0"/>
              <a:t>Beam </a:t>
            </a:r>
            <a:r>
              <a:rPr lang="en-US" altLang="zh-CN" b="1" dirty="0" smtClean="0"/>
              <a:t>diagnose</a:t>
            </a:r>
          </a:p>
          <a:p>
            <a:pPr algn="ctr"/>
            <a:r>
              <a:rPr lang="en-US" altLang="zh-CN" b="1" dirty="0" smtClean="0"/>
              <a:t>…</a:t>
            </a:r>
            <a:endParaRPr lang="en-US" altLang="zh-CN" b="1" dirty="0"/>
          </a:p>
        </p:txBody>
      </p:sp>
      <p:sp>
        <p:nvSpPr>
          <p:cNvPr id="11" name="Process 15"/>
          <p:cNvSpPr/>
          <p:nvPr/>
        </p:nvSpPr>
        <p:spPr>
          <a:xfrm>
            <a:off x="971734" y="4077394"/>
            <a:ext cx="1874982" cy="256771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/>
              <a:t>Light Hadron</a:t>
            </a:r>
          </a:p>
          <a:p>
            <a:pPr algn="ctr"/>
            <a:r>
              <a:rPr lang="en-US" altLang="zh-CN" sz="1600" b="1" dirty="0" err="1"/>
              <a:t>Charmonium</a:t>
            </a:r>
            <a:endParaRPr lang="en-US" altLang="zh-CN" sz="1600" b="1" dirty="0"/>
          </a:p>
          <a:p>
            <a:pPr algn="ctr"/>
            <a:r>
              <a:rPr lang="en-US" altLang="zh-CN" sz="1600" b="1" dirty="0"/>
              <a:t>XYZ</a:t>
            </a:r>
          </a:p>
          <a:p>
            <a:pPr algn="ctr"/>
            <a:r>
              <a:rPr lang="en-US" altLang="zh-CN" sz="1600" b="1" dirty="0"/>
              <a:t> Charm decay </a:t>
            </a:r>
          </a:p>
          <a:p>
            <a:pPr algn="ctr"/>
            <a:r>
              <a:rPr lang="en-US" altLang="zh-CN" sz="1600" b="1" dirty="0"/>
              <a:t>Charm  Spectroscopy</a:t>
            </a:r>
          </a:p>
          <a:p>
            <a:pPr algn="ctr"/>
            <a:r>
              <a:rPr lang="en-US" altLang="zh-CN" sz="1600" b="1" dirty="0"/>
              <a:t>Tau</a:t>
            </a:r>
          </a:p>
          <a:p>
            <a:pPr algn="ctr"/>
            <a:r>
              <a:rPr lang="en-US" altLang="zh-CN" sz="1600" b="1" dirty="0"/>
              <a:t>R&amp;QCQ</a:t>
            </a:r>
          </a:p>
          <a:p>
            <a:pPr algn="ctr"/>
            <a:r>
              <a:rPr lang="en-US" altLang="zh-CN" sz="1600" b="1" dirty="0"/>
              <a:t>New Physics</a:t>
            </a:r>
          </a:p>
          <a:p>
            <a:pPr algn="ctr"/>
            <a:r>
              <a:rPr lang="en-US" altLang="zh-CN" sz="1600" b="1" dirty="0" smtClean="0"/>
              <a:t>…</a:t>
            </a:r>
            <a:endParaRPr lang="en-US" altLang="zh-CN" sz="1600" b="1" dirty="0"/>
          </a:p>
        </p:txBody>
      </p:sp>
      <p:sp>
        <p:nvSpPr>
          <p:cNvPr id="12" name="Process 16"/>
          <p:cNvSpPr/>
          <p:nvPr/>
        </p:nvSpPr>
        <p:spPr>
          <a:xfrm>
            <a:off x="6211831" y="4077394"/>
            <a:ext cx="1874982" cy="256771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Tracking</a:t>
            </a:r>
          </a:p>
          <a:p>
            <a:pPr algn="ctr"/>
            <a:r>
              <a:rPr lang="en-US" altLang="zh-CN" sz="1400" b="1" dirty="0"/>
              <a:t>PID</a:t>
            </a:r>
          </a:p>
          <a:p>
            <a:pPr algn="ctr"/>
            <a:r>
              <a:rPr lang="en-US" altLang="zh-CN" sz="1400" b="1" dirty="0"/>
              <a:t>ECAL</a:t>
            </a:r>
          </a:p>
          <a:p>
            <a:pPr algn="ctr"/>
            <a:r>
              <a:rPr lang="en-US" altLang="zh-CN" sz="1400" b="1" dirty="0" err="1"/>
              <a:t>Muon</a:t>
            </a:r>
            <a:endParaRPr lang="en-US" altLang="zh-CN" sz="1400" b="1" dirty="0"/>
          </a:p>
          <a:p>
            <a:pPr algn="ctr"/>
            <a:r>
              <a:rPr lang="en-US" altLang="zh-CN" sz="1400" b="1" dirty="0"/>
              <a:t>SC</a:t>
            </a:r>
          </a:p>
          <a:p>
            <a:pPr algn="ctr"/>
            <a:r>
              <a:rPr lang="en-US" altLang="zh-CN" sz="1400" b="1" dirty="0"/>
              <a:t>Trigger</a:t>
            </a:r>
          </a:p>
          <a:p>
            <a:pPr algn="ctr"/>
            <a:r>
              <a:rPr lang="en-US" altLang="zh-CN" sz="1400" b="1" dirty="0"/>
              <a:t>DAQ</a:t>
            </a:r>
          </a:p>
          <a:p>
            <a:pPr algn="ctr"/>
            <a:r>
              <a:rPr lang="en-US" altLang="zh-CN" sz="1400" b="1" dirty="0"/>
              <a:t>Software</a:t>
            </a:r>
          </a:p>
          <a:p>
            <a:pPr algn="ctr"/>
            <a:r>
              <a:rPr lang="en-US" altLang="zh-CN" sz="1400" b="1" dirty="0"/>
              <a:t>Computing &amp; </a:t>
            </a:r>
            <a:r>
              <a:rPr lang="en-US" altLang="zh-CN" sz="1400" b="1" dirty="0" smtClean="0"/>
              <a:t>Network</a:t>
            </a:r>
          </a:p>
          <a:p>
            <a:pPr algn="ctr"/>
            <a:r>
              <a:rPr lang="en-US" altLang="zh-CN" sz="1400" b="1" dirty="0" smtClean="0"/>
              <a:t>…</a:t>
            </a:r>
            <a:endParaRPr lang="en-US" altLang="zh-CN" sz="1400" b="1" dirty="0"/>
          </a:p>
        </p:txBody>
      </p:sp>
      <p:sp>
        <p:nvSpPr>
          <p:cNvPr id="13" name="Process 17"/>
          <p:cNvSpPr/>
          <p:nvPr/>
        </p:nvSpPr>
        <p:spPr>
          <a:xfrm>
            <a:off x="3636426" y="1839114"/>
            <a:ext cx="1874982" cy="70966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/>
              <a:t>Project coordinator</a:t>
            </a:r>
            <a:endParaRPr lang="zh-CN" altLang="en-US" sz="2000" b="1" dirty="0"/>
          </a:p>
        </p:txBody>
      </p:sp>
      <p:sp>
        <p:nvSpPr>
          <p:cNvPr id="14" name="Process 18"/>
          <p:cNvSpPr/>
          <p:nvPr/>
        </p:nvSpPr>
        <p:spPr>
          <a:xfrm>
            <a:off x="3636426" y="3076787"/>
            <a:ext cx="1874982" cy="70966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/>
              <a:t>Accelerator</a:t>
            </a:r>
            <a:endParaRPr lang="zh-CN" altLang="en-US" sz="2000" b="1" dirty="0"/>
          </a:p>
        </p:txBody>
      </p:sp>
      <p:sp>
        <p:nvSpPr>
          <p:cNvPr id="15" name="Process 19"/>
          <p:cNvSpPr/>
          <p:nvPr/>
        </p:nvSpPr>
        <p:spPr>
          <a:xfrm>
            <a:off x="6211831" y="3076787"/>
            <a:ext cx="1874982" cy="70966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/>
              <a:t>Detector/</a:t>
            </a:r>
          </a:p>
          <a:p>
            <a:pPr algn="ctr"/>
            <a:r>
              <a:rPr lang="en-US" altLang="zh-CN" sz="2000" b="1" dirty="0" smtClean="0"/>
              <a:t>software</a:t>
            </a:r>
            <a:endParaRPr lang="zh-CN" altLang="en-US" sz="2000" b="1" dirty="0"/>
          </a:p>
        </p:txBody>
      </p:sp>
      <p:sp>
        <p:nvSpPr>
          <p:cNvPr id="16" name="Process 20"/>
          <p:cNvSpPr/>
          <p:nvPr/>
        </p:nvSpPr>
        <p:spPr>
          <a:xfrm>
            <a:off x="971734" y="3076787"/>
            <a:ext cx="1874982" cy="70966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smtClean="0"/>
              <a:t>Theory &amp; MC Simulation</a:t>
            </a:r>
            <a:endParaRPr lang="zh-CN" altLang="en-US" sz="1600" b="1" dirty="0"/>
          </a:p>
        </p:txBody>
      </p:sp>
      <p:cxnSp>
        <p:nvCxnSpPr>
          <p:cNvPr id="17" name="Straight Arrow Connector 4"/>
          <p:cNvCxnSpPr>
            <a:stCxn id="8" idx="3"/>
            <a:endCxn id="7" idx="1"/>
          </p:cNvCxnSpPr>
          <p:nvPr/>
        </p:nvCxnSpPr>
        <p:spPr>
          <a:xfrm>
            <a:off x="2846716" y="1217969"/>
            <a:ext cx="7897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1"/>
          <p:cNvCxnSpPr>
            <a:stCxn id="9" idx="1"/>
            <a:endCxn id="7" idx="3"/>
          </p:cNvCxnSpPr>
          <p:nvPr/>
        </p:nvCxnSpPr>
        <p:spPr>
          <a:xfrm flipH="1">
            <a:off x="5511408" y="1217968"/>
            <a:ext cx="70042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2"/>
          <p:cNvCxnSpPr>
            <a:stCxn id="7" idx="2"/>
            <a:endCxn id="13" idx="0"/>
          </p:cNvCxnSpPr>
          <p:nvPr/>
        </p:nvCxnSpPr>
        <p:spPr>
          <a:xfrm>
            <a:off x="4573917" y="1572799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2"/>
          <p:cNvCxnSpPr/>
          <p:nvPr/>
        </p:nvCxnSpPr>
        <p:spPr>
          <a:xfrm>
            <a:off x="4573917" y="2548774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3"/>
          <p:cNvCxnSpPr/>
          <p:nvPr/>
        </p:nvCxnSpPr>
        <p:spPr>
          <a:xfrm flipV="1">
            <a:off x="1896910" y="2810472"/>
            <a:ext cx="5261649" cy="46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4"/>
          <p:cNvCxnSpPr/>
          <p:nvPr/>
        </p:nvCxnSpPr>
        <p:spPr>
          <a:xfrm>
            <a:off x="4578536" y="2815089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5"/>
          <p:cNvCxnSpPr/>
          <p:nvPr/>
        </p:nvCxnSpPr>
        <p:spPr>
          <a:xfrm>
            <a:off x="1896910" y="2810472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6"/>
          <p:cNvCxnSpPr/>
          <p:nvPr/>
        </p:nvCxnSpPr>
        <p:spPr>
          <a:xfrm>
            <a:off x="7158559" y="2834331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8"/>
          <p:cNvCxnSpPr/>
          <p:nvPr/>
        </p:nvCxnSpPr>
        <p:spPr>
          <a:xfrm>
            <a:off x="1896910" y="3786447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9"/>
          <p:cNvCxnSpPr/>
          <p:nvPr/>
        </p:nvCxnSpPr>
        <p:spPr>
          <a:xfrm>
            <a:off x="7158559" y="3786447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0"/>
          <p:cNvCxnSpPr/>
          <p:nvPr/>
        </p:nvCxnSpPr>
        <p:spPr>
          <a:xfrm>
            <a:off x="4578536" y="3803382"/>
            <a:ext cx="0" cy="266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924629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AutoShape 2" descr="http://img5.imgtn.bdimg.com/it/u=1833646153,162515926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220893" y="755290"/>
            <a:ext cx="8923107" cy="545587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Super </a:t>
            </a: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cs typeface="Symbol" charset="2"/>
                <a:sym typeface="Symbol" panose="05050102010706020507" pitchFamily="18" charset="2"/>
              </a:rPr>
              <a:t></a:t>
            </a: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-c Factory (</a:t>
            </a:r>
            <a:r>
              <a:rPr lang="en-US" altLang="zh-CN" sz="2200" b="1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STCF</a:t>
            </a: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):  </a:t>
            </a:r>
            <a:r>
              <a:rPr lang="en-US" altLang="zh-CN" sz="22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nature </a:t>
            </a:r>
            <a:r>
              <a:rPr lang="en-US" altLang="zh-CN" sz="220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extension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and  </a:t>
            </a:r>
            <a:r>
              <a:rPr lang="en-US" altLang="zh-CN" sz="220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a viable option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for a post-BEPCII HEP project </a:t>
            </a:r>
            <a:endParaRPr lang="en-US" altLang="zh-CN" sz="2200" b="1" dirty="0" smtClean="0">
              <a:latin typeface="+mj-lt"/>
              <a:ea typeface="华文楷体" panose="02010600040101010101" pitchFamily="2" charset="-122"/>
              <a:sym typeface="Symbol" panose="05050102010706020507" pitchFamily="18" charset="2"/>
            </a:endParaRP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b="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Symmetric, double ring with circumference around 6001000 m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b="0" dirty="0" err="1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e</a:t>
            </a:r>
            <a:r>
              <a:rPr lang="en-US" altLang="zh-CN" sz="2000" b="0" baseline="30000" dirty="0" err="1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+</a:t>
            </a:r>
            <a:r>
              <a:rPr lang="en-US" altLang="zh-CN" sz="2000" b="0" dirty="0" err="1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e</a:t>
            </a:r>
            <a:r>
              <a:rPr lang="en-US" altLang="zh-CN" sz="2000" b="0" baseline="300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- </a:t>
            </a:r>
            <a:r>
              <a:rPr lang="en-US" altLang="zh-CN" sz="2000" b="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collision with </a:t>
            </a:r>
            <a:r>
              <a:rPr lang="en-US" altLang="zh-CN" sz="2000" b="0" dirty="0" err="1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E</a:t>
            </a:r>
            <a:r>
              <a:rPr lang="en-US" altLang="zh-CN" sz="2000" b="0" baseline="-25000" dirty="0" err="1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cm</a:t>
            </a:r>
            <a:r>
              <a:rPr lang="en-US" altLang="zh-CN" sz="2000" b="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 = 2 – 7 GeV, L = </a:t>
            </a:r>
            <a:r>
              <a:rPr lang="en-US" altLang="zh-CN" sz="2000" b="0" dirty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1</a:t>
            </a:r>
            <a:r>
              <a:rPr lang="en-US" altLang="zh-CN" sz="2000" b="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 × 10</a:t>
            </a:r>
            <a:r>
              <a:rPr lang="en-US" altLang="zh-CN" sz="2000" b="0" baseline="300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35</a:t>
            </a:r>
            <a:r>
              <a:rPr lang="en-US" altLang="zh-CN" sz="2000" dirty="0"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cs typeface="Times New Roman" panose="02020603050405020304" pitchFamily="18" charset="0"/>
              </a:rPr>
              <a:t>cm</a:t>
            </a:r>
            <a:r>
              <a:rPr lang="en-US" altLang="zh-CN" sz="2000" b="0" baseline="30000" dirty="0">
                <a:cs typeface="Times New Roman" panose="02020603050405020304" pitchFamily="18" charset="0"/>
              </a:rPr>
              <a:t>-2</a:t>
            </a:r>
            <a:r>
              <a:rPr lang="en-US" altLang="zh-CN" sz="2000" b="0" dirty="0">
                <a:cs typeface="Times New Roman" panose="02020603050405020304" pitchFamily="18" charset="0"/>
              </a:rPr>
              <a:t>s</a:t>
            </a:r>
            <a:r>
              <a:rPr lang="en-US" altLang="zh-CN" sz="2000" b="0" baseline="30000" dirty="0">
                <a:cs typeface="Times New Roman" panose="02020603050405020304" pitchFamily="18" charset="0"/>
              </a:rPr>
              <a:t>-1</a:t>
            </a:r>
            <a:r>
              <a:rPr lang="en-US" altLang="zh-CN" sz="2000" b="0" dirty="0">
                <a:cs typeface="Times New Roman" panose="02020603050405020304" pitchFamily="18" charset="0"/>
              </a:rPr>
              <a:t> </a:t>
            </a:r>
            <a:r>
              <a:rPr lang="en-US" altLang="zh-CN" sz="2000" b="0" dirty="0" smtClean="0">
                <a:cs typeface="Times New Roman" panose="02020603050405020304" pitchFamily="18" charset="0"/>
              </a:rPr>
              <a:t>, </a:t>
            </a:r>
            <a:r>
              <a:rPr lang="zh-CN" altLang="en-US" sz="2000" b="0" dirty="0" smtClean="0">
                <a:cs typeface="Times New Roman" panose="02020603050405020304" pitchFamily="18" charset="0"/>
              </a:rPr>
              <a:t> </a:t>
            </a:r>
            <a:r>
              <a:rPr lang="en-US" altLang="zh-CN" sz="2000" b="0" dirty="0" smtClean="0">
                <a:cs typeface="Times New Roman" panose="02020603050405020304" pitchFamily="18" charset="0"/>
              </a:rPr>
              <a:t>polarization beam</a:t>
            </a:r>
            <a:endParaRPr lang="en-US" altLang="zh-CN" sz="2000" b="0" dirty="0" smtClean="0">
              <a:latin typeface="+mj-lt"/>
              <a:ea typeface="华文楷体" panose="02010600040101010101" pitchFamily="2" charset="-122"/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</a:pPr>
            <a:r>
              <a:rPr lang="en-US" altLang="zh-CN" sz="2200" b="1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</a:rPr>
              <a:t>STCF</a:t>
            </a:r>
            <a:r>
              <a:rPr lang="en-US" altLang="zh-CN" sz="2200" dirty="0">
                <a:latin typeface="+mj-lt"/>
                <a:ea typeface="华文楷体" panose="02010600040101010101" pitchFamily="2" charset="-122"/>
              </a:rPr>
              <a:t> </a:t>
            </a:r>
            <a:r>
              <a:rPr lang="en-US" altLang="zh-CN" sz="2200" dirty="0" smtClean="0">
                <a:latin typeface="+mj-lt"/>
                <a:ea typeface="华文楷体" panose="02010600040101010101" pitchFamily="2" charset="-122"/>
              </a:rPr>
              <a:t>is</a:t>
            </a:r>
            <a:r>
              <a:rPr lang="en-US" altLang="zh-CN" sz="2200" b="1" dirty="0" smtClean="0">
                <a:latin typeface="+mj-lt"/>
                <a:ea typeface="华文楷体" panose="02010600040101010101" pitchFamily="2" charset="-122"/>
              </a:rPr>
              <a:t> one </a:t>
            </a:r>
            <a:r>
              <a:rPr lang="en-US" altLang="zh-CN" sz="2200" b="1" dirty="0">
                <a:latin typeface="+mj-lt"/>
                <a:ea typeface="华文楷体" panose="02010600040101010101" pitchFamily="2" charset="-122"/>
              </a:rPr>
              <a:t>of the crucial </a:t>
            </a:r>
            <a:r>
              <a:rPr lang="en-US" altLang="zh-CN" sz="2200" b="1" dirty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precision frontier</a:t>
            </a:r>
            <a:r>
              <a:rPr lang="en-US" altLang="zh-CN" sz="2200" b="1" dirty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 </a:t>
            </a:r>
            <a:endParaRPr lang="en-US" altLang="zh-CN" sz="2200" dirty="0">
              <a:latin typeface="+mj-lt"/>
              <a:ea typeface="华文楷体" panose="02010600040101010101" pitchFamily="2" charset="-122"/>
              <a:sym typeface="Symbol" panose="05050102010706020507" pitchFamily="18" charset="2"/>
            </a:endParaRP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200" b="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rich </a:t>
            </a:r>
            <a:r>
              <a:rPr lang="en-US" altLang="zh-CN" sz="2200" b="0" dirty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of physics </a:t>
            </a:r>
            <a:r>
              <a:rPr lang="en-US" altLang="zh-CN" sz="2200" b="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program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200" b="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unique </a:t>
            </a:r>
            <a:r>
              <a:rPr lang="en-US" altLang="zh-CN" sz="2200" b="0" dirty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for physics with </a:t>
            </a:r>
            <a:r>
              <a:rPr lang="en-US" altLang="zh-CN" sz="2200" b="0" dirty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c</a:t>
            </a:r>
            <a:r>
              <a:rPr lang="en-US" altLang="zh-CN" sz="2200" b="0" dirty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 quark and </a:t>
            </a:r>
            <a:r>
              <a:rPr lang="en-US" altLang="zh-CN" sz="2200" b="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Symbol" charset="2"/>
                <a:sym typeface="Symbol" panose="05050102010706020507" pitchFamily="18" charset="2"/>
              </a:rPr>
              <a:t></a:t>
            </a:r>
            <a:r>
              <a:rPr lang="en-US" altLang="zh-CN" sz="2200" b="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 leptons</a:t>
            </a:r>
            <a:r>
              <a:rPr lang="en-US" altLang="zh-CN" sz="2200" b="0" dirty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.</a:t>
            </a:r>
            <a:endParaRPr lang="en-US" altLang="zh-CN" sz="2200" b="0" dirty="0" smtClean="0">
              <a:latin typeface="+mj-lt"/>
              <a:ea typeface="华文楷体" panose="02010600040101010101" pitchFamily="2" charset="-122"/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</a:pPr>
            <a:r>
              <a:rPr lang="en-US" altLang="zh-CN" sz="22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A </a:t>
            </a:r>
            <a:r>
              <a:rPr lang="en-US" altLang="zh-CN" sz="22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critical project </a:t>
            </a:r>
            <a:r>
              <a:rPr lang="en-US" altLang="zh-CN" sz="22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for China HEP, </a:t>
            </a:r>
            <a:r>
              <a:rPr lang="en-US" altLang="zh-CN" sz="22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realistically, practically, reasonably</a:t>
            </a:r>
            <a:r>
              <a:rPr lang="en-US" altLang="zh-CN" sz="22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. </a:t>
            </a:r>
            <a:endParaRPr lang="en-US" altLang="zh-CN" sz="2200" b="1" dirty="0" smtClean="0">
              <a:latin typeface="+mj-lt"/>
              <a:ea typeface="华文楷体" panose="02010600040101010101" pitchFamily="2" charset="-122"/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</a:pP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A lot of </a:t>
            </a:r>
            <a:r>
              <a:rPr lang="en-US" altLang="zh-CN" sz="2200" b="1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activities</a:t>
            </a: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 recently :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b="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Endorsed by USTC for R&amp;D, initialized funding for R&amp;D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b="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More communication to CAS and Local government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b="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Physics, accelerator, and detector groups are formed, progress are ongoing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b="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An international collaboration  is under preparing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b="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……..</a:t>
            </a:r>
            <a:endParaRPr lang="en-US" altLang="zh-CN" sz="2000" b="1" dirty="0" smtClean="0">
              <a:latin typeface="+mj-lt"/>
              <a:ea typeface="华文楷体" panose="02010600040101010101" pitchFamily="2" charset="-122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557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TextBox 2"/>
          <p:cNvSpPr txBox="1"/>
          <p:nvPr/>
        </p:nvSpPr>
        <p:spPr>
          <a:xfrm>
            <a:off x="630149" y="1707636"/>
            <a:ext cx="75275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600" b="1" dirty="0" smtClean="0">
                <a:solidFill>
                  <a:schemeClr val="accent2"/>
                </a:solidFill>
                <a:latin typeface="Harlow Solid Italic" panose="04030604020F02020D02" pitchFamily="82" charset="0"/>
                <a:cs typeface="Times New Roman" panose="02020603050405020304" pitchFamily="18" charset="0"/>
              </a:rPr>
              <a:t>Welcome to join the effort</a:t>
            </a:r>
            <a:endParaRPr lang="zh-CN" altLang="en-US" sz="4600" b="1" dirty="0">
              <a:solidFill>
                <a:schemeClr val="accent2"/>
              </a:solidFill>
              <a:latin typeface="Harlow Solid Italic" panose="04030604020F02020D02" pitchFamily="82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www.lameng.net/uploads/allimg/140924/1-1409241205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24" y="3238803"/>
            <a:ext cx="3906696" cy="194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50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">
            <a:extLst>
              <a:ext uri="{FF2B5EF4-FFF2-40B4-BE49-F238E27FC236}">
                <a16:creationId xmlns:a16="http://schemas.microsoft.com/office/drawing/2014/main" id="{86468639-BBAA-4A41-A22A-D078AB6CB2BE}"/>
              </a:ext>
            </a:extLst>
          </p:cNvPr>
          <p:cNvGrpSpPr>
            <a:grpSpLocks/>
          </p:cNvGrpSpPr>
          <p:nvPr/>
        </p:nvGrpSpPr>
        <p:grpSpPr bwMode="auto">
          <a:xfrm>
            <a:off x="6657523" y="4014243"/>
            <a:ext cx="2029277" cy="1588621"/>
            <a:chOff x="6300" y="10956"/>
            <a:chExt cx="3960" cy="3276"/>
          </a:xfrm>
        </p:grpSpPr>
        <p:pic>
          <p:nvPicPr>
            <p:cNvPr id="12" name="Picture 5" descr="chamber-mdc">
              <a:extLst>
                <a:ext uri="{FF2B5EF4-FFF2-40B4-BE49-F238E27FC236}">
                  <a16:creationId xmlns:a16="http://schemas.microsoft.com/office/drawing/2014/main" id="{A7726D62-6501-5A48-8A68-E8B9C1EAE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00" y="10956"/>
              <a:ext cx="3777" cy="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B9476990-5D5F-B94E-B439-9AD6CA8D5E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" y="13764"/>
              <a:ext cx="3960" cy="46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0" hangingPunct="0"/>
              <a:endParaRPr kumimoji="0" lang="zh-CN" altLang="zh-CN" sz="1000" b="0">
                <a:cs typeface="Arial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960" y="70598"/>
            <a:ext cx="7640320" cy="714850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Detector requirements &amp; Baseline 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6720" y="924562"/>
            <a:ext cx="8056880" cy="525555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40000"/>
              </a:lnSpc>
            </a:pPr>
            <a:r>
              <a:rPr lang="en-US" altLang="zh-CN" sz="2400" dirty="0" err="1" smtClean="0">
                <a:solidFill>
                  <a:srgbClr val="0036FA"/>
                </a:solidFill>
                <a:latin typeface="+mj-lt"/>
              </a:rPr>
              <a:t>Vertexing</a:t>
            </a:r>
            <a:r>
              <a:rPr lang="en-US" altLang="zh-CN" sz="2400" dirty="0" smtClean="0">
                <a:solidFill>
                  <a:srgbClr val="0036FA"/>
                </a:solidFill>
                <a:latin typeface="+mj-lt"/>
              </a:rPr>
              <a:t> :</a:t>
            </a:r>
            <a:r>
              <a:rPr lang="en-US" altLang="zh-CN" sz="2400" dirty="0" smtClean="0">
                <a:latin typeface="+mj-lt"/>
              </a:rPr>
              <a:t> </a:t>
            </a:r>
          </a:p>
          <a:p>
            <a:pPr marL="702000">
              <a:lnSpc>
                <a:spcPct val="140000"/>
              </a:lnSpc>
              <a:buFont typeface="Symbol" panose="05050102010706020507" pitchFamily="18" charset="2"/>
              <a:buChar char="-"/>
            </a:pPr>
            <a:r>
              <a:rPr lang="en-US" altLang="zh-CN" sz="2200" b="0" dirty="0">
                <a:latin typeface="+mj-lt"/>
              </a:rPr>
              <a:t>N</a:t>
            </a:r>
            <a:r>
              <a:rPr lang="en-US" altLang="zh-CN" sz="2200" b="0" dirty="0" smtClean="0">
                <a:latin typeface="+mj-lt"/>
              </a:rPr>
              <a:t>ot very critical </a:t>
            </a:r>
          </a:p>
          <a:p>
            <a:pPr marL="702000">
              <a:lnSpc>
                <a:spcPct val="140000"/>
              </a:lnSpc>
              <a:buFont typeface="Symbol" panose="05050102010706020507" pitchFamily="18" charset="2"/>
              <a:buChar char="-"/>
            </a:pPr>
            <a:r>
              <a:rPr lang="en-US" altLang="zh-CN" sz="2200" b="0" dirty="0" smtClean="0">
                <a:latin typeface="+mj-lt"/>
              </a:rPr>
              <a:t>But to </a:t>
            </a:r>
            <a:r>
              <a:rPr lang="en-US" altLang="zh-CN" sz="2200" b="0" dirty="0" smtClean="0">
                <a:solidFill>
                  <a:srgbClr val="FF0000"/>
                </a:solidFill>
                <a:latin typeface="+mj-lt"/>
              </a:rPr>
              <a:t>combine</a:t>
            </a:r>
            <a:r>
              <a:rPr lang="en-US" altLang="zh-CN" sz="2200" b="0" dirty="0" smtClean="0">
                <a:latin typeface="+mj-lt"/>
              </a:rPr>
              <a:t> with a central tracker to improve the tracking efficiency for low momentum track and resolution</a:t>
            </a:r>
          </a:p>
          <a:p>
            <a:pPr marL="702000">
              <a:lnSpc>
                <a:spcPct val="140000"/>
              </a:lnSpc>
              <a:buFont typeface="Symbol" panose="05050102010706020507" pitchFamily="18" charset="2"/>
              <a:buChar char="-"/>
            </a:pPr>
            <a:r>
              <a:rPr lang="en-US" altLang="zh-CN" sz="2200" b="0" dirty="0" smtClean="0">
                <a:latin typeface="+mj-lt"/>
              </a:rPr>
              <a:t>Special design to cope with the </a:t>
            </a:r>
            <a:r>
              <a:rPr lang="en-US" altLang="zh-CN" sz="2200" b="0" dirty="0" smtClean="0">
                <a:solidFill>
                  <a:srgbClr val="FF0000"/>
                </a:solidFill>
                <a:latin typeface="+mj-lt"/>
              </a:rPr>
              <a:t>large radiation </a:t>
            </a:r>
            <a:r>
              <a:rPr lang="en-US" altLang="zh-CN" sz="2200" b="0" dirty="0" smtClean="0">
                <a:latin typeface="+mj-lt"/>
              </a:rPr>
              <a:t>close to IP</a:t>
            </a:r>
          </a:p>
          <a:p>
            <a:pPr marL="702000">
              <a:lnSpc>
                <a:spcPct val="140000"/>
              </a:lnSpc>
              <a:buFont typeface="Symbol" panose="05050102010706020507" pitchFamily="18" charset="2"/>
              <a:buChar char="-"/>
            </a:pPr>
            <a:r>
              <a:rPr lang="en-US" altLang="zh-CN" sz="2200" b="0" dirty="0" smtClean="0">
                <a:latin typeface="+mj-lt"/>
              </a:rPr>
              <a:t>Technologies </a:t>
            </a:r>
            <a:r>
              <a:rPr lang="en-US" altLang="zh-CN" sz="2200" b="0" dirty="0" smtClean="0">
                <a:solidFill>
                  <a:srgbClr val="FF0000"/>
                </a:solidFill>
                <a:latin typeface="+mj-lt"/>
              </a:rPr>
              <a:t>options</a:t>
            </a:r>
            <a:r>
              <a:rPr lang="en-US" altLang="zh-CN" sz="2200" b="0" dirty="0" smtClean="0">
                <a:latin typeface="+mj-lt"/>
              </a:rPr>
              <a:t> : </a:t>
            </a:r>
          </a:p>
          <a:p>
            <a:pPr marL="10620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altLang="zh-CN" sz="2200" b="0" dirty="0" smtClean="0">
                <a:latin typeface="+mj-lt"/>
              </a:rPr>
              <a:t>A Low mass </a:t>
            </a:r>
            <a:r>
              <a:rPr lang="en-US" altLang="zh-CN" sz="2200" b="0" dirty="0" smtClean="0">
                <a:solidFill>
                  <a:srgbClr val="0036FA"/>
                </a:solidFill>
                <a:latin typeface="+mj-lt"/>
              </a:rPr>
              <a:t>silicon</a:t>
            </a:r>
            <a:r>
              <a:rPr lang="en-US" altLang="zh-CN" sz="2200" b="0" dirty="0" smtClean="0">
                <a:latin typeface="+mj-lt"/>
              </a:rPr>
              <a:t> detectors : DEPFET, MAPS …</a:t>
            </a:r>
          </a:p>
          <a:p>
            <a:pPr marL="1062000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altLang="zh-CN" sz="2200" b="0" dirty="0" smtClean="0">
                <a:solidFill>
                  <a:srgbClr val="0036FA"/>
                </a:solidFill>
                <a:latin typeface="+mj-lt"/>
              </a:rPr>
              <a:t>MPGD</a:t>
            </a:r>
            <a:r>
              <a:rPr lang="en-US" altLang="zh-CN" sz="2200" b="0" dirty="0" smtClean="0">
                <a:latin typeface="+mj-lt"/>
              </a:rPr>
              <a:t> : Cylindrical GEM/</a:t>
            </a:r>
            <a:r>
              <a:rPr lang="en-US" altLang="zh-CN" sz="2200" b="0" dirty="0" err="1" smtClean="0">
                <a:latin typeface="+mj-lt"/>
              </a:rPr>
              <a:t>MicroMegas</a:t>
            </a:r>
            <a:r>
              <a:rPr lang="en-US" altLang="zh-CN" sz="2200" b="0" dirty="0" smtClean="0">
                <a:latin typeface="+mj-lt"/>
              </a:rPr>
              <a:t>/</a:t>
            </a:r>
            <a:r>
              <a:rPr lang="en-US" altLang="zh-CN" sz="2200" b="0" dirty="0" err="1" smtClean="0">
                <a:latin typeface="+mj-lt"/>
              </a:rPr>
              <a:t>Urwell</a:t>
            </a:r>
            <a:r>
              <a:rPr lang="en-US" altLang="zh-CN" sz="2200" b="0" dirty="0" smtClean="0">
                <a:latin typeface="+mj-lt"/>
              </a:rPr>
              <a:t> </a:t>
            </a:r>
          </a:p>
          <a:p>
            <a:pPr marL="0" indent="0">
              <a:lnSpc>
                <a:spcPct val="140000"/>
              </a:lnSpc>
              <a:buNone/>
            </a:pPr>
            <a:endParaRPr lang="en-US" altLang="zh-CN" sz="2400" dirty="0" smtClean="0">
              <a:latin typeface="+mj-lt"/>
            </a:endParaRPr>
          </a:p>
          <a:p>
            <a:pPr>
              <a:lnSpc>
                <a:spcPct val="140000"/>
              </a:lnSpc>
            </a:pPr>
            <a:r>
              <a:rPr lang="en-US" altLang="zh-CN" sz="2400" dirty="0" smtClean="0">
                <a:solidFill>
                  <a:srgbClr val="0036FA"/>
                </a:solidFill>
              </a:rPr>
              <a:t>Central tracking : </a:t>
            </a:r>
          </a:p>
          <a:p>
            <a:pPr marL="702000">
              <a:lnSpc>
                <a:spcPct val="140000"/>
              </a:lnSpc>
              <a:buFontTx/>
              <a:buChar char="̶"/>
            </a:pPr>
            <a:r>
              <a:rPr lang="en-US" altLang="zh-CN" sz="2000" b="0" dirty="0" smtClean="0"/>
              <a:t>large 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acceptance</a:t>
            </a:r>
            <a:r>
              <a:rPr lang="en-US" altLang="zh-CN" sz="2000" b="0" dirty="0" smtClean="0"/>
              <a:t>, low 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mass</a:t>
            </a:r>
            <a:r>
              <a:rPr lang="en-US" altLang="zh-CN" sz="2000" b="0" dirty="0" smtClean="0"/>
              <a:t>, high 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efficiency</a:t>
            </a:r>
            <a:r>
              <a:rPr lang="en-US" altLang="zh-CN" sz="2000" b="0" dirty="0" smtClean="0"/>
              <a:t> and high 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resolution</a:t>
            </a:r>
          </a:p>
          <a:p>
            <a:pPr marL="702000">
              <a:lnSpc>
                <a:spcPct val="140000"/>
              </a:lnSpc>
              <a:buFontTx/>
              <a:buChar char="̶"/>
            </a:pPr>
            <a:r>
              <a:rPr lang="en-US" altLang="zh-CN" sz="2000" b="0" dirty="0" smtClean="0"/>
              <a:t>A 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low mass </a:t>
            </a:r>
            <a:r>
              <a:rPr lang="en-US" altLang="zh-CN" sz="2000" b="0" dirty="0" smtClean="0"/>
              <a:t>drift chamber with 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smaller cell </a:t>
            </a:r>
            <a:r>
              <a:rPr lang="en-US" altLang="zh-CN" sz="2000" b="0" dirty="0" smtClean="0"/>
              <a:t>size 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and lighter </a:t>
            </a:r>
            <a:r>
              <a:rPr lang="en-US" altLang="zh-CN" sz="2000" b="0" dirty="0" smtClean="0"/>
              <a:t>working gas</a:t>
            </a:r>
          </a:p>
          <a:p>
            <a:pPr>
              <a:buFontTx/>
              <a:buChar char="-"/>
            </a:pPr>
            <a:endParaRPr lang="en-US" altLang="zh-CN" sz="2400" dirty="0" smtClean="0"/>
          </a:p>
          <a:p>
            <a:endParaRPr lang="zh-CN" altLang="en-US" sz="22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997" y="961682"/>
            <a:ext cx="1416803" cy="8639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460" y="961682"/>
            <a:ext cx="1368540" cy="90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0CE7F55A-9319-CF4C-A118-F59C545D29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61" y="907140"/>
            <a:ext cx="1269371" cy="9611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226" y="902130"/>
            <a:ext cx="1353508" cy="9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Fruitful BESIII Results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48925" y="1005376"/>
            <a:ext cx="9009255" cy="5095917"/>
            <a:chOff x="48925" y="1096816"/>
            <a:chExt cx="9009255" cy="5095917"/>
          </a:xfrm>
        </p:grpSpPr>
        <p:grpSp>
          <p:nvGrpSpPr>
            <p:cNvPr id="7" name="组合 6"/>
            <p:cNvGrpSpPr/>
            <p:nvPr/>
          </p:nvGrpSpPr>
          <p:grpSpPr>
            <a:xfrm>
              <a:off x="5987908" y="1104866"/>
              <a:ext cx="3070272" cy="2396142"/>
              <a:chOff x="315819" y="3545590"/>
              <a:chExt cx="3070272" cy="2396142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819" y="3545590"/>
                <a:ext cx="3070272" cy="2396142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818743" y="3574155"/>
                <a:ext cx="2567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Most precise measurement for D </a:t>
                </a:r>
                <a:r>
                  <a:rPr lang="en-US" altLang="zh-CN" sz="1600" b="1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leptonic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decay</a:t>
                </a: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4131" y="1096816"/>
              <a:ext cx="2992986" cy="2548208"/>
              <a:chOff x="6224677" y="982442"/>
              <a:chExt cx="2992986" cy="2466308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24677" y="982442"/>
                <a:ext cx="2992986" cy="2466308"/>
              </a:xfrm>
              <a:prstGeom prst="rect">
                <a:avLst/>
              </a:prstGeom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7506882" y="1131154"/>
                <a:ext cx="10085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 err="1" smtClean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Z</a:t>
                </a:r>
                <a:r>
                  <a:rPr lang="en-US" altLang="zh-CN" sz="1600" b="1" baseline="-25000" dirty="0" err="1" smtClean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(3900)</a:t>
                </a:r>
                <a:endParaRPr lang="zh-CN" altLang="en-US" sz="1600" b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049394" y="1132345"/>
              <a:ext cx="3214429" cy="2368663"/>
              <a:chOff x="3214818" y="951283"/>
              <a:chExt cx="3214429" cy="2368663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14818" y="951283"/>
                <a:ext cx="3214429" cy="2368663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4720122" y="1505549"/>
                <a:ext cx="8312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X(1835)</a:t>
                </a:r>
                <a:endParaRPr lang="zh-CN" alt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4382298" y="1059139"/>
                <a:ext cx="15970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 smtClean="0">
                    <a:solidFill>
                      <a:srgbClr val="FF0000"/>
                    </a:solidFill>
                    <a:latin typeface="+mj-lt"/>
                  </a:rPr>
                  <a:t>Abrupt structure</a:t>
                </a: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3028700" y="3458765"/>
              <a:ext cx="3125802" cy="2733968"/>
              <a:chOff x="3214818" y="3261127"/>
              <a:chExt cx="3125802" cy="2733968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4818" y="3261127"/>
                <a:ext cx="3125802" cy="2733968"/>
              </a:xfrm>
              <a:prstGeom prst="rect">
                <a:avLst/>
              </a:prstGeom>
            </p:spPr>
          </p:pic>
          <p:sp>
            <p:nvSpPr>
              <p:cNvPr id="19" name="文本框 18"/>
              <p:cNvSpPr txBox="1"/>
              <p:nvPr/>
            </p:nvSpPr>
            <p:spPr>
              <a:xfrm>
                <a:off x="5505552" y="3441776"/>
                <a:ext cx="573567" cy="3970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3859516" y="3405520"/>
                <a:ext cx="23071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Large  </a:t>
                </a:r>
                <a:r>
                  <a:rPr lang="en-US" altLang="zh-CN" sz="1600" b="1" dirty="0" err="1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Isospin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 Violation</a:t>
                </a:r>
              </a:p>
              <a:p>
                <a:pPr algn="ctr"/>
                <a:r>
                  <a:rPr lang="zh-CN" altLang="en-US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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(1405)</a:t>
                </a:r>
                <a:r>
                  <a:rPr lang="zh-CN" altLang="en-US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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f</a:t>
                </a:r>
                <a:r>
                  <a:rPr lang="en-US" altLang="zh-CN" sz="1600" b="1" baseline="-25000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(980)</a:t>
                </a:r>
                <a:r>
                  <a:rPr lang="zh-CN" altLang="en-US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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endParaRPr lang="zh-CN" altLang="en-US" sz="1600" b="1" baseline="30000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6067877" y="3588522"/>
              <a:ext cx="2900554" cy="2321839"/>
              <a:chOff x="6117808" y="3641970"/>
              <a:chExt cx="2900554" cy="2321839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7808" y="3641970"/>
                <a:ext cx="2900554" cy="2321839"/>
              </a:xfrm>
              <a:prstGeom prst="rect">
                <a:avLst/>
              </a:prstGeom>
            </p:spPr>
          </p:pic>
          <p:sp>
            <p:nvSpPr>
              <p:cNvPr id="23" name="文本框 22"/>
              <p:cNvSpPr txBox="1"/>
              <p:nvPr/>
            </p:nvSpPr>
            <p:spPr>
              <a:xfrm>
                <a:off x="6552308" y="3722131"/>
                <a:ext cx="23071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First c  at BESIII</a:t>
                </a:r>
              </a:p>
              <a:p>
                <a:pPr algn="ctr"/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Precise measurement</a:t>
                </a: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48925" y="3494856"/>
              <a:ext cx="3094400" cy="2592933"/>
              <a:chOff x="48925" y="3494856"/>
              <a:chExt cx="3094400" cy="2592933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925" y="3494856"/>
                <a:ext cx="3094400" cy="2592933"/>
              </a:xfrm>
              <a:prstGeom prst="rect">
                <a:avLst/>
              </a:prstGeom>
            </p:spPr>
          </p:pic>
          <p:sp>
            <p:nvSpPr>
              <p:cNvPr id="26" name="文本框 25"/>
              <p:cNvSpPr txBox="1"/>
              <p:nvPr/>
            </p:nvSpPr>
            <p:spPr>
              <a:xfrm>
                <a:off x="583537" y="4577017"/>
                <a:ext cx="21310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Precise Measurement on Cross section </a:t>
                </a:r>
              </a:p>
              <a:p>
                <a:pPr algn="ctr"/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e 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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−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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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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−</a:t>
                </a:r>
                <a:endParaRPr lang="en-US" altLang="zh-CN" sz="1600" b="1" baseline="30000" dirty="0" smtClean="0">
                  <a:solidFill>
                    <a:srgbClr val="FF0000"/>
                  </a:solidFill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22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960" y="70598"/>
            <a:ext cx="7640320" cy="714850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Detector requirements &amp; Baseline 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77210"/>
            <a:ext cx="7990415" cy="5066395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altLang="zh-CN" sz="2000" dirty="0" smtClean="0">
                <a:solidFill>
                  <a:srgbClr val="0036FA"/>
                </a:solidFill>
                <a:latin typeface="+mj-lt"/>
              </a:rPr>
              <a:t>PID  system :</a:t>
            </a:r>
          </a:p>
          <a:p>
            <a:pPr marL="702000" lvl="1" indent="-342900">
              <a:lnSpc>
                <a:spcPct val="130000"/>
              </a:lnSpc>
              <a:buFont typeface="Calibri" panose="020F0502020204030204" pitchFamily="34" charset="0"/>
              <a:buChar char="─"/>
            </a:pPr>
            <a:r>
              <a:rPr lang="en-US" altLang="zh-CN" sz="1900" b="0" dirty="0" smtClean="0">
                <a:latin typeface="+mj-lt"/>
                <a:sym typeface="Symbol"/>
              </a:rPr>
              <a:t>/K separation up to </a:t>
            </a:r>
            <a:r>
              <a:rPr lang="en-US" altLang="zh-CN" sz="1900" b="0" dirty="0" smtClean="0">
                <a:solidFill>
                  <a:srgbClr val="FF0000"/>
                </a:solidFill>
                <a:latin typeface="+mj-lt"/>
                <a:sym typeface="Symbol"/>
              </a:rPr>
              <a:t>2GeV</a:t>
            </a:r>
            <a:r>
              <a:rPr lang="en-US" altLang="zh-CN" sz="1900" b="0" dirty="0" smtClean="0">
                <a:latin typeface="+mj-lt"/>
                <a:sym typeface="Symbol"/>
              </a:rPr>
              <a:t>,  </a:t>
            </a:r>
            <a:r>
              <a:rPr lang="en-US" altLang="zh-CN" sz="1900" b="0" dirty="0" smtClean="0">
                <a:solidFill>
                  <a:srgbClr val="FF0000"/>
                </a:solidFill>
                <a:latin typeface="+mj-lt"/>
                <a:sym typeface="Symbol"/>
              </a:rPr>
              <a:t>compact</a:t>
            </a:r>
            <a:r>
              <a:rPr lang="en-US" altLang="zh-CN" sz="1900" b="0" dirty="0" smtClean="0">
                <a:latin typeface="+mj-lt"/>
                <a:sym typeface="Symbol"/>
              </a:rPr>
              <a:t> (&lt;20cm) and </a:t>
            </a:r>
            <a:r>
              <a:rPr lang="en-US" altLang="zh-CN" sz="1900" b="0" dirty="0" smtClean="0">
                <a:solidFill>
                  <a:srgbClr val="FF0000"/>
                </a:solidFill>
                <a:latin typeface="+mj-lt"/>
                <a:sym typeface="Symbol"/>
              </a:rPr>
              <a:t>low mass </a:t>
            </a:r>
            <a:r>
              <a:rPr lang="en-US" altLang="zh-CN" sz="1900" b="0" dirty="0" smtClean="0">
                <a:latin typeface="+mj-lt"/>
                <a:sym typeface="Symbol"/>
              </a:rPr>
              <a:t>(&lt;0.5X</a:t>
            </a:r>
            <a:r>
              <a:rPr lang="en-US" altLang="zh-CN" sz="1900" b="0" baseline="-25000" dirty="0" smtClean="0">
                <a:latin typeface="+mj-lt"/>
                <a:sym typeface="Symbol"/>
              </a:rPr>
              <a:t>0</a:t>
            </a:r>
            <a:r>
              <a:rPr lang="en-US" altLang="zh-CN" sz="1900" b="0" dirty="0" smtClean="0">
                <a:latin typeface="+mj-lt"/>
                <a:sym typeface="Symbol"/>
              </a:rPr>
              <a:t>)</a:t>
            </a:r>
          </a:p>
          <a:p>
            <a:pPr marL="702000" lvl="1" indent="-342900">
              <a:lnSpc>
                <a:spcPct val="130000"/>
              </a:lnSpc>
              <a:buFont typeface="Calibri" panose="020F0502020204030204" pitchFamily="34" charset="0"/>
              <a:buChar char="─"/>
            </a:pPr>
            <a:r>
              <a:rPr lang="en-US" altLang="zh-CN" sz="1900" b="0" dirty="0" smtClean="0">
                <a:solidFill>
                  <a:srgbClr val="FF0000"/>
                </a:solidFill>
                <a:latin typeface="+mj-lt"/>
                <a:sym typeface="Symbol"/>
              </a:rPr>
              <a:t>Cherenkov-based</a:t>
            </a:r>
            <a:r>
              <a:rPr lang="en-US" altLang="zh-CN" sz="1900" b="0" dirty="0" smtClean="0">
                <a:latin typeface="+mj-lt"/>
                <a:sym typeface="Symbol"/>
              </a:rPr>
              <a:t> technology is favorable for high momentum, and </a:t>
            </a:r>
            <a:r>
              <a:rPr lang="en-US" altLang="zh-CN" sz="1900" b="0" dirty="0" err="1" smtClean="0">
                <a:solidFill>
                  <a:srgbClr val="FF0000"/>
                </a:solidFill>
                <a:latin typeface="+mj-lt"/>
                <a:sym typeface="Symbol"/>
              </a:rPr>
              <a:t>dE</a:t>
            </a:r>
            <a:r>
              <a:rPr lang="en-US" altLang="zh-CN" sz="1900" b="0" dirty="0" smtClean="0">
                <a:solidFill>
                  <a:srgbClr val="FF0000"/>
                </a:solidFill>
                <a:latin typeface="+mj-lt"/>
                <a:sym typeface="Symbol"/>
              </a:rPr>
              <a:t>/dx </a:t>
            </a:r>
            <a:r>
              <a:rPr lang="en-US" altLang="zh-CN" sz="1900" b="0" dirty="0" smtClean="0">
                <a:latin typeface="+mj-lt"/>
                <a:sym typeface="Symbol"/>
              </a:rPr>
              <a:t>for the low momentum tracks</a:t>
            </a:r>
          </a:p>
          <a:p>
            <a:pPr marL="702000" lvl="1" indent="-342900">
              <a:lnSpc>
                <a:spcPct val="130000"/>
              </a:lnSpc>
              <a:buFont typeface="Calibri" panose="020F0502020204030204" pitchFamily="34" charset="0"/>
              <a:buChar char="─"/>
            </a:pPr>
            <a:r>
              <a:rPr lang="en-US" altLang="zh-CN" sz="1900" b="0" dirty="0" smtClean="0">
                <a:latin typeface="+mj-lt"/>
                <a:sym typeface="Symbol"/>
              </a:rPr>
              <a:t>Technology options : </a:t>
            </a:r>
            <a:r>
              <a:rPr lang="en-US" altLang="zh-CN" sz="1900" b="0" dirty="0" smtClean="0">
                <a:solidFill>
                  <a:srgbClr val="FF0000"/>
                </a:solidFill>
                <a:latin typeface="+mj-lt"/>
                <a:sym typeface="Symbol"/>
              </a:rPr>
              <a:t>RICH, DIRC-Like</a:t>
            </a:r>
          </a:p>
          <a:p>
            <a:pPr marL="1062000" lvl="1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1900" b="0" dirty="0" smtClean="0">
                <a:latin typeface="+mj-lt"/>
                <a:sym typeface="Symbol"/>
              </a:rPr>
              <a:t>Baseline Design : </a:t>
            </a:r>
            <a:r>
              <a:rPr lang="en-US" altLang="zh-CN" sz="1900" b="0" dirty="0" smtClean="0">
                <a:solidFill>
                  <a:srgbClr val="FF0000"/>
                </a:solidFill>
                <a:latin typeface="+mj-lt"/>
                <a:sym typeface="Symbol"/>
              </a:rPr>
              <a:t>Proximity RICH</a:t>
            </a:r>
            <a:r>
              <a:rPr lang="en-US" altLang="zh-CN" sz="1900" b="0" dirty="0" smtClean="0">
                <a:latin typeface="+mj-lt"/>
                <a:sym typeface="Symbol"/>
              </a:rPr>
              <a:t>, similar to ALICE HMPID, but with </a:t>
            </a:r>
            <a:r>
              <a:rPr lang="en-US" altLang="zh-CN" sz="1900" b="0" dirty="0" err="1" smtClean="0">
                <a:solidFill>
                  <a:srgbClr val="FF0000"/>
                </a:solidFill>
                <a:latin typeface="+mj-lt"/>
                <a:sym typeface="Symbol"/>
              </a:rPr>
              <a:t>CsI</a:t>
            </a:r>
            <a:r>
              <a:rPr lang="en-US" altLang="zh-CN" sz="1900" b="0" dirty="0" smtClean="0">
                <a:solidFill>
                  <a:srgbClr val="FF0000"/>
                </a:solidFill>
                <a:latin typeface="+mj-lt"/>
                <a:sym typeface="Symbol"/>
              </a:rPr>
              <a:t>-coated MPGD readout</a:t>
            </a:r>
          </a:p>
          <a:p>
            <a:pPr marL="1062000" lvl="1" indent="-3429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1900" b="0" dirty="0" smtClean="0">
                <a:latin typeface="+mj-lt"/>
                <a:sym typeface="Symbol"/>
              </a:rPr>
              <a:t>Alternative Design : </a:t>
            </a:r>
            <a:r>
              <a:rPr lang="en-US" altLang="zh-CN" sz="1900" b="0" dirty="0" smtClean="0">
                <a:solidFill>
                  <a:srgbClr val="FF0000"/>
                </a:solidFill>
                <a:latin typeface="+mj-lt"/>
                <a:sym typeface="Symbol"/>
              </a:rPr>
              <a:t>Aerogel + Position Sensitive Photon Detector</a:t>
            </a:r>
            <a:r>
              <a:rPr lang="en-US" altLang="zh-CN" sz="1900" b="0" dirty="0" smtClean="0">
                <a:latin typeface="+mj-lt"/>
                <a:sym typeface="Symbol"/>
              </a:rPr>
              <a:t>, similar to BELLE-II ARICH </a:t>
            </a:r>
          </a:p>
          <a:p>
            <a:pPr marL="359100" lvl="1" indent="0">
              <a:lnSpc>
                <a:spcPct val="130000"/>
              </a:lnSpc>
              <a:buNone/>
            </a:pPr>
            <a:r>
              <a:rPr lang="en-US" altLang="zh-CN" sz="1900" b="0" dirty="0" smtClean="0">
                <a:solidFill>
                  <a:srgbClr val="FF0000"/>
                </a:solidFill>
                <a:latin typeface="+mj-lt"/>
                <a:sym typeface="Symbol"/>
              </a:rPr>
              <a:t> </a:t>
            </a:r>
          </a:p>
          <a:p>
            <a:pPr marL="359100" lvl="1" indent="0">
              <a:lnSpc>
                <a:spcPct val="130000"/>
              </a:lnSpc>
              <a:buNone/>
            </a:pPr>
            <a:endParaRPr lang="en-US" altLang="zh-CN" sz="2000" b="0" dirty="0" smtClean="0">
              <a:latin typeface="+mj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972362" y="4636071"/>
            <a:ext cx="7067863" cy="1674336"/>
            <a:chOff x="239296" y="4526144"/>
            <a:chExt cx="8552172" cy="2142168"/>
          </a:xfrm>
        </p:grpSpPr>
        <p:pic>
          <p:nvPicPr>
            <p:cNvPr id="8" name="Picture 4" descr="http://alice-hmpid.web.cern.ch/alice-hmpid/detector/layout-col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9296" y="4709763"/>
              <a:ext cx="2973016" cy="1958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4883493"/>
              <a:ext cx="2736304" cy="178481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" name="Image 1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372200" y="4797152"/>
              <a:ext cx="2376264" cy="1871160"/>
            </a:xfrm>
            <a:prstGeom prst="rect">
              <a:avLst/>
            </a:prstGeom>
          </p:spPr>
        </p:pic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1F076731-C41E-4E4A-B120-41FA911FF6D9}"/>
                </a:ext>
              </a:extLst>
            </p:cNvPr>
            <p:cNvSpPr txBox="1"/>
            <p:nvPr/>
          </p:nvSpPr>
          <p:spPr>
            <a:xfrm>
              <a:off x="3758484" y="4526146"/>
              <a:ext cx="2067545" cy="577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36FA"/>
                  </a:solidFill>
                </a:rPr>
                <a:t>iTOP</a:t>
              </a:r>
              <a:r>
                <a:rPr lang="en-US" sz="1400" dirty="0">
                  <a:solidFill>
                    <a:srgbClr val="0036FA"/>
                  </a:solidFill>
                </a:rPr>
                <a:t> for BELLE2</a:t>
              </a: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4A95BC18-034E-E642-9F5C-7CDE28D20A64}"/>
                </a:ext>
              </a:extLst>
            </p:cNvPr>
            <p:cNvSpPr txBox="1"/>
            <p:nvPr/>
          </p:nvSpPr>
          <p:spPr>
            <a:xfrm>
              <a:off x="6794091" y="4526144"/>
              <a:ext cx="1997377" cy="473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36FA"/>
                  </a:solidFill>
                </a:rPr>
                <a:t>FTOF for </a:t>
              </a:r>
              <a:r>
                <a:rPr lang="en-US" sz="1400" dirty="0" err="1">
                  <a:solidFill>
                    <a:srgbClr val="0036FA"/>
                  </a:solidFill>
                </a:rPr>
                <a:t>superB</a:t>
              </a:r>
              <a:endParaRPr lang="en-US" sz="1400" dirty="0">
                <a:solidFill>
                  <a:srgbClr val="0036FA"/>
                </a:solidFill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0F21E6BE-4BEE-A14F-99A2-F7E76727323A}"/>
                </a:ext>
              </a:extLst>
            </p:cNvPr>
            <p:cNvSpPr txBox="1"/>
            <p:nvPr/>
          </p:nvSpPr>
          <p:spPr>
            <a:xfrm>
              <a:off x="822387" y="4581129"/>
              <a:ext cx="1733390" cy="577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36FA"/>
                  </a:solidFill>
                </a:rPr>
                <a:t>ALICE HMPID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4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960" y="70598"/>
            <a:ext cx="7640320" cy="714850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Detector requirements &amp; Baseline 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8865" y="375861"/>
            <a:ext cx="7990415" cy="5066395"/>
          </a:xfrm>
        </p:spPr>
        <p:txBody>
          <a:bodyPr>
            <a:normAutofit/>
          </a:bodyPr>
          <a:lstStyle/>
          <a:p>
            <a:pPr marL="359100" lvl="1" indent="0">
              <a:lnSpc>
                <a:spcPct val="130000"/>
              </a:lnSpc>
              <a:buNone/>
            </a:pPr>
            <a:endParaRPr lang="en-US" altLang="zh-CN" sz="2000" b="0" dirty="0" smtClean="0">
              <a:latin typeface="+mj-lt"/>
            </a:endParaRP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altLang="zh-CN" sz="2000" dirty="0" smtClean="0">
                <a:solidFill>
                  <a:srgbClr val="0036FA"/>
                </a:solidFill>
                <a:latin typeface="+mj-lt"/>
              </a:rPr>
              <a:t>e</a:t>
            </a:r>
            <a:r>
              <a:rPr lang="en-US" altLang="zh-CN" sz="2000" dirty="0">
                <a:solidFill>
                  <a:srgbClr val="0036FA"/>
                </a:solidFill>
                <a:latin typeface="+mj-lt"/>
              </a:rPr>
              <a:t>/</a:t>
            </a:r>
            <a:r>
              <a:rPr lang="en-US" altLang="zh-CN" sz="2000" dirty="0">
                <a:solidFill>
                  <a:srgbClr val="0036FA"/>
                </a:solidFill>
                <a:latin typeface="+mj-lt"/>
                <a:sym typeface="Symbol"/>
              </a:rPr>
              <a:t> 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sym typeface="Symbol"/>
              </a:rPr>
              <a:t>measurement : </a:t>
            </a:r>
            <a:endParaRPr lang="en-US" altLang="zh-CN" sz="2000" dirty="0">
              <a:solidFill>
                <a:srgbClr val="0036FA"/>
              </a:solidFill>
              <a:latin typeface="+mj-lt"/>
              <a:sym typeface="Symbol"/>
            </a:endParaRP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altLang="zh-CN" sz="2000" b="0" dirty="0" smtClean="0">
                <a:solidFill>
                  <a:srgbClr val="FF0000"/>
                </a:solidFill>
                <a:latin typeface="+mj-lt"/>
                <a:sym typeface="Symbol"/>
              </a:rPr>
              <a:t>High efficiency </a:t>
            </a:r>
            <a:r>
              <a:rPr lang="en-US" altLang="zh-CN" sz="2000" b="0" dirty="0" smtClean="0">
                <a:latin typeface="+mj-lt"/>
                <a:sym typeface="Symbol"/>
              </a:rPr>
              <a:t>for low energy </a:t>
            </a:r>
            <a:r>
              <a:rPr lang="en-US" altLang="zh-CN" sz="2000" dirty="0">
                <a:sym typeface="Symbol"/>
              </a:rPr>
              <a:t> </a:t>
            </a:r>
            <a:endParaRPr lang="en-US" altLang="zh-CN" sz="2000" b="0" dirty="0" smtClean="0">
              <a:latin typeface="+mj-lt"/>
              <a:sym typeface="Symbol"/>
            </a:endParaRP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altLang="zh-CN" sz="2000" b="0" dirty="0" smtClean="0">
                <a:latin typeface="+mj-lt"/>
                <a:sym typeface="Symbol"/>
              </a:rPr>
              <a:t>Good </a:t>
            </a:r>
            <a:r>
              <a:rPr lang="en-US" altLang="zh-CN" sz="2000" b="0" dirty="0" smtClean="0">
                <a:solidFill>
                  <a:srgbClr val="FF0000"/>
                </a:solidFill>
                <a:latin typeface="+mj-lt"/>
                <a:sym typeface="Symbol"/>
              </a:rPr>
              <a:t>energy, position  and time </a:t>
            </a:r>
            <a:r>
              <a:rPr lang="en-US" altLang="zh-CN" sz="2000" b="0" dirty="0" smtClean="0">
                <a:latin typeface="+mj-lt"/>
                <a:sym typeface="Symbol"/>
              </a:rPr>
              <a:t>resolution 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altLang="zh-CN" sz="2000" b="0" dirty="0" smtClean="0">
                <a:solidFill>
                  <a:srgbClr val="FF0000"/>
                </a:solidFill>
                <a:latin typeface="+mj-lt"/>
                <a:sym typeface="Symbol"/>
              </a:rPr>
              <a:t>Fast</a:t>
            </a:r>
            <a:r>
              <a:rPr lang="en-US" altLang="zh-CN" sz="2000" b="0" dirty="0" smtClean="0">
                <a:latin typeface="+mj-lt"/>
                <a:sym typeface="Symbol"/>
              </a:rPr>
              <a:t> response and Radiation </a:t>
            </a:r>
            <a:r>
              <a:rPr lang="en-US" altLang="zh-CN" sz="2000" b="0" dirty="0" smtClean="0">
                <a:solidFill>
                  <a:srgbClr val="FF0000"/>
                </a:solidFill>
                <a:latin typeface="+mj-lt"/>
                <a:sym typeface="Symbol"/>
              </a:rPr>
              <a:t>hardened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altLang="zh-CN" sz="2000" b="0" dirty="0" smtClean="0">
                <a:latin typeface="+mj-lt"/>
                <a:sym typeface="Symbol"/>
              </a:rPr>
              <a:t>Technology option : Crystal + novel photon detector (e.g. </a:t>
            </a:r>
            <a:r>
              <a:rPr lang="en-US" altLang="zh-CN" sz="2000" b="0" dirty="0" err="1" smtClean="0">
                <a:latin typeface="+mj-lt"/>
                <a:sym typeface="Symbol"/>
              </a:rPr>
              <a:t>SiPM</a:t>
            </a:r>
            <a:r>
              <a:rPr lang="en-US" altLang="zh-CN" sz="2000" b="0" dirty="0" smtClean="0">
                <a:latin typeface="+mj-lt"/>
                <a:sym typeface="Symbol"/>
              </a:rPr>
              <a:t>)</a:t>
            </a:r>
          </a:p>
          <a:p>
            <a:pPr marL="1101600" lvl="1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000" b="0" dirty="0" smtClean="0">
                <a:latin typeface="+mj-lt"/>
                <a:sym typeface="Symbol"/>
              </a:rPr>
              <a:t>Crystal : </a:t>
            </a:r>
            <a:r>
              <a:rPr lang="en-US" altLang="zh-CN" sz="2000" b="0" dirty="0" smtClean="0">
                <a:solidFill>
                  <a:srgbClr val="FF0000"/>
                </a:solidFill>
                <a:latin typeface="+mj-lt"/>
                <a:sym typeface="Symbol"/>
              </a:rPr>
              <a:t>pure </a:t>
            </a:r>
            <a:r>
              <a:rPr lang="en-US" altLang="zh-CN" sz="2000" b="0" dirty="0" err="1" smtClean="0">
                <a:solidFill>
                  <a:srgbClr val="FF0000"/>
                </a:solidFill>
                <a:latin typeface="+mj-lt"/>
                <a:sym typeface="Symbol"/>
              </a:rPr>
              <a:t>CsI</a:t>
            </a:r>
            <a:r>
              <a:rPr lang="en-US" altLang="zh-CN" sz="2000" b="0" dirty="0" smtClean="0">
                <a:solidFill>
                  <a:srgbClr val="FF0000"/>
                </a:solidFill>
                <a:latin typeface="+mj-lt"/>
                <a:sym typeface="Symbol"/>
              </a:rPr>
              <a:t> </a:t>
            </a:r>
            <a:r>
              <a:rPr lang="en-US" altLang="zh-CN" sz="2000" b="0" dirty="0" smtClean="0">
                <a:latin typeface="+mj-lt"/>
                <a:sym typeface="Symbol"/>
              </a:rPr>
              <a:t>for barrel, </a:t>
            </a:r>
            <a:r>
              <a:rPr lang="en-US" altLang="zh-CN" sz="2000" b="0" dirty="0" smtClean="0">
                <a:solidFill>
                  <a:srgbClr val="FF0000"/>
                </a:solidFill>
                <a:latin typeface="+mj-lt"/>
                <a:sym typeface="Symbol"/>
              </a:rPr>
              <a:t>LYSO</a:t>
            </a:r>
            <a:r>
              <a:rPr lang="en-US" altLang="zh-CN" sz="2000" b="0" dirty="0" smtClean="0">
                <a:latin typeface="+mj-lt"/>
                <a:sym typeface="Symbol"/>
              </a:rPr>
              <a:t> for Endcap</a:t>
            </a:r>
          </a:p>
          <a:p>
            <a:pPr marL="1101600" lvl="1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000" b="0" dirty="0" smtClean="0">
                <a:latin typeface="+mj-lt"/>
                <a:sym typeface="Symbol"/>
              </a:rPr>
              <a:t>Readout : Larger Area </a:t>
            </a:r>
            <a:r>
              <a:rPr lang="en-US" altLang="zh-CN" sz="2000" b="0" dirty="0" smtClean="0">
                <a:solidFill>
                  <a:srgbClr val="FF0000"/>
                </a:solidFill>
                <a:latin typeface="+mj-lt"/>
                <a:sym typeface="Symbol"/>
              </a:rPr>
              <a:t>PD, APD and </a:t>
            </a:r>
            <a:r>
              <a:rPr lang="en-US" altLang="zh-CN" sz="2000" b="0" dirty="0" err="1" smtClean="0">
                <a:solidFill>
                  <a:srgbClr val="FF0000"/>
                </a:solidFill>
                <a:latin typeface="+mj-lt"/>
                <a:sym typeface="Symbol"/>
              </a:rPr>
              <a:t>SiPM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457200" lvl="1" indent="0">
              <a:lnSpc>
                <a:spcPct val="140000"/>
              </a:lnSpc>
              <a:spcBef>
                <a:spcPts val="0"/>
              </a:spcBef>
              <a:buNone/>
            </a:pPr>
            <a:endParaRPr lang="en-US" altLang="zh-CN" sz="2000" b="0" dirty="0">
              <a:latin typeface="+mj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8DE10FA-DE63-1E4F-9E7E-9FE3BB6195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5319" y="4186135"/>
            <a:ext cx="1952534" cy="18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D2CD5BF9-9769-CD4E-BC2A-65755BA3D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606" y="4101524"/>
            <a:ext cx="2133600" cy="21654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04" y="4101524"/>
            <a:ext cx="3651596" cy="197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27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960" y="70598"/>
            <a:ext cx="7640320" cy="714850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Detector requirements &amp; Baseline 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6792" y="897562"/>
            <a:ext cx="7990415" cy="5458788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000" dirty="0" smtClean="0">
                <a:solidFill>
                  <a:srgbClr val="0036FA"/>
                </a:solidFill>
                <a:latin typeface="+mj-lt"/>
              </a:rPr>
              <a:t>μ </a:t>
            </a:r>
            <a:r>
              <a:rPr lang="en-US" altLang="zh-CN" sz="2000" dirty="0">
                <a:solidFill>
                  <a:srgbClr val="0036FA"/>
                </a:solidFill>
                <a:latin typeface="+mj-lt"/>
              </a:rPr>
              <a:t>detection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zh-CN" sz="2000" b="0" dirty="0">
                <a:latin typeface="+mj-lt"/>
              </a:rPr>
              <a:t>Low </a:t>
            </a:r>
            <a:r>
              <a:rPr lang="en-US" altLang="zh-CN" sz="2000" b="0" dirty="0">
                <a:solidFill>
                  <a:srgbClr val="FF0000"/>
                </a:solidFill>
                <a:latin typeface="+mj-lt"/>
              </a:rPr>
              <a:t>momentum</a:t>
            </a:r>
            <a:r>
              <a:rPr lang="en-US" altLang="zh-CN" sz="2000" b="0" dirty="0">
                <a:latin typeface="+mj-lt"/>
              </a:rPr>
              <a:t> threshold (</a:t>
            </a:r>
            <a:r>
              <a:rPr lang="en-US" altLang="zh-CN" sz="2000" b="0" dirty="0" smtClean="0">
                <a:latin typeface="+mj-lt"/>
              </a:rPr>
              <a:t>p~0.4GeV</a:t>
            </a:r>
            <a:r>
              <a:rPr lang="en-US" altLang="zh-CN" sz="2000" b="0" dirty="0">
                <a:latin typeface="+mj-lt"/>
              </a:rPr>
              <a:t>)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zh-CN" sz="2000" b="0" dirty="0">
                <a:latin typeface="+mj-lt"/>
              </a:rPr>
              <a:t>high </a:t>
            </a:r>
            <a:r>
              <a:rPr lang="en-US" altLang="zh-CN" sz="2000" b="0" dirty="0">
                <a:latin typeface="+mj-lt"/>
                <a:cs typeface="Times New Roman"/>
              </a:rPr>
              <a:t>μ </a:t>
            </a:r>
            <a:r>
              <a:rPr lang="en-US" altLang="zh-CN" sz="2000" b="0" dirty="0">
                <a:latin typeface="+mj-lt"/>
              </a:rPr>
              <a:t>efficiency and </a:t>
            </a:r>
            <a:r>
              <a:rPr lang="en-US" altLang="zh-CN" sz="2000" b="0" dirty="0" smtClean="0">
                <a:solidFill>
                  <a:srgbClr val="FF0000"/>
                </a:solidFill>
                <a:latin typeface="+mj-lt"/>
                <a:cs typeface="Times New Roman"/>
              </a:rPr>
              <a:t>μ/</a:t>
            </a:r>
            <a:r>
              <a:rPr lang="en-US" altLang="zh-CN" sz="2000" b="0" dirty="0" smtClean="0">
                <a:solidFill>
                  <a:srgbClr val="FF0000"/>
                </a:solidFill>
                <a:latin typeface="+mj-lt"/>
                <a:sym typeface="Symbol"/>
              </a:rPr>
              <a:t></a:t>
            </a:r>
            <a:r>
              <a:rPr lang="en-US" altLang="zh-CN" sz="2000" b="0" dirty="0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en-US" altLang="zh-CN" sz="2000" b="0" dirty="0">
                <a:solidFill>
                  <a:srgbClr val="FF0000"/>
                </a:solidFill>
                <a:latin typeface="+mj-lt"/>
              </a:rPr>
              <a:t>suppression </a:t>
            </a:r>
            <a:r>
              <a:rPr lang="en-US" altLang="zh-CN" sz="2000" b="0" dirty="0" smtClean="0">
                <a:latin typeface="+mj-lt"/>
              </a:rPr>
              <a:t>power&gt;10 (30</a:t>
            </a:r>
            <a:r>
              <a:rPr lang="zh-CN" altLang="en-US" sz="2000" b="0" dirty="0" smtClean="0">
                <a:latin typeface="+mj-lt"/>
              </a:rPr>
              <a:t>）</a:t>
            </a:r>
            <a:endParaRPr lang="en-US" altLang="zh-CN" sz="2000" b="0" dirty="0" smtClean="0">
              <a:latin typeface="+mj-lt"/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zh-CN" sz="2000" b="0" dirty="0" smtClean="0">
                <a:latin typeface="+mj-lt"/>
              </a:rPr>
              <a:t>Technology option </a:t>
            </a:r>
            <a:r>
              <a:rPr lang="zh-CN" altLang="en-US" sz="2000" b="0" dirty="0" smtClean="0">
                <a:latin typeface="+mj-lt"/>
              </a:rPr>
              <a:t>：</a:t>
            </a:r>
            <a:endParaRPr lang="en-US" altLang="zh-CN" sz="2000" b="0" dirty="0" smtClean="0">
              <a:latin typeface="+mj-lt"/>
            </a:endParaRPr>
          </a:p>
          <a:p>
            <a:pPr marL="1101600" lvl="1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000" b="0" dirty="0" smtClean="0">
                <a:latin typeface="+mj-lt"/>
              </a:rPr>
              <a:t>2-3 inner layers with </a:t>
            </a:r>
            <a:r>
              <a:rPr lang="en-US" altLang="zh-CN" sz="2000" b="0" dirty="0" smtClean="0">
                <a:solidFill>
                  <a:srgbClr val="FF0000"/>
                </a:solidFill>
                <a:latin typeface="+mj-lt"/>
              </a:rPr>
              <a:t>MRPC for precise timing</a:t>
            </a:r>
          </a:p>
          <a:p>
            <a:pPr marL="1101600" lvl="1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000" b="0" dirty="0" smtClean="0">
                <a:latin typeface="+mj-lt"/>
              </a:rPr>
              <a:t>~8 outer layers with </a:t>
            </a:r>
            <a:r>
              <a:rPr lang="en-US" altLang="zh-CN" sz="2000" b="0" dirty="0" smtClean="0">
                <a:solidFill>
                  <a:srgbClr val="FF0000"/>
                </a:solidFill>
                <a:latin typeface="+mj-lt"/>
              </a:rPr>
              <a:t>RPC </a:t>
            </a:r>
            <a:r>
              <a:rPr lang="en-US" altLang="zh-CN" sz="2000" b="0" dirty="0" smtClean="0">
                <a:latin typeface="+mj-lt"/>
              </a:rPr>
              <a:t>(Barrel : streamer, Endcap : avalanche)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altLang="zh-CN" sz="2000" b="0" dirty="0" smtClean="0">
              <a:latin typeface="+mj-lt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altLang="zh-CN" sz="2000" b="0" dirty="0">
              <a:latin typeface="+mj-lt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altLang="zh-CN" sz="2000" b="0" dirty="0" smtClean="0">
              <a:latin typeface="+mj-lt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altLang="zh-CN" sz="2000" b="0" dirty="0">
              <a:latin typeface="+mj-lt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altLang="zh-CN" sz="2000" b="0" dirty="0" smtClean="0">
              <a:latin typeface="+mj-lt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altLang="zh-CN" sz="2000" b="0" dirty="0">
              <a:latin typeface="+mj-lt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altLang="zh-CN" sz="2000" b="0" dirty="0" smtClean="0">
              <a:latin typeface="+mj-lt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altLang="zh-CN" sz="2000" b="0" dirty="0">
              <a:latin typeface="+mj-lt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altLang="zh-CN" sz="2000" b="0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US" altLang="zh-CN" sz="2000" dirty="0" smtClean="0">
                <a:solidFill>
                  <a:srgbClr val="0036FA"/>
                </a:solidFill>
                <a:latin typeface="+mj-lt"/>
              </a:rPr>
              <a:t>Magnet </a:t>
            </a:r>
            <a:endParaRPr lang="en-US" altLang="zh-CN" sz="2000" dirty="0">
              <a:solidFill>
                <a:srgbClr val="0036FA"/>
              </a:solidFill>
              <a:latin typeface="+mj-lt"/>
            </a:endParaRPr>
          </a:p>
          <a:p>
            <a:pPr lvl="1">
              <a:spcBef>
                <a:spcPts val="0"/>
              </a:spcBef>
            </a:pPr>
            <a:r>
              <a:rPr lang="en-US" altLang="zh-CN" sz="2000" b="0" dirty="0">
                <a:latin typeface="+mj-lt"/>
              </a:rPr>
              <a:t>Desirable to be </a:t>
            </a:r>
            <a:r>
              <a:rPr lang="en-US" altLang="zh-CN" sz="2000" b="0" dirty="0">
                <a:solidFill>
                  <a:srgbClr val="FF0000"/>
                </a:solidFill>
                <a:latin typeface="+mj-lt"/>
              </a:rPr>
              <a:t>adjustable</a:t>
            </a:r>
            <a:r>
              <a:rPr lang="en-US" altLang="zh-CN" sz="2000" b="0" dirty="0">
                <a:latin typeface="+mj-lt"/>
              </a:rPr>
              <a:t> from </a:t>
            </a:r>
            <a:r>
              <a:rPr lang="en-US" altLang="zh-CN" sz="2000" b="0" dirty="0" smtClean="0">
                <a:latin typeface="+mj-lt"/>
              </a:rPr>
              <a:t>0.5-1.0 T</a:t>
            </a:r>
            <a:endParaRPr lang="zh-CN" altLang="en-US" sz="2000" b="0" dirty="0">
              <a:latin typeface="+mj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4" name="Picture 2" descr="C:\Users\SONG\Desktop\图片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556" y="3226479"/>
            <a:ext cx="2470358" cy="88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1"/>
          <p:cNvGrpSpPr/>
          <p:nvPr/>
        </p:nvGrpSpPr>
        <p:grpSpPr>
          <a:xfrm>
            <a:off x="1865580" y="4497265"/>
            <a:ext cx="2254334" cy="978328"/>
            <a:chOff x="5972920" y="3584911"/>
            <a:chExt cx="2960736" cy="2221752"/>
          </a:xfrm>
        </p:grpSpPr>
        <p:pic>
          <p:nvPicPr>
            <p:cNvPr id="16" name="Picture 6" descr="starDiagra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920" y="3584911"/>
              <a:ext cx="2960736" cy="2221752"/>
            </a:xfrm>
            <a:prstGeom prst="rect">
              <a:avLst/>
            </a:prstGeom>
          </p:spPr>
        </p:pic>
        <p:sp>
          <p:nvSpPr>
            <p:cNvPr id="17" name="右箭头 5"/>
            <p:cNvSpPr/>
            <p:nvPr/>
          </p:nvSpPr>
          <p:spPr>
            <a:xfrm rot="3511600">
              <a:off x="6762425" y="3866863"/>
              <a:ext cx="432048" cy="144016"/>
            </a:xfrm>
            <a:prstGeom prst="rightArrow">
              <a:avLst/>
            </a:prstGeom>
            <a:solidFill>
              <a:srgbClr val="FF0000"/>
            </a:solidFill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内容占位符 2"/>
          <p:cNvSpPr txBox="1">
            <a:spLocks/>
          </p:cNvSpPr>
          <p:nvPr/>
        </p:nvSpPr>
        <p:spPr>
          <a:xfrm>
            <a:off x="4917507" y="4453015"/>
            <a:ext cx="3422309" cy="1215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500" dirty="0">
                <a:solidFill>
                  <a:srgbClr val="C00000"/>
                </a:solidFill>
              </a:rPr>
              <a:t>Performance:</a:t>
            </a:r>
            <a:endParaRPr lang="en-US" altLang="zh-CN" sz="45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4500" dirty="0"/>
              <a:t>Efficiency:  </a:t>
            </a:r>
            <a:r>
              <a:rPr lang="en-US" altLang="zh-CN" sz="4500" dirty="0">
                <a:solidFill>
                  <a:schemeClr val="hlink"/>
                </a:solidFill>
              </a:rPr>
              <a:t>&gt; 98%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4500" dirty="0"/>
              <a:t>Time resolution: </a:t>
            </a:r>
            <a:r>
              <a:rPr lang="en-US" altLang="zh-CN" sz="4500" dirty="0">
                <a:solidFill>
                  <a:schemeClr val="hlink"/>
                </a:solidFill>
              </a:rPr>
              <a:t>&lt; 80 ps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4500" dirty="0"/>
              <a:t>Spatial resolution:</a:t>
            </a:r>
            <a:r>
              <a:rPr lang="en-US" altLang="zh-CN" sz="4500" dirty="0">
                <a:solidFill>
                  <a:schemeClr val="folHlink"/>
                </a:solidFill>
              </a:rPr>
              <a:t> </a:t>
            </a:r>
            <a:r>
              <a:rPr lang="en-US" altLang="zh-CN" sz="4500" dirty="0">
                <a:solidFill>
                  <a:schemeClr val="hlink"/>
                </a:solidFill>
              </a:rPr>
              <a:t>0.6 cm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endParaRPr lang="en-US" altLang="zh-CN" sz="2400" dirty="0"/>
          </a:p>
          <a:p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2294447" y="4114801"/>
            <a:ext cx="1292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MTD at STAR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4917507" y="3226479"/>
            <a:ext cx="3810108" cy="142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ＭＳ Ｐゴシック" charset="-128"/>
                <a:cs typeface="Century Gothic" pitchFamily="34" charset="0"/>
              </a:rPr>
              <a:t>Long-Strip MRPC 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ＭＳ Ｐゴシック" charset="-128"/>
                <a:cs typeface="Century Gothic" pitchFamily="34" charset="0"/>
              </a:rPr>
              <a:t>Module at STAR  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ＭＳ Ｐゴシック" charset="-128"/>
              <a:cs typeface="Century Gothic" pitchFamily="34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Century Gothic" pitchFamily="34" charset="0"/>
              </a:rPr>
              <a:t>Active area: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Century Gothic" pitchFamily="34" charset="0"/>
              </a:rPr>
              <a:t>87 x 52 cm</a:t>
            </a:r>
            <a:r>
              <a:rPr kumimoji="0" lang="en-US" altLang="zh-CN" b="0" i="0" u="none" strike="noStrike" kern="1200" cap="none" spc="0" normalizeH="0" baseline="3000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Century Gothic" pitchFamily="34" charset="0"/>
              </a:rPr>
              <a:t>2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ＭＳ Ｐゴシック" charset="-128"/>
              <a:cs typeface="Century Gothic" pitchFamily="34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Century Gothic" pitchFamily="34" charset="0"/>
              </a:rPr>
              <a:t>Read out strip: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Century Gothic" pitchFamily="34" charset="0"/>
              </a:rPr>
              <a:t>87 cm x 3.8 cm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Century Gothic" pitchFamily="34" charset="0"/>
              </a:rPr>
              <a:t>Gas gaps: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+mn-lt"/>
                <a:ea typeface="ＭＳ Ｐゴシック" charset="-128"/>
                <a:cs typeface="Century Gothic" pitchFamily="34" charset="0"/>
              </a:rPr>
              <a:t>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charset="-128"/>
                <a:cs typeface="Century Gothic" pitchFamily="34" charset="0"/>
              </a:rPr>
              <a:t>0.25 mm x 5</a:t>
            </a:r>
          </a:p>
        </p:txBody>
      </p:sp>
    </p:spTree>
    <p:extLst>
      <p:ext uri="{BB962C8B-B14F-4D97-AF65-F5344CB8AC3E}">
        <p14:creationId xmlns:p14="http://schemas.microsoft.com/office/powerpoint/2010/main" val="53616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 smtClean="0"/>
              <a:t>Charmonium</a:t>
            </a:r>
            <a:r>
              <a:rPr lang="en-US" altLang="zh-CN" dirty="0" smtClean="0"/>
              <a:t>-Like Physics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792476" y="6360496"/>
            <a:ext cx="2895600" cy="365125"/>
          </a:xfrm>
        </p:spPr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31848" y="825007"/>
            <a:ext cx="8961120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200" b="1" dirty="0" smtClean="0">
                <a:solidFill>
                  <a:srgbClr val="FF0000"/>
                </a:solidFill>
              </a:rPr>
              <a:t>Fruitful results </a:t>
            </a:r>
            <a:r>
              <a:rPr lang="en-US" altLang="zh-CN" sz="2200" b="1" dirty="0" smtClean="0"/>
              <a:t>in  past decade, a 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new </a:t>
            </a:r>
            <a:r>
              <a:rPr lang="en-US" altLang="zh-CN" sz="2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territory </a:t>
            </a:r>
            <a:r>
              <a:rPr lang="en-US" altLang="zh-CN" sz="2200" b="1" dirty="0" smtClean="0">
                <a:cs typeface="Times New Roman" panose="02020603050405020304" pitchFamily="18" charset="0"/>
              </a:rPr>
              <a:t>to study  exotic hadrons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" y="1978267"/>
            <a:ext cx="3980078" cy="245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386080" y="1342387"/>
            <a:ext cx="4033520" cy="50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36FA"/>
                </a:solidFill>
                <a:latin typeface="+mj-lt"/>
                <a:sym typeface="Symbol" panose="05050102010706020507" pitchFamily="18" charset="2"/>
              </a:rPr>
              <a:t>-</a:t>
            </a:r>
            <a:r>
              <a:rPr lang="en-US" altLang="zh-CN" sz="2000" b="1" dirty="0" smtClean="0">
                <a:solidFill>
                  <a:srgbClr val="0036FA"/>
                </a:solidFill>
                <a:latin typeface="+mj-lt"/>
              </a:rPr>
              <a:t>C Factory :  </a:t>
            </a:r>
            <a:r>
              <a:rPr lang="en-US" altLang="zh-CN" sz="2000" dirty="0" err="1" smtClean="0">
                <a:solidFill>
                  <a:srgbClr val="FF0000"/>
                </a:solidFill>
                <a:latin typeface="+mj-lt"/>
              </a:rPr>
              <a:t>e</a:t>
            </a:r>
            <a:r>
              <a:rPr lang="en-US" altLang="zh-CN" sz="2000" baseline="30000" dirty="0" err="1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en-US" altLang="zh-CN" sz="2000" dirty="0" err="1" smtClean="0">
                <a:solidFill>
                  <a:srgbClr val="FF0000"/>
                </a:solidFill>
                <a:latin typeface="+mj-lt"/>
              </a:rPr>
              <a:t>e</a:t>
            </a:r>
            <a:r>
              <a:rPr lang="en-US" altLang="zh-CN" sz="2000" baseline="30000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en-US" altLang="zh-CN" sz="2000" dirty="0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Y/</a:t>
            </a:r>
            <a:r>
              <a:rPr lang="en-US" altLang="zh-CN" sz="2000" dirty="0" err="1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Z</a:t>
            </a:r>
            <a:r>
              <a:rPr lang="en-US" altLang="zh-CN" sz="2000" baseline="-25000" dirty="0" err="1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c</a:t>
            </a:r>
            <a:r>
              <a:rPr lang="en-US" altLang="zh-CN" sz="2000" dirty="0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+ X</a:t>
            </a:r>
          </a:p>
        </p:txBody>
      </p:sp>
      <p:sp>
        <p:nvSpPr>
          <p:cNvPr id="21" name="矩形 20"/>
          <p:cNvSpPr/>
          <p:nvPr/>
        </p:nvSpPr>
        <p:spPr>
          <a:xfrm>
            <a:off x="293061" y="4418683"/>
            <a:ext cx="5677620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sz="1700" b="1" dirty="0" smtClean="0">
                <a:solidFill>
                  <a:srgbClr val="0036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factory :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integrate effective luminosity between 4-5 GeV is 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0.23ab</a:t>
            </a:r>
            <a:r>
              <a:rPr lang="en-US" altLang="zh-CN" sz="17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 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50 ab</a:t>
            </a:r>
            <a:r>
              <a:rPr lang="en-US" altLang="zh-CN" sz="17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pPr marL="285750" indent="-28575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sz="1700" b="1" dirty="0">
                <a:solidFill>
                  <a:srgbClr val="0036FA"/>
                </a:solidFill>
                <a:sym typeface="Symbol" panose="05050102010706020507" pitchFamily="18" charset="2"/>
              </a:rPr>
              <a:t>-</a:t>
            </a:r>
            <a:r>
              <a:rPr lang="en-US" altLang="zh-CN" sz="1700" b="1" dirty="0">
                <a:solidFill>
                  <a:srgbClr val="0036FA"/>
                </a:solidFill>
              </a:rPr>
              <a:t>C </a:t>
            </a:r>
            <a:r>
              <a:rPr lang="en-US" altLang="zh-CN" sz="1700" b="1" dirty="0" smtClean="0">
                <a:solidFill>
                  <a:srgbClr val="0036FA"/>
                </a:solidFill>
              </a:rPr>
              <a:t>factory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: scan 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in region 4-5 GeV, 10 MeV/step,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every point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en-US" altLang="zh-CN" sz="17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fb</a:t>
            </a:r>
            <a:r>
              <a:rPr lang="en-US" altLang="zh-CN" sz="1700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sz="17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/year, 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time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 of Belle II for 50 ab</a:t>
            </a:r>
            <a:r>
              <a:rPr lang="en-US" altLang="zh-CN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marL="285750" indent="-28575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-C factory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have </a:t>
            </a:r>
            <a:r>
              <a:rPr lang="en-US" altLang="zh-CN" sz="17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 higher efficiency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than B Factory</a:t>
            </a:r>
            <a:endParaRPr lang="en-US" altLang="zh-CN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409968" y="1323309"/>
            <a:ext cx="4033520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36FA"/>
                </a:solidFill>
                <a:latin typeface="+mj-lt"/>
                <a:sym typeface="Symbol" panose="05050102010706020507" pitchFamily="18" charset="2"/>
              </a:rPr>
              <a:t>B Factor</a:t>
            </a:r>
            <a:r>
              <a:rPr lang="en-US" altLang="zh-CN" sz="2000" dirty="0" smtClean="0">
                <a:latin typeface="+mj-lt"/>
                <a:sym typeface="Symbol" panose="05050102010706020507" pitchFamily="18" charset="2"/>
              </a:rPr>
              <a:t> :  </a:t>
            </a:r>
            <a:r>
              <a:rPr lang="en-US" altLang="zh-CN" sz="2000" dirty="0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ISR, B decay</a:t>
            </a:r>
            <a:endParaRPr lang="zh-CN" altLang="en-US" sz="20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32249" y="2000234"/>
            <a:ext cx="2959292" cy="4243591"/>
            <a:chOff x="5932249" y="1682981"/>
            <a:chExt cx="2959292" cy="4243591"/>
          </a:xfrm>
        </p:grpSpPr>
        <p:grpSp>
          <p:nvGrpSpPr>
            <p:cNvPr id="11" name="组合 10"/>
            <p:cNvGrpSpPr/>
            <p:nvPr/>
          </p:nvGrpSpPr>
          <p:grpSpPr>
            <a:xfrm>
              <a:off x="5932249" y="2087087"/>
              <a:ext cx="2754551" cy="1628958"/>
              <a:chOff x="618050" y="2262896"/>
              <a:chExt cx="3868289" cy="3313438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050" y="2262896"/>
                <a:ext cx="3868289" cy="3313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9" descr="Belle-logo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1014" y="2501244"/>
                <a:ext cx="818360" cy="724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0"/>
              <p:cNvSpPr txBox="1"/>
              <p:nvPr/>
            </p:nvSpPr>
            <p:spPr>
              <a:xfrm>
                <a:off x="3163810" y="3740314"/>
                <a:ext cx="1322529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zh-CN" sz="1600" b="1" dirty="0">
                    <a:solidFill>
                      <a:srgbClr val="FF0000"/>
                    </a:solidFill>
                    <a:latin typeface="Arial Unicode MS"/>
                    <a:ea typeface="宋体" charset="-122"/>
                    <a:cs typeface="Arial Unicode MS"/>
                    <a:sym typeface="Symbol"/>
                  </a:rPr>
                  <a:t>&gt;5.2</a:t>
                </a: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5932249" y="4061583"/>
              <a:ext cx="2754551" cy="1864989"/>
              <a:chOff x="4369229" y="2403306"/>
              <a:chExt cx="4377585" cy="3770318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01"/>
              <a:stretch/>
            </p:blipFill>
            <p:spPr bwMode="auto">
              <a:xfrm>
                <a:off x="4369229" y="2403306"/>
                <a:ext cx="4377585" cy="3770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" descr="C:\Users\user\Desktop\BES3_logo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6265" y="2617729"/>
                <a:ext cx="1378018" cy="6459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20"/>
              <p:cNvSpPr txBox="1"/>
              <p:nvPr/>
            </p:nvSpPr>
            <p:spPr>
              <a:xfrm>
                <a:off x="5745387" y="4722768"/>
                <a:ext cx="998896" cy="723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zh-CN" b="1" dirty="0" smtClean="0">
                    <a:solidFill>
                      <a:srgbClr val="FF0000"/>
                    </a:solidFill>
                    <a:latin typeface="Arial Unicode MS"/>
                    <a:ea typeface="宋体" charset="-122"/>
                    <a:cs typeface="Arial Unicode MS"/>
                    <a:sym typeface="Symbol"/>
                  </a:rPr>
                  <a:t>&gt;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 Unicode MS"/>
                    <a:ea typeface="宋体" charset="-122"/>
                    <a:cs typeface="Arial Unicode MS"/>
                    <a:sym typeface="Symbol"/>
                  </a:rPr>
                  <a:t>8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Arial Unicode MS"/>
                    <a:ea typeface="宋体" charset="-122"/>
                    <a:cs typeface="Arial Unicode MS"/>
                    <a:sym typeface="Symbol"/>
                  </a:rPr>
                  <a:t></a:t>
                </a:r>
                <a:endParaRPr lang="en-US" altLang="zh-CN" b="1" dirty="0">
                  <a:solidFill>
                    <a:srgbClr val="FF0000"/>
                  </a:solidFill>
                  <a:latin typeface="Arial Unicode MS"/>
                  <a:ea typeface="宋体" charset="-122"/>
                  <a:cs typeface="Arial Unicode MS"/>
                  <a:sym typeface="Symbol"/>
                </a:endParaRPr>
              </a:p>
            </p:txBody>
          </p:sp>
        </p:grpSp>
        <p:sp>
          <p:nvSpPr>
            <p:cNvPr id="19" name="矩形 10"/>
            <p:cNvSpPr/>
            <p:nvPr/>
          </p:nvSpPr>
          <p:spPr>
            <a:xfrm>
              <a:off x="6390094" y="1682981"/>
              <a:ext cx="2239666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en-US" altLang="zh-CN" sz="1200" dirty="0" smtClean="0"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Belle with ISR: PRL110, 252002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zh-CN" sz="1200" dirty="0" smtClean="0"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967 fb</a:t>
              </a:r>
              <a:r>
                <a:rPr kumimoji="0" lang="en-US" altLang="zh-CN" sz="1200" baseline="30000" dirty="0" smtClean="0"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-1</a:t>
              </a:r>
              <a:r>
                <a:rPr kumimoji="0" lang="en-US" altLang="zh-CN" sz="1200" dirty="0" smtClean="0"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 in 10 years running time</a:t>
              </a:r>
            </a:p>
          </p:txBody>
        </p:sp>
        <p:sp>
          <p:nvSpPr>
            <p:cNvPr id="23" name="矩形 10"/>
            <p:cNvSpPr/>
            <p:nvPr/>
          </p:nvSpPr>
          <p:spPr>
            <a:xfrm>
              <a:off x="6232522" y="3684158"/>
              <a:ext cx="2659019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BESIII at 4.260 </a:t>
              </a:r>
              <a:r>
                <a:rPr kumimoji="0" lang="en-US" altLang="zh-CN" sz="12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GeV</a:t>
              </a: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: PRL110, 252001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0.525 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f</a:t>
              </a: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b</a:t>
              </a:r>
              <a:r>
                <a:rPr kumimoji="0" lang="en-US" altLang="zh-CN" sz="12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-1</a:t>
              </a: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 in one month running time </a:t>
              </a:r>
            </a:p>
          </p:txBody>
        </p:sp>
      </p:grpSp>
      <p:sp>
        <p:nvSpPr>
          <p:cNvPr id="24" name="TextBox 4"/>
          <p:cNvSpPr txBox="1"/>
          <p:nvPr/>
        </p:nvSpPr>
        <p:spPr>
          <a:xfrm>
            <a:off x="1676957" y="2944450"/>
            <a:ext cx="2563319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@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4.26 </a:t>
            </a:r>
            <a:r>
              <a:rPr kumimoji="0" lang="en-US" altLang="zh-CN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GeV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for </a:t>
            </a:r>
            <a:r>
              <a:rPr kumimoji="0" lang="en-US" altLang="zh-CN" sz="1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</a:t>
            </a:r>
            <a:r>
              <a:rPr kumimoji="0" lang="en-US" altLang="zh-CN" sz="1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J/</a:t>
            </a:r>
          </a:p>
          <a:p>
            <a:pPr algn="ctr"/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</a:t>
            </a:r>
            <a:r>
              <a:rPr kumimoji="0" lang="en-US" altLang="zh-CN" sz="1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BESIII 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 46%,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</a:t>
            </a:r>
            <a:r>
              <a:rPr kumimoji="0" lang="en-US" altLang="zh-CN" sz="1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Belle   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 10%</a:t>
            </a:r>
            <a:endParaRPr kumimoji="0"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</p:txBody>
      </p:sp>
      <p:pic>
        <p:nvPicPr>
          <p:cNvPr id="25" name="Picture 9" descr="Bell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29" y="2054992"/>
            <a:ext cx="582742" cy="3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82133" y="135204"/>
            <a:ext cx="7179733" cy="590930"/>
          </a:xfrm>
        </p:spPr>
        <p:txBody>
          <a:bodyPr>
            <a:noAutofit/>
          </a:bodyPr>
          <a:lstStyle/>
          <a:p>
            <a:r>
              <a:rPr lang="en-US" altLang="zh-CN" sz="3600" dirty="0" err="1" smtClean="0"/>
              <a:t>Charmonium</a:t>
            </a:r>
            <a:r>
              <a:rPr lang="en-US" altLang="zh-CN" sz="3600" dirty="0" smtClean="0"/>
              <a:t>-Like @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-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 Factory</a:t>
            </a:r>
            <a:endParaRPr lang="zh-CN" altLang="en-US" sz="3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794000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06400" y="1032698"/>
            <a:ext cx="5935134" cy="4961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/Y/Hybrid(</a:t>
            </a:r>
            <a:r>
              <a:rPr lang="en-US" altLang="zh-CN" sz="2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ccg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 (1</a:t>
            </a:r>
            <a:r>
              <a:rPr lang="en-US" altLang="zh-CN" sz="2000" baseline="30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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 produced in the </a:t>
            </a:r>
            <a:r>
              <a:rPr lang="en-US" altLang="zh-CN" sz="2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2000" baseline="30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en-US" altLang="zh-CN" sz="2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2000" baseline="30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collision</a:t>
            </a:r>
          </a:p>
          <a:p>
            <a:pPr marL="59400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altLang="zh-CN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 determine the </a:t>
            </a:r>
            <a:r>
              <a:rPr lang="en-US" altLang="zh-CN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resonance parameters 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for the excited </a:t>
            </a:r>
            <a:r>
              <a:rPr lang="zh-CN" altLang="en-US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 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or Y state</a:t>
            </a:r>
          </a:p>
          <a:p>
            <a:pPr marL="59400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Precisely measure the x-sec 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of inclusive/exclusive final states at different 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Ecms</a:t>
            </a:r>
            <a:endParaRPr lang="en-US" altLang="zh-CN" dirty="0"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Charge parity c=+1 states produced via radiative transition from vector </a:t>
            </a:r>
            <a:r>
              <a:rPr lang="zh-CN" altLang="en-US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en-US" altLang="zh-CN" sz="200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</a:p>
          <a:p>
            <a:pPr marL="536400" indent="-28575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The </a:t>
            </a:r>
            <a:r>
              <a:rPr lang="en-US" altLang="zh-CN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decay rate </a:t>
            </a:r>
            <a:r>
              <a:rPr lang="zh-CN" altLang="en-US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nS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nD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)X(3872), X(3940)… </a:t>
            </a:r>
          </a:p>
          <a:p>
            <a:pPr marL="536400" indent="-285750">
              <a:lnSpc>
                <a:spcPct val="120000"/>
              </a:lnSpc>
              <a:spcBef>
                <a:spcPct val="30000"/>
              </a:spcBef>
              <a:buFont typeface="Symbol" panose="05050102010706020507" pitchFamily="18" charset="2"/>
              <a:buChar char="-"/>
            </a:pPr>
            <a:r>
              <a:rPr lang="en-US" altLang="zh-CN" dirty="0" smtClean="0">
                <a:solidFill>
                  <a:srgbClr val="FF0000"/>
                </a:solidFill>
                <a:latin typeface="+mj-lt"/>
                <a:sym typeface="Symbol" pitchFamily="18" charset="2"/>
              </a:rPr>
              <a:t>Search for </a:t>
            </a:r>
            <a:r>
              <a:rPr lang="en-US" altLang="zh-CN" dirty="0" smtClean="0">
                <a:latin typeface="+mj-lt"/>
                <a:sym typeface="Symbol" pitchFamily="18" charset="2"/>
              </a:rPr>
              <a:t></a:t>
            </a:r>
            <a:r>
              <a:rPr lang="en-US" altLang="zh-CN" baseline="-25000" dirty="0" err="1">
                <a:latin typeface="+mj-lt"/>
                <a:sym typeface="Symbol" pitchFamily="18" charset="2"/>
              </a:rPr>
              <a:t>cJ</a:t>
            </a:r>
            <a:r>
              <a:rPr lang="en-US" altLang="zh-CN" dirty="0">
                <a:latin typeface="+mj-lt"/>
                <a:sym typeface="Symbol" pitchFamily="18" charset="2"/>
              </a:rPr>
              <a:t>(2P)</a:t>
            </a:r>
            <a:r>
              <a:rPr lang="zh-CN" altLang="en-US" dirty="0">
                <a:latin typeface="+mj-lt"/>
                <a:sym typeface="Symbol" pitchFamily="18" charset="2"/>
              </a:rPr>
              <a:t>、</a:t>
            </a:r>
            <a:r>
              <a:rPr lang="en-US" altLang="zh-CN" dirty="0">
                <a:latin typeface="+mj-lt"/>
                <a:sym typeface="Symbol" pitchFamily="18" charset="2"/>
              </a:rPr>
              <a:t></a:t>
            </a:r>
            <a:r>
              <a:rPr lang="en-US" altLang="zh-CN" baseline="-25000" dirty="0" err="1">
                <a:latin typeface="+mj-lt"/>
                <a:sym typeface="Symbol" pitchFamily="18" charset="2"/>
              </a:rPr>
              <a:t>cJ</a:t>
            </a:r>
            <a:r>
              <a:rPr lang="en-US" altLang="zh-CN" dirty="0">
                <a:latin typeface="+mj-lt"/>
                <a:sym typeface="Symbol" pitchFamily="18" charset="2"/>
              </a:rPr>
              <a:t>(3P)</a:t>
            </a:r>
            <a:r>
              <a:rPr lang="zh-CN" altLang="en-US" dirty="0">
                <a:latin typeface="+mj-lt"/>
                <a:sym typeface="Symbol" pitchFamily="18" charset="2"/>
              </a:rPr>
              <a:t>、</a:t>
            </a:r>
            <a:r>
              <a:rPr lang="en-US" altLang="zh-CN" dirty="0">
                <a:latin typeface="+mj-lt"/>
                <a:sym typeface="Symbol" pitchFamily="18" charset="2"/>
              </a:rPr>
              <a:t></a:t>
            </a:r>
            <a:r>
              <a:rPr lang="en-US" altLang="zh-CN" baseline="-25000" dirty="0">
                <a:latin typeface="+mj-lt"/>
                <a:sym typeface="Symbol" pitchFamily="18" charset="2"/>
              </a:rPr>
              <a:t>c</a:t>
            </a:r>
            <a:r>
              <a:rPr lang="en-US" altLang="zh-CN" dirty="0">
                <a:latin typeface="+mj-lt"/>
                <a:sym typeface="Symbol" pitchFamily="18" charset="2"/>
              </a:rPr>
              <a:t>(3S)</a:t>
            </a:r>
            <a:r>
              <a:rPr lang="zh-CN" altLang="en-US" dirty="0">
                <a:latin typeface="+mj-lt"/>
                <a:sym typeface="Symbol" pitchFamily="18" charset="2"/>
              </a:rPr>
              <a:t>、</a:t>
            </a:r>
            <a:r>
              <a:rPr lang="en-US" altLang="zh-CN" dirty="0">
                <a:latin typeface="+mj-lt"/>
                <a:sym typeface="Symbol" pitchFamily="18" charset="2"/>
              </a:rPr>
              <a:t> </a:t>
            </a:r>
            <a:r>
              <a:rPr lang="en-US" altLang="zh-CN" baseline="-25000" dirty="0">
                <a:latin typeface="+mj-lt"/>
                <a:sym typeface="Symbol" pitchFamily="18" charset="2"/>
              </a:rPr>
              <a:t>c</a:t>
            </a:r>
            <a:r>
              <a:rPr lang="en-US" altLang="zh-CN" dirty="0">
                <a:latin typeface="+mj-lt"/>
                <a:sym typeface="Symbol" pitchFamily="18" charset="2"/>
              </a:rPr>
              <a:t>(4S)</a:t>
            </a:r>
            <a:r>
              <a:rPr lang="zh-CN" altLang="en-US" dirty="0">
                <a:latin typeface="+mj-lt"/>
                <a:sym typeface="Symbol" pitchFamily="18" charset="2"/>
              </a:rPr>
              <a:t>、 </a:t>
            </a:r>
            <a:r>
              <a:rPr lang="en-US" altLang="zh-CN" dirty="0">
                <a:latin typeface="+mj-lt"/>
                <a:sym typeface="Symbol" pitchFamily="18" charset="2"/>
              </a:rPr>
              <a:t>…</a:t>
            </a:r>
          </a:p>
          <a:p>
            <a:pPr marL="250650" lvl="1">
              <a:lnSpc>
                <a:spcPct val="120000"/>
              </a:lnSpc>
              <a:spcBef>
                <a:spcPct val="30000"/>
              </a:spcBef>
            </a:pPr>
            <a:r>
              <a:rPr lang="en-US" altLang="zh-CN" dirty="0" smtClean="0">
                <a:latin typeface="+mj-lt"/>
                <a:sym typeface="Symbol" pitchFamily="18" charset="2"/>
              </a:rPr>
              <a:t>     B</a:t>
            </a:r>
            <a:r>
              <a:rPr lang="en-US" altLang="zh-CN" dirty="0">
                <a:latin typeface="+mj-lt"/>
                <a:sym typeface="Symbol" pitchFamily="18" charset="2"/>
              </a:rPr>
              <a:t>((3S</a:t>
            </a:r>
            <a:r>
              <a:rPr lang="en-US" altLang="zh-CN" dirty="0" smtClean="0">
                <a:latin typeface="+mj-lt"/>
                <a:sym typeface="Symbol" pitchFamily="18" charset="2"/>
              </a:rPr>
              <a:t>)</a:t>
            </a:r>
            <a:r>
              <a:rPr lang="en-US" altLang="zh-CN" dirty="0">
                <a:latin typeface="+mj-lt"/>
                <a:sym typeface="Symbol" pitchFamily="18" charset="2"/>
              </a:rPr>
              <a:t>’</a:t>
            </a:r>
            <a:r>
              <a:rPr lang="en-US" altLang="zh-CN" baseline="-25000" dirty="0" err="1">
                <a:latin typeface="+mj-lt"/>
                <a:sym typeface="Symbol" pitchFamily="18" charset="2"/>
              </a:rPr>
              <a:t>cJ</a:t>
            </a:r>
            <a:r>
              <a:rPr lang="en-US" altLang="zh-CN" dirty="0" smtClean="0">
                <a:latin typeface="+mj-lt"/>
                <a:sym typeface="Symbol" pitchFamily="18" charset="2"/>
              </a:rPr>
              <a:t>) = (</a:t>
            </a:r>
            <a:r>
              <a:rPr lang="en-US" altLang="zh-CN" dirty="0">
                <a:latin typeface="+mj-lt"/>
                <a:sym typeface="Symbol" pitchFamily="18" charset="2"/>
              </a:rPr>
              <a:t>7, 3, 1</a:t>
            </a:r>
            <a:r>
              <a:rPr lang="en-US" altLang="zh-CN" dirty="0" smtClean="0">
                <a:latin typeface="+mj-lt"/>
                <a:sym typeface="Symbol" pitchFamily="18" charset="2"/>
              </a:rPr>
              <a:t>) x 10</a:t>
            </a:r>
            <a:r>
              <a:rPr lang="en-US" altLang="zh-CN" baseline="30000" dirty="0" smtClean="0">
                <a:latin typeface="+mj-lt"/>
                <a:sym typeface="Symbol" pitchFamily="18" charset="2"/>
              </a:rPr>
              <a:t>-4</a:t>
            </a:r>
            <a:r>
              <a:rPr lang="en-US" altLang="zh-CN" dirty="0" smtClean="0">
                <a:latin typeface="+mj-lt"/>
                <a:sym typeface="Symbol" pitchFamily="18" charset="2"/>
              </a:rPr>
              <a:t> </a:t>
            </a:r>
            <a:r>
              <a:rPr lang="en-US" altLang="zh-CN" dirty="0">
                <a:latin typeface="+mj-lt"/>
                <a:sym typeface="Symbol" pitchFamily="18" charset="2"/>
              </a:rPr>
              <a:t>for </a:t>
            </a:r>
            <a:r>
              <a:rPr lang="en-US" altLang="zh-CN" dirty="0" smtClean="0">
                <a:latin typeface="+mj-lt"/>
                <a:sym typeface="Symbol" pitchFamily="18" charset="2"/>
              </a:rPr>
              <a:t>J=2,1,0</a:t>
            </a:r>
          </a:p>
          <a:p>
            <a:pPr marL="250650" lvl="1">
              <a:lnSpc>
                <a:spcPct val="120000"/>
              </a:lnSpc>
              <a:spcBef>
                <a:spcPct val="30000"/>
              </a:spcBef>
            </a:pPr>
            <a:r>
              <a:rPr lang="en-US" altLang="zh-CN" dirty="0" smtClean="0">
                <a:latin typeface="+mj-lt"/>
                <a:sym typeface="Symbol" pitchFamily="18" charset="2"/>
              </a:rPr>
              <a:t>     </a:t>
            </a:r>
            <a:r>
              <a:rPr lang="en-US" altLang="zh-CN" dirty="0" smtClean="0">
                <a:solidFill>
                  <a:srgbClr val="FF33CC"/>
                </a:solidFill>
                <a:latin typeface="+mj-lt"/>
                <a:sym typeface="Symbol" pitchFamily="18" charset="2"/>
              </a:rPr>
              <a:t>[Rev</a:t>
            </a:r>
            <a:r>
              <a:rPr lang="en-US" altLang="zh-CN" dirty="0">
                <a:solidFill>
                  <a:srgbClr val="FF33CC"/>
                </a:solidFill>
                <a:latin typeface="+mj-lt"/>
                <a:sym typeface="Symbol" pitchFamily="18" charset="2"/>
              </a:rPr>
              <a:t>. Mod. Phys. 80, 1161 (2008) </a:t>
            </a:r>
            <a:r>
              <a:rPr lang="en-US" altLang="zh-CN" dirty="0" smtClean="0">
                <a:solidFill>
                  <a:srgbClr val="FF33CC"/>
                </a:solidFill>
                <a:latin typeface="+mj-lt"/>
                <a:sym typeface="Symbol" pitchFamily="18" charset="2"/>
              </a:rPr>
              <a:t>]</a:t>
            </a:r>
            <a:endParaRPr lang="en-US" altLang="zh-CN" dirty="0">
              <a:solidFill>
                <a:srgbClr val="FF33CC"/>
              </a:solidFill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Search for new states from </a:t>
            </a:r>
            <a:r>
              <a:rPr lang="en-US" altLang="zh-CN" sz="2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hadronic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transition</a:t>
            </a:r>
          </a:p>
          <a:p>
            <a:pPr marL="536400" indent="-285750">
              <a:lnSpc>
                <a:spcPct val="13000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To search for 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Zc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Zcs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hc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(2P) …. 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16" y="1738608"/>
            <a:ext cx="2481933" cy="185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868" y="4018151"/>
            <a:ext cx="2875632" cy="229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491405" y="3709283"/>
            <a:ext cx="24304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600" dirty="0" smtClean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PRL </a:t>
            </a:r>
            <a:r>
              <a:rPr lang="en-US" altLang="zh-CN" sz="1600" dirty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112, 092001 (2014)</a:t>
            </a:r>
            <a:endParaRPr lang="zh-CN" altLang="en-US" sz="1600" dirty="0">
              <a:solidFill>
                <a:srgbClr val="7030A0"/>
              </a:solidFill>
              <a:latin typeface="Arial Unicode MS"/>
              <a:ea typeface="宋体" pitchFamily="2" charset="-122"/>
              <a:cs typeface="Arial Unicode M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58187" y="1302077"/>
            <a:ext cx="20778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600" dirty="0" smtClean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PLB 660, 315 </a:t>
            </a:r>
            <a:r>
              <a:rPr lang="en-US" altLang="zh-CN" sz="1600" dirty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(</a:t>
            </a:r>
            <a:r>
              <a:rPr lang="en-US" altLang="zh-CN" sz="1600" dirty="0" smtClean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2008)</a:t>
            </a:r>
            <a:endParaRPr lang="zh-CN" altLang="en-US" sz="1600" dirty="0">
              <a:solidFill>
                <a:srgbClr val="7030A0"/>
              </a:solidFill>
              <a:latin typeface="Arial Unicode MS"/>
              <a:ea typeface="宋体" pitchFamily="2" charset="-122"/>
              <a:cs typeface="Arial Unicode M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92396" y="4867778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(Y(4260) X(3872))6pb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2331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880" y="50539"/>
            <a:ext cx="7200053" cy="714850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Search for 1</a:t>
            </a:r>
            <a:r>
              <a:rPr lang="en-US" altLang="zh-CN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--</a:t>
            </a:r>
            <a:r>
              <a:rPr lang="en-US" altLang="zh-CN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 </a:t>
            </a:r>
            <a:r>
              <a:rPr lang="en-US" altLang="zh-C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32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ccg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</a:t>
            </a:r>
            <a:r>
              <a:rPr lang="en-US" altLang="zh-CN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&amp; </a:t>
            </a:r>
            <a:r>
              <a:rPr lang="en-US" altLang="zh-CN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c0</a:t>
            </a:r>
            <a:endParaRPr lang="zh-CN" alt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9119" y="897398"/>
            <a:ext cx="8397241" cy="5036042"/>
          </a:xfrm>
        </p:spPr>
        <p:txBody>
          <a:bodyPr>
            <a:normAutofit fontScale="92500" lnSpcReduction="10000"/>
          </a:bodyPr>
          <a:lstStyle/>
          <a:p>
            <a:pPr marL="198000" indent="-198000">
              <a:lnSpc>
                <a:spcPct val="150000"/>
              </a:lnSpc>
            </a:pPr>
            <a:r>
              <a:rPr lang="en-US" altLang="zh-CN" sz="2400" b="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en-US" altLang="zh-CN" sz="2400" b="0" baseline="30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–-</a:t>
            </a:r>
            <a:r>
              <a:rPr lang="en-US" altLang="zh-CN" sz="2400" b="0" baseline="30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2400" b="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Hybrid </a:t>
            </a:r>
            <a:r>
              <a:rPr lang="en-US" altLang="zh-CN" sz="24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may produce directly in </a:t>
            </a:r>
            <a:r>
              <a:rPr lang="en-US" altLang="zh-CN" sz="2400" b="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lang="en-US" altLang="zh-CN" sz="2400" b="0" baseline="30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+</a:t>
            </a:r>
            <a:r>
              <a:rPr lang="en-US" altLang="zh-CN" sz="2400" b="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lang="en-US" altLang="zh-CN" sz="2400" b="0" baseline="30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altLang="zh-CN" sz="24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 collision, and radiative decay to spin-zero </a:t>
            </a:r>
            <a:r>
              <a:rPr lang="en-US" altLang="zh-CN" sz="2400" b="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charmonium</a:t>
            </a:r>
            <a:r>
              <a:rPr lang="en-US" altLang="zh-CN" sz="24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 states </a:t>
            </a:r>
            <a:r>
              <a:rPr lang="en-US" altLang="zh-CN" sz="1900" b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[in Hybrid, </a:t>
            </a:r>
            <a:r>
              <a:rPr lang="en-US" altLang="zh-CN" sz="1900" b="0" dirty="0" smtClean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cc </a:t>
            </a:r>
            <a:r>
              <a:rPr lang="en-US" altLang="zh-CN" sz="1900" b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in spin-singlet, LQCD by Dudek09</a:t>
            </a:r>
            <a:r>
              <a:rPr lang="en-US" altLang="zh-CN" sz="1900" b="0" dirty="0" smtClean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</a:p>
          <a:p>
            <a:pPr marL="702000">
              <a:lnSpc>
                <a:spcPct val="150000"/>
              </a:lnSpc>
              <a:buFont typeface="Calibri" panose="020F0502020204030204" pitchFamily="34" charset="0"/>
              <a:buChar char="─"/>
            </a:pP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Assume </a:t>
            </a:r>
            <a:r>
              <a:rPr lang="zh-CN" altLang="en-US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(e</a:t>
            </a:r>
            <a:r>
              <a:rPr lang="zh-CN" altLang="en-US" sz="2200" b="0" baseline="3000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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zh-CN" altLang="en-US" sz="2200" b="0" baseline="30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zh-CN" altLang="en-US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sz="2200" b="0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2200" b="0" baseline="-25000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ccg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 </a:t>
            </a:r>
            <a:r>
              <a:rPr lang="zh-CN" altLang="en-US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O(10100) </a:t>
            </a:r>
            <a:r>
              <a:rPr lang="en-US" altLang="zh-CN" sz="2200" b="0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pb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[???]</a:t>
            </a:r>
            <a:endParaRPr lang="en-US" altLang="zh-CN" sz="2200" b="0" dirty="0"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702000">
              <a:lnSpc>
                <a:spcPct val="150000"/>
              </a:lnSpc>
              <a:buFont typeface="Calibri" panose="020F0502020204030204" pitchFamily="34" charset="0"/>
              <a:buChar char="─"/>
            </a:pP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B(</a:t>
            </a:r>
            <a:r>
              <a:rPr lang="en-US" altLang="zh-CN" sz="2200" b="0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2200" b="0" baseline="-25000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ccg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</a:t>
            </a:r>
            <a:r>
              <a:rPr lang="en-US" altLang="zh-CN" sz="2200" b="0" baseline="-25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)2B(</a:t>
            </a:r>
            <a:r>
              <a:rPr lang="zh-CN" altLang="en-US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zh-CN" sz="2200" b="0" baseline="-2500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c2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</a:t>
            </a:r>
            <a:r>
              <a:rPr lang="en-US" altLang="zh-CN" sz="2200" b="0" baseline="-25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c0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 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4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10</a:t>
            </a:r>
            <a:r>
              <a:rPr lang="en-US" altLang="zh-CN" sz="2200" b="0" baseline="3000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-4  </a:t>
            </a:r>
            <a:endParaRPr lang="en-US" altLang="zh-CN" sz="2200" b="0" baseline="30000" dirty="0" smtClean="0"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198000" indent="-198000">
              <a:lnSpc>
                <a:spcPct val="150000"/>
              </a:lnSpc>
            </a:pPr>
            <a:r>
              <a:rPr lang="en-US" altLang="zh-CN" sz="2200" b="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Scan</a:t>
            </a:r>
            <a:r>
              <a:rPr lang="en-US" altLang="zh-CN" sz="22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between 4-5 GeV for 1 year (</a:t>
            </a:r>
            <a:r>
              <a:rPr lang="en-US" altLang="zh-CN" sz="2200" b="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zh-CN" sz="2200" b="0" dirty="0" smtClean="0">
                <a:solidFill>
                  <a:srgbClr val="0036FA"/>
                </a:solidFill>
                <a:cs typeface="Times New Roman" panose="02020603050405020304" pitchFamily="18" charset="0"/>
              </a:rPr>
              <a:t>ab</a:t>
            </a:r>
            <a:r>
              <a:rPr lang="en-US" altLang="zh-CN" sz="2200" b="0" baseline="30000" dirty="0" smtClean="0">
                <a:solidFill>
                  <a:srgbClr val="0036FA"/>
                </a:solidFill>
                <a:cs typeface="Times New Roman" panose="02020603050405020304" pitchFamily="18" charset="0"/>
              </a:rPr>
              <a:t>-1</a:t>
            </a:r>
            <a:r>
              <a:rPr lang="en-US" altLang="zh-CN" sz="22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),  search for exotic structure in process </a:t>
            </a:r>
            <a:r>
              <a:rPr lang="en-US" altLang="zh-CN" sz="2200" b="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2200" b="0" baseline="30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</a:t>
            </a:r>
            <a:r>
              <a:rPr lang="en-US" altLang="zh-CN" sz="2200" b="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2200" b="0" baseline="30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altLang="zh-CN" sz="22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</a:t>
            </a:r>
            <a:r>
              <a:rPr lang="en-US" altLang="zh-CN" sz="2200" b="0" baseline="-2500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2200" b="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2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and </a:t>
            </a:r>
            <a:r>
              <a:rPr lang="en-US" altLang="zh-CN" sz="2200" b="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</a:t>
            </a:r>
            <a:r>
              <a:rPr lang="en-US" altLang="zh-CN" sz="2200" b="0" baseline="-25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c0 </a:t>
            </a:r>
            <a:endParaRPr lang="en-US" altLang="zh-CN" sz="2200" b="0" dirty="0">
              <a:solidFill>
                <a:srgbClr val="0036FA"/>
              </a:solidFill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702000">
              <a:lnSpc>
                <a:spcPct val="150000"/>
              </a:lnSpc>
              <a:buFont typeface="Calibri" panose="020F0502020204030204" pitchFamily="34" charset="0"/>
              <a:buChar char="─"/>
            </a:pP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Assume B 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% for </a:t>
            </a:r>
            <a:r>
              <a:rPr lang="en-US" altLang="zh-CN" sz="2200" b="0" baseline="-2500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and </a:t>
            </a:r>
            <a:r>
              <a:rPr lang="en-US" altLang="zh-CN" sz="2200" b="0" baseline="-25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c0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decay to +hadrons</a:t>
            </a:r>
          </a:p>
          <a:p>
            <a:pPr marL="198000" indent="-198000">
              <a:lnSpc>
                <a:spcPct val="150000"/>
              </a:lnSpc>
            </a:pPr>
            <a:r>
              <a:rPr lang="en-US" altLang="zh-CN" sz="2200" b="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With 100 energy points between 4-5 GeV</a:t>
            </a:r>
            <a:endParaRPr lang="en-US" altLang="zh-CN" sz="2200" b="0" dirty="0">
              <a:solidFill>
                <a:srgbClr val="0036FA"/>
              </a:solidFill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702000">
              <a:lnSpc>
                <a:spcPct val="150000"/>
              </a:lnSpc>
              <a:buFont typeface="Calibri" panose="020F0502020204030204" pitchFamily="34" charset="0"/>
              <a:buChar char="─"/>
            </a:pP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2200" b="0" baseline="30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obs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</a:t>
            </a:r>
            <a:r>
              <a:rPr lang="en-US" altLang="zh-CN" sz="2200" b="0" baseline="-25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)=O(8-80) events/point/year at peak</a:t>
            </a:r>
          </a:p>
          <a:p>
            <a:pPr marL="702000">
              <a:lnSpc>
                <a:spcPct val="150000"/>
              </a:lnSpc>
              <a:buFont typeface="Calibri" panose="020F0502020204030204" pitchFamily="34" charset="0"/>
              <a:buChar char="─"/>
            </a:pP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2200" b="0" baseline="3000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obs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</a:t>
            </a:r>
            <a:r>
              <a:rPr lang="en-US" altLang="zh-CN" sz="2200" b="0" baseline="-250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c0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)=O(4-40</a:t>
            </a:r>
            <a:r>
              <a:rPr lang="en-US" altLang="zh-CN" sz="2200" b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 events/point/year at </a:t>
            </a:r>
            <a:r>
              <a:rPr lang="en-US" altLang="zh-CN" sz="2200" b="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peak</a:t>
            </a:r>
            <a:endParaRPr lang="en-US" altLang="zh-CN" sz="2200" b="0" dirty="0"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823029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5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 Violation in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 Decay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5886" y="852091"/>
            <a:ext cx="5613914" cy="5066395"/>
          </a:xfrm>
        </p:spPr>
        <p:txBody>
          <a:bodyPr>
            <a:normAutofit lnSpcReduction="10000"/>
          </a:bodyPr>
          <a:lstStyle/>
          <a:p>
            <a:pPr marL="198000" indent="-198000">
              <a:lnSpc>
                <a:spcPct val="140000"/>
              </a:lnSpc>
            </a:pP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 violation is observed in B, D and K sectors to date</a:t>
            </a:r>
            <a:r>
              <a:rPr lang="zh-CN" alt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US" altLang="zh-CN" sz="18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</a:t>
            </a:r>
            <a:r>
              <a:rPr lang="en-US" altLang="zh-CN" sz="18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lepton sector 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yet.</a:t>
            </a:r>
          </a:p>
          <a:p>
            <a:pPr marL="198000" indent="-198000">
              <a:lnSpc>
                <a:spcPct val="140000"/>
              </a:lnSpc>
            </a:pP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discovery of CPV in the tau sector would be </a:t>
            </a:r>
            <a:r>
              <a:rPr lang="en-US" altLang="zh-CN" sz="18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clean signature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NP</a:t>
            </a:r>
          </a:p>
          <a:p>
            <a:pPr marL="198000" indent="-198000">
              <a:lnSpc>
                <a:spcPct val="140000"/>
              </a:lnSpc>
            </a:pP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 the most promising CPV channels is 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altLang="zh-CN" sz="18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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K</a:t>
            </a:r>
            <a:r>
              <a:rPr lang="en-US" altLang="zh-CN" sz="1800" b="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</a:t>
            </a:r>
            <a:r>
              <a:rPr lang="en-US" altLang="zh-CN" sz="18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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</a:t>
            </a:r>
          </a:p>
          <a:p>
            <a:pPr marL="450000" indent="-198000">
              <a:lnSpc>
                <a:spcPct val="140000"/>
              </a:lnSpc>
              <a:buFont typeface="Symbol" panose="05050102010706020507" pitchFamily="18" charset="2"/>
              <a:buChar char="-"/>
            </a:pP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SM CP asymmetry from K</a:t>
            </a:r>
            <a:r>
              <a:rPr lang="en-US" altLang="zh-CN" sz="1600" b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-K</a:t>
            </a:r>
            <a:r>
              <a:rPr lang="en-US" altLang="zh-CN" sz="1600" b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L 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mixing is expected to be : 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[</a:t>
            </a:r>
            <a:r>
              <a:rPr lang="en-US" altLang="zh-CN" sz="1200" b="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Bigi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&amp; </a:t>
            </a:r>
            <a:r>
              <a:rPr lang="en-US" altLang="zh-CN" sz="1200" b="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Sanda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PLB 625, 2005,  Grossman &amp;</a:t>
            </a:r>
            <a:r>
              <a:rPr lang="en-US" altLang="zh-CN" sz="1200" b="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Nir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JHEP 1204 (2012)  002]</a:t>
            </a:r>
          </a:p>
          <a:p>
            <a:pPr marL="450000" indent="-198000">
              <a:lnSpc>
                <a:spcPct val="140000"/>
              </a:lnSpc>
              <a:buFont typeface="Symbol" panose="05050102010706020507" pitchFamily="18" charset="2"/>
              <a:buChar char="-"/>
            </a:pPr>
            <a:endParaRPr lang="en-US" altLang="zh-CN" sz="1200" b="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252000" indent="0">
              <a:buNone/>
            </a:pPr>
            <a:endParaRPr lang="en-US" altLang="zh-CN" sz="1200" b="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r>
              <a:rPr lang="en-US" altLang="zh-CN" sz="1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BaBar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measurement 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[PRD 85, 031102] </a:t>
            </a: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 smtClean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252000" indent="0">
              <a:buNone/>
            </a:pPr>
            <a:endParaRPr lang="en-US" altLang="zh-CN" sz="1200" b="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Belle measurement 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[PRL 107, 131801]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3116409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26" y="984201"/>
            <a:ext cx="2676528" cy="452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200342" y="5531756"/>
            <a:ext cx="2839316" cy="733534"/>
          </a:xfrm>
          <a:prstGeom prst="rect">
            <a:avLst/>
          </a:prstGeom>
          <a:noFill/>
          <a:ln w="9525">
            <a:solidFill>
              <a:srgbClr val="F21A58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Times New Roman" panose="02020603050405020304" pitchFamily="18" charset="0"/>
              </a:rPr>
              <a:t>Charge Higgs, new Scalar, </a:t>
            </a:r>
          </a:p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Times New Roman" panose="02020603050405020304" pitchFamily="18" charset="0"/>
              </a:rPr>
              <a:t>W</a:t>
            </a:r>
            <a:r>
              <a:rPr lang="en-US" altLang="zh-CN" sz="1600" baseline="-25000" dirty="0">
                <a:latin typeface="Times New Roman" panose="02020603050405020304" pitchFamily="18" charset="0"/>
              </a:rPr>
              <a:t>L</a:t>
            </a:r>
            <a:r>
              <a:rPr lang="en-US" altLang="zh-CN" sz="1600" dirty="0">
                <a:latin typeface="Times New Roman" panose="02020603050405020304" pitchFamily="18" charset="0"/>
              </a:rPr>
              <a:t>-W</a:t>
            </a:r>
            <a:r>
              <a:rPr lang="en-US" altLang="zh-CN" sz="1600" baseline="-25000" dirty="0">
                <a:latin typeface="Times New Roman" panose="02020603050405020304" pitchFamily="18" charset="0"/>
              </a:rPr>
              <a:t>R</a:t>
            </a:r>
            <a:r>
              <a:rPr lang="en-US" altLang="zh-CN" sz="1600" dirty="0">
                <a:latin typeface="Times New Roman" panose="02020603050405020304" pitchFamily="18" charset="0"/>
              </a:rPr>
              <a:t> Mixings, </a:t>
            </a:r>
            <a:r>
              <a:rPr lang="en-US" altLang="zh-CN" sz="1600" dirty="0" err="1">
                <a:latin typeface="Times New Roman" panose="02020603050405020304" pitchFamily="18" charset="0"/>
              </a:rPr>
              <a:t>LeptonQuarks</a:t>
            </a:r>
            <a:r>
              <a:rPr lang="en-US" altLang="zh-CN" sz="1600" dirty="0">
                <a:latin typeface="Times New Roman" panose="02020603050405020304" pitchFamily="18" charset="0"/>
              </a:rPr>
              <a:t>?</a:t>
            </a:r>
            <a:endParaRPr lang="zh-CN" altLang="en-US" sz="1600" dirty="0">
              <a:latin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4" y="4550116"/>
            <a:ext cx="3613750" cy="79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96" y="3489217"/>
            <a:ext cx="2638425" cy="57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29" y="3621455"/>
            <a:ext cx="2231448" cy="27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5684484"/>
            <a:ext cx="2076450" cy="2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7834" y="5926271"/>
            <a:ext cx="3793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(1.8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2.1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1.4)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10</a:t>
            </a:r>
            <a:r>
              <a:rPr lang="en-US" altLang="zh-CN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-3  @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W  [0.89-1.11]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GeV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9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  CPV in Angle Distribution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73520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8480" y="902672"/>
            <a:ext cx="8396642" cy="273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easurement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on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the angular CPV 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asymmetry is desirable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Use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T-odd rotationally invariant </a:t>
            </a:r>
            <a:r>
              <a:rPr lang="en-US" altLang="zh-CN" sz="22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products 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in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&gt;=2 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  <a:sym typeface="Symbol" pitchFamily="18" charset="2"/>
              </a:rPr>
              <a:t>hadrons, such as 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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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en-US" altLang="zh-CN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0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</a:t>
            </a:r>
            <a:r>
              <a:rPr lang="zh-CN" altLang="en-US" sz="2200" baseline="-25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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/k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en-US" altLang="zh-CN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0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</a:t>
            </a:r>
            <a:r>
              <a:rPr lang="zh-CN" altLang="en-US" sz="2200" baseline="-25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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,  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 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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en-US" altLang="zh-CN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+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</a:t>
            </a:r>
            <a:r>
              <a:rPr lang="zh-CN" altLang="en-US" sz="2200" baseline="-25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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/K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en-US" altLang="zh-CN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+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</a:t>
            </a:r>
            <a:r>
              <a:rPr lang="zh-CN" altLang="en-US" sz="2200" baseline="-25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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  <a:sym typeface="Symbol" pitchFamily="18" charset="2"/>
              </a:rPr>
              <a:t> :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2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itchFamily="18" charset="2"/>
              </a:rPr>
              <a:t>Polarized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  <a:sym typeface="Symbol" pitchFamily="18" charset="2"/>
              </a:rPr>
              <a:t> of 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  <a:sym typeface="Symbol"/>
              </a:rPr>
              <a:t> and beam are necessary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2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/>
              </a:rPr>
              <a:t>Figure of Merits </a:t>
            </a:r>
            <a:endParaRPr lang="en-US" altLang="zh-CN" sz="22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endParaRPr lang="en-US" altLang="zh-CN" sz="22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86" y="1888755"/>
            <a:ext cx="1728139" cy="40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84" y="2624376"/>
            <a:ext cx="3004238" cy="284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247686" y="2264987"/>
            <a:ext cx="139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  <a:latin typeface="Comic Sans MS" pitchFamily="66" charset="0"/>
              </a:rPr>
              <a:t>tau-charm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698043" y="4470460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Comic Sans MS" pitchFamily="66" charset="0"/>
              </a:rPr>
              <a:t>B factory</a:t>
            </a: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6617727" y="2590225"/>
            <a:ext cx="215900" cy="347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6328802" y="3850295"/>
            <a:ext cx="504825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32" y="3425576"/>
            <a:ext cx="4344508" cy="108515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981932" y="4896573"/>
            <a:ext cx="4246675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BESIII @ 4.25 (10</a:t>
            </a:r>
            <a:r>
              <a:rPr lang="en-US" altLang="zh-CN" sz="1800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800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altLang="zh-CN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FOM=1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STCF @ 4.25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</a:t>
            </a:r>
            <a:r>
              <a:rPr lang="en-US" altLang="zh-CN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FOM=100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SuperKEKB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@ (8x10</a:t>
            </a:r>
            <a:r>
              <a:rPr lang="en-US" altLang="zh-CN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   FOM=52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712" y="3161943"/>
            <a:ext cx="3541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263699" y="4574481"/>
            <a:ext cx="306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392BF5"/>
                </a:solidFill>
                <a:cs typeface="Times New Roman" panose="02020603050405020304" pitchFamily="18" charset="0"/>
              </a:rPr>
              <a:t>Y.  S. TSAI, PRD 51 (1995) 3172</a:t>
            </a:r>
            <a:endParaRPr lang="zh-CN" altLang="en-US" b="1" dirty="0">
              <a:solidFill>
                <a:srgbClr val="392B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0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ucleon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E</a:t>
            </a:r>
            <a:r>
              <a:rPr lang="en-US" altLang="zh-CN" sz="2800" dirty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lectromagnetic 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F</a:t>
            </a:r>
            <a:r>
              <a:rPr lang="en-US" altLang="zh-CN" sz="2800" dirty="0" smtClean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orm 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F</a:t>
            </a:r>
            <a:r>
              <a:rPr lang="en-US" altLang="zh-CN" sz="2800" dirty="0" smtClean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actors (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NEFFs</a:t>
            </a:r>
            <a:r>
              <a:rPr lang="en-US" altLang="zh-CN" sz="2800" dirty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)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3127829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967400" y="3299170"/>
            <a:ext cx="2612160" cy="489651"/>
          </a:xfrm>
          <a:prstGeom prst="roundRect">
            <a:avLst>
              <a:gd name="adj" fmla="val 29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/>
          </a:p>
        </p:txBody>
      </p:sp>
      <p:sp>
        <p:nvSpPr>
          <p:cNvPr id="18" name="Rectangle 17"/>
          <p:cNvSpPr/>
          <p:nvPr/>
        </p:nvSpPr>
        <p:spPr>
          <a:xfrm>
            <a:off x="144422" y="870757"/>
            <a:ext cx="8999578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dirty="0" smtClean="0">
                <a:latin typeface="Times New Roman" panose="02020603050405020304" pitchFamily="18" charset="0"/>
              </a:rPr>
              <a:t>Spatial </a:t>
            </a:r>
            <a:r>
              <a:rPr lang="en-US" sz="2200" b="1" dirty="0">
                <a:latin typeface="Times New Roman" panose="02020603050405020304" pitchFamily="18" charset="0"/>
              </a:rPr>
              <a:t>distributions of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electric charge and current </a:t>
            </a:r>
            <a:r>
              <a:rPr lang="en-US" sz="2200" b="1" dirty="0">
                <a:latin typeface="Times New Roman" panose="02020603050405020304" pitchFamily="18" charset="0"/>
              </a:rPr>
              <a:t>inside the </a:t>
            </a:r>
            <a:r>
              <a:rPr lang="en-US" sz="2200" b="1" dirty="0" smtClean="0">
                <a:latin typeface="Times New Roman" panose="02020603050405020304" pitchFamily="18" charset="0"/>
              </a:rPr>
              <a:t>nucleon </a:t>
            </a:r>
            <a:endParaRPr lang="en-US" sz="2200" b="1" dirty="0"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7199" y="1261081"/>
            <a:ext cx="8282711" cy="2339618"/>
            <a:chOff x="816559" y="1261081"/>
            <a:chExt cx="7923351" cy="2339618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28" y="1556024"/>
              <a:ext cx="1795680" cy="2044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9240" y="1823015"/>
              <a:ext cx="2481120" cy="1476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816559" y="2221850"/>
              <a:ext cx="1480320" cy="670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9" tIns="55188" rIns="81639" bIns="4082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>
                <a:buClrTx/>
                <a:buFontTx/>
                <a:buNone/>
              </a:pPr>
              <a:r>
                <a:rPr lang="de-DE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Space-like:</a:t>
              </a:r>
            </a:p>
            <a:p>
              <a:pPr algn="ctr" eaLnBrk="1">
                <a:buClrTx/>
                <a:buFontTx/>
                <a:buNone/>
              </a:pPr>
              <a:r>
                <a:rPr lang="de-DE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FF real</a:t>
              </a:r>
            </a:p>
          </p:txBody>
        </p:sp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189" y="1261081"/>
              <a:ext cx="1306080" cy="32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502" y="1281978"/>
              <a:ext cx="1729498" cy="352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6643079" y="1277110"/>
              <a:ext cx="878400" cy="32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9" tIns="55188" rIns="81639" bIns="4082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>
                <a:buClrTx/>
                <a:buFontTx/>
                <a:buNone/>
              </a:pPr>
              <a:r>
                <a:rPr lang="de-DE" altLang="en-US" b="1" dirty="0">
                  <a:solidFill>
                    <a:srgbClr val="000000"/>
                  </a:solidFill>
                  <a:cs typeface="Arial" charset="0"/>
                </a:rPr>
                <a:t>, Λ Λ</a:t>
              </a: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7000919" y="1312652"/>
              <a:ext cx="162720" cy="144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7260360" y="2147041"/>
              <a:ext cx="1479550" cy="546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39" tIns="55188" rIns="81639" bIns="40820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Time-like: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FF complex</a:t>
              </a:r>
            </a:p>
          </p:txBody>
        </p:sp>
      </p:grpSp>
      <p:grpSp>
        <p:nvGrpSpPr>
          <p:cNvPr id="21" name="Group 3"/>
          <p:cNvGrpSpPr/>
          <p:nvPr/>
        </p:nvGrpSpPr>
        <p:grpSpPr>
          <a:xfrm>
            <a:off x="1230928" y="4186690"/>
            <a:ext cx="2824872" cy="2091440"/>
            <a:chOff x="527298" y="1887066"/>
            <a:chExt cx="4476750" cy="34861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298" y="1887066"/>
              <a:ext cx="4476750" cy="348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"/>
            <p:cNvSpPr txBox="1"/>
            <p:nvPr/>
          </p:nvSpPr>
          <p:spPr>
            <a:xfrm>
              <a:off x="1277921" y="2031325"/>
              <a:ext cx="969221" cy="5067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000" b="1" dirty="0" err="1" smtClean="0">
                  <a:solidFill>
                    <a:srgbClr val="FF0000"/>
                  </a:solidFill>
                </a:rPr>
                <a:t>JLab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4"/>
          <p:cNvGrpSpPr/>
          <p:nvPr/>
        </p:nvGrpSpPr>
        <p:grpSpPr>
          <a:xfrm>
            <a:off x="4669525" y="4198716"/>
            <a:ext cx="2453811" cy="2086958"/>
            <a:chOff x="4916363" y="2060848"/>
            <a:chExt cx="4048125" cy="3333750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6363" y="2060848"/>
              <a:ext cx="4048125" cy="333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1"/>
            <p:cNvSpPr txBox="1"/>
            <p:nvPr/>
          </p:nvSpPr>
          <p:spPr>
            <a:xfrm>
              <a:off x="5220072" y="3306756"/>
              <a:ext cx="9117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400" b="1" dirty="0" err="1" smtClean="0">
                  <a:solidFill>
                    <a:srgbClr val="FF0000"/>
                  </a:solidFill>
                </a:rPr>
                <a:t>JLab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173328" y="4723175"/>
            <a:ext cx="1786357" cy="86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</a:rPr>
              <a:t>Space-Like FF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</a:rPr>
              <a:t>1% Precision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704578" y="3515177"/>
            <a:ext cx="1974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0" name="Rectangle 3"/>
          <p:cNvSpPr/>
          <p:nvPr/>
        </p:nvSpPr>
        <p:spPr>
          <a:xfrm>
            <a:off x="1" y="364122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</a:t>
            </a:r>
            <a:r>
              <a:rPr lang="en-GB" sz="2200" b="1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 of </a:t>
            </a:r>
            <a:r>
              <a:rPr lang="en-GB" altLang="zh-CN" sz="22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 </a:t>
            </a:r>
            <a:r>
              <a:rPr lang="en-GB" altLang="zh-CN" sz="2200" b="1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requires space-like and time-like FF </a:t>
            </a:r>
            <a:endParaRPr lang="en-GB" sz="2200" b="1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60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8480" y="50539"/>
            <a:ext cx="7543975" cy="714850"/>
          </a:xfrm>
        </p:spPr>
        <p:txBody>
          <a:bodyPr>
            <a:normAutofit fontScale="90000"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FF (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s=2.23GeV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@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-c Factory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924629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434" y="1019198"/>
            <a:ext cx="6524280" cy="198528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4" y="3429000"/>
            <a:ext cx="3801351" cy="247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72" y="3429000"/>
            <a:ext cx="3591721" cy="244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8"/>
          <p:cNvSpPr/>
          <p:nvPr/>
        </p:nvSpPr>
        <p:spPr>
          <a:xfrm>
            <a:off x="6091141" y="3575750"/>
            <a:ext cx="1991314" cy="43088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HIEPA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 2</a:t>
            </a:r>
            <a:endParaRPr lang="zh-CN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8"/>
          <p:cNvSpPr/>
          <p:nvPr/>
        </p:nvSpPr>
        <p:spPr>
          <a:xfrm>
            <a:off x="1897746" y="3572690"/>
            <a:ext cx="1991314" cy="43088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HIEPA </a:t>
            </a:r>
            <a:r>
              <a:rPr lang="en-US" altLang="zh-CN" sz="2200" b="1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 </a:t>
            </a:r>
            <a:r>
              <a:rPr lang="en-US" altLang="zh-CN" sz="22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200" b="1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80714" y="2287819"/>
            <a:ext cx="913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1 day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2 days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7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Publication of BESIII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7" name="图表 6"/>
          <p:cNvGraphicFramePr/>
          <p:nvPr>
            <p:extLst>
              <p:ext uri="{D42A27DB-BD31-4B8C-83A1-F6EECF244321}">
                <p14:modId xmlns:p14="http://schemas.microsoft.com/office/powerpoint/2010/main" val="338086540"/>
              </p:ext>
            </p:extLst>
          </p:nvPr>
        </p:nvGraphicFramePr>
        <p:xfrm>
          <a:off x="4687956" y="1461162"/>
          <a:ext cx="3998844" cy="3448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图表 7"/>
          <p:cNvGraphicFramePr/>
          <p:nvPr>
            <p:extLst>
              <p:ext uri="{D42A27DB-BD31-4B8C-83A1-F6EECF244321}">
                <p14:modId xmlns:p14="http://schemas.microsoft.com/office/powerpoint/2010/main" val="3316183615"/>
              </p:ext>
            </p:extLst>
          </p:nvPr>
        </p:nvGraphicFramePr>
        <p:xfrm>
          <a:off x="457200" y="1346366"/>
          <a:ext cx="3955733" cy="3653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856311" y="4811425"/>
            <a:ext cx="7444409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publications, 1/5 PRL</a:t>
            </a:r>
          </a:p>
          <a:p>
            <a:pPr algn="ctr">
              <a:lnSpc>
                <a:spcPct val="140000"/>
              </a:lnSpc>
            </a:pPr>
            <a:r>
              <a:rPr lang="en-US" altLang="zh-C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in both number and quality</a:t>
            </a:r>
          </a:p>
          <a:p>
            <a:pPr algn="ctr">
              <a:lnSpc>
                <a:spcPct val="140000"/>
              </a:lnSpc>
            </a:pPr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CN" sz="22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altLang="zh-CN" sz="2200" b="1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://bes3.ihep.ac.cn/pub/physics.htm</a:t>
            </a:r>
            <a:endParaRPr lang="zh-CN" altLang="en-US" sz="2200" b="1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9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1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34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144000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82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华文楷体" panose="02010600040101010101" pitchFamily="2" charset="-122"/>
              </a:rPr>
              <a:t>To achieve high polarization</a:t>
            </a:r>
            <a:endParaRPr lang="en-US" altLang="zh-CN" dirty="0"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87683" y="1078106"/>
                <a:ext cx="8220890" cy="552995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 smtClean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Siberia Snakes</a:t>
                </a:r>
              </a:p>
              <a:p>
                <a:pPr lvl="1"/>
                <a:r>
                  <a:rPr lang="en-US" altLang="zh-CN" dirty="0" smtClean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Mini-rotator</a:t>
                </a:r>
              </a:p>
              <a:p>
                <a:pPr lvl="2"/>
                <a:r>
                  <a:rPr lang="en-US" altLang="zh-CN" dirty="0" smtClean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Very large trace bending angle, increases emittance</a:t>
                </a:r>
              </a:p>
              <a:p>
                <a:pPr lvl="2"/>
                <a:r>
                  <a:rPr lang="en-US" altLang="zh-CN" dirty="0" smtClean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Spin resonance</a:t>
                </a:r>
              </a:p>
              <a:p>
                <a:pPr lvl="1"/>
                <a:r>
                  <a:rPr lang="en-US" altLang="zh-CN" dirty="0" smtClean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How many snakes?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𝑑𝑎𝑚𝑝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𝑠𝑛𝑎𝑘𝑒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CN" dirty="0" smtClean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lvl="1"/>
                <a:endParaRPr lang="en-US" altLang="zh-CN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lvl="1"/>
                <a:endParaRPr lang="en-US" altLang="zh-CN" dirty="0" smtClean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lvl="1"/>
                <a:endParaRPr lang="en-US" altLang="zh-CN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lvl="1"/>
                <a:endParaRPr lang="en-US" altLang="zh-CN" dirty="0" smtClean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lvl="1"/>
                <a:r>
                  <a:rPr lang="en-US" altLang="zh-CN" dirty="0" smtClean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For Energy of 3.5 GeV in future, 7 snakes</a:t>
                </a:r>
              </a:p>
              <a:p>
                <a:pPr lvl="1"/>
                <a:endParaRPr lang="en-US" altLang="zh-CN" dirty="0" smtClean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7683" y="1078106"/>
                <a:ext cx="8220890" cy="5529958"/>
              </a:xfrm>
              <a:blipFill>
                <a:blip r:embed="rId3"/>
                <a:stretch>
                  <a:fillRect l="-593" t="-9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6667500" y="70595"/>
            <a:ext cx="288000" cy="144000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320642" y="70595"/>
            <a:ext cx="288000" cy="144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647213" y="70595"/>
            <a:ext cx="288000" cy="144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971505" y="70595"/>
            <a:ext cx="288000" cy="144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994071" y="70595"/>
            <a:ext cx="288000" cy="144000"/>
          </a:xfrm>
          <a:prstGeom prst="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33" y="3547715"/>
            <a:ext cx="2592907" cy="217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28" y="3524220"/>
            <a:ext cx="3204272" cy="21994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618950" y="3379468"/>
            <a:ext cx="2525050" cy="289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Courtesy of Prof. Dong Wang, SINAP</a:t>
            </a:r>
            <a:endParaRPr lang="zh-CN" altLang="en-US" sz="11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99903" y="4994061"/>
            <a:ext cx="2159507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Courtesy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</a:rPr>
              <a:t>of 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Dr. </a:t>
            </a:r>
            <a:r>
              <a:rPr lang="en-US" altLang="zh-CN" sz="1100" dirty="0" err="1">
                <a:latin typeface="Arial" panose="020B0604020202020204" pitchFamily="34" charset="0"/>
                <a:ea typeface="微软雅黑" panose="020B0503020204020204" pitchFamily="34" charset="-122"/>
              </a:rPr>
              <a:t>Anashin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</a:rPr>
              <a:t>, 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Dr. </a:t>
            </a:r>
            <a:r>
              <a:rPr lang="en-US" altLang="zh-CN" sz="1100" dirty="0" err="1" smtClean="0">
                <a:latin typeface="Arial" panose="020B0604020202020204" pitchFamily="34" charset="0"/>
                <a:ea typeface="微软雅黑" panose="020B0503020204020204" pitchFamily="34" charset="-122"/>
              </a:rPr>
              <a:t>Aulchenko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</a:rPr>
              <a:t>, et al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., BINP Tau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</a:rPr>
              <a:t>C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harm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</a:rPr>
              <a:t>R</a:t>
            </a:r>
            <a:r>
              <a:rPr lang="en-US" altLang="zh-CN" sz="1100" dirty="0" smtClean="0">
                <a:latin typeface="Arial" panose="020B0604020202020204" pitchFamily="34" charset="0"/>
                <a:ea typeface="微软雅黑" panose="020B0503020204020204" pitchFamily="34" charset="-122"/>
              </a:rPr>
              <a:t>eport</a:t>
            </a:r>
            <a:endParaRPr lang="zh-CN" altLang="en-US" sz="1100" dirty="0" smtClean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7FE17-BB62-45E8-80D8-8DA0DEEF5B92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38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Inner tracker Technologies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1255"/>
            <a:ext cx="3888432" cy="2718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47" y="4057930"/>
            <a:ext cx="3564313" cy="24996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14" y="4057930"/>
            <a:ext cx="3808162" cy="24996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8"/>
          <p:cNvSpPr txBox="1"/>
          <p:nvPr/>
        </p:nvSpPr>
        <p:spPr>
          <a:xfrm>
            <a:off x="1691680" y="72495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DEPFET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4"/>
          <p:cNvSpPr txBox="1"/>
          <p:nvPr/>
        </p:nvSpPr>
        <p:spPr>
          <a:xfrm>
            <a:off x="5652120" y="7249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MAPS (ALPIDE)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5"/>
          <p:cNvSpPr txBox="1"/>
          <p:nvPr/>
        </p:nvSpPr>
        <p:spPr>
          <a:xfrm>
            <a:off x="1403648" y="374928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Cylindrical GEM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076056" y="3739996"/>
            <a:ext cx="333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Cylindrical </a:t>
            </a:r>
            <a:r>
              <a:rPr lang="en-US" altLang="zh-CN" b="1" dirty="0" err="1">
                <a:solidFill>
                  <a:srgbClr val="FF0000"/>
                </a:solidFill>
              </a:rPr>
              <a:t>MicroMegas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5434" y="1071462"/>
            <a:ext cx="1910782" cy="166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1229008"/>
            <a:ext cx="2304256" cy="1405112"/>
          </a:xfrm>
          <a:prstGeom prst="rect">
            <a:avLst/>
          </a:prstGeom>
        </p:spPr>
      </p:pic>
      <p:sp>
        <p:nvSpPr>
          <p:cNvPr id="16" name="TextBox 12"/>
          <p:cNvSpPr txBox="1"/>
          <p:nvPr/>
        </p:nvSpPr>
        <p:spPr>
          <a:xfrm>
            <a:off x="4659114" y="2795181"/>
            <a:ext cx="4233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Pixel size: 29*27</a:t>
            </a:r>
            <a:r>
              <a:rPr lang="el-GR" altLang="zh-CN" sz="1400" dirty="0">
                <a:latin typeface="Calibri"/>
                <a:cs typeface="Calibri"/>
              </a:rPr>
              <a:t>μ</a:t>
            </a:r>
            <a:r>
              <a:rPr lang="en-US" altLang="zh-CN" sz="1400" dirty="0"/>
              <a:t>m, high resistivity epitaxial, deep PWELL, reverse bias, global shutter (&lt;10</a:t>
            </a:r>
            <a:r>
              <a:rPr lang="el-GR" altLang="zh-CN" sz="1400" dirty="0">
                <a:latin typeface="Calibri"/>
                <a:cs typeface="Calibri"/>
              </a:rPr>
              <a:t> μ</a:t>
            </a:r>
            <a:r>
              <a:rPr lang="en-US" altLang="zh-CN" sz="1400" dirty="0"/>
              <a:t>s), triggered or continuous readout, resolution &lt; 5um, material budget  &lt;0.3%X</a:t>
            </a:r>
            <a:r>
              <a:rPr lang="en-US" altLang="zh-CN" sz="1400" baseline="-25000" dirty="0"/>
              <a:t>o</a:t>
            </a:r>
            <a:endParaRPr lang="zh-CN" altLang="en-US" sz="1400" dirty="0"/>
          </a:p>
        </p:txBody>
      </p:sp>
      <p:sp>
        <p:nvSpPr>
          <p:cNvPr id="17" name="矩形 16"/>
          <p:cNvSpPr/>
          <p:nvPr/>
        </p:nvSpPr>
        <p:spPr>
          <a:xfrm>
            <a:off x="4605434" y="1031255"/>
            <a:ext cx="4359054" cy="27087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3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 new MPGD : </a:t>
            </a:r>
            <a:r>
              <a:rPr lang="en-US" altLang="zh-CN" dirty="0" err="1" smtClean="0"/>
              <a:t>uRWELL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82AAA8-B594-6F42-8A99-C8612E158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9696"/>
            <a:ext cx="8229600" cy="115212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Very compact, spark protected, simple to assemble, flexible in shapes (rather easy to make a cylindrical detector)</a:t>
            </a:r>
          </a:p>
        </p:txBody>
      </p:sp>
      <p:pic>
        <p:nvPicPr>
          <p:cNvPr id="8" name="Picture 24" descr="Screen Shot 2016-08-11 at 00.59.20.png">
            <a:extLst>
              <a:ext uri="{FF2B5EF4-FFF2-40B4-BE49-F238E27FC236}">
                <a16:creationId xmlns:a16="http://schemas.microsoft.com/office/drawing/2014/main" id="{DC845505-A5B1-E341-A068-CD194384C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2392020"/>
            <a:ext cx="2903737" cy="993896"/>
          </a:xfrm>
          <a:prstGeom prst="rect">
            <a:avLst/>
          </a:prstGeom>
        </p:spPr>
      </p:pic>
      <p:pic>
        <p:nvPicPr>
          <p:cNvPr id="9" name="图片 26">
            <a:extLst>
              <a:ext uri="{FF2B5EF4-FFF2-40B4-BE49-F238E27FC236}">
                <a16:creationId xmlns:a16="http://schemas.microsoft.com/office/drawing/2014/main" id="{9F3D43F5-9D60-2849-976A-ABC190C0E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92020"/>
            <a:ext cx="2436801" cy="10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0CE7F55A-9319-CF4C-A118-F59C545D29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98" y="2083832"/>
            <a:ext cx="2062085" cy="143497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1B3458-9E34-E34F-A75D-BB8B70894C22}"/>
              </a:ext>
            </a:extLst>
          </p:cNvPr>
          <p:cNvSpPr txBox="1">
            <a:spLocks/>
          </p:cNvSpPr>
          <p:nvPr/>
        </p:nvSpPr>
        <p:spPr bwMode="auto">
          <a:xfrm>
            <a:off x="490768" y="3635953"/>
            <a:ext cx="822960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Century Gothic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 possible solution to HIEPA inner tracking. R&amp;D underway at USTC.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C5C2EE8D-7BEC-264E-AD18-D3FA0F432F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642045"/>
            <a:ext cx="2535389" cy="1690259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AE6F26DA-A768-0747-8368-DD2D8DFC79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62" y="4583493"/>
            <a:ext cx="2331747" cy="1748811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3235D130-EECF-894C-AF78-5F7C926572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98" y="4583493"/>
            <a:ext cx="2186014" cy="174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7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Outer tracker : A Drift Chamber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90EC67-F23B-1B4D-9C44-60117FF3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318932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BESIII drift chamber can serve as a good starting point</a:t>
            </a:r>
          </a:p>
          <a:p>
            <a:pPr lvl="1"/>
            <a:r>
              <a:rPr lang="en-US" altLang="zh-CN" sz="2000" dirty="0" err="1"/>
              <a:t>R</a:t>
            </a:r>
            <a:r>
              <a:rPr lang="en-US" altLang="zh-CN" sz="2000" baseline="-25000" dirty="0" err="1"/>
              <a:t>in</a:t>
            </a:r>
            <a:r>
              <a:rPr lang="en-US" altLang="zh-CN" sz="2000" dirty="0"/>
              <a:t> has to be enlarged to avoid the very high rate region at HIEPA</a:t>
            </a:r>
          </a:p>
          <a:p>
            <a:pPr lvl="1"/>
            <a:r>
              <a:rPr lang="en-US" altLang="zh-CN" sz="2000" dirty="0"/>
              <a:t>Smaller cell size for inner layers to accommodate a higher count rate</a:t>
            </a:r>
          </a:p>
          <a:p>
            <a:pPr lvl="1"/>
            <a:r>
              <a:rPr lang="en-US" altLang="zh-CN" sz="2000" dirty="0"/>
              <a:t>No Au coating on Al wires and thinner W wires to reduce material</a:t>
            </a:r>
          </a:p>
          <a:p>
            <a:pPr lvl="1"/>
            <a:r>
              <a:rPr lang="en-US" altLang="zh-CN" sz="2000" dirty="0"/>
              <a:t>A lighter working gas to reduce material </a:t>
            </a:r>
          </a:p>
          <a:p>
            <a:pPr lvl="1"/>
            <a:r>
              <a:rPr lang="en-US" altLang="zh-CN" sz="2000" dirty="0"/>
              <a:t>Sharing field wire layers at the axial-stereo boundaries to reduce material</a:t>
            </a:r>
          </a:p>
          <a:p>
            <a:pPr lvl="1"/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86468639-BBAA-4A41-A22A-D078AB6CB2BE}"/>
              </a:ext>
            </a:extLst>
          </p:cNvPr>
          <p:cNvGrpSpPr>
            <a:grpSpLocks/>
          </p:cNvGrpSpPr>
          <p:nvPr/>
        </p:nvGrpSpPr>
        <p:grpSpPr bwMode="auto">
          <a:xfrm>
            <a:off x="1179240" y="3994290"/>
            <a:ext cx="3240360" cy="2160240"/>
            <a:chOff x="6300" y="10956"/>
            <a:chExt cx="3960" cy="3276"/>
          </a:xfrm>
        </p:grpSpPr>
        <p:pic>
          <p:nvPicPr>
            <p:cNvPr id="9" name="Picture 5" descr="chamber-mdc">
              <a:extLst>
                <a:ext uri="{FF2B5EF4-FFF2-40B4-BE49-F238E27FC236}">
                  <a16:creationId xmlns:a16="http://schemas.microsoft.com/office/drawing/2014/main" id="{A7726D62-6501-5A48-8A68-E8B9C1EAE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" y="10956"/>
              <a:ext cx="3777" cy="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B9476990-5D5F-B94E-B439-9AD6CA8D5E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" y="13764"/>
              <a:ext cx="3960" cy="46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0" hangingPunct="0"/>
              <a:endParaRPr kumimoji="0" lang="zh-CN" altLang="zh-CN" sz="1000" b="0">
                <a:cs typeface="Arial" charset="0"/>
              </a:endParaRPr>
            </a:p>
          </p:txBody>
        </p:sp>
      </p:grpSp>
      <p:graphicFrame>
        <p:nvGraphicFramePr>
          <p:cNvPr id="11" name="Object 1">
            <a:extLst>
              <a:ext uri="{FF2B5EF4-FFF2-40B4-BE49-F238E27FC236}">
                <a16:creationId xmlns:a16="http://schemas.microsoft.com/office/drawing/2014/main" id="{0EECA63C-5D1B-8848-883C-A14A420FA2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278447"/>
              </p:ext>
            </p:extLst>
          </p:nvPr>
        </p:nvGraphicFramePr>
        <p:xfrm>
          <a:off x="5221052" y="4112532"/>
          <a:ext cx="2664296" cy="1794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0" name="公式" r:id="rId4" imgW="1663560" imgH="1358640" progId="Equation.3">
                  <p:embed/>
                </p:oleObj>
              </mc:Choice>
              <mc:Fallback>
                <p:oleObj name="公式" r:id="rId4" imgW="1663560" imgH="1358640" progId="Equation.3">
                  <p:embed/>
                  <p:pic>
                    <p:nvPicPr>
                      <p:cNvPr id="5" name="Object 1">
                        <a:extLst>
                          <a:ext uri="{FF2B5EF4-FFF2-40B4-BE49-F238E27FC236}">
                            <a16:creationId xmlns:a16="http://schemas.microsoft.com/office/drawing/2014/main" id="{0EECA63C-5D1B-8848-883C-A14A420FA2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1052" y="4112532"/>
                        <a:ext cx="2664296" cy="179422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124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 Drift Chamber for STCF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TextBox 3"/>
          <p:cNvSpPr txBox="1"/>
          <p:nvPr/>
        </p:nvSpPr>
        <p:spPr>
          <a:xfrm>
            <a:off x="4861208" y="1628800"/>
            <a:ext cx="42484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lang="en-US" altLang="zh-CN" dirty="0" err="1"/>
              <a:t>Rin</a:t>
            </a:r>
            <a:r>
              <a:rPr lang="en-US" altLang="zh-CN" dirty="0"/>
              <a:t> = 15 cm, Rout = 85 cm, L = 2.4 m</a:t>
            </a:r>
          </a:p>
          <a:p>
            <a:pPr indent="177800">
              <a:buFont typeface="Arial" pitchFamily="34" charset="0"/>
              <a:buChar char="•"/>
            </a:pPr>
            <a:r>
              <a:rPr lang="en-US" altLang="zh-CN" dirty="0"/>
              <a:t>B = 1 T</a:t>
            </a:r>
          </a:p>
          <a:p>
            <a:pPr indent="177800">
              <a:buFont typeface="Arial" pitchFamily="34" charset="0"/>
              <a:buChar char="•"/>
            </a:pPr>
            <a:r>
              <a:rPr lang="en-US" altLang="zh-CN" dirty="0"/>
              <a:t>He/C</a:t>
            </a:r>
            <a:r>
              <a:rPr lang="en-US" altLang="zh-CN" baseline="-25000" dirty="0"/>
              <a:t>2</a:t>
            </a:r>
            <a:r>
              <a:rPr lang="en-US" altLang="zh-CN" dirty="0"/>
              <a:t>H</a:t>
            </a:r>
            <a:r>
              <a:rPr lang="en-US" altLang="zh-CN" baseline="-25000" dirty="0"/>
              <a:t>6</a:t>
            </a:r>
            <a:r>
              <a:rPr lang="en-US" altLang="zh-CN" dirty="0"/>
              <a:t> (60/40)</a:t>
            </a:r>
          </a:p>
          <a:p>
            <a:pPr indent="177800">
              <a:buFont typeface="Arial" pitchFamily="34" charset="0"/>
              <a:buChar char="•"/>
            </a:pPr>
            <a:r>
              <a:rPr lang="en-US" altLang="zh-CN" dirty="0"/>
              <a:t>Cell size =1.0cm(inner),1.6cm(outer)</a:t>
            </a:r>
          </a:p>
          <a:p>
            <a:pPr indent="177800">
              <a:buFont typeface="Arial" pitchFamily="34" charset="0"/>
              <a:buChar char="•"/>
            </a:pPr>
            <a:r>
              <a:rPr lang="en-US" altLang="zh-CN" dirty="0"/>
              <a:t>Sense wire: 20 um W</a:t>
            </a:r>
          </a:p>
          <a:p>
            <a:pPr indent="177800">
              <a:buFont typeface="Arial" pitchFamily="34" charset="0"/>
              <a:buChar char="•"/>
            </a:pPr>
            <a:r>
              <a:rPr lang="en-US" altLang="zh-CN" dirty="0"/>
              <a:t>Field wire: 110 um Al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altLang="zh-CN" dirty="0"/>
              <a:t># of layers = 44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altLang="zh-CN" dirty="0"/>
              <a:t>Layer configuration: 8A-6U-6V-6A-6U-6V-6A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altLang="zh-CN" dirty="0"/>
              <a:t>Carbon fiber for both inner and outer walls</a:t>
            </a:r>
          </a:p>
          <a:p>
            <a:pPr indent="177800">
              <a:buFont typeface="Arial" pitchFamily="34" charset="0"/>
              <a:buChar char="•"/>
            </a:pPr>
            <a:r>
              <a:rPr lang="en-US" altLang="zh-CN" dirty="0"/>
              <a:t>Expected spatial resolution: &lt;130</a:t>
            </a:r>
            <a:r>
              <a:rPr lang="en-US" altLang="zh-CN" dirty="0">
                <a:latin typeface="Calibri"/>
                <a:cs typeface="Calibri"/>
              </a:rPr>
              <a:t>μ</a:t>
            </a:r>
            <a:r>
              <a:rPr lang="en-US" altLang="zh-CN" dirty="0"/>
              <a:t>m</a:t>
            </a:r>
          </a:p>
          <a:p>
            <a:pPr indent="177800">
              <a:buFont typeface="Arial" pitchFamily="34" charset="0"/>
              <a:buChar char="•"/>
            </a:pPr>
            <a:r>
              <a:rPr lang="en-US" altLang="zh-CN" dirty="0"/>
              <a:t>Expected </a:t>
            </a:r>
            <a:r>
              <a:rPr lang="en-US" altLang="zh-CN" dirty="0" err="1"/>
              <a:t>dE</a:t>
            </a:r>
            <a:r>
              <a:rPr lang="en-US" altLang="zh-CN" dirty="0"/>
              <a:t>/dx resolution: &lt;7%</a:t>
            </a:r>
            <a:endParaRPr lang="zh-CN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680520" cy="451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0539"/>
            <a:ext cx="8300720" cy="71485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Combination of inner/outer trackers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78298"/>
            <a:ext cx="3352800" cy="426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37" y="878299"/>
            <a:ext cx="4667463" cy="453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70" y="5303265"/>
            <a:ext cx="7367270" cy="99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3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8480" y="31878"/>
            <a:ext cx="7762240" cy="71485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PID Detector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18047" y="933339"/>
            <a:ext cx="5551715" cy="2192908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Key  Features of PID System</a:t>
            </a:r>
          </a:p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Enable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/K (and K/p)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3-4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separation up to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2GeV/c</a:t>
            </a:r>
          </a:p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for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luminosity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–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detector</a:t>
            </a:r>
          </a:p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hard, especially in the endcap region</a:t>
            </a:r>
          </a:p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Compact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reduce costs of the outer detectors</a:t>
            </a:r>
          </a:p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Modest material budget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&lt;0.5X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0</a:t>
            </a:r>
            <a:endParaRPr lang="zh-CN" altLang="en-US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925" y="3563440"/>
            <a:ext cx="4268755" cy="2708434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Low Momentum PID</a:t>
            </a:r>
          </a:p>
          <a:p>
            <a:pPr marL="198000" indent="-19800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energy loss (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/dx) in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MDC can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used for low momentum PID</a:t>
            </a:r>
          </a:p>
          <a:p>
            <a:pPr marL="198000" indent="-19800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/dx resolution for longer track length</a:t>
            </a:r>
          </a:p>
          <a:p>
            <a:pPr marL="198000" indent="-19800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BESIII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MDC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~6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%, track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length ~0.7m)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  <a:p>
            <a:pPr marL="450000" indent="-198000">
              <a:lnSpc>
                <a:spcPts val="256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clean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/K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/p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ID for p&lt;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0.8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/1.1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GeV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/c</a:t>
            </a:r>
          </a:p>
          <a:p>
            <a:pPr marL="450000" indent="-198000" algn="ctr">
              <a:buFont typeface="Symbol" panose="05050102010706020507" pitchFamily="18" charset="2"/>
              <a:buChar char="-"/>
            </a:pPr>
            <a:endParaRPr lang="en-US" altLang="zh-CN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629" y="3506605"/>
            <a:ext cx="4299856" cy="2764859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High Momentum PID</a:t>
            </a:r>
          </a:p>
          <a:p>
            <a:pPr marL="198000" indent="-19800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TOF can not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identify /K to p=2GeV/c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Cherenkov detector is necessary</a:t>
            </a:r>
          </a:p>
          <a:p>
            <a:pPr marL="198000" indent="-19800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catalogs</a:t>
            </a:r>
          </a:p>
          <a:p>
            <a:pPr marL="450000" lvl="1" indent="-198000">
              <a:lnSpc>
                <a:spcPts val="2560"/>
              </a:lnSpc>
              <a:buFont typeface="Symbol" panose="05050102010706020507" pitchFamily="18" charset="2"/>
              <a:buChar char="-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Cherenkov – simple to build</a:t>
            </a:r>
          </a:p>
          <a:p>
            <a:pPr marL="450000" lvl="1" indent="-198000">
              <a:lnSpc>
                <a:spcPts val="2560"/>
              </a:lnSpc>
              <a:buFont typeface="Symbol" panose="05050102010706020507" pitchFamily="18" charset="2"/>
              <a:buChar char="-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Imaging Cherenkov: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RICH (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momentum range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)/ DIRC / TOP (most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compact)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715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PID Detector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4294967295"/>
          </p:nvPr>
        </p:nvSpPr>
        <p:spPr>
          <a:xfrm>
            <a:off x="307911" y="1003042"/>
            <a:ext cx="4267200" cy="3401008"/>
          </a:xfrm>
          <a:noFill/>
          <a:ln w="34925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altLang="zh-CN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 Design</a:t>
            </a:r>
            <a:endParaRPr lang="en-US" altLang="zh-CN" sz="2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 eaLnBrk="1" hangingPunct="1">
              <a:lnSpc>
                <a:spcPts val="2560"/>
              </a:lnSpc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PID by RICH at 0.8&lt;p&lt;2GeV/c, no TOF</a:t>
            </a:r>
          </a:p>
          <a:p>
            <a:pPr marL="198000" indent="-198000" eaLnBrk="1" hangingPunct="1">
              <a:lnSpc>
                <a:spcPts val="2560"/>
              </a:lnSpc>
            </a:pPr>
            <a:r>
              <a:rPr lang="en-US" altLang="zh-CN" sz="18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Proximity RICH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similar to ALICE HMPID design, but with PHENIX HBD (</a:t>
            </a:r>
            <a:r>
              <a:rPr lang="en-US" altLang="zh-CN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coated GEM) readout</a:t>
            </a:r>
          </a:p>
          <a:p>
            <a:pPr marL="198000" indent="-198000" eaLnBrk="1" hangingPunct="1">
              <a:lnSpc>
                <a:spcPts val="2560"/>
              </a:lnSpc>
            </a:pPr>
            <a:r>
              <a:rPr lang="en-US" altLang="zh-CN" sz="1800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n~1.3 (liquid C</a:t>
            </a:r>
            <a:r>
              <a:rPr lang="en-US" altLang="zh-CN" sz="1800" b="0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1800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800" b="0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sz="1800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UV detection</a:t>
            </a:r>
          </a:p>
          <a:p>
            <a:pPr marL="198000" indent="-198000" eaLnBrk="1" hangingPunct="1">
              <a:lnSpc>
                <a:spcPts val="2560"/>
              </a:lnSpc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Already proven</a:t>
            </a:r>
          </a:p>
          <a:p>
            <a:pPr marL="198000" indent="-198000" eaLnBrk="1" hangingPunct="1">
              <a:lnSpc>
                <a:spcPts val="2560"/>
              </a:lnSpc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Immune to B field 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 s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 structure at both the </a:t>
            </a:r>
            <a:r>
              <a:rPr lang="en-US" altLang="zh-CN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endcap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barrel</a:t>
            </a:r>
          </a:p>
        </p:txBody>
      </p:sp>
      <p:pic>
        <p:nvPicPr>
          <p:cNvPr id="8" name="Picture 4" descr="http://alice-hmpid.web.cern.ch/alice-hmpid/detector/layout-co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35240"/>
            <a:ext cx="2862946" cy="165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74778" y="4450574"/>
            <a:ext cx="16658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 HMPID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3027" y="4709883"/>
            <a:ext cx="2173025" cy="158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124200" y="4451883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PHENIX HBD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内容占位符 2"/>
          <p:cNvSpPr>
            <a:spLocks noGrp="1"/>
          </p:cNvSpPr>
          <p:nvPr>
            <p:ph idx="1"/>
          </p:nvPr>
        </p:nvSpPr>
        <p:spPr>
          <a:xfrm>
            <a:off x="4756052" y="1003042"/>
            <a:ext cx="4214715" cy="3401008"/>
          </a:xfrm>
          <a:ln w="34925">
            <a:solidFill>
              <a:srgbClr val="FFC000"/>
            </a:solidFill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altLang="zh-CN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Alternative Design</a:t>
            </a:r>
          </a:p>
          <a:p>
            <a:pPr marL="198000" indent="-1980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TOF, PID by RICH only</a:t>
            </a:r>
          </a:p>
          <a:p>
            <a:pPr marL="198000" indent="-1980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BELLE-II ARICH design, </a:t>
            </a:r>
            <a:r>
              <a:rPr lang="en-US" altLang="zh-CN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Aerogel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Position Sensitive Photon Detector</a:t>
            </a:r>
          </a:p>
          <a:p>
            <a:pPr marL="198000" indent="-1980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800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n~1.13 (Below threshold for proton at p&lt;2GeV/c)</a:t>
            </a:r>
          </a:p>
          <a:p>
            <a:pPr marL="198000" indent="-1980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Already proven at the BELLE-II </a:t>
            </a:r>
            <a:r>
              <a:rPr lang="en-US" altLang="zh-CN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endcap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how about the barrel part?</a:t>
            </a:r>
          </a:p>
          <a:p>
            <a:pPr marL="198000" indent="-1980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 R&amp;D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5285" y="4477800"/>
            <a:ext cx="1842177" cy="181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3891" y="4477800"/>
            <a:ext cx="1959428" cy="181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72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4954" y="22944"/>
            <a:ext cx="7154091" cy="714850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 facility in China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924629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755374" y="5240840"/>
            <a:ext cx="7849684" cy="1174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A </a:t>
            </a:r>
            <a:r>
              <a:rPr lang="en-US" sz="2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STCF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 far beyond BEPCII, is</a:t>
            </a:r>
            <a:r>
              <a:rPr lang="en-US" sz="2200" b="1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 nature extension 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and  </a:t>
            </a:r>
            <a:r>
              <a:rPr lang="en-US" sz="2200" b="1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a viable option 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for a post-BEPCII HEP project in China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7809" y="900020"/>
            <a:ext cx="816002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BEPCII/BESIII 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have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run 9 years,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successful and excellent production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Limited by length of storage ring,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no space </a:t>
            </a:r>
            <a:r>
              <a:rPr lang="en-US" altLang="zh-CN" sz="22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and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potential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for the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upgrade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Physics study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limited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by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the luminosity, CME ……</a:t>
            </a:r>
          </a:p>
          <a:p>
            <a:pPr marL="702000" indent="-342900">
              <a:lnSpc>
                <a:spcPct val="130000"/>
              </a:lnSpc>
              <a:buFont typeface="Calibri" panose="020F0502020204030204" pitchFamily="34" charset="0"/>
              <a:buChar char="─"/>
            </a:pPr>
            <a:r>
              <a:rPr lang="en-US" altLang="zh-CN" sz="2200" dirty="0" err="1" smtClean="0">
                <a:latin typeface="+mj-lt"/>
                <a:cs typeface="Times New Roman" panose="02020603050405020304" pitchFamily="18" charset="0"/>
              </a:rPr>
              <a:t>Charmonium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-like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physics</a:t>
            </a:r>
          </a:p>
          <a:p>
            <a:pPr marL="702000" indent="-342900">
              <a:lnSpc>
                <a:spcPct val="130000"/>
              </a:lnSpc>
              <a:buFont typeface="Calibri" panose="020F0502020204030204" pitchFamily="34" charset="0"/>
              <a:buChar char="─"/>
            </a:pP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Charmed baryon physics</a:t>
            </a:r>
          </a:p>
          <a:p>
            <a:pPr marL="702000" indent="-342900">
              <a:lnSpc>
                <a:spcPct val="130000"/>
              </a:lnSpc>
              <a:buFont typeface="Calibri" panose="020F0502020204030204" pitchFamily="34" charset="0"/>
              <a:buChar char="─"/>
            </a:pP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Charmed meson and tau 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physics</a:t>
            </a:r>
          </a:p>
          <a:p>
            <a:pPr marL="702000" indent="-342900">
              <a:lnSpc>
                <a:spcPct val="130000"/>
              </a:lnSpc>
              <a:buFont typeface="Calibri" panose="020F0502020204030204" pitchFamily="34" charset="0"/>
              <a:buChar char="─"/>
            </a:pP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………..</a:t>
            </a:r>
            <a:endParaRPr lang="en-US" altLang="zh-CN" sz="22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Challenged by </a:t>
            </a:r>
            <a:r>
              <a:rPr lang="en-US" altLang="zh-CN" sz="22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Belle II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BEPCII/BESIII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will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end her mission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in 5-10 years</a:t>
            </a:r>
          </a:p>
        </p:txBody>
      </p:sp>
    </p:spTree>
    <p:extLst>
      <p:ext uri="{BB962C8B-B14F-4D97-AF65-F5344CB8AC3E}">
        <p14:creationId xmlns:p14="http://schemas.microsoft.com/office/powerpoint/2010/main" val="15744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A RICH Design for HIEPA</a:t>
            </a:r>
            <a:endParaRPr lang="zh-CN" altLang="en-US" dirty="0"/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628800"/>
            <a:ext cx="4490418" cy="349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667E27-5C1F-0C42-9ADA-E8707154CDA2}"/>
              </a:ext>
            </a:extLst>
          </p:cNvPr>
          <p:cNvSpPr txBox="1"/>
          <p:nvPr/>
        </p:nvSpPr>
        <p:spPr>
          <a:xfrm>
            <a:off x="8292392" y="3861048"/>
            <a:ext cx="8640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MPGD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EEFAB635-43BD-E945-9979-FFFF8EEE9024}"/>
              </a:ext>
            </a:extLst>
          </p:cNvPr>
          <p:cNvSpPr txBox="1">
            <a:spLocks/>
          </p:cNvSpPr>
          <p:nvPr/>
        </p:nvSpPr>
        <p:spPr bwMode="auto">
          <a:xfrm>
            <a:off x="211196" y="1124744"/>
            <a:ext cx="434102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entury Gothic" pitchFamily="34" charset="0"/>
                <a:ea typeface="ＭＳ Ｐゴシック" charset="-128"/>
                <a:cs typeface="Century Gothic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entury Gothic" pitchFamily="34" charset="0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entury Gothic" pitchFamily="34" charset="0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entury Gothic" pitchFamily="34" charset="0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zh-CN" sz="2800" dirty="0">
                <a:latin typeface="+mn-lt"/>
              </a:rPr>
              <a:t>Proximity focusing RICH, similar to ALICE HMPID design, but with </a:t>
            </a:r>
            <a:r>
              <a:rPr lang="en-US" altLang="zh-CN" sz="2800" dirty="0" err="1">
                <a:latin typeface="+mn-lt"/>
              </a:rPr>
              <a:t>CsI</a:t>
            </a:r>
            <a:r>
              <a:rPr lang="en-US" altLang="zh-CN" sz="2800" dirty="0">
                <a:latin typeface="+mn-lt"/>
              </a:rPr>
              <a:t>-coated MPGD readout</a:t>
            </a:r>
          </a:p>
          <a:p>
            <a:pPr lvl="1">
              <a:spcBef>
                <a:spcPts val="0"/>
              </a:spcBef>
            </a:pPr>
            <a:r>
              <a:rPr lang="en-US" altLang="zh-CN" dirty="0">
                <a:latin typeface="+mn-lt"/>
              </a:rPr>
              <a:t>avoid photon feedback</a:t>
            </a:r>
          </a:p>
          <a:p>
            <a:pPr lvl="1">
              <a:spcBef>
                <a:spcPts val="0"/>
              </a:spcBef>
            </a:pPr>
            <a:r>
              <a:rPr lang="en-US" altLang="zh-CN" dirty="0">
                <a:latin typeface="+mn-lt"/>
              </a:rPr>
              <a:t>less ion backflow to </a:t>
            </a:r>
            <a:r>
              <a:rPr lang="en-US" altLang="zh-CN" dirty="0" err="1">
                <a:latin typeface="+mn-lt"/>
              </a:rPr>
              <a:t>CsI</a:t>
            </a:r>
            <a:r>
              <a:rPr lang="en-US" altLang="zh-CN" dirty="0">
                <a:latin typeface="+mn-lt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altLang="zh-CN" dirty="0">
                <a:latin typeface="+mn-lt"/>
              </a:rPr>
              <a:t>Fast response, high rate capacity</a:t>
            </a:r>
          </a:p>
          <a:p>
            <a:pPr lvl="1">
              <a:spcBef>
                <a:spcPts val="0"/>
              </a:spcBef>
            </a:pPr>
            <a:r>
              <a:rPr lang="en-US" altLang="zh-CN" dirty="0">
                <a:latin typeface="+mn-lt"/>
              </a:rPr>
              <a:t>Radiation hard</a:t>
            </a:r>
            <a:endParaRPr lang="en-US" altLang="zh-CN" sz="3200" dirty="0">
              <a:latin typeface="+mn-lt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800" dirty="0">
                <a:latin typeface="+mn-lt"/>
              </a:rPr>
              <a:t>Proximity gap ~10cm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CN" sz="2800" dirty="0">
                <a:latin typeface="+mn-lt"/>
              </a:rPr>
              <a:t>Radiator: liquid C</a:t>
            </a:r>
            <a:r>
              <a:rPr lang="en-US" altLang="zh-CN" sz="2800" baseline="-25000" dirty="0">
                <a:latin typeface="+mn-lt"/>
              </a:rPr>
              <a:t>6</a:t>
            </a:r>
            <a:r>
              <a:rPr lang="en-US" altLang="zh-CN" sz="2800" dirty="0">
                <a:latin typeface="+mn-lt"/>
              </a:rPr>
              <a:t>F</a:t>
            </a:r>
            <a:r>
              <a:rPr lang="en-US" altLang="zh-CN" sz="2800" baseline="-25000" dirty="0">
                <a:latin typeface="+mn-lt"/>
              </a:rPr>
              <a:t>14</a:t>
            </a:r>
            <a:r>
              <a:rPr lang="en-US" altLang="zh-CN" sz="2800" dirty="0">
                <a:latin typeface="+mn-lt"/>
              </a:rPr>
              <a:t>, n~1.3, UV detection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25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D952D-275C-B04B-9DCA-BE763DEC3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Simulation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2EF3B-4305-A841-81C5-C308EAC7C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52" y="1196752"/>
            <a:ext cx="4884037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13B34D0-4FDB-9B4A-84DB-2BA3F74F52BE}"/>
              </a:ext>
            </a:extLst>
          </p:cNvPr>
          <p:cNvGrpSpPr/>
          <p:nvPr/>
        </p:nvGrpSpPr>
        <p:grpSpPr>
          <a:xfrm>
            <a:off x="6588224" y="4725144"/>
            <a:ext cx="2377573" cy="1872208"/>
            <a:chOff x="6676181" y="3703422"/>
            <a:chExt cx="2467819" cy="17072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514329-824A-FA47-AD9B-DB3AEBD1B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76181" y="3703422"/>
              <a:ext cx="2467819" cy="1707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98A6D3-3A20-574C-95C0-3F0268EBC87E}"/>
                </a:ext>
              </a:extLst>
            </p:cNvPr>
            <p:cNvSpPr txBox="1"/>
            <p:nvPr/>
          </p:nvSpPr>
          <p:spPr>
            <a:xfrm>
              <a:off x="8030816" y="4794416"/>
              <a:ext cx="10469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/>
                <a:t>Sensor size: 5mm*5mm</a:t>
              </a:r>
              <a:endParaRPr lang="zh-CN" altLang="en-US" sz="1100" b="1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53BEB59-2E08-A24C-9D69-D6B0FEEBEBAD}"/>
              </a:ext>
            </a:extLst>
          </p:cNvPr>
          <p:cNvSpPr txBox="1"/>
          <p:nvPr/>
        </p:nvSpPr>
        <p:spPr>
          <a:xfrm>
            <a:off x="1115616" y="5190291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The </a:t>
            </a:r>
            <a:r>
              <a:rPr lang="en-US" altLang="zh-CN" sz="2400" dirty="0">
                <a:sym typeface="Symbol"/>
              </a:rPr>
              <a:t>/K separation </a:t>
            </a:r>
            <a:r>
              <a:rPr lang="en-US" altLang="zh-CN" sz="2400" dirty="0"/>
              <a:t>requirement can be met with a RICH detector.</a:t>
            </a:r>
            <a:endParaRPr lang="zh-CN" altLang="en-US" sz="2400" dirty="0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829E6663-1F2A-B34C-A13F-DC2540B561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3748916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FA4453-059C-7A4E-8691-025BDAE0C923}"/>
              </a:ext>
            </a:extLst>
          </p:cNvPr>
          <p:cNvSpPr txBox="1"/>
          <p:nvPr/>
        </p:nvSpPr>
        <p:spPr>
          <a:xfrm>
            <a:off x="3635896" y="3440033"/>
            <a:ext cx="6843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MPGD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26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8321A-2BA5-5544-9FDA-8B1A225C5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MPGD Photon Detector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41C00-90E1-6D40-8973-18CD826BC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 double-mesh </a:t>
            </a:r>
            <a:r>
              <a:rPr lang="en-US" sz="2800" dirty="0" err="1"/>
              <a:t>Mircromegas</a:t>
            </a:r>
            <a:r>
              <a:rPr lang="en-US" sz="2800" dirty="0"/>
              <a:t> detector is being  developed at USTC</a:t>
            </a:r>
          </a:p>
          <a:p>
            <a:pPr lvl="1"/>
            <a:r>
              <a:rPr lang="en-US" sz="2400" dirty="0"/>
              <a:t>High gain and very low ion backflow </a:t>
            </a:r>
          </a:p>
          <a:p>
            <a:pPr lvl="1"/>
            <a:r>
              <a:rPr lang="en-US" sz="2400" dirty="0"/>
              <a:t>Very suitable for single photon detection (with a proper photon-electron converter)</a:t>
            </a:r>
          </a:p>
          <a:p>
            <a:pPr lvl="1"/>
            <a:r>
              <a:rPr lang="en-US" sz="2400" dirty="0"/>
              <a:t>A promising photon detector option for RICH</a:t>
            </a:r>
          </a:p>
        </p:txBody>
      </p:sp>
      <p:pic>
        <p:nvPicPr>
          <p:cNvPr id="4" name="图片 42">
            <a:extLst>
              <a:ext uri="{FF2B5EF4-FFF2-40B4-BE49-F238E27FC236}">
                <a16:creationId xmlns:a16="http://schemas.microsoft.com/office/drawing/2014/main" id="{876017FE-54E6-194B-842C-C50763443F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2736" y="4474575"/>
            <a:ext cx="2894064" cy="1584176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53C2459B-EFFC-E94E-A071-9FC1D4DD2A5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3076" y="4474575"/>
            <a:ext cx="2808312" cy="1821984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470DAD7C-D2FA-FC46-8D6C-8D9E62578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4509120"/>
            <a:ext cx="2678938" cy="1787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B32DB6-FD53-5A4A-939F-1C2D3A25E030}"/>
              </a:ext>
            </a:extLst>
          </p:cNvPr>
          <p:cNvSpPr txBox="1"/>
          <p:nvPr/>
        </p:nvSpPr>
        <p:spPr>
          <a:xfrm>
            <a:off x="4067944" y="396531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IBF ~ 0.05%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AFF65-486B-9044-834C-9E0381988B0D}"/>
              </a:ext>
            </a:extLst>
          </p:cNvPr>
          <p:cNvSpPr txBox="1"/>
          <p:nvPr/>
        </p:nvSpPr>
        <p:spPr>
          <a:xfrm>
            <a:off x="6775565" y="399440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Gain ~ 3⤫10</a:t>
            </a:r>
            <a:r>
              <a:rPr lang="en-US" baseline="30000" dirty="0"/>
              <a:t>6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C331-5D78-AF4A-BFA1-470F16BCF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DIRC-like TOF for Endcaps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F394E-D49D-B440-A831-415600026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4745"/>
            <a:ext cx="8208912" cy="2558164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DIRC-like forward TOF detector (FTOF:  quartz + MCP-PMT ) was developed at LAL for the </a:t>
            </a:r>
            <a:r>
              <a:rPr lang="en-US" sz="2800" dirty="0" err="1"/>
              <a:t>SuperB</a:t>
            </a:r>
            <a:r>
              <a:rPr lang="en-US" sz="2800" dirty="0"/>
              <a:t> factory project. </a:t>
            </a:r>
          </a:p>
          <a:p>
            <a:r>
              <a:rPr lang="en-US" sz="2800" dirty="0"/>
              <a:t>Also an endcap PID option for HIEPA. </a:t>
            </a:r>
          </a:p>
          <a:p>
            <a:pPr lvl="1"/>
            <a:r>
              <a:rPr lang="en-US" sz="2400" dirty="0"/>
              <a:t>Flight length ~ 1.4 m for endcaps. ~30ps time resolution is required for pi/K separation to reach 2GeV. </a:t>
            </a:r>
          </a:p>
        </p:txBody>
      </p:sp>
      <p:pic>
        <p:nvPicPr>
          <p:cNvPr id="4" name="Picture 3" descr="12 sectors SuperB">
            <a:extLst>
              <a:ext uri="{FF2B5EF4-FFF2-40B4-BE49-F238E27FC236}">
                <a16:creationId xmlns:a16="http://schemas.microsoft.com/office/drawing/2014/main" id="{E9B37600-D258-C840-AB31-C37F83A337F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9" y="4282013"/>
            <a:ext cx="2589280" cy="217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A12F59-C46B-D041-B592-DB751E06E4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1" b="8755"/>
          <a:stretch>
            <a:fillRect/>
          </a:stretch>
        </p:blipFill>
        <p:spPr bwMode="auto">
          <a:xfrm>
            <a:off x="2980569" y="4282013"/>
            <a:ext cx="3319623" cy="201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2">
            <a:extLst>
              <a:ext uri="{FF2B5EF4-FFF2-40B4-BE49-F238E27FC236}">
                <a16:creationId xmlns:a16="http://schemas.microsoft.com/office/drawing/2014/main" id="{9F7D7968-452E-544B-92DD-265D17835EB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69" y="4221088"/>
            <a:ext cx="2164487" cy="22040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A1E046-0F53-8942-B975-F98C664692C1}"/>
              </a:ext>
            </a:extLst>
          </p:cNvPr>
          <p:cNvSpPr txBox="1"/>
          <p:nvPr/>
        </p:nvSpPr>
        <p:spPr>
          <a:xfrm>
            <a:off x="6739465" y="3877635"/>
            <a:ext cx="174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80ps per PE</a:t>
            </a: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5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Calorimeter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7" name="内容占位符 4"/>
          <p:cNvSpPr>
            <a:spLocks noGrp="1"/>
          </p:cNvSpPr>
          <p:nvPr>
            <p:ph idx="1"/>
          </p:nvPr>
        </p:nvSpPr>
        <p:spPr>
          <a:xfrm>
            <a:off x="457200" y="977685"/>
            <a:ext cx="3965510" cy="2292084"/>
          </a:xfrm>
          <a:ln w="34925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EMC Requirements</a:t>
            </a:r>
          </a:p>
          <a:p>
            <a:pPr marL="198000" indent="-198000">
              <a:lnSpc>
                <a:spcPts val="2640"/>
              </a:lnSpc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energy resolution </a:t>
            </a:r>
          </a:p>
          <a:p>
            <a:pPr marL="198000" indent="-198000">
              <a:lnSpc>
                <a:spcPts val="2640"/>
              </a:lnSpc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position/angular resolution</a:t>
            </a:r>
          </a:p>
          <a:p>
            <a:pPr marL="198000" indent="-198000">
              <a:lnSpc>
                <a:spcPts val="2640"/>
              </a:lnSpc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timing resolution if possible</a:t>
            </a:r>
            <a:endParaRPr lang="zh-CN" alt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4665306" y="977685"/>
            <a:ext cx="4180114" cy="2292084"/>
          </a:xfrm>
          <a:prstGeom prst="rect">
            <a:avLst/>
          </a:prstGeom>
          <a:ln w="34925">
            <a:solidFill>
              <a:srgbClr val="FFC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Challenging</a:t>
            </a:r>
          </a:p>
          <a:p>
            <a:pPr marL="198000" indent="-198000"/>
            <a:r>
              <a:rPr lang="en-US" altLang="zh-CN" sz="1800" b="0" dirty="0" smtClean="0">
                <a:latin typeface="Times New Roman" panose="02020603050405020304" pitchFamily="18" charset="0"/>
              </a:rPr>
              <a:t>Radiation damage</a:t>
            </a:r>
          </a:p>
          <a:p>
            <a:pPr marL="450000" lvl="1" indent="-198000"/>
            <a:r>
              <a:rPr lang="en-US" altLang="zh-CN" sz="1800" b="0" dirty="0" smtClean="0">
                <a:latin typeface="Times New Roman" panose="02020603050405020304" pitchFamily="18" charset="0"/>
              </a:rPr>
              <a:t>Decrease light yield</a:t>
            </a:r>
          </a:p>
          <a:p>
            <a:pPr marL="450000" lvl="1" indent="-198000"/>
            <a:r>
              <a:rPr lang="en-US" altLang="zh-CN" sz="1800" b="0" dirty="0" smtClean="0">
                <a:latin typeface="Times New Roman" panose="02020603050405020304" pitchFamily="18" charset="0"/>
              </a:rPr>
              <a:t>A function of run time</a:t>
            </a:r>
          </a:p>
          <a:p>
            <a:pPr marL="198000" indent="-198000"/>
            <a:r>
              <a:rPr lang="en-US" altLang="zh-CN" sz="1800" b="0" dirty="0" smtClean="0">
                <a:latin typeface="Times New Roman" panose="02020603050405020304" pitchFamily="18" charset="0"/>
              </a:rPr>
              <a:t>High photon background rate</a:t>
            </a:r>
          </a:p>
          <a:p>
            <a:pPr marL="342000" lvl="1" indent="-198000"/>
            <a:r>
              <a:rPr lang="en-US" altLang="zh-CN" sz="1800" b="0" dirty="0" smtClean="0">
                <a:latin typeface="Times New Roman" panose="02020603050405020304" pitchFamily="18" charset="0"/>
              </a:rPr>
              <a:t>Produce pile-up</a:t>
            </a:r>
          </a:p>
          <a:p>
            <a:pPr marL="342000" lvl="1" indent="-198000"/>
            <a:r>
              <a:rPr lang="en-US" altLang="zh-CN" sz="1800" b="0" dirty="0" smtClean="0">
                <a:latin typeface="Times New Roman" panose="02020603050405020304" pitchFamily="18" charset="0"/>
              </a:rPr>
              <a:t>Degrade energy and angular resolution</a:t>
            </a:r>
          </a:p>
          <a:p>
            <a:pPr marL="342000" indent="-198000"/>
            <a:endParaRPr lang="zh-CN" altLang="en-US" sz="1800" b="0" dirty="0">
              <a:latin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2320" y="3269770"/>
            <a:ext cx="3213100" cy="2916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26281" y="4369982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0.75 </a:t>
            </a:r>
            <a:r>
              <a:rPr lang="en-US" altLang="zh-CN" sz="1400" b="1" dirty="0" err="1" smtClean="0">
                <a:solidFill>
                  <a:srgbClr val="FF0000"/>
                </a:solidFill>
              </a:rPr>
              <a:t>krad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6281" y="4677759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1.2 </a:t>
            </a:r>
            <a:r>
              <a:rPr lang="en-US" altLang="zh-CN" sz="1400" b="1" dirty="0" err="1" smtClean="0"/>
              <a:t>krad</a:t>
            </a:r>
            <a:endParaRPr lang="zh-CN" alt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27657" y="3378288"/>
            <a:ext cx="24177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latin typeface="+mj-lt"/>
              </a:rPr>
              <a:t>Babar, NIM A479 (2002) 1</a:t>
            </a:r>
            <a:endParaRPr lang="zh-CN" altLang="en-US" sz="1600" dirty="0">
              <a:latin typeface="+mj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378288"/>
            <a:ext cx="2548552" cy="280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442" y="3453083"/>
            <a:ext cx="2634709" cy="27332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78257" y="3592152"/>
            <a:ext cx="1912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Behavior of the light emitted by a crystal</a:t>
            </a:r>
          </a:p>
          <a:p>
            <a:r>
              <a:rPr lang="en-US" altLang="zh-CN" sz="1600" dirty="0" smtClean="0"/>
              <a:t>due the </a:t>
            </a:r>
            <a:r>
              <a:rPr lang="en-US" altLang="zh-CN" sz="1600" dirty="0" err="1" smtClean="0"/>
              <a:t>radiative</a:t>
            </a:r>
            <a:r>
              <a:rPr lang="en-US" altLang="zh-CN" sz="1600" dirty="0" smtClean="0"/>
              <a:t> </a:t>
            </a:r>
            <a:r>
              <a:rPr lang="en-US" altLang="zh-CN" sz="1600" dirty="0" err="1" smtClean="0"/>
              <a:t>Bhabha</a:t>
            </a:r>
            <a:r>
              <a:rPr lang="en-US" altLang="zh-CN" sz="1600" dirty="0" smtClean="0"/>
              <a:t> photons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490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Crystal Options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5754601" cy="391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7584" y="5532215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+mn-lt"/>
              </a:rPr>
              <a:t>Different options for barrel and </a:t>
            </a:r>
            <a:r>
              <a:rPr lang="en-US" altLang="zh-CN" sz="2000" dirty="0" err="1">
                <a:latin typeface="+mn-lt"/>
              </a:rPr>
              <a:t>endcaps</a:t>
            </a:r>
            <a:endParaRPr lang="zh-CN" altLang="en-US" sz="2000" dirty="0">
              <a:latin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DE10FA-DE63-1E4F-9E7E-9FE3BB6195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196" y="1700808"/>
            <a:ext cx="2526319" cy="181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2CD5BF9-9769-CD4E-BC2A-65755BA3D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8914" y="3719799"/>
            <a:ext cx="2829601" cy="20124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7232E-2577-AD4D-8CAB-8F6F77D107BE}"/>
              </a:ext>
            </a:extLst>
          </p:cNvPr>
          <p:cNvSpPr txBox="1"/>
          <p:nvPr/>
        </p:nvSpPr>
        <p:spPr>
          <a:xfrm>
            <a:off x="6807263" y="122745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R&amp;D on BSO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2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/>
              <a:t>SiPM</a:t>
            </a:r>
            <a:r>
              <a:rPr lang="en-US" altLang="zh-CN" dirty="0"/>
              <a:t> Technology 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1052736"/>
            <a:ext cx="8229600" cy="252028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altLang="zh-CN" dirty="0" err="1"/>
              <a:t>SiPM</a:t>
            </a:r>
            <a:r>
              <a:rPr lang="en-US" altLang="zh-CN" dirty="0"/>
              <a:t>: a novel and rapidly-developing photo-sensor technology</a:t>
            </a:r>
          </a:p>
          <a:p>
            <a:pPr lvl="1"/>
            <a:r>
              <a:rPr lang="en-US" altLang="zh-CN" dirty="0"/>
              <a:t>High gain, low equivalent noise, B-field resistant, good time resolution</a:t>
            </a:r>
          </a:p>
          <a:p>
            <a:r>
              <a:rPr lang="en-US" altLang="zh-CN" dirty="0"/>
              <a:t>R&amp;D at USTC</a:t>
            </a:r>
          </a:p>
          <a:p>
            <a:pPr lvl="1"/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45024"/>
            <a:ext cx="4326014" cy="296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07DC012C-B582-E549-855A-15DE0ABA3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92" y="4077072"/>
            <a:ext cx="2997716" cy="205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6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9A6A-8FC2-EC44-BE2D-C6A9A3397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Aspects Other Than Energy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1FB7613-D188-CD46-BFBA-144438BD1E2D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1399"/>
            <a:ext cx="2976889" cy="222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D3BE05-BF25-8F4C-B3F7-7262E68017DA}"/>
              </a:ext>
            </a:extLst>
          </p:cNvPr>
          <p:cNvSpPr txBox="1"/>
          <p:nvPr/>
        </p:nvSpPr>
        <p:spPr>
          <a:xfrm>
            <a:off x="6564543" y="1556792"/>
            <a:ext cx="2541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Time resolution of pure </a:t>
            </a:r>
            <a:r>
              <a:rPr lang="en-US" sz="1600" dirty="0" err="1"/>
              <a:t>CsI</a:t>
            </a:r>
            <a:r>
              <a:rPr lang="en-US" sz="1600" dirty="0"/>
              <a:t> (10000 PE, PMT response not considered) </a:t>
            </a:r>
          </a:p>
          <a:p>
            <a:endParaRPr lang="en-US" sz="1600" dirty="0"/>
          </a:p>
          <a:p>
            <a:r>
              <a:rPr lang="en-US" dirty="0"/>
              <a:t>      ~ 130ps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0A7BFB-0DB7-E24D-8485-E17F4D953024}"/>
              </a:ext>
            </a:extLst>
          </p:cNvPr>
          <p:cNvSpPr txBox="1"/>
          <p:nvPr/>
        </p:nvSpPr>
        <p:spPr>
          <a:xfrm>
            <a:off x="5693316" y="996697"/>
            <a:ext cx="2141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timing ECAL 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9CD09E-B6E4-C74F-AE45-D26A5B24ADF7}"/>
              </a:ext>
            </a:extLst>
          </p:cNvPr>
          <p:cNvSpPr txBox="1"/>
          <p:nvPr/>
        </p:nvSpPr>
        <p:spPr>
          <a:xfrm>
            <a:off x="5062315" y="600444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Precise ECAL timing is very useful in suppressing 𝛄 background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85F542-4F36-6047-9DAB-BBD9C648F062}"/>
              </a:ext>
            </a:extLst>
          </p:cNvPr>
          <p:cNvSpPr txBox="1"/>
          <p:nvPr/>
        </p:nvSpPr>
        <p:spPr>
          <a:xfrm>
            <a:off x="581816" y="4509120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position resolution of ECAL has a significant impact on object/event  reconstruction involving 𝛄 .</a:t>
            </a:r>
          </a:p>
          <a:p>
            <a:pPr marL="285750" indent="-285750">
              <a:buFont typeface=".AppleSystemUIFont"/>
              <a:buChar char="→"/>
            </a:pPr>
            <a:r>
              <a:rPr lang="en-US" dirty="0"/>
              <a:t>Energy resolution is not everything, position resolution is also important.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A914C-D50C-6F4F-B9BD-D1B6BE890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861048"/>
            <a:ext cx="3292267" cy="2160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89CF4D-0839-6F47-A307-38F974A5F515}"/>
              </a:ext>
            </a:extLst>
          </p:cNvPr>
          <p:cNvSpPr txBox="1"/>
          <p:nvPr/>
        </p:nvSpPr>
        <p:spPr>
          <a:xfrm>
            <a:off x="5127963" y="357127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Difference in TOF of n and 𝛄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B36D3F-9D1C-6443-9118-296BD56FB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49" y="1183991"/>
            <a:ext cx="4334367" cy="310910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52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_geom4_Layer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90" y="4174077"/>
            <a:ext cx="2728210" cy="21215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77" y="1041969"/>
            <a:ext cx="4006156" cy="285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内容占位符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3"/>
          <a:stretch/>
        </p:blipFill>
        <p:spPr bwMode="auto">
          <a:xfrm>
            <a:off x="388495" y="4012991"/>
            <a:ext cx="3269105" cy="228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T_geom4_Layer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74078"/>
            <a:ext cx="2952328" cy="21215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926476"/>
            <a:ext cx="4216400" cy="297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4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err="1" smtClean="0">
                <a:latin typeface="Times New Roman" panose="02020603050405020304" pitchFamily="18" charset="0"/>
              </a:rPr>
              <a:t>Charmonium</a:t>
            </a:r>
            <a:r>
              <a:rPr lang="en-US" altLang="zh-CN" sz="3600" dirty="0" smtClean="0">
                <a:latin typeface="Times New Roman" panose="02020603050405020304" pitchFamily="18" charset="0"/>
              </a:rPr>
              <a:t> (like) Spectroscopy</a:t>
            </a:r>
            <a:endParaRPr lang="zh-CN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936213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79" y="1008529"/>
            <a:ext cx="6966172" cy="519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2590800" y="5392271"/>
            <a:ext cx="378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Godfrey &amp; </a:t>
            </a:r>
            <a:r>
              <a:rPr lang="en-US" altLang="zh-CN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Isgur</a:t>
            </a:r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PRD 32, 189 (1985)</a:t>
            </a:r>
            <a:endParaRPr lang="zh-CN" altLang="en-US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919235" y="3778623"/>
            <a:ext cx="6109602" cy="26894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下箭头 11"/>
          <p:cNvSpPr/>
          <p:nvPr/>
        </p:nvSpPr>
        <p:spPr>
          <a:xfrm>
            <a:off x="3400269" y="3805517"/>
            <a:ext cx="542364" cy="18825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083683" y="1215459"/>
            <a:ext cx="5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States below charm threshold are all well observed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83682" y="1545942"/>
            <a:ext cx="5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26B0"/>
                </a:solidFill>
                <a:latin typeface="Times New Roman" panose="02020603050405020304" pitchFamily="18" charset="0"/>
              </a:rPr>
              <a:t>Many missing states above charm threshold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921578" y="3268135"/>
            <a:ext cx="542983" cy="369332"/>
          </a:xfrm>
          <a:prstGeom prst="rect">
            <a:avLst/>
          </a:prstGeom>
          <a:solidFill>
            <a:srgbClr val="CC99FF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2404601" y="3236507"/>
            <a:ext cx="1597776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3939550" y="3420342"/>
            <a:ext cx="515986" cy="369332"/>
          </a:xfrm>
          <a:prstGeom prst="rect">
            <a:avLst/>
          </a:prstGeom>
          <a:solidFill>
            <a:srgbClr val="9900CC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4461012" y="3376503"/>
            <a:ext cx="1061324" cy="369332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3939550" y="2674548"/>
            <a:ext cx="1597776" cy="369332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5404560" y="2947151"/>
            <a:ext cx="1638240" cy="369332"/>
          </a:xfrm>
          <a:prstGeom prst="rect">
            <a:avLst/>
          </a:prstGeom>
          <a:solidFill>
            <a:srgbClr val="B5B5B5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3393413" y="2845101"/>
            <a:ext cx="546137" cy="369332"/>
          </a:xfrm>
          <a:prstGeom prst="rect">
            <a:avLst/>
          </a:prstGeom>
          <a:solidFill>
            <a:srgbClr val="B5B5B5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1096014" y="1865759"/>
            <a:ext cx="5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FF33CC"/>
                </a:solidFill>
                <a:latin typeface="Times New Roman" panose="02020603050405020304" pitchFamily="18" charset="0"/>
              </a:rPr>
              <a:t>Many new observations in the last decade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177909" y="1359629"/>
            <a:ext cx="896611" cy="120032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X(3872)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X(3940)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X(4160)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X(4350)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088798" y="1233415"/>
            <a:ext cx="881917" cy="147732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</a:rPr>
              <a:t>Y(3940)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</a:rPr>
              <a:t>Y(4008)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</a:rPr>
              <a:t>Y(4260)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</a:rPr>
              <a:t>Y(4360)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</a:rPr>
              <a:t>Y(4660)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983436" y="1076045"/>
            <a:ext cx="858841" cy="175432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Z(3900)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Z(4020)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Z(4050)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Z(4200)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Z(4250)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Z(4430)</a:t>
            </a:r>
          </a:p>
        </p:txBody>
      </p:sp>
      <p:sp>
        <p:nvSpPr>
          <p:cNvPr id="29" name="Rectangle 46"/>
          <p:cNvSpPr>
            <a:spLocks noChangeArrowheads="1"/>
          </p:cNvSpPr>
          <p:nvPr/>
        </p:nvSpPr>
        <p:spPr bwMode="auto">
          <a:xfrm>
            <a:off x="7203308" y="3051171"/>
            <a:ext cx="1627024" cy="19361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ts val="2420"/>
              </a:lnSpc>
            </a:pPr>
            <a:r>
              <a:rPr kumimoji="1" lang="en-US" altLang="zh-CN" b="1" dirty="0" smtClean="0">
                <a:solidFill>
                  <a:srgbClr val="FF0000"/>
                </a:solidFill>
                <a:latin typeface="Arial Narrow" panose="020B0606020202030204" pitchFamily="34" charset="0"/>
                <a:ea typeface="Arial Unicode MS" pitchFamily="34" charset="-122"/>
                <a:cs typeface="Arial Unicode MS" pitchFamily="34" charset="-122"/>
              </a:rPr>
              <a:t>Nature unclear</a:t>
            </a:r>
            <a:endParaRPr kumimoji="1" lang="en-US" altLang="zh-CN" b="1" dirty="0">
              <a:solidFill>
                <a:srgbClr val="FF0000"/>
              </a:solidFill>
              <a:latin typeface="Arial Narrow" panose="020B0606020202030204" pitchFamily="34" charset="0"/>
              <a:ea typeface="Arial Unicode MS" pitchFamily="34" charset="-122"/>
              <a:cs typeface="Arial Unicode MS" pitchFamily="34" charset="-122"/>
            </a:endParaRPr>
          </a:p>
          <a:p>
            <a:pPr marL="198000" indent="-198000" algn="l">
              <a:lnSpc>
                <a:spcPts val="2420"/>
              </a:lnSpc>
              <a:buFont typeface="Symbol" panose="05050102010706020507" pitchFamily="18" charset="2"/>
              <a:buChar char="·"/>
            </a:pPr>
            <a:r>
              <a:rPr kumimoji="1" lang="en-US" altLang="zh-CN" sz="1600" dirty="0" err="1" smtClean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Charmonium</a:t>
            </a:r>
            <a:r>
              <a:rPr kumimoji="1" lang="en-US" altLang="zh-CN" sz="1600" dirty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?</a:t>
            </a:r>
          </a:p>
          <a:p>
            <a:pPr marL="198000" indent="-198000" algn="l">
              <a:lnSpc>
                <a:spcPts val="2420"/>
              </a:lnSpc>
              <a:buFont typeface="Symbol" panose="05050102010706020507" pitchFamily="18" charset="2"/>
              <a:buChar char="·"/>
            </a:pPr>
            <a:r>
              <a:rPr kumimoji="1" lang="en-US" altLang="zh-CN" sz="1600" dirty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Hybrid?</a:t>
            </a:r>
          </a:p>
          <a:p>
            <a:pPr marL="198000" indent="-198000" algn="l">
              <a:lnSpc>
                <a:spcPts val="2420"/>
              </a:lnSpc>
              <a:buFont typeface="Symbol" panose="05050102010706020507" pitchFamily="18" charset="2"/>
              <a:buChar char="·"/>
            </a:pPr>
            <a:r>
              <a:rPr kumimoji="1" lang="en-US" altLang="zh-CN" sz="1600" dirty="0" err="1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Tetraquark</a:t>
            </a:r>
            <a:r>
              <a:rPr kumimoji="1" lang="en-US" altLang="zh-CN" sz="1600" dirty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?</a:t>
            </a:r>
          </a:p>
          <a:p>
            <a:pPr marL="198000" indent="-198000" algn="l">
              <a:lnSpc>
                <a:spcPts val="2420"/>
              </a:lnSpc>
              <a:buFont typeface="Symbol" panose="05050102010706020507" pitchFamily="18" charset="2"/>
              <a:buChar char="·"/>
            </a:pPr>
            <a:r>
              <a:rPr kumimoji="1" lang="en-US" altLang="zh-CN" sz="1600" dirty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Molecule</a:t>
            </a:r>
            <a:r>
              <a:rPr kumimoji="1" lang="en-US" altLang="zh-CN" sz="1600" dirty="0" smtClean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?</a:t>
            </a:r>
            <a:endParaRPr kumimoji="1" lang="en-US" altLang="zh-CN" sz="1600" dirty="0">
              <a:latin typeface="Times New Roman" panose="02020603050405020304" pitchFamily="18" charset="0"/>
              <a:ea typeface="Arial Unicode MS" pitchFamily="34" charset="-122"/>
              <a:cs typeface="Times New Roman" panose="02020603050405020304" pitchFamily="18" charset="0"/>
            </a:endParaRPr>
          </a:p>
          <a:p>
            <a:pPr marL="198000" indent="-198000" algn="l">
              <a:lnSpc>
                <a:spcPts val="2420"/>
              </a:lnSpc>
              <a:buFont typeface="Symbol" panose="05050102010706020507" pitchFamily="18" charset="2"/>
              <a:buChar char="·"/>
            </a:pPr>
            <a:r>
              <a:rPr kumimoji="1" lang="en-US" altLang="zh-CN" sz="1600" dirty="0" smtClean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Non-resonance?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7528281" y="5005362"/>
            <a:ext cx="1065237" cy="1049521"/>
            <a:chOff x="6881813" y="1993900"/>
            <a:chExt cx="1219200" cy="1219200"/>
          </a:xfrm>
        </p:grpSpPr>
        <p:sp>
          <p:nvSpPr>
            <p:cNvPr id="31" name="Oval 47"/>
            <p:cNvSpPr>
              <a:spLocks noChangeArrowheads="1"/>
            </p:cNvSpPr>
            <p:nvPr/>
          </p:nvSpPr>
          <p:spPr bwMode="auto">
            <a:xfrm>
              <a:off x="6881813" y="1993900"/>
              <a:ext cx="1219200" cy="121920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00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" name="Oval 48"/>
            <p:cNvSpPr>
              <a:spLocks noChangeArrowheads="1"/>
            </p:cNvSpPr>
            <p:nvPr/>
          </p:nvSpPr>
          <p:spPr bwMode="auto">
            <a:xfrm>
              <a:off x="7019925" y="2611438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" name="Oval 49"/>
            <p:cNvSpPr>
              <a:spLocks noChangeArrowheads="1"/>
            </p:cNvSpPr>
            <p:nvPr/>
          </p:nvSpPr>
          <p:spPr bwMode="auto">
            <a:xfrm>
              <a:off x="7235825" y="2108200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" name="Text Box 53"/>
            <p:cNvSpPr txBox="1">
              <a:spLocks noChangeArrowheads="1"/>
            </p:cNvSpPr>
            <p:nvPr/>
          </p:nvSpPr>
          <p:spPr bwMode="auto">
            <a:xfrm>
              <a:off x="7451725" y="2492375"/>
              <a:ext cx="4381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kumimoji="1" lang="en-US" altLang="zh-CN" sz="3600" b="1" dirty="0">
                  <a:solidFill>
                    <a:srgbClr val="A5002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?</a:t>
              </a: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2179787" y="4666617"/>
            <a:ext cx="4909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better understanding on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spectrum may help to understand their natures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15"/>
          <p:cNvSpPr txBox="1"/>
          <p:nvPr/>
        </p:nvSpPr>
        <p:spPr>
          <a:xfrm>
            <a:off x="1394602" y="860601"/>
            <a:ext cx="66876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Science question : Is there any exotic hadron exist</a:t>
            </a:r>
            <a:endParaRPr lang="zh-CN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3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/>
      <p:bldP spid="25" grpId="0" animBg="1"/>
      <p:bldP spid="26" grpId="0" animBg="1"/>
      <p:bldP spid="27" grpId="0" animBg="1"/>
      <p:bldP spid="29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4954" y="22944"/>
            <a:ext cx="7154091" cy="714850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STCF in China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084286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344427" y="981598"/>
            <a:ext cx="8455143" cy="529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2800" b="1" dirty="0" smtClean="0">
                <a:latin typeface="+mj-lt"/>
                <a:cs typeface="Times New Roman" panose="02020603050405020304" pitchFamily="18" charset="0"/>
              </a:rPr>
              <a:t>uper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+mj-lt"/>
                <a:cs typeface="Times New Roman" panose="02020603050405020304" pitchFamily="18" charset="0"/>
              </a:rPr>
              <a:t>au-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latin typeface="+mj-lt"/>
                <a:cs typeface="Times New Roman" panose="02020603050405020304" pitchFamily="18" charset="0"/>
              </a:rPr>
              <a:t>harm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2800" b="1" dirty="0" smtClean="0">
                <a:latin typeface="+mj-lt"/>
                <a:cs typeface="Times New Roman" panose="02020603050405020304" pitchFamily="18" charset="0"/>
              </a:rPr>
              <a:t>acility (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STCF</a:t>
            </a:r>
            <a:r>
              <a:rPr lang="en-US" sz="2800" b="1" dirty="0" smtClean="0"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Content Placeholder 2"/>
          <p:cNvSpPr>
            <a:spLocks noGrp="1"/>
          </p:cNvSpPr>
          <p:nvPr/>
        </p:nvSpPr>
        <p:spPr>
          <a:xfrm>
            <a:off x="344427" y="1523927"/>
            <a:ext cx="8643120" cy="4426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Peak luminosity 0.5-1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10</a:t>
            </a:r>
            <a:r>
              <a:rPr lang="en-US" sz="2400" b="1" baseline="30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35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cm</a:t>
            </a:r>
            <a:r>
              <a:rPr lang="en-US" sz="2400" b="1" baseline="30000" dirty="0" smtClean="0">
                <a:latin typeface="+mj-lt"/>
                <a:cs typeface="Times New Roman" panose="02020603050405020304" pitchFamily="18" charset="0"/>
              </a:rPr>
              <a:t>-2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2400" b="1" baseline="30000" dirty="0" smtClean="0">
                <a:latin typeface="+mj-lt"/>
                <a:cs typeface="Times New Roman" panose="02020603050405020304" pitchFamily="18" charset="0"/>
              </a:rPr>
              <a:t>-1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at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GeV </a:t>
            </a:r>
            <a:endParaRPr lang="en-US" sz="2400" b="1" dirty="0" smtClean="0">
              <a:latin typeface="+mj-lt"/>
              <a:cs typeface="Times New Roman" panose="02020603050405020304" pitchFamily="18" charset="0"/>
            </a:endParaRPr>
          </a:p>
          <a:p>
            <a:pPr marL="594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Energy range </a:t>
            </a:r>
            <a:r>
              <a:rPr lang="en-US" sz="2400" b="1" dirty="0" err="1" smtClean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2400" b="1" baseline="-25000" dirty="0" err="1" smtClean="0">
                <a:latin typeface="+mj-lt"/>
                <a:cs typeface="Times New Roman" panose="02020603050405020304" pitchFamily="18" charset="0"/>
              </a:rPr>
              <a:t>cm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=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7GeV </a:t>
            </a:r>
          </a:p>
          <a:p>
            <a:pPr marL="594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Polarization 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available on beam (Phase II)</a:t>
            </a:r>
          </a:p>
          <a:p>
            <a:pPr marL="594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Basic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Features</a:t>
            </a:r>
            <a:r>
              <a:rPr lang="en-US" sz="2400" b="1" dirty="0" smtClean="0">
                <a:latin typeface="+mj-lt"/>
                <a:cs typeface="Times New Roman" panose="02020603050405020304" pitchFamily="18" charset="0"/>
              </a:rPr>
              <a:t> of machine : </a:t>
            </a:r>
          </a:p>
          <a:p>
            <a:pPr marL="9540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4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Symmetric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 machine with  </a:t>
            </a:r>
            <a:r>
              <a:rPr lang="en-US" sz="24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dual-ring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, 600-1000meter</a:t>
            </a:r>
          </a:p>
          <a:p>
            <a:pPr marL="9540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4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Large </a:t>
            </a:r>
            <a:r>
              <a:rPr lang="en-US" sz="24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Piwinski</a:t>
            </a:r>
            <a:r>
              <a:rPr lang="en-US" sz="24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 angle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collision + </a:t>
            </a:r>
            <a:r>
              <a:rPr lang="en-US" sz="24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crabbed waist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solution for the IR </a:t>
            </a:r>
          </a:p>
          <a:p>
            <a:pPr marL="9540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4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Siberia </a:t>
            </a:r>
            <a:r>
              <a:rPr lang="en-US" altLang="zh-CN" sz="24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snake </a:t>
            </a:r>
            <a:r>
              <a:rPr lang="en-US" altLang="zh-CN" sz="2400" dirty="0" smtClean="0">
                <a:latin typeface="+mj-lt"/>
                <a:cs typeface="Times New Roman" panose="02020603050405020304" pitchFamily="18" charset="0"/>
              </a:rPr>
              <a:t>for polarization </a:t>
            </a:r>
            <a:endParaRPr lang="en-US" sz="2400" dirty="0" smtClean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</a:t>
            </a:r>
            <a:r>
              <a:rPr lang="en-US" altLang="zh-CN" sz="3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 Physics</a:t>
            </a:r>
            <a:endParaRPr lang="zh-CN" alt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25824" y="1932604"/>
            <a:ext cx="6074896" cy="2473141"/>
          </a:xfrm>
        </p:spPr>
        <p:txBody>
          <a:bodyPr/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LFV: 10</a:t>
            </a:r>
            <a:r>
              <a:rPr lang="en-US" altLang="zh-CN" sz="20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-9</a:t>
            </a:r>
          </a:p>
          <a:p>
            <a:r>
              <a:rPr lang="en-US" altLang="zh-CN" sz="2000" dirty="0" smtClean="0">
                <a:latin typeface="Times New Roman" panose="02020603050405020304" pitchFamily="18" charset="0"/>
              </a:rPr>
              <a:t>Lepton </a:t>
            </a:r>
            <a:r>
              <a:rPr lang="en-US" altLang="zh-CN" sz="2000" dirty="0">
                <a:latin typeface="Times New Roman" panose="02020603050405020304" pitchFamily="18" charset="0"/>
              </a:rPr>
              <a:t>universality: 10</a:t>
            </a:r>
            <a:r>
              <a:rPr lang="en-US" altLang="zh-CN" sz="2000" baseline="30000" dirty="0">
                <a:latin typeface="Times New Roman" panose="02020603050405020304" pitchFamily="18" charset="0"/>
              </a:rPr>
              <a:t>-4</a:t>
            </a:r>
          </a:p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CP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violation in decay: 10</a:t>
            </a:r>
            <a:r>
              <a:rPr lang="en-US" altLang="zh-CN" sz="20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-4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CPT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tests: 10</a:t>
            </a:r>
            <a:r>
              <a:rPr lang="en-US" altLang="zh-CN" sz="20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-4</a:t>
            </a:r>
            <a:endParaRPr lang="en-US" altLang="zh-CN" sz="2000" dirty="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r>
              <a:rPr lang="en-US" altLang="zh-CN" sz="2000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Tau </a:t>
            </a:r>
            <a:r>
              <a:rPr lang="en-US" altLang="zh-CN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mass </a:t>
            </a:r>
          </a:p>
          <a:p>
            <a:r>
              <a:rPr lang="en-US" altLang="zh-CN" sz="2000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Vus</a:t>
            </a:r>
            <a:r>
              <a:rPr lang="en-US" altLang="zh-CN" sz="2000" dirty="0">
                <a:solidFill>
                  <a:schemeClr val="accent2"/>
                </a:solidFill>
                <a:latin typeface="Times New Roman" panose="02020603050405020304" pitchFamily="18" charset="0"/>
              </a:rPr>
              <a:t>: (0.1-0.5)%  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1482437" y="4602913"/>
            <a:ext cx="6400801" cy="907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altLang="zh-CN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 super-tau-charm and a BELLEII will be complementary machines for tau physics  </a:t>
            </a:r>
            <a:endParaRPr lang="en-US" altLang="zh-CN" sz="2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05042" y="1143942"/>
            <a:ext cx="42475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</a:rPr>
              <a:t>With 1ab</a:t>
            </a:r>
            <a:r>
              <a:rPr lang="en-US" altLang="zh-CN" sz="2400" b="1" baseline="30000" dirty="0">
                <a:latin typeface="Times New Roman" panose="02020603050405020304" pitchFamily="18" charset="0"/>
              </a:rPr>
              <a:t>-1</a:t>
            </a:r>
            <a:r>
              <a:rPr lang="en-US" altLang="zh-CN" sz="2400" b="1" dirty="0">
                <a:latin typeface="Times New Roman" panose="02020603050405020304" pitchFamily="18" charset="0"/>
              </a:rPr>
              <a:t> near tau threshold: </a:t>
            </a:r>
          </a:p>
        </p:txBody>
      </p:sp>
    </p:spTree>
    <p:extLst>
      <p:ext uri="{BB962C8B-B14F-4D97-AF65-F5344CB8AC3E}">
        <p14:creationId xmlns:p14="http://schemas.microsoft.com/office/powerpoint/2010/main" val="286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Nucleons FF 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7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7544" y="1038962"/>
            <a:ext cx="8579000" cy="805862"/>
          </a:xfrm>
          <a:prstGeom prst="rect">
            <a:avLst/>
          </a:prstGeom>
          <a:blipFill rotWithShape="1">
            <a:blip r:embed="rId2"/>
            <a:stretch>
              <a:fillRect l="-782" t="-6767" b="-14286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1" y="2005013"/>
            <a:ext cx="3436883" cy="319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1844824"/>
            <a:ext cx="3595524" cy="3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41350" y="5425802"/>
            <a:ext cx="80454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563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Arial" pitchFamily="34" charset="0"/>
              </a:rPr>
              <a:t>提高中子形状因子的测量精度在实验和理论方面都具有重要意义！</a:t>
            </a:r>
            <a:endParaRPr lang="en-US" altLang="zh-CN" sz="1800" b="1" dirty="0">
              <a:solidFill>
                <a:srgbClr val="FF0000"/>
              </a:solidFill>
              <a:latin typeface="Arial" pitchFamily="34" charset="0"/>
            </a:endParaRPr>
          </a:p>
          <a:p>
            <a:pPr algn="ctr" eaLnBrk="1" hangingPunct="1">
              <a:lnSpc>
                <a:spcPts val="2563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Arial" pitchFamily="34" charset="0"/>
              </a:rPr>
              <a:t>意大利曾计划对</a:t>
            </a:r>
            <a:r>
              <a:rPr lang="en-US" altLang="zh-CN" sz="1800" b="1" dirty="0">
                <a:latin typeface="Arial" pitchFamily="34" charset="0"/>
              </a:rPr>
              <a:t>DA</a:t>
            </a:r>
            <a:r>
              <a:rPr lang="en-US" altLang="zh-CN" sz="1800" b="1" dirty="0">
                <a:latin typeface="Arial" pitchFamily="34" charset="0"/>
                <a:sym typeface="Symbol" pitchFamily="18" charset="2"/>
              </a:rPr>
              <a:t></a:t>
            </a:r>
            <a:r>
              <a:rPr lang="en-US" altLang="zh-CN" sz="1800" b="1" dirty="0">
                <a:latin typeface="Arial" pitchFamily="34" charset="0"/>
              </a:rPr>
              <a:t>NE/FINUDA</a:t>
            </a:r>
            <a:r>
              <a:rPr lang="zh-CN" altLang="en-US" sz="1800" b="1" dirty="0">
                <a:latin typeface="Arial" pitchFamily="34" charset="0"/>
              </a:rPr>
              <a:t>做重大专门改进来测量核子形状因子</a:t>
            </a:r>
            <a:endParaRPr lang="en-US" altLang="zh-CN" sz="18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4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Search for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zh-CN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c2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(1</a:t>
            </a:r>
            <a:r>
              <a:rPr lang="en-US" altLang="zh-CN" sz="3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lang="en-US" altLang="zh-CN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and </a:t>
            </a:r>
            <a:r>
              <a:rPr lang="en-US" altLang="zh-CN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c1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(2</a:t>
            </a:r>
            <a:r>
              <a:rPr lang="en-US" altLang="zh-CN" sz="3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zh-CN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4511" y="2542123"/>
            <a:ext cx="4133907" cy="3268826"/>
          </a:xfrm>
          <a:ln w="34925">
            <a:solidFill>
              <a:srgbClr val="0026B0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ts val="2420"/>
              </a:lnSpc>
              <a:buNone/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zh-CN" sz="1800" baseline="-250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c2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(1</a:t>
            </a:r>
            <a:r>
              <a:rPr lang="en-US" altLang="zh-CN" sz="1800" baseline="300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lang="en-US" altLang="zh-CN" sz="1800" baseline="-250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altLang="zh-CN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198000" indent="-198000">
              <a:lnSpc>
                <a:spcPts val="2420"/>
              </a:lnSpc>
            </a:pPr>
            <a:r>
              <a:rPr lang="zh-CN" altLang="en-US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(e</a:t>
            </a:r>
            <a:r>
              <a:rPr lang="zh-CN" altLang="en-US" sz="16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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zh-CN" altLang="en-US" sz="16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zh-CN" altLang="en-US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</a:t>
            </a:r>
            <a:r>
              <a:rPr lang="zh-CN" altLang="en-US" sz="16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</a:t>
            </a:r>
            <a:r>
              <a:rPr lang="zh-CN" altLang="en-US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zh-CN" altLang="en-US" sz="16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altLang="zh-CN" sz="16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1600" b="0" baseline="-250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(2P)) </a:t>
            </a:r>
            <a:r>
              <a:rPr lang="zh-CN" altLang="en-US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 </a:t>
            </a:r>
            <a:r>
              <a:rPr lang="en-US" altLang="zh-CN" sz="16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pb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@ </a:t>
            </a:r>
            <a:r>
              <a:rPr lang="en-US" altLang="zh-CN" sz="16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Ecm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=??</a:t>
            </a:r>
            <a:r>
              <a:rPr lang="en-US" altLang="zh-CN" sz="16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GeV</a:t>
            </a:r>
            <a:endParaRPr lang="en-US" altLang="zh-CN" sz="1600" b="0" dirty="0" smtClean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198000" indent="-198000">
              <a:lnSpc>
                <a:spcPts val="2420"/>
              </a:lnSpc>
            </a:pP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B(</a:t>
            </a:r>
            <a:r>
              <a:rPr lang="en-US" altLang="zh-CN" sz="16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1600" b="0" baseline="-250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(2P)</a:t>
            </a:r>
            <a:r>
              <a:rPr lang="zh-CN" altLang="en-US" sz="16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zh-CN" altLang="en-US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</a:t>
            </a:r>
            <a:r>
              <a:rPr lang="en-US" altLang="zh-CN" sz="1600" b="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c2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 310</a:t>
            </a:r>
            <a:r>
              <a:rPr lang="en-US" altLang="zh-CN" sz="16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-4  </a:t>
            </a:r>
            <a:r>
              <a:rPr lang="en-US" altLang="zh-CN" sz="1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[E1 trans., Barnes 05]</a:t>
            </a:r>
          </a:p>
          <a:p>
            <a:pPr marL="198000" indent="-198000">
              <a:lnSpc>
                <a:spcPts val="2420"/>
              </a:lnSpc>
            </a:pP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B(</a:t>
            </a:r>
            <a:r>
              <a:rPr lang="zh-CN" altLang="en-US" sz="16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zh-CN" sz="1600" b="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c2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</a:t>
            </a:r>
            <a:r>
              <a:rPr lang="en-US" altLang="zh-CN" sz="16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1600" b="0" baseline="-250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zh-CN" sz="16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 (4454)%    </a:t>
            </a:r>
            <a:r>
              <a:rPr lang="en-US" altLang="zh-CN" sz="1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[E1 trans., Fan 09]</a:t>
            </a:r>
            <a:endParaRPr lang="en-US" altLang="zh-CN" sz="1400" b="0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198000" indent="-198000">
              <a:lnSpc>
                <a:spcPts val="2420"/>
              </a:lnSpc>
            </a:pP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B(</a:t>
            </a:r>
            <a:r>
              <a:rPr lang="en-US" altLang="zh-CN" sz="16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1600" b="0" baseline="-250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</a:t>
            </a:r>
            <a:r>
              <a:rPr lang="en-US" altLang="zh-CN" sz="1600" b="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zh-CN" sz="16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 </a:t>
            </a:r>
            <a:r>
              <a:rPr lang="en-US" altLang="zh-CN" sz="1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54%              </a:t>
            </a:r>
            <a:r>
              <a:rPr lang="en-US" altLang="zh-CN" sz="1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[E1 trans., BESIII10]</a:t>
            </a:r>
          </a:p>
          <a:p>
            <a:pPr marL="198000" indent="-198000">
              <a:lnSpc>
                <a:spcPts val="2420"/>
              </a:lnSpc>
            </a:pPr>
            <a:r>
              <a:rPr lang="en-US" altLang="zh-CN" sz="16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B(</a:t>
            </a:r>
            <a:r>
              <a:rPr lang="en-US" altLang="zh-CN" sz="16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zh-CN" sz="1600" b="0" baseline="-250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1600" b="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hadrons</a:t>
            </a:r>
            <a:r>
              <a:rPr lang="en-US" altLang="zh-CN" sz="16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zh-CN" sz="16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 </a:t>
            </a:r>
            <a:r>
              <a:rPr lang="en-US" altLang="zh-CN" sz="16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1.5% at BESIII</a:t>
            </a:r>
          </a:p>
          <a:p>
            <a:pPr marL="198000" indent="-198000">
              <a:lnSpc>
                <a:spcPts val="2420"/>
              </a:lnSpc>
            </a:pPr>
            <a:r>
              <a:rPr lang="en-US" altLang="zh-CN" sz="16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1600" b="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obs</a:t>
            </a:r>
            <a:r>
              <a:rPr lang="en-US" altLang="zh-CN" sz="16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=210</a:t>
            </a:r>
            <a:r>
              <a:rPr lang="en-US" altLang="zh-CN" sz="1600" b="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-5</a:t>
            </a:r>
            <a:r>
              <a:rPr lang="en-US" altLang="zh-CN" sz="16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L (L is int. </a:t>
            </a:r>
            <a:r>
              <a:rPr lang="en-US" altLang="zh-CN" sz="1600" b="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lumi</a:t>
            </a:r>
            <a:r>
              <a:rPr lang="en-US" altLang="zh-CN" sz="16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</a:t>
            </a:r>
            <a:r>
              <a:rPr lang="en-US" altLang="zh-CN" sz="16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zh-CN" sz="16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 pb</a:t>
            </a:r>
            <a:r>
              <a:rPr lang="en-US" altLang="zh-CN" sz="1600" b="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r>
              <a:rPr lang="en-US" altLang="zh-CN" sz="16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marL="198000" indent="-198000">
              <a:lnSpc>
                <a:spcPts val="2420"/>
              </a:lnSpc>
            </a:pPr>
            <a:r>
              <a:rPr lang="en-US" altLang="zh-CN" sz="1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1600" b="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obs</a:t>
            </a:r>
            <a:r>
              <a:rPr lang="en-US" altLang="zh-CN" sz="1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=20 events /year, </a:t>
            </a:r>
          </a:p>
          <a:p>
            <a:pPr marL="198000" indent="-198000">
              <a:lnSpc>
                <a:spcPts val="2420"/>
              </a:lnSpc>
            </a:pPr>
            <a:r>
              <a:rPr lang="en-US" altLang="zh-CN" sz="16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US" altLang="zh-CN" sz="16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kg</a:t>
            </a:r>
            <a:r>
              <a:rPr lang="en-US" altLang="zh-CN" sz="1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is low for narrow </a:t>
            </a:r>
            <a:r>
              <a:rPr lang="en-US" altLang="zh-CN" sz="16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1600" b="0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1600" b="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1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lang="en-US" altLang="zh-CN" sz="1600" b="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1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zh-CN" sz="1600" b="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endParaRPr lang="en-US" altLang="zh-CN" sz="1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315634" y="974563"/>
            <a:ext cx="5054600" cy="1231106"/>
          </a:xfrm>
          <a:prstGeom prst="rect">
            <a:avLst/>
          </a:prstGeom>
          <a:noFill/>
          <a:ln w="34925">
            <a:solidFill>
              <a:srgbClr val="0026B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estimations </a:t>
            </a:r>
          </a:p>
          <a:p>
            <a:pPr algn="ctr"/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altLang="zh-CN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</a:t>
            </a:r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zh-CN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year running = 10</a:t>
            </a:r>
            <a:r>
              <a:rPr lang="en-US" altLang="zh-CN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1ab</a:t>
            </a:r>
            <a:r>
              <a:rPr lang="en-US" altLang="zh-CN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pPr algn="ctr"/>
            <a:r>
              <a:rPr lang="en-US" altLang="zh-CN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BESIII-Like detector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Detail MC studies are ongoing</a:t>
            </a:r>
            <a:endParaRPr lang="en-US" altLang="zh-CN" dirty="0" smtClean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18755" y="2555499"/>
            <a:ext cx="4075289" cy="3140475"/>
          </a:xfrm>
          <a:prstGeom prst="rect">
            <a:avLst/>
          </a:prstGeom>
          <a:noFill/>
          <a:ln w="34925">
            <a:solidFill>
              <a:srgbClr val="0026B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42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</a:t>
            </a:r>
            <a:r>
              <a:rPr lang="en-US" altLang="zh-CN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c1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(2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zh-CN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marL="198000" indent="-198000">
              <a:lnSpc>
                <a:spcPts val="242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(e</a:t>
            </a:r>
            <a:r>
              <a:rPr lang="zh-CN" altLang="en-US" sz="160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</a:t>
            </a: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zh-CN" altLang="en-US" sz="160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zh-CN" altLang="en-US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</a:t>
            </a: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zh-CN" sz="16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nS</a:t>
            </a: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)/(</a:t>
            </a:r>
            <a:r>
              <a:rPr lang="en-US" altLang="zh-CN" sz="16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mD</a:t>
            </a: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)) </a:t>
            </a:r>
            <a:r>
              <a:rPr lang="zh-CN" altLang="en-US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(3-7) </a:t>
            </a:r>
            <a:r>
              <a:rPr lang="en-US" altLang="zh-CN" sz="16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nb</a:t>
            </a: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 @ for n&gt;1, m&gt;2</a:t>
            </a:r>
          </a:p>
          <a:p>
            <a:pPr marL="198000" indent="-198000">
              <a:lnSpc>
                <a:spcPts val="242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B(</a:t>
            </a:r>
            <a:r>
              <a:rPr lang="zh-CN" altLang="en-US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</a:t>
            </a:r>
            <a:r>
              <a:rPr lang="en-US" altLang="zh-CN" sz="160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c1</a:t>
            </a: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 310</a:t>
            </a:r>
            <a:r>
              <a:rPr lang="en-US" altLang="zh-CN" sz="160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-4      </a:t>
            </a:r>
            <a:r>
              <a:rPr lang="en-US" altLang="zh-CN" sz="14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[E1 trans., Barnes 05]</a:t>
            </a:r>
          </a:p>
          <a:p>
            <a:pPr marL="198000" indent="-198000">
              <a:lnSpc>
                <a:spcPts val="242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B(</a:t>
            </a:r>
            <a:r>
              <a:rPr lang="zh-CN" altLang="en-US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</a:t>
            </a:r>
            <a:r>
              <a:rPr lang="en-US" altLang="zh-CN" sz="160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c1</a:t>
            </a: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)  1 10</a:t>
            </a:r>
            <a:r>
              <a:rPr lang="en-US" altLang="zh-CN" sz="160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-3</a:t>
            </a: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  <a:r>
              <a:rPr lang="en-US" altLang="zh-CN" sz="14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[E1 trans., Barnes 05]</a:t>
            </a:r>
          </a:p>
          <a:p>
            <a:pPr marL="198000" indent="-198000">
              <a:lnSpc>
                <a:spcPts val="242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B(</a:t>
            </a:r>
            <a:r>
              <a:rPr lang="zh-CN" altLang="en-US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</a:t>
            </a:r>
            <a:r>
              <a:rPr lang="en-US" altLang="zh-CN" sz="160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c1</a:t>
            </a:r>
            <a:r>
              <a:rPr lang="en-US" altLang="zh-CN" sz="1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J/)  1 10</a:t>
            </a:r>
            <a:r>
              <a:rPr lang="en-US" altLang="zh-CN" sz="160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-4  </a:t>
            </a:r>
            <a:r>
              <a:rPr lang="en-US" altLang="zh-CN" sz="14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[E1 trans., Barnes </a:t>
            </a:r>
            <a:r>
              <a:rPr lang="en-US" altLang="zh-CN" sz="14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05</a:t>
            </a:r>
            <a:r>
              <a:rPr lang="en-US" altLang="zh-CN" sz="14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</a:p>
          <a:p>
            <a:pPr marL="198000" indent="-198000">
              <a:lnSpc>
                <a:spcPts val="242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B  (15)% at BESIII</a:t>
            </a:r>
          </a:p>
          <a:p>
            <a:pPr marL="198000" indent="-198000">
              <a:lnSpc>
                <a:spcPts val="242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160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obs </a:t>
            </a:r>
            <a:r>
              <a:rPr lang="en-US" altLang="zh-CN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(110)10</a:t>
            </a:r>
            <a:r>
              <a:rPr lang="en-US" altLang="zh-CN" sz="160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-5</a:t>
            </a:r>
            <a:r>
              <a:rPr lang="en-US" altLang="zh-CN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L (L is int. </a:t>
            </a:r>
            <a:r>
              <a:rPr lang="en-US" altLang="zh-CN" sz="1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lumi</a:t>
            </a:r>
            <a:r>
              <a:rPr lang="en-US" altLang="zh-CN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in pb</a:t>
            </a:r>
            <a:r>
              <a:rPr lang="en-US" altLang="zh-CN" sz="160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r>
              <a:rPr lang="en-US" altLang="zh-CN" sz="1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marL="198000" indent="-198000">
              <a:lnSpc>
                <a:spcPts val="242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obs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(10100) events /year, </a:t>
            </a:r>
          </a:p>
          <a:p>
            <a:pPr marL="198000" indent="-198000">
              <a:lnSpc>
                <a:spcPts val="2420"/>
              </a:lnSpc>
              <a:buFont typeface="Arial" panose="020B0604020202020204" pitchFamily="34" charset="0"/>
              <a:buChar char="•"/>
            </a:pP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US" altLang="zh-CN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kg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is low for narrow </a:t>
            </a:r>
            <a:r>
              <a:rPr lang="en-US" altLang="zh-CN" sz="16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lang="en-US" altLang="zh-CN" sz="16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J/ </a:t>
            </a: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8977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:\Users\penghp\Desktop\xsection-11 (2)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86" y="3757782"/>
            <a:ext cx="3668983" cy="224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1829" y="120261"/>
            <a:ext cx="6620933" cy="611673"/>
          </a:xfrm>
        </p:spPr>
        <p:txBody>
          <a:bodyPr>
            <a:normAutofit fontScale="90000"/>
          </a:bodyPr>
          <a:lstStyle/>
          <a:p>
            <a:r>
              <a:rPr lang="en-US" altLang="zh-CN" sz="3600" dirty="0" err="1" smtClean="0">
                <a:latin typeface="+mn-lt"/>
                <a:cs typeface="Times New Roman" panose="02020603050405020304" pitchFamily="18" charset="0"/>
              </a:rPr>
              <a:t>cLFV</a:t>
            </a:r>
            <a:r>
              <a:rPr lang="en-US" altLang="zh-CN" sz="3600" dirty="0" smtClean="0">
                <a:latin typeface="+mn-lt"/>
                <a:cs typeface="Times New Roman" panose="02020603050405020304" pitchFamily="18" charset="0"/>
              </a:rPr>
              <a:t> Decay </a:t>
            </a:r>
            <a:r>
              <a:rPr lang="en-US" altLang="zh-CN" sz="3600" dirty="0" smtClean="0">
                <a:latin typeface="+mn-lt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</a:t>
            </a:r>
            <a:r>
              <a:rPr lang="en-US" altLang="zh-CN" sz="3600" dirty="0" smtClean="0">
                <a:latin typeface="+mn-lt"/>
                <a:cs typeface="Times New Roman" panose="02020603050405020304" pitchFamily="18" charset="0"/>
              </a:rPr>
              <a:t> @ B </a:t>
            </a:r>
            <a:r>
              <a:rPr lang="en-US" altLang="zh-CN" sz="3600" dirty="0">
                <a:latin typeface="+mn-lt"/>
                <a:cs typeface="Times New Roman" panose="02020603050405020304" pitchFamily="18" charset="0"/>
              </a:rPr>
              <a:t>F</a:t>
            </a:r>
            <a:r>
              <a:rPr lang="en-US" altLang="zh-CN" sz="3600" dirty="0" smtClean="0">
                <a:latin typeface="+mn-lt"/>
                <a:cs typeface="Times New Roman" panose="02020603050405020304" pitchFamily="18" charset="0"/>
              </a:rPr>
              <a:t>actory</a:t>
            </a:r>
            <a:endParaRPr lang="zh-CN" altLang="en-US" sz="3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73</a:t>
            </a:fld>
            <a:endParaRPr lang="en-US" dirty="0"/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18655" y="1539944"/>
            <a:ext cx="4142509" cy="4050267"/>
            <a:chOff x="3276" y="1026"/>
            <a:chExt cx="2449" cy="2713"/>
          </a:xfrm>
        </p:grpSpPr>
        <p:pic>
          <p:nvPicPr>
            <p:cNvPr id="8" name="Picture 8" descr="ul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" y="1052"/>
              <a:ext cx="2449" cy="2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9"/>
            <p:cNvSpPr>
              <a:spLocks noChangeArrowheads="1"/>
            </p:cNvSpPr>
            <p:nvPr/>
          </p:nvSpPr>
          <p:spPr bwMode="auto">
            <a:xfrm rot="3043857">
              <a:off x="4117" y="1752"/>
              <a:ext cx="943" cy="516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zh-CN" sz="2000">
                <a:latin typeface="Comic Sans MS" pitchFamily="66" charset="0"/>
                <a:ea typeface="ＭＳ Ｐゴシック" pitchFamily="34" charset="-128"/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 rot="3043857">
              <a:off x="4776" y="2493"/>
              <a:ext cx="1115" cy="55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zh-CN" sz="2000">
                <a:latin typeface="Comic Sans MS" pitchFamily="66" charset="0"/>
                <a:ea typeface="ＭＳ Ｐゴシック" pitchFamily="34" charset="-128"/>
              </a:endParaRPr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 rot="3043857">
              <a:off x="3696" y="1117"/>
              <a:ext cx="591" cy="409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zh-CN" sz="2000">
                <a:latin typeface="Comic Sans MS" pitchFamily="66" charset="0"/>
                <a:ea typeface="ＭＳ Ｐゴシック" pitchFamily="34" charset="-128"/>
              </a:endParaRPr>
            </a:p>
          </p:txBody>
        </p:sp>
      </p:grp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850474" y="4805500"/>
            <a:ext cx="361069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760265" y="4736225"/>
            <a:ext cx="1798569" cy="646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Super-B  </a:t>
            </a: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75 ab</a:t>
            </a:r>
            <a:r>
              <a:rPr lang="en-US" altLang="zh-CN" sz="1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-1</a:t>
            </a:r>
            <a:endParaRPr lang="en-US" altLang="zh-CN" sz="1800" baseline="30000" dirty="0">
              <a:solidFill>
                <a:srgbClr val="C0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  <a:sym typeface="Symbol" pitchFamily="18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710</a:t>
            </a:r>
            <a:r>
              <a:rPr lang="en-US" altLang="zh-CN" sz="1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10</a:t>
            </a: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-pairs</a:t>
            </a:r>
            <a:endParaRPr lang="en-US" altLang="zh-CN" sz="1800" dirty="0">
              <a:solidFill>
                <a:srgbClr val="C0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64507" y="989627"/>
            <a:ext cx="28877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A. 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Bondar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Charm2010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4821390" y="924903"/>
            <a:ext cx="421177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198000" indent="-198000">
              <a:lnSpc>
                <a:spcPts val="196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Current limit : ~ 410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-8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 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(</a:t>
            </a:r>
            <a:r>
              <a:rPr lang="en-US" altLang="zh-CN" sz="1600" dirty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510</a:t>
            </a:r>
            <a:r>
              <a:rPr lang="en-US" altLang="zh-CN" sz="1600" baseline="30000" dirty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8</a:t>
            </a:r>
            <a:r>
              <a:rPr lang="en-US" altLang="zh-CN" sz="1600" dirty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-pairs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)</a:t>
            </a:r>
            <a:endParaRPr lang="en-US" altLang="zh-CN" b="1" dirty="0" smtClean="0">
              <a:solidFill>
                <a:srgbClr val="0036FA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  <a:sym typeface="Symbol" pitchFamily="18" charset="2"/>
            </a:endParaRP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BABAR : 516fb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-1</a:t>
            </a:r>
            <a:r>
              <a:rPr lang="en-US" altLang="zh-CN" sz="1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 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[PRL, 104, 021802]</a:t>
            </a: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BELLE : 545fb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-1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  </a:t>
            </a:r>
          </a:p>
          <a:p>
            <a:pPr marL="198000" indent="-198000">
              <a:lnSpc>
                <a:spcPts val="196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At 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PS" pitchFamily="18" charset="2"/>
              </a:rPr>
              <a:t>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(4S) : </a:t>
            </a: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ISR background </a:t>
            </a:r>
            <a:r>
              <a:rPr lang="en-US" altLang="zh-CN" sz="1400" dirty="0" err="1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e+e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-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+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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</a:t>
            </a: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Upper Limit  1/L</a:t>
            </a: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Expected  limit : 3x10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-9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@75ab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-1  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(</a:t>
            </a:r>
            <a:r>
              <a:rPr lang="en-US" altLang="zh-CN" sz="1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710</a:t>
            </a:r>
            <a:r>
              <a:rPr lang="en-US" altLang="zh-CN" sz="1400" baseline="300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10</a:t>
            </a:r>
            <a:r>
              <a:rPr lang="en-US" altLang="zh-CN" sz="1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-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pairs)</a:t>
            </a:r>
          </a:p>
          <a:p>
            <a:pPr marL="198000" indent="-198000">
              <a:lnSpc>
                <a:spcPts val="196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Belle-II Factory with 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L=10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altLang="zh-CN" sz="1600" b="1" dirty="0" smtClean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10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10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tau pairs per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year (x-sec=1nb)</a:t>
            </a: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>
              <a:lnSpc>
                <a:spcPts val="196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HIEPAF with 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L=10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35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cm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-2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-1</a:t>
            </a: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10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8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tau pairs per year at threshold (x-sec=0.1nb)</a:t>
            </a: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3.510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9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tau pairs/year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at 4.25GeV (x-sec = 3.5nb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8524" y="5852902"/>
            <a:ext cx="669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HIEPA have with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3x10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9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/>
              </a:rPr>
              <a:t> pairs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/>
              </a:rPr>
              <a:t>/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/>
              </a:rPr>
              <a:t>year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?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63" y="5354426"/>
            <a:ext cx="1134717" cy="23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35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FF :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Time-Like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7" name="Bild 8" descr="Bildschirmfoto 2013-03-13 um 15.40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17" y="906078"/>
            <a:ext cx="5048151" cy="575880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7516" y="1612906"/>
            <a:ext cx="2153862" cy="42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06" y="900826"/>
            <a:ext cx="2782793" cy="57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9" y="2146554"/>
            <a:ext cx="3657601" cy="263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98" y="1671144"/>
            <a:ext cx="3668113" cy="236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908180" y="3709424"/>
            <a:ext cx="118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 predict</a:t>
            </a:r>
          </a:p>
        </p:txBody>
      </p:sp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92" y="4036353"/>
            <a:ext cx="1558848" cy="4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"/>
          <p:cNvSpPr txBox="1"/>
          <p:nvPr/>
        </p:nvSpPr>
        <p:spPr>
          <a:xfrm>
            <a:off x="6327228" y="2021946"/>
            <a:ext cx="198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2 measurements, 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results are contradict 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6019800" y="3244772"/>
            <a:ext cx="2280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10-24% precision from B factory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3265" y="1628239"/>
            <a:ext cx="1540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Assume G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=G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zh-CN" alt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17" y="4036353"/>
            <a:ext cx="3580593" cy="225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411311" y="4485232"/>
            <a:ext cx="1868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BES3 0.4fb</a:t>
            </a:r>
            <a:r>
              <a:rPr lang="en-US" altLang="zh-CN" sz="10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10% Precision</a:t>
            </a:r>
            <a:endParaRPr lang="zh-CN" altLang="en-US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902787" y="5180040"/>
            <a:ext cx="2103155" cy="1073609"/>
          </a:xfrm>
          <a:prstGeom prst="roundRect">
            <a:avLst>
              <a:gd name="adj" fmla="val 12500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/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987107" y="5197874"/>
            <a:ext cx="2018835" cy="43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δ|R</a:t>
            </a:r>
            <a:r>
              <a:rPr lang="de-DE" altLang="en-US" sz="1400" baseline="-33000" dirty="0">
                <a:solidFill>
                  <a:srgbClr val="000000"/>
                </a:solidFill>
                <a:cs typeface="Arial" charset="0"/>
              </a:rPr>
              <a:t>EM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|/|R</a:t>
            </a:r>
            <a:r>
              <a:rPr lang="de-DE" altLang="en-US" sz="1400" baseline="-33000" dirty="0">
                <a:solidFill>
                  <a:srgbClr val="000000"/>
                </a:solidFill>
                <a:cs typeface="Arial" charset="0"/>
              </a:rPr>
              <a:t>EM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| 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  <a:sym typeface="Symbol"/>
              </a:rPr>
              <a:t>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 9% 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35%</a:t>
            </a:r>
            <a:endParaRPr lang="de-DE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987107" y="5522404"/>
            <a:ext cx="1924242" cy="43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δ|G</a:t>
            </a:r>
            <a:r>
              <a:rPr lang="de-DE" altLang="en-US" sz="1400" baseline="-33000" dirty="0">
                <a:solidFill>
                  <a:srgbClr val="000000"/>
                </a:solidFill>
                <a:cs typeface="Arial" charset="0"/>
              </a:rPr>
              <a:t>M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|/|G</a:t>
            </a:r>
            <a:r>
              <a:rPr lang="de-DE" altLang="en-US" sz="1400" baseline="-33000" dirty="0">
                <a:solidFill>
                  <a:srgbClr val="000000"/>
                </a:solidFill>
                <a:cs typeface="Arial" charset="0"/>
              </a:rPr>
              <a:t>M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| 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  <a:sym typeface="Symbol"/>
              </a:rPr>
              <a:t>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3% - 9%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1011429" y="5853136"/>
            <a:ext cx="2215229" cy="31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δ|G</a:t>
            </a:r>
            <a:r>
              <a:rPr lang="de-DE" altLang="en-US" sz="1400" baseline="-33000" dirty="0">
                <a:solidFill>
                  <a:srgbClr val="000000"/>
                </a:solidFill>
                <a:cs typeface="Arial" charset="0"/>
              </a:rPr>
              <a:t>E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|/|G</a:t>
            </a:r>
            <a:r>
              <a:rPr lang="de-DE" altLang="en-US" sz="1400" baseline="-33000" dirty="0">
                <a:solidFill>
                  <a:srgbClr val="000000"/>
                </a:solidFill>
                <a:cs typeface="Arial" charset="0"/>
              </a:rPr>
              <a:t>E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| 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  <a:sym typeface="Symbol"/>
              </a:rPr>
              <a:t>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9% - 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35% </a:t>
            </a:r>
            <a:endParaRPr lang="de-DE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373798" y="5682469"/>
            <a:ext cx="1988769" cy="49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de-DE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time extraction without any </a:t>
            </a:r>
            <a:r>
              <a:rPr lang="de-DE" alt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assumption</a:t>
            </a:r>
            <a:r>
              <a:rPr lang="en-US" alt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2795740" y="5707463"/>
            <a:ext cx="685800" cy="2469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2795740" y="6011352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5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 animBg="1"/>
      <p:bldP spid="20" grpId="0"/>
      <p:bldP spid="21" grpId="0"/>
      <p:bldP spid="22" grpId="0"/>
      <p:bldP spid="2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2921" y="15432"/>
            <a:ext cx="6646734" cy="653809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latin typeface="+mj-lt"/>
                <a:cs typeface="Times New Roman" panose="02020603050405020304" pitchFamily="18" charset="0"/>
              </a:rPr>
              <a:t>Features of the </a:t>
            </a:r>
            <a:r>
              <a:rPr lang="en-US" altLang="zh-CN" sz="3200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-c Energy Region</a:t>
            </a:r>
            <a:endParaRPr lang="zh-CN" altLang="en-US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0269" y="6356350"/>
            <a:ext cx="2133600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487269" y="6356350"/>
            <a:ext cx="2895600" cy="365125"/>
          </a:xfrm>
        </p:spPr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16269" y="6356350"/>
            <a:ext cx="21336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28648" y="4432321"/>
            <a:ext cx="7115175" cy="1965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1429" tIns="45714" rIns="91429" bIns="45714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 defTabSz="914608">
              <a:lnSpc>
                <a:spcPts val="26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 of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 charmed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mesons.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 defTabSz="914608">
              <a:lnSpc>
                <a:spcPts val="26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(pairs 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108" charset="2"/>
              </a:rPr>
              <a:t>, D, D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108" charset="2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108" charset="2"/>
              </a:rPr>
              <a:t>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108" charset="2"/>
              </a:rPr>
              <a:t>charmed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108" charset="2"/>
              </a:rPr>
              <a:t>baryons…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108" charset="2"/>
              </a:rPr>
              <a:t>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 defTabSz="914608">
              <a:lnSpc>
                <a:spcPts val="26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smooth and resonances, perturbative and non-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perturbative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 defTabSz="914608">
              <a:lnSpc>
                <a:spcPts val="26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of the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hadrons</a:t>
            </a:r>
            <a:r>
              <a:rPr lang="en-US" sz="20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gluonic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matter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561670" y="1277690"/>
            <a:ext cx="7935429" cy="3110350"/>
            <a:chOff x="-476392" y="548682"/>
            <a:chExt cx="8824600" cy="4945947"/>
          </a:xfrm>
        </p:grpSpPr>
        <p:pic>
          <p:nvPicPr>
            <p:cNvPr id="11" name="Picture 4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05" r="-79" b="36203"/>
            <a:stretch>
              <a:fillRect/>
            </a:stretch>
          </p:blipFill>
          <p:spPr bwMode="auto">
            <a:xfrm>
              <a:off x="-476392" y="548682"/>
              <a:ext cx="8824600" cy="471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8"/>
            <p:cNvGrpSpPr/>
            <p:nvPr/>
          </p:nvGrpSpPr>
          <p:grpSpPr>
            <a:xfrm>
              <a:off x="2620751" y="4912146"/>
              <a:ext cx="618924" cy="582483"/>
              <a:chOff x="2620751" y="6109685"/>
              <a:chExt cx="618924" cy="582483"/>
            </a:xfrm>
          </p:grpSpPr>
          <p:cxnSp>
            <p:nvCxnSpPr>
              <p:cNvPr id="19" name="Straight Arrow Connector 15"/>
              <p:cNvCxnSpPr/>
              <p:nvPr/>
            </p:nvCxnSpPr>
            <p:spPr>
              <a:xfrm flipV="1">
                <a:off x="2961002" y="6109685"/>
                <a:ext cx="1659" cy="336444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6"/>
              <p:cNvSpPr txBox="1"/>
              <p:nvPr/>
            </p:nvSpPr>
            <p:spPr>
              <a:xfrm>
                <a:off x="2620751" y="6243210"/>
                <a:ext cx="618924" cy="4489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 err="1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t</a:t>
                </a:r>
                <a:r>
                  <a:rPr lang="en-US" b="1" baseline="300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+</a:t>
                </a:r>
                <a:r>
                  <a:rPr lang="en-US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t</a:t>
                </a:r>
                <a:r>
                  <a:rPr lang="en-US" b="1" baseline="30000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-</a:t>
                </a:r>
                <a:endParaRPr lang="en-US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</p:grpSp>
        <p:grpSp>
          <p:nvGrpSpPr>
            <p:cNvPr id="13" name="Group 9"/>
            <p:cNvGrpSpPr/>
            <p:nvPr/>
          </p:nvGrpSpPr>
          <p:grpSpPr>
            <a:xfrm>
              <a:off x="4177116" y="4920528"/>
              <a:ext cx="724100" cy="563734"/>
              <a:chOff x="4177116" y="6118067"/>
              <a:chExt cx="724100" cy="563734"/>
            </a:xfrm>
          </p:grpSpPr>
          <p:cxnSp>
            <p:nvCxnSpPr>
              <p:cNvPr id="17" name="Straight Arrow Connector 13"/>
              <p:cNvCxnSpPr/>
              <p:nvPr/>
            </p:nvCxnSpPr>
            <p:spPr>
              <a:xfrm flipV="1">
                <a:off x="4550074" y="6118067"/>
                <a:ext cx="4534" cy="31137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4"/>
              <p:cNvSpPr txBox="1"/>
              <p:nvPr/>
            </p:nvSpPr>
            <p:spPr>
              <a:xfrm>
                <a:off x="4177116" y="6232844"/>
                <a:ext cx="724100" cy="4489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 smtClean="0">
                    <a:solidFill>
                      <a:srgbClr val="0000FF"/>
                    </a:solidFill>
                    <a:cs typeface="Symbol" charset="2"/>
                  </a:rPr>
                  <a:t> </a:t>
                </a:r>
                <a:r>
                  <a:rPr lang="en-US" b="1" dirty="0" err="1" smtClean="0">
                    <a:solidFill>
                      <a:srgbClr val="0000FF"/>
                    </a:solidFill>
                    <a:cs typeface="Symbol" charset="2"/>
                  </a:rPr>
                  <a:t>D</a:t>
                </a:r>
                <a:r>
                  <a:rPr lang="en-US" b="1" baseline="-25000" dirty="0" err="1" smtClean="0">
                    <a:solidFill>
                      <a:srgbClr val="0000FF"/>
                    </a:solidFill>
                    <a:cs typeface="Symbol" charset="2"/>
                  </a:rPr>
                  <a:t>s</a:t>
                </a:r>
                <a:r>
                  <a:rPr lang="en-US" b="1" dirty="0" err="1" smtClean="0">
                    <a:solidFill>
                      <a:srgbClr val="0000FF"/>
                    </a:solidFill>
                    <a:cs typeface="Symbol" charset="2"/>
                  </a:rPr>
                  <a:t>D</a:t>
                </a:r>
                <a:r>
                  <a:rPr lang="en-US" b="1" baseline="-25000" dirty="0" err="1" smtClean="0">
                    <a:solidFill>
                      <a:srgbClr val="0000FF"/>
                    </a:solidFill>
                    <a:cs typeface="Symbol" charset="2"/>
                  </a:rPr>
                  <a:t>s</a:t>
                </a:r>
                <a:endParaRPr lang="en-US" b="1" baseline="-25000" dirty="0">
                  <a:solidFill>
                    <a:srgbClr val="0000FF"/>
                  </a:solidFill>
                  <a:cs typeface="Symbol" charset="2"/>
                </a:endParaRPr>
              </a:p>
            </p:txBody>
          </p:sp>
        </p:grpSp>
        <p:grpSp>
          <p:nvGrpSpPr>
            <p:cNvPr id="14" name="Group 10"/>
            <p:cNvGrpSpPr/>
            <p:nvPr/>
          </p:nvGrpSpPr>
          <p:grpSpPr>
            <a:xfrm>
              <a:off x="6415530" y="4924230"/>
              <a:ext cx="700925" cy="544008"/>
              <a:chOff x="3969195" y="6114002"/>
              <a:chExt cx="700925" cy="544008"/>
            </a:xfrm>
          </p:grpSpPr>
          <p:cxnSp>
            <p:nvCxnSpPr>
              <p:cNvPr id="15" name="Straight Arrow Connector 11"/>
              <p:cNvCxnSpPr/>
              <p:nvPr/>
            </p:nvCxnSpPr>
            <p:spPr>
              <a:xfrm flipH="1" flipV="1">
                <a:off x="4294046" y="6114002"/>
                <a:ext cx="10646" cy="311368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2"/>
              <p:cNvSpPr txBox="1"/>
              <p:nvPr/>
            </p:nvSpPr>
            <p:spPr>
              <a:xfrm>
                <a:off x="3969195" y="6209052"/>
                <a:ext cx="700925" cy="4489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b="1" baseline="-25000" dirty="0" err="1" smtClean="0">
                    <a:solidFill>
                      <a:srgbClr val="0000FF"/>
                    </a:solidFill>
                    <a:latin typeface="+mj-lt"/>
                    <a:cs typeface="Symbol" charset="2"/>
                  </a:rPr>
                  <a:t>c</a:t>
                </a:r>
                <a:r>
                  <a:rPr lang="en-US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b="1" baseline="-25000" dirty="0" err="1" smtClean="0">
                    <a:solidFill>
                      <a:srgbClr val="0000FF"/>
                    </a:solidFill>
                    <a:latin typeface="+mj-lt"/>
                    <a:cs typeface="Symbol" charset="2"/>
                  </a:rPr>
                  <a:t>c</a:t>
                </a:r>
                <a:endParaRPr lang="en-US" b="1" baseline="-25000" dirty="0">
                  <a:solidFill>
                    <a:srgbClr val="0000FF"/>
                  </a:solidFill>
                  <a:latin typeface="+mj-lt"/>
                  <a:cs typeface="Symbol" charset="2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330218" y="765226"/>
            <a:ext cx="49915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Physics on </a:t>
            </a:r>
            <a:r>
              <a:rPr lang="en-US" altLang="zh-CN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-c energy region</a:t>
            </a:r>
            <a:endParaRPr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3503" y="7793"/>
            <a:ext cx="6413863" cy="714850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Status of BEPCII/BESIII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25207" y="6429497"/>
            <a:ext cx="2766862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76</a:t>
            </a:fld>
            <a:endParaRPr lang="en-US" dirty="0"/>
          </a:p>
        </p:txBody>
      </p: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526697" y="1010703"/>
            <a:ext cx="4333925" cy="3184588"/>
            <a:chOff x="333367" y="989013"/>
            <a:chExt cx="6192848" cy="6099621"/>
          </a:xfrm>
        </p:grpSpPr>
        <p:grpSp>
          <p:nvGrpSpPr>
            <p:cNvPr id="16" name="Group 3"/>
            <p:cNvGrpSpPr>
              <a:grpSpLocks/>
            </p:cNvGrpSpPr>
            <p:nvPr/>
          </p:nvGrpSpPr>
          <p:grpSpPr bwMode="auto">
            <a:xfrm>
              <a:off x="333367" y="1201759"/>
              <a:ext cx="6162614" cy="5375383"/>
              <a:chOff x="832" y="740"/>
              <a:chExt cx="4206" cy="3386"/>
            </a:xfrm>
          </p:grpSpPr>
          <p:sp>
            <p:nvSpPr>
              <p:cNvPr id="755" name="Oval 4"/>
              <p:cNvSpPr>
                <a:spLocks noChangeArrowheads="1"/>
              </p:cNvSpPr>
              <p:nvPr/>
            </p:nvSpPr>
            <p:spPr bwMode="auto">
              <a:xfrm>
                <a:off x="1505" y="92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6" name="Oval 5"/>
              <p:cNvSpPr>
                <a:spLocks noChangeArrowheads="1"/>
              </p:cNvSpPr>
              <p:nvPr/>
            </p:nvSpPr>
            <p:spPr bwMode="auto">
              <a:xfrm>
                <a:off x="1492" y="939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7" name="Oval 6"/>
              <p:cNvSpPr>
                <a:spLocks noChangeArrowheads="1"/>
              </p:cNvSpPr>
              <p:nvPr/>
            </p:nvSpPr>
            <p:spPr bwMode="auto">
              <a:xfrm>
                <a:off x="1485" y="939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8" name="Oval 7"/>
              <p:cNvSpPr>
                <a:spLocks noChangeArrowheads="1"/>
              </p:cNvSpPr>
              <p:nvPr/>
            </p:nvSpPr>
            <p:spPr bwMode="auto">
              <a:xfrm>
                <a:off x="1471" y="95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9" name="Oval 8"/>
              <p:cNvSpPr>
                <a:spLocks noChangeArrowheads="1"/>
              </p:cNvSpPr>
              <p:nvPr/>
            </p:nvSpPr>
            <p:spPr bwMode="auto">
              <a:xfrm>
                <a:off x="1443" y="96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0" name="Oval 9"/>
              <p:cNvSpPr>
                <a:spLocks noChangeArrowheads="1"/>
              </p:cNvSpPr>
              <p:nvPr/>
            </p:nvSpPr>
            <p:spPr bwMode="auto">
              <a:xfrm>
                <a:off x="1374" y="1016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1" name="Oval 10"/>
              <p:cNvSpPr>
                <a:spLocks noChangeArrowheads="1"/>
              </p:cNvSpPr>
              <p:nvPr/>
            </p:nvSpPr>
            <p:spPr bwMode="auto">
              <a:xfrm>
                <a:off x="1360" y="102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2" name="Oval 11"/>
              <p:cNvSpPr>
                <a:spLocks noChangeArrowheads="1"/>
              </p:cNvSpPr>
              <p:nvPr/>
            </p:nvSpPr>
            <p:spPr bwMode="auto">
              <a:xfrm>
                <a:off x="1346" y="103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3" name="Oval 12"/>
              <p:cNvSpPr>
                <a:spLocks noChangeArrowheads="1"/>
              </p:cNvSpPr>
              <p:nvPr/>
            </p:nvSpPr>
            <p:spPr bwMode="auto">
              <a:xfrm>
                <a:off x="1332" y="104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4" name="Oval 13"/>
              <p:cNvSpPr>
                <a:spLocks noChangeArrowheads="1"/>
              </p:cNvSpPr>
              <p:nvPr/>
            </p:nvSpPr>
            <p:spPr bwMode="auto">
              <a:xfrm>
                <a:off x="1325" y="1054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5" name="Oval 14"/>
              <p:cNvSpPr>
                <a:spLocks noChangeArrowheads="1"/>
              </p:cNvSpPr>
              <p:nvPr/>
            </p:nvSpPr>
            <p:spPr bwMode="auto">
              <a:xfrm>
                <a:off x="1297" y="106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6" name="Oval 15"/>
              <p:cNvSpPr>
                <a:spLocks noChangeArrowheads="1"/>
              </p:cNvSpPr>
              <p:nvPr/>
            </p:nvSpPr>
            <p:spPr bwMode="auto">
              <a:xfrm>
                <a:off x="1235" y="112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7" name="Oval 16"/>
              <p:cNvSpPr>
                <a:spLocks noChangeArrowheads="1"/>
              </p:cNvSpPr>
              <p:nvPr/>
            </p:nvSpPr>
            <p:spPr bwMode="auto">
              <a:xfrm>
                <a:off x="1221" y="113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8" name="Oval 17"/>
              <p:cNvSpPr>
                <a:spLocks noChangeArrowheads="1"/>
              </p:cNvSpPr>
              <p:nvPr/>
            </p:nvSpPr>
            <p:spPr bwMode="auto">
              <a:xfrm>
                <a:off x="1207" y="115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9" name="Oval 18"/>
              <p:cNvSpPr>
                <a:spLocks noChangeArrowheads="1"/>
              </p:cNvSpPr>
              <p:nvPr/>
            </p:nvSpPr>
            <p:spPr bwMode="auto">
              <a:xfrm>
                <a:off x="1200" y="115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0" name="Oval 19"/>
              <p:cNvSpPr>
                <a:spLocks noChangeArrowheads="1"/>
              </p:cNvSpPr>
              <p:nvPr/>
            </p:nvSpPr>
            <p:spPr bwMode="auto">
              <a:xfrm>
                <a:off x="1186" y="1163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1" name="Oval 20"/>
              <p:cNvSpPr>
                <a:spLocks noChangeArrowheads="1"/>
              </p:cNvSpPr>
              <p:nvPr/>
            </p:nvSpPr>
            <p:spPr bwMode="auto">
              <a:xfrm>
                <a:off x="1165" y="1183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2" name="Oval 21"/>
              <p:cNvSpPr>
                <a:spLocks noChangeArrowheads="1"/>
              </p:cNvSpPr>
              <p:nvPr/>
            </p:nvSpPr>
            <p:spPr bwMode="auto">
              <a:xfrm>
                <a:off x="1110" y="124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3" name="Oval 22"/>
              <p:cNvSpPr>
                <a:spLocks noChangeArrowheads="1"/>
              </p:cNvSpPr>
              <p:nvPr/>
            </p:nvSpPr>
            <p:spPr bwMode="auto">
              <a:xfrm>
                <a:off x="1103" y="126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4" name="Oval 23"/>
              <p:cNvSpPr>
                <a:spLocks noChangeArrowheads="1"/>
              </p:cNvSpPr>
              <p:nvPr/>
            </p:nvSpPr>
            <p:spPr bwMode="auto">
              <a:xfrm>
                <a:off x="1089" y="1272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5" name="Oval 24"/>
              <p:cNvSpPr>
                <a:spLocks noChangeArrowheads="1"/>
              </p:cNvSpPr>
              <p:nvPr/>
            </p:nvSpPr>
            <p:spPr bwMode="auto">
              <a:xfrm>
                <a:off x="1082" y="128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6" name="Oval 25"/>
              <p:cNvSpPr>
                <a:spLocks noChangeArrowheads="1"/>
              </p:cNvSpPr>
              <p:nvPr/>
            </p:nvSpPr>
            <p:spPr bwMode="auto">
              <a:xfrm>
                <a:off x="1075" y="129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7" name="Oval 26"/>
              <p:cNvSpPr>
                <a:spLocks noChangeArrowheads="1"/>
              </p:cNvSpPr>
              <p:nvPr/>
            </p:nvSpPr>
            <p:spPr bwMode="auto">
              <a:xfrm>
                <a:off x="1054" y="131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8" name="Oval 27"/>
              <p:cNvSpPr>
                <a:spLocks noChangeArrowheads="1"/>
              </p:cNvSpPr>
              <p:nvPr/>
            </p:nvSpPr>
            <p:spPr bwMode="auto">
              <a:xfrm>
                <a:off x="1013" y="1388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9" name="Oval 28"/>
              <p:cNvSpPr>
                <a:spLocks noChangeArrowheads="1"/>
              </p:cNvSpPr>
              <p:nvPr/>
            </p:nvSpPr>
            <p:spPr bwMode="auto">
              <a:xfrm>
                <a:off x="1006" y="140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0" name="Oval 29"/>
              <p:cNvSpPr>
                <a:spLocks noChangeArrowheads="1"/>
              </p:cNvSpPr>
              <p:nvPr/>
            </p:nvSpPr>
            <p:spPr bwMode="auto">
              <a:xfrm>
                <a:off x="992" y="142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1" name="Oval 30"/>
              <p:cNvSpPr>
                <a:spLocks noChangeArrowheads="1"/>
              </p:cNvSpPr>
              <p:nvPr/>
            </p:nvSpPr>
            <p:spPr bwMode="auto">
              <a:xfrm>
                <a:off x="992" y="142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2" name="Oval 31"/>
              <p:cNvSpPr>
                <a:spLocks noChangeArrowheads="1"/>
              </p:cNvSpPr>
              <p:nvPr/>
            </p:nvSpPr>
            <p:spPr bwMode="auto">
              <a:xfrm>
                <a:off x="985" y="143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3" name="Oval 32"/>
              <p:cNvSpPr>
                <a:spLocks noChangeArrowheads="1"/>
              </p:cNvSpPr>
              <p:nvPr/>
            </p:nvSpPr>
            <p:spPr bwMode="auto">
              <a:xfrm>
                <a:off x="971" y="146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4" name="Oval 33"/>
              <p:cNvSpPr>
                <a:spLocks noChangeArrowheads="1"/>
              </p:cNvSpPr>
              <p:nvPr/>
            </p:nvSpPr>
            <p:spPr bwMode="auto">
              <a:xfrm>
                <a:off x="936" y="154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5" name="Oval 34"/>
              <p:cNvSpPr>
                <a:spLocks noChangeArrowheads="1"/>
              </p:cNvSpPr>
              <p:nvPr/>
            </p:nvSpPr>
            <p:spPr bwMode="auto">
              <a:xfrm>
                <a:off x="929" y="155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6" name="Oval 35"/>
              <p:cNvSpPr>
                <a:spLocks noChangeArrowheads="1"/>
              </p:cNvSpPr>
              <p:nvPr/>
            </p:nvSpPr>
            <p:spPr bwMode="auto">
              <a:xfrm>
                <a:off x="923" y="1574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7" name="Oval 36"/>
              <p:cNvSpPr>
                <a:spLocks noChangeArrowheads="1"/>
              </p:cNvSpPr>
              <p:nvPr/>
            </p:nvSpPr>
            <p:spPr bwMode="auto">
              <a:xfrm>
                <a:off x="923" y="1580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8" name="Oval 37"/>
              <p:cNvSpPr>
                <a:spLocks noChangeArrowheads="1"/>
              </p:cNvSpPr>
              <p:nvPr/>
            </p:nvSpPr>
            <p:spPr bwMode="auto">
              <a:xfrm>
                <a:off x="916" y="1593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9" name="Oval 38"/>
              <p:cNvSpPr>
                <a:spLocks noChangeArrowheads="1"/>
              </p:cNvSpPr>
              <p:nvPr/>
            </p:nvSpPr>
            <p:spPr bwMode="auto">
              <a:xfrm>
                <a:off x="909" y="1625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0" name="Oval 39"/>
              <p:cNvSpPr>
                <a:spLocks noChangeArrowheads="1"/>
              </p:cNvSpPr>
              <p:nvPr/>
            </p:nvSpPr>
            <p:spPr bwMode="auto">
              <a:xfrm>
                <a:off x="888" y="170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1" name="Oval 40"/>
              <p:cNvSpPr>
                <a:spLocks noChangeArrowheads="1"/>
              </p:cNvSpPr>
              <p:nvPr/>
            </p:nvSpPr>
            <p:spPr bwMode="auto">
              <a:xfrm>
                <a:off x="881" y="171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2" name="Oval 41"/>
              <p:cNvSpPr>
                <a:spLocks noChangeArrowheads="1"/>
              </p:cNvSpPr>
              <p:nvPr/>
            </p:nvSpPr>
            <p:spPr bwMode="auto">
              <a:xfrm>
                <a:off x="881" y="173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3" name="Oval 42"/>
              <p:cNvSpPr>
                <a:spLocks noChangeArrowheads="1"/>
              </p:cNvSpPr>
              <p:nvPr/>
            </p:nvSpPr>
            <p:spPr bwMode="auto">
              <a:xfrm>
                <a:off x="874" y="179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4" name="Oval 43"/>
              <p:cNvSpPr>
                <a:spLocks noChangeArrowheads="1"/>
              </p:cNvSpPr>
              <p:nvPr/>
            </p:nvSpPr>
            <p:spPr bwMode="auto">
              <a:xfrm>
                <a:off x="874" y="179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5" name="Oval 44"/>
              <p:cNvSpPr>
                <a:spLocks noChangeArrowheads="1"/>
              </p:cNvSpPr>
              <p:nvPr/>
            </p:nvSpPr>
            <p:spPr bwMode="auto">
              <a:xfrm>
                <a:off x="860" y="1849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6" name="Oval 45"/>
              <p:cNvSpPr>
                <a:spLocks noChangeArrowheads="1"/>
              </p:cNvSpPr>
              <p:nvPr/>
            </p:nvSpPr>
            <p:spPr bwMode="auto">
              <a:xfrm>
                <a:off x="860" y="1849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7" name="Oval 46"/>
              <p:cNvSpPr>
                <a:spLocks noChangeArrowheads="1"/>
              </p:cNvSpPr>
              <p:nvPr/>
            </p:nvSpPr>
            <p:spPr bwMode="auto">
              <a:xfrm>
                <a:off x="846" y="195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8" name="Oval 47"/>
              <p:cNvSpPr>
                <a:spLocks noChangeArrowheads="1"/>
              </p:cNvSpPr>
              <p:nvPr/>
            </p:nvSpPr>
            <p:spPr bwMode="auto">
              <a:xfrm>
                <a:off x="839" y="197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9" name="Oval 48"/>
              <p:cNvSpPr>
                <a:spLocks noChangeArrowheads="1"/>
              </p:cNvSpPr>
              <p:nvPr/>
            </p:nvSpPr>
            <p:spPr bwMode="auto">
              <a:xfrm>
                <a:off x="839" y="198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0" name="Oval 49"/>
              <p:cNvSpPr>
                <a:spLocks noChangeArrowheads="1"/>
              </p:cNvSpPr>
              <p:nvPr/>
            </p:nvSpPr>
            <p:spPr bwMode="auto">
              <a:xfrm>
                <a:off x="832" y="2067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1" name="Oval 50"/>
              <p:cNvSpPr>
                <a:spLocks noChangeArrowheads="1"/>
              </p:cNvSpPr>
              <p:nvPr/>
            </p:nvSpPr>
            <p:spPr bwMode="auto">
              <a:xfrm>
                <a:off x="832" y="222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2" name="Oval 51"/>
              <p:cNvSpPr>
                <a:spLocks noChangeArrowheads="1"/>
              </p:cNvSpPr>
              <p:nvPr/>
            </p:nvSpPr>
            <p:spPr bwMode="auto">
              <a:xfrm>
                <a:off x="832" y="224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3" name="Oval 52"/>
              <p:cNvSpPr>
                <a:spLocks noChangeArrowheads="1"/>
              </p:cNvSpPr>
              <p:nvPr/>
            </p:nvSpPr>
            <p:spPr bwMode="auto">
              <a:xfrm>
                <a:off x="832" y="226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4" name="Oval 53"/>
              <p:cNvSpPr>
                <a:spLocks noChangeArrowheads="1"/>
              </p:cNvSpPr>
              <p:nvPr/>
            </p:nvSpPr>
            <p:spPr bwMode="auto">
              <a:xfrm>
                <a:off x="832" y="227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5" name="Oval 54"/>
              <p:cNvSpPr>
                <a:spLocks noChangeArrowheads="1"/>
              </p:cNvSpPr>
              <p:nvPr/>
            </p:nvSpPr>
            <p:spPr bwMode="auto">
              <a:xfrm>
                <a:off x="832" y="240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6" name="Oval 55"/>
              <p:cNvSpPr>
                <a:spLocks noChangeArrowheads="1"/>
              </p:cNvSpPr>
              <p:nvPr/>
            </p:nvSpPr>
            <p:spPr bwMode="auto">
              <a:xfrm>
                <a:off x="832" y="240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7" name="Oval 56"/>
              <p:cNvSpPr>
                <a:spLocks noChangeArrowheads="1"/>
              </p:cNvSpPr>
              <p:nvPr/>
            </p:nvSpPr>
            <p:spPr bwMode="auto">
              <a:xfrm>
                <a:off x="832" y="240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8" name="Oval 57"/>
              <p:cNvSpPr>
                <a:spLocks noChangeArrowheads="1"/>
              </p:cNvSpPr>
              <p:nvPr/>
            </p:nvSpPr>
            <p:spPr bwMode="auto">
              <a:xfrm>
                <a:off x="832" y="254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9" name="Oval 58"/>
              <p:cNvSpPr>
                <a:spLocks noChangeArrowheads="1"/>
              </p:cNvSpPr>
              <p:nvPr/>
            </p:nvSpPr>
            <p:spPr bwMode="auto">
              <a:xfrm>
                <a:off x="832" y="256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0" name="Oval 59"/>
              <p:cNvSpPr>
                <a:spLocks noChangeArrowheads="1"/>
              </p:cNvSpPr>
              <p:nvPr/>
            </p:nvSpPr>
            <p:spPr bwMode="auto">
              <a:xfrm>
                <a:off x="832" y="257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1" name="Oval 60"/>
              <p:cNvSpPr>
                <a:spLocks noChangeArrowheads="1"/>
              </p:cNvSpPr>
              <p:nvPr/>
            </p:nvSpPr>
            <p:spPr bwMode="auto">
              <a:xfrm>
                <a:off x="832" y="2593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2" name="Oval 61"/>
              <p:cNvSpPr>
                <a:spLocks noChangeArrowheads="1"/>
              </p:cNvSpPr>
              <p:nvPr/>
            </p:nvSpPr>
            <p:spPr bwMode="auto">
              <a:xfrm>
                <a:off x="832" y="2753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3" name="Oval 62"/>
              <p:cNvSpPr>
                <a:spLocks noChangeArrowheads="1"/>
              </p:cNvSpPr>
              <p:nvPr/>
            </p:nvSpPr>
            <p:spPr bwMode="auto">
              <a:xfrm>
                <a:off x="839" y="283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4" name="Oval 63"/>
              <p:cNvSpPr>
                <a:spLocks noChangeArrowheads="1"/>
              </p:cNvSpPr>
              <p:nvPr/>
            </p:nvSpPr>
            <p:spPr bwMode="auto">
              <a:xfrm>
                <a:off x="839" y="285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5" name="Oval 64"/>
              <p:cNvSpPr>
                <a:spLocks noChangeArrowheads="1"/>
              </p:cNvSpPr>
              <p:nvPr/>
            </p:nvSpPr>
            <p:spPr bwMode="auto">
              <a:xfrm>
                <a:off x="846" y="286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6" name="Oval 65"/>
              <p:cNvSpPr>
                <a:spLocks noChangeArrowheads="1"/>
              </p:cNvSpPr>
              <p:nvPr/>
            </p:nvSpPr>
            <p:spPr bwMode="auto">
              <a:xfrm>
                <a:off x="860" y="2971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7" name="Oval 66"/>
              <p:cNvSpPr>
                <a:spLocks noChangeArrowheads="1"/>
              </p:cNvSpPr>
              <p:nvPr/>
            </p:nvSpPr>
            <p:spPr bwMode="auto">
              <a:xfrm>
                <a:off x="860" y="2971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8" name="Oval 67"/>
              <p:cNvSpPr>
                <a:spLocks noChangeArrowheads="1"/>
              </p:cNvSpPr>
              <p:nvPr/>
            </p:nvSpPr>
            <p:spPr bwMode="auto">
              <a:xfrm>
                <a:off x="874" y="302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9" name="Oval 68"/>
              <p:cNvSpPr>
                <a:spLocks noChangeArrowheads="1"/>
              </p:cNvSpPr>
              <p:nvPr/>
            </p:nvSpPr>
            <p:spPr bwMode="auto">
              <a:xfrm>
                <a:off x="874" y="302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0" name="Oval 69"/>
              <p:cNvSpPr>
                <a:spLocks noChangeArrowheads="1"/>
              </p:cNvSpPr>
              <p:nvPr/>
            </p:nvSpPr>
            <p:spPr bwMode="auto">
              <a:xfrm>
                <a:off x="881" y="308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1" name="Oval 70"/>
              <p:cNvSpPr>
                <a:spLocks noChangeArrowheads="1"/>
              </p:cNvSpPr>
              <p:nvPr/>
            </p:nvSpPr>
            <p:spPr bwMode="auto">
              <a:xfrm>
                <a:off x="881" y="310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2" name="Oval 71"/>
              <p:cNvSpPr>
                <a:spLocks noChangeArrowheads="1"/>
              </p:cNvSpPr>
              <p:nvPr/>
            </p:nvSpPr>
            <p:spPr bwMode="auto">
              <a:xfrm>
                <a:off x="888" y="311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3" name="Oval 72"/>
              <p:cNvSpPr>
                <a:spLocks noChangeArrowheads="1"/>
              </p:cNvSpPr>
              <p:nvPr/>
            </p:nvSpPr>
            <p:spPr bwMode="auto">
              <a:xfrm>
                <a:off x="909" y="3196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4" name="Oval 73"/>
              <p:cNvSpPr>
                <a:spLocks noChangeArrowheads="1"/>
              </p:cNvSpPr>
              <p:nvPr/>
            </p:nvSpPr>
            <p:spPr bwMode="auto">
              <a:xfrm>
                <a:off x="916" y="322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5" name="Oval 74"/>
              <p:cNvSpPr>
                <a:spLocks noChangeArrowheads="1"/>
              </p:cNvSpPr>
              <p:nvPr/>
            </p:nvSpPr>
            <p:spPr bwMode="auto">
              <a:xfrm>
                <a:off x="923" y="3241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6" name="Oval 75"/>
              <p:cNvSpPr>
                <a:spLocks noChangeArrowheads="1"/>
              </p:cNvSpPr>
              <p:nvPr/>
            </p:nvSpPr>
            <p:spPr bwMode="auto">
              <a:xfrm>
                <a:off x="923" y="3247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7" name="Oval 76"/>
              <p:cNvSpPr>
                <a:spLocks noChangeArrowheads="1"/>
              </p:cNvSpPr>
              <p:nvPr/>
            </p:nvSpPr>
            <p:spPr bwMode="auto">
              <a:xfrm>
                <a:off x="929" y="326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8" name="Oval 77"/>
              <p:cNvSpPr>
                <a:spLocks noChangeArrowheads="1"/>
              </p:cNvSpPr>
              <p:nvPr/>
            </p:nvSpPr>
            <p:spPr bwMode="auto">
              <a:xfrm>
                <a:off x="936" y="327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9" name="Oval 78"/>
              <p:cNvSpPr>
                <a:spLocks noChangeArrowheads="1"/>
              </p:cNvSpPr>
              <p:nvPr/>
            </p:nvSpPr>
            <p:spPr bwMode="auto">
              <a:xfrm>
                <a:off x="971" y="335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0" name="Oval 79"/>
              <p:cNvSpPr>
                <a:spLocks noChangeArrowheads="1"/>
              </p:cNvSpPr>
              <p:nvPr/>
            </p:nvSpPr>
            <p:spPr bwMode="auto">
              <a:xfrm>
                <a:off x="985" y="338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1" name="Oval 80"/>
              <p:cNvSpPr>
                <a:spLocks noChangeArrowheads="1"/>
              </p:cNvSpPr>
              <p:nvPr/>
            </p:nvSpPr>
            <p:spPr bwMode="auto">
              <a:xfrm>
                <a:off x="992" y="339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2" name="Oval 81"/>
              <p:cNvSpPr>
                <a:spLocks noChangeArrowheads="1"/>
              </p:cNvSpPr>
              <p:nvPr/>
            </p:nvSpPr>
            <p:spPr bwMode="auto">
              <a:xfrm>
                <a:off x="992" y="340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3" name="Oval 82"/>
              <p:cNvSpPr>
                <a:spLocks noChangeArrowheads="1"/>
              </p:cNvSpPr>
              <p:nvPr/>
            </p:nvSpPr>
            <p:spPr bwMode="auto">
              <a:xfrm>
                <a:off x="1006" y="342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4" name="Oval 83"/>
              <p:cNvSpPr>
                <a:spLocks noChangeArrowheads="1"/>
              </p:cNvSpPr>
              <p:nvPr/>
            </p:nvSpPr>
            <p:spPr bwMode="auto">
              <a:xfrm>
                <a:off x="1013" y="3433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5" name="Oval 84"/>
              <p:cNvSpPr>
                <a:spLocks noChangeArrowheads="1"/>
              </p:cNvSpPr>
              <p:nvPr/>
            </p:nvSpPr>
            <p:spPr bwMode="auto">
              <a:xfrm>
                <a:off x="1054" y="350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6" name="Oval 85"/>
              <p:cNvSpPr>
                <a:spLocks noChangeArrowheads="1"/>
              </p:cNvSpPr>
              <p:nvPr/>
            </p:nvSpPr>
            <p:spPr bwMode="auto">
              <a:xfrm>
                <a:off x="1075" y="3523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7" name="Oval 86"/>
              <p:cNvSpPr>
                <a:spLocks noChangeArrowheads="1"/>
              </p:cNvSpPr>
              <p:nvPr/>
            </p:nvSpPr>
            <p:spPr bwMode="auto">
              <a:xfrm>
                <a:off x="1082" y="353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8" name="Oval 87"/>
              <p:cNvSpPr>
                <a:spLocks noChangeArrowheads="1"/>
              </p:cNvSpPr>
              <p:nvPr/>
            </p:nvSpPr>
            <p:spPr bwMode="auto">
              <a:xfrm>
                <a:off x="1089" y="354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9" name="Oval 88"/>
              <p:cNvSpPr>
                <a:spLocks noChangeArrowheads="1"/>
              </p:cNvSpPr>
              <p:nvPr/>
            </p:nvSpPr>
            <p:spPr bwMode="auto">
              <a:xfrm>
                <a:off x="1103" y="356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0" name="Oval 89"/>
              <p:cNvSpPr>
                <a:spLocks noChangeArrowheads="1"/>
              </p:cNvSpPr>
              <p:nvPr/>
            </p:nvSpPr>
            <p:spPr bwMode="auto">
              <a:xfrm>
                <a:off x="1110" y="357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1" name="Oval 90"/>
              <p:cNvSpPr>
                <a:spLocks noChangeArrowheads="1"/>
              </p:cNvSpPr>
              <p:nvPr/>
            </p:nvSpPr>
            <p:spPr bwMode="auto">
              <a:xfrm>
                <a:off x="1165" y="3638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2" name="Oval 91"/>
              <p:cNvSpPr>
                <a:spLocks noChangeArrowheads="1"/>
              </p:cNvSpPr>
              <p:nvPr/>
            </p:nvSpPr>
            <p:spPr bwMode="auto">
              <a:xfrm>
                <a:off x="1186" y="3657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3" name="Oval 92"/>
              <p:cNvSpPr>
                <a:spLocks noChangeArrowheads="1"/>
              </p:cNvSpPr>
              <p:nvPr/>
            </p:nvSpPr>
            <p:spPr bwMode="auto">
              <a:xfrm>
                <a:off x="1200" y="366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4" name="Oval 93"/>
              <p:cNvSpPr>
                <a:spLocks noChangeArrowheads="1"/>
              </p:cNvSpPr>
              <p:nvPr/>
            </p:nvSpPr>
            <p:spPr bwMode="auto">
              <a:xfrm>
                <a:off x="1207" y="367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5" name="Oval 94"/>
              <p:cNvSpPr>
                <a:spLocks noChangeArrowheads="1"/>
              </p:cNvSpPr>
              <p:nvPr/>
            </p:nvSpPr>
            <p:spPr bwMode="auto">
              <a:xfrm>
                <a:off x="1221" y="369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6" name="Oval 95"/>
              <p:cNvSpPr>
                <a:spLocks noChangeArrowheads="1"/>
              </p:cNvSpPr>
              <p:nvPr/>
            </p:nvSpPr>
            <p:spPr bwMode="auto">
              <a:xfrm>
                <a:off x="1235" y="369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7" name="Oval 96"/>
              <p:cNvSpPr>
                <a:spLocks noChangeArrowheads="1"/>
              </p:cNvSpPr>
              <p:nvPr/>
            </p:nvSpPr>
            <p:spPr bwMode="auto">
              <a:xfrm>
                <a:off x="1297" y="375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8" name="Oval 97"/>
              <p:cNvSpPr>
                <a:spLocks noChangeArrowheads="1"/>
              </p:cNvSpPr>
              <p:nvPr/>
            </p:nvSpPr>
            <p:spPr bwMode="auto">
              <a:xfrm>
                <a:off x="1325" y="3766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9" name="Oval 98"/>
              <p:cNvSpPr>
                <a:spLocks noChangeArrowheads="1"/>
              </p:cNvSpPr>
              <p:nvPr/>
            </p:nvSpPr>
            <p:spPr bwMode="auto">
              <a:xfrm>
                <a:off x="1332" y="377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0" name="Oval 99"/>
              <p:cNvSpPr>
                <a:spLocks noChangeArrowheads="1"/>
              </p:cNvSpPr>
              <p:nvPr/>
            </p:nvSpPr>
            <p:spPr bwMode="auto">
              <a:xfrm>
                <a:off x="1346" y="377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1" name="Oval 100"/>
              <p:cNvSpPr>
                <a:spLocks noChangeArrowheads="1"/>
              </p:cNvSpPr>
              <p:nvPr/>
            </p:nvSpPr>
            <p:spPr bwMode="auto">
              <a:xfrm>
                <a:off x="1360" y="379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2" name="Oval 101"/>
              <p:cNvSpPr>
                <a:spLocks noChangeArrowheads="1"/>
              </p:cNvSpPr>
              <p:nvPr/>
            </p:nvSpPr>
            <p:spPr bwMode="auto">
              <a:xfrm>
                <a:off x="1374" y="3805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3" name="Oval 102"/>
              <p:cNvSpPr>
                <a:spLocks noChangeArrowheads="1"/>
              </p:cNvSpPr>
              <p:nvPr/>
            </p:nvSpPr>
            <p:spPr bwMode="auto">
              <a:xfrm>
                <a:off x="1443" y="385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4" name="Oval 103"/>
              <p:cNvSpPr>
                <a:spLocks noChangeArrowheads="1"/>
              </p:cNvSpPr>
              <p:nvPr/>
            </p:nvSpPr>
            <p:spPr bwMode="auto">
              <a:xfrm>
                <a:off x="1471" y="3869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5" name="Oval 104"/>
              <p:cNvSpPr>
                <a:spLocks noChangeArrowheads="1"/>
              </p:cNvSpPr>
              <p:nvPr/>
            </p:nvSpPr>
            <p:spPr bwMode="auto">
              <a:xfrm>
                <a:off x="1485" y="388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6" name="Oval 105"/>
              <p:cNvSpPr>
                <a:spLocks noChangeArrowheads="1"/>
              </p:cNvSpPr>
              <p:nvPr/>
            </p:nvSpPr>
            <p:spPr bwMode="auto">
              <a:xfrm>
                <a:off x="1492" y="388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7" name="Oval 106"/>
              <p:cNvSpPr>
                <a:spLocks noChangeArrowheads="1"/>
              </p:cNvSpPr>
              <p:nvPr/>
            </p:nvSpPr>
            <p:spPr bwMode="auto">
              <a:xfrm>
                <a:off x="1505" y="389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8" name="Oval 107"/>
              <p:cNvSpPr>
                <a:spLocks noChangeArrowheads="1"/>
              </p:cNvSpPr>
              <p:nvPr/>
            </p:nvSpPr>
            <p:spPr bwMode="auto">
              <a:xfrm>
                <a:off x="1519" y="3908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9" name="Oval 108"/>
              <p:cNvSpPr>
                <a:spLocks noChangeArrowheads="1"/>
              </p:cNvSpPr>
              <p:nvPr/>
            </p:nvSpPr>
            <p:spPr bwMode="auto">
              <a:xfrm>
                <a:off x="1596" y="3946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0" name="Oval 109"/>
              <p:cNvSpPr>
                <a:spLocks noChangeArrowheads="1"/>
              </p:cNvSpPr>
              <p:nvPr/>
            </p:nvSpPr>
            <p:spPr bwMode="auto">
              <a:xfrm>
                <a:off x="1617" y="3959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1" name="Oval 110"/>
              <p:cNvSpPr>
                <a:spLocks noChangeArrowheads="1"/>
              </p:cNvSpPr>
              <p:nvPr/>
            </p:nvSpPr>
            <p:spPr bwMode="auto">
              <a:xfrm>
                <a:off x="1637" y="396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2" name="Oval 111"/>
              <p:cNvSpPr>
                <a:spLocks noChangeArrowheads="1"/>
              </p:cNvSpPr>
              <p:nvPr/>
            </p:nvSpPr>
            <p:spPr bwMode="auto">
              <a:xfrm>
                <a:off x="1644" y="397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3" name="Oval 112"/>
              <p:cNvSpPr>
                <a:spLocks noChangeArrowheads="1"/>
              </p:cNvSpPr>
              <p:nvPr/>
            </p:nvSpPr>
            <p:spPr bwMode="auto">
              <a:xfrm>
                <a:off x="1665" y="3984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4" name="Oval 113"/>
              <p:cNvSpPr>
                <a:spLocks noChangeArrowheads="1"/>
              </p:cNvSpPr>
              <p:nvPr/>
            </p:nvSpPr>
            <p:spPr bwMode="auto">
              <a:xfrm>
                <a:off x="1679" y="399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5" name="Oval 114"/>
              <p:cNvSpPr>
                <a:spLocks noChangeArrowheads="1"/>
              </p:cNvSpPr>
              <p:nvPr/>
            </p:nvSpPr>
            <p:spPr bwMode="auto">
              <a:xfrm>
                <a:off x="1755" y="4023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6" name="Oval 115"/>
              <p:cNvSpPr>
                <a:spLocks noChangeArrowheads="1"/>
              </p:cNvSpPr>
              <p:nvPr/>
            </p:nvSpPr>
            <p:spPr bwMode="auto">
              <a:xfrm>
                <a:off x="1790" y="402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7" name="Oval 116"/>
              <p:cNvSpPr>
                <a:spLocks noChangeArrowheads="1"/>
              </p:cNvSpPr>
              <p:nvPr/>
            </p:nvSpPr>
            <p:spPr bwMode="auto">
              <a:xfrm>
                <a:off x="1804" y="403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8" name="Oval 117"/>
              <p:cNvSpPr>
                <a:spLocks noChangeArrowheads="1"/>
              </p:cNvSpPr>
              <p:nvPr/>
            </p:nvSpPr>
            <p:spPr bwMode="auto">
              <a:xfrm>
                <a:off x="1811" y="403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9" name="Oval 118"/>
              <p:cNvSpPr>
                <a:spLocks noChangeArrowheads="1"/>
              </p:cNvSpPr>
              <p:nvPr/>
            </p:nvSpPr>
            <p:spPr bwMode="auto">
              <a:xfrm>
                <a:off x="1832" y="404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0" name="Oval 119"/>
              <p:cNvSpPr>
                <a:spLocks noChangeArrowheads="1"/>
              </p:cNvSpPr>
              <p:nvPr/>
            </p:nvSpPr>
            <p:spPr bwMode="auto">
              <a:xfrm>
                <a:off x="1846" y="4049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1" name="Oval 120"/>
              <p:cNvSpPr>
                <a:spLocks noChangeArrowheads="1"/>
              </p:cNvSpPr>
              <p:nvPr/>
            </p:nvSpPr>
            <p:spPr bwMode="auto">
              <a:xfrm>
                <a:off x="1929" y="4068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2" name="Oval 121"/>
              <p:cNvSpPr>
                <a:spLocks noChangeArrowheads="1"/>
              </p:cNvSpPr>
              <p:nvPr/>
            </p:nvSpPr>
            <p:spPr bwMode="auto">
              <a:xfrm>
                <a:off x="1957" y="4074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3" name="Oval 122"/>
              <p:cNvSpPr>
                <a:spLocks noChangeArrowheads="1"/>
              </p:cNvSpPr>
              <p:nvPr/>
            </p:nvSpPr>
            <p:spPr bwMode="auto">
              <a:xfrm>
                <a:off x="1977" y="408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4" name="Oval 123"/>
              <p:cNvSpPr>
                <a:spLocks noChangeArrowheads="1"/>
              </p:cNvSpPr>
              <p:nvPr/>
            </p:nvSpPr>
            <p:spPr bwMode="auto">
              <a:xfrm>
                <a:off x="1984" y="408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5" name="Oval 124"/>
              <p:cNvSpPr>
                <a:spLocks noChangeArrowheads="1"/>
              </p:cNvSpPr>
              <p:nvPr/>
            </p:nvSpPr>
            <p:spPr bwMode="auto">
              <a:xfrm>
                <a:off x="2005" y="408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6" name="Oval 125"/>
              <p:cNvSpPr>
                <a:spLocks noChangeArrowheads="1"/>
              </p:cNvSpPr>
              <p:nvPr/>
            </p:nvSpPr>
            <p:spPr bwMode="auto">
              <a:xfrm>
                <a:off x="2026" y="408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7" name="Oval 126"/>
              <p:cNvSpPr>
                <a:spLocks noChangeArrowheads="1"/>
              </p:cNvSpPr>
              <p:nvPr/>
            </p:nvSpPr>
            <p:spPr bwMode="auto">
              <a:xfrm>
                <a:off x="2109" y="4093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8" name="Oval 127"/>
              <p:cNvSpPr>
                <a:spLocks noChangeArrowheads="1"/>
              </p:cNvSpPr>
              <p:nvPr/>
            </p:nvSpPr>
            <p:spPr bwMode="auto">
              <a:xfrm>
                <a:off x="2130" y="4093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9" name="Oval 128"/>
              <p:cNvSpPr>
                <a:spLocks noChangeArrowheads="1"/>
              </p:cNvSpPr>
              <p:nvPr/>
            </p:nvSpPr>
            <p:spPr bwMode="auto">
              <a:xfrm>
                <a:off x="2130" y="4093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80" name="Freeform 129"/>
              <p:cNvSpPr>
                <a:spLocks/>
              </p:cNvSpPr>
              <p:nvPr/>
            </p:nvSpPr>
            <p:spPr bwMode="auto">
              <a:xfrm>
                <a:off x="2942" y="4049"/>
                <a:ext cx="1138" cy="57"/>
              </a:xfrm>
              <a:custGeom>
                <a:avLst/>
                <a:gdLst>
                  <a:gd name="T0" fmla="*/ 0 w 1138"/>
                  <a:gd name="T1" fmla="*/ 25 h 57"/>
                  <a:gd name="T2" fmla="*/ 42 w 1138"/>
                  <a:gd name="T3" fmla="*/ 32 h 57"/>
                  <a:gd name="T4" fmla="*/ 56 w 1138"/>
                  <a:gd name="T5" fmla="*/ 32 h 57"/>
                  <a:gd name="T6" fmla="*/ 69 w 1138"/>
                  <a:gd name="T7" fmla="*/ 32 h 57"/>
                  <a:gd name="T8" fmla="*/ 69 w 1138"/>
                  <a:gd name="T9" fmla="*/ 32 h 57"/>
                  <a:gd name="T10" fmla="*/ 69 w 1138"/>
                  <a:gd name="T11" fmla="*/ 32 h 57"/>
                  <a:gd name="T12" fmla="*/ 76 w 1138"/>
                  <a:gd name="T13" fmla="*/ 32 h 57"/>
                  <a:gd name="T14" fmla="*/ 76 w 1138"/>
                  <a:gd name="T15" fmla="*/ 32 h 57"/>
                  <a:gd name="T16" fmla="*/ 83 w 1138"/>
                  <a:gd name="T17" fmla="*/ 32 h 57"/>
                  <a:gd name="T18" fmla="*/ 83 w 1138"/>
                  <a:gd name="T19" fmla="*/ 32 h 57"/>
                  <a:gd name="T20" fmla="*/ 83 w 1138"/>
                  <a:gd name="T21" fmla="*/ 32 h 57"/>
                  <a:gd name="T22" fmla="*/ 90 w 1138"/>
                  <a:gd name="T23" fmla="*/ 32 h 57"/>
                  <a:gd name="T24" fmla="*/ 90 w 1138"/>
                  <a:gd name="T25" fmla="*/ 32 h 57"/>
                  <a:gd name="T26" fmla="*/ 97 w 1138"/>
                  <a:gd name="T27" fmla="*/ 32 h 57"/>
                  <a:gd name="T28" fmla="*/ 97 w 1138"/>
                  <a:gd name="T29" fmla="*/ 32 h 57"/>
                  <a:gd name="T30" fmla="*/ 97 w 1138"/>
                  <a:gd name="T31" fmla="*/ 32 h 57"/>
                  <a:gd name="T32" fmla="*/ 97 w 1138"/>
                  <a:gd name="T33" fmla="*/ 32 h 57"/>
                  <a:gd name="T34" fmla="*/ 125 w 1138"/>
                  <a:gd name="T35" fmla="*/ 32 h 57"/>
                  <a:gd name="T36" fmla="*/ 146 w 1138"/>
                  <a:gd name="T37" fmla="*/ 32 h 57"/>
                  <a:gd name="T38" fmla="*/ 167 w 1138"/>
                  <a:gd name="T39" fmla="*/ 32 h 57"/>
                  <a:gd name="T40" fmla="*/ 194 w 1138"/>
                  <a:gd name="T41" fmla="*/ 32 h 57"/>
                  <a:gd name="T42" fmla="*/ 208 w 1138"/>
                  <a:gd name="T43" fmla="*/ 32 h 57"/>
                  <a:gd name="T44" fmla="*/ 236 w 1138"/>
                  <a:gd name="T45" fmla="*/ 32 h 57"/>
                  <a:gd name="T46" fmla="*/ 264 w 1138"/>
                  <a:gd name="T47" fmla="*/ 38 h 57"/>
                  <a:gd name="T48" fmla="*/ 292 w 1138"/>
                  <a:gd name="T49" fmla="*/ 38 h 57"/>
                  <a:gd name="T50" fmla="*/ 312 w 1138"/>
                  <a:gd name="T51" fmla="*/ 38 h 57"/>
                  <a:gd name="T52" fmla="*/ 340 w 1138"/>
                  <a:gd name="T53" fmla="*/ 38 h 57"/>
                  <a:gd name="T54" fmla="*/ 451 w 1138"/>
                  <a:gd name="T55" fmla="*/ 44 h 57"/>
                  <a:gd name="T56" fmla="*/ 479 w 1138"/>
                  <a:gd name="T57" fmla="*/ 44 h 57"/>
                  <a:gd name="T58" fmla="*/ 500 w 1138"/>
                  <a:gd name="T59" fmla="*/ 44 h 57"/>
                  <a:gd name="T60" fmla="*/ 521 w 1138"/>
                  <a:gd name="T61" fmla="*/ 51 h 57"/>
                  <a:gd name="T62" fmla="*/ 639 w 1138"/>
                  <a:gd name="T63" fmla="*/ 51 h 57"/>
                  <a:gd name="T64" fmla="*/ 659 w 1138"/>
                  <a:gd name="T65" fmla="*/ 57 h 57"/>
                  <a:gd name="T66" fmla="*/ 757 w 1138"/>
                  <a:gd name="T67" fmla="*/ 57 h 57"/>
                  <a:gd name="T68" fmla="*/ 798 w 1138"/>
                  <a:gd name="T69" fmla="*/ 57 h 57"/>
                  <a:gd name="T70" fmla="*/ 798 w 1138"/>
                  <a:gd name="T71" fmla="*/ 57 h 57"/>
                  <a:gd name="T72" fmla="*/ 798 w 1138"/>
                  <a:gd name="T73" fmla="*/ 57 h 57"/>
                  <a:gd name="T74" fmla="*/ 819 w 1138"/>
                  <a:gd name="T75" fmla="*/ 57 h 57"/>
                  <a:gd name="T76" fmla="*/ 902 w 1138"/>
                  <a:gd name="T77" fmla="*/ 51 h 57"/>
                  <a:gd name="T78" fmla="*/ 923 w 1138"/>
                  <a:gd name="T79" fmla="*/ 51 h 57"/>
                  <a:gd name="T80" fmla="*/ 944 w 1138"/>
                  <a:gd name="T81" fmla="*/ 44 h 57"/>
                  <a:gd name="T82" fmla="*/ 951 w 1138"/>
                  <a:gd name="T83" fmla="*/ 44 h 57"/>
                  <a:gd name="T84" fmla="*/ 965 w 1138"/>
                  <a:gd name="T85" fmla="*/ 38 h 57"/>
                  <a:gd name="T86" fmla="*/ 992 w 1138"/>
                  <a:gd name="T87" fmla="*/ 38 h 57"/>
                  <a:gd name="T88" fmla="*/ 1083 w 1138"/>
                  <a:gd name="T89" fmla="*/ 12 h 57"/>
                  <a:gd name="T90" fmla="*/ 1097 w 1138"/>
                  <a:gd name="T91" fmla="*/ 12 h 57"/>
                  <a:gd name="T92" fmla="*/ 1117 w 1138"/>
                  <a:gd name="T93" fmla="*/ 6 h 57"/>
                  <a:gd name="T94" fmla="*/ 1124 w 1138"/>
                  <a:gd name="T95" fmla="*/ 0 h 57"/>
                  <a:gd name="T96" fmla="*/ 1138 w 1138"/>
                  <a:gd name="T97" fmla="*/ 0 h 5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38"/>
                  <a:gd name="T148" fmla="*/ 0 h 57"/>
                  <a:gd name="T149" fmla="*/ 1138 w 1138"/>
                  <a:gd name="T150" fmla="*/ 57 h 5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38" h="57">
                    <a:moveTo>
                      <a:pt x="0" y="25"/>
                    </a:moveTo>
                    <a:lnTo>
                      <a:pt x="42" y="32"/>
                    </a:lnTo>
                    <a:lnTo>
                      <a:pt x="56" y="32"/>
                    </a:lnTo>
                    <a:lnTo>
                      <a:pt x="69" y="32"/>
                    </a:lnTo>
                    <a:lnTo>
                      <a:pt x="76" y="32"/>
                    </a:lnTo>
                    <a:lnTo>
                      <a:pt x="83" y="32"/>
                    </a:lnTo>
                    <a:lnTo>
                      <a:pt x="90" y="32"/>
                    </a:lnTo>
                    <a:lnTo>
                      <a:pt x="97" y="32"/>
                    </a:lnTo>
                    <a:lnTo>
                      <a:pt x="125" y="32"/>
                    </a:lnTo>
                    <a:lnTo>
                      <a:pt x="146" y="32"/>
                    </a:lnTo>
                    <a:lnTo>
                      <a:pt x="167" y="32"/>
                    </a:lnTo>
                    <a:lnTo>
                      <a:pt x="194" y="32"/>
                    </a:lnTo>
                    <a:lnTo>
                      <a:pt x="208" y="32"/>
                    </a:lnTo>
                    <a:lnTo>
                      <a:pt x="236" y="32"/>
                    </a:lnTo>
                    <a:lnTo>
                      <a:pt x="264" y="38"/>
                    </a:lnTo>
                    <a:lnTo>
                      <a:pt x="292" y="38"/>
                    </a:lnTo>
                    <a:lnTo>
                      <a:pt x="312" y="38"/>
                    </a:lnTo>
                    <a:lnTo>
                      <a:pt x="340" y="38"/>
                    </a:lnTo>
                    <a:lnTo>
                      <a:pt x="451" y="44"/>
                    </a:lnTo>
                    <a:lnTo>
                      <a:pt x="479" y="44"/>
                    </a:lnTo>
                    <a:lnTo>
                      <a:pt x="500" y="44"/>
                    </a:lnTo>
                    <a:lnTo>
                      <a:pt x="521" y="51"/>
                    </a:lnTo>
                    <a:lnTo>
                      <a:pt x="639" y="51"/>
                    </a:lnTo>
                    <a:lnTo>
                      <a:pt x="659" y="57"/>
                    </a:lnTo>
                    <a:lnTo>
                      <a:pt x="757" y="57"/>
                    </a:lnTo>
                    <a:lnTo>
                      <a:pt x="798" y="57"/>
                    </a:lnTo>
                    <a:lnTo>
                      <a:pt x="819" y="57"/>
                    </a:lnTo>
                    <a:lnTo>
                      <a:pt x="902" y="51"/>
                    </a:lnTo>
                    <a:lnTo>
                      <a:pt x="923" y="51"/>
                    </a:lnTo>
                    <a:lnTo>
                      <a:pt x="944" y="44"/>
                    </a:lnTo>
                    <a:lnTo>
                      <a:pt x="951" y="44"/>
                    </a:lnTo>
                    <a:lnTo>
                      <a:pt x="965" y="38"/>
                    </a:lnTo>
                    <a:lnTo>
                      <a:pt x="992" y="38"/>
                    </a:lnTo>
                    <a:lnTo>
                      <a:pt x="1083" y="12"/>
                    </a:lnTo>
                    <a:lnTo>
                      <a:pt x="1097" y="12"/>
                    </a:lnTo>
                    <a:lnTo>
                      <a:pt x="1117" y="6"/>
                    </a:lnTo>
                    <a:lnTo>
                      <a:pt x="1124" y="0"/>
                    </a:lnTo>
                    <a:lnTo>
                      <a:pt x="1138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1" name="Freeform 130"/>
              <p:cNvSpPr>
                <a:spLocks/>
              </p:cNvSpPr>
              <p:nvPr/>
            </p:nvSpPr>
            <p:spPr bwMode="auto">
              <a:xfrm>
                <a:off x="4080" y="2991"/>
                <a:ext cx="923" cy="1058"/>
              </a:xfrm>
              <a:custGeom>
                <a:avLst/>
                <a:gdLst>
                  <a:gd name="T0" fmla="*/ 0 w 923"/>
                  <a:gd name="T1" fmla="*/ 1058 h 1058"/>
                  <a:gd name="T2" fmla="*/ 28 w 923"/>
                  <a:gd name="T3" fmla="*/ 1045 h 1058"/>
                  <a:gd name="T4" fmla="*/ 111 w 923"/>
                  <a:gd name="T5" fmla="*/ 1013 h 1058"/>
                  <a:gd name="T6" fmla="*/ 125 w 923"/>
                  <a:gd name="T7" fmla="*/ 1006 h 1058"/>
                  <a:gd name="T8" fmla="*/ 146 w 923"/>
                  <a:gd name="T9" fmla="*/ 993 h 1058"/>
                  <a:gd name="T10" fmla="*/ 153 w 923"/>
                  <a:gd name="T11" fmla="*/ 993 h 1058"/>
                  <a:gd name="T12" fmla="*/ 167 w 923"/>
                  <a:gd name="T13" fmla="*/ 987 h 1058"/>
                  <a:gd name="T14" fmla="*/ 195 w 923"/>
                  <a:gd name="T15" fmla="*/ 974 h 1058"/>
                  <a:gd name="T16" fmla="*/ 271 w 923"/>
                  <a:gd name="T17" fmla="*/ 929 h 1058"/>
                  <a:gd name="T18" fmla="*/ 285 w 923"/>
                  <a:gd name="T19" fmla="*/ 917 h 1058"/>
                  <a:gd name="T20" fmla="*/ 299 w 923"/>
                  <a:gd name="T21" fmla="*/ 904 h 1058"/>
                  <a:gd name="T22" fmla="*/ 306 w 923"/>
                  <a:gd name="T23" fmla="*/ 904 h 1058"/>
                  <a:gd name="T24" fmla="*/ 319 w 923"/>
                  <a:gd name="T25" fmla="*/ 897 h 1058"/>
                  <a:gd name="T26" fmla="*/ 347 w 923"/>
                  <a:gd name="T27" fmla="*/ 878 h 1058"/>
                  <a:gd name="T28" fmla="*/ 417 w 923"/>
                  <a:gd name="T29" fmla="*/ 827 h 1058"/>
                  <a:gd name="T30" fmla="*/ 431 w 923"/>
                  <a:gd name="T31" fmla="*/ 820 h 1058"/>
                  <a:gd name="T32" fmla="*/ 444 w 923"/>
                  <a:gd name="T33" fmla="*/ 808 h 1058"/>
                  <a:gd name="T34" fmla="*/ 451 w 923"/>
                  <a:gd name="T35" fmla="*/ 801 h 1058"/>
                  <a:gd name="T36" fmla="*/ 465 w 923"/>
                  <a:gd name="T37" fmla="*/ 795 h 1058"/>
                  <a:gd name="T38" fmla="*/ 493 w 923"/>
                  <a:gd name="T39" fmla="*/ 775 h 1058"/>
                  <a:gd name="T40" fmla="*/ 555 w 923"/>
                  <a:gd name="T41" fmla="*/ 724 h 1058"/>
                  <a:gd name="T42" fmla="*/ 569 w 923"/>
                  <a:gd name="T43" fmla="*/ 711 h 1058"/>
                  <a:gd name="T44" fmla="*/ 583 w 923"/>
                  <a:gd name="T45" fmla="*/ 699 h 1058"/>
                  <a:gd name="T46" fmla="*/ 590 w 923"/>
                  <a:gd name="T47" fmla="*/ 692 h 1058"/>
                  <a:gd name="T48" fmla="*/ 604 w 923"/>
                  <a:gd name="T49" fmla="*/ 679 h 1058"/>
                  <a:gd name="T50" fmla="*/ 625 w 923"/>
                  <a:gd name="T51" fmla="*/ 660 h 1058"/>
                  <a:gd name="T52" fmla="*/ 680 w 923"/>
                  <a:gd name="T53" fmla="*/ 596 h 1058"/>
                  <a:gd name="T54" fmla="*/ 687 w 923"/>
                  <a:gd name="T55" fmla="*/ 583 h 1058"/>
                  <a:gd name="T56" fmla="*/ 701 w 923"/>
                  <a:gd name="T57" fmla="*/ 570 h 1058"/>
                  <a:gd name="T58" fmla="*/ 708 w 923"/>
                  <a:gd name="T59" fmla="*/ 564 h 1058"/>
                  <a:gd name="T60" fmla="*/ 715 w 923"/>
                  <a:gd name="T61" fmla="*/ 551 h 1058"/>
                  <a:gd name="T62" fmla="*/ 729 w 923"/>
                  <a:gd name="T63" fmla="*/ 525 h 1058"/>
                  <a:gd name="T64" fmla="*/ 778 w 923"/>
                  <a:gd name="T65" fmla="*/ 455 h 1058"/>
                  <a:gd name="T66" fmla="*/ 784 w 923"/>
                  <a:gd name="T67" fmla="*/ 442 h 1058"/>
                  <a:gd name="T68" fmla="*/ 798 w 923"/>
                  <a:gd name="T69" fmla="*/ 423 h 1058"/>
                  <a:gd name="T70" fmla="*/ 798 w 923"/>
                  <a:gd name="T71" fmla="*/ 416 h 1058"/>
                  <a:gd name="T72" fmla="*/ 805 w 923"/>
                  <a:gd name="T73" fmla="*/ 404 h 1058"/>
                  <a:gd name="T74" fmla="*/ 819 w 923"/>
                  <a:gd name="T75" fmla="*/ 378 h 1058"/>
                  <a:gd name="T76" fmla="*/ 854 w 923"/>
                  <a:gd name="T77" fmla="*/ 307 h 1058"/>
                  <a:gd name="T78" fmla="*/ 861 w 923"/>
                  <a:gd name="T79" fmla="*/ 288 h 1058"/>
                  <a:gd name="T80" fmla="*/ 868 w 923"/>
                  <a:gd name="T81" fmla="*/ 269 h 1058"/>
                  <a:gd name="T82" fmla="*/ 868 w 923"/>
                  <a:gd name="T83" fmla="*/ 263 h 1058"/>
                  <a:gd name="T84" fmla="*/ 875 w 923"/>
                  <a:gd name="T85" fmla="*/ 250 h 1058"/>
                  <a:gd name="T86" fmla="*/ 882 w 923"/>
                  <a:gd name="T87" fmla="*/ 224 h 1058"/>
                  <a:gd name="T88" fmla="*/ 902 w 923"/>
                  <a:gd name="T89" fmla="*/ 141 h 1058"/>
                  <a:gd name="T90" fmla="*/ 902 w 923"/>
                  <a:gd name="T91" fmla="*/ 128 h 1058"/>
                  <a:gd name="T92" fmla="*/ 909 w 923"/>
                  <a:gd name="T93" fmla="*/ 109 h 1058"/>
                  <a:gd name="T94" fmla="*/ 916 w 923"/>
                  <a:gd name="T95" fmla="*/ 57 h 1058"/>
                  <a:gd name="T96" fmla="*/ 916 w 923"/>
                  <a:gd name="T97" fmla="*/ 57 h 1058"/>
                  <a:gd name="T98" fmla="*/ 923 w 923"/>
                  <a:gd name="T99" fmla="*/ 0 h 1058"/>
                  <a:gd name="T100" fmla="*/ 923 w 923"/>
                  <a:gd name="T101" fmla="*/ 0 h 105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23"/>
                  <a:gd name="T154" fmla="*/ 0 h 1058"/>
                  <a:gd name="T155" fmla="*/ 923 w 923"/>
                  <a:gd name="T156" fmla="*/ 1058 h 105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23" h="1058">
                    <a:moveTo>
                      <a:pt x="0" y="1058"/>
                    </a:moveTo>
                    <a:lnTo>
                      <a:pt x="28" y="1045"/>
                    </a:lnTo>
                    <a:lnTo>
                      <a:pt x="111" y="1013"/>
                    </a:lnTo>
                    <a:lnTo>
                      <a:pt x="125" y="1006"/>
                    </a:lnTo>
                    <a:lnTo>
                      <a:pt x="146" y="993"/>
                    </a:lnTo>
                    <a:lnTo>
                      <a:pt x="153" y="993"/>
                    </a:lnTo>
                    <a:lnTo>
                      <a:pt x="167" y="987"/>
                    </a:lnTo>
                    <a:lnTo>
                      <a:pt x="195" y="974"/>
                    </a:lnTo>
                    <a:lnTo>
                      <a:pt x="271" y="929"/>
                    </a:lnTo>
                    <a:lnTo>
                      <a:pt x="285" y="917"/>
                    </a:lnTo>
                    <a:lnTo>
                      <a:pt x="299" y="904"/>
                    </a:lnTo>
                    <a:lnTo>
                      <a:pt x="306" y="904"/>
                    </a:lnTo>
                    <a:lnTo>
                      <a:pt x="319" y="897"/>
                    </a:lnTo>
                    <a:lnTo>
                      <a:pt x="347" y="878"/>
                    </a:lnTo>
                    <a:lnTo>
                      <a:pt x="417" y="827"/>
                    </a:lnTo>
                    <a:lnTo>
                      <a:pt x="431" y="820"/>
                    </a:lnTo>
                    <a:lnTo>
                      <a:pt x="444" y="808"/>
                    </a:lnTo>
                    <a:lnTo>
                      <a:pt x="451" y="801"/>
                    </a:lnTo>
                    <a:lnTo>
                      <a:pt x="465" y="795"/>
                    </a:lnTo>
                    <a:lnTo>
                      <a:pt x="493" y="775"/>
                    </a:lnTo>
                    <a:lnTo>
                      <a:pt x="555" y="724"/>
                    </a:lnTo>
                    <a:lnTo>
                      <a:pt x="569" y="711"/>
                    </a:lnTo>
                    <a:lnTo>
                      <a:pt x="583" y="699"/>
                    </a:lnTo>
                    <a:lnTo>
                      <a:pt x="590" y="692"/>
                    </a:lnTo>
                    <a:lnTo>
                      <a:pt x="604" y="679"/>
                    </a:lnTo>
                    <a:lnTo>
                      <a:pt x="625" y="660"/>
                    </a:lnTo>
                    <a:lnTo>
                      <a:pt x="680" y="596"/>
                    </a:lnTo>
                    <a:lnTo>
                      <a:pt x="687" y="583"/>
                    </a:lnTo>
                    <a:lnTo>
                      <a:pt x="701" y="570"/>
                    </a:lnTo>
                    <a:lnTo>
                      <a:pt x="708" y="564"/>
                    </a:lnTo>
                    <a:lnTo>
                      <a:pt x="715" y="551"/>
                    </a:lnTo>
                    <a:lnTo>
                      <a:pt x="729" y="525"/>
                    </a:lnTo>
                    <a:lnTo>
                      <a:pt x="778" y="455"/>
                    </a:lnTo>
                    <a:lnTo>
                      <a:pt x="784" y="442"/>
                    </a:lnTo>
                    <a:lnTo>
                      <a:pt x="798" y="423"/>
                    </a:lnTo>
                    <a:lnTo>
                      <a:pt x="798" y="416"/>
                    </a:lnTo>
                    <a:lnTo>
                      <a:pt x="805" y="404"/>
                    </a:lnTo>
                    <a:lnTo>
                      <a:pt x="819" y="378"/>
                    </a:lnTo>
                    <a:lnTo>
                      <a:pt x="854" y="307"/>
                    </a:lnTo>
                    <a:lnTo>
                      <a:pt x="861" y="288"/>
                    </a:lnTo>
                    <a:lnTo>
                      <a:pt x="868" y="269"/>
                    </a:lnTo>
                    <a:lnTo>
                      <a:pt x="868" y="263"/>
                    </a:lnTo>
                    <a:lnTo>
                      <a:pt x="875" y="250"/>
                    </a:lnTo>
                    <a:lnTo>
                      <a:pt x="882" y="224"/>
                    </a:lnTo>
                    <a:lnTo>
                      <a:pt x="902" y="141"/>
                    </a:lnTo>
                    <a:lnTo>
                      <a:pt x="902" y="128"/>
                    </a:lnTo>
                    <a:lnTo>
                      <a:pt x="909" y="109"/>
                    </a:lnTo>
                    <a:lnTo>
                      <a:pt x="916" y="57"/>
                    </a:lnTo>
                    <a:lnTo>
                      <a:pt x="923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2" name="Freeform 131"/>
              <p:cNvSpPr>
                <a:spLocks/>
              </p:cNvSpPr>
              <p:nvPr/>
            </p:nvSpPr>
            <p:spPr bwMode="auto">
              <a:xfrm>
                <a:off x="4635" y="1138"/>
                <a:ext cx="403" cy="1853"/>
              </a:xfrm>
              <a:custGeom>
                <a:avLst/>
                <a:gdLst>
                  <a:gd name="T0" fmla="*/ 368 w 403"/>
                  <a:gd name="T1" fmla="*/ 1853 h 1853"/>
                  <a:gd name="T2" fmla="*/ 389 w 403"/>
                  <a:gd name="T3" fmla="*/ 1744 h 1853"/>
                  <a:gd name="T4" fmla="*/ 389 w 403"/>
                  <a:gd name="T5" fmla="*/ 1724 h 1853"/>
                  <a:gd name="T6" fmla="*/ 396 w 403"/>
                  <a:gd name="T7" fmla="*/ 1712 h 1853"/>
                  <a:gd name="T8" fmla="*/ 403 w 403"/>
                  <a:gd name="T9" fmla="*/ 1628 h 1853"/>
                  <a:gd name="T10" fmla="*/ 403 w 403"/>
                  <a:gd name="T11" fmla="*/ 1474 h 1853"/>
                  <a:gd name="T12" fmla="*/ 403 w 403"/>
                  <a:gd name="T13" fmla="*/ 1455 h 1853"/>
                  <a:gd name="T14" fmla="*/ 403 w 403"/>
                  <a:gd name="T15" fmla="*/ 1436 h 1853"/>
                  <a:gd name="T16" fmla="*/ 403 w 403"/>
                  <a:gd name="T17" fmla="*/ 1417 h 1853"/>
                  <a:gd name="T18" fmla="*/ 403 w 403"/>
                  <a:gd name="T19" fmla="*/ 1289 h 1853"/>
                  <a:gd name="T20" fmla="*/ 403 w 403"/>
                  <a:gd name="T21" fmla="*/ 1289 h 1853"/>
                  <a:gd name="T22" fmla="*/ 403 w 403"/>
                  <a:gd name="T23" fmla="*/ 1289 h 1853"/>
                  <a:gd name="T24" fmla="*/ 403 w 403"/>
                  <a:gd name="T25" fmla="*/ 1154 h 1853"/>
                  <a:gd name="T26" fmla="*/ 403 w 403"/>
                  <a:gd name="T27" fmla="*/ 1135 h 1853"/>
                  <a:gd name="T28" fmla="*/ 403 w 403"/>
                  <a:gd name="T29" fmla="*/ 1122 h 1853"/>
                  <a:gd name="T30" fmla="*/ 403 w 403"/>
                  <a:gd name="T31" fmla="*/ 1103 h 1853"/>
                  <a:gd name="T32" fmla="*/ 403 w 403"/>
                  <a:gd name="T33" fmla="*/ 942 h 1853"/>
                  <a:gd name="T34" fmla="*/ 396 w 403"/>
                  <a:gd name="T35" fmla="*/ 859 h 1853"/>
                  <a:gd name="T36" fmla="*/ 389 w 403"/>
                  <a:gd name="T37" fmla="*/ 846 h 1853"/>
                  <a:gd name="T38" fmla="*/ 389 w 403"/>
                  <a:gd name="T39" fmla="*/ 827 h 1853"/>
                  <a:gd name="T40" fmla="*/ 368 w 403"/>
                  <a:gd name="T41" fmla="*/ 724 h 1853"/>
                  <a:gd name="T42" fmla="*/ 368 w 403"/>
                  <a:gd name="T43" fmla="*/ 724 h 1853"/>
                  <a:gd name="T44" fmla="*/ 361 w 403"/>
                  <a:gd name="T45" fmla="*/ 667 h 1853"/>
                  <a:gd name="T46" fmla="*/ 361 w 403"/>
                  <a:gd name="T47" fmla="*/ 667 h 1853"/>
                  <a:gd name="T48" fmla="*/ 354 w 403"/>
                  <a:gd name="T49" fmla="*/ 615 h 1853"/>
                  <a:gd name="T50" fmla="*/ 347 w 403"/>
                  <a:gd name="T51" fmla="*/ 590 h 1853"/>
                  <a:gd name="T52" fmla="*/ 347 w 403"/>
                  <a:gd name="T53" fmla="*/ 577 h 1853"/>
                  <a:gd name="T54" fmla="*/ 327 w 403"/>
                  <a:gd name="T55" fmla="*/ 500 h 1853"/>
                  <a:gd name="T56" fmla="*/ 320 w 403"/>
                  <a:gd name="T57" fmla="*/ 474 h 1853"/>
                  <a:gd name="T58" fmla="*/ 313 w 403"/>
                  <a:gd name="T59" fmla="*/ 455 h 1853"/>
                  <a:gd name="T60" fmla="*/ 313 w 403"/>
                  <a:gd name="T61" fmla="*/ 449 h 1853"/>
                  <a:gd name="T62" fmla="*/ 306 w 403"/>
                  <a:gd name="T63" fmla="*/ 429 h 1853"/>
                  <a:gd name="T64" fmla="*/ 299 w 403"/>
                  <a:gd name="T65" fmla="*/ 417 h 1853"/>
                  <a:gd name="T66" fmla="*/ 264 w 403"/>
                  <a:gd name="T67" fmla="*/ 340 h 1853"/>
                  <a:gd name="T68" fmla="*/ 250 w 403"/>
                  <a:gd name="T69" fmla="*/ 314 h 1853"/>
                  <a:gd name="T70" fmla="*/ 243 w 403"/>
                  <a:gd name="T71" fmla="*/ 301 h 1853"/>
                  <a:gd name="T72" fmla="*/ 243 w 403"/>
                  <a:gd name="T73" fmla="*/ 295 h 1853"/>
                  <a:gd name="T74" fmla="*/ 229 w 403"/>
                  <a:gd name="T75" fmla="*/ 276 h 1853"/>
                  <a:gd name="T76" fmla="*/ 223 w 403"/>
                  <a:gd name="T77" fmla="*/ 263 h 1853"/>
                  <a:gd name="T78" fmla="*/ 174 w 403"/>
                  <a:gd name="T79" fmla="*/ 192 h 1853"/>
                  <a:gd name="T80" fmla="*/ 160 w 403"/>
                  <a:gd name="T81" fmla="*/ 173 h 1853"/>
                  <a:gd name="T82" fmla="*/ 153 w 403"/>
                  <a:gd name="T83" fmla="*/ 160 h 1853"/>
                  <a:gd name="T84" fmla="*/ 146 w 403"/>
                  <a:gd name="T85" fmla="*/ 154 h 1853"/>
                  <a:gd name="T86" fmla="*/ 132 w 403"/>
                  <a:gd name="T87" fmla="*/ 134 h 1853"/>
                  <a:gd name="T88" fmla="*/ 125 w 403"/>
                  <a:gd name="T89" fmla="*/ 122 h 1853"/>
                  <a:gd name="T90" fmla="*/ 70 w 403"/>
                  <a:gd name="T91" fmla="*/ 58 h 1853"/>
                  <a:gd name="T92" fmla="*/ 49 w 403"/>
                  <a:gd name="T93" fmla="*/ 38 h 1853"/>
                  <a:gd name="T94" fmla="*/ 35 w 403"/>
                  <a:gd name="T95" fmla="*/ 32 h 1853"/>
                  <a:gd name="T96" fmla="*/ 28 w 403"/>
                  <a:gd name="T97" fmla="*/ 25 h 1853"/>
                  <a:gd name="T98" fmla="*/ 14 w 403"/>
                  <a:gd name="T99" fmla="*/ 6 h 1853"/>
                  <a:gd name="T100" fmla="*/ 0 w 403"/>
                  <a:gd name="T101" fmla="*/ 0 h 185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03"/>
                  <a:gd name="T154" fmla="*/ 0 h 1853"/>
                  <a:gd name="T155" fmla="*/ 403 w 403"/>
                  <a:gd name="T156" fmla="*/ 1853 h 185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03" h="1853">
                    <a:moveTo>
                      <a:pt x="368" y="1853"/>
                    </a:moveTo>
                    <a:lnTo>
                      <a:pt x="389" y="1744"/>
                    </a:lnTo>
                    <a:lnTo>
                      <a:pt x="389" y="1724"/>
                    </a:lnTo>
                    <a:lnTo>
                      <a:pt x="396" y="1712"/>
                    </a:lnTo>
                    <a:lnTo>
                      <a:pt x="403" y="1628"/>
                    </a:lnTo>
                    <a:lnTo>
                      <a:pt x="403" y="1474"/>
                    </a:lnTo>
                    <a:lnTo>
                      <a:pt x="403" y="1455"/>
                    </a:lnTo>
                    <a:lnTo>
                      <a:pt x="403" y="1436"/>
                    </a:lnTo>
                    <a:lnTo>
                      <a:pt x="403" y="1417"/>
                    </a:lnTo>
                    <a:lnTo>
                      <a:pt x="403" y="1289"/>
                    </a:lnTo>
                    <a:lnTo>
                      <a:pt x="403" y="1154"/>
                    </a:lnTo>
                    <a:lnTo>
                      <a:pt x="403" y="1135"/>
                    </a:lnTo>
                    <a:lnTo>
                      <a:pt x="403" y="1122"/>
                    </a:lnTo>
                    <a:lnTo>
                      <a:pt x="403" y="1103"/>
                    </a:lnTo>
                    <a:lnTo>
                      <a:pt x="403" y="942"/>
                    </a:lnTo>
                    <a:lnTo>
                      <a:pt x="396" y="859"/>
                    </a:lnTo>
                    <a:lnTo>
                      <a:pt x="389" y="846"/>
                    </a:lnTo>
                    <a:lnTo>
                      <a:pt x="389" y="827"/>
                    </a:lnTo>
                    <a:lnTo>
                      <a:pt x="368" y="724"/>
                    </a:lnTo>
                    <a:lnTo>
                      <a:pt x="361" y="667"/>
                    </a:lnTo>
                    <a:lnTo>
                      <a:pt x="354" y="615"/>
                    </a:lnTo>
                    <a:lnTo>
                      <a:pt x="347" y="590"/>
                    </a:lnTo>
                    <a:lnTo>
                      <a:pt x="347" y="577"/>
                    </a:lnTo>
                    <a:lnTo>
                      <a:pt x="327" y="500"/>
                    </a:lnTo>
                    <a:lnTo>
                      <a:pt x="320" y="474"/>
                    </a:lnTo>
                    <a:lnTo>
                      <a:pt x="313" y="455"/>
                    </a:lnTo>
                    <a:lnTo>
                      <a:pt x="313" y="449"/>
                    </a:lnTo>
                    <a:lnTo>
                      <a:pt x="306" y="429"/>
                    </a:lnTo>
                    <a:lnTo>
                      <a:pt x="299" y="417"/>
                    </a:lnTo>
                    <a:lnTo>
                      <a:pt x="264" y="340"/>
                    </a:lnTo>
                    <a:lnTo>
                      <a:pt x="250" y="314"/>
                    </a:lnTo>
                    <a:lnTo>
                      <a:pt x="243" y="301"/>
                    </a:lnTo>
                    <a:lnTo>
                      <a:pt x="243" y="295"/>
                    </a:lnTo>
                    <a:lnTo>
                      <a:pt x="229" y="276"/>
                    </a:lnTo>
                    <a:lnTo>
                      <a:pt x="223" y="263"/>
                    </a:lnTo>
                    <a:lnTo>
                      <a:pt x="174" y="192"/>
                    </a:lnTo>
                    <a:lnTo>
                      <a:pt x="160" y="173"/>
                    </a:lnTo>
                    <a:lnTo>
                      <a:pt x="153" y="160"/>
                    </a:lnTo>
                    <a:lnTo>
                      <a:pt x="146" y="154"/>
                    </a:lnTo>
                    <a:lnTo>
                      <a:pt x="132" y="134"/>
                    </a:lnTo>
                    <a:lnTo>
                      <a:pt x="125" y="122"/>
                    </a:lnTo>
                    <a:lnTo>
                      <a:pt x="70" y="58"/>
                    </a:lnTo>
                    <a:lnTo>
                      <a:pt x="49" y="38"/>
                    </a:lnTo>
                    <a:lnTo>
                      <a:pt x="35" y="32"/>
                    </a:lnTo>
                    <a:lnTo>
                      <a:pt x="28" y="25"/>
                    </a:lnTo>
                    <a:lnTo>
                      <a:pt x="14" y="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3" name="Freeform 132"/>
              <p:cNvSpPr>
                <a:spLocks/>
              </p:cNvSpPr>
              <p:nvPr/>
            </p:nvSpPr>
            <p:spPr bwMode="auto">
              <a:xfrm>
                <a:off x="2741" y="740"/>
                <a:ext cx="1894" cy="398"/>
              </a:xfrm>
              <a:custGeom>
                <a:avLst/>
                <a:gdLst>
                  <a:gd name="T0" fmla="*/ 1894 w 1894"/>
                  <a:gd name="T1" fmla="*/ 398 h 398"/>
                  <a:gd name="T2" fmla="*/ 1832 w 1894"/>
                  <a:gd name="T3" fmla="*/ 340 h 398"/>
                  <a:gd name="T4" fmla="*/ 1804 w 1894"/>
                  <a:gd name="T5" fmla="*/ 327 h 398"/>
                  <a:gd name="T6" fmla="*/ 1790 w 1894"/>
                  <a:gd name="T7" fmla="*/ 314 h 398"/>
                  <a:gd name="T8" fmla="*/ 1783 w 1894"/>
                  <a:gd name="T9" fmla="*/ 314 h 398"/>
                  <a:gd name="T10" fmla="*/ 1770 w 1894"/>
                  <a:gd name="T11" fmla="*/ 302 h 398"/>
                  <a:gd name="T12" fmla="*/ 1756 w 1894"/>
                  <a:gd name="T13" fmla="*/ 289 h 398"/>
                  <a:gd name="T14" fmla="*/ 1686 w 1894"/>
                  <a:gd name="T15" fmla="*/ 244 h 398"/>
                  <a:gd name="T16" fmla="*/ 1658 w 1894"/>
                  <a:gd name="T17" fmla="*/ 225 h 398"/>
                  <a:gd name="T18" fmla="*/ 1645 w 1894"/>
                  <a:gd name="T19" fmla="*/ 212 h 398"/>
                  <a:gd name="T20" fmla="*/ 1638 w 1894"/>
                  <a:gd name="T21" fmla="*/ 212 h 398"/>
                  <a:gd name="T22" fmla="*/ 1624 w 1894"/>
                  <a:gd name="T23" fmla="*/ 199 h 398"/>
                  <a:gd name="T24" fmla="*/ 1610 w 1894"/>
                  <a:gd name="T25" fmla="*/ 193 h 398"/>
                  <a:gd name="T26" fmla="*/ 1534 w 1894"/>
                  <a:gd name="T27" fmla="*/ 148 h 398"/>
                  <a:gd name="T28" fmla="*/ 1506 w 1894"/>
                  <a:gd name="T29" fmla="*/ 135 h 398"/>
                  <a:gd name="T30" fmla="*/ 1492 w 1894"/>
                  <a:gd name="T31" fmla="*/ 129 h 398"/>
                  <a:gd name="T32" fmla="*/ 1485 w 1894"/>
                  <a:gd name="T33" fmla="*/ 122 h 398"/>
                  <a:gd name="T34" fmla="*/ 1464 w 1894"/>
                  <a:gd name="T35" fmla="*/ 116 h 398"/>
                  <a:gd name="T36" fmla="*/ 1450 w 1894"/>
                  <a:gd name="T37" fmla="*/ 103 h 398"/>
                  <a:gd name="T38" fmla="*/ 1367 w 1894"/>
                  <a:gd name="T39" fmla="*/ 71 h 398"/>
                  <a:gd name="T40" fmla="*/ 1339 w 1894"/>
                  <a:gd name="T41" fmla="*/ 64 h 398"/>
                  <a:gd name="T42" fmla="*/ 1325 w 1894"/>
                  <a:gd name="T43" fmla="*/ 58 h 398"/>
                  <a:gd name="T44" fmla="*/ 1318 w 1894"/>
                  <a:gd name="T45" fmla="*/ 58 h 398"/>
                  <a:gd name="T46" fmla="*/ 1298 w 1894"/>
                  <a:gd name="T47" fmla="*/ 52 h 398"/>
                  <a:gd name="T48" fmla="*/ 1284 w 1894"/>
                  <a:gd name="T49" fmla="*/ 45 h 398"/>
                  <a:gd name="T50" fmla="*/ 1193 w 1894"/>
                  <a:gd name="T51" fmla="*/ 26 h 398"/>
                  <a:gd name="T52" fmla="*/ 1166 w 1894"/>
                  <a:gd name="T53" fmla="*/ 20 h 398"/>
                  <a:gd name="T54" fmla="*/ 1152 w 1894"/>
                  <a:gd name="T55" fmla="*/ 20 h 398"/>
                  <a:gd name="T56" fmla="*/ 1145 w 1894"/>
                  <a:gd name="T57" fmla="*/ 13 h 398"/>
                  <a:gd name="T58" fmla="*/ 1124 w 1894"/>
                  <a:gd name="T59" fmla="*/ 13 h 398"/>
                  <a:gd name="T60" fmla="*/ 1103 w 1894"/>
                  <a:gd name="T61" fmla="*/ 7 h 398"/>
                  <a:gd name="T62" fmla="*/ 1020 w 1894"/>
                  <a:gd name="T63" fmla="*/ 0 h 398"/>
                  <a:gd name="T64" fmla="*/ 999 w 1894"/>
                  <a:gd name="T65" fmla="*/ 0 h 398"/>
                  <a:gd name="T66" fmla="*/ 999 w 1894"/>
                  <a:gd name="T67" fmla="*/ 0 h 398"/>
                  <a:gd name="T68" fmla="*/ 971 w 1894"/>
                  <a:gd name="T69" fmla="*/ 0 h 398"/>
                  <a:gd name="T70" fmla="*/ 971 w 1894"/>
                  <a:gd name="T71" fmla="*/ 0 h 398"/>
                  <a:gd name="T72" fmla="*/ 958 w 1894"/>
                  <a:gd name="T73" fmla="*/ 0 h 398"/>
                  <a:gd name="T74" fmla="*/ 937 w 1894"/>
                  <a:gd name="T75" fmla="*/ 0 h 398"/>
                  <a:gd name="T76" fmla="*/ 722 w 1894"/>
                  <a:gd name="T77" fmla="*/ 0 h 398"/>
                  <a:gd name="T78" fmla="*/ 701 w 1894"/>
                  <a:gd name="T79" fmla="*/ 0 h 398"/>
                  <a:gd name="T80" fmla="*/ 486 w 1894"/>
                  <a:gd name="T81" fmla="*/ 0 h 398"/>
                  <a:gd name="T82" fmla="*/ 465 w 1894"/>
                  <a:gd name="T83" fmla="*/ 0 h 398"/>
                  <a:gd name="T84" fmla="*/ 451 w 1894"/>
                  <a:gd name="T85" fmla="*/ 0 h 398"/>
                  <a:gd name="T86" fmla="*/ 451 w 1894"/>
                  <a:gd name="T87" fmla="*/ 0 h 398"/>
                  <a:gd name="T88" fmla="*/ 375 w 1894"/>
                  <a:gd name="T89" fmla="*/ 7 h 398"/>
                  <a:gd name="T90" fmla="*/ 229 w 1894"/>
                  <a:gd name="T91" fmla="*/ 26 h 398"/>
                  <a:gd name="T92" fmla="*/ 118 w 1894"/>
                  <a:gd name="T93" fmla="*/ 45 h 398"/>
                  <a:gd name="T94" fmla="*/ 97 w 1894"/>
                  <a:gd name="T95" fmla="*/ 45 h 398"/>
                  <a:gd name="T96" fmla="*/ 76 w 1894"/>
                  <a:gd name="T97" fmla="*/ 45 h 398"/>
                  <a:gd name="T98" fmla="*/ 0 w 1894"/>
                  <a:gd name="T99" fmla="*/ 52 h 398"/>
                  <a:gd name="T100" fmla="*/ 0 w 1894"/>
                  <a:gd name="T101" fmla="*/ 52 h 39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94"/>
                  <a:gd name="T154" fmla="*/ 0 h 398"/>
                  <a:gd name="T155" fmla="*/ 1894 w 1894"/>
                  <a:gd name="T156" fmla="*/ 398 h 39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94" h="398">
                    <a:moveTo>
                      <a:pt x="1894" y="398"/>
                    </a:moveTo>
                    <a:lnTo>
                      <a:pt x="1832" y="340"/>
                    </a:lnTo>
                    <a:lnTo>
                      <a:pt x="1804" y="327"/>
                    </a:lnTo>
                    <a:lnTo>
                      <a:pt x="1790" y="314"/>
                    </a:lnTo>
                    <a:lnTo>
                      <a:pt x="1783" y="314"/>
                    </a:lnTo>
                    <a:lnTo>
                      <a:pt x="1770" y="302"/>
                    </a:lnTo>
                    <a:lnTo>
                      <a:pt x="1756" y="289"/>
                    </a:lnTo>
                    <a:lnTo>
                      <a:pt x="1686" y="244"/>
                    </a:lnTo>
                    <a:lnTo>
                      <a:pt x="1658" y="225"/>
                    </a:lnTo>
                    <a:lnTo>
                      <a:pt x="1645" y="212"/>
                    </a:lnTo>
                    <a:lnTo>
                      <a:pt x="1638" y="212"/>
                    </a:lnTo>
                    <a:lnTo>
                      <a:pt x="1624" y="199"/>
                    </a:lnTo>
                    <a:lnTo>
                      <a:pt x="1610" y="193"/>
                    </a:lnTo>
                    <a:lnTo>
                      <a:pt x="1534" y="148"/>
                    </a:lnTo>
                    <a:lnTo>
                      <a:pt x="1506" y="135"/>
                    </a:lnTo>
                    <a:lnTo>
                      <a:pt x="1492" y="129"/>
                    </a:lnTo>
                    <a:lnTo>
                      <a:pt x="1485" y="122"/>
                    </a:lnTo>
                    <a:lnTo>
                      <a:pt x="1464" y="116"/>
                    </a:lnTo>
                    <a:lnTo>
                      <a:pt x="1450" y="103"/>
                    </a:lnTo>
                    <a:lnTo>
                      <a:pt x="1367" y="71"/>
                    </a:lnTo>
                    <a:lnTo>
                      <a:pt x="1339" y="64"/>
                    </a:lnTo>
                    <a:lnTo>
                      <a:pt x="1325" y="58"/>
                    </a:lnTo>
                    <a:lnTo>
                      <a:pt x="1318" y="58"/>
                    </a:lnTo>
                    <a:lnTo>
                      <a:pt x="1298" y="52"/>
                    </a:lnTo>
                    <a:lnTo>
                      <a:pt x="1284" y="45"/>
                    </a:lnTo>
                    <a:lnTo>
                      <a:pt x="1193" y="26"/>
                    </a:lnTo>
                    <a:lnTo>
                      <a:pt x="1166" y="20"/>
                    </a:lnTo>
                    <a:lnTo>
                      <a:pt x="1152" y="20"/>
                    </a:lnTo>
                    <a:lnTo>
                      <a:pt x="1145" y="13"/>
                    </a:lnTo>
                    <a:lnTo>
                      <a:pt x="1124" y="13"/>
                    </a:lnTo>
                    <a:lnTo>
                      <a:pt x="1103" y="7"/>
                    </a:lnTo>
                    <a:lnTo>
                      <a:pt x="1020" y="0"/>
                    </a:lnTo>
                    <a:lnTo>
                      <a:pt x="999" y="0"/>
                    </a:lnTo>
                    <a:lnTo>
                      <a:pt x="971" y="0"/>
                    </a:lnTo>
                    <a:lnTo>
                      <a:pt x="958" y="0"/>
                    </a:lnTo>
                    <a:lnTo>
                      <a:pt x="937" y="0"/>
                    </a:lnTo>
                    <a:lnTo>
                      <a:pt x="722" y="0"/>
                    </a:lnTo>
                    <a:lnTo>
                      <a:pt x="701" y="0"/>
                    </a:lnTo>
                    <a:lnTo>
                      <a:pt x="486" y="0"/>
                    </a:lnTo>
                    <a:lnTo>
                      <a:pt x="465" y="0"/>
                    </a:lnTo>
                    <a:lnTo>
                      <a:pt x="451" y="0"/>
                    </a:lnTo>
                    <a:lnTo>
                      <a:pt x="375" y="7"/>
                    </a:lnTo>
                    <a:lnTo>
                      <a:pt x="229" y="26"/>
                    </a:lnTo>
                    <a:lnTo>
                      <a:pt x="118" y="45"/>
                    </a:lnTo>
                    <a:lnTo>
                      <a:pt x="97" y="45"/>
                    </a:lnTo>
                    <a:lnTo>
                      <a:pt x="76" y="45"/>
                    </a:lnTo>
                    <a:lnTo>
                      <a:pt x="0" y="52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4" name="Freeform 133"/>
              <p:cNvSpPr>
                <a:spLocks/>
              </p:cNvSpPr>
              <p:nvPr/>
            </p:nvSpPr>
            <p:spPr bwMode="auto">
              <a:xfrm>
                <a:off x="1152" y="792"/>
                <a:ext cx="1589" cy="532"/>
              </a:xfrm>
              <a:custGeom>
                <a:avLst/>
                <a:gdLst>
                  <a:gd name="T0" fmla="*/ 1589 w 1589"/>
                  <a:gd name="T1" fmla="*/ 0 h 532"/>
                  <a:gd name="T2" fmla="*/ 1526 w 1589"/>
                  <a:gd name="T3" fmla="*/ 0 h 532"/>
                  <a:gd name="T4" fmla="*/ 1506 w 1589"/>
                  <a:gd name="T5" fmla="*/ 0 h 532"/>
                  <a:gd name="T6" fmla="*/ 1290 w 1589"/>
                  <a:gd name="T7" fmla="*/ 0 h 532"/>
                  <a:gd name="T8" fmla="*/ 1270 w 1589"/>
                  <a:gd name="T9" fmla="*/ 0 h 532"/>
                  <a:gd name="T10" fmla="*/ 1054 w 1589"/>
                  <a:gd name="T11" fmla="*/ 0 h 532"/>
                  <a:gd name="T12" fmla="*/ 1034 w 1589"/>
                  <a:gd name="T13" fmla="*/ 0 h 532"/>
                  <a:gd name="T14" fmla="*/ 1020 w 1589"/>
                  <a:gd name="T15" fmla="*/ 0 h 532"/>
                  <a:gd name="T16" fmla="*/ 1020 w 1589"/>
                  <a:gd name="T17" fmla="*/ 0 h 532"/>
                  <a:gd name="T18" fmla="*/ 992 w 1589"/>
                  <a:gd name="T19" fmla="*/ 0 h 532"/>
                  <a:gd name="T20" fmla="*/ 992 w 1589"/>
                  <a:gd name="T21" fmla="*/ 0 h 532"/>
                  <a:gd name="T22" fmla="*/ 978 w 1589"/>
                  <a:gd name="T23" fmla="*/ 0 h 532"/>
                  <a:gd name="T24" fmla="*/ 895 w 1589"/>
                  <a:gd name="T25" fmla="*/ 12 h 532"/>
                  <a:gd name="T26" fmla="*/ 881 w 1589"/>
                  <a:gd name="T27" fmla="*/ 12 h 532"/>
                  <a:gd name="T28" fmla="*/ 860 w 1589"/>
                  <a:gd name="T29" fmla="*/ 19 h 532"/>
                  <a:gd name="T30" fmla="*/ 853 w 1589"/>
                  <a:gd name="T31" fmla="*/ 19 h 532"/>
                  <a:gd name="T32" fmla="*/ 832 w 1589"/>
                  <a:gd name="T33" fmla="*/ 19 h 532"/>
                  <a:gd name="T34" fmla="*/ 805 w 1589"/>
                  <a:gd name="T35" fmla="*/ 25 h 532"/>
                  <a:gd name="T36" fmla="*/ 728 w 1589"/>
                  <a:gd name="T37" fmla="*/ 45 h 532"/>
                  <a:gd name="T38" fmla="*/ 714 w 1589"/>
                  <a:gd name="T39" fmla="*/ 51 h 532"/>
                  <a:gd name="T40" fmla="*/ 694 w 1589"/>
                  <a:gd name="T41" fmla="*/ 57 h 532"/>
                  <a:gd name="T42" fmla="*/ 687 w 1589"/>
                  <a:gd name="T43" fmla="*/ 57 h 532"/>
                  <a:gd name="T44" fmla="*/ 673 w 1589"/>
                  <a:gd name="T45" fmla="*/ 64 h 532"/>
                  <a:gd name="T46" fmla="*/ 638 w 1589"/>
                  <a:gd name="T47" fmla="*/ 70 h 532"/>
                  <a:gd name="T48" fmla="*/ 569 w 1589"/>
                  <a:gd name="T49" fmla="*/ 102 h 532"/>
                  <a:gd name="T50" fmla="*/ 555 w 1589"/>
                  <a:gd name="T51" fmla="*/ 109 h 532"/>
                  <a:gd name="T52" fmla="*/ 534 w 1589"/>
                  <a:gd name="T53" fmla="*/ 115 h 532"/>
                  <a:gd name="T54" fmla="*/ 527 w 1589"/>
                  <a:gd name="T55" fmla="*/ 121 h 532"/>
                  <a:gd name="T56" fmla="*/ 513 w 1589"/>
                  <a:gd name="T57" fmla="*/ 128 h 532"/>
                  <a:gd name="T58" fmla="*/ 485 w 1589"/>
                  <a:gd name="T59" fmla="*/ 141 h 532"/>
                  <a:gd name="T60" fmla="*/ 416 w 1589"/>
                  <a:gd name="T61" fmla="*/ 179 h 532"/>
                  <a:gd name="T62" fmla="*/ 402 w 1589"/>
                  <a:gd name="T63" fmla="*/ 192 h 532"/>
                  <a:gd name="T64" fmla="*/ 388 w 1589"/>
                  <a:gd name="T65" fmla="*/ 205 h 532"/>
                  <a:gd name="T66" fmla="*/ 381 w 1589"/>
                  <a:gd name="T67" fmla="*/ 205 h 532"/>
                  <a:gd name="T68" fmla="*/ 367 w 1589"/>
                  <a:gd name="T69" fmla="*/ 218 h 532"/>
                  <a:gd name="T70" fmla="*/ 340 w 1589"/>
                  <a:gd name="T71" fmla="*/ 230 h 532"/>
                  <a:gd name="T72" fmla="*/ 270 w 1589"/>
                  <a:gd name="T73" fmla="*/ 282 h 532"/>
                  <a:gd name="T74" fmla="*/ 256 w 1589"/>
                  <a:gd name="T75" fmla="*/ 288 h 532"/>
                  <a:gd name="T76" fmla="*/ 242 w 1589"/>
                  <a:gd name="T77" fmla="*/ 301 h 532"/>
                  <a:gd name="T78" fmla="*/ 236 w 1589"/>
                  <a:gd name="T79" fmla="*/ 307 h 532"/>
                  <a:gd name="T80" fmla="*/ 222 w 1589"/>
                  <a:gd name="T81" fmla="*/ 320 h 532"/>
                  <a:gd name="T82" fmla="*/ 194 w 1589"/>
                  <a:gd name="T83" fmla="*/ 333 h 532"/>
                  <a:gd name="T84" fmla="*/ 138 w 1589"/>
                  <a:gd name="T85" fmla="*/ 384 h 532"/>
                  <a:gd name="T86" fmla="*/ 124 w 1589"/>
                  <a:gd name="T87" fmla="*/ 391 h 532"/>
                  <a:gd name="T88" fmla="*/ 111 w 1589"/>
                  <a:gd name="T89" fmla="*/ 410 h 532"/>
                  <a:gd name="T90" fmla="*/ 104 w 1589"/>
                  <a:gd name="T91" fmla="*/ 416 h 532"/>
                  <a:gd name="T92" fmla="*/ 90 w 1589"/>
                  <a:gd name="T93" fmla="*/ 423 h 532"/>
                  <a:gd name="T94" fmla="*/ 69 w 1589"/>
                  <a:gd name="T95" fmla="*/ 442 h 532"/>
                  <a:gd name="T96" fmla="*/ 20 w 1589"/>
                  <a:gd name="T97" fmla="*/ 500 h 532"/>
                  <a:gd name="T98" fmla="*/ 13 w 1589"/>
                  <a:gd name="T99" fmla="*/ 513 h 532"/>
                  <a:gd name="T100" fmla="*/ 0 w 1589"/>
                  <a:gd name="T101" fmla="*/ 532 h 53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589"/>
                  <a:gd name="T154" fmla="*/ 0 h 532"/>
                  <a:gd name="T155" fmla="*/ 1589 w 1589"/>
                  <a:gd name="T156" fmla="*/ 532 h 53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589" h="532">
                    <a:moveTo>
                      <a:pt x="1589" y="0"/>
                    </a:moveTo>
                    <a:lnTo>
                      <a:pt x="1526" y="0"/>
                    </a:lnTo>
                    <a:lnTo>
                      <a:pt x="1506" y="0"/>
                    </a:lnTo>
                    <a:lnTo>
                      <a:pt x="1290" y="0"/>
                    </a:lnTo>
                    <a:lnTo>
                      <a:pt x="1270" y="0"/>
                    </a:lnTo>
                    <a:lnTo>
                      <a:pt x="1054" y="0"/>
                    </a:lnTo>
                    <a:lnTo>
                      <a:pt x="1034" y="0"/>
                    </a:lnTo>
                    <a:lnTo>
                      <a:pt x="1020" y="0"/>
                    </a:lnTo>
                    <a:lnTo>
                      <a:pt x="992" y="0"/>
                    </a:lnTo>
                    <a:lnTo>
                      <a:pt x="978" y="0"/>
                    </a:lnTo>
                    <a:lnTo>
                      <a:pt x="895" y="12"/>
                    </a:lnTo>
                    <a:lnTo>
                      <a:pt x="881" y="12"/>
                    </a:lnTo>
                    <a:lnTo>
                      <a:pt x="860" y="19"/>
                    </a:lnTo>
                    <a:lnTo>
                      <a:pt x="853" y="19"/>
                    </a:lnTo>
                    <a:lnTo>
                      <a:pt x="832" y="19"/>
                    </a:lnTo>
                    <a:lnTo>
                      <a:pt x="805" y="25"/>
                    </a:lnTo>
                    <a:lnTo>
                      <a:pt x="728" y="45"/>
                    </a:lnTo>
                    <a:lnTo>
                      <a:pt x="714" y="51"/>
                    </a:lnTo>
                    <a:lnTo>
                      <a:pt x="694" y="57"/>
                    </a:lnTo>
                    <a:lnTo>
                      <a:pt x="687" y="57"/>
                    </a:lnTo>
                    <a:lnTo>
                      <a:pt x="673" y="64"/>
                    </a:lnTo>
                    <a:lnTo>
                      <a:pt x="638" y="70"/>
                    </a:lnTo>
                    <a:lnTo>
                      <a:pt x="569" y="102"/>
                    </a:lnTo>
                    <a:lnTo>
                      <a:pt x="555" y="109"/>
                    </a:lnTo>
                    <a:lnTo>
                      <a:pt x="534" y="115"/>
                    </a:lnTo>
                    <a:lnTo>
                      <a:pt x="527" y="121"/>
                    </a:lnTo>
                    <a:lnTo>
                      <a:pt x="513" y="128"/>
                    </a:lnTo>
                    <a:lnTo>
                      <a:pt x="485" y="141"/>
                    </a:lnTo>
                    <a:lnTo>
                      <a:pt x="416" y="179"/>
                    </a:lnTo>
                    <a:lnTo>
                      <a:pt x="402" y="192"/>
                    </a:lnTo>
                    <a:lnTo>
                      <a:pt x="388" y="205"/>
                    </a:lnTo>
                    <a:lnTo>
                      <a:pt x="381" y="205"/>
                    </a:lnTo>
                    <a:lnTo>
                      <a:pt x="367" y="218"/>
                    </a:lnTo>
                    <a:lnTo>
                      <a:pt x="340" y="230"/>
                    </a:lnTo>
                    <a:lnTo>
                      <a:pt x="270" y="282"/>
                    </a:lnTo>
                    <a:lnTo>
                      <a:pt x="256" y="288"/>
                    </a:lnTo>
                    <a:lnTo>
                      <a:pt x="242" y="301"/>
                    </a:lnTo>
                    <a:lnTo>
                      <a:pt x="236" y="307"/>
                    </a:lnTo>
                    <a:lnTo>
                      <a:pt x="222" y="320"/>
                    </a:lnTo>
                    <a:lnTo>
                      <a:pt x="194" y="333"/>
                    </a:lnTo>
                    <a:lnTo>
                      <a:pt x="138" y="384"/>
                    </a:lnTo>
                    <a:lnTo>
                      <a:pt x="124" y="391"/>
                    </a:lnTo>
                    <a:lnTo>
                      <a:pt x="111" y="410"/>
                    </a:lnTo>
                    <a:lnTo>
                      <a:pt x="104" y="416"/>
                    </a:lnTo>
                    <a:lnTo>
                      <a:pt x="90" y="423"/>
                    </a:lnTo>
                    <a:lnTo>
                      <a:pt x="69" y="442"/>
                    </a:lnTo>
                    <a:lnTo>
                      <a:pt x="20" y="500"/>
                    </a:lnTo>
                    <a:lnTo>
                      <a:pt x="13" y="513"/>
                    </a:lnTo>
                    <a:lnTo>
                      <a:pt x="0" y="532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5" name="Freeform 134"/>
              <p:cNvSpPr>
                <a:spLocks/>
              </p:cNvSpPr>
              <p:nvPr/>
            </p:nvSpPr>
            <p:spPr bwMode="auto">
              <a:xfrm>
                <a:off x="909" y="1324"/>
                <a:ext cx="243" cy="1898"/>
              </a:xfrm>
              <a:custGeom>
                <a:avLst/>
                <a:gdLst>
                  <a:gd name="T0" fmla="*/ 243 w 243"/>
                  <a:gd name="T1" fmla="*/ 0 h 1898"/>
                  <a:gd name="T2" fmla="*/ 236 w 243"/>
                  <a:gd name="T3" fmla="*/ 6 h 1898"/>
                  <a:gd name="T4" fmla="*/ 229 w 243"/>
                  <a:gd name="T5" fmla="*/ 19 h 1898"/>
                  <a:gd name="T6" fmla="*/ 208 w 243"/>
                  <a:gd name="T7" fmla="*/ 38 h 1898"/>
                  <a:gd name="T8" fmla="*/ 166 w 243"/>
                  <a:gd name="T9" fmla="*/ 102 h 1898"/>
                  <a:gd name="T10" fmla="*/ 159 w 243"/>
                  <a:gd name="T11" fmla="*/ 115 h 1898"/>
                  <a:gd name="T12" fmla="*/ 152 w 243"/>
                  <a:gd name="T13" fmla="*/ 134 h 1898"/>
                  <a:gd name="T14" fmla="*/ 145 w 243"/>
                  <a:gd name="T15" fmla="*/ 141 h 1898"/>
                  <a:gd name="T16" fmla="*/ 138 w 243"/>
                  <a:gd name="T17" fmla="*/ 154 h 1898"/>
                  <a:gd name="T18" fmla="*/ 125 w 243"/>
                  <a:gd name="T19" fmla="*/ 179 h 1898"/>
                  <a:gd name="T20" fmla="*/ 97 w 243"/>
                  <a:gd name="T21" fmla="*/ 243 h 1898"/>
                  <a:gd name="T22" fmla="*/ 90 w 243"/>
                  <a:gd name="T23" fmla="*/ 263 h 1898"/>
                  <a:gd name="T24" fmla="*/ 83 w 243"/>
                  <a:gd name="T25" fmla="*/ 282 h 1898"/>
                  <a:gd name="T26" fmla="*/ 83 w 243"/>
                  <a:gd name="T27" fmla="*/ 288 h 1898"/>
                  <a:gd name="T28" fmla="*/ 76 w 243"/>
                  <a:gd name="T29" fmla="*/ 301 h 1898"/>
                  <a:gd name="T30" fmla="*/ 69 w 243"/>
                  <a:gd name="T31" fmla="*/ 327 h 1898"/>
                  <a:gd name="T32" fmla="*/ 48 w 243"/>
                  <a:gd name="T33" fmla="*/ 397 h 1898"/>
                  <a:gd name="T34" fmla="*/ 48 w 243"/>
                  <a:gd name="T35" fmla="*/ 417 h 1898"/>
                  <a:gd name="T36" fmla="*/ 48 w 243"/>
                  <a:gd name="T37" fmla="*/ 436 h 1898"/>
                  <a:gd name="T38" fmla="*/ 34 w 243"/>
                  <a:gd name="T39" fmla="*/ 487 h 1898"/>
                  <a:gd name="T40" fmla="*/ 34 w 243"/>
                  <a:gd name="T41" fmla="*/ 487 h 1898"/>
                  <a:gd name="T42" fmla="*/ 27 w 243"/>
                  <a:gd name="T43" fmla="*/ 545 h 1898"/>
                  <a:gd name="T44" fmla="*/ 27 w 243"/>
                  <a:gd name="T45" fmla="*/ 545 h 1898"/>
                  <a:gd name="T46" fmla="*/ 7 w 243"/>
                  <a:gd name="T47" fmla="*/ 647 h 1898"/>
                  <a:gd name="T48" fmla="*/ 7 w 243"/>
                  <a:gd name="T49" fmla="*/ 667 h 1898"/>
                  <a:gd name="T50" fmla="*/ 0 w 243"/>
                  <a:gd name="T51" fmla="*/ 686 h 1898"/>
                  <a:gd name="T52" fmla="*/ 0 w 243"/>
                  <a:gd name="T53" fmla="*/ 756 h 1898"/>
                  <a:gd name="T54" fmla="*/ 0 w 243"/>
                  <a:gd name="T55" fmla="*/ 917 h 1898"/>
                  <a:gd name="T56" fmla="*/ 0 w 243"/>
                  <a:gd name="T57" fmla="*/ 936 h 1898"/>
                  <a:gd name="T58" fmla="*/ 0 w 243"/>
                  <a:gd name="T59" fmla="*/ 949 h 1898"/>
                  <a:gd name="T60" fmla="*/ 0 w 243"/>
                  <a:gd name="T61" fmla="*/ 968 h 1898"/>
                  <a:gd name="T62" fmla="*/ 0 w 243"/>
                  <a:gd name="T63" fmla="*/ 1103 h 1898"/>
                  <a:gd name="T64" fmla="*/ 0 w 243"/>
                  <a:gd name="T65" fmla="*/ 1103 h 1898"/>
                  <a:gd name="T66" fmla="*/ 0 w 243"/>
                  <a:gd name="T67" fmla="*/ 1103 h 1898"/>
                  <a:gd name="T68" fmla="*/ 0 w 243"/>
                  <a:gd name="T69" fmla="*/ 1231 h 1898"/>
                  <a:gd name="T70" fmla="*/ 0 w 243"/>
                  <a:gd name="T71" fmla="*/ 1250 h 1898"/>
                  <a:gd name="T72" fmla="*/ 0 w 243"/>
                  <a:gd name="T73" fmla="*/ 1269 h 1898"/>
                  <a:gd name="T74" fmla="*/ 0 w 243"/>
                  <a:gd name="T75" fmla="*/ 1288 h 1898"/>
                  <a:gd name="T76" fmla="*/ 0 w 243"/>
                  <a:gd name="T77" fmla="*/ 1442 h 1898"/>
                  <a:gd name="T78" fmla="*/ 0 w 243"/>
                  <a:gd name="T79" fmla="*/ 1519 h 1898"/>
                  <a:gd name="T80" fmla="*/ 7 w 243"/>
                  <a:gd name="T81" fmla="*/ 1532 h 1898"/>
                  <a:gd name="T82" fmla="*/ 7 w 243"/>
                  <a:gd name="T83" fmla="*/ 1551 h 1898"/>
                  <a:gd name="T84" fmla="*/ 27 w 243"/>
                  <a:gd name="T85" fmla="*/ 1654 h 1898"/>
                  <a:gd name="T86" fmla="*/ 27 w 243"/>
                  <a:gd name="T87" fmla="*/ 1654 h 1898"/>
                  <a:gd name="T88" fmla="*/ 34 w 243"/>
                  <a:gd name="T89" fmla="*/ 1712 h 1898"/>
                  <a:gd name="T90" fmla="*/ 34 w 243"/>
                  <a:gd name="T91" fmla="*/ 1712 h 1898"/>
                  <a:gd name="T92" fmla="*/ 48 w 243"/>
                  <a:gd name="T93" fmla="*/ 1769 h 1898"/>
                  <a:gd name="T94" fmla="*/ 48 w 243"/>
                  <a:gd name="T95" fmla="*/ 1789 h 1898"/>
                  <a:gd name="T96" fmla="*/ 48 w 243"/>
                  <a:gd name="T97" fmla="*/ 1801 h 1898"/>
                  <a:gd name="T98" fmla="*/ 69 w 243"/>
                  <a:gd name="T99" fmla="*/ 1872 h 1898"/>
                  <a:gd name="T100" fmla="*/ 76 w 243"/>
                  <a:gd name="T101" fmla="*/ 1898 h 189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3"/>
                  <a:gd name="T154" fmla="*/ 0 h 1898"/>
                  <a:gd name="T155" fmla="*/ 243 w 243"/>
                  <a:gd name="T156" fmla="*/ 1898 h 189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3" h="1898">
                    <a:moveTo>
                      <a:pt x="243" y="0"/>
                    </a:moveTo>
                    <a:lnTo>
                      <a:pt x="236" y="6"/>
                    </a:lnTo>
                    <a:lnTo>
                      <a:pt x="229" y="19"/>
                    </a:lnTo>
                    <a:lnTo>
                      <a:pt x="208" y="38"/>
                    </a:lnTo>
                    <a:lnTo>
                      <a:pt x="166" y="102"/>
                    </a:lnTo>
                    <a:lnTo>
                      <a:pt x="159" y="115"/>
                    </a:lnTo>
                    <a:lnTo>
                      <a:pt x="152" y="134"/>
                    </a:lnTo>
                    <a:lnTo>
                      <a:pt x="145" y="141"/>
                    </a:lnTo>
                    <a:lnTo>
                      <a:pt x="138" y="154"/>
                    </a:lnTo>
                    <a:lnTo>
                      <a:pt x="125" y="179"/>
                    </a:lnTo>
                    <a:lnTo>
                      <a:pt x="97" y="243"/>
                    </a:lnTo>
                    <a:lnTo>
                      <a:pt x="90" y="263"/>
                    </a:lnTo>
                    <a:lnTo>
                      <a:pt x="83" y="282"/>
                    </a:lnTo>
                    <a:lnTo>
                      <a:pt x="83" y="288"/>
                    </a:lnTo>
                    <a:lnTo>
                      <a:pt x="76" y="301"/>
                    </a:lnTo>
                    <a:lnTo>
                      <a:pt x="69" y="327"/>
                    </a:lnTo>
                    <a:lnTo>
                      <a:pt x="48" y="397"/>
                    </a:lnTo>
                    <a:lnTo>
                      <a:pt x="48" y="417"/>
                    </a:lnTo>
                    <a:lnTo>
                      <a:pt x="48" y="436"/>
                    </a:lnTo>
                    <a:lnTo>
                      <a:pt x="34" y="487"/>
                    </a:lnTo>
                    <a:lnTo>
                      <a:pt x="27" y="545"/>
                    </a:lnTo>
                    <a:lnTo>
                      <a:pt x="7" y="647"/>
                    </a:lnTo>
                    <a:lnTo>
                      <a:pt x="7" y="667"/>
                    </a:lnTo>
                    <a:lnTo>
                      <a:pt x="0" y="686"/>
                    </a:lnTo>
                    <a:lnTo>
                      <a:pt x="0" y="756"/>
                    </a:lnTo>
                    <a:lnTo>
                      <a:pt x="0" y="917"/>
                    </a:lnTo>
                    <a:lnTo>
                      <a:pt x="0" y="936"/>
                    </a:lnTo>
                    <a:lnTo>
                      <a:pt x="0" y="949"/>
                    </a:lnTo>
                    <a:lnTo>
                      <a:pt x="0" y="968"/>
                    </a:lnTo>
                    <a:lnTo>
                      <a:pt x="0" y="1103"/>
                    </a:lnTo>
                    <a:lnTo>
                      <a:pt x="0" y="1231"/>
                    </a:lnTo>
                    <a:lnTo>
                      <a:pt x="0" y="1250"/>
                    </a:lnTo>
                    <a:lnTo>
                      <a:pt x="0" y="1269"/>
                    </a:lnTo>
                    <a:lnTo>
                      <a:pt x="0" y="1288"/>
                    </a:lnTo>
                    <a:lnTo>
                      <a:pt x="0" y="1442"/>
                    </a:lnTo>
                    <a:lnTo>
                      <a:pt x="0" y="1519"/>
                    </a:lnTo>
                    <a:lnTo>
                      <a:pt x="7" y="1532"/>
                    </a:lnTo>
                    <a:lnTo>
                      <a:pt x="7" y="1551"/>
                    </a:lnTo>
                    <a:lnTo>
                      <a:pt x="27" y="1654"/>
                    </a:lnTo>
                    <a:lnTo>
                      <a:pt x="34" y="1712"/>
                    </a:lnTo>
                    <a:lnTo>
                      <a:pt x="48" y="1769"/>
                    </a:lnTo>
                    <a:lnTo>
                      <a:pt x="48" y="1789"/>
                    </a:lnTo>
                    <a:lnTo>
                      <a:pt x="48" y="1801"/>
                    </a:lnTo>
                    <a:lnTo>
                      <a:pt x="69" y="1872"/>
                    </a:lnTo>
                    <a:lnTo>
                      <a:pt x="76" y="1898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6" name="Freeform 135"/>
              <p:cNvSpPr>
                <a:spLocks/>
              </p:cNvSpPr>
              <p:nvPr/>
            </p:nvSpPr>
            <p:spPr bwMode="auto">
              <a:xfrm>
                <a:off x="985" y="3222"/>
                <a:ext cx="1027" cy="820"/>
              </a:xfrm>
              <a:custGeom>
                <a:avLst/>
                <a:gdLst>
                  <a:gd name="T0" fmla="*/ 0 w 1027"/>
                  <a:gd name="T1" fmla="*/ 0 h 820"/>
                  <a:gd name="T2" fmla="*/ 7 w 1027"/>
                  <a:gd name="T3" fmla="*/ 12 h 820"/>
                  <a:gd name="T4" fmla="*/ 7 w 1027"/>
                  <a:gd name="T5" fmla="*/ 25 h 820"/>
                  <a:gd name="T6" fmla="*/ 14 w 1027"/>
                  <a:gd name="T7" fmla="*/ 44 h 820"/>
                  <a:gd name="T8" fmla="*/ 21 w 1027"/>
                  <a:gd name="T9" fmla="*/ 57 h 820"/>
                  <a:gd name="T10" fmla="*/ 49 w 1027"/>
                  <a:gd name="T11" fmla="*/ 128 h 820"/>
                  <a:gd name="T12" fmla="*/ 62 w 1027"/>
                  <a:gd name="T13" fmla="*/ 147 h 820"/>
                  <a:gd name="T14" fmla="*/ 69 w 1027"/>
                  <a:gd name="T15" fmla="*/ 160 h 820"/>
                  <a:gd name="T16" fmla="*/ 76 w 1027"/>
                  <a:gd name="T17" fmla="*/ 173 h 820"/>
                  <a:gd name="T18" fmla="*/ 83 w 1027"/>
                  <a:gd name="T19" fmla="*/ 185 h 820"/>
                  <a:gd name="T20" fmla="*/ 90 w 1027"/>
                  <a:gd name="T21" fmla="*/ 205 h 820"/>
                  <a:gd name="T22" fmla="*/ 132 w 1027"/>
                  <a:gd name="T23" fmla="*/ 262 h 820"/>
                  <a:gd name="T24" fmla="*/ 153 w 1027"/>
                  <a:gd name="T25" fmla="*/ 288 h 820"/>
                  <a:gd name="T26" fmla="*/ 160 w 1027"/>
                  <a:gd name="T27" fmla="*/ 301 h 820"/>
                  <a:gd name="T28" fmla="*/ 167 w 1027"/>
                  <a:gd name="T29" fmla="*/ 307 h 820"/>
                  <a:gd name="T30" fmla="*/ 180 w 1027"/>
                  <a:gd name="T31" fmla="*/ 320 h 820"/>
                  <a:gd name="T32" fmla="*/ 187 w 1027"/>
                  <a:gd name="T33" fmla="*/ 333 h 820"/>
                  <a:gd name="T34" fmla="*/ 236 w 1027"/>
                  <a:gd name="T35" fmla="*/ 391 h 820"/>
                  <a:gd name="T36" fmla="*/ 257 w 1027"/>
                  <a:gd name="T37" fmla="*/ 410 h 820"/>
                  <a:gd name="T38" fmla="*/ 271 w 1027"/>
                  <a:gd name="T39" fmla="*/ 423 h 820"/>
                  <a:gd name="T40" fmla="*/ 278 w 1027"/>
                  <a:gd name="T41" fmla="*/ 429 h 820"/>
                  <a:gd name="T42" fmla="*/ 291 w 1027"/>
                  <a:gd name="T43" fmla="*/ 442 h 820"/>
                  <a:gd name="T44" fmla="*/ 305 w 1027"/>
                  <a:gd name="T45" fmla="*/ 455 h 820"/>
                  <a:gd name="T46" fmla="*/ 361 w 1027"/>
                  <a:gd name="T47" fmla="*/ 500 h 820"/>
                  <a:gd name="T48" fmla="*/ 389 w 1027"/>
                  <a:gd name="T49" fmla="*/ 519 h 820"/>
                  <a:gd name="T50" fmla="*/ 403 w 1027"/>
                  <a:gd name="T51" fmla="*/ 525 h 820"/>
                  <a:gd name="T52" fmla="*/ 409 w 1027"/>
                  <a:gd name="T53" fmla="*/ 532 h 820"/>
                  <a:gd name="T54" fmla="*/ 423 w 1027"/>
                  <a:gd name="T55" fmla="*/ 544 h 820"/>
                  <a:gd name="T56" fmla="*/ 437 w 1027"/>
                  <a:gd name="T57" fmla="*/ 551 h 820"/>
                  <a:gd name="T58" fmla="*/ 507 w 1027"/>
                  <a:gd name="T59" fmla="*/ 602 h 820"/>
                  <a:gd name="T60" fmla="*/ 534 w 1027"/>
                  <a:gd name="T61" fmla="*/ 621 h 820"/>
                  <a:gd name="T62" fmla="*/ 548 w 1027"/>
                  <a:gd name="T63" fmla="*/ 628 h 820"/>
                  <a:gd name="T64" fmla="*/ 555 w 1027"/>
                  <a:gd name="T65" fmla="*/ 634 h 820"/>
                  <a:gd name="T66" fmla="*/ 569 w 1027"/>
                  <a:gd name="T67" fmla="*/ 647 h 820"/>
                  <a:gd name="T68" fmla="*/ 583 w 1027"/>
                  <a:gd name="T69" fmla="*/ 653 h 820"/>
                  <a:gd name="T70" fmla="*/ 652 w 1027"/>
                  <a:gd name="T71" fmla="*/ 692 h 820"/>
                  <a:gd name="T72" fmla="*/ 680 w 1027"/>
                  <a:gd name="T73" fmla="*/ 705 h 820"/>
                  <a:gd name="T74" fmla="*/ 694 w 1027"/>
                  <a:gd name="T75" fmla="*/ 711 h 820"/>
                  <a:gd name="T76" fmla="*/ 701 w 1027"/>
                  <a:gd name="T77" fmla="*/ 718 h 820"/>
                  <a:gd name="T78" fmla="*/ 722 w 1027"/>
                  <a:gd name="T79" fmla="*/ 724 h 820"/>
                  <a:gd name="T80" fmla="*/ 736 w 1027"/>
                  <a:gd name="T81" fmla="*/ 737 h 820"/>
                  <a:gd name="T82" fmla="*/ 805 w 1027"/>
                  <a:gd name="T83" fmla="*/ 762 h 820"/>
                  <a:gd name="T84" fmla="*/ 840 w 1027"/>
                  <a:gd name="T85" fmla="*/ 775 h 820"/>
                  <a:gd name="T86" fmla="*/ 854 w 1027"/>
                  <a:gd name="T87" fmla="*/ 775 h 820"/>
                  <a:gd name="T88" fmla="*/ 861 w 1027"/>
                  <a:gd name="T89" fmla="*/ 782 h 820"/>
                  <a:gd name="T90" fmla="*/ 881 w 1027"/>
                  <a:gd name="T91" fmla="*/ 788 h 820"/>
                  <a:gd name="T92" fmla="*/ 895 w 1027"/>
                  <a:gd name="T93" fmla="*/ 795 h 820"/>
                  <a:gd name="T94" fmla="*/ 972 w 1027"/>
                  <a:gd name="T95" fmla="*/ 807 h 820"/>
                  <a:gd name="T96" fmla="*/ 999 w 1027"/>
                  <a:gd name="T97" fmla="*/ 814 h 820"/>
                  <a:gd name="T98" fmla="*/ 1020 w 1027"/>
                  <a:gd name="T99" fmla="*/ 820 h 820"/>
                  <a:gd name="T100" fmla="*/ 1027 w 1027"/>
                  <a:gd name="T101" fmla="*/ 820 h 82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27"/>
                  <a:gd name="T154" fmla="*/ 0 h 820"/>
                  <a:gd name="T155" fmla="*/ 1027 w 1027"/>
                  <a:gd name="T156" fmla="*/ 820 h 82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27" h="820">
                    <a:moveTo>
                      <a:pt x="0" y="0"/>
                    </a:moveTo>
                    <a:lnTo>
                      <a:pt x="7" y="12"/>
                    </a:lnTo>
                    <a:lnTo>
                      <a:pt x="7" y="25"/>
                    </a:lnTo>
                    <a:lnTo>
                      <a:pt x="14" y="44"/>
                    </a:lnTo>
                    <a:lnTo>
                      <a:pt x="21" y="57"/>
                    </a:lnTo>
                    <a:lnTo>
                      <a:pt x="49" y="128"/>
                    </a:lnTo>
                    <a:lnTo>
                      <a:pt x="62" y="147"/>
                    </a:lnTo>
                    <a:lnTo>
                      <a:pt x="69" y="160"/>
                    </a:lnTo>
                    <a:lnTo>
                      <a:pt x="76" y="173"/>
                    </a:lnTo>
                    <a:lnTo>
                      <a:pt x="83" y="185"/>
                    </a:lnTo>
                    <a:lnTo>
                      <a:pt x="90" y="205"/>
                    </a:lnTo>
                    <a:lnTo>
                      <a:pt x="132" y="262"/>
                    </a:lnTo>
                    <a:lnTo>
                      <a:pt x="153" y="288"/>
                    </a:lnTo>
                    <a:lnTo>
                      <a:pt x="160" y="301"/>
                    </a:lnTo>
                    <a:lnTo>
                      <a:pt x="167" y="307"/>
                    </a:lnTo>
                    <a:lnTo>
                      <a:pt x="180" y="320"/>
                    </a:lnTo>
                    <a:lnTo>
                      <a:pt x="187" y="333"/>
                    </a:lnTo>
                    <a:lnTo>
                      <a:pt x="236" y="391"/>
                    </a:lnTo>
                    <a:lnTo>
                      <a:pt x="257" y="410"/>
                    </a:lnTo>
                    <a:lnTo>
                      <a:pt x="271" y="423"/>
                    </a:lnTo>
                    <a:lnTo>
                      <a:pt x="278" y="429"/>
                    </a:lnTo>
                    <a:lnTo>
                      <a:pt x="291" y="442"/>
                    </a:lnTo>
                    <a:lnTo>
                      <a:pt x="305" y="455"/>
                    </a:lnTo>
                    <a:lnTo>
                      <a:pt x="361" y="500"/>
                    </a:lnTo>
                    <a:lnTo>
                      <a:pt x="389" y="519"/>
                    </a:lnTo>
                    <a:lnTo>
                      <a:pt x="403" y="525"/>
                    </a:lnTo>
                    <a:lnTo>
                      <a:pt x="409" y="532"/>
                    </a:lnTo>
                    <a:lnTo>
                      <a:pt x="423" y="544"/>
                    </a:lnTo>
                    <a:lnTo>
                      <a:pt x="437" y="551"/>
                    </a:lnTo>
                    <a:lnTo>
                      <a:pt x="507" y="602"/>
                    </a:lnTo>
                    <a:lnTo>
                      <a:pt x="534" y="621"/>
                    </a:lnTo>
                    <a:lnTo>
                      <a:pt x="548" y="628"/>
                    </a:lnTo>
                    <a:lnTo>
                      <a:pt x="555" y="634"/>
                    </a:lnTo>
                    <a:lnTo>
                      <a:pt x="569" y="647"/>
                    </a:lnTo>
                    <a:lnTo>
                      <a:pt x="583" y="653"/>
                    </a:lnTo>
                    <a:lnTo>
                      <a:pt x="652" y="692"/>
                    </a:lnTo>
                    <a:lnTo>
                      <a:pt x="680" y="705"/>
                    </a:lnTo>
                    <a:lnTo>
                      <a:pt x="694" y="711"/>
                    </a:lnTo>
                    <a:lnTo>
                      <a:pt x="701" y="718"/>
                    </a:lnTo>
                    <a:lnTo>
                      <a:pt x="722" y="724"/>
                    </a:lnTo>
                    <a:lnTo>
                      <a:pt x="736" y="737"/>
                    </a:lnTo>
                    <a:lnTo>
                      <a:pt x="805" y="762"/>
                    </a:lnTo>
                    <a:lnTo>
                      <a:pt x="840" y="775"/>
                    </a:lnTo>
                    <a:lnTo>
                      <a:pt x="854" y="775"/>
                    </a:lnTo>
                    <a:lnTo>
                      <a:pt x="861" y="782"/>
                    </a:lnTo>
                    <a:lnTo>
                      <a:pt x="881" y="788"/>
                    </a:lnTo>
                    <a:lnTo>
                      <a:pt x="895" y="795"/>
                    </a:lnTo>
                    <a:lnTo>
                      <a:pt x="972" y="807"/>
                    </a:lnTo>
                    <a:lnTo>
                      <a:pt x="999" y="814"/>
                    </a:lnTo>
                    <a:lnTo>
                      <a:pt x="1020" y="820"/>
                    </a:lnTo>
                    <a:lnTo>
                      <a:pt x="1027" y="82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7" name="Freeform 136"/>
              <p:cNvSpPr>
                <a:spLocks/>
              </p:cNvSpPr>
              <p:nvPr/>
            </p:nvSpPr>
            <p:spPr bwMode="auto">
              <a:xfrm>
                <a:off x="2012" y="4042"/>
                <a:ext cx="930" cy="32"/>
              </a:xfrm>
              <a:custGeom>
                <a:avLst/>
                <a:gdLst>
                  <a:gd name="T0" fmla="*/ 0 w 930"/>
                  <a:gd name="T1" fmla="*/ 0 h 32"/>
                  <a:gd name="T2" fmla="*/ 21 w 930"/>
                  <a:gd name="T3" fmla="*/ 0 h 32"/>
                  <a:gd name="T4" fmla="*/ 35 w 930"/>
                  <a:gd name="T5" fmla="*/ 7 h 32"/>
                  <a:gd name="T6" fmla="*/ 118 w 930"/>
                  <a:gd name="T7" fmla="*/ 13 h 32"/>
                  <a:gd name="T8" fmla="*/ 132 w 930"/>
                  <a:gd name="T9" fmla="*/ 13 h 32"/>
                  <a:gd name="T10" fmla="*/ 132 w 930"/>
                  <a:gd name="T11" fmla="*/ 13 h 32"/>
                  <a:gd name="T12" fmla="*/ 132 w 930"/>
                  <a:gd name="T13" fmla="*/ 13 h 32"/>
                  <a:gd name="T14" fmla="*/ 160 w 930"/>
                  <a:gd name="T15" fmla="*/ 13 h 32"/>
                  <a:gd name="T16" fmla="*/ 181 w 930"/>
                  <a:gd name="T17" fmla="*/ 13 h 32"/>
                  <a:gd name="T18" fmla="*/ 201 w 930"/>
                  <a:gd name="T19" fmla="*/ 13 h 32"/>
                  <a:gd name="T20" fmla="*/ 271 w 930"/>
                  <a:gd name="T21" fmla="*/ 19 h 32"/>
                  <a:gd name="T22" fmla="*/ 292 w 930"/>
                  <a:gd name="T23" fmla="*/ 19 h 32"/>
                  <a:gd name="T24" fmla="*/ 410 w 930"/>
                  <a:gd name="T25" fmla="*/ 19 h 32"/>
                  <a:gd name="T26" fmla="*/ 430 w 930"/>
                  <a:gd name="T27" fmla="*/ 19 h 32"/>
                  <a:gd name="T28" fmla="*/ 451 w 930"/>
                  <a:gd name="T29" fmla="*/ 26 h 32"/>
                  <a:gd name="T30" fmla="*/ 479 w 930"/>
                  <a:gd name="T31" fmla="*/ 26 h 32"/>
                  <a:gd name="T32" fmla="*/ 590 w 930"/>
                  <a:gd name="T33" fmla="*/ 26 h 32"/>
                  <a:gd name="T34" fmla="*/ 618 w 930"/>
                  <a:gd name="T35" fmla="*/ 26 h 32"/>
                  <a:gd name="T36" fmla="*/ 639 w 930"/>
                  <a:gd name="T37" fmla="*/ 26 h 32"/>
                  <a:gd name="T38" fmla="*/ 666 w 930"/>
                  <a:gd name="T39" fmla="*/ 32 h 32"/>
                  <a:gd name="T40" fmla="*/ 694 w 930"/>
                  <a:gd name="T41" fmla="*/ 32 h 32"/>
                  <a:gd name="T42" fmla="*/ 722 w 930"/>
                  <a:gd name="T43" fmla="*/ 32 h 32"/>
                  <a:gd name="T44" fmla="*/ 736 w 930"/>
                  <a:gd name="T45" fmla="*/ 32 h 32"/>
                  <a:gd name="T46" fmla="*/ 764 w 930"/>
                  <a:gd name="T47" fmla="*/ 32 h 32"/>
                  <a:gd name="T48" fmla="*/ 784 w 930"/>
                  <a:gd name="T49" fmla="*/ 32 h 32"/>
                  <a:gd name="T50" fmla="*/ 805 w 930"/>
                  <a:gd name="T51" fmla="*/ 32 h 32"/>
                  <a:gd name="T52" fmla="*/ 840 w 930"/>
                  <a:gd name="T53" fmla="*/ 32 h 32"/>
                  <a:gd name="T54" fmla="*/ 840 w 930"/>
                  <a:gd name="T55" fmla="*/ 32 h 32"/>
                  <a:gd name="T56" fmla="*/ 840 w 930"/>
                  <a:gd name="T57" fmla="*/ 32 h 32"/>
                  <a:gd name="T58" fmla="*/ 840 w 930"/>
                  <a:gd name="T59" fmla="*/ 32 h 32"/>
                  <a:gd name="T60" fmla="*/ 840 w 930"/>
                  <a:gd name="T61" fmla="*/ 32 h 32"/>
                  <a:gd name="T62" fmla="*/ 840 w 930"/>
                  <a:gd name="T63" fmla="*/ 32 h 32"/>
                  <a:gd name="T64" fmla="*/ 847 w 930"/>
                  <a:gd name="T65" fmla="*/ 32 h 32"/>
                  <a:gd name="T66" fmla="*/ 847 w 930"/>
                  <a:gd name="T67" fmla="*/ 32 h 32"/>
                  <a:gd name="T68" fmla="*/ 847 w 930"/>
                  <a:gd name="T69" fmla="*/ 32 h 32"/>
                  <a:gd name="T70" fmla="*/ 854 w 930"/>
                  <a:gd name="T71" fmla="*/ 32 h 32"/>
                  <a:gd name="T72" fmla="*/ 854 w 930"/>
                  <a:gd name="T73" fmla="*/ 32 h 32"/>
                  <a:gd name="T74" fmla="*/ 861 w 930"/>
                  <a:gd name="T75" fmla="*/ 32 h 32"/>
                  <a:gd name="T76" fmla="*/ 861 w 930"/>
                  <a:gd name="T77" fmla="*/ 32 h 32"/>
                  <a:gd name="T78" fmla="*/ 861 w 930"/>
                  <a:gd name="T79" fmla="*/ 32 h 32"/>
                  <a:gd name="T80" fmla="*/ 875 w 930"/>
                  <a:gd name="T81" fmla="*/ 32 h 32"/>
                  <a:gd name="T82" fmla="*/ 888 w 930"/>
                  <a:gd name="T83" fmla="*/ 32 h 32"/>
                  <a:gd name="T84" fmla="*/ 930 w 930"/>
                  <a:gd name="T85" fmla="*/ 32 h 32"/>
                  <a:gd name="T86" fmla="*/ 930 w 930"/>
                  <a:gd name="T87" fmla="*/ 32 h 32"/>
                  <a:gd name="T88" fmla="*/ 930 w 930"/>
                  <a:gd name="T89" fmla="*/ 32 h 3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30"/>
                  <a:gd name="T136" fmla="*/ 0 h 32"/>
                  <a:gd name="T137" fmla="*/ 930 w 930"/>
                  <a:gd name="T138" fmla="*/ 32 h 3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30" h="32">
                    <a:moveTo>
                      <a:pt x="0" y="0"/>
                    </a:moveTo>
                    <a:lnTo>
                      <a:pt x="21" y="0"/>
                    </a:lnTo>
                    <a:lnTo>
                      <a:pt x="35" y="7"/>
                    </a:lnTo>
                    <a:lnTo>
                      <a:pt x="118" y="13"/>
                    </a:lnTo>
                    <a:lnTo>
                      <a:pt x="132" y="13"/>
                    </a:lnTo>
                    <a:lnTo>
                      <a:pt x="160" y="13"/>
                    </a:lnTo>
                    <a:lnTo>
                      <a:pt x="181" y="13"/>
                    </a:lnTo>
                    <a:lnTo>
                      <a:pt x="201" y="13"/>
                    </a:lnTo>
                    <a:lnTo>
                      <a:pt x="271" y="19"/>
                    </a:lnTo>
                    <a:lnTo>
                      <a:pt x="292" y="19"/>
                    </a:lnTo>
                    <a:lnTo>
                      <a:pt x="410" y="19"/>
                    </a:lnTo>
                    <a:lnTo>
                      <a:pt x="430" y="19"/>
                    </a:lnTo>
                    <a:lnTo>
                      <a:pt x="451" y="26"/>
                    </a:lnTo>
                    <a:lnTo>
                      <a:pt x="479" y="26"/>
                    </a:lnTo>
                    <a:lnTo>
                      <a:pt x="590" y="26"/>
                    </a:lnTo>
                    <a:lnTo>
                      <a:pt x="618" y="26"/>
                    </a:lnTo>
                    <a:lnTo>
                      <a:pt x="639" y="26"/>
                    </a:lnTo>
                    <a:lnTo>
                      <a:pt x="666" y="32"/>
                    </a:lnTo>
                    <a:lnTo>
                      <a:pt x="694" y="32"/>
                    </a:lnTo>
                    <a:lnTo>
                      <a:pt x="722" y="32"/>
                    </a:lnTo>
                    <a:lnTo>
                      <a:pt x="736" y="32"/>
                    </a:lnTo>
                    <a:lnTo>
                      <a:pt x="764" y="32"/>
                    </a:lnTo>
                    <a:lnTo>
                      <a:pt x="784" y="32"/>
                    </a:lnTo>
                    <a:lnTo>
                      <a:pt x="805" y="32"/>
                    </a:lnTo>
                    <a:lnTo>
                      <a:pt x="840" y="32"/>
                    </a:lnTo>
                    <a:lnTo>
                      <a:pt x="847" y="32"/>
                    </a:lnTo>
                    <a:lnTo>
                      <a:pt x="854" y="32"/>
                    </a:lnTo>
                    <a:lnTo>
                      <a:pt x="861" y="32"/>
                    </a:lnTo>
                    <a:lnTo>
                      <a:pt x="875" y="32"/>
                    </a:lnTo>
                    <a:lnTo>
                      <a:pt x="888" y="32"/>
                    </a:lnTo>
                    <a:lnTo>
                      <a:pt x="930" y="32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8" name="Oval 137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89" name="Oval 138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0" name="Oval 139"/>
              <p:cNvSpPr>
                <a:spLocks noChangeArrowheads="1"/>
              </p:cNvSpPr>
              <p:nvPr/>
            </p:nvSpPr>
            <p:spPr bwMode="auto">
              <a:xfrm>
                <a:off x="2970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1" name="Oval 140"/>
              <p:cNvSpPr>
                <a:spLocks noChangeArrowheads="1"/>
              </p:cNvSpPr>
              <p:nvPr/>
            </p:nvSpPr>
            <p:spPr bwMode="auto">
              <a:xfrm>
                <a:off x="2984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2" name="Oval 141"/>
              <p:cNvSpPr>
                <a:spLocks noChangeArrowheads="1"/>
              </p:cNvSpPr>
              <p:nvPr/>
            </p:nvSpPr>
            <p:spPr bwMode="auto">
              <a:xfrm>
                <a:off x="2991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3" name="Oval 142"/>
              <p:cNvSpPr>
                <a:spLocks noChangeArrowheads="1"/>
              </p:cNvSpPr>
              <p:nvPr/>
            </p:nvSpPr>
            <p:spPr bwMode="auto">
              <a:xfrm>
                <a:off x="2998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4" name="Oval 143"/>
              <p:cNvSpPr>
                <a:spLocks noChangeArrowheads="1"/>
              </p:cNvSpPr>
              <p:nvPr/>
            </p:nvSpPr>
            <p:spPr bwMode="auto">
              <a:xfrm>
                <a:off x="2998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5" name="Oval 144"/>
              <p:cNvSpPr>
                <a:spLocks noChangeArrowheads="1"/>
              </p:cNvSpPr>
              <p:nvPr/>
            </p:nvSpPr>
            <p:spPr bwMode="auto">
              <a:xfrm>
                <a:off x="2998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6" name="Oval 145"/>
              <p:cNvSpPr>
                <a:spLocks noChangeArrowheads="1"/>
              </p:cNvSpPr>
              <p:nvPr/>
            </p:nvSpPr>
            <p:spPr bwMode="auto">
              <a:xfrm>
                <a:off x="3005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7" name="Oval 146"/>
              <p:cNvSpPr>
                <a:spLocks noChangeArrowheads="1"/>
              </p:cNvSpPr>
              <p:nvPr/>
            </p:nvSpPr>
            <p:spPr bwMode="auto">
              <a:xfrm>
                <a:off x="3005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8" name="Oval 147"/>
              <p:cNvSpPr>
                <a:spLocks noChangeArrowheads="1"/>
              </p:cNvSpPr>
              <p:nvPr/>
            </p:nvSpPr>
            <p:spPr bwMode="auto">
              <a:xfrm>
                <a:off x="301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9" name="Oval 148"/>
              <p:cNvSpPr>
                <a:spLocks noChangeArrowheads="1"/>
              </p:cNvSpPr>
              <p:nvPr/>
            </p:nvSpPr>
            <p:spPr bwMode="auto">
              <a:xfrm>
                <a:off x="301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0" name="Oval 149"/>
              <p:cNvSpPr>
                <a:spLocks noChangeArrowheads="1"/>
              </p:cNvSpPr>
              <p:nvPr/>
            </p:nvSpPr>
            <p:spPr bwMode="auto">
              <a:xfrm>
                <a:off x="301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1" name="Oval 150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2" name="Oval 151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3" name="Oval 152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4" name="Oval 153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5" name="Oval 154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6" name="Oval 155"/>
              <p:cNvSpPr>
                <a:spLocks noChangeArrowheads="1"/>
              </p:cNvSpPr>
              <p:nvPr/>
            </p:nvSpPr>
            <p:spPr bwMode="auto">
              <a:xfrm>
                <a:off x="3053" y="406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7" name="Oval 156"/>
              <p:cNvSpPr>
                <a:spLocks noChangeArrowheads="1"/>
              </p:cNvSpPr>
              <p:nvPr/>
            </p:nvSpPr>
            <p:spPr bwMode="auto">
              <a:xfrm>
                <a:off x="3074" y="406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8" name="Oval 157"/>
              <p:cNvSpPr>
                <a:spLocks noChangeArrowheads="1"/>
              </p:cNvSpPr>
              <p:nvPr/>
            </p:nvSpPr>
            <p:spPr bwMode="auto">
              <a:xfrm>
                <a:off x="3095" y="406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9" name="Oval 158"/>
              <p:cNvSpPr>
                <a:spLocks noChangeArrowheads="1"/>
              </p:cNvSpPr>
              <p:nvPr/>
            </p:nvSpPr>
            <p:spPr bwMode="auto">
              <a:xfrm>
                <a:off x="3123" y="406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0" name="Oval 159"/>
              <p:cNvSpPr>
                <a:spLocks noChangeArrowheads="1"/>
              </p:cNvSpPr>
              <p:nvPr/>
            </p:nvSpPr>
            <p:spPr bwMode="auto">
              <a:xfrm>
                <a:off x="3136" y="406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1" name="Oval 160"/>
              <p:cNvSpPr>
                <a:spLocks noChangeArrowheads="1"/>
              </p:cNvSpPr>
              <p:nvPr/>
            </p:nvSpPr>
            <p:spPr bwMode="auto">
              <a:xfrm>
                <a:off x="3164" y="406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2" name="Oval 161"/>
              <p:cNvSpPr>
                <a:spLocks noChangeArrowheads="1"/>
              </p:cNvSpPr>
              <p:nvPr/>
            </p:nvSpPr>
            <p:spPr bwMode="auto">
              <a:xfrm>
                <a:off x="3185" y="406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3" name="Oval 162"/>
              <p:cNvSpPr>
                <a:spLocks noChangeArrowheads="1"/>
              </p:cNvSpPr>
              <p:nvPr/>
            </p:nvSpPr>
            <p:spPr bwMode="auto">
              <a:xfrm>
                <a:off x="3213" y="407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4" name="Oval 163"/>
              <p:cNvSpPr>
                <a:spLocks noChangeArrowheads="1"/>
              </p:cNvSpPr>
              <p:nvPr/>
            </p:nvSpPr>
            <p:spPr bwMode="auto">
              <a:xfrm>
                <a:off x="3234" y="407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5" name="Oval 164"/>
              <p:cNvSpPr>
                <a:spLocks noChangeArrowheads="1"/>
              </p:cNvSpPr>
              <p:nvPr/>
            </p:nvSpPr>
            <p:spPr bwMode="auto">
              <a:xfrm>
                <a:off x="3261" y="407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6" name="Oval 165"/>
              <p:cNvSpPr>
                <a:spLocks noChangeArrowheads="1"/>
              </p:cNvSpPr>
              <p:nvPr/>
            </p:nvSpPr>
            <p:spPr bwMode="auto">
              <a:xfrm>
                <a:off x="3379" y="408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7" name="Oval 166"/>
              <p:cNvSpPr>
                <a:spLocks noChangeArrowheads="1"/>
              </p:cNvSpPr>
              <p:nvPr/>
            </p:nvSpPr>
            <p:spPr bwMode="auto">
              <a:xfrm>
                <a:off x="3400" y="408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8" name="Oval 167"/>
              <p:cNvSpPr>
                <a:spLocks noChangeArrowheads="1"/>
              </p:cNvSpPr>
              <p:nvPr/>
            </p:nvSpPr>
            <p:spPr bwMode="auto">
              <a:xfrm>
                <a:off x="3421" y="408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9" name="Oval 168"/>
              <p:cNvSpPr>
                <a:spLocks noChangeArrowheads="1"/>
              </p:cNvSpPr>
              <p:nvPr/>
            </p:nvSpPr>
            <p:spPr bwMode="auto">
              <a:xfrm>
                <a:off x="3449" y="408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0" name="Oval 169"/>
              <p:cNvSpPr>
                <a:spLocks noChangeArrowheads="1"/>
              </p:cNvSpPr>
              <p:nvPr/>
            </p:nvSpPr>
            <p:spPr bwMode="auto">
              <a:xfrm>
                <a:off x="3560" y="408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1" name="Oval 170"/>
              <p:cNvSpPr>
                <a:spLocks noChangeArrowheads="1"/>
              </p:cNvSpPr>
              <p:nvPr/>
            </p:nvSpPr>
            <p:spPr bwMode="auto">
              <a:xfrm>
                <a:off x="3581" y="408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2" name="Oval 171"/>
              <p:cNvSpPr>
                <a:spLocks noChangeArrowheads="1"/>
              </p:cNvSpPr>
              <p:nvPr/>
            </p:nvSpPr>
            <p:spPr bwMode="auto">
              <a:xfrm>
                <a:off x="3685" y="409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3" name="Oval 172"/>
              <p:cNvSpPr>
                <a:spLocks noChangeArrowheads="1"/>
              </p:cNvSpPr>
              <p:nvPr/>
            </p:nvSpPr>
            <p:spPr bwMode="auto">
              <a:xfrm>
                <a:off x="3719" y="409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4" name="Oval 173"/>
              <p:cNvSpPr>
                <a:spLocks noChangeArrowheads="1"/>
              </p:cNvSpPr>
              <p:nvPr/>
            </p:nvSpPr>
            <p:spPr bwMode="auto">
              <a:xfrm>
                <a:off x="3719" y="409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5" name="Oval 174"/>
              <p:cNvSpPr>
                <a:spLocks noChangeArrowheads="1"/>
              </p:cNvSpPr>
              <p:nvPr/>
            </p:nvSpPr>
            <p:spPr bwMode="auto">
              <a:xfrm>
                <a:off x="3719" y="409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6" name="Oval 175"/>
              <p:cNvSpPr>
                <a:spLocks noChangeArrowheads="1"/>
              </p:cNvSpPr>
              <p:nvPr/>
            </p:nvSpPr>
            <p:spPr bwMode="auto">
              <a:xfrm>
                <a:off x="3740" y="409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7" name="Oval 176"/>
              <p:cNvSpPr>
                <a:spLocks noChangeArrowheads="1"/>
              </p:cNvSpPr>
              <p:nvPr/>
            </p:nvSpPr>
            <p:spPr bwMode="auto">
              <a:xfrm>
                <a:off x="3830" y="408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8" name="Oval 177"/>
              <p:cNvSpPr>
                <a:spLocks noChangeArrowheads="1"/>
              </p:cNvSpPr>
              <p:nvPr/>
            </p:nvSpPr>
            <p:spPr bwMode="auto">
              <a:xfrm>
                <a:off x="3844" y="408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9" name="Oval 178"/>
              <p:cNvSpPr>
                <a:spLocks noChangeArrowheads="1"/>
              </p:cNvSpPr>
              <p:nvPr/>
            </p:nvSpPr>
            <p:spPr bwMode="auto">
              <a:xfrm>
                <a:off x="3865" y="408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0" name="Oval 179"/>
              <p:cNvSpPr>
                <a:spLocks noChangeArrowheads="1"/>
              </p:cNvSpPr>
              <p:nvPr/>
            </p:nvSpPr>
            <p:spPr bwMode="auto">
              <a:xfrm>
                <a:off x="3879" y="408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1" name="Oval 180"/>
              <p:cNvSpPr>
                <a:spLocks noChangeArrowheads="1"/>
              </p:cNvSpPr>
              <p:nvPr/>
            </p:nvSpPr>
            <p:spPr bwMode="auto">
              <a:xfrm>
                <a:off x="3893" y="407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2" name="Oval 181"/>
              <p:cNvSpPr>
                <a:spLocks noChangeArrowheads="1"/>
              </p:cNvSpPr>
              <p:nvPr/>
            </p:nvSpPr>
            <p:spPr bwMode="auto">
              <a:xfrm>
                <a:off x="3921" y="406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3" name="Oval 182"/>
              <p:cNvSpPr>
                <a:spLocks noChangeArrowheads="1"/>
              </p:cNvSpPr>
              <p:nvPr/>
            </p:nvSpPr>
            <p:spPr bwMode="auto">
              <a:xfrm>
                <a:off x="4004" y="40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4" name="Oval 183"/>
              <p:cNvSpPr>
                <a:spLocks noChangeArrowheads="1"/>
              </p:cNvSpPr>
              <p:nvPr/>
            </p:nvSpPr>
            <p:spPr bwMode="auto">
              <a:xfrm>
                <a:off x="4025" y="404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5" name="Oval 184"/>
              <p:cNvSpPr>
                <a:spLocks noChangeArrowheads="1"/>
              </p:cNvSpPr>
              <p:nvPr/>
            </p:nvSpPr>
            <p:spPr bwMode="auto">
              <a:xfrm>
                <a:off x="4046" y="403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6" name="Oval 185"/>
              <p:cNvSpPr>
                <a:spLocks noChangeArrowheads="1"/>
              </p:cNvSpPr>
              <p:nvPr/>
            </p:nvSpPr>
            <p:spPr bwMode="auto">
              <a:xfrm>
                <a:off x="4046" y="403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7" name="Oval 186"/>
              <p:cNvSpPr>
                <a:spLocks noChangeArrowheads="1"/>
              </p:cNvSpPr>
              <p:nvPr/>
            </p:nvSpPr>
            <p:spPr bwMode="auto">
              <a:xfrm>
                <a:off x="4066" y="402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8" name="Oval 187"/>
              <p:cNvSpPr>
                <a:spLocks noChangeArrowheads="1"/>
              </p:cNvSpPr>
              <p:nvPr/>
            </p:nvSpPr>
            <p:spPr bwMode="auto">
              <a:xfrm>
                <a:off x="4094" y="402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9" name="Oval 188"/>
              <p:cNvSpPr>
                <a:spLocks noChangeArrowheads="1"/>
              </p:cNvSpPr>
              <p:nvPr/>
            </p:nvSpPr>
            <p:spPr bwMode="auto">
              <a:xfrm>
                <a:off x="4177" y="399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0" name="Oval 189"/>
              <p:cNvSpPr>
                <a:spLocks noChangeArrowheads="1"/>
              </p:cNvSpPr>
              <p:nvPr/>
            </p:nvSpPr>
            <p:spPr bwMode="auto">
              <a:xfrm>
                <a:off x="4191" y="3984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1" name="Oval 190"/>
              <p:cNvSpPr>
                <a:spLocks noChangeArrowheads="1"/>
              </p:cNvSpPr>
              <p:nvPr/>
            </p:nvSpPr>
            <p:spPr bwMode="auto">
              <a:xfrm>
                <a:off x="4212" y="397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2" name="Oval 191"/>
              <p:cNvSpPr>
                <a:spLocks noChangeArrowheads="1"/>
              </p:cNvSpPr>
              <p:nvPr/>
            </p:nvSpPr>
            <p:spPr bwMode="auto">
              <a:xfrm>
                <a:off x="4219" y="396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3" name="Oval 192"/>
              <p:cNvSpPr>
                <a:spLocks noChangeArrowheads="1"/>
              </p:cNvSpPr>
              <p:nvPr/>
            </p:nvSpPr>
            <p:spPr bwMode="auto">
              <a:xfrm>
                <a:off x="4233" y="395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4" name="Oval 193"/>
              <p:cNvSpPr>
                <a:spLocks noChangeArrowheads="1"/>
              </p:cNvSpPr>
              <p:nvPr/>
            </p:nvSpPr>
            <p:spPr bwMode="auto">
              <a:xfrm>
                <a:off x="4261" y="394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5" name="Oval 194"/>
              <p:cNvSpPr>
                <a:spLocks noChangeArrowheads="1"/>
              </p:cNvSpPr>
              <p:nvPr/>
            </p:nvSpPr>
            <p:spPr bwMode="auto">
              <a:xfrm>
                <a:off x="4337" y="390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6" name="Oval 195"/>
              <p:cNvSpPr>
                <a:spLocks noChangeArrowheads="1"/>
              </p:cNvSpPr>
              <p:nvPr/>
            </p:nvSpPr>
            <p:spPr bwMode="auto">
              <a:xfrm>
                <a:off x="4344" y="389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7" name="Oval 196"/>
              <p:cNvSpPr>
                <a:spLocks noChangeArrowheads="1"/>
              </p:cNvSpPr>
              <p:nvPr/>
            </p:nvSpPr>
            <p:spPr bwMode="auto">
              <a:xfrm>
                <a:off x="4365" y="388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8" name="Oval 197"/>
              <p:cNvSpPr>
                <a:spLocks noChangeArrowheads="1"/>
              </p:cNvSpPr>
              <p:nvPr/>
            </p:nvSpPr>
            <p:spPr bwMode="auto">
              <a:xfrm>
                <a:off x="4372" y="388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9" name="Oval 198"/>
              <p:cNvSpPr>
                <a:spLocks noChangeArrowheads="1"/>
              </p:cNvSpPr>
              <p:nvPr/>
            </p:nvSpPr>
            <p:spPr bwMode="auto">
              <a:xfrm>
                <a:off x="4386" y="386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50" name="Oval 199"/>
              <p:cNvSpPr>
                <a:spLocks noChangeArrowheads="1"/>
              </p:cNvSpPr>
              <p:nvPr/>
            </p:nvSpPr>
            <p:spPr bwMode="auto">
              <a:xfrm>
                <a:off x="4406" y="385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51" name="Oval 200"/>
              <p:cNvSpPr>
                <a:spLocks noChangeArrowheads="1"/>
              </p:cNvSpPr>
              <p:nvPr/>
            </p:nvSpPr>
            <p:spPr bwMode="auto">
              <a:xfrm>
                <a:off x="4476" y="380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52" name="Oval 201"/>
              <p:cNvSpPr>
                <a:spLocks noChangeArrowheads="1"/>
              </p:cNvSpPr>
              <p:nvPr/>
            </p:nvSpPr>
            <p:spPr bwMode="auto">
              <a:xfrm>
                <a:off x="4490" y="379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53" name="Oval 202"/>
              <p:cNvSpPr>
                <a:spLocks noChangeArrowheads="1"/>
              </p:cNvSpPr>
              <p:nvPr/>
            </p:nvSpPr>
            <p:spPr bwMode="auto">
              <a:xfrm>
                <a:off x="4511" y="3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54" name="Oval 203"/>
              <p:cNvSpPr>
                <a:spLocks noChangeArrowheads="1"/>
              </p:cNvSpPr>
              <p:nvPr/>
            </p:nvSpPr>
            <p:spPr bwMode="auto">
              <a:xfrm>
                <a:off x="4517" y="3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</p:grpSp>
        <p:grpSp>
          <p:nvGrpSpPr>
            <p:cNvPr id="17" name="Group 204"/>
            <p:cNvGrpSpPr>
              <a:grpSpLocks/>
            </p:cNvGrpSpPr>
            <p:nvPr/>
          </p:nvGrpSpPr>
          <p:grpSpPr bwMode="auto">
            <a:xfrm>
              <a:off x="495297" y="1182676"/>
              <a:ext cx="6030918" cy="4875138"/>
              <a:chOff x="943" y="728"/>
              <a:chExt cx="4116" cy="3071"/>
            </a:xfrm>
          </p:grpSpPr>
          <p:sp>
            <p:nvSpPr>
              <p:cNvPr id="555" name="Oval 205"/>
              <p:cNvSpPr>
                <a:spLocks noChangeArrowheads="1"/>
              </p:cNvSpPr>
              <p:nvPr/>
            </p:nvSpPr>
            <p:spPr bwMode="auto">
              <a:xfrm>
                <a:off x="4531" y="3766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6" name="Oval 206"/>
              <p:cNvSpPr>
                <a:spLocks noChangeArrowheads="1"/>
              </p:cNvSpPr>
              <p:nvPr/>
            </p:nvSpPr>
            <p:spPr bwMode="auto">
              <a:xfrm>
                <a:off x="4552" y="375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7" name="Oval 207"/>
              <p:cNvSpPr>
                <a:spLocks noChangeArrowheads="1"/>
              </p:cNvSpPr>
              <p:nvPr/>
            </p:nvSpPr>
            <p:spPr bwMode="auto">
              <a:xfrm>
                <a:off x="4622" y="369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8" name="Oval 208"/>
              <p:cNvSpPr>
                <a:spLocks noChangeArrowheads="1"/>
              </p:cNvSpPr>
              <p:nvPr/>
            </p:nvSpPr>
            <p:spPr bwMode="auto">
              <a:xfrm>
                <a:off x="4635" y="369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9" name="Oval 209"/>
              <p:cNvSpPr>
                <a:spLocks noChangeArrowheads="1"/>
              </p:cNvSpPr>
              <p:nvPr/>
            </p:nvSpPr>
            <p:spPr bwMode="auto">
              <a:xfrm>
                <a:off x="4649" y="367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0" name="Oval 210"/>
              <p:cNvSpPr>
                <a:spLocks noChangeArrowheads="1"/>
              </p:cNvSpPr>
              <p:nvPr/>
            </p:nvSpPr>
            <p:spPr bwMode="auto">
              <a:xfrm>
                <a:off x="4656" y="366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1" name="Oval 211"/>
              <p:cNvSpPr>
                <a:spLocks noChangeArrowheads="1"/>
              </p:cNvSpPr>
              <p:nvPr/>
            </p:nvSpPr>
            <p:spPr bwMode="auto">
              <a:xfrm>
                <a:off x="4663" y="3657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2" name="Oval 212"/>
              <p:cNvSpPr>
                <a:spLocks noChangeArrowheads="1"/>
              </p:cNvSpPr>
              <p:nvPr/>
            </p:nvSpPr>
            <p:spPr bwMode="auto">
              <a:xfrm>
                <a:off x="4684" y="363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3" name="Oval 213"/>
              <p:cNvSpPr>
                <a:spLocks noChangeArrowheads="1"/>
              </p:cNvSpPr>
              <p:nvPr/>
            </p:nvSpPr>
            <p:spPr bwMode="auto">
              <a:xfrm>
                <a:off x="4740" y="357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4" name="Oval 214"/>
              <p:cNvSpPr>
                <a:spLocks noChangeArrowheads="1"/>
              </p:cNvSpPr>
              <p:nvPr/>
            </p:nvSpPr>
            <p:spPr bwMode="auto">
              <a:xfrm>
                <a:off x="4753" y="35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5" name="Oval 215"/>
              <p:cNvSpPr>
                <a:spLocks noChangeArrowheads="1"/>
              </p:cNvSpPr>
              <p:nvPr/>
            </p:nvSpPr>
            <p:spPr bwMode="auto">
              <a:xfrm>
                <a:off x="4767" y="35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6" name="Oval 216"/>
              <p:cNvSpPr>
                <a:spLocks noChangeArrowheads="1"/>
              </p:cNvSpPr>
              <p:nvPr/>
            </p:nvSpPr>
            <p:spPr bwMode="auto">
              <a:xfrm>
                <a:off x="4767" y="353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7" name="Oval 217"/>
              <p:cNvSpPr>
                <a:spLocks noChangeArrowheads="1"/>
              </p:cNvSpPr>
              <p:nvPr/>
            </p:nvSpPr>
            <p:spPr bwMode="auto">
              <a:xfrm>
                <a:off x="4781" y="352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8" name="Oval 218"/>
              <p:cNvSpPr>
                <a:spLocks noChangeArrowheads="1"/>
              </p:cNvSpPr>
              <p:nvPr/>
            </p:nvSpPr>
            <p:spPr bwMode="auto">
              <a:xfrm>
                <a:off x="4795" y="350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9" name="Oval 219"/>
              <p:cNvSpPr>
                <a:spLocks noChangeArrowheads="1"/>
              </p:cNvSpPr>
              <p:nvPr/>
            </p:nvSpPr>
            <p:spPr bwMode="auto">
              <a:xfrm>
                <a:off x="4844" y="3433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0" name="Oval 220"/>
              <p:cNvSpPr>
                <a:spLocks noChangeArrowheads="1"/>
              </p:cNvSpPr>
              <p:nvPr/>
            </p:nvSpPr>
            <p:spPr bwMode="auto">
              <a:xfrm>
                <a:off x="4851" y="342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1" name="Oval 221"/>
              <p:cNvSpPr>
                <a:spLocks noChangeArrowheads="1"/>
              </p:cNvSpPr>
              <p:nvPr/>
            </p:nvSpPr>
            <p:spPr bwMode="auto">
              <a:xfrm>
                <a:off x="4858" y="340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2" name="Oval 222"/>
              <p:cNvSpPr>
                <a:spLocks noChangeArrowheads="1"/>
              </p:cNvSpPr>
              <p:nvPr/>
            </p:nvSpPr>
            <p:spPr bwMode="auto">
              <a:xfrm>
                <a:off x="4864" y="339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3" name="Oval 223"/>
              <p:cNvSpPr>
                <a:spLocks noChangeArrowheads="1"/>
              </p:cNvSpPr>
              <p:nvPr/>
            </p:nvSpPr>
            <p:spPr bwMode="auto">
              <a:xfrm>
                <a:off x="4871" y="338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4" name="Oval 224"/>
              <p:cNvSpPr>
                <a:spLocks noChangeArrowheads="1"/>
              </p:cNvSpPr>
              <p:nvPr/>
            </p:nvSpPr>
            <p:spPr bwMode="auto">
              <a:xfrm>
                <a:off x="4885" y="335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5" name="Oval 225"/>
              <p:cNvSpPr>
                <a:spLocks noChangeArrowheads="1"/>
              </p:cNvSpPr>
              <p:nvPr/>
            </p:nvSpPr>
            <p:spPr bwMode="auto">
              <a:xfrm>
                <a:off x="4920" y="32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6" name="Oval 226"/>
              <p:cNvSpPr>
                <a:spLocks noChangeArrowheads="1"/>
              </p:cNvSpPr>
              <p:nvPr/>
            </p:nvSpPr>
            <p:spPr bwMode="auto">
              <a:xfrm>
                <a:off x="4920" y="326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7" name="Oval 227"/>
              <p:cNvSpPr>
                <a:spLocks noChangeArrowheads="1"/>
              </p:cNvSpPr>
              <p:nvPr/>
            </p:nvSpPr>
            <p:spPr bwMode="auto">
              <a:xfrm>
                <a:off x="4927" y="324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8" name="Oval 228"/>
              <p:cNvSpPr>
                <a:spLocks noChangeArrowheads="1"/>
              </p:cNvSpPr>
              <p:nvPr/>
            </p:nvSpPr>
            <p:spPr bwMode="auto">
              <a:xfrm>
                <a:off x="4934" y="324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9" name="Oval 229"/>
              <p:cNvSpPr>
                <a:spLocks noChangeArrowheads="1"/>
              </p:cNvSpPr>
              <p:nvPr/>
            </p:nvSpPr>
            <p:spPr bwMode="auto">
              <a:xfrm>
                <a:off x="4934" y="322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0" name="Oval 230"/>
              <p:cNvSpPr>
                <a:spLocks noChangeArrowheads="1"/>
              </p:cNvSpPr>
              <p:nvPr/>
            </p:nvSpPr>
            <p:spPr bwMode="auto">
              <a:xfrm>
                <a:off x="4948" y="319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1" name="Oval 231"/>
              <p:cNvSpPr>
                <a:spLocks noChangeArrowheads="1"/>
              </p:cNvSpPr>
              <p:nvPr/>
            </p:nvSpPr>
            <p:spPr bwMode="auto">
              <a:xfrm>
                <a:off x="4969" y="311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2" name="Oval 232"/>
              <p:cNvSpPr>
                <a:spLocks noChangeArrowheads="1"/>
              </p:cNvSpPr>
              <p:nvPr/>
            </p:nvSpPr>
            <p:spPr bwMode="auto">
              <a:xfrm>
                <a:off x="4969" y="310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3" name="Oval 233"/>
              <p:cNvSpPr>
                <a:spLocks noChangeArrowheads="1"/>
              </p:cNvSpPr>
              <p:nvPr/>
            </p:nvSpPr>
            <p:spPr bwMode="auto">
              <a:xfrm>
                <a:off x="4975" y="308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4" name="Oval 234"/>
              <p:cNvSpPr>
                <a:spLocks noChangeArrowheads="1"/>
              </p:cNvSpPr>
              <p:nvPr/>
            </p:nvSpPr>
            <p:spPr bwMode="auto">
              <a:xfrm>
                <a:off x="4982" y="302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5" name="Oval 235"/>
              <p:cNvSpPr>
                <a:spLocks noChangeArrowheads="1"/>
              </p:cNvSpPr>
              <p:nvPr/>
            </p:nvSpPr>
            <p:spPr bwMode="auto">
              <a:xfrm>
                <a:off x="4982" y="302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6" name="Oval 236"/>
              <p:cNvSpPr>
                <a:spLocks noChangeArrowheads="1"/>
              </p:cNvSpPr>
              <p:nvPr/>
            </p:nvSpPr>
            <p:spPr bwMode="auto">
              <a:xfrm>
                <a:off x="4989" y="2971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7" name="Oval 237"/>
              <p:cNvSpPr>
                <a:spLocks noChangeArrowheads="1"/>
              </p:cNvSpPr>
              <p:nvPr/>
            </p:nvSpPr>
            <p:spPr bwMode="auto">
              <a:xfrm>
                <a:off x="4989" y="2971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8" name="Oval 238"/>
              <p:cNvSpPr>
                <a:spLocks noChangeArrowheads="1"/>
              </p:cNvSpPr>
              <p:nvPr/>
            </p:nvSpPr>
            <p:spPr bwMode="auto">
              <a:xfrm>
                <a:off x="5010" y="286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9" name="Oval 239"/>
              <p:cNvSpPr>
                <a:spLocks noChangeArrowheads="1"/>
              </p:cNvSpPr>
              <p:nvPr/>
            </p:nvSpPr>
            <p:spPr bwMode="auto">
              <a:xfrm>
                <a:off x="5010" y="285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0" name="Oval 240"/>
              <p:cNvSpPr>
                <a:spLocks noChangeArrowheads="1"/>
              </p:cNvSpPr>
              <p:nvPr/>
            </p:nvSpPr>
            <p:spPr bwMode="auto">
              <a:xfrm>
                <a:off x="5017" y="283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1" name="Oval 241"/>
              <p:cNvSpPr>
                <a:spLocks noChangeArrowheads="1"/>
              </p:cNvSpPr>
              <p:nvPr/>
            </p:nvSpPr>
            <p:spPr bwMode="auto">
              <a:xfrm>
                <a:off x="5024" y="275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2" name="Oval 242"/>
              <p:cNvSpPr>
                <a:spLocks noChangeArrowheads="1"/>
              </p:cNvSpPr>
              <p:nvPr/>
            </p:nvSpPr>
            <p:spPr bwMode="auto">
              <a:xfrm>
                <a:off x="5024" y="259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3" name="Oval 243"/>
              <p:cNvSpPr>
                <a:spLocks noChangeArrowheads="1"/>
              </p:cNvSpPr>
              <p:nvPr/>
            </p:nvSpPr>
            <p:spPr bwMode="auto">
              <a:xfrm>
                <a:off x="5024" y="257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4" name="Oval 244"/>
              <p:cNvSpPr>
                <a:spLocks noChangeArrowheads="1"/>
              </p:cNvSpPr>
              <p:nvPr/>
            </p:nvSpPr>
            <p:spPr bwMode="auto">
              <a:xfrm>
                <a:off x="5024" y="25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5" name="Oval 245"/>
              <p:cNvSpPr>
                <a:spLocks noChangeArrowheads="1"/>
              </p:cNvSpPr>
              <p:nvPr/>
            </p:nvSpPr>
            <p:spPr bwMode="auto">
              <a:xfrm>
                <a:off x="5024" y="25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6" name="Oval 246"/>
              <p:cNvSpPr>
                <a:spLocks noChangeArrowheads="1"/>
              </p:cNvSpPr>
              <p:nvPr/>
            </p:nvSpPr>
            <p:spPr bwMode="auto">
              <a:xfrm>
                <a:off x="5024" y="2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7" name="Oval 247"/>
              <p:cNvSpPr>
                <a:spLocks noChangeArrowheads="1"/>
              </p:cNvSpPr>
              <p:nvPr/>
            </p:nvSpPr>
            <p:spPr bwMode="auto">
              <a:xfrm>
                <a:off x="5024" y="2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8" name="Oval 248"/>
              <p:cNvSpPr>
                <a:spLocks noChangeArrowheads="1"/>
              </p:cNvSpPr>
              <p:nvPr/>
            </p:nvSpPr>
            <p:spPr bwMode="auto">
              <a:xfrm>
                <a:off x="5024" y="2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9" name="Oval 249"/>
              <p:cNvSpPr>
                <a:spLocks noChangeArrowheads="1"/>
              </p:cNvSpPr>
              <p:nvPr/>
            </p:nvSpPr>
            <p:spPr bwMode="auto">
              <a:xfrm>
                <a:off x="5024" y="22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0" name="Oval 250"/>
              <p:cNvSpPr>
                <a:spLocks noChangeArrowheads="1"/>
              </p:cNvSpPr>
              <p:nvPr/>
            </p:nvSpPr>
            <p:spPr bwMode="auto">
              <a:xfrm>
                <a:off x="5024" y="226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1" name="Oval 251"/>
              <p:cNvSpPr>
                <a:spLocks noChangeArrowheads="1"/>
              </p:cNvSpPr>
              <p:nvPr/>
            </p:nvSpPr>
            <p:spPr bwMode="auto">
              <a:xfrm>
                <a:off x="5024" y="224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2" name="Oval 252"/>
              <p:cNvSpPr>
                <a:spLocks noChangeArrowheads="1"/>
              </p:cNvSpPr>
              <p:nvPr/>
            </p:nvSpPr>
            <p:spPr bwMode="auto">
              <a:xfrm>
                <a:off x="5024" y="222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3" name="Oval 253"/>
              <p:cNvSpPr>
                <a:spLocks noChangeArrowheads="1"/>
              </p:cNvSpPr>
              <p:nvPr/>
            </p:nvSpPr>
            <p:spPr bwMode="auto">
              <a:xfrm>
                <a:off x="5024" y="2067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4" name="Oval 254"/>
              <p:cNvSpPr>
                <a:spLocks noChangeArrowheads="1"/>
              </p:cNvSpPr>
              <p:nvPr/>
            </p:nvSpPr>
            <p:spPr bwMode="auto">
              <a:xfrm>
                <a:off x="5017" y="198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5" name="Oval 255"/>
              <p:cNvSpPr>
                <a:spLocks noChangeArrowheads="1"/>
              </p:cNvSpPr>
              <p:nvPr/>
            </p:nvSpPr>
            <p:spPr bwMode="auto">
              <a:xfrm>
                <a:off x="5010" y="197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6" name="Oval 256"/>
              <p:cNvSpPr>
                <a:spLocks noChangeArrowheads="1"/>
              </p:cNvSpPr>
              <p:nvPr/>
            </p:nvSpPr>
            <p:spPr bwMode="auto">
              <a:xfrm>
                <a:off x="5010" y="195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7" name="Oval 257"/>
              <p:cNvSpPr>
                <a:spLocks noChangeArrowheads="1"/>
              </p:cNvSpPr>
              <p:nvPr/>
            </p:nvSpPr>
            <p:spPr bwMode="auto">
              <a:xfrm>
                <a:off x="4989" y="1849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8" name="Oval 258"/>
              <p:cNvSpPr>
                <a:spLocks noChangeArrowheads="1"/>
              </p:cNvSpPr>
              <p:nvPr/>
            </p:nvSpPr>
            <p:spPr bwMode="auto">
              <a:xfrm>
                <a:off x="4989" y="1849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9" name="Oval 259"/>
              <p:cNvSpPr>
                <a:spLocks noChangeArrowheads="1"/>
              </p:cNvSpPr>
              <p:nvPr/>
            </p:nvSpPr>
            <p:spPr bwMode="auto">
              <a:xfrm>
                <a:off x="4982" y="179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0" name="Oval 260"/>
              <p:cNvSpPr>
                <a:spLocks noChangeArrowheads="1"/>
              </p:cNvSpPr>
              <p:nvPr/>
            </p:nvSpPr>
            <p:spPr bwMode="auto">
              <a:xfrm>
                <a:off x="4982" y="179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1" name="Oval 261"/>
              <p:cNvSpPr>
                <a:spLocks noChangeArrowheads="1"/>
              </p:cNvSpPr>
              <p:nvPr/>
            </p:nvSpPr>
            <p:spPr bwMode="auto">
              <a:xfrm>
                <a:off x="4975" y="173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2" name="Oval 262"/>
              <p:cNvSpPr>
                <a:spLocks noChangeArrowheads="1"/>
              </p:cNvSpPr>
              <p:nvPr/>
            </p:nvSpPr>
            <p:spPr bwMode="auto">
              <a:xfrm>
                <a:off x="4969" y="171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3" name="Oval 263"/>
              <p:cNvSpPr>
                <a:spLocks noChangeArrowheads="1"/>
              </p:cNvSpPr>
              <p:nvPr/>
            </p:nvSpPr>
            <p:spPr bwMode="auto">
              <a:xfrm>
                <a:off x="4969" y="170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4" name="Oval 264"/>
              <p:cNvSpPr>
                <a:spLocks noChangeArrowheads="1"/>
              </p:cNvSpPr>
              <p:nvPr/>
            </p:nvSpPr>
            <p:spPr bwMode="auto">
              <a:xfrm>
                <a:off x="4948" y="162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5" name="Oval 265"/>
              <p:cNvSpPr>
                <a:spLocks noChangeArrowheads="1"/>
              </p:cNvSpPr>
              <p:nvPr/>
            </p:nvSpPr>
            <p:spPr bwMode="auto">
              <a:xfrm>
                <a:off x="4934" y="159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6" name="Oval 266"/>
              <p:cNvSpPr>
                <a:spLocks noChangeArrowheads="1"/>
              </p:cNvSpPr>
              <p:nvPr/>
            </p:nvSpPr>
            <p:spPr bwMode="auto">
              <a:xfrm>
                <a:off x="4934" y="158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7" name="Oval 267"/>
              <p:cNvSpPr>
                <a:spLocks noChangeArrowheads="1"/>
              </p:cNvSpPr>
              <p:nvPr/>
            </p:nvSpPr>
            <p:spPr bwMode="auto">
              <a:xfrm>
                <a:off x="4927" y="157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8" name="Oval 268"/>
              <p:cNvSpPr>
                <a:spLocks noChangeArrowheads="1"/>
              </p:cNvSpPr>
              <p:nvPr/>
            </p:nvSpPr>
            <p:spPr bwMode="auto">
              <a:xfrm>
                <a:off x="4920" y="155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9" name="Oval 269"/>
              <p:cNvSpPr>
                <a:spLocks noChangeArrowheads="1"/>
              </p:cNvSpPr>
              <p:nvPr/>
            </p:nvSpPr>
            <p:spPr bwMode="auto">
              <a:xfrm>
                <a:off x="4920" y="15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0" name="Oval 270"/>
              <p:cNvSpPr>
                <a:spLocks noChangeArrowheads="1"/>
              </p:cNvSpPr>
              <p:nvPr/>
            </p:nvSpPr>
            <p:spPr bwMode="auto">
              <a:xfrm>
                <a:off x="4885" y="146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1" name="Oval 271"/>
              <p:cNvSpPr>
                <a:spLocks noChangeArrowheads="1"/>
              </p:cNvSpPr>
              <p:nvPr/>
            </p:nvSpPr>
            <p:spPr bwMode="auto">
              <a:xfrm>
                <a:off x="4871" y="143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2" name="Oval 272"/>
              <p:cNvSpPr>
                <a:spLocks noChangeArrowheads="1"/>
              </p:cNvSpPr>
              <p:nvPr/>
            </p:nvSpPr>
            <p:spPr bwMode="auto">
              <a:xfrm>
                <a:off x="4864" y="142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3" name="Oval 273"/>
              <p:cNvSpPr>
                <a:spLocks noChangeArrowheads="1"/>
              </p:cNvSpPr>
              <p:nvPr/>
            </p:nvSpPr>
            <p:spPr bwMode="auto">
              <a:xfrm>
                <a:off x="4858" y="142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4" name="Oval 274"/>
              <p:cNvSpPr>
                <a:spLocks noChangeArrowheads="1"/>
              </p:cNvSpPr>
              <p:nvPr/>
            </p:nvSpPr>
            <p:spPr bwMode="auto">
              <a:xfrm>
                <a:off x="4851" y="140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5" name="Oval 275"/>
              <p:cNvSpPr>
                <a:spLocks noChangeArrowheads="1"/>
              </p:cNvSpPr>
              <p:nvPr/>
            </p:nvSpPr>
            <p:spPr bwMode="auto">
              <a:xfrm>
                <a:off x="4844" y="138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6" name="Oval 276"/>
              <p:cNvSpPr>
                <a:spLocks noChangeArrowheads="1"/>
              </p:cNvSpPr>
              <p:nvPr/>
            </p:nvSpPr>
            <p:spPr bwMode="auto">
              <a:xfrm>
                <a:off x="4795" y="131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7" name="Oval 277"/>
              <p:cNvSpPr>
                <a:spLocks noChangeArrowheads="1"/>
              </p:cNvSpPr>
              <p:nvPr/>
            </p:nvSpPr>
            <p:spPr bwMode="auto">
              <a:xfrm>
                <a:off x="4781" y="129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8" name="Oval 278"/>
              <p:cNvSpPr>
                <a:spLocks noChangeArrowheads="1"/>
              </p:cNvSpPr>
              <p:nvPr/>
            </p:nvSpPr>
            <p:spPr bwMode="auto">
              <a:xfrm>
                <a:off x="4767" y="128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9" name="Oval 279"/>
              <p:cNvSpPr>
                <a:spLocks noChangeArrowheads="1"/>
              </p:cNvSpPr>
              <p:nvPr/>
            </p:nvSpPr>
            <p:spPr bwMode="auto">
              <a:xfrm>
                <a:off x="4767" y="1272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0" name="Oval 280"/>
              <p:cNvSpPr>
                <a:spLocks noChangeArrowheads="1"/>
              </p:cNvSpPr>
              <p:nvPr/>
            </p:nvSpPr>
            <p:spPr bwMode="auto">
              <a:xfrm>
                <a:off x="4753" y="126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1" name="Oval 281"/>
              <p:cNvSpPr>
                <a:spLocks noChangeArrowheads="1"/>
              </p:cNvSpPr>
              <p:nvPr/>
            </p:nvSpPr>
            <p:spPr bwMode="auto">
              <a:xfrm>
                <a:off x="4740" y="124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2" name="Oval 282"/>
              <p:cNvSpPr>
                <a:spLocks noChangeArrowheads="1"/>
              </p:cNvSpPr>
              <p:nvPr/>
            </p:nvSpPr>
            <p:spPr bwMode="auto">
              <a:xfrm>
                <a:off x="4684" y="118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3" name="Oval 283"/>
              <p:cNvSpPr>
                <a:spLocks noChangeArrowheads="1"/>
              </p:cNvSpPr>
              <p:nvPr/>
            </p:nvSpPr>
            <p:spPr bwMode="auto">
              <a:xfrm>
                <a:off x="4663" y="116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4" name="Oval 284"/>
              <p:cNvSpPr>
                <a:spLocks noChangeArrowheads="1"/>
              </p:cNvSpPr>
              <p:nvPr/>
            </p:nvSpPr>
            <p:spPr bwMode="auto">
              <a:xfrm>
                <a:off x="4656" y="115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5" name="Oval 285"/>
              <p:cNvSpPr>
                <a:spLocks noChangeArrowheads="1"/>
              </p:cNvSpPr>
              <p:nvPr/>
            </p:nvSpPr>
            <p:spPr bwMode="auto">
              <a:xfrm>
                <a:off x="4649" y="115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6" name="Oval 286"/>
              <p:cNvSpPr>
                <a:spLocks noChangeArrowheads="1"/>
              </p:cNvSpPr>
              <p:nvPr/>
            </p:nvSpPr>
            <p:spPr bwMode="auto">
              <a:xfrm>
                <a:off x="4635" y="113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7" name="Oval 287"/>
              <p:cNvSpPr>
                <a:spLocks noChangeArrowheads="1"/>
              </p:cNvSpPr>
              <p:nvPr/>
            </p:nvSpPr>
            <p:spPr bwMode="auto">
              <a:xfrm>
                <a:off x="4622" y="112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8" name="Oval 288"/>
              <p:cNvSpPr>
                <a:spLocks noChangeArrowheads="1"/>
              </p:cNvSpPr>
              <p:nvPr/>
            </p:nvSpPr>
            <p:spPr bwMode="auto">
              <a:xfrm>
                <a:off x="4552" y="106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9" name="Oval 289"/>
              <p:cNvSpPr>
                <a:spLocks noChangeArrowheads="1"/>
              </p:cNvSpPr>
              <p:nvPr/>
            </p:nvSpPr>
            <p:spPr bwMode="auto">
              <a:xfrm>
                <a:off x="4531" y="1054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0" name="Oval 290"/>
              <p:cNvSpPr>
                <a:spLocks noChangeArrowheads="1"/>
              </p:cNvSpPr>
              <p:nvPr/>
            </p:nvSpPr>
            <p:spPr bwMode="auto">
              <a:xfrm>
                <a:off x="4517" y="1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1" name="Oval 291"/>
              <p:cNvSpPr>
                <a:spLocks noChangeArrowheads="1"/>
              </p:cNvSpPr>
              <p:nvPr/>
            </p:nvSpPr>
            <p:spPr bwMode="auto">
              <a:xfrm>
                <a:off x="4511" y="103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2" name="Oval 292"/>
              <p:cNvSpPr>
                <a:spLocks noChangeArrowheads="1"/>
              </p:cNvSpPr>
              <p:nvPr/>
            </p:nvSpPr>
            <p:spPr bwMode="auto">
              <a:xfrm>
                <a:off x="4490" y="102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3" name="Oval 293"/>
              <p:cNvSpPr>
                <a:spLocks noChangeArrowheads="1"/>
              </p:cNvSpPr>
              <p:nvPr/>
            </p:nvSpPr>
            <p:spPr bwMode="auto">
              <a:xfrm>
                <a:off x="4476" y="101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4" name="Oval 294"/>
              <p:cNvSpPr>
                <a:spLocks noChangeArrowheads="1"/>
              </p:cNvSpPr>
              <p:nvPr/>
            </p:nvSpPr>
            <p:spPr bwMode="auto">
              <a:xfrm>
                <a:off x="4406" y="96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5" name="Oval 295"/>
              <p:cNvSpPr>
                <a:spLocks noChangeArrowheads="1"/>
              </p:cNvSpPr>
              <p:nvPr/>
            </p:nvSpPr>
            <p:spPr bwMode="auto">
              <a:xfrm>
                <a:off x="4386" y="95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6" name="Oval 296"/>
              <p:cNvSpPr>
                <a:spLocks noChangeArrowheads="1"/>
              </p:cNvSpPr>
              <p:nvPr/>
            </p:nvSpPr>
            <p:spPr bwMode="auto">
              <a:xfrm>
                <a:off x="4372" y="93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7" name="Oval 297"/>
              <p:cNvSpPr>
                <a:spLocks noChangeArrowheads="1"/>
              </p:cNvSpPr>
              <p:nvPr/>
            </p:nvSpPr>
            <p:spPr bwMode="auto">
              <a:xfrm>
                <a:off x="4365" y="93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8" name="Oval 298"/>
              <p:cNvSpPr>
                <a:spLocks noChangeArrowheads="1"/>
              </p:cNvSpPr>
              <p:nvPr/>
            </p:nvSpPr>
            <p:spPr bwMode="auto">
              <a:xfrm>
                <a:off x="4344" y="92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9" name="Oval 299"/>
              <p:cNvSpPr>
                <a:spLocks noChangeArrowheads="1"/>
              </p:cNvSpPr>
              <p:nvPr/>
            </p:nvSpPr>
            <p:spPr bwMode="auto">
              <a:xfrm>
                <a:off x="4337" y="91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0" name="Oval 300"/>
              <p:cNvSpPr>
                <a:spLocks noChangeArrowheads="1"/>
              </p:cNvSpPr>
              <p:nvPr/>
            </p:nvSpPr>
            <p:spPr bwMode="auto">
              <a:xfrm>
                <a:off x="4261" y="87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1" name="Oval 301"/>
              <p:cNvSpPr>
                <a:spLocks noChangeArrowheads="1"/>
              </p:cNvSpPr>
              <p:nvPr/>
            </p:nvSpPr>
            <p:spPr bwMode="auto">
              <a:xfrm>
                <a:off x="4233" y="86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2" name="Oval 302"/>
              <p:cNvSpPr>
                <a:spLocks noChangeArrowheads="1"/>
              </p:cNvSpPr>
              <p:nvPr/>
            </p:nvSpPr>
            <p:spPr bwMode="auto">
              <a:xfrm>
                <a:off x="4219" y="8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3" name="Oval 303"/>
              <p:cNvSpPr>
                <a:spLocks noChangeArrowheads="1"/>
              </p:cNvSpPr>
              <p:nvPr/>
            </p:nvSpPr>
            <p:spPr bwMode="auto">
              <a:xfrm>
                <a:off x="4212" y="8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4" name="Oval 304"/>
              <p:cNvSpPr>
                <a:spLocks noChangeArrowheads="1"/>
              </p:cNvSpPr>
              <p:nvPr/>
            </p:nvSpPr>
            <p:spPr bwMode="auto">
              <a:xfrm>
                <a:off x="4191" y="83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5" name="Oval 305"/>
              <p:cNvSpPr>
                <a:spLocks noChangeArrowheads="1"/>
              </p:cNvSpPr>
              <p:nvPr/>
            </p:nvSpPr>
            <p:spPr bwMode="auto">
              <a:xfrm>
                <a:off x="4177" y="83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6" name="Oval 306"/>
              <p:cNvSpPr>
                <a:spLocks noChangeArrowheads="1"/>
              </p:cNvSpPr>
              <p:nvPr/>
            </p:nvSpPr>
            <p:spPr bwMode="auto">
              <a:xfrm>
                <a:off x="4094" y="79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7" name="Oval 307"/>
              <p:cNvSpPr>
                <a:spLocks noChangeArrowheads="1"/>
              </p:cNvSpPr>
              <p:nvPr/>
            </p:nvSpPr>
            <p:spPr bwMode="auto">
              <a:xfrm>
                <a:off x="4066" y="79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8" name="Oval 308"/>
              <p:cNvSpPr>
                <a:spLocks noChangeArrowheads="1"/>
              </p:cNvSpPr>
              <p:nvPr/>
            </p:nvSpPr>
            <p:spPr bwMode="auto">
              <a:xfrm>
                <a:off x="4046" y="78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9" name="Oval 309"/>
              <p:cNvSpPr>
                <a:spLocks noChangeArrowheads="1"/>
              </p:cNvSpPr>
              <p:nvPr/>
            </p:nvSpPr>
            <p:spPr bwMode="auto">
              <a:xfrm>
                <a:off x="4046" y="78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0" name="Oval 310"/>
              <p:cNvSpPr>
                <a:spLocks noChangeArrowheads="1"/>
              </p:cNvSpPr>
              <p:nvPr/>
            </p:nvSpPr>
            <p:spPr bwMode="auto">
              <a:xfrm>
                <a:off x="4025" y="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1" name="Oval 311"/>
              <p:cNvSpPr>
                <a:spLocks noChangeArrowheads="1"/>
              </p:cNvSpPr>
              <p:nvPr/>
            </p:nvSpPr>
            <p:spPr bwMode="auto">
              <a:xfrm>
                <a:off x="4004" y="77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2" name="Oval 312"/>
              <p:cNvSpPr>
                <a:spLocks noChangeArrowheads="1"/>
              </p:cNvSpPr>
              <p:nvPr/>
            </p:nvSpPr>
            <p:spPr bwMode="auto">
              <a:xfrm>
                <a:off x="3921" y="753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3" name="Oval 313"/>
              <p:cNvSpPr>
                <a:spLocks noChangeArrowheads="1"/>
              </p:cNvSpPr>
              <p:nvPr/>
            </p:nvSpPr>
            <p:spPr bwMode="auto">
              <a:xfrm>
                <a:off x="3893" y="74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4" name="Oval 314"/>
              <p:cNvSpPr>
                <a:spLocks noChangeArrowheads="1"/>
              </p:cNvSpPr>
              <p:nvPr/>
            </p:nvSpPr>
            <p:spPr bwMode="auto">
              <a:xfrm>
                <a:off x="3879" y="74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5" name="Oval 315"/>
              <p:cNvSpPr>
                <a:spLocks noChangeArrowheads="1"/>
              </p:cNvSpPr>
              <p:nvPr/>
            </p:nvSpPr>
            <p:spPr bwMode="auto">
              <a:xfrm>
                <a:off x="3865" y="74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6" name="Oval 316"/>
              <p:cNvSpPr>
                <a:spLocks noChangeArrowheads="1"/>
              </p:cNvSpPr>
              <p:nvPr/>
            </p:nvSpPr>
            <p:spPr bwMode="auto">
              <a:xfrm>
                <a:off x="3844" y="74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7" name="Oval 317"/>
              <p:cNvSpPr>
                <a:spLocks noChangeArrowheads="1"/>
              </p:cNvSpPr>
              <p:nvPr/>
            </p:nvSpPr>
            <p:spPr bwMode="auto">
              <a:xfrm>
                <a:off x="3830" y="73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8" name="Oval 318"/>
              <p:cNvSpPr>
                <a:spLocks noChangeArrowheads="1"/>
              </p:cNvSpPr>
              <p:nvPr/>
            </p:nvSpPr>
            <p:spPr bwMode="auto">
              <a:xfrm>
                <a:off x="3740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9" name="Oval 319"/>
              <p:cNvSpPr>
                <a:spLocks noChangeArrowheads="1"/>
              </p:cNvSpPr>
              <p:nvPr/>
            </p:nvSpPr>
            <p:spPr bwMode="auto">
              <a:xfrm>
                <a:off x="3719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0" name="Oval 320"/>
              <p:cNvSpPr>
                <a:spLocks noChangeArrowheads="1"/>
              </p:cNvSpPr>
              <p:nvPr/>
            </p:nvSpPr>
            <p:spPr bwMode="auto">
              <a:xfrm>
                <a:off x="3719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1" name="Oval 321"/>
              <p:cNvSpPr>
                <a:spLocks noChangeArrowheads="1"/>
              </p:cNvSpPr>
              <p:nvPr/>
            </p:nvSpPr>
            <p:spPr bwMode="auto">
              <a:xfrm>
                <a:off x="3699" y="72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2" name="Oval 322"/>
              <p:cNvSpPr>
                <a:spLocks noChangeArrowheads="1"/>
              </p:cNvSpPr>
              <p:nvPr/>
            </p:nvSpPr>
            <p:spPr bwMode="auto">
              <a:xfrm>
                <a:off x="3699" y="72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3" name="Oval 323"/>
              <p:cNvSpPr>
                <a:spLocks noChangeArrowheads="1"/>
              </p:cNvSpPr>
              <p:nvPr/>
            </p:nvSpPr>
            <p:spPr bwMode="auto">
              <a:xfrm>
                <a:off x="3685" y="72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4" name="Oval 324"/>
              <p:cNvSpPr>
                <a:spLocks noChangeArrowheads="1"/>
              </p:cNvSpPr>
              <p:nvPr/>
            </p:nvSpPr>
            <p:spPr bwMode="auto">
              <a:xfrm>
                <a:off x="3657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5" name="Oval 325"/>
              <p:cNvSpPr>
                <a:spLocks noChangeArrowheads="1"/>
              </p:cNvSpPr>
              <p:nvPr/>
            </p:nvSpPr>
            <p:spPr bwMode="auto">
              <a:xfrm>
                <a:off x="3449" y="72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6" name="Oval 326"/>
              <p:cNvSpPr>
                <a:spLocks noChangeArrowheads="1"/>
              </p:cNvSpPr>
              <p:nvPr/>
            </p:nvSpPr>
            <p:spPr bwMode="auto">
              <a:xfrm>
                <a:off x="3428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7" name="Oval 327"/>
              <p:cNvSpPr>
                <a:spLocks noChangeArrowheads="1"/>
              </p:cNvSpPr>
              <p:nvPr/>
            </p:nvSpPr>
            <p:spPr bwMode="auto">
              <a:xfrm>
                <a:off x="3213" y="72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8" name="Oval 328"/>
              <p:cNvSpPr>
                <a:spLocks noChangeArrowheads="1"/>
              </p:cNvSpPr>
              <p:nvPr/>
            </p:nvSpPr>
            <p:spPr bwMode="auto">
              <a:xfrm>
                <a:off x="3192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9" name="Oval 329"/>
              <p:cNvSpPr>
                <a:spLocks noChangeArrowheads="1"/>
              </p:cNvSpPr>
              <p:nvPr/>
            </p:nvSpPr>
            <p:spPr bwMode="auto">
              <a:xfrm>
                <a:off x="3178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0" name="Oval 330"/>
              <p:cNvSpPr>
                <a:spLocks noChangeArrowheads="1"/>
              </p:cNvSpPr>
              <p:nvPr/>
            </p:nvSpPr>
            <p:spPr bwMode="auto">
              <a:xfrm>
                <a:off x="3178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1" name="Oval 331"/>
              <p:cNvSpPr>
                <a:spLocks noChangeArrowheads="1"/>
              </p:cNvSpPr>
              <p:nvPr/>
            </p:nvSpPr>
            <p:spPr bwMode="auto">
              <a:xfrm>
                <a:off x="3095" y="73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2" name="Oval 332"/>
              <p:cNvSpPr>
                <a:spLocks noChangeArrowheads="1"/>
              </p:cNvSpPr>
              <p:nvPr/>
            </p:nvSpPr>
            <p:spPr bwMode="auto">
              <a:xfrm>
                <a:off x="2949" y="75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3" name="Oval 333"/>
              <p:cNvSpPr>
                <a:spLocks noChangeArrowheads="1"/>
              </p:cNvSpPr>
              <p:nvPr/>
            </p:nvSpPr>
            <p:spPr bwMode="auto">
              <a:xfrm>
                <a:off x="2845" y="76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4" name="Oval 334"/>
              <p:cNvSpPr>
                <a:spLocks noChangeArrowheads="1"/>
              </p:cNvSpPr>
              <p:nvPr/>
            </p:nvSpPr>
            <p:spPr bwMode="auto">
              <a:xfrm>
                <a:off x="2817" y="77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5" name="Oval 335"/>
              <p:cNvSpPr>
                <a:spLocks noChangeArrowheads="1"/>
              </p:cNvSpPr>
              <p:nvPr/>
            </p:nvSpPr>
            <p:spPr bwMode="auto">
              <a:xfrm>
                <a:off x="2803" y="77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6" name="Oval 336"/>
              <p:cNvSpPr>
                <a:spLocks noChangeArrowheads="1"/>
              </p:cNvSpPr>
              <p:nvPr/>
            </p:nvSpPr>
            <p:spPr bwMode="auto">
              <a:xfrm>
                <a:off x="2727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7" name="Oval 337"/>
              <p:cNvSpPr>
                <a:spLocks noChangeArrowheads="1"/>
              </p:cNvSpPr>
              <p:nvPr/>
            </p:nvSpPr>
            <p:spPr bwMode="auto">
              <a:xfrm>
                <a:off x="2727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8" name="Oval 338"/>
              <p:cNvSpPr>
                <a:spLocks noChangeArrowheads="1"/>
              </p:cNvSpPr>
              <p:nvPr/>
            </p:nvSpPr>
            <p:spPr bwMode="auto">
              <a:xfrm>
                <a:off x="2664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9" name="Oval 339"/>
              <p:cNvSpPr>
                <a:spLocks noChangeArrowheads="1"/>
              </p:cNvSpPr>
              <p:nvPr/>
            </p:nvSpPr>
            <p:spPr bwMode="auto">
              <a:xfrm>
                <a:off x="2637" y="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0" name="Oval 340"/>
              <p:cNvSpPr>
                <a:spLocks noChangeArrowheads="1"/>
              </p:cNvSpPr>
              <p:nvPr/>
            </p:nvSpPr>
            <p:spPr bwMode="auto">
              <a:xfrm>
                <a:off x="2429" y="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1" name="Oval 341"/>
              <p:cNvSpPr>
                <a:spLocks noChangeArrowheads="1"/>
              </p:cNvSpPr>
              <p:nvPr/>
            </p:nvSpPr>
            <p:spPr bwMode="auto">
              <a:xfrm>
                <a:off x="2408" y="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2" name="Oval 342"/>
              <p:cNvSpPr>
                <a:spLocks noChangeArrowheads="1"/>
              </p:cNvSpPr>
              <p:nvPr/>
            </p:nvSpPr>
            <p:spPr bwMode="auto">
              <a:xfrm>
                <a:off x="2193" y="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3" name="Oval 343"/>
              <p:cNvSpPr>
                <a:spLocks noChangeArrowheads="1"/>
              </p:cNvSpPr>
              <p:nvPr/>
            </p:nvSpPr>
            <p:spPr bwMode="auto">
              <a:xfrm>
                <a:off x="2172" y="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4" name="Oval 344"/>
              <p:cNvSpPr>
                <a:spLocks noChangeArrowheads="1"/>
              </p:cNvSpPr>
              <p:nvPr/>
            </p:nvSpPr>
            <p:spPr bwMode="auto">
              <a:xfrm>
                <a:off x="2158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5" name="Oval 345"/>
              <p:cNvSpPr>
                <a:spLocks noChangeArrowheads="1"/>
              </p:cNvSpPr>
              <p:nvPr/>
            </p:nvSpPr>
            <p:spPr bwMode="auto">
              <a:xfrm>
                <a:off x="2158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6" name="Oval 346"/>
              <p:cNvSpPr>
                <a:spLocks noChangeArrowheads="1"/>
              </p:cNvSpPr>
              <p:nvPr/>
            </p:nvSpPr>
            <p:spPr bwMode="auto">
              <a:xfrm>
                <a:off x="2130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7" name="Oval 347"/>
              <p:cNvSpPr>
                <a:spLocks noChangeArrowheads="1"/>
              </p:cNvSpPr>
              <p:nvPr/>
            </p:nvSpPr>
            <p:spPr bwMode="auto">
              <a:xfrm>
                <a:off x="2130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8" name="Oval 348"/>
              <p:cNvSpPr>
                <a:spLocks noChangeArrowheads="1"/>
              </p:cNvSpPr>
              <p:nvPr/>
            </p:nvSpPr>
            <p:spPr bwMode="auto">
              <a:xfrm>
                <a:off x="2109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9" name="Oval 349"/>
              <p:cNvSpPr>
                <a:spLocks noChangeArrowheads="1"/>
              </p:cNvSpPr>
              <p:nvPr/>
            </p:nvSpPr>
            <p:spPr bwMode="auto">
              <a:xfrm>
                <a:off x="2033" y="78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0" name="Oval 350"/>
              <p:cNvSpPr>
                <a:spLocks noChangeArrowheads="1"/>
              </p:cNvSpPr>
              <p:nvPr/>
            </p:nvSpPr>
            <p:spPr bwMode="auto">
              <a:xfrm>
                <a:off x="2019" y="79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1" name="Oval 351"/>
              <p:cNvSpPr>
                <a:spLocks noChangeArrowheads="1"/>
              </p:cNvSpPr>
              <p:nvPr/>
            </p:nvSpPr>
            <p:spPr bwMode="auto">
              <a:xfrm>
                <a:off x="1998" y="79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2" name="Oval 352"/>
              <p:cNvSpPr>
                <a:spLocks noChangeArrowheads="1"/>
              </p:cNvSpPr>
              <p:nvPr/>
            </p:nvSpPr>
            <p:spPr bwMode="auto">
              <a:xfrm>
                <a:off x="1984" y="79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3" name="Oval 353"/>
              <p:cNvSpPr>
                <a:spLocks noChangeArrowheads="1"/>
              </p:cNvSpPr>
              <p:nvPr/>
            </p:nvSpPr>
            <p:spPr bwMode="auto">
              <a:xfrm>
                <a:off x="1970" y="79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4" name="Oval 354"/>
              <p:cNvSpPr>
                <a:spLocks noChangeArrowheads="1"/>
              </p:cNvSpPr>
              <p:nvPr/>
            </p:nvSpPr>
            <p:spPr bwMode="auto">
              <a:xfrm>
                <a:off x="1943" y="80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5" name="Oval 355"/>
              <p:cNvSpPr>
                <a:spLocks noChangeArrowheads="1"/>
              </p:cNvSpPr>
              <p:nvPr/>
            </p:nvSpPr>
            <p:spPr bwMode="auto">
              <a:xfrm>
                <a:off x="1866" y="82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6" name="Oval 356"/>
              <p:cNvSpPr>
                <a:spLocks noChangeArrowheads="1"/>
              </p:cNvSpPr>
              <p:nvPr/>
            </p:nvSpPr>
            <p:spPr bwMode="auto">
              <a:xfrm>
                <a:off x="1852" y="82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7" name="Oval 357"/>
              <p:cNvSpPr>
                <a:spLocks noChangeArrowheads="1"/>
              </p:cNvSpPr>
              <p:nvPr/>
            </p:nvSpPr>
            <p:spPr bwMode="auto">
              <a:xfrm>
                <a:off x="1832" y="83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8" name="Oval 358"/>
              <p:cNvSpPr>
                <a:spLocks noChangeArrowheads="1"/>
              </p:cNvSpPr>
              <p:nvPr/>
            </p:nvSpPr>
            <p:spPr bwMode="auto">
              <a:xfrm>
                <a:off x="1825" y="83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9" name="Oval 359"/>
              <p:cNvSpPr>
                <a:spLocks noChangeArrowheads="1"/>
              </p:cNvSpPr>
              <p:nvPr/>
            </p:nvSpPr>
            <p:spPr bwMode="auto">
              <a:xfrm>
                <a:off x="1804" y="84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0" name="Oval 360"/>
              <p:cNvSpPr>
                <a:spLocks noChangeArrowheads="1"/>
              </p:cNvSpPr>
              <p:nvPr/>
            </p:nvSpPr>
            <p:spPr bwMode="auto">
              <a:xfrm>
                <a:off x="1776" y="8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1" name="Oval 361"/>
              <p:cNvSpPr>
                <a:spLocks noChangeArrowheads="1"/>
              </p:cNvSpPr>
              <p:nvPr/>
            </p:nvSpPr>
            <p:spPr bwMode="auto">
              <a:xfrm>
                <a:off x="1707" y="88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2" name="Oval 362"/>
              <p:cNvSpPr>
                <a:spLocks noChangeArrowheads="1"/>
              </p:cNvSpPr>
              <p:nvPr/>
            </p:nvSpPr>
            <p:spPr bwMode="auto">
              <a:xfrm>
                <a:off x="1686" y="88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3" name="Oval 363"/>
              <p:cNvSpPr>
                <a:spLocks noChangeArrowheads="1"/>
              </p:cNvSpPr>
              <p:nvPr/>
            </p:nvSpPr>
            <p:spPr bwMode="auto">
              <a:xfrm>
                <a:off x="1672" y="89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4" name="Oval 364"/>
              <p:cNvSpPr>
                <a:spLocks noChangeArrowheads="1"/>
              </p:cNvSpPr>
              <p:nvPr/>
            </p:nvSpPr>
            <p:spPr bwMode="auto">
              <a:xfrm>
                <a:off x="1658" y="90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5" name="Oval 365"/>
              <p:cNvSpPr>
                <a:spLocks noChangeArrowheads="1"/>
              </p:cNvSpPr>
              <p:nvPr/>
            </p:nvSpPr>
            <p:spPr bwMode="auto">
              <a:xfrm>
                <a:off x="1644" y="9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6" name="Oval 366"/>
              <p:cNvSpPr>
                <a:spLocks noChangeArrowheads="1"/>
              </p:cNvSpPr>
              <p:nvPr/>
            </p:nvSpPr>
            <p:spPr bwMode="auto">
              <a:xfrm>
                <a:off x="1623" y="92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7" name="Oval 367"/>
              <p:cNvSpPr>
                <a:spLocks noChangeArrowheads="1"/>
              </p:cNvSpPr>
              <p:nvPr/>
            </p:nvSpPr>
            <p:spPr bwMode="auto">
              <a:xfrm>
                <a:off x="1554" y="95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8" name="Oval 368"/>
              <p:cNvSpPr>
                <a:spLocks noChangeArrowheads="1"/>
              </p:cNvSpPr>
              <p:nvPr/>
            </p:nvSpPr>
            <p:spPr bwMode="auto">
              <a:xfrm>
                <a:off x="1540" y="96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9" name="Oval 369"/>
              <p:cNvSpPr>
                <a:spLocks noChangeArrowheads="1"/>
              </p:cNvSpPr>
              <p:nvPr/>
            </p:nvSpPr>
            <p:spPr bwMode="auto">
              <a:xfrm>
                <a:off x="1526" y="97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0" name="Oval 370"/>
              <p:cNvSpPr>
                <a:spLocks noChangeArrowheads="1"/>
              </p:cNvSpPr>
              <p:nvPr/>
            </p:nvSpPr>
            <p:spPr bwMode="auto">
              <a:xfrm>
                <a:off x="1519" y="98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1" name="Oval 371"/>
              <p:cNvSpPr>
                <a:spLocks noChangeArrowheads="1"/>
              </p:cNvSpPr>
              <p:nvPr/>
            </p:nvSpPr>
            <p:spPr bwMode="auto">
              <a:xfrm>
                <a:off x="1505" y="99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2" name="Oval 372"/>
              <p:cNvSpPr>
                <a:spLocks noChangeArrowheads="1"/>
              </p:cNvSpPr>
              <p:nvPr/>
            </p:nvSpPr>
            <p:spPr bwMode="auto">
              <a:xfrm>
                <a:off x="1478" y="101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3" name="Oval 373"/>
              <p:cNvSpPr>
                <a:spLocks noChangeArrowheads="1"/>
              </p:cNvSpPr>
              <p:nvPr/>
            </p:nvSpPr>
            <p:spPr bwMode="auto">
              <a:xfrm>
                <a:off x="1408" y="1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4" name="Oval 374"/>
              <p:cNvSpPr>
                <a:spLocks noChangeArrowheads="1"/>
              </p:cNvSpPr>
              <p:nvPr/>
            </p:nvSpPr>
            <p:spPr bwMode="auto">
              <a:xfrm>
                <a:off x="1394" y="106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5" name="Oval 375"/>
              <p:cNvSpPr>
                <a:spLocks noChangeArrowheads="1"/>
              </p:cNvSpPr>
              <p:nvPr/>
            </p:nvSpPr>
            <p:spPr bwMode="auto">
              <a:xfrm>
                <a:off x="1381" y="108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6" name="Oval 376"/>
              <p:cNvSpPr>
                <a:spLocks noChangeArrowheads="1"/>
              </p:cNvSpPr>
              <p:nvPr/>
            </p:nvSpPr>
            <p:spPr bwMode="auto">
              <a:xfrm>
                <a:off x="1367" y="108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7" name="Oval 377"/>
              <p:cNvSpPr>
                <a:spLocks noChangeArrowheads="1"/>
              </p:cNvSpPr>
              <p:nvPr/>
            </p:nvSpPr>
            <p:spPr bwMode="auto">
              <a:xfrm>
                <a:off x="1360" y="1093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8" name="Oval 378"/>
              <p:cNvSpPr>
                <a:spLocks noChangeArrowheads="1"/>
              </p:cNvSpPr>
              <p:nvPr/>
            </p:nvSpPr>
            <p:spPr bwMode="auto">
              <a:xfrm>
                <a:off x="1332" y="111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9" name="Oval 379"/>
              <p:cNvSpPr>
                <a:spLocks noChangeArrowheads="1"/>
              </p:cNvSpPr>
              <p:nvPr/>
            </p:nvSpPr>
            <p:spPr bwMode="auto">
              <a:xfrm>
                <a:off x="1276" y="115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0" name="Oval 380"/>
              <p:cNvSpPr>
                <a:spLocks noChangeArrowheads="1"/>
              </p:cNvSpPr>
              <p:nvPr/>
            </p:nvSpPr>
            <p:spPr bwMode="auto">
              <a:xfrm>
                <a:off x="1263" y="117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1" name="Oval 381"/>
              <p:cNvSpPr>
                <a:spLocks noChangeArrowheads="1"/>
              </p:cNvSpPr>
              <p:nvPr/>
            </p:nvSpPr>
            <p:spPr bwMode="auto">
              <a:xfrm>
                <a:off x="1249" y="1183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2" name="Oval 382"/>
              <p:cNvSpPr>
                <a:spLocks noChangeArrowheads="1"/>
              </p:cNvSpPr>
              <p:nvPr/>
            </p:nvSpPr>
            <p:spPr bwMode="auto">
              <a:xfrm>
                <a:off x="1242" y="118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3" name="Oval 383"/>
              <p:cNvSpPr>
                <a:spLocks noChangeArrowheads="1"/>
              </p:cNvSpPr>
              <p:nvPr/>
            </p:nvSpPr>
            <p:spPr bwMode="auto">
              <a:xfrm>
                <a:off x="1228" y="120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4" name="Oval 384"/>
              <p:cNvSpPr>
                <a:spLocks noChangeArrowheads="1"/>
              </p:cNvSpPr>
              <p:nvPr/>
            </p:nvSpPr>
            <p:spPr bwMode="auto">
              <a:xfrm>
                <a:off x="1207" y="122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5" name="Oval 385"/>
              <p:cNvSpPr>
                <a:spLocks noChangeArrowheads="1"/>
              </p:cNvSpPr>
              <p:nvPr/>
            </p:nvSpPr>
            <p:spPr bwMode="auto">
              <a:xfrm>
                <a:off x="1158" y="12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6" name="Oval 386"/>
              <p:cNvSpPr>
                <a:spLocks noChangeArrowheads="1"/>
              </p:cNvSpPr>
              <p:nvPr/>
            </p:nvSpPr>
            <p:spPr bwMode="auto">
              <a:xfrm>
                <a:off x="1152" y="129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7" name="Oval 387"/>
              <p:cNvSpPr>
                <a:spLocks noChangeArrowheads="1"/>
              </p:cNvSpPr>
              <p:nvPr/>
            </p:nvSpPr>
            <p:spPr bwMode="auto">
              <a:xfrm>
                <a:off x="1138" y="130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8" name="Oval 388"/>
              <p:cNvSpPr>
                <a:spLocks noChangeArrowheads="1"/>
              </p:cNvSpPr>
              <p:nvPr/>
            </p:nvSpPr>
            <p:spPr bwMode="auto">
              <a:xfrm>
                <a:off x="1131" y="131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9" name="Oval 389"/>
              <p:cNvSpPr>
                <a:spLocks noChangeArrowheads="1"/>
              </p:cNvSpPr>
              <p:nvPr/>
            </p:nvSpPr>
            <p:spPr bwMode="auto">
              <a:xfrm>
                <a:off x="1124" y="132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0" name="Oval 390"/>
              <p:cNvSpPr>
                <a:spLocks noChangeArrowheads="1"/>
              </p:cNvSpPr>
              <p:nvPr/>
            </p:nvSpPr>
            <p:spPr bwMode="auto">
              <a:xfrm>
                <a:off x="1103" y="13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1" name="Oval 391"/>
              <p:cNvSpPr>
                <a:spLocks noChangeArrowheads="1"/>
              </p:cNvSpPr>
              <p:nvPr/>
            </p:nvSpPr>
            <p:spPr bwMode="auto">
              <a:xfrm>
                <a:off x="1061" y="141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2" name="Oval 392"/>
              <p:cNvSpPr>
                <a:spLocks noChangeArrowheads="1"/>
              </p:cNvSpPr>
              <p:nvPr/>
            </p:nvSpPr>
            <p:spPr bwMode="auto">
              <a:xfrm>
                <a:off x="1054" y="142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3" name="Oval 393"/>
              <p:cNvSpPr>
                <a:spLocks noChangeArrowheads="1"/>
              </p:cNvSpPr>
              <p:nvPr/>
            </p:nvSpPr>
            <p:spPr bwMode="auto">
              <a:xfrm>
                <a:off x="1047" y="144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4" name="Oval 394"/>
              <p:cNvSpPr>
                <a:spLocks noChangeArrowheads="1"/>
              </p:cNvSpPr>
              <p:nvPr/>
            </p:nvSpPr>
            <p:spPr bwMode="auto">
              <a:xfrm>
                <a:off x="1041" y="145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5" name="Oval 395"/>
              <p:cNvSpPr>
                <a:spLocks noChangeArrowheads="1"/>
              </p:cNvSpPr>
              <p:nvPr/>
            </p:nvSpPr>
            <p:spPr bwMode="auto">
              <a:xfrm>
                <a:off x="1034" y="146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6" name="Oval 396"/>
              <p:cNvSpPr>
                <a:spLocks noChangeArrowheads="1"/>
              </p:cNvSpPr>
              <p:nvPr/>
            </p:nvSpPr>
            <p:spPr bwMode="auto">
              <a:xfrm>
                <a:off x="1020" y="149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7" name="Oval 397"/>
              <p:cNvSpPr>
                <a:spLocks noChangeArrowheads="1"/>
              </p:cNvSpPr>
              <p:nvPr/>
            </p:nvSpPr>
            <p:spPr bwMode="auto">
              <a:xfrm>
                <a:off x="992" y="155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8" name="Oval 398"/>
              <p:cNvSpPr>
                <a:spLocks noChangeArrowheads="1"/>
              </p:cNvSpPr>
              <p:nvPr/>
            </p:nvSpPr>
            <p:spPr bwMode="auto">
              <a:xfrm>
                <a:off x="985" y="156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9" name="Oval 399"/>
              <p:cNvSpPr>
                <a:spLocks noChangeArrowheads="1"/>
              </p:cNvSpPr>
              <p:nvPr/>
            </p:nvSpPr>
            <p:spPr bwMode="auto">
              <a:xfrm>
                <a:off x="978" y="158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0" name="Oval 400"/>
              <p:cNvSpPr>
                <a:spLocks noChangeArrowheads="1"/>
              </p:cNvSpPr>
              <p:nvPr/>
            </p:nvSpPr>
            <p:spPr bwMode="auto">
              <a:xfrm>
                <a:off x="978" y="1599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1" name="Oval 401"/>
              <p:cNvSpPr>
                <a:spLocks noChangeArrowheads="1"/>
              </p:cNvSpPr>
              <p:nvPr/>
            </p:nvSpPr>
            <p:spPr bwMode="auto">
              <a:xfrm>
                <a:off x="971" y="161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2" name="Oval 402"/>
              <p:cNvSpPr>
                <a:spLocks noChangeArrowheads="1"/>
              </p:cNvSpPr>
              <p:nvPr/>
            </p:nvSpPr>
            <p:spPr bwMode="auto">
              <a:xfrm>
                <a:off x="964" y="163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3" name="Oval 403"/>
              <p:cNvSpPr>
                <a:spLocks noChangeArrowheads="1"/>
              </p:cNvSpPr>
              <p:nvPr/>
            </p:nvSpPr>
            <p:spPr bwMode="auto">
              <a:xfrm>
                <a:off x="943" y="1708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4" name="Oval 404"/>
              <p:cNvSpPr>
                <a:spLocks noChangeArrowheads="1"/>
              </p:cNvSpPr>
              <p:nvPr/>
            </p:nvSpPr>
            <p:spPr bwMode="auto">
              <a:xfrm>
                <a:off x="943" y="172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</p:grpSp>
        <p:grpSp>
          <p:nvGrpSpPr>
            <p:cNvPr id="18" name="Group 405"/>
            <p:cNvGrpSpPr>
              <a:grpSpLocks/>
            </p:cNvGrpSpPr>
            <p:nvPr/>
          </p:nvGrpSpPr>
          <p:grpSpPr bwMode="auto">
            <a:xfrm>
              <a:off x="354035" y="1201746"/>
              <a:ext cx="6050089" cy="5343571"/>
              <a:chOff x="846" y="740"/>
              <a:chExt cx="4129" cy="3366"/>
            </a:xfrm>
          </p:grpSpPr>
          <p:sp>
            <p:nvSpPr>
              <p:cNvPr id="355" name="Oval 406"/>
              <p:cNvSpPr>
                <a:spLocks noChangeArrowheads="1"/>
              </p:cNvSpPr>
              <p:nvPr/>
            </p:nvSpPr>
            <p:spPr bwMode="auto">
              <a:xfrm>
                <a:off x="936" y="174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6" name="Oval 407"/>
              <p:cNvSpPr>
                <a:spLocks noChangeArrowheads="1"/>
              </p:cNvSpPr>
              <p:nvPr/>
            </p:nvSpPr>
            <p:spPr bwMode="auto">
              <a:xfrm>
                <a:off x="929" y="179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7" name="Oval 408"/>
              <p:cNvSpPr>
                <a:spLocks noChangeArrowheads="1"/>
              </p:cNvSpPr>
              <p:nvPr/>
            </p:nvSpPr>
            <p:spPr bwMode="auto">
              <a:xfrm>
                <a:off x="929" y="179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8" name="Oval 409"/>
              <p:cNvSpPr>
                <a:spLocks noChangeArrowheads="1"/>
              </p:cNvSpPr>
              <p:nvPr/>
            </p:nvSpPr>
            <p:spPr bwMode="auto">
              <a:xfrm>
                <a:off x="923" y="185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9" name="Oval 410"/>
              <p:cNvSpPr>
                <a:spLocks noChangeArrowheads="1"/>
              </p:cNvSpPr>
              <p:nvPr/>
            </p:nvSpPr>
            <p:spPr bwMode="auto">
              <a:xfrm>
                <a:off x="923" y="185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0" name="Oval 411"/>
              <p:cNvSpPr>
                <a:spLocks noChangeArrowheads="1"/>
              </p:cNvSpPr>
              <p:nvPr/>
            </p:nvSpPr>
            <p:spPr bwMode="auto">
              <a:xfrm>
                <a:off x="902" y="1958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1" name="Oval 412"/>
              <p:cNvSpPr>
                <a:spLocks noChangeArrowheads="1"/>
              </p:cNvSpPr>
              <p:nvPr/>
            </p:nvSpPr>
            <p:spPr bwMode="auto">
              <a:xfrm>
                <a:off x="902" y="197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2" name="Oval 413"/>
              <p:cNvSpPr>
                <a:spLocks noChangeArrowheads="1"/>
              </p:cNvSpPr>
              <p:nvPr/>
            </p:nvSpPr>
            <p:spPr bwMode="auto">
              <a:xfrm>
                <a:off x="895" y="199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3" name="Oval 414"/>
              <p:cNvSpPr>
                <a:spLocks noChangeArrowheads="1"/>
              </p:cNvSpPr>
              <p:nvPr/>
            </p:nvSpPr>
            <p:spPr bwMode="auto">
              <a:xfrm>
                <a:off x="888" y="2067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4" name="Oval 415"/>
              <p:cNvSpPr>
                <a:spLocks noChangeArrowheads="1"/>
              </p:cNvSpPr>
              <p:nvPr/>
            </p:nvSpPr>
            <p:spPr bwMode="auto">
              <a:xfrm>
                <a:off x="888" y="222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5" name="Oval 416"/>
              <p:cNvSpPr>
                <a:spLocks noChangeArrowheads="1"/>
              </p:cNvSpPr>
              <p:nvPr/>
            </p:nvSpPr>
            <p:spPr bwMode="auto">
              <a:xfrm>
                <a:off x="888" y="224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6" name="Oval 417"/>
              <p:cNvSpPr>
                <a:spLocks noChangeArrowheads="1"/>
              </p:cNvSpPr>
              <p:nvPr/>
            </p:nvSpPr>
            <p:spPr bwMode="auto">
              <a:xfrm>
                <a:off x="888" y="226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7" name="Oval 418"/>
              <p:cNvSpPr>
                <a:spLocks noChangeArrowheads="1"/>
              </p:cNvSpPr>
              <p:nvPr/>
            </p:nvSpPr>
            <p:spPr bwMode="auto">
              <a:xfrm>
                <a:off x="888" y="22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8" name="Oval 419"/>
              <p:cNvSpPr>
                <a:spLocks noChangeArrowheads="1"/>
              </p:cNvSpPr>
              <p:nvPr/>
            </p:nvSpPr>
            <p:spPr bwMode="auto">
              <a:xfrm>
                <a:off x="888" y="2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9" name="Oval 420"/>
              <p:cNvSpPr>
                <a:spLocks noChangeArrowheads="1"/>
              </p:cNvSpPr>
              <p:nvPr/>
            </p:nvSpPr>
            <p:spPr bwMode="auto">
              <a:xfrm>
                <a:off x="888" y="2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0" name="Oval 421"/>
              <p:cNvSpPr>
                <a:spLocks noChangeArrowheads="1"/>
              </p:cNvSpPr>
              <p:nvPr/>
            </p:nvSpPr>
            <p:spPr bwMode="auto">
              <a:xfrm>
                <a:off x="888" y="2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1" name="Oval 422"/>
              <p:cNvSpPr>
                <a:spLocks noChangeArrowheads="1"/>
              </p:cNvSpPr>
              <p:nvPr/>
            </p:nvSpPr>
            <p:spPr bwMode="auto">
              <a:xfrm>
                <a:off x="888" y="25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2" name="Oval 423"/>
              <p:cNvSpPr>
                <a:spLocks noChangeArrowheads="1"/>
              </p:cNvSpPr>
              <p:nvPr/>
            </p:nvSpPr>
            <p:spPr bwMode="auto">
              <a:xfrm>
                <a:off x="888" y="25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3" name="Oval 424"/>
              <p:cNvSpPr>
                <a:spLocks noChangeArrowheads="1"/>
              </p:cNvSpPr>
              <p:nvPr/>
            </p:nvSpPr>
            <p:spPr bwMode="auto">
              <a:xfrm>
                <a:off x="888" y="257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4" name="Oval 425"/>
              <p:cNvSpPr>
                <a:spLocks noChangeArrowheads="1"/>
              </p:cNvSpPr>
              <p:nvPr/>
            </p:nvSpPr>
            <p:spPr bwMode="auto">
              <a:xfrm>
                <a:off x="888" y="259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5" name="Oval 426"/>
              <p:cNvSpPr>
                <a:spLocks noChangeArrowheads="1"/>
              </p:cNvSpPr>
              <p:nvPr/>
            </p:nvSpPr>
            <p:spPr bwMode="auto">
              <a:xfrm>
                <a:off x="888" y="275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6" name="Oval 427"/>
              <p:cNvSpPr>
                <a:spLocks noChangeArrowheads="1"/>
              </p:cNvSpPr>
              <p:nvPr/>
            </p:nvSpPr>
            <p:spPr bwMode="auto">
              <a:xfrm>
                <a:off x="895" y="282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7" name="Oval 428"/>
              <p:cNvSpPr>
                <a:spLocks noChangeArrowheads="1"/>
              </p:cNvSpPr>
              <p:nvPr/>
            </p:nvSpPr>
            <p:spPr bwMode="auto">
              <a:xfrm>
                <a:off x="902" y="2843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8" name="Oval 429"/>
              <p:cNvSpPr>
                <a:spLocks noChangeArrowheads="1"/>
              </p:cNvSpPr>
              <p:nvPr/>
            </p:nvSpPr>
            <p:spPr bwMode="auto">
              <a:xfrm>
                <a:off x="902" y="2862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9" name="Oval 430"/>
              <p:cNvSpPr>
                <a:spLocks noChangeArrowheads="1"/>
              </p:cNvSpPr>
              <p:nvPr/>
            </p:nvSpPr>
            <p:spPr bwMode="auto">
              <a:xfrm>
                <a:off x="923" y="296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0" name="Oval 431"/>
              <p:cNvSpPr>
                <a:spLocks noChangeArrowheads="1"/>
              </p:cNvSpPr>
              <p:nvPr/>
            </p:nvSpPr>
            <p:spPr bwMode="auto">
              <a:xfrm>
                <a:off x="923" y="296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1" name="Oval 432"/>
              <p:cNvSpPr>
                <a:spLocks noChangeArrowheads="1"/>
              </p:cNvSpPr>
              <p:nvPr/>
            </p:nvSpPr>
            <p:spPr bwMode="auto">
              <a:xfrm>
                <a:off x="929" y="302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2" name="Oval 433"/>
              <p:cNvSpPr>
                <a:spLocks noChangeArrowheads="1"/>
              </p:cNvSpPr>
              <p:nvPr/>
            </p:nvSpPr>
            <p:spPr bwMode="auto">
              <a:xfrm>
                <a:off x="929" y="302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3" name="Oval 434"/>
              <p:cNvSpPr>
                <a:spLocks noChangeArrowheads="1"/>
              </p:cNvSpPr>
              <p:nvPr/>
            </p:nvSpPr>
            <p:spPr bwMode="auto">
              <a:xfrm>
                <a:off x="936" y="307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4" name="Oval 435"/>
              <p:cNvSpPr>
                <a:spLocks noChangeArrowheads="1"/>
              </p:cNvSpPr>
              <p:nvPr/>
            </p:nvSpPr>
            <p:spPr bwMode="auto">
              <a:xfrm>
                <a:off x="943" y="309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5" name="Oval 436"/>
              <p:cNvSpPr>
                <a:spLocks noChangeArrowheads="1"/>
              </p:cNvSpPr>
              <p:nvPr/>
            </p:nvSpPr>
            <p:spPr bwMode="auto">
              <a:xfrm>
                <a:off x="943" y="311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6" name="Oval 437"/>
              <p:cNvSpPr>
                <a:spLocks noChangeArrowheads="1"/>
              </p:cNvSpPr>
              <p:nvPr/>
            </p:nvSpPr>
            <p:spPr bwMode="auto">
              <a:xfrm>
                <a:off x="964" y="318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7" name="Oval 438"/>
              <p:cNvSpPr>
                <a:spLocks noChangeArrowheads="1"/>
              </p:cNvSpPr>
              <p:nvPr/>
            </p:nvSpPr>
            <p:spPr bwMode="auto">
              <a:xfrm>
                <a:off x="971" y="320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8" name="Oval 439"/>
              <p:cNvSpPr>
                <a:spLocks noChangeArrowheads="1"/>
              </p:cNvSpPr>
              <p:nvPr/>
            </p:nvSpPr>
            <p:spPr bwMode="auto">
              <a:xfrm>
                <a:off x="978" y="322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9" name="Oval 440"/>
              <p:cNvSpPr>
                <a:spLocks noChangeArrowheads="1"/>
              </p:cNvSpPr>
              <p:nvPr/>
            </p:nvSpPr>
            <p:spPr bwMode="auto">
              <a:xfrm>
                <a:off x="978" y="32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0" name="Oval 441"/>
              <p:cNvSpPr>
                <a:spLocks noChangeArrowheads="1"/>
              </p:cNvSpPr>
              <p:nvPr/>
            </p:nvSpPr>
            <p:spPr bwMode="auto">
              <a:xfrm>
                <a:off x="985" y="324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1" name="Oval 442"/>
              <p:cNvSpPr>
                <a:spLocks noChangeArrowheads="1"/>
              </p:cNvSpPr>
              <p:nvPr/>
            </p:nvSpPr>
            <p:spPr bwMode="auto">
              <a:xfrm>
                <a:off x="992" y="326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2" name="Oval 443"/>
              <p:cNvSpPr>
                <a:spLocks noChangeArrowheads="1"/>
              </p:cNvSpPr>
              <p:nvPr/>
            </p:nvSpPr>
            <p:spPr bwMode="auto">
              <a:xfrm>
                <a:off x="1020" y="333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3" name="Oval 444"/>
              <p:cNvSpPr>
                <a:spLocks noChangeArrowheads="1"/>
              </p:cNvSpPr>
              <p:nvPr/>
            </p:nvSpPr>
            <p:spPr bwMode="auto">
              <a:xfrm>
                <a:off x="1034" y="335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4" name="Oval 445"/>
              <p:cNvSpPr>
                <a:spLocks noChangeArrowheads="1"/>
              </p:cNvSpPr>
              <p:nvPr/>
            </p:nvSpPr>
            <p:spPr bwMode="auto">
              <a:xfrm>
                <a:off x="1041" y="336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5" name="Oval 446"/>
              <p:cNvSpPr>
                <a:spLocks noChangeArrowheads="1"/>
              </p:cNvSpPr>
              <p:nvPr/>
            </p:nvSpPr>
            <p:spPr bwMode="auto">
              <a:xfrm>
                <a:off x="1047" y="337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6" name="Oval 447"/>
              <p:cNvSpPr>
                <a:spLocks noChangeArrowheads="1"/>
              </p:cNvSpPr>
              <p:nvPr/>
            </p:nvSpPr>
            <p:spPr bwMode="auto">
              <a:xfrm>
                <a:off x="1054" y="339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7" name="Oval 448"/>
              <p:cNvSpPr>
                <a:spLocks noChangeArrowheads="1"/>
              </p:cNvSpPr>
              <p:nvPr/>
            </p:nvSpPr>
            <p:spPr bwMode="auto">
              <a:xfrm>
                <a:off x="1061" y="3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8" name="Oval 449"/>
              <p:cNvSpPr>
                <a:spLocks noChangeArrowheads="1"/>
              </p:cNvSpPr>
              <p:nvPr/>
            </p:nvSpPr>
            <p:spPr bwMode="auto">
              <a:xfrm>
                <a:off x="1103" y="347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9" name="Oval 450"/>
              <p:cNvSpPr>
                <a:spLocks noChangeArrowheads="1"/>
              </p:cNvSpPr>
              <p:nvPr/>
            </p:nvSpPr>
            <p:spPr bwMode="auto">
              <a:xfrm>
                <a:off x="1124" y="349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0" name="Oval 451"/>
              <p:cNvSpPr>
                <a:spLocks noChangeArrowheads="1"/>
              </p:cNvSpPr>
              <p:nvPr/>
            </p:nvSpPr>
            <p:spPr bwMode="auto">
              <a:xfrm>
                <a:off x="1131" y="350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1" name="Oval 452"/>
              <p:cNvSpPr>
                <a:spLocks noChangeArrowheads="1"/>
              </p:cNvSpPr>
              <p:nvPr/>
            </p:nvSpPr>
            <p:spPr bwMode="auto">
              <a:xfrm>
                <a:off x="1138" y="351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2" name="Oval 453"/>
              <p:cNvSpPr>
                <a:spLocks noChangeArrowheads="1"/>
              </p:cNvSpPr>
              <p:nvPr/>
            </p:nvSpPr>
            <p:spPr bwMode="auto">
              <a:xfrm>
                <a:off x="1152" y="352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3" name="Oval 454"/>
              <p:cNvSpPr>
                <a:spLocks noChangeArrowheads="1"/>
              </p:cNvSpPr>
              <p:nvPr/>
            </p:nvSpPr>
            <p:spPr bwMode="auto">
              <a:xfrm>
                <a:off x="1158" y="35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4" name="Oval 455"/>
              <p:cNvSpPr>
                <a:spLocks noChangeArrowheads="1"/>
              </p:cNvSpPr>
              <p:nvPr/>
            </p:nvSpPr>
            <p:spPr bwMode="auto">
              <a:xfrm>
                <a:off x="1207" y="360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5" name="Oval 456"/>
              <p:cNvSpPr>
                <a:spLocks noChangeArrowheads="1"/>
              </p:cNvSpPr>
              <p:nvPr/>
            </p:nvSpPr>
            <p:spPr bwMode="auto">
              <a:xfrm>
                <a:off x="1228" y="361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6" name="Oval 457"/>
              <p:cNvSpPr>
                <a:spLocks noChangeArrowheads="1"/>
              </p:cNvSpPr>
              <p:nvPr/>
            </p:nvSpPr>
            <p:spPr bwMode="auto">
              <a:xfrm>
                <a:off x="1242" y="363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7" name="Oval 458"/>
              <p:cNvSpPr>
                <a:spLocks noChangeArrowheads="1"/>
              </p:cNvSpPr>
              <p:nvPr/>
            </p:nvSpPr>
            <p:spPr bwMode="auto">
              <a:xfrm>
                <a:off x="1249" y="363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8" name="Oval 459"/>
              <p:cNvSpPr>
                <a:spLocks noChangeArrowheads="1"/>
              </p:cNvSpPr>
              <p:nvPr/>
            </p:nvSpPr>
            <p:spPr bwMode="auto">
              <a:xfrm>
                <a:off x="1263" y="365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9" name="Oval 460"/>
              <p:cNvSpPr>
                <a:spLocks noChangeArrowheads="1"/>
              </p:cNvSpPr>
              <p:nvPr/>
            </p:nvSpPr>
            <p:spPr bwMode="auto">
              <a:xfrm>
                <a:off x="1276" y="366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0" name="Oval 461"/>
              <p:cNvSpPr>
                <a:spLocks noChangeArrowheads="1"/>
              </p:cNvSpPr>
              <p:nvPr/>
            </p:nvSpPr>
            <p:spPr bwMode="auto">
              <a:xfrm>
                <a:off x="1332" y="370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1" name="Oval 462"/>
              <p:cNvSpPr>
                <a:spLocks noChangeArrowheads="1"/>
              </p:cNvSpPr>
              <p:nvPr/>
            </p:nvSpPr>
            <p:spPr bwMode="auto">
              <a:xfrm>
                <a:off x="1360" y="372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2" name="Oval 463"/>
              <p:cNvSpPr>
                <a:spLocks noChangeArrowheads="1"/>
              </p:cNvSpPr>
              <p:nvPr/>
            </p:nvSpPr>
            <p:spPr bwMode="auto">
              <a:xfrm>
                <a:off x="1367" y="373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3" name="Oval 464"/>
              <p:cNvSpPr>
                <a:spLocks noChangeArrowheads="1"/>
              </p:cNvSpPr>
              <p:nvPr/>
            </p:nvSpPr>
            <p:spPr bwMode="auto">
              <a:xfrm>
                <a:off x="1381" y="374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4" name="Oval 465"/>
              <p:cNvSpPr>
                <a:spLocks noChangeArrowheads="1"/>
              </p:cNvSpPr>
              <p:nvPr/>
            </p:nvSpPr>
            <p:spPr bwMode="auto">
              <a:xfrm>
                <a:off x="1394" y="375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5" name="Oval 466"/>
              <p:cNvSpPr>
                <a:spLocks noChangeArrowheads="1"/>
              </p:cNvSpPr>
              <p:nvPr/>
            </p:nvSpPr>
            <p:spPr bwMode="auto">
              <a:xfrm>
                <a:off x="1408" y="376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6" name="Oval 467"/>
              <p:cNvSpPr>
                <a:spLocks noChangeArrowheads="1"/>
              </p:cNvSpPr>
              <p:nvPr/>
            </p:nvSpPr>
            <p:spPr bwMode="auto">
              <a:xfrm>
                <a:off x="1478" y="381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7" name="Oval 468"/>
              <p:cNvSpPr>
                <a:spLocks noChangeArrowheads="1"/>
              </p:cNvSpPr>
              <p:nvPr/>
            </p:nvSpPr>
            <p:spPr bwMode="auto">
              <a:xfrm>
                <a:off x="1505" y="383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8" name="Oval 469"/>
              <p:cNvSpPr>
                <a:spLocks noChangeArrowheads="1"/>
              </p:cNvSpPr>
              <p:nvPr/>
            </p:nvSpPr>
            <p:spPr bwMode="auto">
              <a:xfrm>
                <a:off x="1519" y="383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9" name="Oval 470"/>
              <p:cNvSpPr>
                <a:spLocks noChangeArrowheads="1"/>
              </p:cNvSpPr>
              <p:nvPr/>
            </p:nvSpPr>
            <p:spPr bwMode="auto">
              <a:xfrm>
                <a:off x="1526" y="384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0" name="Oval 471"/>
              <p:cNvSpPr>
                <a:spLocks noChangeArrowheads="1"/>
              </p:cNvSpPr>
              <p:nvPr/>
            </p:nvSpPr>
            <p:spPr bwMode="auto">
              <a:xfrm>
                <a:off x="1540" y="385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1" name="Oval 472"/>
              <p:cNvSpPr>
                <a:spLocks noChangeArrowheads="1"/>
              </p:cNvSpPr>
              <p:nvPr/>
            </p:nvSpPr>
            <p:spPr bwMode="auto">
              <a:xfrm>
                <a:off x="1554" y="386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2" name="Oval 473"/>
              <p:cNvSpPr>
                <a:spLocks noChangeArrowheads="1"/>
              </p:cNvSpPr>
              <p:nvPr/>
            </p:nvSpPr>
            <p:spPr bwMode="auto">
              <a:xfrm>
                <a:off x="1623" y="390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3" name="Oval 474"/>
              <p:cNvSpPr>
                <a:spLocks noChangeArrowheads="1"/>
              </p:cNvSpPr>
              <p:nvPr/>
            </p:nvSpPr>
            <p:spPr bwMode="auto">
              <a:xfrm>
                <a:off x="1644" y="391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4" name="Oval 475"/>
              <p:cNvSpPr>
                <a:spLocks noChangeArrowheads="1"/>
              </p:cNvSpPr>
              <p:nvPr/>
            </p:nvSpPr>
            <p:spPr bwMode="auto">
              <a:xfrm>
                <a:off x="1658" y="392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5" name="Oval 476"/>
              <p:cNvSpPr>
                <a:spLocks noChangeArrowheads="1"/>
              </p:cNvSpPr>
              <p:nvPr/>
            </p:nvSpPr>
            <p:spPr bwMode="auto">
              <a:xfrm>
                <a:off x="1672" y="392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6" name="Oval 477"/>
              <p:cNvSpPr>
                <a:spLocks noChangeArrowheads="1"/>
              </p:cNvSpPr>
              <p:nvPr/>
            </p:nvSpPr>
            <p:spPr bwMode="auto">
              <a:xfrm>
                <a:off x="1686" y="393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7" name="Oval 478"/>
              <p:cNvSpPr>
                <a:spLocks noChangeArrowheads="1"/>
              </p:cNvSpPr>
              <p:nvPr/>
            </p:nvSpPr>
            <p:spPr bwMode="auto">
              <a:xfrm>
                <a:off x="1707" y="394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8" name="Oval 479"/>
              <p:cNvSpPr>
                <a:spLocks noChangeArrowheads="1"/>
              </p:cNvSpPr>
              <p:nvPr/>
            </p:nvSpPr>
            <p:spPr bwMode="auto">
              <a:xfrm>
                <a:off x="1776" y="397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9" name="Oval 480"/>
              <p:cNvSpPr>
                <a:spLocks noChangeArrowheads="1"/>
              </p:cNvSpPr>
              <p:nvPr/>
            </p:nvSpPr>
            <p:spPr bwMode="auto">
              <a:xfrm>
                <a:off x="1804" y="397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0" name="Oval 481"/>
              <p:cNvSpPr>
                <a:spLocks noChangeArrowheads="1"/>
              </p:cNvSpPr>
              <p:nvPr/>
            </p:nvSpPr>
            <p:spPr bwMode="auto">
              <a:xfrm>
                <a:off x="1825" y="398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1" name="Oval 482"/>
              <p:cNvSpPr>
                <a:spLocks noChangeArrowheads="1"/>
              </p:cNvSpPr>
              <p:nvPr/>
            </p:nvSpPr>
            <p:spPr bwMode="auto">
              <a:xfrm>
                <a:off x="1825" y="398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2" name="Oval 483"/>
              <p:cNvSpPr>
                <a:spLocks noChangeArrowheads="1"/>
              </p:cNvSpPr>
              <p:nvPr/>
            </p:nvSpPr>
            <p:spPr bwMode="auto">
              <a:xfrm>
                <a:off x="1852" y="399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3" name="Oval 484"/>
              <p:cNvSpPr>
                <a:spLocks noChangeArrowheads="1"/>
              </p:cNvSpPr>
              <p:nvPr/>
            </p:nvSpPr>
            <p:spPr bwMode="auto">
              <a:xfrm>
                <a:off x="1866" y="399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4" name="Oval 485"/>
              <p:cNvSpPr>
                <a:spLocks noChangeArrowheads="1"/>
              </p:cNvSpPr>
              <p:nvPr/>
            </p:nvSpPr>
            <p:spPr bwMode="auto">
              <a:xfrm>
                <a:off x="1943" y="401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5" name="Oval 486"/>
              <p:cNvSpPr>
                <a:spLocks noChangeArrowheads="1"/>
              </p:cNvSpPr>
              <p:nvPr/>
            </p:nvSpPr>
            <p:spPr bwMode="auto">
              <a:xfrm>
                <a:off x="1970" y="402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6" name="Oval 487"/>
              <p:cNvSpPr>
                <a:spLocks noChangeArrowheads="1"/>
              </p:cNvSpPr>
              <p:nvPr/>
            </p:nvSpPr>
            <p:spPr bwMode="auto">
              <a:xfrm>
                <a:off x="1984" y="402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7" name="Oval 488"/>
              <p:cNvSpPr>
                <a:spLocks noChangeArrowheads="1"/>
              </p:cNvSpPr>
              <p:nvPr/>
            </p:nvSpPr>
            <p:spPr bwMode="auto">
              <a:xfrm>
                <a:off x="1998" y="402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8" name="Oval 489"/>
              <p:cNvSpPr>
                <a:spLocks noChangeArrowheads="1"/>
              </p:cNvSpPr>
              <p:nvPr/>
            </p:nvSpPr>
            <p:spPr bwMode="auto">
              <a:xfrm>
                <a:off x="2019" y="402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9" name="Oval 490"/>
              <p:cNvSpPr>
                <a:spLocks noChangeArrowheads="1"/>
              </p:cNvSpPr>
              <p:nvPr/>
            </p:nvSpPr>
            <p:spPr bwMode="auto">
              <a:xfrm>
                <a:off x="2033" y="403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0" name="Oval 491"/>
              <p:cNvSpPr>
                <a:spLocks noChangeArrowheads="1"/>
              </p:cNvSpPr>
              <p:nvPr/>
            </p:nvSpPr>
            <p:spPr bwMode="auto">
              <a:xfrm>
                <a:off x="2109" y="4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1" name="Oval 492"/>
              <p:cNvSpPr>
                <a:spLocks noChangeArrowheads="1"/>
              </p:cNvSpPr>
              <p:nvPr/>
            </p:nvSpPr>
            <p:spPr bwMode="auto">
              <a:xfrm>
                <a:off x="2130" y="4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2" name="Oval 493"/>
              <p:cNvSpPr>
                <a:spLocks noChangeArrowheads="1"/>
              </p:cNvSpPr>
              <p:nvPr/>
            </p:nvSpPr>
            <p:spPr bwMode="auto">
              <a:xfrm>
                <a:off x="2130" y="4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3" name="Oval 494"/>
              <p:cNvSpPr>
                <a:spLocks noChangeArrowheads="1"/>
              </p:cNvSpPr>
              <p:nvPr/>
            </p:nvSpPr>
            <p:spPr bwMode="auto">
              <a:xfrm>
                <a:off x="2130" y="4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4" name="Oval 495"/>
              <p:cNvSpPr>
                <a:spLocks noChangeArrowheads="1"/>
              </p:cNvSpPr>
              <p:nvPr/>
            </p:nvSpPr>
            <p:spPr bwMode="auto">
              <a:xfrm>
                <a:off x="2158" y="4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5" name="Oval 496"/>
              <p:cNvSpPr>
                <a:spLocks noChangeArrowheads="1"/>
              </p:cNvSpPr>
              <p:nvPr/>
            </p:nvSpPr>
            <p:spPr bwMode="auto">
              <a:xfrm>
                <a:off x="2172" y="404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6" name="Oval 497"/>
              <p:cNvSpPr>
                <a:spLocks noChangeArrowheads="1"/>
              </p:cNvSpPr>
              <p:nvPr/>
            </p:nvSpPr>
            <p:spPr bwMode="auto">
              <a:xfrm>
                <a:off x="2193" y="404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7" name="Oval 498"/>
              <p:cNvSpPr>
                <a:spLocks noChangeArrowheads="1"/>
              </p:cNvSpPr>
              <p:nvPr/>
            </p:nvSpPr>
            <p:spPr bwMode="auto">
              <a:xfrm>
                <a:off x="2269" y="4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8" name="Oval 499"/>
              <p:cNvSpPr>
                <a:spLocks noChangeArrowheads="1"/>
              </p:cNvSpPr>
              <p:nvPr/>
            </p:nvSpPr>
            <p:spPr bwMode="auto">
              <a:xfrm>
                <a:off x="2290" y="404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9" name="Oval 500"/>
              <p:cNvSpPr>
                <a:spLocks noChangeArrowheads="1"/>
              </p:cNvSpPr>
              <p:nvPr/>
            </p:nvSpPr>
            <p:spPr bwMode="auto">
              <a:xfrm>
                <a:off x="2408" y="404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0" name="Oval 501"/>
              <p:cNvSpPr>
                <a:spLocks noChangeArrowheads="1"/>
              </p:cNvSpPr>
              <p:nvPr/>
            </p:nvSpPr>
            <p:spPr bwMode="auto">
              <a:xfrm>
                <a:off x="2429" y="404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1" name="Oval 502"/>
              <p:cNvSpPr>
                <a:spLocks noChangeArrowheads="1"/>
              </p:cNvSpPr>
              <p:nvPr/>
            </p:nvSpPr>
            <p:spPr bwMode="auto">
              <a:xfrm>
                <a:off x="2449" y="40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2" name="Oval 503"/>
              <p:cNvSpPr>
                <a:spLocks noChangeArrowheads="1"/>
              </p:cNvSpPr>
              <p:nvPr/>
            </p:nvSpPr>
            <p:spPr bwMode="auto">
              <a:xfrm>
                <a:off x="2470" y="40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3" name="Oval 504"/>
              <p:cNvSpPr>
                <a:spLocks noChangeArrowheads="1"/>
              </p:cNvSpPr>
              <p:nvPr/>
            </p:nvSpPr>
            <p:spPr bwMode="auto">
              <a:xfrm>
                <a:off x="2588" y="405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4" name="Oval 505"/>
              <p:cNvSpPr>
                <a:spLocks noChangeArrowheads="1"/>
              </p:cNvSpPr>
              <p:nvPr/>
            </p:nvSpPr>
            <p:spPr bwMode="auto">
              <a:xfrm>
                <a:off x="2616" y="405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5" name="Oval 506"/>
              <p:cNvSpPr>
                <a:spLocks noChangeArrowheads="1"/>
              </p:cNvSpPr>
              <p:nvPr/>
            </p:nvSpPr>
            <p:spPr bwMode="auto">
              <a:xfrm>
                <a:off x="2637" y="405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6" name="Oval 507"/>
              <p:cNvSpPr>
                <a:spLocks noChangeArrowheads="1"/>
              </p:cNvSpPr>
              <p:nvPr/>
            </p:nvSpPr>
            <p:spPr bwMode="auto">
              <a:xfrm>
                <a:off x="2664" y="405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7" name="Oval 508"/>
              <p:cNvSpPr>
                <a:spLocks noChangeArrowheads="1"/>
              </p:cNvSpPr>
              <p:nvPr/>
            </p:nvSpPr>
            <p:spPr bwMode="auto">
              <a:xfrm>
                <a:off x="2685" y="405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8" name="Oval 509"/>
              <p:cNvSpPr>
                <a:spLocks noChangeArrowheads="1"/>
              </p:cNvSpPr>
              <p:nvPr/>
            </p:nvSpPr>
            <p:spPr bwMode="auto">
              <a:xfrm>
                <a:off x="2713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9" name="Oval 510"/>
              <p:cNvSpPr>
                <a:spLocks noChangeArrowheads="1"/>
              </p:cNvSpPr>
              <p:nvPr/>
            </p:nvSpPr>
            <p:spPr bwMode="auto">
              <a:xfrm>
                <a:off x="2734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0" name="Oval 511"/>
              <p:cNvSpPr>
                <a:spLocks noChangeArrowheads="1"/>
              </p:cNvSpPr>
              <p:nvPr/>
            </p:nvSpPr>
            <p:spPr bwMode="auto">
              <a:xfrm>
                <a:off x="2762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1" name="Oval 512"/>
              <p:cNvSpPr>
                <a:spLocks noChangeArrowheads="1"/>
              </p:cNvSpPr>
              <p:nvPr/>
            </p:nvSpPr>
            <p:spPr bwMode="auto">
              <a:xfrm>
                <a:off x="2776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2" name="Oval 513"/>
              <p:cNvSpPr>
                <a:spLocks noChangeArrowheads="1"/>
              </p:cNvSpPr>
              <p:nvPr/>
            </p:nvSpPr>
            <p:spPr bwMode="auto">
              <a:xfrm>
                <a:off x="2796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3" name="Oval 514"/>
              <p:cNvSpPr>
                <a:spLocks noChangeArrowheads="1"/>
              </p:cNvSpPr>
              <p:nvPr/>
            </p:nvSpPr>
            <p:spPr bwMode="auto">
              <a:xfrm>
                <a:off x="283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4" name="Oval 515"/>
              <p:cNvSpPr>
                <a:spLocks noChangeArrowheads="1"/>
              </p:cNvSpPr>
              <p:nvPr/>
            </p:nvSpPr>
            <p:spPr bwMode="auto">
              <a:xfrm>
                <a:off x="283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5" name="Oval 516"/>
              <p:cNvSpPr>
                <a:spLocks noChangeArrowheads="1"/>
              </p:cNvSpPr>
              <p:nvPr/>
            </p:nvSpPr>
            <p:spPr bwMode="auto">
              <a:xfrm>
                <a:off x="283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6" name="Oval 517"/>
              <p:cNvSpPr>
                <a:spLocks noChangeArrowheads="1"/>
              </p:cNvSpPr>
              <p:nvPr/>
            </p:nvSpPr>
            <p:spPr bwMode="auto">
              <a:xfrm>
                <a:off x="283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7" name="Oval 518"/>
              <p:cNvSpPr>
                <a:spLocks noChangeArrowheads="1"/>
              </p:cNvSpPr>
              <p:nvPr/>
            </p:nvSpPr>
            <p:spPr bwMode="auto">
              <a:xfrm>
                <a:off x="283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8" name="Oval 519"/>
              <p:cNvSpPr>
                <a:spLocks noChangeArrowheads="1"/>
              </p:cNvSpPr>
              <p:nvPr/>
            </p:nvSpPr>
            <p:spPr bwMode="auto">
              <a:xfrm>
                <a:off x="283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9" name="Oval 520"/>
              <p:cNvSpPr>
                <a:spLocks noChangeArrowheads="1"/>
              </p:cNvSpPr>
              <p:nvPr/>
            </p:nvSpPr>
            <p:spPr bwMode="auto">
              <a:xfrm>
                <a:off x="283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0" name="Oval 521"/>
              <p:cNvSpPr>
                <a:spLocks noChangeArrowheads="1"/>
              </p:cNvSpPr>
              <p:nvPr/>
            </p:nvSpPr>
            <p:spPr bwMode="auto">
              <a:xfrm>
                <a:off x="2845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1" name="Oval 522"/>
              <p:cNvSpPr>
                <a:spLocks noChangeArrowheads="1"/>
              </p:cNvSpPr>
              <p:nvPr/>
            </p:nvSpPr>
            <p:spPr bwMode="auto">
              <a:xfrm>
                <a:off x="2845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2" name="Oval 523"/>
              <p:cNvSpPr>
                <a:spLocks noChangeArrowheads="1"/>
              </p:cNvSpPr>
              <p:nvPr/>
            </p:nvSpPr>
            <p:spPr bwMode="auto">
              <a:xfrm>
                <a:off x="2852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3" name="Oval 524"/>
              <p:cNvSpPr>
                <a:spLocks noChangeArrowheads="1"/>
              </p:cNvSpPr>
              <p:nvPr/>
            </p:nvSpPr>
            <p:spPr bwMode="auto">
              <a:xfrm>
                <a:off x="2852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4" name="Oval 525"/>
              <p:cNvSpPr>
                <a:spLocks noChangeArrowheads="1"/>
              </p:cNvSpPr>
              <p:nvPr/>
            </p:nvSpPr>
            <p:spPr bwMode="auto">
              <a:xfrm>
                <a:off x="2852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5" name="Oval 526"/>
              <p:cNvSpPr>
                <a:spLocks noChangeArrowheads="1"/>
              </p:cNvSpPr>
              <p:nvPr/>
            </p:nvSpPr>
            <p:spPr bwMode="auto">
              <a:xfrm>
                <a:off x="2859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6" name="Oval 527"/>
              <p:cNvSpPr>
                <a:spLocks noChangeArrowheads="1"/>
              </p:cNvSpPr>
              <p:nvPr/>
            </p:nvSpPr>
            <p:spPr bwMode="auto">
              <a:xfrm>
                <a:off x="2859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7" name="Oval 528"/>
              <p:cNvSpPr>
                <a:spLocks noChangeArrowheads="1"/>
              </p:cNvSpPr>
              <p:nvPr/>
            </p:nvSpPr>
            <p:spPr bwMode="auto">
              <a:xfrm>
                <a:off x="2873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8" name="Oval 529"/>
              <p:cNvSpPr>
                <a:spLocks noChangeArrowheads="1"/>
              </p:cNvSpPr>
              <p:nvPr/>
            </p:nvSpPr>
            <p:spPr bwMode="auto">
              <a:xfrm>
                <a:off x="2887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9" name="Oval 530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80" name="Oval 531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81" name="Oval 532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82" name="Freeform 533"/>
              <p:cNvSpPr>
                <a:spLocks/>
              </p:cNvSpPr>
              <p:nvPr/>
            </p:nvSpPr>
            <p:spPr bwMode="auto">
              <a:xfrm>
                <a:off x="2942" y="4004"/>
                <a:ext cx="1097" cy="70"/>
              </a:xfrm>
              <a:custGeom>
                <a:avLst/>
                <a:gdLst>
                  <a:gd name="T0" fmla="*/ 0 w 1097"/>
                  <a:gd name="T1" fmla="*/ 70 h 70"/>
                  <a:gd name="T2" fmla="*/ 42 w 1097"/>
                  <a:gd name="T3" fmla="*/ 70 h 70"/>
                  <a:gd name="T4" fmla="*/ 56 w 1097"/>
                  <a:gd name="T5" fmla="*/ 70 h 70"/>
                  <a:gd name="T6" fmla="*/ 69 w 1097"/>
                  <a:gd name="T7" fmla="*/ 70 h 70"/>
                  <a:gd name="T8" fmla="*/ 69 w 1097"/>
                  <a:gd name="T9" fmla="*/ 70 h 70"/>
                  <a:gd name="T10" fmla="*/ 69 w 1097"/>
                  <a:gd name="T11" fmla="*/ 70 h 70"/>
                  <a:gd name="T12" fmla="*/ 76 w 1097"/>
                  <a:gd name="T13" fmla="*/ 70 h 70"/>
                  <a:gd name="T14" fmla="*/ 76 w 1097"/>
                  <a:gd name="T15" fmla="*/ 70 h 70"/>
                  <a:gd name="T16" fmla="*/ 83 w 1097"/>
                  <a:gd name="T17" fmla="*/ 70 h 70"/>
                  <a:gd name="T18" fmla="*/ 83 w 1097"/>
                  <a:gd name="T19" fmla="*/ 70 h 70"/>
                  <a:gd name="T20" fmla="*/ 83 w 1097"/>
                  <a:gd name="T21" fmla="*/ 70 h 70"/>
                  <a:gd name="T22" fmla="*/ 90 w 1097"/>
                  <a:gd name="T23" fmla="*/ 70 h 70"/>
                  <a:gd name="T24" fmla="*/ 90 w 1097"/>
                  <a:gd name="T25" fmla="*/ 70 h 70"/>
                  <a:gd name="T26" fmla="*/ 97 w 1097"/>
                  <a:gd name="T27" fmla="*/ 70 h 70"/>
                  <a:gd name="T28" fmla="*/ 97 w 1097"/>
                  <a:gd name="T29" fmla="*/ 70 h 70"/>
                  <a:gd name="T30" fmla="*/ 97 w 1097"/>
                  <a:gd name="T31" fmla="*/ 70 h 70"/>
                  <a:gd name="T32" fmla="*/ 97 w 1097"/>
                  <a:gd name="T33" fmla="*/ 70 h 70"/>
                  <a:gd name="T34" fmla="*/ 125 w 1097"/>
                  <a:gd name="T35" fmla="*/ 70 h 70"/>
                  <a:gd name="T36" fmla="*/ 146 w 1097"/>
                  <a:gd name="T37" fmla="*/ 70 h 70"/>
                  <a:gd name="T38" fmla="*/ 167 w 1097"/>
                  <a:gd name="T39" fmla="*/ 70 h 70"/>
                  <a:gd name="T40" fmla="*/ 194 w 1097"/>
                  <a:gd name="T41" fmla="*/ 70 h 70"/>
                  <a:gd name="T42" fmla="*/ 208 w 1097"/>
                  <a:gd name="T43" fmla="*/ 70 h 70"/>
                  <a:gd name="T44" fmla="*/ 236 w 1097"/>
                  <a:gd name="T45" fmla="*/ 70 h 70"/>
                  <a:gd name="T46" fmla="*/ 264 w 1097"/>
                  <a:gd name="T47" fmla="*/ 70 h 70"/>
                  <a:gd name="T48" fmla="*/ 292 w 1097"/>
                  <a:gd name="T49" fmla="*/ 64 h 70"/>
                  <a:gd name="T50" fmla="*/ 312 w 1097"/>
                  <a:gd name="T51" fmla="*/ 64 h 70"/>
                  <a:gd name="T52" fmla="*/ 340 w 1097"/>
                  <a:gd name="T53" fmla="*/ 64 h 70"/>
                  <a:gd name="T54" fmla="*/ 451 w 1097"/>
                  <a:gd name="T55" fmla="*/ 64 h 70"/>
                  <a:gd name="T56" fmla="*/ 479 w 1097"/>
                  <a:gd name="T57" fmla="*/ 64 h 70"/>
                  <a:gd name="T58" fmla="*/ 500 w 1097"/>
                  <a:gd name="T59" fmla="*/ 57 h 70"/>
                  <a:gd name="T60" fmla="*/ 521 w 1097"/>
                  <a:gd name="T61" fmla="*/ 57 h 70"/>
                  <a:gd name="T62" fmla="*/ 639 w 1097"/>
                  <a:gd name="T63" fmla="*/ 57 h 70"/>
                  <a:gd name="T64" fmla="*/ 659 w 1097"/>
                  <a:gd name="T65" fmla="*/ 57 h 70"/>
                  <a:gd name="T66" fmla="*/ 729 w 1097"/>
                  <a:gd name="T67" fmla="*/ 51 h 70"/>
                  <a:gd name="T68" fmla="*/ 750 w 1097"/>
                  <a:gd name="T69" fmla="*/ 51 h 70"/>
                  <a:gd name="T70" fmla="*/ 770 w 1097"/>
                  <a:gd name="T71" fmla="*/ 51 h 70"/>
                  <a:gd name="T72" fmla="*/ 798 w 1097"/>
                  <a:gd name="T73" fmla="*/ 51 h 70"/>
                  <a:gd name="T74" fmla="*/ 798 w 1097"/>
                  <a:gd name="T75" fmla="*/ 51 h 70"/>
                  <a:gd name="T76" fmla="*/ 798 w 1097"/>
                  <a:gd name="T77" fmla="*/ 51 h 70"/>
                  <a:gd name="T78" fmla="*/ 812 w 1097"/>
                  <a:gd name="T79" fmla="*/ 51 h 70"/>
                  <a:gd name="T80" fmla="*/ 895 w 1097"/>
                  <a:gd name="T81" fmla="*/ 45 h 70"/>
                  <a:gd name="T82" fmla="*/ 909 w 1097"/>
                  <a:gd name="T83" fmla="*/ 38 h 70"/>
                  <a:gd name="T84" fmla="*/ 930 w 1097"/>
                  <a:gd name="T85" fmla="*/ 38 h 70"/>
                  <a:gd name="T86" fmla="*/ 937 w 1097"/>
                  <a:gd name="T87" fmla="*/ 38 h 70"/>
                  <a:gd name="T88" fmla="*/ 958 w 1097"/>
                  <a:gd name="T89" fmla="*/ 32 h 70"/>
                  <a:gd name="T90" fmla="*/ 986 w 1097"/>
                  <a:gd name="T91" fmla="*/ 25 h 70"/>
                  <a:gd name="T92" fmla="*/ 1062 w 1097"/>
                  <a:gd name="T93" fmla="*/ 13 h 70"/>
                  <a:gd name="T94" fmla="*/ 1076 w 1097"/>
                  <a:gd name="T95" fmla="*/ 6 h 70"/>
                  <a:gd name="T96" fmla="*/ 1097 w 1097"/>
                  <a:gd name="T97" fmla="*/ 0 h 7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97"/>
                  <a:gd name="T148" fmla="*/ 0 h 70"/>
                  <a:gd name="T149" fmla="*/ 1097 w 1097"/>
                  <a:gd name="T150" fmla="*/ 70 h 7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97" h="70">
                    <a:moveTo>
                      <a:pt x="0" y="70"/>
                    </a:moveTo>
                    <a:lnTo>
                      <a:pt x="42" y="70"/>
                    </a:lnTo>
                    <a:lnTo>
                      <a:pt x="56" y="70"/>
                    </a:lnTo>
                    <a:lnTo>
                      <a:pt x="69" y="70"/>
                    </a:lnTo>
                    <a:lnTo>
                      <a:pt x="76" y="70"/>
                    </a:lnTo>
                    <a:lnTo>
                      <a:pt x="83" y="70"/>
                    </a:lnTo>
                    <a:lnTo>
                      <a:pt x="90" y="70"/>
                    </a:lnTo>
                    <a:lnTo>
                      <a:pt x="97" y="70"/>
                    </a:lnTo>
                    <a:lnTo>
                      <a:pt x="125" y="70"/>
                    </a:lnTo>
                    <a:lnTo>
                      <a:pt x="146" y="70"/>
                    </a:lnTo>
                    <a:lnTo>
                      <a:pt x="167" y="70"/>
                    </a:lnTo>
                    <a:lnTo>
                      <a:pt x="194" y="70"/>
                    </a:lnTo>
                    <a:lnTo>
                      <a:pt x="208" y="70"/>
                    </a:lnTo>
                    <a:lnTo>
                      <a:pt x="236" y="70"/>
                    </a:lnTo>
                    <a:lnTo>
                      <a:pt x="264" y="70"/>
                    </a:lnTo>
                    <a:lnTo>
                      <a:pt x="292" y="64"/>
                    </a:lnTo>
                    <a:lnTo>
                      <a:pt x="312" y="64"/>
                    </a:lnTo>
                    <a:lnTo>
                      <a:pt x="340" y="64"/>
                    </a:lnTo>
                    <a:lnTo>
                      <a:pt x="451" y="64"/>
                    </a:lnTo>
                    <a:lnTo>
                      <a:pt x="479" y="64"/>
                    </a:lnTo>
                    <a:lnTo>
                      <a:pt x="500" y="57"/>
                    </a:lnTo>
                    <a:lnTo>
                      <a:pt x="521" y="57"/>
                    </a:lnTo>
                    <a:lnTo>
                      <a:pt x="639" y="57"/>
                    </a:lnTo>
                    <a:lnTo>
                      <a:pt x="659" y="57"/>
                    </a:lnTo>
                    <a:lnTo>
                      <a:pt x="729" y="51"/>
                    </a:lnTo>
                    <a:lnTo>
                      <a:pt x="750" y="51"/>
                    </a:lnTo>
                    <a:lnTo>
                      <a:pt x="770" y="51"/>
                    </a:lnTo>
                    <a:lnTo>
                      <a:pt x="798" y="51"/>
                    </a:lnTo>
                    <a:lnTo>
                      <a:pt x="812" y="51"/>
                    </a:lnTo>
                    <a:lnTo>
                      <a:pt x="895" y="45"/>
                    </a:lnTo>
                    <a:lnTo>
                      <a:pt x="909" y="38"/>
                    </a:lnTo>
                    <a:lnTo>
                      <a:pt x="930" y="38"/>
                    </a:lnTo>
                    <a:lnTo>
                      <a:pt x="937" y="38"/>
                    </a:lnTo>
                    <a:lnTo>
                      <a:pt x="958" y="32"/>
                    </a:lnTo>
                    <a:lnTo>
                      <a:pt x="986" y="25"/>
                    </a:lnTo>
                    <a:lnTo>
                      <a:pt x="1062" y="13"/>
                    </a:lnTo>
                    <a:lnTo>
                      <a:pt x="1076" y="6"/>
                    </a:lnTo>
                    <a:lnTo>
                      <a:pt x="1097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3" name="Freeform 534"/>
              <p:cNvSpPr>
                <a:spLocks/>
              </p:cNvSpPr>
              <p:nvPr/>
            </p:nvSpPr>
            <p:spPr bwMode="auto">
              <a:xfrm>
                <a:off x="4039" y="3036"/>
                <a:ext cx="902" cy="968"/>
              </a:xfrm>
              <a:custGeom>
                <a:avLst/>
                <a:gdLst>
                  <a:gd name="T0" fmla="*/ 0 w 902"/>
                  <a:gd name="T1" fmla="*/ 968 h 968"/>
                  <a:gd name="T2" fmla="*/ 7 w 902"/>
                  <a:gd name="T3" fmla="*/ 961 h 968"/>
                  <a:gd name="T4" fmla="*/ 20 w 902"/>
                  <a:gd name="T5" fmla="*/ 961 h 968"/>
                  <a:gd name="T6" fmla="*/ 55 w 902"/>
                  <a:gd name="T7" fmla="*/ 948 h 968"/>
                  <a:gd name="T8" fmla="*/ 125 w 902"/>
                  <a:gd name="T9" fmla="*/ 923 h 968"/>
                  <a:gd name="T10" fmla="*/ 138 w 902"/>
                  <a:gd name="T11" fmla="*/ 910 h 968"/>
                  <a:gd name="T12" fmla="*/ 159 w 902"/>
                  <a:gd name="T13" fmla="*/ 904 h 968"/>
                  <a:gd name="T14" fmla="*/ 166 w 902"/>
                  <a:gd name="T15" fmla="*/ 897 h 968"/>
                  <a:gd name="T16" fmla="*/ 180 w 902"/>
                  <a:gd name="T17" fmla="*/ 891 h 968"/>
                  <a:gd name="T18" fmla="*/ 208 w 902"/>
                  <a:gd name="T19" fmla="*/ 878 h 968"/>
                  <a:gd name="T20" fmla="*/ 277 w 902"/>
                  <a:gd name="T21" fmla="*/ 839 h 968"/>
                  <a:gd name="T22" fmla="*/ 291 w 902"/>
                  <a:gd name="T23" fmla="*/ 833 h 968"/>
                  <a:gd name="T24" fmla="*/ 305 w 902"/>
                  <a:gd name="T25" fmla="*/ 820 h 968"/>
                  <a:gd name="T26" fmla="*/ 312 w 902"/>
                  <a:gd name="T27" fmla="*/ 814 h 968"/>
                  <a:gd name="T28" fmla="*/ 326 w 902"/>
                  <a:gd name="T29" fmla="*/ 807 h 968"/>
                  <a:gd name="T30" fmla="*/ 354 w 902"/>
                  <a:gd name="T31" fmla="*/ 788 h 968"/>
                  <a:gd name="T32" fmla="*/ 423 w 902"/>
                  <a:gd name="T33" fmla="*/ 737 h 968"/>
                  <a:gd name="T34" fmla="*/ 437 w 902"/>
                  <a:gd name="T35" fmla="*/ 730 h 968"/>
                  <a:gd name="T36" fmla="*/ 451 w 902"/>
                  <a:gd name="T37" fmla="*/ 718 h 968"/>
                  <a:gd name="T38" fmla="*/ 458 w 902"/>
                  <a:gd name="T39" fmla="*/ 711 h 968"/>
                  <a:gd name="T40" fmla="*/ 472 w 902"/>
                  <a:gd name="T41" fmla="*/ 705 h 968"/>
                  <a:gd name="T42" fmla="*/ 499 w 902"/>
                  <a:gd name="T43" fmla="*/ 686 h 968"/>
                  <a:gd name="T44" fmla="*/ 555 w 902"/>
                  <a:gd name="T45" fmla="*/ 641 h 968"/>
                  <a:gd name="T46" fmla="*/ 569 w 902"/>
                  <a:gd name="T47" fmla="*/ 628 h 968"/>
                  <a:gd name="T48" fmla="*/ 583 w 902"/>
                  <a:gd name="T49" fmla="*/ 615 h 968"/>
                  <a:gd name="T50" fmla="*/ 589 w 902"/>
                  <a:gd name="T51" fmla="*/ 609 h 968"/>
                  <a:gd name="T52" fmla="*/ 603 w 902"/>
                  <a:gd name="T53" fmla="*/ 596 h 968"/>
                  <a:gd name="T54" fmla="*/ 624 w 902"/>
                  <a:gd name="T55" fmla="*/ 577 h 968"/>
                  <a:gd name="T56" fmla="*/ 673 w 902"/>
                  <a:gd name="T57" fmla="*/ 519 h 968"/>
                  <a:gd name="T58" fmla="*/ 680 w 902"/>
                  <a:gd name="T59" fmla="*/ 506 h 968"/>
                  <a:gd name="T60" fmla="*/ 694 w 902"/>
                  <a:gd name="T61" fmla="*/ 493 h 968"/>
                  <a:gd name="T62" fmla="*/ 701 w 902"/>
                  <a:gd name="T63" fmla="*/ 487 h 968"/>
                  <a:gd name="T64" fmla="*/ 707 w 902"/>
                  <a:gd name="T65" fmla="*/ 474 h 968"/>
                  <a:gd name="T66" fmla="*/ 728 w 902"/>
                  <a:gd name="T67" fmla="*/ 448 h 968"/>
                  <a:gd name="T68" fmla="*/ 770 w 902"/>
                  <a:gd name="T69" fmla="*/ 391 h 968"/>
                  <a:gd name="T70" fmla="*/ 777 w 902"/>
                  <a:gd name="T71" fmla="*/ 371 h 968"/>
                  <a:gd name="T72" fmla="*/ 784 w 902"/>
                  <a:gd name="T73" fmla="*/ 359 h 968"/>
                  <a:gd name="T74" fmla="*/ 791 w 902"/>
                  <a:gd name="T75" fmla="*/ 346 h 968"/>
                  <a:gd name="T76" fmla="*/ 798 w 902"/>
                  <a:gd name="T77" fmla="*/ 333 h 968"/>
                  <a:gd name="T78" fmla="*/ 812 w 902"/>
                  <a:gd name="T79" fmla="*/ 314 h 968"/>
                  <a:gd name="T80" fmla="*/ 839 w 902"/>
                  <a:gd name="T81" fmla="*/ 243 h 968"/>
                  <a:gd name="T82" fmla="*/ 846 w 902"/>
                  <a:gd name="T83" fmla="*/ 230 h 968"/>
                  <a:gd name="T84" fmla="*/ 853 w 902"/>
                  <a:gd name="T85" fmla="*/ 211 h 968"/>
                  <a:gd name="T86" fmla="*/ 853 w 902"/>
                  <a:gd name="T87" fmla="*/ 198 h 968"/>
                  <a:gd name="T88" fmla="*/ 860 w 902"/>
                  <a:gd name="T89" fmla="*/ 186 h 968"/>
                  <a:gd name="T90" fmla="*/ 867 w 902"/>
                  <a:gd name="T91" fmla="*/ 160 h 968"/>
                  <a:gd name="T92" fmla="*/ 888 w 902"/>
                  <a:gd name="T93" fmla="*/ 89 h 968"/>
                  <a:gd name="T94" fmla="*/ 888 w 902"/>
                  <a:gd name="T95" fmla="*/ 77 h 968"/>
                  <a:gd name="T96" fmla="*/ 895 w 902"/>
                  <a:gd name="T97" fmla="*/ 57 h 968"/>
                  <a:gd name="T98" fmla="*/ 902 w 902"/>
                  <a:gd name="T99" fmla="*/ 0 h 968"/>
                  <a:gd name="T100" fmla="*/ 902 w 902"/>
                  <a:gd name="T101" fmla="*/ 0 h 96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02"/>
                  <a:gd name="T154" fmla="*/ 0 h 968"/>
                  <a:gd name="T155" fmla="*/ 902 w 902"/>
                  <a:gd name="T156" fmla="*/ 968 h 96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02" h="968">
                    <a:moveTo>
                      <a:pt x="0" y="968"/>
                    </a:moveTo>
                    <a:lnTo>
                      <a:pt x="7" y="961"/>
                    </a:lnTo>
                    <a:lnTo>
                      <a:pt x="20" y="961"/>
                    </a:lnTo>
                    <a:lnTo>
                      <a:pt x="55" y="948"/>
                    </a:lnTo>
                    <a:lnTo>
                      <a:pt x="125" y="923"/>
                    </a:lnTo>
                    <a:lnTo>
                      <a:pt x="138" y="910"/>
                    </a:lnTo>
                    <a:lnTo>
                      <a:pt x="159" y="904"/>
                    </a:lnTo>
                    <a:lnTo>
                      <a:pt x="166" y="897"/>
                    </a:lnTo>
                    <a:lnTo>
                      <a:pt x="180" y="891"/>
                    </a:lnTo>
                    <a:lnTo>
                      <a:pt x="208" y="878"/>
                    </a:lnTo>
                    <a:lnTo>
                      <a:pt x="277" y="839"/>
                    </a:lnTo>
                    <a:lnTo>
                      <a:pt x="291" y="833"/>
                    </a:lnTo>
                    <a:lnTo>
                      <a:pt x="305" y="820"/>
                    </a:lnTo>
                    <a:lnTo>
                      <a:pt x="312" y="814"/>
                    </a:lnTo>
                    <a:lnTo>
                      <a:pt x="326" y="807"/>
                    </a:lnTo>
                    <a:lnTo>
                      <a:pt x="354" y="788"/>
                    </a:lnTo>
                    <a:lnTo>
                      <a:pt x="423" y="737"/>
                    </a:lnTo>
                    <a:lnTo>
                      <a:pt x="437" y="730"/>
                    </a:lnTo>
                    <a:lnTo>
                      <a:pt x="451" y="718"/>
                    </a:lnTo>
                    <a:lnTo>
                      <a:pt x="458" y="711"/>
                    </a:lnTo>
                    <a:lnTo>
                      <a:pt x="472" y="705"/>
                    </a:lnTo>
                    <a:lnTo>
                      <a:pt x="499" y="686"/>
                    </a:lnTo>
                    <a:lnTo>
                      <a:pt x="555" y="641"/>
                    </a:lnTo>
                    <a:lnTo>
                      <a:pt x="569" y="628"/>
                    </a:lnTo>
                    <a:lnTo>
                      <a:pt x="583" y="615"/>
                    </a:lnTo>
                    <a:lnTo>
                      <a:pt x="589" y="609"/>
                    </a:lnTo>
                    <a:lnTo>
                      <a:pt x="603" y="596"/>
                    </a:lnTo>
                    <a:lnTo>
                      <a:pt x="624" y="577"/>
                    </a:lnTo>
                    <a:lnTo>
                      <a:pt x="673" y="519"/>
                    </a:lnTo>
                    <a:lnTo>
                      <a:pt x="680" y="506"/>
                    </a:lnTo>
                    <a:lnTo>
                      <a:pt x="694" y="493"/>
                    </a:lnTo>
                    <a:lnTo>
                      <a:pt x="701" y="487"/>
                    </a:lnTo>
                    <a:lnTo>
                      <a:pt x="707" y="474"/>
                    </a:lnTo>
                    <a:lnTo>
                      <a:pt x="728" y="448"/>
                    </a:lnTo>
                    <a:lnTo>
                      <a:pt x="770" y="391"/>
                    </a:lnTo>
                    <a:lnTo>
                      <a:pt x="777" y="371"/>
                    </a:lnTo>
                    <a:lnTo>
                      <a:pt x="784" y="359"/>
                    </a:lnTo>
                    <a:lnTo>
                      <a:pt x="791" y="346"/>
                    </a:lnTo>
                    <a:lnTo>
                      <a:pt x="798" y="333"/>
                    </a:lnTo>
                    <a:lnTo>
                      <a:pt x="812" y="314"/>
                    </a:lnTo>
                    <a:lnTo>
                      <a:pt x="839" y="243"/>
                    </a:lnTo>
                    <a:lnTo>
                      <a:pt x="846" y="230"/>
                    </a:lnTo>
                    <a:lnTo>
                      <a:pt x="853" y="211"/>
                    </a:lnTo>
                    <a:lnTo>
                      <a:pt x="853" y="198"/>
                    </a:lnTo>
                    <a:lnTo>
                      <a:pt x="860" y="186"/>
                    </a:lnTo>
                    <a:lnTo>
                      <a:pt x="867" y="160"/>
                    </a:lnTo>
                    <a:lnTo>
                      <a:pt x="888" y="89"/>
                    </a:lnTo>
                    <a:lnTo>
                      <a:pt x="888" y="77"/>
                    </a:lnTo>
                    <a:lnTo>
                      <a:pt x="895" y="57"/>
                    </a:lnTo>
                    <a:lnTo>
                      <a:pt x="902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4" name="Freeform 535"/>
              <p:cNvSpPr>
                <a:spLocks/>
              </p:cNvSpPr>
              <p:nvPr/>
            </p:nvSpPr>
            <p:spPr bwMode="auto">
              <a:xfrm>
                <a:off x="4622" y="1202"/>
                <a:ext cx="353" cy="1834"/>
              </a:xfrm>
              <a:custGeom>
                <a:avLst/>
                <a:gdLst>
                  <a:gd name="T0" fmla="*/ 319 w 353"/>
                  <a:gd name="T1" fmla="*/ 1834 h 1834"/>
                  <a:gd name="T2" fmla="*/ 326 w 353"/>
                  <a:gd name="T3" fmla="*/ 1776 h 1834"/>
                  <a:gd name="T4" fmla="*/ 326 w 353"/>
                  <a:gd name="T5" fmla="*/ 1776 h 1834"/>
                  <a:gd name="T6" fmla="*/ 347 w 353"/>
                  <a:gd name="T7" fmla="*/ 1673 h 1834"/>
                  <a:gd name="T8" fmla="*/ 347 w 353"/>
                  <a:gd name="T9" fmla="*/ 1654 h 1834"/>
                  <a:gd name="T10" fmla="*/ 353 w 353"/>
                  <a:gd name="T11" fmla="*/ 1641 h 1834"/>
                  <a:gd name="T12" fmla="*/ 353 w 353"/>
                  <a:gd name="T13" fmla="*/ 1564 h 1834"/>
                  <a:gd name="T14" fmla="*/ 353 w 353"/>
                  <a:gd name="T15" fmla="*/ 1410 h 1834"/>
                  <a:gd name="T16" fmla="*/ 353 w 353"/>
                  <a:gd name="T17" fmla="*/ 1391 h 1834"/>
                  <a:gd name="T18" fmla="*/ 353 w 353"/>
                  <a:gd name="T19" fmla="*/ 1372 h 1834"/>
                  <a:gd name="T20" fmla="*/ 353 w 353"/>
                  <a:gd name="T21" fmla="*/ 1353 h 1834"/>
                  <a:gd name="T22" fmla="*/ 353 w 353"/>
                  <a:gd name="T23" fmla="*/ 1225 h 1834"/>
                  <a:gd name="T24" fmla="*/ 353 w 353"/>
                  <a:gd name="T25" fmla="*/ 1225 h 1834"/>
                  <a:gd name="T26" fmla="*/ 353 w 353"/>
                  <a:gd name="T27" fmla="*/ 1225 h 1834"/>
                  <a:gd name="T28" fmla="*/ 353 w 353"/>
                  <a:gd name="T29" fmla="*/ 1090 h 1834"/>
                  <a:gd name="T30" fmla="*/ 353 w 353"/>
                  <a:gd name="T31" fmla="*/ 1071 h 1834"/>
                  <a:gd name="T32" fmla="*/ 353 w 353"/>
                  <a:gd name="T33" fmla="*/ 1058 h 1834"/>
                  <a:gd name="T34" fmla="*/ 353 w 353"/>
                  <a:gd name="T35" fmla="*/ 1039 h 1834"/>
                  <a:gd name="T36" fmla="*/ 353 w 353"/>
                  <a:gd name="T37" fmla="*/ 878 h 1834"/>
                  <a:gd name="T38" fmla="*/ 353 w 353"/>
                  <a:gd name="T39" fmla="*/ 808 h 1834"/>
                  <a:gd name="T40" fmla="*/ 347 w 353"/>
                  <a:gd name="T41" fmla="*/ 789 h 1834"/>
                  <a:gd name="T42" fmla="*/ 347 w 353"/>
                  <a:gd name="T43" fmla="*/ 769 h 1834"/>
                  <a:gd name="T44" fmla="*/ 326 w 353"/>
                  <a:gd name="T45" fmla="*/ 667 h 1834"/>
                  <a:gd name="T46" fmla="*/ 326 w 353"/>
                  <a:gd name="T47" fmla="*/ 667 h 1834"/>
                  <a:gd name="T48" fmla="*/ 319 w 353"/>
                  <a:gd name="T49" fmla="*/ 609 h 1834"/>
                  <a:gd name="T50" fmla="*/ 319 w 353"/>
                  <a:gd name="T51" fmla="*/ 609 h 1834"/>
                  <a:gd name="T52" fmla="*/ 312 w 353"/>
                  <a:gd name="T53" fmla="*/ 558 h 1834"/>
                  <a:gd name="T54" fmla="*/ 305 w 353"/>
                  <a:gd name="T55" fmla="*/ 539 h 1834"/>
                  <a:gd name="T56" fmla="*/ 305 w 353"/>
                  <a:gd name="T57" fmla="*/ 519 h 1834"/>
                  <a:gd name="T58" fmla="*/ 284 w 353"/>
                  <a:gd name="T59" fmla="*/ 449 h 1834"/>
                  <a:gd name="T60" fmla="*/ 277 w 353"/>
                  <a:gd name="T61" fmla="*/ 423 h 1834"/>
                  <a:gd name="T62" fmla="*/ 270 w 353"/>
                  <a:gd name="T63" fmla="*/ 410 h 1834"/>
                  <a:gd name="T64" fmla="*/ 270 w 353"/>
                  <a:gd name="T65" fmla="*/ 404 h 1834"/>
                  <a:gd name="T66" fmla="*/ 263 w 353"/>
                  <a:gd name="T67" fmla="*/ 385 h 1834"/>
                  <a:gd name="T68" fmla="*/ 256 w 353"/>
                  <a:gd name="T69" fmla="*/ 365 h 1834"/>
                  <a:gd name="T70" fmla="*/ 229 w 353"/>
                  <a:gd name="T71" fmla="*/ 301 h 1834"/>
                  <a:gd name="T72" fmla="*/ 215 w 353"/>
                  <a:gd name="T73" fmla="*/ 276 h 1834"/>
                  <a:gd name="T74" fmla="*/ 208 w 353"/>
                  <a:gd name="T75" fmla="*/ 263 h 1834"/>
                  <a:gd name="T76" fmla="*/ 201 w 353"/>
                  <a:gd name="T77" fmla="*/ 256 h 1834"/>
                  <a:gd name="T78" fmla="*/ 194 w 353"/>
                  <a:gd name="T79" fmla="*/ 237 h 1834"/>
                  <a:gd name="T80" fmla="*/ 187 w 353"/>
                  <a:gd name="T81" fmla="*/ 224 h 1834"/>
                  <a:gd name="T82" fmla="*/ 145 w 353"/>
                  <a:gd name="T83" fmla="*/ 160 h 1834"/>
                  <a:gd name="T84" fmla="*/ 124 w 353"/>
                  <a:gd name="T85" fmla="*/ 141 h 1834"/>
                  <a:gd name="T86" fmla="*/ 118 w 353"/>
                  <a:gd name="T87" fmla="*/ 128 h 1834"/>
                  <a:gd name="T88" fmla="*/ 111 w 353"/>
                  <a:gd name="T89" fmla="*/ 122 h 1834"/>
                  <a:gd name="T90" fmla="*/ 97 w 353"/>
                  <a:gd name="T91" fmla="*/ 103 h 1834"/>
                  <a:gd name="T92" fmla="*/ 90 w 353"/>
                  <a:gd name="T93" fmla="*/ 90 h 1834"/>
                  <a:gd name="T94" fmla="*/ 41 w 353"/>
                  <a:gd name="T95" fmla="*/ 32 h 1834"/>
                  <a:gd name="T96" fmla="*/ 20 w 353"/>
                  <a:gd name="T97" fmla="*/ 13 h 1834"/>
                  <a:gd name="T98" fmla="*/ 6 w 353"/>
                  <a:gd name="T99" fmla="*/ 6 h 1834"/>
                  <a:gd name="T100" fmla="*/ 0 w 353"/>
                  <a:gd name="T101" fmla="*/ 0 h 183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53"/>
                  <a:gd name="T154" fmla="*/ 0 h 1834"/>
                  <a:gd name="T155" fmla="*/ 353 w 353"/>
                  <a:gd name="T156" fmla="*/ 1834 h 183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53" h="1834">
                    <a:moveTo>
                      <a:pt x="319" y="1834"/>
                    </a:moveTo>
                    <a:lnTo>
                      <a:pt x="326" y="1776"/>
                    </a:lnTo>
                    <a:lnTo>
                      <a:pt x="347" y="1673"/>
                    </a:lnTo>
                    <a:lnTo>
                      <a:pt x="347" y="1654"/>
                    </a:lnTo>
                    <a:lnTo>
                      <a:pt x="353" y="1641"/>
                    </a:lnTo>
                    <a:lnTo>
                      <a:pt x="353" y="1564"/>
                    </a:lnTo>
                    <a:lnTo>
                      <a:pt x="353" y="1410"/>
                    </a:lnTo>
                    <a:lnTo>
                      <a:pt x="353" y="1391"/>
                    </a:lnTo>
                    <a:lnTo>
                      <a:pt x="353" y="1372"/>
                    </a:lnTo>
                    <a:lnTo>
                      <a:pt x="353" y="1353"/>
                    </a:lnTo>
                    <a:lnTo>
                      <a:pt x="353" y="1225"/>
                    </a:lnTo>
                    <a:lnTo>
                      <a:pt x="353" y="1090"/>
                    </a:lnTo>
                    <a:lnTo>
                      <a:pt x="353" y="1071"/>
                    </a:lnTo>
                    <a:lnTo>
                      <a:pt x="353" y="1058"/>
                    </a:lnTo>
                    <a:lnTo>
                      <a:pt x="353" y="1039"/>
                    </a:lnTo>
                    <a:lnTo>
                      <a:pt x="353" y="878"/>
                    </a:lnTo>
                    <a:lnTo>
                      <a:pt x="353" y="808"/>
                    </a:lnTo>
                    <a:lnTo>
                      <a:pt x="347" y="789"/>
                    </a:lnTo>
                    <a:lnTo>
                      <a:pt x="347" y="769"/>
                    </a:lnTo>
                    <a:lnTo>
                      <a:pt x="326" y="667"/>
                    </a:lnTo>
                    <a:lnTo>
                      <a:pt x="319" y="609"/>
                    </a:lnTo>
                    <a:lnTo>
                      <a:pt x="312" y="558"/>
                    </a:lnTo>
                    <a:lnTo>
                      <a:pt x="305" y="539"/>
                    </a:lnTo>
                    <a:lnTo>
                      <a:pt x="305" y="519"/>
                    </a:lnTo>
                    <a:lnTo>
                      <a:pt x="284" y="449"/>
                    </a:lnTo>
                    <a:lnTo>
                      <a:pt x="277" y="423"/>
                    </a:lnTo>
                    <a:lnTo>
                      <a:pt x="270" y="410"/>
                    </a:lnTo>
                    <a:lnTo>
                      <a:pt x="270" y="404"/>
                    </a:lnTo>
                    <a:lnTo>
                      <a:pt x="263" y="385"/>
                    </a:lnTo>
                    <a:lnTo>
                      <a:pt x="256" y="365"/>
                    </a:lnTo>
                    <a:lnTo>
                      <a:pt x="229" y="301"/>
                    </a:lnTo>
                    <a:lnTo>
                      <a:pt x="215" y="276"/>
                    </a:lnTo>
                    <a:lnTo>
                      <a:pt x="208" y="263"/>
                    </a:lnTo>
                    <a:lnTo>
                      <a:pt x="201" y="256"/>
                    </a:lnTo>
                    <a:lnTo>
                      <a:pt x="194" y="237"/>
                    </a:lnTo>
                    <a:lnTo>
                      <a:pt x="187" y="224"/>
                    </a:lnTo>
                    <a:lnTo>
                      <a:pt x="145" y="160"/>
                    </a:lnTo>
                    <a:lnTo>
                      <a:pt x="124" y="141"/>
                    </a:lnTo>
                    <a:lnTo>
                      <a:pt x="118" y="128"/>
                    </a:lnTo>
                    <a:lnTo>
                      <a:pt x="111" y="122"/>
                    </a:lnTo>
                    <a:lnTo>
                      <a:pt x="97" y="103"/>
                    </a:lnTo>
                    <a:lnTo>
                      <a:pt x="90" y="90"/>
                    </a:lnTo>
                    <a:lnTo>
                      <a:pt x="41" y="32"/>
                    </a:lnTo>
                    <a:lnTo>
                      <a:pt x="20" y="13"/>
                    </a:ln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5" name="Freeform 536"/>
              <p:cNvSpPr>
                <a:spLocks/>
              </p:cNvSpPr>
              <p:nvPr/>
            </p:nvSpPr>
            <p:spPr bwMode="auto">
              <a:xfrm>
                <a:off x="2817" y="747"/>
                <a:ext cx="1805" cy="455"/>
              </a:xfrm>
              <a:custGeom>
                <a:avLst/>
                <a:gdLst>
                  <a:gd name="T0" fmla="*/ 1805 w 1805"/>
                  <a:gd name="T1" fmla="*/ 455 h 455"/>
                  <a:gd name="T2" fmla="*/ 1791 w 1805"/>
                  <a:gd name="T3" fmla="*/ 436 h 455"/>
                  <a:gd name="T4" fmla="*/ 1777 w 1805"/>
                  <a:gd name="T5" fmla="*/ 429 h 455"/>
                  <a:gd name="T6" fmla="*/ 1721 w 1805"/>
                  <a:gd name="T7" fmla="*/ 378 h 455"/>
                  <a:gd name="T8" fmla="*/ 1694 w 1805"/>
                  <a:gd name="T9" fmla="*/ 365 h 455"/>
                  <a:gd name="T10" fmla="*/ 1680 w 1805"/>
                  <a:gd name="T11" fmla="*/ 352 h 455"/>
                  <a:gd name="T12" fmla="*/ 1673 w 1805"/>
                  <a:gd name="T13" fmla="*/ 346 h 455"/>
                  <a:gd name="T14" fmla="*/ 1659 w 1805"/>
                  <a:gd name="T15" fmla="*/ 333 h 455"/>
                  <a:gd name="T16" fmla="*/ 1645 w 1805"/>
                  <a:gd name="T17" fmla="*/ 327 h 455"/>
                  <a:gd name="T18" fmla="*/ 1576 w 1805"/>
                  <a:gd name="T19" fmla="*/ 275 h 455"/>
                  <a:gd name="T20" fmla="*/ 1548 w 1805"/>
                  <a:gd name="T21" fmla="*/ 263 h 455"/>
                  <a:gd name="T22" fmla="*/ 1534 w 1805"/>
                  <a:gd name="T23" fmla="*/ 250 h 455"/>
                  <a:gd name="T24" fmla="*/ 1527 w 1805"/>
                  <a:gd name="T25" fmla="*/ 250 h 455"/>
                  <a:gd name="T26" fmla="*/ 1513 w 1805"/>
                  <a:gd name="T27" fmla="*/ 237 h 455"/>
                  <a:gd name="T28" fmla="*/ 1499 w 1805"/>
                  <a:gd name="T29" fmla="*/ 224 h 455"/>
                  <a:gd name="T30" fmla="*/ 1430 w 1805"/>
                  <a:gd name="T31" fmla="*/ 186 h 455"/>
                  <a:gd name="T32" fmla="*/ 1402 w 1805"/>
                  <a:gd name="T33" fmla="*/ 173 h 455"/>
                  <a:gd name="T34" fmla="*/ 1388 w 1805"/>
                  <a:gd name="T35" fmla="*/ 166 h 455"/>
                  <a:gd name="T36" fmla="*/ 1381 w 1805"/>
                  <a:gd name="T37" fmla="*/ 160 h 455"/>
                  <a:gd name="T38" fmla="*/ 1360 w 1805"/>
                  <a:gd name="T39" fmla="*/ 154 h 455"/>
                  <a:gd name="T40" fmla="*/ 1347 w 1805"/>
                  <a:gd name="T41" fmla="*/ 147 h 455"/>
                  <a:gd name="T42" fmla="*/ 1277 w 1805"/>
                  <a:gd name="T43" fmla="*/ 115 h 455"/>
                  <a:gd name="T44" fmla="*/ 1242 w 1805"/>
                  <a:gd name="T45" fmla="*/ 109 h 455"/>
                  <a:gd name="T46" fmla="*/ 1229 w 1805"/>
                  <a:gd name="T47" fmla="*/ 102 h 455"/>
                  <a:gd name="T48" fmla="*/ 1222 w 1805"/>
                  <a:gd name="T49" fmla="*/ 102 h 455"/>
                  <a:gd name="T50" fmla="*/ 1201 w 1805"/>
                  <a:gd name="T51" fmla="*/ 96 h 455"/>
                  <a:gd name="T52" fmla="*/ 1187 w 1805"/>
                  <a:gd name="T53" fmla="*/ 90 h 455"/>
                  <a:gd name="T54" fmla="*/ 1111 w 1805"/>
                  <a:gd name="T55" fmla="*/ 70 h 455"/>
                  <a:gd name="T56" fmla="*/ 1083 w 1805"/>
                  <a:gd name="T57" fmla="*/ 64 h 455"/>
                  <a:gd name="T58" fmla="*/ 1062 w 1805"/>
                  <a:gd name="T59" fmla="*/ 64 h 455"/>
                  <a:gd name="T60" fmla="*/ 1055 w 1805"/>
                  <a:gd name="T61" fmla="*/ 64 h 455"/>
                  <a:gd name="T62" fmla="*/ 1034 w 1805"/>
                  <a:gd name="T63" fmla="*/ 57 h 455"/>
                  <a:gd name="T64" fmla="*/ 1020 w 1805"/>
                  <a:gd name="T65" fmla="*/ 57 h 455"/>
                  <a:gd name="T66" fmla="*/ 937 w 1805"/>
                  <a:gd name="T67" fmla="*/ 45 h 455"/>
                  <a:gd name="T68" fmla="*/ 923 w 1805"/>
                  <a:gd name="T69" fmla="*/ 45 h 455"/>
                  <a:gd name="T70" fmla="*/ 923 w 1805"/>
                  <a:gd name="T71" fmla="*/ 45 h 455"/>
                  <a:gd name="T72" fmla="*/ 895 w 1805"/>
                  <a:gd name="T73" fmla="*/ 45 h 455"/>
                  <a:gd name="T74" fmla="*/ 895 w 1805"/>
                  <a:gd name="T75" fmla="*/ 45 h 455"/>
                  <a:gd name="T76" fmla="*/ 882 w 1805"/>
                  <a:gd name="T77" fmla="*/ 45 h 455"/>
                  <a:gd name="T78" fmla="*/ 861 w 1805"/>
                  <a:gd name="T79" fmla="*/ 45 h 455"/>
                  <a:gd name="T80" fmla="*/ 646 w 1805"/>
                  <a:gd name="T81" fmla="*/ 45 h 455"/>
                  <a:gd name="T82" fmla="*/ 625 w 1805"/>
                  <a:gd name="T83" fmla="*/ 45 h 455"/>
                  <a:gd name="T84" fmla="*/ 410 w 1805"/>
                  <a:gd name="T85" fmla="*/ 45 h 455"/>
                  <a:gd name="T86" fmla="*/ 389 w 1805"/>
                  <a:gd name="T87" fmla="*/ 45 h 455"/>
                  <a:gd name="T88" fmla="*/ 375 w 1805"/>
                  <a:gd name="T89" fmla="*/ 45 h 455"/>
                  <a:gd name="T90" fmla="*/ 375 w 1805"/>
                  <a:gd name="T91" fmla="*/ 45 h 455"/>
                  <a:gd name="T92" fmla="*/ 299 w 1805"/>
                  <a:gd name="T93" fmla="*/ 38 h 455"/>
                  <a:gd name="T94" fmla="*/ 278 w 1805"/>
                  <a:gd name="T95" fmla="*/ 38 h 455"/>
                  <a:gd name="T96" fmla="*/ 257 w 1805"/>
                  <a:gd name="T97" fmla="*/ 38 h 455"/>
                  <a:gd name="T98" fmla="*/ 153 w 1805"/>
                  <a:gd name="T99" fmla="*/ 19 h 455"/>
                  <a:gd name="T100" fmla="*/ 0 w 1805"/>
                  <a:gd name="T101" fmla="*/ 0 h 4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05"/>
                  <a:gd name="T154" fmla="*/ 0 h 455"/>
                  <a:gd name="T155" fmla="*/ 1805 w 1805"/>
                  <a:gd name="T156" fmla="*/ 455 h 4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05" h="455">
                    <a:moveTo>
                      <a:pt x="1805" y="455"/>
                    </a:moveTo>
                    <a:lnTo>
                      <a:pt x="1791" y="436"/>
                    </a:lnTo>
                    <a:lnTo>
                      <a:pt x="1777" y="429"/>
                    </a:lnTo>
                    <a:lnTo>
                      <a:pt x="1721" y="378"/>
                    </a:lnTo>
                    <a:lnTo>
                      <a:pt x="1694" y="365"/>
                    </a:lnTo>
                    <a:lnTo>
                      <a:pt x="1680" y="352"/>
                    </a:lnTo>
                    <a:lnTo>
                      <a:pt x="1673" y="346"/>
                    </a:lnTo>
                    <a:lnTo>
                      <a:pt x="1659" y="333"/>
                    </a:lnTo>
                    <a:lnTo>
                      <a:pt x="1645" y="327"/>
                    </a:lnTo>
                    <a:lnTo>
                      <a:pt x="1576" y="275"/>
                    </a:lnTo>
                    <a:lnTo>
                      <a:pt x="1548" y="263"/>
                    </a:lnTo>
                    <a:lnTo>
                      <a:pt x="1534" y="250"/>
                    </a:lnTo>
                    <a:lnTo>
                      <a:pt x="1527" y="250"/>
                    </a:lnTo>
                    <a:lnTo>
                      <a:pt x="1513" y="237"/>
                    </a:lnTo>
                    <a:lnTo>
                      <a:pt x="1499" y="224"/>
                    </a:lnTo>
                    <a:lnTo>
                      <a:pt x="1430" y="186"/>
                    </a:lnTo>
                    <a:lnTo>
                      <a:pt x="1402" y="173"/>
                    </a:lnTo>
                    <a:lnTo>
                      <a:pt x="1388" y="166"/>
                    </a:lnTo>
                    <a:lnTo>
                      <a:pt x="1381" y="160"/>
                    </a:lnTo>
                    <a:lnTo>
                      <a:pt x="1360" y="154"/>
                    </a:lnTo>
                    <a:lnTo>
                      <a:pt x="1347" y="147"/>
                    </a:lnTo>
                    <a:lnTo>
                      <a:pt x="1277" y="115"/>
                    </a:lnTo>
                    <a:lnTo>
                      <a:pt x="1242" y="109"/>
                    </a:lnTo>
                    <a:lnTo>
                      <a:pt x="1229" y="102"/>
                    </a:lnTo>
                    <a:lnTo>
                      <a:pt x="1222" y="102"/>
                    </a:lnTo>
                    <a:lnTo>
                      <a:pt x="1201" y="96"/>
                    </a:lnTo>
                    <a:lnTo>
                      <a:pt x="1187" y="90"/>
                    </a:lnTo>
                    <a:lnTo>
                      <a:pt x="1111" y="70"/>
                    </a:lnTo>
                    <a:lnTo>
                      <a:pt x="1083" y="64"/>
                    </a:lnTo>
                    <a:lnTo>
                      <a:pt x="1062" y="64"/>
                    </a:lnTo>
                    <a:lnTo>
                      <a:pt x="1055" y="64"/>
                    </a:lnTo>
                    <a:lnTo>
                      <a:pt x="1034" y="57"/>
                    </a:lnTo>
                    <a:lnTo>
                      <a:pt x="1020" y="57"/>
                    </a:lnTo>
                    <a:lnTo>
                      <a:pt x="937" y="45"/>
                    </a:lnTo>
                    <a:lnTo>
                      <a:pt x="923" y="45"/>
                    </a:lnTo>
                    <a:lnTo>
                      <a:pt x="895" y="45"/>
                    </a:lnTo>
                    <a:lnTo>
                      <a:pt x="882" y="45"/>
                    </a:lnTo>
                    <a:lnTo>
                      <a:pt x="861" y="45"/>
                    </a:lnTo>
                    <a:lnTo>
                      <a:pt x="646" y="45"/>
                    </a:lnTo>
                    <a:lnTo>
                      <a:pt x="625" y="45"/>
                    </a:lnTo>
                    <a:lnTo>
                      <a:pt x="410" y="45"/>
                    </a:lnTo>
                    <a:lnTo>
                      <a:pt x="389" y="45"/>
                    </a:lnTo>
                    <a:lnTo>
                      <a:pt x="375" y="45"/>
                    </a:lnTo>
                    <a:lnTo>
                      <a:pt x="299" y="38"/>
                    </a:lnTo>
                    <a:lnTo>
                      <a:pt x="278" y="38"/>
                    </a:lnTo>
                    <a:lnTo>
                      <a:pt x="257" y="38"/>
                    </a:lnTo>
                    <a:lnTo>
                      <a:pt x="153" y="1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6" name="Freeform 537"/>
              <p:cNvSpPr>
                <a:spLocks/>
              </p:cNvSpPr>
              <p:nvPr/>
            </p:nvSpPr>
            <p:spPr bwMode="auto">
              <a:xfrm>
                <a:off x="1124" y="740"/>
                <a:ext cx="1693" cy="520"/>
              </a:xfrm>
              <a:custGeom>
                <a:avLst/>
                <a:gdLst>
                  <a:gd name="T0" fmla="*/ 1693 w 1693"/>
                  <a:gd name="T1" fmla="*/ 7 h 520"/>
                  <a:gd name="T2" fmla="*/ 1617 w 1693"/>
                  <a:gd name="T3" fmla="*/ 0 h 520"/>
                  <a:gd name="T4" fmla="*/ 1617 w 1693"/>
                  <a:gd name="T5" fmla="*/ 0 h 520"/>
                  <a:gd name="T6" fmla="*/ 1554 w 1693"/>
                  <a:gd name="T7" fmla="*/ 0 h 520"/>
                  <a:gd name="T8" fmla="*/ 1534 w 1693"/>
                  <a:gd name="T9" fmla="*/ 0 h 520"/>
                  <a:gd name="T10" fmla="*/ 1318 w 1693"/>
                  <a:gd name="T11" fmla="*/ 0 h 520"/>
                  <a:gd name="T12" fmla="*/ 1298 w 1693"/>
                  <a:gd name="T13" fmla="*/ 0 h 520"/>
                  <a:gd name="T14" fmla="*/ 1082 w 1693"/>
                  <a:gd name="T15" fmla="*/ 0 h 520"/>
                  <a:gd name="T16" fmla="*/ 1062 w 1693"/>
                  <a:gd name="T17" fmla="*/ 0 h 520"/>
                  <a:gd name="T18" fmla="*/ 1048 w 1693"/>
                  <a:gd name="T19" fmla="*/ 0 h 520"/>
                  <a:gd name="T20" fmla="*/ 1048 w 1693"/>
                  <a:gd name="T21" fmla="*/ 0 h 520"/>
                  <a:gd name="T22" fmla="*/ 1020 w 1693"/>
                  <a:gd name="T23" fmla="*/ 0 h 520"/>
                  <a:gd name="T24" fmla="*/ 1020 w 1693"/>
                  <a:gd name="T25" fmla="*/ 0 h 520"/>
                  <a:gd name="T26" fmla="*/ 999 w 1693"/>
                  <a:gd name="T27" fmla="*/ 0 h 520"/>
                  <a:gd name="T28" fmla="*/ 916 w 1693"/>
                  <a:gd name="T29" fmla="*/ 7 h 520"/>
                  <a:gd name="T30" fmla="*/ 902 w 1693"/>
                  <a:gd name="T31" fmla="*/ 13 h 520"/>
                  <a:gd name="T32" fmla="*/ 874 w 1693"/>
                  <a:gd name="T33" fmla="*/ 13 h 520"/>
                  <a:gd name="T34" fmla="*/ 867 w 1693"/>
                  <a:gd name="T35" fmla="*/ 20 h 520"/>
                  <a:gd name="T36" fmla="*/ 853 w 1693"/>
                  <a:gd name="T37" fmla="*/ 20 h 520"/>
                  <a:gd name="T38" fmla="*/ 826 w 1693"/>
                  <a:gd name="T39" fmla="*/ 26 h 520"/>
                  <a:gd name="T40" fmla="*/ 735 w 1693"/>
                  <a:gd name="T41" fmla="*/ 45 h 520"/>
                  <a:gd name="T42" fmla="*/ 722 w 1693"/>
                  <a:gd name="T43" fmla="*/ 52 h 520"/>
                  <a:gd name="T44" fmla="*/ 701 w 1693"/>
                  <a:gd name="T45" fmla="*/ 58 h 520"/>
                  <a:gd name="T46" fmla="*/ 694 w 1693"/>
                  <a:gd name="T47" fmla="*/ 58 h 520"/>
                  <a:gd name="T48" fmla="*/ 680 w 1693"/>
                  <a:gd name="T49" fmla="*/ 64 h 520"/>
                  <a:gd name="T50" fmla="*/ 652 w 1693"/>
                  <a:gd name="T51" fmla="*/ 71 h 520"/>
                  <a:gd name="T52" fmla="*/ 569 w 1693"/>
                  <a:gd name="T53" fmla="*/ 103 h 520"/>
                  <a:gd name="T54" fmla="*/ 555 w 1693"/>
                  <a:gd name="T55" fmla="*/ 116 h 520"/>
                  <a:gd name="T56" fmla="*/ 534 w 1693"/>
                  <a:gd name="T57" fmla="*/ 122 h 520"/>
                  <a:gd name="T58" fmla="*/ 527 w 1693"/>
                  <a:gd name="T59" fmla="*/ 129 h 520"/>
                  <a:gd name="T60" fmla="*/ 513 w 1693"/>
                  <a:gd name="T61" fmla="*/ 135 h 520"/>
                  <a:gd name="T62" fmla="*/ 486 w 1693"/>
                  <a:gd name="T63" fmla="*/ 148 h 520"/>
                  <a:gd name="T64" fmla="*/ 409 w 1693"/>
                  <a:gd name="T65" fmla="*/ 193 h 520"/>
                  <a:gd name="T66" fmla="*/ 395 w 1693"/>
                  <a:gd name="T67" fmla="*/ 199 h 520"/>
                  <a:gd name="T68" fmla="*/ 381 w 1693"/>
                  <a:gd name="T69" fmla="*/ 212 h 520"/>
                  <a:gd name="T70" fmla="*/ 375 w 1693"/>
                  <a:gd name="T71" fmla="*/ 212 h 520"/>
                  <a:gd name="T72" fmla="*/ 361 w 1693"/>
                  <a:gd name="T73" fmla="*/ 225 h 520"/>
                  <a:gd name="T74" fmla="*/ 333 w 1693"/>
                  <a:gd name="T75" fmla="*/ 244 h 520"/>
                  <a:gd name="T76" fmla="*/ 264 w 1693"/>
                  <a:gd name="T77" fmla="*/ 289 h 520"/>
                  <a:gd name="T78" fmla="*/ 250 w 1693"/>
                  <a:gd name="T79" fmla="*/ 302 h 520"/>
                  <a:gd name="T80" fmla="*/ 236 w 1693"/>
                  <a:gd name="T81" fmla="*/ 314 h 520"/>
                  <a:gd name="T82" fmla="*/ 229 w 1693"/>
                  <a:gd name="T83" fmla="*/ 314 h 520"/>
                  <a:gd name="T84" fmla="*/ 215 w 1693"/>
                  <a:gd name="T85" fmla="*/ 327 h 520"/>
                  <a:gd name="T86" fmla="*/ 187 w 1693"/>
                  <a:gd name="T87" fmla="*/ 340 h 520"/>
                  <a:gd name="T88" fmla="*/ 125 w 1693"/>
                  <a:gd name="T89" fmla="*/ 398 h 520"/>
                  <a:gd name="T90" fmla="*/ 111 w 1693"/>
                  <a:gd name="T91" fmla="*/ 404 h 520"/>
                  <a:gd name="T92" fmla="*/ 97 w 1693"/>
                  <a:gd name="T93" fmla="*/ 423 h 520"/>
                  <a:gd name="T94" fmla="*/ 90 w 1693"/>
                  <a:gd name="T95" fmla="*/ 430 h 520"/>
                  <a:gd name="T96" fmla="*/ 76 w 1693"/>
                  <a:gd name="T97" fmla="*/ 436 h 520"/>
                  <a:gd name="T98" fmla="*/ 55 w 1693"/>
                  <a:gd name="T99" fmla="*/ 456 h 520"/>
                  <a:gd name="T100" fmla="*/ 0 w 1693"/>
                  <a:gd name="T101" fmla="*/ 520 h 52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93"/>
                  <a:gd name="T154" fmla="*/ 0 h 520"/>
                  <a:gd name="T155" fmla="*/ 1693 w 1693"/>
                  <a:gd name="T156" fmla="*/ 520 h 52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93" h="520">
                    <a:moveTo>
                      <a:pt x="1693" y="7"/>
                    </a:moveTo>
                    <a:lnTo>
                      <a:pt x="1617" y="0"/>
                    </a:lnTo>
                    <a:lnTo>
                      <a:pt x="1554" y="0"/>
                    </a:lnTo>
                    <a:lnTo>
                      <a:pt x="1534" y="0"/>
                    </a:lnTo>
                    <a:lnTo>
                      <a:pt x="1318" y="0"/>
                    </a:lnTo>
                    <a:lnTo>
                      <a:pt x="1298" y="0"/>
                    </a:lnTo>
                    <a:lnTo>
                      <a:pt x="1082" y="0"/>
                    </a:lnTo>
                    <a:lnTo>
                      <a:pt x="1062" y="0"/>
                    </a:lnTo>
                    <a:lnTo>
                      <a:pt x="1048" y="0"/>
                    </a:lnTo>
                    <a:lnTo>
                      <a:pt x="1020" y="0"/>
                    </a:lnTo>
                    <a:lnTo>
                      <a:pt x="999" y="0"/>
                    </a:lnTo>
                    <a:lnTo>
                      <a:pt x="916" y="7"/>
                    </a:lnTo>
                    <a:lnTo>
                      <a:pt x="902" y="13"/>
                    </a:lnTo>
                    <a:lnTo>
                      <a:pt x="874" y="13"/>
                    </a:lnTo>
                    <a:lnTo>
                      <a:pt x="867" y="20"/>
                    </a:lnTo>
                    <a:lnTo>
                      <a:pt x="853" y="20"/>
                    </a:lnTo>
                    <a:lnTo>
                      <a:pt x="826" y="26"/>
                    </a:lnTo>
                    <a:lnTo>
                      <a:pt x="735" y="45"/>
                    </a:lnTo>
                    <a:lnTo>
                      <a:pt x="722" y="52"/>
                    </a:lnTo>
                    <a:lnTo>
                      <a:pt x="701" y="58"/>
                    </a:lnTo>
                    <a:lnTo>
                      <a:pt x="694" y="58"/>
                    </a:lnTo>
                    <a:lnTo>
                      <a:pt x="680" y="64"/>
                    </a:lnTo>
                    <a:lnTo>
                      <a:pt x="652" y="71"/>
                    </a:lnTo>
                    <a:lnTo>
                      <a:pt x="569" y="103"/>
                    </a:lnTo>
                    <a:lnTo>
                      <a:pt x="555" y="116"/>
                    </a:lnTo>
                    <a:lnTo>
                      <a:pt x="534" y="122"/>
                    </a:lnTo>
                    <a:lnTo>
                      <a:pt x="527" y="129"/>
                    </a:lnTo>
                    <a:lnTo>
                      <a:pt x="513" y="135"/>
                    </a:lnTo>
                    <a:lnTo>
                      <a:pt x="486" y="148"/>
                    </a:lnTo>
                    <a:lnTo>
                      <a:pt x="409" y="193"/>
                    </a:lnTo>
                    <a:lnTo>
                      <a:pt x="395" y="199"/>
                    </a:lnTo>
                    <a:lnTo>
                      <a:pt x="381" y="212"/>
                    </a:lnTo>
                    <a:lnTo>
                      <a:pt x="375" y="212"/>
                    </a:lnTo>
                    <a:lnTo>
                      <a:pt x="361" y="225"/>
                    </a:lnTo>
                    <a:lnTo>
                      <a:pt x="333" y="244"/>
                    </a:lnTo>
                    <a:lnTo>
                      <a:pt x="264" y="289"/>
                    </a:lnTo>
                    <a:lnTo>
                      <a:pt x="250" y="302"/>
                    </a:lnTo>
                    <a:lnTo>
                      <a:pt x="236" y="314"/>
                    </a:lnTo>
                    <a:lnTo>
                      <a:pt x="229" y="314"/>
                    </a:lnTo>
                    <a:lnTo>
                      <a:pt x="215" y="327"/>
                    </a:lnTo>
                    <a:lnTo>
                      <a:pt x="187" y="340"/>
                    </a:lnTo>
                    <a:lnTo>
                      <a:pt x="125" y="398"/>
                    </a:lnTo>
                    <a:lnTo>
                      <a:pt x="111" y="404"/>
                    </a:lnTo>
                    <a:lnTo>
                      <a:pt x="97" y="423"/>
                    </a:lnTo>
                    <a:lnTo>
                      <a:pt x="90" y="430"/>
                    </a:lnTo>
                    <a:lnTo>
                      <a:pt x="76" y="436"/>
                    </a:lnTo>
                    <a:lnTo>
                      <a:pt x="55" y="456"/>
                    </a:lnTo>
                    <a:lnTo>
                      <a:pt x="0" y="5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7" name="Freeform 538"/>
              <p:cNvSpPr>
                <a:spLocks/>
              </p:cNvSpPr>
              <p:nvPr/>
            </p:nvSpPr>
            <p:spPr bwMode="auto">
              <a:xfrm>
                <a:off x="846" y="1260"/>
                <a:ext cx="278" cy="1872"/>
              </a:xfrm>
              <a:custGeom>
                <a:avLst/>
                <a:gdLst>
                  <a:gd name="T0" fmla="*/ 278 w 278"/>
                  <a:gd name="T1" fmla="*/ 0 h 1872"/>
                  <a:gd name="T2" fmla="*/ 271 w 278"/>
                  <a:gd name="T3" fmla="*/ 12 h 1872"/>
                  <a:gd name="T4" fmla="*/ 257 w 278"/>
                  <a:gd name="T5" fmla="*/ 32 h 1872"/>
                  <a:gd name="T6" fmla="*/ 250 w 278"/>
                  <a:gd name="T7" fmla="*/ 38 h 1872"/>
                  <a:gd name="T8" fmla="*/ 243 w 278"/>
                  <a:gd name="T9" fmla="*/ 51 h 1872"/>
                  <a:gd name="T10" fmla="*/ 229 w 278"/>
                  <a:gd name="T11" fmla="*/ 70 h 1872"/>
                  <a:gd name="T12" fmla="*/ 181 w 278"/>
                  <a:gd name="T13" fmla="*/ 141 h 1872"/>
                  <a:gd name="T14" fmla="*/ 174 w 278"/>
                  <a:gd name="T15" fmla="*/ 154 h 1872"/>
                  <a:gd name="T16" fmla="*/ 160 w 278"/>
                  <a:gd name="T17" fmla="*/ 173 h 1872"/>
                  <a:gd name="T18" fmla="*/ 160 w 278"/>
                  <a:gd name="T19" fmla="*/ 179 h 1872"/>
                  <a:gd name="T20" fmla="*/ 153 w 278"/>
                  <a:gd name="T21" fmla="*/ 192 h 1872"/>
                  <a:gd name="T22" fmla="*/ 139 w 278"/>
                  <a:gd name="T23" fmla="*/ 218 h 1872"/>
                  <a:gd name="T24" fmla="*/ 104 w 278"/>
                  <a:gd name="T25" fmla="*/ 295 h 1872"/>
                  <a:gd name="T26" fmla="*/ 97 w 278"/>
                  <a:gd name="T27" fmla="*/ 307 h 1872"/>
                  <a:gd name="T28" fmla="*/ 90 w 278"/>
                  <a:gd name="T29" fmla="*/ 327 h 1872"/>
                  <a:gd name="T30" fmla="*/ 90 w 278"/>
                  <a:gd name="T31" fmla="*/ 333 h 1872"/>
                  <a:gd name="T32" fmla="*/ 83 w 278"/>
                  <a:gd name="T33" fmla="*/ 352 h 1872"/>
                  <a:gd name="T34" fmla="*/ 77 w 278"/>
                  <a:gd name="T35" fmla="*/ 378 h 1872"/>
                  <a:gd name="T36" fmla="*/ 56 w 278"/>
                  <a:gd name="T37" fmla="*/ 455 h 1872"/>
                  <a:gd name="T38" fmla="*/ 56 w 278"/>
                  <a:gd name="T39" fmla="*/ 468 h 1872"/>
                  <a:gd name="T40" fmla="*/ 49 w 278"/>
                  <a:gd name="T41" fmla="*/ 493 h 1872"/>
                  <a:gd name="T42" fmla="*/ 42 w 278"/>
                  <a:gd name="T43" fmla="*/ 545 h 1872"/>
                  <a:gd name="T44" fmla="*/ 42 w 278"/>
                  <a:gd name="T45" fmla="*/ 545 h 1872"/>
                  <a:gd name="T46" fmla="*/ 35 w 278"/>
                  <a:gd name="T47" fmla="*/ 602 h 1872"/>
                  <a:gd name="T48" fmla="*/ 35 w 278"/>
                  <a:gd name="T49" fmla="*/ 602 h 1872"/>
                  <a:gd name="T50" fmla="*/ 14 w 278"/>
                  <a:gd name="T51" fmla="*/ 705 h 1872"/>
                  <a:gd name="T52" fmla="*/ 14 w 278"/>
                  <a:gd name="T53" fmla="*/ 724 h 1872"/>
                  <a:gd name="T54" fmla="*/ 7 w 278"/>
                  <a:gd name="T55" fmla="*/ 737 h 1872"/>
                  <a:gd name="T56" fmla="*/ 0 w 278"/>
                  <a:gd name="T57" fmla="*/ 820 h 1872"/>
                  <a:gd name="T58" fmla="*/ 0 w 278"/>
                  <a:gd name="T59" fmla="*/ 981 h 1872"/>
                  <a:gd name="T60" fmla="*/ 0 w 278"/>
                  <a:gd name="T61" fmla="*/ 1000 h 1872"/>
                  <a:gd name="T62" fmla="*/ 0 w 278"/>
                  <a:gd name="T63" fmla="*/ 1013 h 1872"/>
                  <a:gd name="T64" fmla="*/ 0 w 278"/>
                  <a:gd name="T65" fmla="*/ 1032 h 1872"/>
                  <a:gd name="T66" fmla="*/ 0 w 278"/>
                  <a:gd name="T67" fmla="*/ 1167 h 1872"/>
                  <a:gd name="T68" fmla="*/ 0 w 278"/>
                  <a:gd name="T69" fmla="*/ 1167 h 1872"/>
                  <a:gd name="T70" fmla="*/ 0 w 278"/>
                  <a:gd name="T71" fmla="*/ 1167 h 1872"/>
                  <a:gd name="T72" fmla="*/ 0 w 278"/>
                  <a:gd name="T73" fmla="*/ 1295 h 1872"/>
                  <a:gd name="T74" fmla="*/ 0 w 278"/>
                  <a:gd name="T75" fmla="*/ 1314 h 1872"/>
                  <a:gd name="T76" fmla="*/ 0 w 278"/>
                  <a:gd name="T77" fmla="*/ 1333 h 1872"/>
                  <a:gd name="T78" fmla="*/ 0 w 278"/>
                  <a:gd name="T79" fmla="*/ 1352 h 1872"/>
                  <a:gd name="T80" fmla="*/ 0 w 278"/>
                  <a:gd name="T81" fmla="*/ 1506 h 1872"/>
                  <a:gd name="T82" fmla="*/ 7 w 278"/>
                  <a:gd name="T83" fmla="*/ 1590 h 1872"/>
                  <a:gd name="T84" fmla="*/ 14 w 278"/>
                  <a:gd name="T85" fmla="*/ 1602 h 1872"/>
                  <a:gd name="T86" fmla="*/ 14 w 278"/>
                  <a:gd name="T87" fmla="*/ 1622 h 1872"/>
                  <a:gd name="T88" fmla="*/ 35 w 278"/>
                  <a:gd name="T89" fmla="*/ 1731 h 1872"/>
                  <a:gd name="T90" fmla="*/ 35 w 278"/>
                  <a:gd name="T91" fmla="*/ 1731 h 1872"/>
                  <a:gd name="T92" fmla="*/ 42 w 278"/>
                  <a:gd name="T93" fmla="*/ 1788 h 1872"/>
                  <a:gd name="T94" fmla="*/ 42 w 278"/>
                  <a:gd name="T95" fmla="*/ 1788 h 1872"/>
                  <a:gd name="T96" fmla="*/ 49 w 278"/>
                  <a:gd name="T97" fmla="*/ 1840 h 1872"/>
                  <a:gd name="T98" fmla="*/ 56 w 278"/>
                  <a:gd name="T99" fmla="*/ 1859 h 1872"/>
                  <a:gd name="T100" fmla="*/ 56 w 278"/>
                  <a:gd name="T101" fmla="*/ 1872 h 187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78"/>
                  <a:gd name="T154" fmla="*/ 0 h 1872"/>
                  <a:gd name="T155" fmla="*/ 278 w 278"/>
                  <a:gd name="T156" fmla="*/ 1872 h 187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78" h="1872">
                    <a:moveTo>
                      <a:pt x="278" y="0"/>
                    </a:moveTo>
                    <a:lnTo>
                      <a:pt x="271" y="12"/>
                    </a:lnTo>
                    <a:lnTo>
                      <a:pt x="257" y="32"/>
                    </a:lnTo>
                    <a:lnTo>
                      <a:pt x="250" y="38"/>
                    </a:lnTo>
                    <a:lnTo>
                      <a:pt x="243" y="51"/>
                    </a:lnTo>
                    <a:lnTo>
                      <a:pt x="229" y="70"/>
                    </a:lnTo>
                    <a:lnTo>
                      <a:pt x="181" y="141"/>
                    </a:lnTo>
                    <a:lnTo>
                      <a:pt x="174" y="154"/>
                    </a:lnTo>
                    <a:lnTo>
                      <a:pt x="160" y="173"/>
                    </a:lnTo>
                    <a:lnTo>
                      <a:pt x="160" y="179"/>
                    </a:lnTo>
                    <a:lnTo>
                      <a:pt x="153" y="192"/>
                    </a:lnTo>
                    <a:lnTo>
                      <a:pt x="139" y="218"/>
                    </a:lnTo>
                    <a:lnTo>
                      <a:pt x="104" y="295"/>
                    </a:lnTo>
                    <a:lnTo>
                      <a:pt x="97" y="307"/>
                    </a:lnTo>
                    <a:lnTo>
                      <a:pt x="90" y="327"/>
                    </a:lnTo>
                    <a:lnTo>
                      <a:pt x="90" y="333"/>
                    </a:lnTo>
                    <a:lnTo>
                      <a:pt x="83" y="352"/>
                    </a:lnTo>
                    <a:lnTo>
                      <a:pt x="77" y="378"/>
                    </a:lnTo>
                    <a:lnTo>
                      <a:pt x="56" y="455"/>
                    </a:lnTo>
                    <a:lnTo>
                      <a:pt x="56" y="468"/>
                    </a:lnTo>
                    <a:lnTo>
                      <a:pt x="49" y="493"/>
                    </a:lnTo>
                    <a:lnTo>
                      <a:pt x="42" y="545"/>
                    </a:lnTo>
                    <a:lnTo>
                      <a:pt x="35" y="602"/>
                    </a:lnTo>
                    <a:lnTo>
                      <a:pt x="14" y="705"/>
                    </a:lnTo>
                    <a:lnTo>
                      <a:pt x="14" y="724"/>
                    </a:lnTo>
                    <a:lnTo>
                      <a:pt x="7" y="737"/>
                    </a:lnTo>
                    <a:lnTo>
                      <a:pt x="0" y="820"/>
                    </a:lnTo>
                    <a:lnTo>
                      <a:pt x="0" y="981"/>
                    </a:lnTo>
                    <a:lnTo>
                      <a:pt x="0" y="1000"/>
                    </a:lnTo>
                    <a:lnTo>
                      <a:pt x="0" y="1013"/>
                    </a:lnTo>
                    <a:lnTo>
                      <a:pt x="0" y="1032"/>
                    </a:lnTo>
                    <a:lnTo>
                      <a:pt x="0" y="1167"/>
                    </a:lnTo>
                    <a:lnTo>
                      <a:pt x="0" y="1295"/>
                    </a:lnTo>
                    <a:lnTo>
                      <a:pt x="0" y="1314"/>
                    </a:lnTo>
                    <a:lnTo>
                      <a:pt x="0" y="1333"/>
                    </a:lnTo>
                    <a:lnTo>
                      <a:pt x="0" y="1352"/>
                    </a:lnTo>
                    <a:lnTo>
                      <a:pt x="0" y="1506"/>
                    </a:lnTo>
                    <a:lnTo>
                      <a:pt x="7" y="1590"/>
                    </a:lnTo>
                    <a:lnTo>
                      <a:pt x="14" y="1602"/>
                    </a:lnTo>
                    <a:lnTo>
                      <a:pt x="14" y="1622"/>
                    </a:lnTo>
                    <a:lnTo>
                      <a:pt x="35" y="1731"/>
                    </a:lnTo>
                    <a:lnTo>
                      <a:pt x="42" y="1788"/>
                    </a:lnTo>
                    <a:lnTo>
                      <a:pt x="49" y="1840"/>
                    </a:lnTo>
                    <a:lnTo>
                      <a:pt x="56" y="1859"/>
                    </a:lnTo>
                    <a:lnTo>
                      <a:pt x="56" y="1872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8" name="Freeform 539"/>
              <p:cNvSpPr>
                <a:spLocks/>
              </p:cNvSpPr>
              <p:nvPr/>
            </p:nvSpPr>
            <p:spPr bwMode="auto">
              <a:xfrm>
                <a:off x="902" y="3132"/>
                <a:ext cx="1075" cy="955"/>
              </a:xfrm>
              <a:custGeom>
                <a:avLst/>
                <a:gdLst>
                  <a:gd name="T0" fmla="*/ 0 w 1075"/>
                  <a:gd name="T1" fmla="*/ 0 h 955"/>
                  <a:gd name="T2" fmla="*/ 21 w 1075"/>
                  <a:gd name="T3" fmla="*/ 83 h 955"/>
                  <a:gd name="T4" fmla="*/ 27 w 1075"/>
                  <a:gd name="T5" fmla="*/ 109 h 955"/>
                  <a:gd name="T6" fmla="*/ 34 w 1075"/>
                  <a:gd name="T7" fmla="*/ 122 h 955"/>
                  <a:gd name="T8" fmla="*/ 34 w 1075"/>
                  <a:gd name="T9" fmla="*/ 128 h 955"/>
                  <a:gd name="T10" fmla="*/ 41 w 1075"/>
                  <a:gd name="T11" fmla="*/ 147 h 955"/>
                  <a:gd name="T12" fmla="*/ 48 w 1075"/>
                  <a:gd name="T13" fmla="*/ 166 h 955"/>
                  <a:gd name="T14" fmla="*/ 83 w 1075"/>
                  <a:gd name="T15" fmla="*/ 237 h 955"/>
                  <a:gd name="T16" fmla="*/ 97 w 1075"/>
                  <a:gd name="T17" fmla="*/ 263 h 955"/>
                  <a:gd name="T18" fmla="*/ 104 w 1075"/>
                  <a:gd name="T19" fmla="*/ 275 h 955"/>
                  <a:gd name="T20" fmla="*/ 104 w 1075"/>
                  <a:gd name="T21" fmla="*/ 282 h 955"/>
                  <a:gd name="T22" fmla="*/ 118 w 1075"/>
                  <a:gd name="T23" fmla="*/ 301 h 955"/>
                  <a:gd name="T24" fmla="*/ 125 w 1075"/>
                  <a:gd name="T25" fmla="*/ 314 h 955"/>
                  <a:gd name="T26" fmla="*/ 166 w 1075"/>
                  <a:gd name="T27" fmla="*/ 384 h 955"/>
                  <a:gd name="T28" fmla="*/ 187 w 1075"/>
                  <a:gd name="T29" fmla="*/ 410 h 955"/>
                  <a:gd name="T30" fmla="*/ 194 w 1075"/>
                  <a:gd name="T31" fmla="*/ 423 h 955"/>
                  <a:gd name="T32" fmla="*/ 201 w 1075"/>
                  <a:gd name="T33" fmla="*/ 429 h 955"/>
                  <a:gd name="T34" fmla="*/ 215 w 1075"/>
                  <a:gd name="T35" fmla="*/ 442 h 955"/>
                  <a:gd name="T36" fmla="*/ 222 w 1075"/>
                  <a:gd name="T37" fmla="*/ 455 h 955"/>
                  <a:gd name="T38" fmla="*/ 277 w 1075"/>
                  <a:gd name="T39" fmla="*/ 519 h 955"/>
                  <a:gd name="T40" fmla="*/ 298 w 1075"/>
                  <a:gd name="T41" fmla="*/ 538 h 955"/>
                  <a:gd name="T42" fmla="*/ 312 w 1075"/>
                  <a:gd name="T43" fmla="*/ 551 h 955"/>
                  <a:gd name="T44" fmla="*/ 319 w 1075"/>
                  <a:gd name="T45" fmla="*/ 558 h 955"/>
                  <a:gd name="T46" fmla="*/ 333 w 1075"/>
                  <a:gd name="T47" fmla="*/ 570 h 955"/>
                  <a:gd name="T48" fmla="*/ 347 w 1075"/>
                  <a:gd name="T49" fmla="*/ 583 h 955"/>
                  <a:gd name="T50" fmla="*/ 409 w 1075"/>
                  <a:gd name="T51" fmla="*/ 634 h 955"/>
                  <a:gd name="T52" fmla="*/ 437 w 1075"/>
                  <a:gd name="T53" fmla="*/ 647 h 955"/>
                  <a:gd name="T54" fmla="*/ 451 w 1075"/>
                  <a:gd name="T55" fmla="*/ 660 h 955"/>
                  <a:gd name="T56" fmla="*/ 458 w 1075"/>
                  <a:gd name="T57" fmla="*/ 667 h 955"/>
                  <a:gd name="T58" fmla="*/ 472 w 1075"/>
                  <a:gd name="T59" fmla="*/ 679 h 955"/>
                  <a:gd name="T60" fmla="*/ 486 w 1075"/>
                  <a:gd name="T61" fmla="*/ 686 h 955"/>
                  <a:gd name="T62" fmla="*/ 555 w 1075"/>
                  <a:gd name="T63" fmla="*/ 737 h 955"/>
                  <a:gd name="T64" fmla="*/ 583 w 1075"/>
                  <a:gd name="T65" fmla="*/ 756 h 955"/>
                  <a:gd name="T66" fmla="*/ 597 w 1075"/>
                  <a:gd name="T67" fmla="*/ 763 h 955"/>
                  <a:gd name="T68" fmla="*/ 603 w 1075"/>
                  <a:gd name="T69" fmla="*/ 763 h 955"/>
                  <a:gd name="T70" fmla="*/ 617 w 1075"/>
                  <a:gd name="T71" fmla="*/ 776 h 955"/>
                  <a:gd name="T72" fmla="*/ 631 w 1075"/>
                  <a:gd name="T73" fmla="*/ 788 h 955"/>
                  <a:gd name="T74" fmla="*/ 708 w 1075"/>
                  <a:gd name="T75" fmla="*/ 833 h 955"/>
                  <a:gd name="T76" fmla="*/ 735 w 1075"/>
                  <a:gd name="T77" fmla="*/ 846 h 955"/>
                  <a:gd name="T78" fmla="*/ 749 w 1075"/>
                  <a:gd name="T79" fmla="*/ 852 h 955"/>
                  <a:gd name="T80" fmla="*/ 756 w 1075"/>
                  <a:gd name="T81" fmla="*/ 852 h 955"/>
                  <a:gd name="T82" fmla="*/ 777 w 1075"/>
                  <a:gd name="T83" fmla="*/ 865 h 955"/>
                  <a:gd name="T84" fmla="*/ 791 w 1075"/>
                  <a:gd name="T85" fmla="*/ 872 h 955"/>
                  <a:gd name="T86" fmla="*/ 874 w 1075"/>
                  <a:gd name="T87" fmla="*/ 904 h 955"/>
                  <a:gd name="T88" fmla="*/ 902 w 1075"/>
                  <a:gd name="T89" fmla="*/ 917 h 955"/>
                  <a:gd name="T90" fmla="*/ 916 w 1075"/>
                  <a:gd name="T91" fmla="*/ 917 h 955"/>
                  <a:gd name="T92" fmla="*/ 923 w 1075"/>
                  <a:gd name="T93" fmla="*/ 923 h 955"/>
                  <a:gd name="T94" fmla="*/ 944 w 1075"/>
                  <a:gd name="T95" fmla="*/ 929 h 955"/>
                  <a:gd name="T96" fmla="*/ 957 w 1075"/>
                  <a:gd name="T97" fmla="*/ 929 h 955"/>
                  <a:gd name="T98" fmla="*/ 1048 w 1075"/>
                  <a:gd name="T99" fmla="*/ 955 h 955"/>
                  <a:gd name="T100" fmla="*/ 1075 w 1075"/>
                  <a:gd name="T101" fmla="*/ 955 h 9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75"/>
                  <a:gd name="T154" fmla="*/ 0 h 955"/>
                  <a:gd name="T155" fmla="*/ 1075 w 1075"/>
                  <a:gd name="T156" fmla="*/ 955 h 9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75" h="955">
                    <a:moveTo>
                      <a:pt x="0" y="0"/>
                    </a:moveTo>
                    <a:lnTo>
                      <a:pt x="21" y="83"/>
                    </a:lnTo>
                    <a:lnTo>
                      <a:pt x="27" y="109"/>
                    </a:lnTo>
                    <a:lnTo>
                      <a:pt x="34" y="122"/>
                    </a:lnTo>
                    <a:lnTo>
                      <a:pt x="34" y="128"/>
                    </a:lnTo>
                    <a:lnTo>
                      <a:pt x="41" y="147"/>
                    </a:lnTo>
                    <a:lnTo>
                      <a:pt x="48" y="166"/>
                    </a:lnTo>
                    <a:lnTo>
                      <a:pt x="83" y="237"/>
                    </a:lnTo>
                    <a:lnTo>
                      <a:pt x="97" y="263"/>
                    </a:lnTo>
                    <a:lnTo>
                      <a:pt x="104" y="275"/>
                    </a:lnTo>
                    <a:lnTo>
                      <a:pt x="104" y="282"/>
                    </a:lnTo>
                    <a:lnTo>
                      <a:pt x="118" y="301"/>
                    </a:lnTo>
                    <a:lnTo>
                      <a:pt x="125" y="314"/>
                    </a:lnTo>
                    <a:lnTo>
                      <a:pt x="166" y="384"/>
                    </a:lnTo>
                    <a:lnTo>
                      <a:pt x="187" y="410"/>
                    </a:lnTo>
                    <a:lnTo>
                      <a:pt x="194" y="423"/>
                    </a:lnTo>
                    <a:lnTo>
                      <a:pt x="201" y="429"/>
                    </a:lnTo>
                    <a:lnTo>
                      <a:pt x="215" y="442"/>
                    </a:lnTo>
                    <a:lnTo>
                      <a:pt x="222" y="455"/>
                    </a:lnTo>
                    <a:lnTo>
                      <a:pt x="277" y="519"/>
                    </a:lnTo>
                    <a:lnTo>
                      <a:pt x="298" y="538"/>
                    </a:lnTo>
                    <a:lnTo>
                      <a:pt x="312" y="551"/>
                    </a:lnTo>
                    <a:lnTo>
                      <a:pt x="319" y="558"/>
                    </a:lnTo>
                    <a:lnTo>
                      <a:pt x="333" y="570"/>
                    </a:lnTo>
                    <a:lnTo>
                      <a:pt x="347" y="583"/>
                    </a:lnTo>
                    <a:lnTo>
                      <a:pt x="409" y="634"/>
                    </a:lnTo>
                    <a:lnTo>
                      <a:pt x="437" y="647"/>
                    </a:lnTo>
                    <a:lnTo>
                      <a:pt x="451" y="660"/>
                    </a:lnTo>
                    <a:lnTo>
                      <a:pt x="458" y="667"/>
                    </a:lnTo>
                    <a:lnTo>
                      <a:pt x="472" y="679"/>
                    </a:lnTo>
                    <a:lnTo>
                      <a:pt x="486" y="686"/>
                    </a:lnTo>
                    <a:lnTo>
                      <a:pt x="555" y="737"/>
                    </a:lnTo>
                    <a:lnTo>
                      <a:pt x="583" y="756"/>
                    </a:lnTo>
                    <a:lnTo>
                      <a:pt x="597" y="763"/>
                    </a:lnTo>
                    <a:lnTo>
                      <a:pt x="603" y="763"/>
                    </a:lnTo>
                    <a:lnTo>
                      <a:pt x="617" y="776"/>
                    </a:lnTo>
                    <a:lnTo>
                      <a:pt x="631" y="788"/>
                    </a:lnTo>
                    <a:lnTo>
                      <a:pt x="708" y="833"/>
                    </a:lnTo>
                    <a:lnTo>
                      <a:pt x="735" y="846"/>
                    </a:lnTo>
                    <a:lnTo>
                      <a:pt x="749" y="852"/>
                    </a:lnTo>
                    <a:lnTo>
                      <a:pt x="756" y="852"/>
                    </a:lnTo>
                    <a:lnTo>
                      <a:pt x="777" y="865"/>
                    </a:lnTo>
                    <a:lnTo>
                      <a:pt x="791" y="872"/>
                    </a:lnTo>
                    <a:lnTo>
                      <a:pt x="874" y="904"/>
                    </a:lnTo>
                    <a:lnTo>
                      <a:pt x="902" y="917"/>
                    </a:lnTo>
                    <a:lnTo>
                      <a:pt x="916" y="917"/>
                    </a:lnTo>
                    <a:lnTo>
                      <a:pt x="923" y="923"/>
                    </a:lnTo>
                    <a:lnTo>
                      <a:pt x="944" y="929"/>
                    </a:lnTo>
                    <a:lnTo>
                      <a:pt x="957" y="929"/>
                    </a:lnTo>
                    <a:lnTo>
                      <a:pt x="1048" y="955"/>
                    </a:lnTo>
                    <a:lnTo>
                      <a:pt x="1075" y="955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9" name="Freeform 540"/>
              <p:cNvSpPr>
                <a:spLocks/>
              </p:cNvSpPr>
              <p:nvPr/>
            </p:nvSpPr>
            <p:spPr bwMode="auto">
              <a:xfrm>
                <a:off x="1977" y="4074"/>
                <a:ext cx="965" cy="32"/>
              </a:xfrm>
              <a:custGeom>
                <a:avLst/>
                <a:gdLst>
                  <a:gd name="T0" fmla="*/ 0 w 965"/>
                  <a:gd name="T1" fmla="*/ 13 h 32"/>
                  <a:gd name="T2" fmla="*/ 14 w 965"/>
                  <a:gd name="T3" fmla="*/ 19 h 32"/>
                  <a:gd name="T4" fmla="*/ 21 w 965"/>
                  <a:gd name="T5" fmla="*/ 19 h 32"/>
                  <a:gd name="T6" fmla="*/ 42 w 965"/>
                  <a:gd name="T7" fmla="*/ 26 h 32"/>
                  <a:gd name="T8" fmla="*/ 63 w 965"/>
                  <a:gd name="T9" fmla="*/ 26 h 32"/>
                  <a:gd name="T10" fmla="*/ 146 w 965"/>
                  <a:gd name="T11" fmla="*/ 32 h 32"/>
                  <a:gd name="T12" fmla="*/ 167 w 965"/>
                  <a:gd name="T13" fmla="*/ 32 h 32"/>
                  <a:gd name="T14" fmla="*/ 167 w 965"/>
                  <a:gd name="T15" fmla="*/ 32 h 32"/>
                  <a:gd name="T16" fmla="*/ 167 w 965"/>
                  <a:gd name="T17" fmla="*/ 32 h 32"/>
                  <a:gd name="T18" fmla="*/ 209 w 965"/>
                  <a:gd name="T19" fmla="*/ 32 h 32"/>
                  <a:gd name="T20" fmla="*/ 306 w 965"/>
                  <a:gd name="T21" fmla="*/ 32 h 32"/>
                  <a:gd name="T22" fmla="*/ 327 w 965"/>
                  <a:gd name="T23" fmla="*/ 26 h 32"/>
                  <a:gd name="T24" fmla="*/ 445 w 965"/>
                  <a:gd name="T25" fmla="*/ 26 h 32"/>
                  <a:gd name="T26" fmla="*/ 465 w 965"/>
                  <a:gd name="T27" fmla="*/ 19 h 32"/>
                  <a:gd name="T28" fmla="*/ 486 w 965"/>
                  <a:gd name="T29" fmla="*/ 19 h 32"/>
                  <a:gd name="T30" fmla="*/ 514 w 965"/>
                  <a:gd name="T31" fmla="*/ 19 h 32"/>
                  <a:gd name="T32" fmla="*/ 625 w 965"/>
                  <a:gd name="T33" fmla="*/ 13 h 32"/>
                  <a:gd name="T34" fmla="*/ 653 w 965"/>
                  <a:gd name="T35" fmla="*/ 13 h 32"/>
                  <a:gd name="T36" fmla="*/ 674 w 965"/>
                  <a:gd name="T37" fmla="*/ 13 h 32"/>
                  <a:gd name="T38" fmla="*/ 701 w 965"/>
                  <a:gd name="T39" fmla="*/ 13 h 32"/>
                  <a:gd name="T40" fmla="*/ 729 w 965"/>
                  <a:gd name="T41" fmla="*/ 7 h 32"/>
                  <a:gd name="T42" fmla="*/ 757 w 965"/>
                  <a:gd name="T43" fmla="*/ 7 h 32"/>
                  <a:gd name="T44" fmla="*/ 771 w 965"/>
                  <a:gd name="T45" fmla="*/ 7 h 32"/>
                  <a:gd name="T46" fmla="*/ 799 w 965"/>
                  <a:gd name="T47" fmla="*/ 7 h 32"/>
                  <a:gd name="T48" fmla="*/ 819 w 965"/>
                  <a:gd name="T49" fmla="*/ 7 h 32"/>
                  <a:gd name="T50" fmla="*/ 840 w 965"/>
                  <a:gd name="T51" fmla="*/ 7 h 32"/>
                  <a:gd name="T52" fmla="*/ 875 w 965"/>
                  <a:gd name="T53" fmla="*/ 7 h 32"/>
                  <a:gd name="T54" fmla="*/ 875 w 965"/>
                  <a:gd name="T55" fmla="*/ 7 h 32"/>
                  <a:gd name="T56" fmla="*/ 875 w 965"/>
                  <a:gd name="T57" fmla="*/ 7 h 32"/>
                  <a:gd name="T58" fmla="*/ 875 w 965"/>
                  <a:gd name="T59" fmla="*/ 7 h 32"/>
                  <a:gd name="T60" fmla="*/ 875 w 965"/>
                  <a:gd name="T61" fmla="*/ 7 h 32"/>
                  <a:gd name="T62" fmla="*/ 875 w 965"/>
                  <a:gd name="T63" fmla="*/ 7 h 32"/>
                  <a:gd name="T64" fmla="*/ 882 w 965"/>
                  <a:gd name="T65" fmla="*/ 7 h 32"/>
                  <a:gd name="T66" fmla="*/ 882 w 965"/>
                  <a:gd name="T67" fmla="*/ 7 h 32"/>
                  <a:gd name="T68" fmla="*/ 882 w 965"/>
                  <a:gd name="T69" fmla="*/ 7 h 32"/>
                  <a:gd name="T70" fmla="*/ 889 w 965"/>
                  <a:gd name="T71" fmla="*/ 7 h 32"/>
                  <a:gd name="T72" fmla="*/ 889 w 965"/>
                  <a:gd name="T73" fmla="*/ 7 h 32"/>
                  <a:gd name="T74" fmla="*/ 896 w 965"/>
                  <a:gd name="T75" fmla="*/ 7 h 32"/>
                  <a:gd name="T76" fmla="*/ 896 w 965"/>
                  <a:gd name="T77" fmla="*/ 7 h 32"/>
                  <a:gd name="T78" fmla="*/ 896 w 965"/>
                  <a:gd name="T79" fmla="*/ 7 h 32"/>
                  <a:gd name="T80" fmla="*/ 910 w 965"/>
                  <a:gd name="T81" fmla="*/ 7 h 32"/>
                  <a:gd name="T82" fmla="*/ 923 w 965"/>
                  <a:gd name="T83" fmla="*/ 7 h 32"/>
                  <a:gd name="T84" fmla="*/ 965 w 965"/>
                  <a:gd name="T85" fmla="*/ 0 h 32"/>
                  <a:gd name="T86" fmla="*/ 965 w 965"/>
                  <a:gd name="T87" fmla="*/ 0 h 32"/>
                  <a:gd name="T88" fmla="*/ 965 w 965"/>
                  <a:gd name="T89" fmla="*/ 0 h 3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65"/>
                  <a:gd name="T136" fmla="*/ 0 h 32"/>
                  <a:gd name="T137" fmla="*/ 965 w 965"/>
                  <a:gd name="T138" fmla="*/ 32 h 3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65" h="32">
                    <a:moveTo>
                      <a:pt x="0" y="13"/>
                    </a:moveTo>
                    <a:lnTo>
                      <a:pt x="14" y="19"/>
                    </a:lnTo>
                    <a:lnTo>
                      <a:pt x="21" y="19"/>
                    </a:lnTo>
                    <a:lnTo>
                      <a:pt x="42" y="26"/>
                    </a:lnTo>
                    <a:lnTo>
                      <a:pt x="63" y="26"/>
                    </a:lnTo>
                    <a:lnTo>
                      <a:pt x="146" y="32"/>
                    </a:lnTo>
                    <a:lnTo>
                      <a:pt x="167" y="32"/>
                    </a:lnTo>
                    <a:lnTo>
                      <a:pt x="209" y="32"/>
                    </a:lnTo>
                    <a:lnTo>
                      <a:pt x="306" y="32"/>
                    </a:lnTo>
                    <a:lnTo>
                      <a:pt x="327" y="26"/>
                    </a:lnTo>
                    <a:lnTo>
                      <a:pt x="445" y="26"/>
                    </a:lnTo>
                    <a:lnTo>
                      <a:pt x="465" y="19"/>
                    </a:lnTo>
                    <a:lnTo>
                      <a:pt x="486" y="19"/>
                    </a:lnTo>
                    <a:lnTo>
                      <a:pt x="514" y="19"/>
                    </a:lnTo>
                    <a:lnTo>
                      <a:pt x="625" y="13"/>
                    </a:lnTo>
                    <a:lnTo>
                      <a:pt x="653" y="13"/>
                    </a:lnTo>
                    <a:lnTo>
                      <a:pt x="674" y="13"/>
                    </a:lnTo>
                    <a:lnTo>
                      <a:pt x="701" y="13"/>
                    </a:lnTo>
                    <a:lnTo>
                      <a:pt x="729" y="7"/>
                    </a:lnTo>
                    <a:lnTo>
                      <a:pt x="757" y="7"/>
                    </a:lnTo>
                    <a:lnTo>
                      <a:pt x="771" y="7"/>
                    </a:lnTo>
                    <a:lnTo>
                      <a:pt x="799" y="7"/>
                    </a:lnTo>
                    <a:lnTo>
                      <a:pt x="819" y="7"/>
                    </a:lnTo>
                    <a:lnTo>
                      <a:pt x="840" y="7"/>
                    </a:lnTo>
                    <a:lnTo>
                      <a:pt x="875" y="7"/>
                    </a:lnTo>
                    <a:lnTo>
                      <a:pt x="882" y="7"/>
                    </a:lnTo>
                    <a:lnTo>
                      <a:pt x="889" y="7"/>
                    </a:lnTo>
                    <a:lnTo>
                      <a:pt x="896" y="7"/>
                    </a:lnTo>
                    <a:lnTo>
                      <a:pt x="910" y="7"/>
                    </a:lnTo>
                    <a:lnTo>
                      <a:pt x="923" y="7"/>
                    </a:lnTo>
                    <a:lnTo>
                      <a:pt x="965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0" name="Oval 541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1" name="Oval 542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2" name="Oval 543"/>
              <p:cNvSpPr>
                <a:spLocks noChangeArrowheads="1"/>
              </p:cNvSpPr>
              <p:nvPr/>
            </p:nvSpPr>
            <p:spPr bwMode="auto">
              <a:xfrm>
                <a:off x="2970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3" name="Oval 544"/>
              <p:cNvSpPr>
                <a:spLocks noChangeArrowheads="1"/>
              </p:cNvSpPr>
              <p:nvPr/>
            </p:nvSpPr>
            <p:spPr bwMode="auto">
              <a:xfrm>
                <a:off x="2984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4" name="Oval 545"/>
              <p:cNvSpPr>
                <a:spLocks noChangeArrowheads="1"/>
              </p:cNvSpPr>
              <p:nvPr/>
            </p:nvSpPr>
            <p:spPr bwMode="auto">
              <a:xfrm>
                <a:off x="2991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5" name="Oval 546"/>
              <p:cNvSpPr>
                <a:spLocks noChangeArrowheads="1"/>
              </p:cNvSpPr>
              <p:nvPr/>
            </p:nvSpPr>
            <p:spPr bwMode="auto">
              <a:xfrm>
                <a:off x="2998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6" name="Oval 547"/>
              <p:cNvSpPr>
                <a:spLocks noChangeArrowheads="1"/>
              </p:cNvSpPr>
              <p:nvPr/>
            </p:nvSpPr>
            <p:spPr bwMode="auto">
              <a:xfrm>
                <a:off x="2998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7" name="Oval 548"/>
              <p:cNvSpPr>
                <a:spLocks noChangeArrowheads="1"/>
              </p:cNvSpPr>
              <p:nvPr/>
            </p:nvSpPr>
            <p:spPr bwMode="auto">
              <a:xfrm>
                <a:off x="2998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8" name="Oval 549"/>
              <p:cNvSpPr>
                <a:spLocks noChangeArrowheads="1"/>
              </p:cNvSpPr>
              <p:nvPr/>
            </p:nvSpPr>
            <p:spPr bwMode="auto">
              <a:xfrm>
                <a:off x="3005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9" name="Oval 550"/>
              <p:cNvSpPr>
                <a:spLocks noChangeArrowheads="1"/>
              </p:cNvSpPr>
              <p:nvPr/>
            </p:nvSpPr>
            <p:spPr bwMode="auto">
              <a:xfrm>
                <a:off x="3005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0" name="Oval 551"/>
              <p:cNvSpPr>
                <a:spLocks noChangeArrowheads="1"/>
              </p:cNvSpPr>
              <p:nvPr/>
            </p:nvSpPr>
            <p:spPr bwMode="auto">
              <a:xfrm>
                <a:off x="3011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1" name="Oval 552"/>
              <p:cNvSpPr>
                <a:spLocks noChangeArrowheads="1"/>
              </p:cNvSpPr>
              <p:nvPr/>
            </p:nvSpPr>
            <p:spPr bwMode="auto">
              <a:xfrm>
                <a:off x="3011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2" name="Oval 553"/>
              <p:cNvSpPr>
                <a:spLocks noChangeArrowheads="1"/>
              </p:cNvSpPr>
              <p:nvPr/>
            </p:nvSpPr>
            <p:spPr bwMode="auto">
              <a:xfrm>
                <a:off x="3011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3" name="Oval 554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4" name="Oval 555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5" name="Oval 556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6" name="Oval 557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7" name="Oval 558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8" name="Oval 559"/>
              <p:cNvSpPr>
                <a:spLocks noChangeArrowheads="1"/>
              </p:cNvSpPr>
              <p:nvPr/>
            </p:nvSpPr>
            <p:spPr bwMode="auto">
              <a:xfrm>
                <a:off x="3053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9" name="Oval 560"/>
              <p:cNvSpPr>
                <a:spLocks noChangeArrowheads="1"/>
              </p:cNvSpPr>
              <p:nvPr/>
            </p:nvSpPr>
            <p:spPr bwMode="auto">
              <a:xfrm>
                <a:off x="3074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0" name="Oval 561"/>
              <p:cNvSpPr>
                <a:spLocks noChangeArrowheads="1"/>
              </p:cNvSpPr>
              <p:nvPr/>
            </p:nvSpPr>
            <p:spPr bwMode="auto">
              <a:xfrm>
                <a:off x="3095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1" name="Oval 562"/>
              <p:cNvSpPr>
                <a:spLocks noChangeArrowheads="1"/>
              </p:cNvSpPr>
              <p:nvPr/>
            </p:nvSpPr>
            <p:spPr bwMode="auto">
              <a:xfrm>
                <a:off x="3123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2" name="Oval 563"/>
              <p:cNvSpPr>
                <a:spLocks noChangeArrowheads="1"/>
              </p:cNvSpPr>
              <p:nvPr/>
            </p:nvSpPr>
            <p:spPr bwMode="auto">
              <a:xfrm>
                <a:off x="3136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3" name="Oval 564"/>
              <p:cNvSpPr>
                <a:spLocks noChangeArrowheads="1"/>
              </p:cNvSpPr>
              <p:nvPr/>
            </p:nvSpPr>
            <p:spPr bwMode="auto">
              <a:xfrm>
                <a:off x="3164" y="405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4" name="Oval 565"/>
              <p:cNvSpPr>
                <a:spLocks noChangeArrowheads="1"/>
              </p:cNvSpPr>
              <p:nvPr/>
            </p:nvSpPr>
            <p:spPr bwMode="auto">
              <a:xfrm>
                <a:off x="3185" y="405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5" name="Oval 566"/>
              <p:cNvSpPr>
                <a:spLocks noChangeArrowheads="1"/>
              </p:cNvSpPr>
              <p:nvPr/>
            </p:nvSpPr>
            <p:spPr bwMode="auto">
              <a:xfrm>
                <a:off x="3213" y="4055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6" name="Oval 567"/>
              <p:cNvSpPr>
                <a:spLocks noChangeArrowheads="1"/>
              </p:cNvSpPr>
              <p:nvPr/>
            </p:nvSpPr>
            <p:spPr bwMode="auto">
              <a:xfrm>
                <a:off x="3234" y="4055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7" name="Oval 568"/>
              <p:cNvSpPr>
                <a:spLocks noChangeArrowheads="1"/>
              </p:cNvSpPr>
              <p:nvPr/>
            </p:nvSpPr>
            <p:spPr bwMode="auto">
              <a:xfrm>
                <a:off x="3261" y="405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8" name="Oval 569"/>
              <p:cNvSpPr>
                <a:spLocks noChangeArrowheads="1"/>
              </p:cNvSpPr>
              <p:nvPr/>
            </p:nvSpPr>
            <p:spPr bwMode="auto">
              <a:xfrm>
                <a:off x="3379" y="40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9" name="Oval 570"/>
              <p:cNvSpPr>
                <a:spLocks noChangeArrowheads="1"/>
              </p:cNvSpPr>
              <p:nvPr/>
            </p:nvSpPr>
            <p:spPr bwMode="auto">
              <a:xfrm>
                <a:off x="3400" y="40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0" name="Oval 571"/>
              <p:cNvSpPr>
                <a:spLocks noChangeArrowheads="1"/>
              </p:cNvSpPr>
              <p:nvPr/>
            </p:nvSpPr>
            <p:spPr bwMode="auto">
              <a:xfrm>
                <a:off x="3421" y="40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1" name="Oval 572"/>
              <p:cNvSpPr>
                <a:spLocks noChangeArrowheads="1"/>
              </p:cNvSpPr>
              <p:nvPr/>
            </p:nvSpPr>
            <p:spPr bwMode="auto">
              <a:xfrm>
                <a:off x="3449" y="404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2" name="Oval 573"/>
              <p:cNvSpPr>
                <a:spLocks noChangeArrowheads="1"/>
              </p:cNvSpPr>
              <p:nvPr/>
            </p:nvSpPr>
            <p:spPr bwMode="auto">
              <a:xfrm>
                <a:off x="3560" y="404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3" name="Oval 574"/>
              <p:cNvSpPr>
                <a:spLocks noChangeArrowheads="1"/>
              </p:cNvSpPr>
              <p:nvPr/>
            </p:nvSpPr>
            <p:spPr bwMode="auto">
              <a:xfrm>
                <a:off x="3581" y="404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4" name="Oval 575"/>
              <p:cNvSpPr>
                <a:spLocks noChangeArrowheads="1"/>
              </p:cNvSpPr>
              <p:nvPr/>
            </p:nvSpPr>
            <p:spPr bwMode="auto">
              <a:xfrm>
                <a:off x="3657" y="40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5" name="Oval 576"/>
              <p:cNvSpPr>
                <a:spLocks noChangeArrowheads="1"/>
              </p:cNvSpPr>
              <p:nvPr/>
            </p:nvSpPr>
            <p:spPr bwMode="auto">
              <a:xfrm>
                <a:off x="3678" y="404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6" name="Oval 577"/>
              <p:cNvSpPr>
                <a:spLocks noChangeArrowheads="1"/>
              </p:cNvSpPr>
              <p:nvPr/>
            </p:nvSpPr>
            <p:spPr bwMode="auto">
              <a:xfrm>
                <a:off x="3692" y="404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7" name="Oval 578"/>
              <p:cNvSpPr>
                <a:spLocks noChangeArrowheads="1"/>
              </p:cNvSpPr>
              <p:nvPr/>
            </p:nvSpPr>
            <p:spPr bwMode="auto">
              <a:xfrm>
                <a:off x="3719" y="40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8" name="Oval 579"/>
              <p:cNvSpPr>
                <a:spLocks noChangeArrowheads="1"/>
              </p:cNvSpPr>
              <p:nvPr/>
            </p:nvSpPr>
            <p:spPr bwMode="auto">
              <a:xfrm>
                <a:off x="3719" y="40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9" name="Oval 580"/>
              <p:cNvSpPr>
                <a:spLocks noChangeArrowheads="1"/>
              </p:cNvSpPr>
              <p:nvPr/>
            </p:nvSpPr>
            <p:spPr bwMode="auto">
              <a:xfrm>
                <a:off x="3719" y="40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0" name="Oval 581"/>
              <p:cNvSpPr>
                <a:spLocks noChangeArrowheads="1"/>
              </p:cNvSpPr>
              <p:nvPr/>
            </p:nvSpPr>
            <p:spPr bwMode="auto">
              <a:xfrm>
                <a:off x="3740" y="40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1" name="Oval 582"/>
              <p:cNvSpPr>
                <a:spLocks noChangeArrowheads="1"/>
              </p:cNvSpPr>
              <p:nvPr/>
            </p:nvSpPr>
            <p:spPr bwMode="auto">
              <a:xfrm>
                <a:off x="3817" y="4036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2" name="Oval 583"/>
              <p:cNvSpPr>
                <a:spLocks noChangeArrowheads="1"/>
              </p:cNvSpPr>
              <p:nvPr/>
            </p:nvSpPr>
            <p:spPr bwMode="auto">
              <a:xfrm>
                <a:off x="3837" y="402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3" name="Oval 584"/>
              <p:cNvSpPr>
                <a:spLocks noChangeArrowheads="1"/>
              </p:cNvSpPr>
              <p:nvPr/>
            </p:nvSpPr>
            <p:spPr bwMode="auto">
              <a:xfrm>
                <a:off x="3858" y="402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4" name="Oval 585"/>
              <p:cNvSpPr>
                <a:spLocks noChangeArrowheads="1"/>
              </p:cNvSpPr>
              <p:nvPr/>
            </p:nvSpPr>
            <p:spPr bwMode="auto">
              <a:xfrm>
                <a:off x="3865" y="402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5" name="Oval 586"/>
              <p:cNvSpPr>
                <a:spLocks noChangeArrowheads="1"/>
              </p:cNvSpPr>
              <p:nvPr/>
            </p:nvSpPr>
            <p:spPr bwMode="auto">
              <a:xfrm>
                <a:off x="3886" y="402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6" name="Oval 587"/>
              <p:cNvSpPr>
                <a:spLocks noChangeArrowheads="1"/>
              </p:cNvSpPr>
              <p:nvPr/>
            </p:nvSpPr>
            <p:spPr bwMode="auto">
              <a:xfrm>
                <a:off x="3914" y="401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7" name="Oval 588"/>
              <p:cNvSpPr>
                <a:spLocks noChangeArrowheads="1"/>
              </p:cNvSpPr>
              <p:nvPr/>
            </p:nvSpPr>
            <p:spPr bwMode="auto">
              <a:xfrm>
                <a:off x="3990" y="399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8" name="Oval 589"/>
              <p:cNvSpPr>
                <a:spLocks noChangeArrowheads="1"/>
              </p:cNvSpPr>
              <p:nvPr/>
            </p:nvSpPr>
            <p:spPr bwMode="auto">
              <a:xfrm>
                <a:off x="4004" y="399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9" name="Oval 590"/>
              <p:cNvSpPr>
                <a:spLocks noChangeArrowheads="1"/>
              </p:cNvSpPr>
              <p:nvPr/>
            </p:nvSpPr>
            <p:spPr bwMode="auto">
              <a:xfrm>
                <a:off x="4025" y="398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0" name="Oval 591"/>
              <p:cNvSpPr>
                <a:spLocks noChangeArrowheads="1"/>
              </p:cNvSpPr>
              <p:nvPr/>
            </p:nvSpPr>
            <p:spPr bwMode="auto">
              <a:xfrm>
                <a:off x="4032" y="398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1" name="Oval 592"/>
              <p:cNvSpPr>
                <a:spLocks noChangeArrowheads="1"/>
              </p:cNvSpPr>
              <p:nvPr/>
            </p:nvSpPr>
            <p:spPr bwMode="auto">
              <a:xfrm>
                <a:off x="4046" y="397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2" name="Oval 593"/>
              <p:cNvSpPr>
                <a:spLocks noChangeArrowheads="1"/>
              </p:cNvSpPr>
              <p:nvPr/>
            </p:nvSpPr>
            <p:spPr bwMode="auto">
              <a:xfrm>
                <a:off x="4080" y="397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3" name="Oval 594"/>
              <p:cNvSpPr>
                <a:spLocks noChangeArrowheads="1"/>
              </p:cNvSpPr>
              <p:nvPr/>
            </p:nvSpPr>
            <p:spPr bwMode="auto">
              <a:xfrm>
                <a:off x="4150" y="3940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4" name="Oval 595"/>
              <p:cNvSpPr>
                <a:spLocks noChangeArrowheads="1"/>
              </p:cNvSpPr>
              <p:nvPr/>
            </p:nvSpPr>
            <p:spPr bwMode="auto">
              <a:xfrm>
                <a:off x="4164" y="3933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5" name="Oval 596"/>
              <p:cNvSpPr>
                <a:spLocks noChangeArrowheads="1"/>
              </p:cNvSpPr>
              <p:nvPr/>
            </p:nvSpPr>
            <p:spPr bwMode="auto">
              <a:xfrm>
                <a:off x="4184" y="392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6" name="Oval 597"/>
              <p:cNvSpPr>
                <a:spLocks noChangeArrowheads="1"/>
              </p:cNvSpPr>
              <p:nvPr/>
            </p:nvSpPr>
            <p:spPr bwMode="auto">
              <a:xfrm>
                <a:off x="4191" y="392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7" name="Oval 598"/>
              <p:cNvSpPr>
                <a:spLocks noChangeArrowheads="1"/>
              </p:cNvSpPr>
              <p:nvPr/>
            </p:nvSpPr>
            <p:spPr bwMode="auto">
              <a:xfrm>
                <a:off x="4205" y="391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8" name="Oval 599"/>
              <p:cNvSpPr>
                <a:spLocks noChangeArrowheads="1"/>
              </p:cNvSpPr>
              <p:nvPr/>
            </p:nvSpPr>
            <p:spPr bwMode="auto">
              <a:xfrm>
                <a:off x="4233" y="390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9" name="Oval 600"/>
              <p:cNvSpPr>
                <a:spLocks noChangeArrowheads="1"/>
              </p:cNvSpPr>
              <p:nvPr/>
            </p:nvSpPr>
            <p:spPr bwMode="auto">
              <a:xfrm>
                <a:off x="4302" y="386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0" name="Oval 601"/>
              <p:cNvSpPr>
                <a:spLocks noChangeArrowheads="1"/>
              </p:cNvSpPr>
              <p:nvPr/>
            </p:nvSpPr>
            <p:spPr bwMode="auto">
              <a:xfrm>
                <a:off x="4309" y="385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1" name="Oval 602"/>
              <p:cNvSpPr>
                <a:spLocks noChangeArrowheads="1"/>
              </p:cNvSpPr>
              <p:nvPr/>
            </p:nvSpPr>
            <p:spPr bwMode="auto">
              <a:xfrm>
                <a:off x="4330" y="384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2" name="Oval 603"/>
              <p:cNvSpPr>
                <a:spLocks noChangeArrowheads="1"/>
              </p:cNvSpPr>
              <p:nvPr/>
            </p:nvSpPr>
            <p:spPr bwMode="auto">
              <a:xfrm>
                <a:off x="4337" y="383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3" name="Oval 604"/>
              <p:cNvSpPr>
                <a:spLocks noChangeArrowheads="1"/>
              </p:cNvSpPr>
              <p:nvPr/>
            </p:nvSpPr>
            <p:spPr bwMode="auto">
              <a:xfrm>
                <a:off x="4351" y="383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4" name="Oval 605"/>
              <p:cNvSpPr>
                <a:spLocks noChangeArrowheads="1"/>
              </p:cNvSpPr>
              <p:nvPr/>
            </p:nvSpPr>
            <p:spPr bwMode="auto">
              <a:xfrm>
                <a:off x="4372" y="381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</p:grpSp>
        <p:grpSp>
          <p:nvGrpSpPr>
            <p:cNvPr id="19" name="Group 606"/>
            <p:cNvGrpSpPr>
              <a:grpSpLocks/>
            </p:cNvGrpSpPr>
            <p:nvPr/>
          </p:nvGrpSpPr>
          <p:grpSpPr bwMode="auto">
            <a:xfrm>
              <a:off x="466744" y="1182702"/>
              <a:ext cx="5969073" cy="4864174"/>
              <a:chOff x="923" y="728"/>
              <a:chExt cx="4073" cy="3064"/>
            </a:xfrm>
          </p:grpSpPr>
          <p:sp>
            <p:nvSpPr>
              <p:cNvPr id="155" name="Oval 607"/>
              <p:cNvSpPr>
                <a:spLocks noChangeArrowheads="1"/>
              </p:cNvSpPr>
              <p:nvPr/>
            </p:nvSpPr>
            <p:spPr bwMode="auto">
              <a:xfrm>
                <a:off x="4441" y="376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56" name="Oval 608"/>
              <p:cNvSpPr>
                <a:spLocks noChangeArrowheads="1"/>
              </p:cNvSpPr>
              <p:nvPr/>
            </p:nvSpPr>
            <p:spPr bwMode="auto">
              <a:xfrm>
                <a:off x="4455" y="375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57" name="Oval 609"/>
              <p:cNvSpPr>
                <a:spLocks noChangeArrowheads="1"/>
              </p:cNvSpPr>
              <p:nvPr/>
            </p:nvSpPr>
            <p:spPr bwMode="auto">
              <a:xfrm>
                <a:off x="4476" y="374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58" name="Oval 610"/>
              <p:cNvSpPr>
                <a:spLocks noChangeArrowheads="1"/>
              </p:cNvSpPr>
              <p:nvPr/>
            </p:nvSpPr>
            <p:spPr bwMode="auto">
              <a:xfrm>
                <a:off x="4483" y="3734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59" name="Oval 611"/>
              <p:cNvSpPr>
                <a:spLocks noChangeArrowheads="1"/>
              </p:cNvSpPr>
              <p:nvPr/>
            </p:nvSpPr>
            <p:spPr bwMode="auto">
              <a:xfrm>
                <a:off x="4497" y="372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0" name="Oval 612"/>
              <p:cNvSpPr>
                <a:spLocks noChangeArrowheads="1"/>
              </p:cNvSpPr>
              <p:nvPr/>
            </p:nvSpPr>
            <p:spPr bwMode="auto">
              <a:xfrm>
                <a:off x="4517" y="370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1" name="Oval 613"/>
              <p:cNvSpPr>
                <a:spLocks noChangeArrowheads="1"/>
              </p:cNvSpPr>
              <p:nvPr/>
            </p:nvSpPr>
            <p:spPr bwMode="auto">
              <a:xfrm>
                <a:off x="4580" y="366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2" name="Oval 614"/>
              <p:cNvSpPr>
                <a:spLocks noChangeArrowheads="1"/>
              </p:cNvSpPr>
              <p:nvPr/>
            </p:nvSpPr>
            <p:spPr bwMode="auto">
              <a:xfrm>
                <a:off x="4594" y="365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3" name="Oval 615"/>
              <p:cNvSpPr>
                <a:spLocks noChangeArrowheads="1"/>
              </p:cNvSpPr>
              <p:nvPr/>
            </p:nvSpPr>
            <p:spPr bwMode="auto">
              <a:xfrm>
                <a:off x="4608" y="363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4" name="Oval 616"/>
              <p:cNvSpPr>
                <a:spLocks noChangeArrowheads="1"/>
              </p:cNvSpPr>
              <p:nvPr/>
            </p:nvSpPr>
            <p:spPr bwMode="auto">
              <a:xfrm>
                <a:off x="4615" y="363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5" name="Oval 617"/>
              <p:cNvSpPr>
                <a:spLocks noChangeArrowheads="1"/>
              </p:cNvSpPr>
              <p:nvPr/>
            </p:nvSpPr>
            <p:spPr bwMode="auto">
              <a:xfrm>
                <a:off x="4622" y="361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6" name="Oval 618"/>
              <p:cNvSpPr>
                <a:spLocks noChangeArrowheads="1"/>
              </p:cNvSpPr>
              <p:nvPr/>
            </p:nvSpPr>
            <p:spPr bwMode="auto">
              <a:xfrm>
                <a:off x="4642" y="360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7" name="Oval 619"/>
              <p:cNvSpPr>
                <a:spLocks noChangeArrowheads="1"/>
              </p:cNvSpPr>
              <p:nvPr/>
            </p:nvSpPr>
            <p:spPr bwMode="auto">
              <a:xfrm>
                <a:off x="4698" y="35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8" name="Oval 620"/>
              <p:cNvSpPr>
                <a:spLocks noChangeArrowheads="1"/>
              </p:cNvSpPr>
              <p:nvPr/>
            </p:nvSpPr>
            <p:spPr bwMode="auto">
              <a:xfrm>
                <a:off x="4705" y="352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9" name="Oval 621"/>
              <p:cNvSpPr>
                <a:spLocks noChangeArrowheads="1"/>
              </p:cNvSpPr>
              <p:nvPr/>
            </p:nvSpPr>
            <p:spPr bwMode="auto">
              <a:xfrm>
                <a:off x="4719" y="3516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0" name="Oval 622"/>
              <p:cNvSpPr>
                <a:spLocks noChangeArrowheads="1"/>
              </p:cNvSpPr>
              <p:nvPr/>
            </p:nvSpPr>
            <p:spPr bwMode="auto">
              <a:xfrm>
                <a:off x="4726" y="3504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1" name="Oval 623"/>
              <p:cNvSpPr>
                <a:spLocks noChangeArrowheads="1"/>
              </p:cNvSpPr>
              <p:nvPr/>
            </p:nvSpPr>
            <p:spPr bwMode="auto">
              <a:xfrm>
                <a:off x="4733" y="349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2" name="Oval 624"/>
              <p:cNvSpPr>
                <a:spLocks noChangeArrowheads="1"/>
              </p:cNvSpPr>
              <p:nvPr/>
            </p:nvSpPr>
            <p:spPr bwMode="auto">
              <a:xfrm>
                <a:off x="4746" y="347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3" name="Oval 625"/>
              <p:cNvSpPr>
                <a:spLocks noChangeArrowheads="1"/>
              </p:cNvSpPr>
              <p:nvPr/>
            </p:nvSpPr>
            <p:spPr bwMode="auto">
              <a:xfrm>
                <a:off x="4788" y="340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4" name="Oval 626"/>
              <p:cNvSpPr>
                <a:spLocks noChangeArrowheads="1"/>
              </p:cNvSpPr>
              <p:nvPr/>
            </p:nvSpPr>
            <p:spPr bwMode="auto">
              <a:xfrm>
                <a:off x="4795" y="339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5" name="Oval 627"/>
              <p:cNvSpPr>
                <a:spLocks noChangeArrowheads="1"/>
              </p:cNvSpPr>
              <p:nvPr/>
            </p:nvSpPr>
            <p:spPr bwMode="auto">
              <a:xfrm>
                <a:off x="4809" y="337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6" name="Oval 628"/>
              <p:cNvSpPr>
                <a:spLocks noChangeArrowheads="1"/>
              </p:cNvSpPr>
              <p:nvPr/>
            </p:nvSpPr>
            <p:spPr bwMode="auto">
              <a:xfrm>
                <a:off x="4809" y="336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7" name="Oval 629"/>
              <p:cNvSpPr>
                <a:spLocks noChangeArrowheads="1"/>
              </p:cNvSpPr>
              <p:nvPr/>
            </p:nvSpPr>
            <p:spPr bwMode="auto">
              <a:xfrm>
                <a:off x="4816" y="335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8" name="Oval 630"/>
              <p:cNvSpPr>
                <a:spLocks noChangeArrowheads="1"/>
              </p:cNvSpPr>
              <p:nvPr/>
            </p:nvSpPr>
            <p:spPr bwMode="auto">
              <a:xfrm>
                <a:off x="4830" y="333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9" name="Oval 631"/>
              <p:cNvSpPr>
                <a:spLocks noChangeArrowheads="1"/>
              </p:cNvSpPr>
              <p:nvPr/>
            </p:nvSpPr>
            <p:spPr bwMode="auto">
              <a:xfrm>
                <a:off x="4864" y="326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0" name="Oval 632"/>
              <p:cNvSpPr>
                <a:spLocks noChangeArrowheads="1"/>
              </p:cNvSpPr>
              <p:nvPr/>
            </p:nvSpPr>
            <p:spPr bwMode="auto">
              <a:xfrm>
                <a:off x="4864" y="324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1" name="Oval 633"/>
              <p:cNvSpPr>
                <a:spLocks noChangeArrowheads="1"/>
              </p:cNvSpPr>
              <p:nvPr/>
            </p:nvSpPr>
            <p:spPr bwMode="auto">
              <a:xfrm>
                <a:off x="4871" y="32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2" name="Oval 634"/>
              <p:cNvSpPr>
                <a:spLocks noChangeArrowheads="1"/>
              </p:cNvSpPr>
              <p:nvPr/>
            </p:nvSpPr>
            <p:spPr bwMode="auto">
              <a:xfrm>
                <a:off x="4878" y="322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3" name="Oval 635"/>
              <p:cNvSpPr>
                <a:spLocks noChangeArrowheads="1"/>
              </p:cNvSpPr>
              <p:nvPr/>
            </p:nvSpPr>
            <p:spPr bwMode="auto">
              <a:xfrm>
                <a:off x="4878" y="320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4" name="Oval 636"/>
              <p:cNvSpPr>
                <a:spLocks noChangeArrowheads="1"/>
              </p:cNvSpPr>
              <p:nvPr/>
            </p:nvSpPr>
            <p:spPr bwMode="auto">
              <a:xfrm>
                <a:off x="4892" y="318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5" name="Oval 637"/>
              <p:cNvSpPr>
                <a:spLocks noChangeArrowheads="1"/>
              </p:cNvSpPr>
              <p:nvPr/>
            </p:nvSpPr>
            <p:spPr bwMode="auto">
              <a:xfrm>
                <a:off x="4906" y="311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6" name="Oval 638"/>
              <p:cNvSpPr>
                <a:spLocks noChangeArrowheads="1"/>
              </p:cNvSpPr>
              <p:nvPr/>
            </p:nvSpPr>
            <p:spPr bwMode="auto">
              <a:xfrm>
                <a:off x="4913" y="309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7" name="Oval 639"/>
              <p:cNvSpPr>
                <a:spLocks noChangeArrowheads="1"/>
              </p:cNvSpPr>
              <p:nvPr/>
            </p:nvSpPr>
            <p:spPr bwMode="auto">
              <a:xfrm>
                <a:off x="4913" y="307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8" name="Oval 640"/>
              <p:cNvSpPr>
                <a:spLocks noChangeArrowheads="1"/>
              </p:cNvSpPr>
              <p:nvPr/>
            </p:nvSpPr>
            <p:spPr bwMode="auto">
              <a:xfrm>
                <a:off x="4927" y="302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9" name="Oval 641"/>
              <p:cNvSpPr>
                <a:spLocks noChangeArrowheads="1"/>
              </p:cNvSpPr>
              <p:nvPr/>
            </p:nvSpPr>
            <p:spPr bwMode="auto">
              <a:xfrm>
                <a:off x="4927" y="302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0" name="Oval 642"/>
              <p:cNvSpPr>
                <a:spLocks noChangeArrowheads="1"/>
              </p:cNvSpPr>
              <p:nvPr/>
            </p:nvSpPr>
            <p:spPr bwMode="auto">
              <a:xfrm>
                <a:off x="4934" y="296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1" name="Oval 643"/>
              <p:cNvSpPr>
                <a:spLocks noChangeArrowheads="1"/>
              </p:cNvSpPr>
              <p:nvPr/>
            </p:nvSpPr>
            <p:spPr bwMode="auto">
              <a:xfrm>
                <a:off x="4934" y="296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2" name="Oval 644"/>
              <p:cNvSpPr>
                <a:spLocks noChangeArrowheads="1"/>
              </p:cNvSpPr>
              <p:nvPr/>
            </p:nvSpPr>
            <p:spPr bwMode="auto">
              <a:xfrm>
                <a:off x="4948" y="286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3" name="Oval 645"/>
              <p:cNvSpPr>
                <a:spLocks noChangeArrowheads="1"/>
              </p:cNvSpPr>
              <p:nvPr/>
            </p:nvSpPr>
            <p:spPr bwMode="auto">
              <a:xfrm>
                <a:off x="4955" y="2843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4" name="Oval 646"/>
              <p:cNvSpPr>
                <a:spLocks noChangeArrowheads="1"/>
              </p:cNvSpPr>
              <p:nvPr/>
            </p:nvSpPr>
            <p:spPr bwMode="auto">
              <a:xfrm>
                <a:off x="4955" y="2824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5" name="Oval 647"/>
              <p:cNvSpPr>
                <a:spLocks noChangeArrowheads="1"/>
              </p:cNvSpPr>
              <p:nvPr/>
            </p:nvSpPr>
            <p:spPr bwMode="auto">
              <a:xfrm>
                <a:off x="4962" y="275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6" name="Oval 648"/>
              <p:cNvSpPr>
                <a:spLocks noChangeArrowheads="1"/>
              </p:cNvSpPr>
              <p:nvPr/>
            </p:nvSpPr>
            <p:spPr bwMode="auto">
              <a:xfrm>
                <a:off x="4962" y="2593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7" name="Oval 649"/>
              <p:cNvSpPr>
                <a:spLocks noChangeArrowheads="1"/>
              </p:cNvSpPr>
              <p:nvPr/>
            </p:nvSpPr>
            <p:spPr bwMode="auto">
              <a:xfrm>
                <a:off x="4962" y="2574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8" name="Oval 650"/>
              <p:cNvSpPr>
                <a:spLocks noChangeArrowheads="1"/>
              </p:cNvSpPr>
              <p:nvPr/>
            </p:nvSpPr>
            <p:spPr bwMode="auto">
              <a:xfrm>
                <a:off x="4962" y="25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9" name="Oval 651"/>
              <p:cNvSpPr>
                <a:spLocks noChangeArrowheads="1"/>
              </p:cNvSpPr>
              <p:nvPr/>
            </p:nvSpPr>
            <p:spPr bwMode="auto">
              <a:xfrm>
                <a:off x="4962" y="254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0" name="Oval 652"/>
              <p:cNvSpPr>
                <a:spLocks noChangeArrowheads="1"/>
              </p:cNvSpPr>
              <p:nvPr/>
            </p:nvSpPr>
            <p:spPr bwMode="auto">
              <a:xfrm>
                <a:off x="4962" y="240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1" name="Oval 653"/>
              <p:cNvSpPr>
                <a:spLocks noChangeArrowheads="1"/>
              </p:cNvSpPr>
              <p:nvPr/>
            </p:nvSpPr>
            <p:spPr bwMode="auto">
              <a:xfrm>
                <a:off x="4962" y="240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2" name="Oval 654"/>
              <p:cNvSpPr>
                <a:spLocks noChangeArrowheads="1"/>
              </p:cNvSpPr>
              <p:nvPr/>
            </p:nvSpPr>
            <p:spPr bwMode="auto">
              <a:xfrm>
                <a:off x="4962" y="240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3" name="Oval 655"/>
              <p:cNvSpPr>
                <a:spLocks noChangeArrowheads="1"/>
              </p:cNvSpPr>
              <p:nvPr/>
            </p:nvSpPr>
            <p:spPr bwMode="auto">
              <a:xfrm>
                <a:off x="4962" y="22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4" name="Oval 656"/>
              <p:cNvSpPr>
                <a:spLocks noChangeArrowheads="1"/>
              </p:cNvSpPr>
              <p:nvPr/>
            </p:nvSpPr>
            <p:spPr bwMode="auto">
              <a:xfrm>
                <a:off x="4962" y="2260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5" name="Oval 657"/>
              <p:cNvSpPr>
                <a:spLocks noChangeArrowheads="1"/>
              </p:cNvSpPr>
              <p:nvPr/>
            </p:nvSpPr>
            <p:spPr bwMode="auto">
              <a:xfrm>
                <a:off x="4962" y="224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6" name="Oval 658"/>
              <p:cNvSpPr>
                <a:spLocks noChangeArrowheads="1"/>
              </p:cNvSpPr>
              <p:nvPr/>
            </p:nvSpPr>
            <p:spPr bwMode="auto">
              <a:xfrm>
                <a:off x="4962" y="222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7" name="Oval 659"/>
              <p:cNvSpPr>
                <a:spLocks noChangeArrowheads="1"/>
              </p:cNvSpPr>
              <p:nvPr/>
            </p:nvSpPr>
            <p:spPr bwMode="auto">
              <a:xfrm>
                <a:off x="4962" y="2067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8" name="Oval 660"/>
              <p:cNvSpPr>
                <a:spLocks noChangeArrowheads="1"/>
              </p:cNvSpPr>
              <p:nvPr/>
            </p:nvSpPr>
            <p:spPr bwMode="auto">
              <a:xfrm>
                <a:off x="4955" y="199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9" name="Oval 661"/>
              <p:cNvSpPr>
                <a:spLocks noChangeArrowheads="1"/>
              </p:cNvSpPr>
              <p:nvPr/>
            </p:nvSpPr>
            <p:spPr bwMode="auto">
              <a:xfrm>
                <a:off x="4955" y="197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0" name="Oval 662"/>
              <p:cNvSpPr>
                <a:spLocks noChangeArrowheads="1"/>
              </p:cNvSpPr>
              <p:nvPr/>
            </p:nvSpPr>
            <p:spPr bwMode="auto">
              <a:xfrm>
                <a:off x="4948" y="195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1" name="Oval 663"/>
              <p:cNvSpPr>
                <a:spLocks noChangeArrowheads="1"/>
              </p:cNvSpPr>
              <p:nvPr/>
            </p:nvSpPr>
            <p:spPr bwMode="auto">
              <a:xfrm>
                <a:off x="4934" y="185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2" name="Oval 664"/>
              <p:cNvSpPr>
                <a:spLocks noChangeArrowheads="1"/>
              </p:cNvSpPr>
              <p:nvPr/>
            </p:nvSpPr>
            <p:spPr bwMode="auto">
              <a:xfrm>
                <a:off x="4934" y="185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3" name="Oval 665"/>
              <p:cNvSpPr>
                <a:spLocks noChangeArrowheads="1"/>
              </p:cNvSpPr>
              <p:nvPr/>
            </p:nvSpPr>
            <p:spPr bwMode="auto">
              <a:xfrm>
                <a:off x="4927" y="179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4" name="Oval 666"/>
              <p:cNvSpPr>
                <a:spLocks noChangeArrowheads="1"/>
              </p:cNvSpPr>
              <p:nvPr/>
            </p:nvSpPr>
            <p:spPr bwMode="auto">
              <a:xfrm>
                <a:off x="4927" y="179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5" name="Oval 667"/>
              <p:cNvSpPr>
                <a:spLocks noChangeArrowheads="1"/>
              </p:cNvSpPr>
              <p:nvPr/>
            </p:nvSpPr>
            <p:spPr bwMode="auto">
              <a:xfrm>
                <a:off x="4913" y="174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6" name="Oval 668"/>
              <p:cNvSpPr>
                <a:spLocks noChangeArrowheads="1"/>
              </p:cNvSpPr>
              <p:nvPr/>
            </p:nvSpPr>
            <p:spPr bwMode="auto">
              <a:xfrm>
                <a:off x="4913" y="172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7" name="Oval 669"/>
              <p:cNvSpPr>
                <a:spLocks noChangeArrowheads="1"/>
              </p:cNvSpPr>
              <p:nvPr/>
            </p:nvSpPr>
            <p:spPr bwMode="auto">
              <a:xfrm>
                <a:off x="4906" y="1708"/>
                <a:ext cx="35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8" name="Oval 670"/>
              <p:cNvSpPr>
                <a:spLocks noChangeArrowheads="1"/>
              </p:cNvSpPr>
              <p:nvPr/>
            </p:nvSpPr>
            <p:spPr bwMode="auto">
              <a:xfrm>
                <a:off x="4892" y="163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9" name="Oval 671"/>
              <p:cNvSpPr>
                <a:spLocks noChangeArrowheads="1"/>
              </p:cNvSpPr>
              <p:nvPr/>
            </p:nvSpPr>
            <p:spPr bwMode="auto">
              <a:xfrm>
                <a:off x="4878" y="161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0" name="Oval 672"/>
              <p:cNvSpPr>
                <a:spLocks noChangeArrowheads="1"/>
              </p:cNvSpPr>
              <p:nvPr/>
            </p:nvSpPr>
            <p:spPr bwMode="auto">
              <a:xfrm>
                <a:off x="4878" y="1599"/>
                <a:ext cx="35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1" name="Oval 673"/>
              <p:cNvSpPr>
                <a:spLocks noChangeArrowheads="1"/>
              </p:cNvSpPr>
              <p:nvPr/>
            </p:nvSpPr>
            <p:spPr bwMode="auto">
              <a:xfrm>
                <a:off x="4871" y="158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2" name="Oval 674"/>
              <p:cNvSpPr>
                <a:spLocks noChangeArrowheads="1"/>
              </p:cNvSpPr>
              <p:nvPr/>
            </p:nvSpPr>
            <p:spPr bwMode="auto">
              <a:xfrm>
                <a:off x="4864" y="156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3" name="Oval 675"/>
              <p:cNvSpPr>
                <a:spLocks noChangeArrowheads="1"/>
              </p:cNvSpPr>
              <p:nvPr/>
            </p:nvSpPr>
            <p:spPr bwMode="auto">
              <a:xfrm>
                <a:off x="4864" y="155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4" name="Oval 676"/>
              <p:cNvSpPr>
                <a:spLocks noChangeArrowheads="1"/>
              </p:cNvSpPr>
              <p:nvPr/>
            </p:nvSpPr>
            <p:spPr bwMode="auto">
              <a:xfrm>
                <a:off x="4830" y="149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5" name="Oval 677"/>
              <p:cNvSpPr>
                <a:spLocks noChangeArrowheads="1"/>
              </p:cNvSpPr>
              <p:nvPr/>
            </p:nvSpPr>
            <p:spPr bwMode="auto">
              <a:xfrm>
                <a:off x="4816" y="146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6" name="Oval 678"/>
              <p:cNvSpPr>
                <a:spLocks noChangeArrowheads="1"/>
              </p:cNvSpPr>
              <p:nvPr/>
            </p:nvSpPr>
            <p:spPr bwMode="auto">
              <a:xfrm>
                <a:off x="4809" y="145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7" name="Oval 679"/>
              <p:cNvSpPr>
                <a:spLocks noChangeArrowheads="1"/>
              </p:cNvSpPr>
              <p:nvPr/>
            </p:nvSpPr>
            <p:spPr bwMode="auto">
              <a:xfrm>
                <a:off x="4809" y="144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8" name="Oval 680"/>
              <p:cNvSpPr>
                <a:spLocks noChangeArrowheads="1"/>
              </p:cNvSpPr>
              <p:nvPr/>
            </p:nvSpPr>
            <p:spPr bwMode="auto">
              <a:xfrm>
                <a:off x="4795" y="142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9" name="Oval 681"/>
              <p:cNvSpPr>
                <a:spLocks noChangeArrowheads="1"/>
              </p:cNvSpPr>
              <p:nvPr/>
            </p:nvSpPr>
            <p:spPr bwMode="auto">
              <a:xfrm>
                <a:off x="4788" y="141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0" name="Oval 682"/>
              <p:cNvSpPr>
                <a:spLocks noChangeArrowheads="1"/>
              </p:cNvSpPr>
              <p:nvPr/>
            </p:nvSpPr>
            <p:spPr bwMode="auto">
              <a:xfrm>
                <a:off x="4746" y="13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1" name="Oval 683"/>
              <p:cNvSpPr>
                <a:spLocks noChangeArrowheads="1"/>
              </p:cNvSpPr>
              <p:nvPr/>
            </p:nvSpPr>
            <p:spPr bwMode="auto">
              <a:xfrm>
                <a:off x="4733" y="1324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2" name="Oval 684"/>
              <p:cNvSpPr>
                <a:spLocks noChangeArrowheads="1"/>
              </p:cNvSpPr>
              <p:nvPr/>
            </p:nvSpPr>
            <p:spPr bwMode="auto">
              <a:xfrm>
                <a:off x="4726" y="131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3" name="Oval 685"/>
              <p:cNvSpPr>
                <a:spLocks noChangeArrowheads="1"/>
              </p:cNvSpPr>
              <p:nvPr/>
            </p:nvSpPr>
            <p:spPr bwMode="auto">
              <a:xfrm>
                <a:off x="4719" y="1305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4" name="Oval 686"/>
              <p:cNvSpPr>
                <a:spLocks noChangeArrowheads="1"/>
              </p:cNvSpPr>
              <p:nvPr/>
            </p:nvSpPr>
            <p:spPr bwMode="auto">
              <a:xfrm>
                <a:off x="4705" y="129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5" name="Oval 687"/>
              <p:cNvSpPr>
                <a:spLocks noChangeArrowheads="1"/>
              </p:cNvSpPr>
              <p:nvPr/>
            </p:nvSpPr>
            <p:spPr bwMode="auto">
              <a:xfrm>
                <a:off x="4698" y="12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6" name="Oval 688"/>
              <p:cNvSpPr>
                <a:spLocks noChangeArrowheads="1"/>
              </p:cNvSpPr>
              <p:nvPr/>
            </p:nvSpPr>
            <p:spPr bwMode="auto">
              <a:xfrm>
                <a:off x="4642" y="122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7" name="Oval 689"/>
              <p:cNvSpPr>
                <a:spLocks noChangeArrowheads="1"/>
              </p:cNvSpPr>
              <p:nvPr/>
            </p:nvSpPr>
            <p:spPr bwMode="auto">
              <a:xfrm>
                <a:off x="4622" y="120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8" name="Oval 690"/>
              <p:cNvSpPr>
                <a:spLocks noChangeArrowheads="1"/>
              </p:cNvSpPr>
              <p:nvPr/>
            </p:nvSpPr>
            <p:spPr bwMode="auto">
              <a:xfrm>
                <a:off x="4615" y="118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9" name="Oval 691"/>
              <p:cNvSpPr>
                <a:spLocks noChangeArrowheads="1"/>
              </p:cNvSpPr>
              <p:nvPr/>
            </p:nvSpPr>
            <p:spPr bwMode="auto">
              <a:xfrm>
                <a:off x="4608" y="1183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0" name="Oval 692"/>
              <p:cNvSpPr>
                <a:spLocks noChangeArrowheads="1"/>
              </p:cNvSpPr>
              <p:nvPr/>
            </p:nvSpPr>
            <p:spPr bwMode="auto">
              <a:xfrm>
                <a:off x="4594" y="1170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1" name="Oval 693"/>
              <p:cNvSpPr>
                <a:spLocks noChangeArrowheads="1"/>
              </p:cNvSpPr>
              <p:nvPr/>
            </p:nvSpPr>
            <p:spPr bwMode="auto">
              <a:xfrm>
                <a:off x="4580" y="115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2" name="Oval 694"/>
              <p:cNvSpPr>
                <a:spLocks noChangeArrowheads="1"/>
              </p:cNvSpPr>
              <p:nvPr/>
            </p:nvSpPr>
            <p:spPr bwMode="auto">
              <a:xfrm>
                <a:off x="4517" y="111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3" name="Oval 695"/>
              <p:cNvSpPr>
                <a:spLocks noChangeArrowheads="1"/>
              </p:cNvSpPr>
              <p:nvPr/>
            </p:nvSpPr>
            <p:spPr bwMode="auto">
              <a:xfrm>
                <a:off x="4497" y="1093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4" name="Oval 696"/>
              <p:cNvSpPr>
                <a:spLocks noChangeArrowheads="1"/>
              </p:cNvSpPr>
              <p:nvPr/>
            </p:nvSpPr>
            <p:spPr bwMode="auto">
              <a:xfrm>
                <a:off x="4483" y="108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5" name="Oval 697"/>
              <p:cNvSpPr>
                <a:spLocks noChangeArrowheads="1"/>
              </p:cNvSpPr>
              <p:nvPr/>
            </p:nvSpPr>
            <p:spPr bwMode="auto">
              <a:xfrm>
                <a:off x="4476" y="108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6" name="Oval 698"/>
              <p:cNvSpPr>
                <a:spLocks noChangeArrowheads="1"/>
              </p:cNvSpPr>
              <p:nvPr/>
            </p:nvSpPr>
            <p:spPr bwMode="auto">
              <a:xfrm>
                <a:off x="4455" y="106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7" name="Oval 699"/>
              <p:cNvSpPr>
                <a:spLocks noChangeArrowheads="1"/>
              </p:cNvSpPr>
              <p:nvPr/>
            </p:nvSpPr>
            <p:spPr bwMode="auto">
              <a:xfrm>
                <a:off x="4441" y="1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8" name="Oval 700"/>
              <p:cNvSpPr>
                <a:spLocks noChangeArrowheads="1"/>
              </p:cNvSpPr>
              <p:nvPr/>
            </p:nvSpPr>
            <p:spPr bwMode="auto">
              <a:xfrm>
                <a:off x="4372" y="1010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9" name="Oval 701"/>
              <p:cNvSpPr>
                <a:spLocks noChangeArrowheads="1"/>
              </p:cNvSpPr>
              <p:nvPr/>
            </p:nvSpPr>
            <p:spPr bwMode="auto">
              <a:xfrm>
                <a:off x="4351" y="99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0" name="Oval 702"/>
              <p:cNvSpPr>
                <a:spLocks noChangeArrowheads="1"/>
              </p:cNvSpPr>
              <p:nvPr/>
            </p:nvSpPr>
            <p:spPr bwMode="auto">
              <a:xfrm>
                <a:off x="4337" y="98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1" name="Oval 703"/>
              <p:cNvSpPr>
                <a:spLocks noChangeArrowheads="1"/>
              </p:cNvSpPr>
              <p:nvPr/>
            </p:nvSpPr>
            <p:spPr bwMode="auto">
              <a:xfrm>
                <a:off x="4330" y="97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2" name="Oval 704"/>
              <p:cNvSpPr>
                <a:spLocks noChangeArrowheads="1"/>
              </p:cNvSpPr>
              <p:nvPr/>
            </p:nvSpPr>
            <p:spPr bwMode="auto">
              <a:xfrm>
                <a:off x="4309" y="96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3" name="Oval 705"/>
              <p:cNvSpPr>
                <a:spLocks noChangeArrowheads="1"/>
              </p:cNvSpPr>
              <p:nvPr/>
            </p:nvSpPr>
            <p:spPr bwMode="auto">
              <a:xfrm>
                <a:off x="4302" y="95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4" name="Oval 706"/>
              <p:cNvSpPr>
                <a:spLocks noChangeArrowheads="1"/>
              </p:cNvSpPr>
              <p:nvPr/>
            </p:nvSpPr>
            <p:spPr bwMode="auto">
              <a:xfrm>
                <a:off x="4233" y="92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5" name="Oval 707"/>
              <p:cNvSpPr>
                <a:spLocks noChangeArrowheads="1"/>
              </p:cNvSpPr>
              <p:nvPr/>
            </p:nvSpPr>
            <p:spPr bwMode="auto">
              <a:xfrm>
                <a:off x="4205" y="90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6" name="Oval 708"/>
              <p:cNvSpPr>
                <a:spLocks noChangeArrowheads="1"/>
              </p:cNvSpPr>
              <p:nvPr/>
            </p:nvSpPr>
            <p:spPr bwMode="auto">
              <a:xfrm>
                <a:off x="4191" y="90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7" name="Oval 709"/>
              <p:cNvSpPr>
                <a:spLocks noChangeArrowheads="1"/>
              </p:cNvSpPr>
              <p:nvPr/>
            </p:nvSpPr>
            <p:spPr bwMode="auto">
              <a:xfrm>
                <a:off x="4184" y="89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8" name="Oval 710"/>
              <p:cNvSpPr>
                <a:spLocks noChangeArrowheads="1"/>
              </p:cNvSpPr>
              <p:nvPr/>
            </p:nvSpPr>
            <p:spPr bwMode="auto">
              <a:xfrm>
                <a:off x="4164" y="88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9" name="Oval 711"/>
              <p:cNvSpPr>
                <a:spLocks noChangeArrowheads="1"/>
              </p:cNvSpPr>
              <p:nvPr/>
            </p:nvSpPr>
            <p:spPr bwMode="auto">
              <a:xfrm>
                <a:off x="4150" y="88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0" name="Oval 712"/>
              <p:cNvSpPr>
                <a:spLocks noChangeArrowheads="1"/>
              </p:cNvSpPr>
              <p:nvPr/>
            </p:nvSpPr>
            <p:spPr bwMode="auto">
              <a:xfrm>
                <a:off x="4080" y="8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1" name="Oval 713"/>
              <p:cNvSpPr>
                <a:spLocks noChangeArrowheads="1"/>
              </p:cNvSpPr>
              <p:nvPr/>
            </p:nvSpPr>
            <p:spPr bwMode="auto">
              <a:xfrm>
                <a:off x="4046" y="843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2" name="Oval 714"/>
              <p:cNvSpPr>
                <a:spLocks noChangeArrowheads="1"/>
              </p:cNvSpPr>
              <p:nvPr/>
            </p:nvSpPr>
            <p:spPr bwMode="auto">
              <a:xfrm>
                <a:off x="4032" y="83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3" name="Oval 715"/>
              <p:cNvSpPr>
                <a:spLocks noChangeArrowheads="1"/>
              </p:cNvSpPr>
              <p:nvPr/>
            </p:nvSpPr>
            <p:spPr bwMode="auto">
              <a:xfrm>
                <a:off x="4025" y="830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4" name="Oval 716"/>
              <p:cNvSpPr>
                <a:spLocks noChangeArrowheads="1"/>
              </p:cNvSpPr>
              <p:nvPr/>
            </p:nvSpPr>
            <p:spPr bwMode="auto">
              <a:xfrm>
                <a:off x="4004" y="82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5" name="Oval 717"/>
              <p:cNvSpPr>
                <a:spLocks noChangeArrowheads="1"/>
              </p:cNvSpPr>
              <p:nvPr/>
            </p:nvSpPr>
            <p:spPr bwMode="auto">
              <a:xfrm>
                <a:off x="3990" y="82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6" name="Oval 718"/>
              <p:cNvSpPr>
                <a:spLocks noChangeArrowheads="1"/>
              </p:cNvSpPr>
              <p:nvPr/>
            </p:nvSpPr>
            <p:spPr bwMode="auto">
              <a:xfrm>
                <a:off x="3914" y="80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7" name="Oval 719"/>
              <p:cNvSpPr>
                <a:spLocks noChangeArrowheads="1"/>
              </p:cNvSpPr>
              <p:nvPr/>
            </p:nvSpPr>
            <p:spPr bwMode="auto">
              <a:xfrm>
                <a:off x="3886" y="79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8" name="Oval 720"/>
              <p:cNvSpPr>
                <a:spLocks noChangeArrowheads="1"/>
              </p:cNvSpPr>
              <p:nvPr/>
            </p:nvSpPr>
            <p:spPr bwMode="auto">
              <a:xfrm>
                <a:off x="3865" y="79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9" name="Oval 721"/>
              <p:cNvSpPr>
                <a:spLocks noChangeArrowheads="1"/>
              </p:cNvSpPr>
              <p:nvPr/>
            </p:nvSpPr>
            <p:spPr bwMode="auto">
              <a:xfrm>
                <a:off x="3858" y="79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0" name="Oval 722"/>
              <p:cNvSpPr>
                <a:spLocks noChangeArrowheads="1"/>
              </p:cNvSpPr>
              <p:nvPr/>
            </p:nvSpPr>
            <p:spPr bwMode="auto">
              <a:xfrm>
                <a:off x="3837" y="79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1" name="Oval 723"/>
              <p:cNvSpPr>
                <a:spLocks noChangeArrowheads="1"/>
              </p:cNvSpPr>
              <p:nvPr/>
            </p:nvSpPr>
            <p:spPr bwMode="auto">
              <a:xfrm>
                <a:off x="3817" y="785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2" name="Oval 724"/>
              <p:cNvSpPr>
                <a:spLocks noChangeArrowheads="1"/>
              </p:cNvSpPr>
              <p:nvPr/>
            </p:nvSpPr>
            <p:spPr bwMode="auto">
              <a:xfrm>
                <a:off x="3740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3" name="Oval 725"/>
              <p:cNvSpPr>
                <a:spLocks noChangeArrowheads="1"/>
              </p:cNvSpPr>
              <p:nvPr/>
            </p:nvSpPr>
            <p:spPr bwMode="auto">
              <a:xfrm>
                <a:off x="3719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4" name="Oval 726"/>
              <p:cNvSpPr>
                <a:spLocks noChangeArrowheads="1"/>
              </p:cNvSpPr>
              <p:nvPr/>
            </p:nvSpPr>
            <p:spPr bwMode="auto">
              <a:xfrm>
                <a:off x="3719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5" name="Oval 727"/>
              <p:cNvSpPr>
                <a:spLocks noChangeArrowheads="1"/>
              </p:cNvSpPr>
              <p:nvPr/>
            </p:nvSpPr>
            <p:spPr bwMode="auto">
              <a:xfrm>
                <a:off x="3699" y="7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6" name="Oval 728"/>
              <p:cNvSpPr>
                <a:spLocks noChangeArrowheads="1"/>
              </p:cNvSpPr>
              <p:nvPr/>
            </p:nvSpPr>
            <p:spPr bwMode="auto">
              <a:xfrm>
                <a:off x="3699" y="7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7" name="Oval 729"/>
              <p:cNvSpPr>
                <a:spLocks noChangeArrowheads="1"/>
              </p:cNvSpPr>
              <p:nvPr/>
            </p:nvSpPr>
            <p:spPr bwMode="auto">
              <a:xfrm>
                <a:off x="3685" y="7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8" name="Oval 730"/>
              <p:cNvSpPr>
                <a:spLocks noChangeArrowheads="1"/>
              </p:cNvSpPr>
              <p:nvPr/>
            </p:nvSpPr>
            <p:spPr bwMode="auto">
              <a:xfrm>
                <a:off x="3657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9" name="Oval 731"/>
              <p:cNvSpPr>
                <a:spLocks noChangeArrowheads="1"/>
              </p:cNvSpPr>
              <p:nvPr/>
            </p:nvSpPr>
            <p:spPr bwMode="auto">
              <a:xfrm>
                <a:off x="3449" y="7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0" name="Oval 732"/>
              <p:cNvSpPr>
                <a:spLocks noChangeArrowheads="1"/>
              </p:cNvSpPr>
              <p:nvPr/>
            </p:nvSpPr>
            <p:spPr bwMode="auto">
              <a:xfrm>
                <a:off x="3428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1" name="Oval 733"/>
              <p:cNvSpPr>
                <a:spLocks noChangeArrowheads="1"/>
              </p:cNvSpPr>
              <p:nvPr/>
            </p:nvSpPr>
            <p:spPr bwMode="auto">
              <a:xfrm>
                <a:off x="3213" y="7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2" name="Oval 734"/>
              <p:cNvSpPr>
                <a:spLocks noChangeArrowheads="1"/>
              </p:cNvSpPr>
              <p:nvPr/>
            </p:nvSpPr>
            <p:spPr bwMode="auto">
              <a:xfrm>
                <a:off x="3192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3" name="Oval 735"/>
              <p:cNvSpPr>
                <a:spLocks noChangeArrowheads="1"/>
              </p:cNvSpPr>
              <p:nvPr/>
            </p:nvSpPr>
            <p:spPr bwMode="auto">
              <a:xfrm>
                <a:off x="3178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4" name="Oval 736"/>
              <p:cNvSpPr>
                <a:spLocks noChangeArrowheads="1"/>
              </p:cNvSpPr>
              <p:nvPr/>
            </p:nvSpPr>
            <p:spPr bwMode="auto">
              <a:xfrm>
                <a:off x="3178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5" name="Oval 737"/>
              <p:cNvSpPr>
                <a:spLocks noChangeArrowheads="1"/>
              </p:cNvSpPr>
              <p:nvPr/>
            </p:nvSpPr>
            <p:spPr bwMode="auto">
              <a:xfrm>
                <a:off x="3095" y="77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6" name="Oval 738"/>
              <p:cNvSpPr>
                <a:spLocks noChangeArrowheads="1"/>
              </p:cNvSpPr>
              <p:nvPr/>
            </p:nvSpPr>
            <p:spPr bwMode="auto">
              <a:xfrm>
                <a:off x="3081" y="77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7" name="Oval 739"/>
              <p:cNvSpPr>
                <a:spLocks noChangeArrowheads="1"/>
              </p:cNvSpPr>
              <p:nvPr/>
            </p:nvSpPr>
            <p:spPr bwMode="auto">
              <a:xfrm>
                <a:off x="3060" y="76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8" name="Oval 740"/>
              <p:cNvSpPr>
                <a:spLocks noChangeArrowheads="1"/>
              </p:cNvSpPr>
              <p:nvPr/>
            </p:nvSpPr>
            <p:spPr bwMode="auto">
              <a:xfrm>
                <a:off x="2949" y="75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9" name="Oval 741"/>
              <p:cNvSpPr>
                <a:spLocks noChangeArrowheads="1"/>
              </p:cNvSpPr>
              <p:nvPr/>
            </p:nvSpPr>
            <p:spPr bwMode="auto">
              <a:xfrm>
                <a:off x="2803" y="73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0" name="Oval 742"/>
              <p:cNvSpPr>
                <a:spLocks noChangeArrowheads="1"/>
              </p:cNvSpPr>
              <p:nvPr/>
            </p:nvSpPr>
            <p:spPr bwMode="auto">
              <a:xfrm>
                <a:off x="2727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1" name="Oval 743"/>
              <p:cNvSpPr>
                <a:spLocks noChangeArrowheads="1"/>
              </p:cNvSpPr>
              <p:nvPr/>
            </p:nvSpPr>
            <p:spPr bwMode="auto">
              <a:xfrm>
                <a:off x="2727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2" name="Oval 744"/>
              <p:cNvSpPr>
                <a:spLocks noChangeArrowheads="1"/>
              </p:cNvSpPr>
              <p:nvPr/>
            </p:nvSpPr>
            <p:spPr bwMode="auto">
              <a:xfrm>
                <a:off x="2664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3" name="Oval 745"/>
              <p:cNvSpPr>
                <a:spLocks noChangeArrowheads="1"/>
              </p:cNvSpPr>
              <p:nvPr/>
            </p:nvSpPr>
            <p:spPr bwMode="auto">
              <a:xfrm>
                <a:off x="2637" y="72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4" name="Oval 746"/>
              <p:cNvSpPr>
                <a:spLocks noChangeArrowheads="1"/>
              </p:cNvSpPr>
              <p:nvPr/>
            </p:nvSpPr>
            <p:spPr bwMode="auto">
              <a:xfrm>
                <a:off x="2429" y="72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5" name="Oval 747"/>
              <p:cNvSpPr>
                <a:spLocks noChangeArrowheads="1"/>
              </p:cNvSpPr>
              <p:nvPr/>
            </p:nvSpPr>
            <p:spPr bwMode="auto">
              <a:xfrm>
                <a:off x="2408" y="72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6" name="Oval 748"/>
              <p:cNvSpPr>
                <a:spLocks noChangeArrowheads="1"/>
              </p:cNvSpPr>
              <p:nvPr/>
            </p:nvSpPr>
            <p:spPr bwMode="auto">
              <a:xfrm>
                <a:off x="2193" y="72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7" name="Oval 749"/>
              <p:cNvSpPr>
                <a:spLocks noChangeArrowheads="1"/>
              </p:cNvSpPr>
              <p:nvPr/>
            </p:nvSpPr>
            <p:spPr bwMode="auto">
              <a:xfrm>
                <a:off x="2172" y="72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8" name="Oval 750"/>
              <p:cNvSpPr>
                <a:spLocks noChangeArrowheads="1"/>
              </p:cNvSpPr>
              <p:nvPr/>
            </p:nvSpPr>
            <p:spPr bwMode="auto">
              <a:xfrm>
                <a:off x="2158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9" name="Oval 751"/>
              <p:cNvSpPr>
                <a:spLocks noChangeArrowheads="1"/>
              </p:cNvSpPr>
              <p:nvPr/>
            </p:nvSpPr>
            <p:spPr bwMode="auto">
              <a:xfrm>
                <a:off x="2158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0" name="Oval 752"/>
              <p:cNvSpPr>
                <a:spLocks noChangeArrowheads="1"/>
              </p:cNvSpPr>
              <p:nvPr/>
            </p:nvSpPr>
            <p:spPr bwMode="auto">
              <a:xfrm>
                <a:off x="2130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1" name="Oval 753"/>
              <p:cNvSpPr>
                <a:spLocks noChangeArrowheads="1"/>
              </p:cNvSpPr>
              <p:nvPr/>
            </p:nvSpPr>
            <p:spPr bwMode="auto">
              <a:xfrm>
                <a:off x="2130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2" name="Oval 754"/>
              <p:cNvSpPr>
                <a:spLocks noChangeArrowheads="1"/>
              </p:cNvSpPr>
              <p:nvPr/>
            </p:nvSpPr>
            <p:spPr bwMode="auto">
              <a:xfrm>
                <a:off x="2109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3" name="Oval 755"/>
              <p:cNvSpPr>
                <a:spLocks noChangeArrowheads="1"/>
              </p:cNvSpPr>
              <p:nvPr/>
            </p:nvSpPr>
            <p:spPr bwMode="auto">
              <a:xfrm>
                <a:off x="2026" y="73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4" name="Oval 756"/>
              <p:cNvSpPr>
                <a:spLocks noChangeArrowheads="1"/>
              </p:cNvSpPr>
              <p:nvPr/>
            </p:nvSpPr>
            <p:spPr bwMode="auto">
              <a:xfrm>
                <a:off x="2005" y="74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5" name="Oval 757"/>
              <p:cNvSpPr>
                <a:spLocks noChangeArrowheads="1"/>
              </p:cNvSpPr>
              <p:nvPr/>
            </p:nvSpPr>
            <p:spPr bwMode="auto">
              <a:xfrm>
                <a:off x="1984" y="74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6" name="Oval 758"/>
              <p:cNvSpPr>
                <a:spLocks noChangeArrowheads="1"/>
              </p:cNvSpPr>
              <p:nvPr/>
            </p:nvSpPr>
            <p:spPr bwMode="auto">
              <a:xfrm>
                <a:off x="1977" y="74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7" name="Oval 759"/>
              <p:cNvSpPr>
                <a:spLocks noChangeArrowheads="1"/>
              </p:cNvSpPr>
              <p:nvPr/>
            </p:nvSpPr>
            <p:spPr bwMode="auto">
              <a:xfrm>
                <a:off x="1957" y="74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8" name="Oval 760"/>
              <p:cNvSpPr>
                <a:spLocks noChangeArrowheads="1"/>
              </p:cNvSpPr>
              <p:nvPr/>
            </p:nvSpPr>
            <p:spPr bwMode="auto">
              <a:xfrm>
                <a:off x="1929" y="75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9" name="Oval 761"/>
              <p:cNvSpPr>
                <a:spLocks noChangeArrowheads="1"/>
              </p:cNvSpPr>
              <p:nvPr/>
            </p:nvSpPr>
            <p:spPr bwMode="auto">
              <a:xfrm>
                <a:off x="1846" y="77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0" name="Oval 762"/>
              <p:cNvSpPr>
                <a:spLocks noChangeArrowheads="1"/>
              </p:cNvSpPr>
              <p:nvPr/>
            </p:nvSpPr>
            <p:spPr bwMode="auto">
              <a:xfrm>
                <a:off x="1832" y="7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1" name="Oval 763"/>
              <p:cNvSpPr>
                <a:spLocks noChangeArrowheads="1"/>
              </p:cNvSpPr>
              <p:nvPr/>
            </p:nvSpPr>
            <p:spPr bwMode="auto">
              <a:xfrm>
                <a:off x="1811" y="78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2" name="Oval 764"/>
              <p:cNvSpPr>
                <a:spLocks noChangeArrowheads="1"/>
              </p:cNvSpPr>
              <p:nvPr/>
            </p:nvSpPr>
            <p:spPr bwMode="auto">
              <a:xfrm>
                <a:off x="1804" y="78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3" name="Oval 765"/>
              <p:cNvSpPr>
                <a:spLocks noChangeArrowheads="1"/>
              </p:cNvSpPr>
              <p:nvPr/>
            </p:nvSpPr>
            <p:spPr bwMode="auto">
              <a:xfrm>
                <a:off x="1790" y="79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4" name="Oval 766"/>
              <p:cNvSpPr>
                <a:spLocks noChangeArrowheads="1"/>
              </p:cNvSpPr>
              <p:nvPr/>
            </p:nvSpPr>
            <p:spPr bwMode="auto">
              <a:xfrm>
                <a:off x="1755" y="79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5" name="Oval 767"/>
              <p:cNvSpPr>
                <a:spLocks noChangeArrowheads="1"/>
              </p:cNvSpPr>
              <p:nvPr/>
            </p:nvSpPr>
            <p:spPr bwMode="auto">
              <a:xfrm>
                <a:off x="1679" y="83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6" name="Oval 768"/>
              <p:cNvSpPr>
                <a:spLocks noChangeArrowheads="1"/>
              </p:cNvSpPr>
              <p:nvPr/>
            </p:nvSpPr>
            <p:spPr bwMode="auto">
              <a:xfrm>
                <a:off x="1665" y="83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7" name="Oval 769"/>
              <p:cNvSpPr>
                <a:spLocks noChangeArrowheads="1"/>
              </p:cNvSpPr>
              <p:nvPr/>
            </p:nvSpPr>
            <p:spPr bwMode="auto">
              <a:xfrm>
                <a:off x="1644" y="8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8" name="Oval 770"/>
              <p:cNvSpPr>
                <a:spLocks noChangeArrowheads="1"/>
              </p:cNvSpPr>
              <p:nvPr/>
            </p:nvSpPr>
            <p:spPr bwMode="auto">
              <a:xfrm>
                <a:off x="1637" y="8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9" name="Oval 771"/>
              <p:cNvSpPr>
                <a:spLocks noChangeArrowheads="1"/>
              </p:cNvSpPr>
              <p:nvPr/>
            </p:nvSpPr>
            <p:spPr bwMode="auto">
              <a:xfrm>
                <a:off x="1617" y="86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0" name="Oval 772"/>
              <p:cNvSpPr>
                <a:spLocks noChangeArrowheads="1"/>
              </p:cNvSpPr>
              <p:nvPr/>
            </p:nvSpPr>
            <p:spPr bwMode="auto">
              <a:xfrm>
                <a:off x="1596" y="875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1" name="Oval 773"/>
              <p:cNvSpPr>
                <a:spLocks noChangeArrowheads="1"/>
              </p:cNvSpPr>
              <p:nvPr/>
            </p:nvSpPr>
            <p:spPr bwMode="auto">
              <a:xfrm>
                <a:off x="1519" y="913"/>
                <a:ext cx="35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2" name="Oval 774"/>
              <p:cNvSpPr>
                <a:spLocks noChangeArrowheads="1"/>
              </p:cNvSpPr>
              <p:nvPr/>
            </p:nvSpPr>
            <p:spPr bwMode="auto">
              <a:xfrm>
                <a:off x="1505" y="92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3" name="Oval 775"/>
              <p:cNvSpPr>
                <a:spLocks noChangeArrowheads="1"/>
              </p:cNvSpPr>
              <p:nvPr/>
            </p:nvSpPr>
            <p:spPr bwMode="auto">
              <a:xfrm>
                <a:off x="1492" y="93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4" name="Oval 776"/>
              <p:cNvSpPr>
                <a:spLocks noChangeArrowheads="1"/>
              </p:cNvSpPr>
              <p:nvPr/>
            </p:nvSpPr>
            <p:spPr bwMode="auto">
              <a:xfrm>
                <a:off x="1485" y="93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5" name="Oval 777"/>
              <p:cNvSpPr>
                <a:spLocks noChangeArrowheads="1"/>
              </p:cNvSpPr>
              <p:nvPr/>
            </p:nvSpPr>
            <p:spPr bwMode="auto">
              <a:xfrm>
                <a:off x="1471" y="95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6" name="Oval 778"/>
              <p:cNvSpPr>
                <a:spLocks noChangeArrowheads="1"/>
              </p:cNvSpPr>
              <p:nvPr/>
            </p:nvSpPr>
            <p:spPr bwMode="auto">
              <a:xfrm>
                <a:off x="1443" y="96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7" name="Oval 779"/>
              <p:cNvSpPr>
                <a:spLocks noChangeArrowheads="1"/>
              </p:cNvSpPr>
              <p:nvPr/>
            </p:nvSpPr>
            <p:spPr bwMode="auto">
              <a:xfrm>
                <a:off x="1374" y="1016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8" name="Oval 780"/>
              <p:cNvSpPr>
                <a:spLocks noChangeArrowheads="1"/>
              </p:cNvSpPr>
              <p:nvPr/>
            </p:nvSpPr>
            <p:spPr bwMode="auto">
              <a:xfrm>
                <a:off x="1360" y="102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9" name="Oval 781"/>
              <p:cNvSpPr>
                <a:spLocks noChangeArrowheads="1"/>
              </p:cNvSpPr>
              <p:nvPr/>
            </p:nvSpPr>
            <p:spPr bwMode="auto">
              <a:xfrm>
                <a:off x="1346" y="103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0" name="Oval 782"/>
              <p:cNvSpPr>
                <a:spLocks noChangeArrowheads="1"/>
              </p:cNvSpPr>
              <p:nvPr/>
            </p:nvSpPr>
            <p:spPr bwMode="auto">
              <a:xfrm>
                <a:off x="1332" y="10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1" name="Oval 783"/>
              <p:cNvSpPr>
                <a:spLocks noChangeArrowheads="1"/>
              </p:cNvSpPr>
              <p:nvPr/>
            </p:nvSpPr>
            <p:spPr bwMode="auto">
              <a:xfrm>
                <a:off x="1325" y="1054"/>
                <a:ext cx="35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2" name="Oval 784"/>
              <p:cNvSpPr>
                <a:spLocks noChangeArrowheads="1"/>
              </p:cNvSpPr>
              <p:nvPr/>
            </p:nvSpPr>
            <p:spPr bwMode="auto">
              <a:xfrm>
                <a:off x="1297" y="106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3" name="Oval 785"/>
              <p:cNvSpPr>
                <a:spLocks noChangeArrowheads="1"/>
              </p:cNvSpPr>
              <p:nvPr/>
            </p:nvSpPr>
            <p:spPr bwMode="auto">
              <a:xfrm>
                <a:off x="1235" y="112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4" name="Oval 786"/>
              <p:cNvSpPr>
                <a:spLocks noChangeArrowheads="1"/>
              </p:cNvSpPr>
              <p:nvPr/>
            </p:nvSpPr>
            <p:spPr bwMode="auto">
              <a:xfrm>
                <a:off x="1221" y="113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5" name="Oval 787"/>
              <p:cNvSpPr>
                <a:spLocks noChangeArrowheads="1"/>
              </p:cNvSpPr>
              <p:nvPr/>
            </p:nvSpPr>
            <p:spPr bwMode="auto">
              <a:xfrm>
                <a:off x="1207" y="115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6" name="Oval 788"/>
              <p:cNvSpPr>
                <a:spLocks noChangeArrowheads="1"/>
              </p:cNvSpPr>
              <p:nvPr/>
            </p:nvSpPr>
            <p:spPr bwMode="auto">
              <a:xfrm>
                <a:off x="1200" y="115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7" name="Oval 789"/>
              <p:cNvSpPr>
                <a:spLocks noChangeArrowheads="1"/>
              </p:cNvSpPr>
              <p:nvPr/>
            </p:nvSpPr>
            <p:spPr bwMode="auto">
              <a:xfrm>
                <a:off x="1186" y="1163"/>
                <a:ext cx="35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8" name="Oval 790"/>
              <p:cNvSpPr>
                <a:spLocks noChangeArrowheads="1"/>
              </p:cNvSpPr>
              <p:nvPr/>
            </p:nvSpPr>
            <p:spPr bwMode="auto">
              <a:xfrm>
                <a:off x="1165" y="118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9" name="Oval 791"/>
              <p:cNvSpPr>
                <a:spLocks noChangeArrowheads="1"/>
              </p:cNvSpPr>
              <p:nvPr/>
            </p:nvSpPr>
            <p:spPr bwMode="auto">
              <a:xfrm>
                <a:off x="1110" y="124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0" name="Oval 792"/>
              <p:cNvSpPr>
                <a:spLocks noChangeArrowheads="1"/>
              </p:cNvSpPr>
              <p:nvPr/>
            </p:nvSpPr>
            <p:spPr bwMode="auto">
              <a:xfrm>
                <a:off x="1103" y="126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1" name="Oval 793"/>
              <p:cNvSpPr>
                <a:spLocks noChangeArrowheads="1"/>
              </p:cNvSpPr>
              <p:nvPr/>
            </p:nvSpPr>
            <p:spPr bwMode="auto">
              <a:xfrm>
                <a:off x="1089" y="1272"/>
                <a:ext cx="35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2" name="Oval 794"/>
              <p:cNvSpPr>
                <a:spLocks noChangeArrowheads="1"/>
              </p:cNvSpPr>
              <p:nvPr/>
            </p:nvSpPr>
            <p:spPr bwMode="auto">
              <a:xfrm>
                <a:off x="1082" y="128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3" name="Oval 795"/>
              <p:cNvSpPr>
                <a:spLocks noChangeArrowheads="1"/>
              </p:cNvSpPr>
              <p:nvPr/>
            </p:nvSpPr>
            <p:spPr bwMode="auto">
              <a:xfrm>
                <a:off x="1075" y="129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4" name="Oval 796"/>
              <p:cNvSpPr>
                <a:spLocks noChangeArrowheads="1"/>
              </p:cNvSpPr>
              <p:nvPr/>
            </p:nvSpPr>
            <p:spPr bwMode="auto">
              <a:xfrm>
                <a:off x="1054" y="131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5" name="Oval 797"/>
              <p:cNvSpPr>
                <a:spLocks noChangeArrowheads="1"/>
              </p:cNvSpPr>
              <p:nvPr/>
            </p:nvSpPr>
            <p:spPr bwMode="auto">
              <a:xfrm>
                <a:off x="1013" y="138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6" name="Oval 798"/>
              <p:cNvSpPr>
                <a:spLocks noChangeArrowheads="1"/>
              </p:cNvSpPr>
              <p:nvPr/>
            </p:nvSpPr>
            <p:spPr bwMode="auto">
              <a:xfrm>
                <a:off x="1006" y="140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7" name="Oval 799"/>
              <p:cNvSpPr>
                <a:spLocks noChangeArrowheads="1"/>
              </p:cNvSpPr>
              <p:nvPr/>
            </p:nvSpPr>
            <p:spPr bwMode="auto">
              <a:xfrm>
                <a:off x="992" y="142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8" name="Oval 800"/>
              <p:cNvSpPr>
                <a:spLocks noChangeArrowheads="1"/>
              </p:cNvSpPr>
              <p:nvPr/>
            </p:nvSpPr>
            <p:spPr bwMode="auto">
              <a:xfrm>
                <a:off x="992" y="142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9" name="Oval 801"/>
              <p:cNvSpPr>
                <a:spLocks noChangeArrowheads="1"/>
              </p:cNvSpPr>
              <p:nvPr/>
            </p:nvSpPr>
            <p:spPr bwMode="auto">
              <a:xfrm>
                <a:off x="985" y="143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0" name="Oval 802"/>
              <p:cNvSpPr>
                <a:spLocks noChangeArrowheads="1"/>
              </p:cNvSpPr>
              <p:nvPr/>
            </p:nvSpPr>
            <p:spPr bwMode="auto">
              <a:xfrm>
                <a:off x="971" y="146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1" name="Oval 803"/>
              <p:cNvSpPr>
                <a:spLocks noChangeArrowheads="1"/>
              </p:cNvSpPr>
              <p:nvPr/>
            </p:nvSpPr>
            <p:spPr bwMode="auto">
              <a:xfrm>
                <a:off x="936" y="15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2" name="Oval 804"/>
              <p:cNvSpPr>
                <a:spLocks noChangeArrowheads="1"/>
              </p:cNvSpPr>
              <p:nvPr/>
            </p:nvSpPr>
            <p:spPr bwMode="auto">
              <a:xfrm>
                <a:off x="929" y="155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3" name="Oval 805"/>
              <p:cNvSpPr>
                <a:spLocks noChangeArrowheads="1"/>
              </p:cNvSpPr>
              <p:nvPr/>
            </p:nvSpPr>
            <p:spPr bwMode="auto">
              <a:xfrm>
                <a:off x="923" y="1574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4" name="Oval 806"/>
              <p:cNvSpPr>
                <a:spLocks noChangeArrowheads="1"/>
              </p:cNvSpPr>
              <p:nvPr/>
            </p:nvSpPr>
            <p:spPr bwMode="auto">
              <a:xfrm>
                <a:off x="923" y="1580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</p:grpSp>
        <p:sp>
          <p:nvSpPr>
            <p:cNvPr id="20" name="Oval 807"/>
            <p:cNvSpPr>
              <a:spLocks noChangeArrowheads="1"/>
            </p:cNvSpPr>
            <p:nvPr/>
          </p:nvSpPr>
          <p:spPr bwMode="auto">
            <a:xfrm>
              <a:off x="457200" y="2555875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1" name="Oval 808"/>
            <p:cNvSpPr>
              <a:spLocks noChangeArrowheads="1"/>
            </p:cNvSpPr>
            <p:nvPr/>
          </p:nvSpPr>
          <p:spPr bwMode="auto">
            <a:xfrm>
              <a:off x="446088" y="260667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2" name="Oval 809"/>
            <p:cNvSpPr>
              <a:spLocks noChangeArrowheads="1"/>
            </p:cNvSpPr>
            <p:nvPr/>
          </p:nvSpPr>
          <p:spPr bwMode="auto">
            <a:xfrm>
              <a:off x="415925" y="272891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3" name="Oval 810"/>
            <p:cNvSpPr>
              <a:spLocks noChangeArrowheads="1"/>
            </p:cNvSpPr>
            <p:nvPr/>
          </p:nvSpPr>
          <p:spPr bwMode="auto">
            <a:xfrm>
              <a:off x="404813" y="2749550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4" name="Oval 811"/>
            <p:cNvSpPr>
              <a:spLocks noChangeArrowheads="1"/>
            </p:cNvSpPr>
            <p:nvPr/>
          </p:nvSpPr>
          <p:spPr bwMode="auto">
            <a:xfrm>
              <a:off x="404813" y="2779713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5" name="Oval 812"/>
            <p:cNvSpPr>
              <a:spLocks noChangeArrowheads="1"/>
            </p:cNvSpPr>
            <p:nvPr/>
          </p:nvSpPr>
          <p:spPr bwMode="auto">
            <a:xfrm>
              <a:off x="395288" y="28717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6" name="Oval 813"/>
            <p:cNvSpPr>
              <a:spLocks noChangeArrowheads="1"/>
            </p:cNvSpPr>
            <p:nvPr/>
          </p:nvSpPr>
          <p:spPr bwMode="auto">
            <a:xfrm>
              <a:off x="395288" y="28717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7" name="Oval 814"/>
            <p:cNvSpPr>
              <a:spLocks noChangeArrowheads="1"/>
            </p:cNvSpPr>
            <p:nvPr/>
          </p:nvSpPr>
          <p:spPr bwMode="auto">
            <a:xfrm>
              <a:off x="373063" y="2962275"/>
              <a:ext cx="53975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8" name="Oval 815"/>
            <p:cNvSpPr>
              <a:spLocks noChangeArrowheads="1"/>
            </p:cNvSpPr>
            <p:nvPr/>
          </p:nvSpPr>
          <p:spPr bwMode="auto">
            <a:xfrm>
              <a:off x="373063" y="2962275"/>
              <a:ext cx="53975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9" name="Oval 816"/>
            <p:cNvSpPr>
              <a:spLocks noChangeArrowheads="1"/>
            </p:cNvSpPr>
            <p:nvPr/>
          </p:nvSpPr>
          <p:spPr bwMode="auto">
            <a:xfrm>
              <a:off x="354013" y="31257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0" name="Oval 817"/>
            <p:cNvSpPr>
              <a:spLocks noChangeArrowheads="1"/>
            </p:cNvSpPr>
            <p:nvPr/>
          </p:nvSpPr>
          <p:spPr bwMode="auto">
            <a:xfrm>
              <a:off x="342900" y="3155950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1" name="Oval 818"/>
            <p:cNvSpPr>
              <a:spLocks noChangeArrowheads="1"/>
            </p:cNvSpPr>
            <p:nvPr/>
          </p:nvSpPr>
          <p:spPr bwMode="auto">
            <a:xfrm>
              <a:off x="342900" y="3176588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2" name="Oval 819"/>
            <p:cNvSpPr>
              <a:spLocks noChangeArrowheads="1"/>
            </p:cNvSpPr>
            <p:nvPr/>
          </p:nvSpPr>
          <p:spPr bwMode="auto">
            <a:xfrm>
              <a:off x="333375" y="3308350"/>
              <a:ext cx="50800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3" name="Oval 820"/>
            <p:cNvSpPr>
              <a:spLocks noChangeArrowheads="1"/>
            </p:cNvSpPr>
            <p:nvPr/>
          </p:nvSpPr>
          <p:spPr bwMode="auto">
            <a:xfrm>
              <a:off x="333375" y="3552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4" name="Oval 821"/>
            <p:cNvSpPr>
              <a:spLocks noChangeArrowheads="1"/>
            </p:cNvSpPr>
            <p:nvPr/>
          </p:nvSpPr>
          <p:spPr bwMode="auto">
            <a:xfrm>
              <a:off x="333375" y="35941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5" name="Oval 822"/>
            <p:cNvSpPr>
              <a:spLocks noChangeArrowheads="1"/>
            </p:cNvSpPr>
            <p:nvPr/>
          </p:nvSpPr>
          <p:spPr bwMode="auto">
            <a:xfrm>
              <a:off x="333375" y="361473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6" name="Oval 823"/>
            <p:cNvSpPr>
              <a:spLocks noChangeArrowheads="1"/>
            </p:cNvSpPr>
            <p:nvPr/>
          </p:nvSpPr>
          <p:spPr bwMode="auto">
            <a:xfrm>
              <a:off x="333375" y="36449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7" name="Oval 824"/>
            <p:cNvSpPr>
              <a:spLocks noChangeArrowheads="1"/>
            </p:cNvSpPr>
            <p:nvPr/>
          </p:nvSpPr>
          <p:spPr bwMode="auto">
            <a:xfrm>
              <a:off x="333375" y="38481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8" name="Oval 825"/>
            <p:cNvSpPr>
              <a:spLocks noChangeArrowheads="1"/>
            </p:cNvSpPr>
            <p:nvPr/>
          </p:nvSpPr>
          <p:spPr bwMode="auto">
            <a:xfrm>
              <a:off x="333375" y="38481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9" name="Oval 826"/>
            <p:cNvSpPr>
              <a:spLocks noChangeArrowheads="1"/>
            </p:cNvSpPr>
            <p:nvPr/>
          </p:nvSpPr>
          <p:spPr bwMode="auto">
            <a:xfrm>
              <a:off x="333375" y="38481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0" name="Oval 827"/>
            <p:cNvSpPr>
              <a:spLocks noChangeArrowheads="1"/>
            </p:cNvSpPr>
            <p:nvPr/>
          </p:nvSpPr>
          <p:spPr bwMode="auto">
            <a:xfrm>
              <a:off x="333375" y="406241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1" name="Oval 828"/>
            <p:cNvSpPr>
              <a:spLocks noChangeArrowheads="1"/>
            </p:cNvSpPr>
            <p:nvPr/>
          </p:nvSpPr>
          <p:spPr bwMode="auto">
            <a:xfrm>
              <a:off x="333375" y="40925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2" name="Oval 829"/>
            <p:cNvSpPr>
              <a:spLocks noChangeArrowheads="1"/>
            </p:cNvSpPr>
            <p:nvPr/>
          </p:nvSpPr>
          <p:spPr bwMode="auto">
            <a:xfrm>
              <a:off x="333375" y="411321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3" name="Oval 830"/>
            <p:cNvSpPr>
              <a:spLocks noChangeArrowheads="1"/>
            </p:cNvSpPr>
            <p:nvPr/>
          </p:nvSpPr>
          <p:spPr bwMode="auto">
            <a:xfrm>
              <a:off x="333375" y="41433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4" name="Oval 831"/>
            <p:cNvSpPr>
              <a:spLocks noChangeArrowheads="1"/>
            </p:cNvSpPr>
            <p:nvPr/>
          </p:nvSpPr>
          <p:spPr bwMode="auto">
            <a:xfrm>
              <a:off x="333375" y="4397375"/>
              <a:ext cx="50800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5" name="Oval 832"/>
            <p:cNvSpPr>
              <a:spLocks noChangeArrowheads="1"/>
            </p:cNvSpPr>
            <p:nvPr/>
          </p:nvSpPr>
          <p:spPr bwMode="auto">
            <a:xfrm>
              <a:off x="342900" y="4530725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6" name="Oval 833"/>
            <p:cNvSpPr>
              <a:spLocks noChangeArrowheads="1"/>
            </p:cNvSpPr>
            <p:nvPr/>
          </p:nvSpPr>
          <p:spPr bwMode="auto">
            <a:xfrm>
              <a:off x="342900" y="4551363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7" name="Oval 834"/>
            <p:cNvSpPr>
              <a:spLocks noChangeArrowheads="1"/>
            </p:cNvSpPr>
            <p:nvPr/>
          </p:nvSpPr>
          <p:spPr bwMode="auto">
            <a:xfrm>
              <a:off x="354013" y="45815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8" name="Oval 835"/>
            <p:cNvSpPr>
              <a:spLocks noChangeArrowheads="1"/>
            </p:cNvSpPr>
            <p:nvPr/>
          </p:nvSpPr>
          <p:spPr bwMode="auto">
            <a:xfrm>
              <a:off x="373063" y="4743450"/>
              <a:ext cx="53975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9" name="Oval 836"/>
            <p:cNvSpPr>
              <a:spLocks noChangeArrowheads="1"/>
            </p:cNvSpPr>
            <p:nvPr/>
          </p:nvSpPr>
          <p:spPr bwMode="auto">
            <a:xfrm>
              <a:off x="373063" y="4743450"/>
              <a:ext cx="53975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0" name="Oval 837"/>
            <p:cNvSpPr>
              <a:spLocks noChangeArrowheads="1"/>
            </p:cNvSpPr>
            <p:nvPr/>
          </p:nvSpPr>
          <p:spPr bwMode="auto">
            <a:xfrm>
              <a:off x="395288" y="48355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1" name="Oval 838"/>
            <p:cNvSpPr>
              <a:spLocks noChangeArrowheads="1"/>
            </p:cNvSpPr>
            <p:nvPr/>
          </p:nvSpPr>
          <p:spPr bwMode="auto">
            <a:xfrm>
              <a:off x="395288" y="48355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2" name="Oval 839"/>
            <p:cNvSpPr>
              <a:spLocks noChangeArrowheads="1"/>
            </p:cNvSpPr>
            <p:nvPr/>
          </p:nvSpPr>
          <p:spPr bwMode="auto">
            <a:xfrm>
              <a:off x="404813" y="4927600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3" name="Oval 840"/>
            <p:cNvSpPr>
              <a:spLocks noChangeArrowheads="1"/>
            </p:cNvSpPr>
            <p:nvPr/>
          </p:nvSpPr>
          <p:spPr bwMode="auto">
            <a:xfrm>
              <a:off x="404813" y="4957763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4" name="Oval 841"/>
            <p:cNvSpPr>
              <a:spLocks noChangeArrowheads="1"/>
            </p:cNvSpPr>
            <p:nvPr/>
          </p:nvSpPr>
          <p:spPr bwMode="auto">
            <a:xfrm>
              <a:off x="415925" y="49784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5" name="Oval 842"/>
            <p:cNvSpPr>
              <a:spLocks noChangeArrowheads="1"/>
            </p:cNvSpPr>
            <p:nvPr/>
          </p:nvSpPr>
          <p:spPr bwMode="auto">
            <a:xfrm>
              <a:off x="446088" y="5100638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6" name="Oval 843"/>
            <p:cNvSpPr>
              <a:spLocks noChangeArrowheads="1"/>
            </p:cNvSpPr>
            <p:nvPr/>
          </p:nvSpPr>
          <p:spPr bwMode="auto">
            <a:xfrm>
              <a:off x="457200" y="5141913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7" name="Oval 844"/>
            <p:cNvSpPr>
              <a:spLocks noChangeArrowheads="1"/>
            </p:cNvSpPr>
            <p:nvPr/>
          </p:nvSpPr>
          <p:spPr bwMode="auto">
            <a:xfrm>
              <a:off x="466725" y="51720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8" name="Oval 845"/>
            <p:cNvSpPr>
              <a:spLocks noChangeArrowheads="1"/>
            </p:cNvSpPr>
            <p:nvPr/>
          </p:nvSpPr>
          <p:spPr bwMode="auto">
            <a:xfrm>
              <a:off x="466725" y="51816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9" name="Oval 846"/>
            <p:cNvSpPr>
              <a:spLocks noChangeArrowheads="1"/>
            </p:cNvSpPr>
            <p:nvPr/>
          </p:nvSpPr>
          <p:spPr bwMode="auto">
            <a:xfrm>
              <a:off x="476250" y="5211763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0" name="Oval 847"/>
            <p:cNvSpPr>
              <a:spLocks noChangeArrowheads="1"/>
            </p:cNvSpPr>
            <p:nvPr/>
          </p:nvSpPr>
          <p:spPr bwMode="auto">
            <a:xfrm>
              <a:off x="485775" y="52324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1" name="Oval 848"/>
            <p:cNvSpPr>
              <a:spLocks noChangeArrowheads="1"/>
            </p:cNvSpPr>
            <p:nvPr/>
          </p:nvSpPr>
          <p:spPr bwMode="auto">
            <a:xfrm>
              <a:off x="536575" y="535463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2" name="Oval 849"/>
            <p:cNvSpPr>
              <a:spLocks noChangeArrowheads="1"/>
            </p:cNvSpPr>
            <p:nvPr/>
          </p:nvSpPr>
          <p:spPr bwMode="auto">
            <a:xfrm>
              <a:off x="557213" y="5395913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3" name="Oval 850"/>
            <p:cNvSpPr>
              <a:spLocks noChangeArrowheads="1"/>
            </p:cNvSpPr>
            <p:nvPr/>
          </p:nvSpPr>
          <p:spPr bwMode="auto">
            <a:xfrm>
              <a:off x="568325" y="541655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4" name="Oval 851"/>
            <p:cNvSpPr>
              <a:spLocks noChangeArrowheads="1"/>
            </p:cNvSpPr>
            <p:nvPr/>
          </p:nvSpPr>
          <p:spPr bwMode="auto">
            <a:xfrm>
              <a:off x="568325" y="54260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5" name="Oval 852"/>
            <p:cNvSpPr>
              <a:spLocks noChangeArrowheads="1"/>
            </p:cNvSpPr>
            <p:nvPr/>
          </p:nvSpPr>
          <p:spPr bwMode="auto">
            <a:xfrm>
              <a:off x="587375" y="5456238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6" name="Oval 853"/>
            <p:cNvSpPr>
              <a:spLocks noChangeArrowheads="1"/>
            </p:cNvSpPr>
            <p:nvPr/>
          </p:nvSpPr>
          <p:spPr bwMode="auto">
            <a:xfrm>
              <a:off x="598488" y="547687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7" name="Oval 854"/>
            <p:cNvSpPr>
              <a:spLocks noChangeArrowheads="1"/>
            </p:cNvSpPr>
            <p:nvPr/>
          </p:nvSpPr>
          <p:spPr bwMode="auto">
            <a:xfrm>
              <a:off x="658813" y="55895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8" name="Oval 855"/>
            <p:cNvSpPr>
              <a:spLocks noChangeArrowheads="1"/>
            </p:cNvSpPr>
            <p:nvPr/>
          </p:nvSpPr>
          <p:spPr bwMode="auto">
            <a:xfrm>
              <a:off x="688975" y="561975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9" name="Oval 856"/>
            <p:cNvSpPr>
              <a:spLocks noChangeArrowheads="1"/>
            </p:cNvSpPr>
            <p:nvPr/>
          </p:nvSpPr>
          <p:spPr bwMode="auto">
            <a:xfrm>
              <a:off x="700088" y="56403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0" name="Oval 857"/>
            <p:cNvSpPr>
              <a:spLocks noChangeArrowheads="1"/>
            </p:cNvSpPr>
            <p:nvPr/>
          </p:nvSpPr>
          <p:spPr bwMode="auto">
            <a:xfrm>
              <a:off x="709613" y="5649913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1" name="Oval 858"/>
            <p:cNvSpPr>
              <a:spLocks noChangeArrowheads="1"/>
            </p:cNvSpPr>
            <p:nvPr/>
          </p:nvSpPr>
          <p:spPr bwMode="auto">
            <a:xfrm>
              <a:off x="731838" y="568007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2" name="Oval 859"/>
            <p:cNvSpPr>
              <a:spLocks noChangeArrowheads="1"/>
            </p:cNvSpPr>
            <p:nvPr/>
          </p:nvSpPr>
          <p:spPr bwMode="auto">
            <a:xfrm>
              <a:off x="739775" y="5700713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3" name="Oval 860"/>
            <p:cNvSpPr>
              <a:spLocks noChangeArrowheads="1"/>
            </p:cNvSpPr>
            <p:nvPr/>
          </p:nvSpPr>
          <p:spPr bwMode="auto">
            <a:xfrm>
              <a:off x="822325" y="580231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4" name="Oval 861"/>
            <p:cNvSpPr>
              <a:spLocks noChangeArrowheads="1"/>
            </p:cNvSpPr>
            <p:nvPr/>
          </p:nvSpPr>
          <p:spPr bwMode="auto">
            <a:xfrm>
              <a:off x="852488" y="5832475"/>
              <a:ext cx="50800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5" name="Oval 862"/>
            <p:cNvSpPr>
              <a:spLocks noChangeArrowheads="1"/>
            </p:cNvSpPr>
            <p:nvPr/>
          </p:nvSpPr>
          <p:spPr bwMode="auto">
            <a:xfrm>
              <a:off x="873125" y="58435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6" name="Oval 863"/>
            <p:cNvSpPr>
              <a:spLocks noChangeArrowheads="1"/>
            </p:cNvSpPr>
            <p:nvPr/>
          </p:nvSpPr>
          <p:spPr bwMode="auto">
            <a:xfrm>
              <a:off x="884238" y="5853113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7" name="Oval 864"/>
            <p:cNvSpPr>
              <a:spLocks noChangeArrowheads="1"/>
            </p:cNvSpPr>
            <p:nvPr/>
          </p:nvSpPr>
          <p:spPr bwMode="auto">
            <a:xfrm>
              <a:off x="903288" y="5884863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8" name="Oval 865"/>
            <p:cNvSpPr>
              <a:spLocks noChangeArrowheads="1"/>
            </p:cNvSpPr>
            <p:nvPr/>
          </p:nvSpPr>
          <p:spPr bwMode="auto">
            <a:xfrm>
              <a:off x="923925" y="58943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9" name="Oval 866"/>
            <p:cNvSpPr>
              <a:spLocks noChangeArrowheads="1"/>
            </p:cNvSpPr>
            <p:nvPr/>
          </p:nvSpPr>
          <p:spPr bwMode="auto">
            <a:xfrm>
              <a:off x="1014413" y="5986463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0" name="Oval 867"/>
            <p:cNvSpPr>
              <a:spLocks noChangeArrowheads="1"/>
            </p:cNvSpPr>
            <p:nvPr/>
          </p:nvSpPr>
          <p:spPr bwMode="auto">
            <a:xfrm>
              <a:off x="1055688" y="6005513"/>
              <a:ext cx="52387" cy="52387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1" name="Oval 868"/>
            <p:cNvSpPr>
              <a:spLocks noChangeArrowheads="1"/>
            </p:cNvSpPr>
            <p:nvPr/>
          </p:nvSpPr>
          <p:spPr bwMode="auto">
            <a:xfrm>
              <a:off x="1066800" y="6026150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2" name="Oval 869"/>
            <p:cNvSpPr>
              <a:spLocks noChangeArrowheads="1"/>
            </p:cNvSpPr>
            <p:nvPr/>
          </p:nvSpPr>
          <p:spPr bwMode="auto">
            <a:xfrm>
              <a:off x="1085850" y="6026150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3" name="Oval 870"/>
            <p:cNvSpPr>
              <a:spLocks noChangeArrowheads="1"/>
            </p:cNvSpPr>
            <p:nvPr/>
          </p:nvSpPr>
          <p:spPr bwMode="auto">
            <a:xfrm>
              <a:off x="1108075" y="6046788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4" name="Oval 871"/>
            <p:cNvSpPr>
              <a:spLocks noChangeArrowheads="1"/>
            </p:cNvSpPr>
            <p:nvPr/>
          </p:nvSpPr>
          <p:spPr bwMode="auto">
            <a:xfrm>
              <a:off x="1127125" y="60674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5" name="Oval 872"/>
            <p:cNvSpPr>
              <a:spLocks noChangeArrowheads="1"/>
            </p:cNvSpPr>
            <p:nvPr/>
          </p:nvSpPr>
          <p:spPr bwMode="auto">
            <a:xfrm>
              <a:off x="1228725" y="613886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6" name="Oval 873"/>
            <p:cNvSpPr>
              <a:spLocks noChangeArrowheads="1"/>
            </p:cNvSpPr>
            <p:nvPr/>
          </p:nvSpPr>
          <p:spPr bwMode="auto">
            <a:xfrm>
              <a:off x="1268413" y="61690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7" name="Oval 874"/>
            <p:cNvSpPr>
              <a:spLocks noChangeArrowheads="1"/>
            </p:cNvSpPr>
            <p:nvPr/>
          </p:nvSpPr>
          <p:spPr bwMode="auto">
            <a:xfrm>
              <a:off x="1290638" y="618966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8" name="Oval 875"/>
            <p:cNvSpPr>
              <a:spLocks noChangeArrowheads="1"/>
            </p:cNvSpPr>
            <p:nvPr/>
          </p:nvSpPr>
          <p:spPr bwMode="auto">
            <a:xfrm>
              <a:off x="1300163" y="6189663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9" name="Oval 876"/>
            <p:cNvSpPr>
              <a:spLocks noChangeArrowheads="1"/>
            </p:cNvSpPr>
            <p:nvPr/>
          </p:nvSpPr>
          <p:spPr bwMode="auto">
            <a:xfrm>
              <a:off x="1319213" y="6210300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0" name="Oval 877"/>
            <p:cNvSpPr>
              <a:spLocks noChangeArrowheads="1"/>
            </p:cNvSpPr>
            <p:nvPr/>
          </p:nvSpPr>
          <p:spPr bwMode="auto">
            <a:xfrm>
              <a:off x="1341438" y="6230938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1" name="Oval 878"/>
            <p:cNvSpPr>
              <a:spLocks noChangeArrowheads="1"/>
            </p:cNvSpPr>
            <p:nvPr/>
          </p:nvSpPr>
          <p:spPr bwMode="auto">
            <a:xfrm>
              <a:off x="1452563" y="6291263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2" name="Oval 879"/>
            <p:cNvSpPr>
              <a:spLocks noChangeArrowheads="1"/>
            </p:cNvSpPr>
            <p:nvPr/>
          </p:nvSpPr>
          <p:spPr bwMode="auto">
            <a:xfrm>
              <a:off x="1482725" y="63119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3" name="Oval 880"/>
            <p:cNvSpPr>
              <a:spLocks noChangeArrowheads="1"/>
            </p:cNvSpPr>
            <p:nvPr/>
          </p:nvSpPr>
          <p:spPr bwMode="auto">
            <a:xfrm>
              <a:off x="1512888" y="6321425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4" name="Oval 881"/>
            <p:cNvSpPr>
              <a:spLocks noChangeArrowheads="1"/>
            </p:cNvSpPr>
            <p:nvPr/>
          </p:nvSpPr>
          <p:spPr bwMode="auto">
            <a:xfrm>
              <a:off x="1524000" y="6332538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5" name="Oval 882"/>
            <p:cNvSpPr>
              <a:spLocks noChangeArrowheads="1"/>
            </p:cNvSpPr>
            <p:nvPr/>
          </p:nvSpPr>
          <p:spPr bwMode="auto">
            <a:xfrm>
              <a:off x="1554163" y="6351588"/>
              <a:ext cx="50800" cy="52387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6" name="Oval 883"/>
            <p:cNvSpPr>
              <a:spLocks noChangeArrowheads="1"/>
            </p:cNvSpPr>
            <p:nvPr/>
          </p:nvSpPr>
          <p:spPr bwMode="auto">
            <a:xfrm>
              <a:off x="1573213" y="6362700"/>
              <a:ext cx="53975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7" name="Oval 884"/>
            <p:cNvSpPr>
              <a:spLocks noChangeArrowheads="1"/>
            </p:cNvSpPr>
            <p:nvPr/>
          </p:nvSpPr>
          <p:spPr bwMode="auto">
            <a:xfrm>
              <a:off x="1685925" y="64135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8" name="Oval 885"/>
            <p:cNvSpPr>
              <a:spLocks noChangeArrowheads="1"/>
            </p:cNvSpPr>
            <p:nvPr/>
          </p:nvSpPr>
          <p:spPr bwMode="auto">
            <a:xfrm>
              <a:off x="1736725" y="64230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9" name="Oval 886"/>
            <p:cNvSpPr>
              <a:spLocks noChangeArrowheads="1"/>
            </p:cNvSpPr>
            <p:nvPr/>
          </p:nvSpPr>
          <p:spPr bwMode="auto">
            <a:xfrm>
              <a:off x="1757363" y="6434138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0" name="Oval 887"/>
            <p:cNvSpPr>
              <a:spLocks noChangeArrowheads="1"/>
            </p:cNvSpPr>
            <p:nvPr/>
          </p:nvSpPr>
          <p:spPr bwMode="auto">
            <a:xfrm>
              <a:off x="1768475" y="643413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1" name="Oval 888"/>
            <p:cNvSpPr>
              <a:spLocks noChangeArrowheads="1"/>
            </p:cNvSpPr>
            <p:nvPr/>
          </p:nvSpPr>
          <p:spPr bwMode="auto">
            <a:xfrm>
              <a:off x="1798638" y="6443663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2" name="Oval 889"/>
            <p:cNvSpPr>
              <a:spLocks noChangeArrowheads="1"/>
            </p:cNvSpPr>
            <p:nvPr/>
          </p:nvSpPr>
          <p:spPr bwMode="auto">
            <a:xfrm>
              <a:off x="1819275" y="64547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3" name="Oval 890"/>
            <p:cNvSpPr>
              <a:spLocks noChangeArrowheads="1"/>
            </p:cNvSpPr>
            <p:nvPr/>
          </p:nvSpPr>
          <p:spPr bwMode="auto">
            <a:xfrm>
              <a:off x="1939925" y="6484938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4" name="Oval 891"/>
            <p:cNvSpPr>
              <a:spLocks noChangeArrowheads="1"/>
            </p:cNvSpPr>
            <p:nvPr/>
          </p:nvSpPr>
          <p:spPr bwMode="auto">
            <a:xfrm>
              <a:off x="1981200" y="6494463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5" name="Oval 892"/>
            <p:cNvSpPr>
              <a:spLocks noChangeArrowheads="1"/>
            </p:cNvSpPr>
            <p:nvPr/>
          </p:nvSpPr>
          <p:spPr bwMode="auto">
            <a:xfrm>
              <a:off x="2011363" y="65055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6" name="Oval 893"/>
            <p:cNvSpPr>
              <a:spLocks noChangeArrowheads="1"/>
            </p:cNvSpPr>
            <p:nvPr/>
          </p:nvSpPr>
          <p:spPr bwMode="auto">
            <a:xfrm>
              <a:off x="2022475" y="65055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7" name="Oval 894"/>
            <p:cNvSpPr>
              <a:spLocks noChangeArrowheads="1"/>
            </p:cNvSpPr>
            <p:nvPr/>
          </p:nvSpPr>
          <p:spPr bwMode="auto">
            <a:xfrm>
              <a:off x="2052638" y="65055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8" name="Oval 895"/>
            <p:cNvSpPr>
              <a:spLocks noChangeArrowheads="1"/>
            </p:cNvSpPr>
            <p:nvPr/>
          </p:nvSpPr>
          <p:spPr bwMode="auto">
            <a:xfrm>
              <a:off x="2084388" y="6515100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9" name="Oval 896"/>
            <p:cNvSpPr>
              <a:spLocks noChangeArrowheads="1"/>
            </p:cNvSpPr>
            <p:nvPr/>
          </p:nvSpPr>
          <p:spPr bwMode="auto">
            <a:xfrm>
              <a:off x="2205038" y="6524625"/>
              <a:ext cx="50800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0" name="Oval 897"/>
            <p:cNvSpPr>
              <a:spLocks noChangeArrowheads="1"/>
            </p:cNvSpPr>
            <p:nvPr/>
          </p:nvSpPr>
          <p:spPr bwMode="auto">
            <a:xfrm>
              <a:off x="2236788" y="6524625"/>
              <a:ext cx="49212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1" name="Oval 898"/>
            <p:cNvSpPr>
              <a:spLocks noChangeArrowheads="1"/>
            </p:cNvSpPr>
            <p:nvPr/>
          </p:nvSpPr>
          <p:spPr bwMode="auto">
            <a:xfrm>
              <a:off x="2236788" y="6524625"/>
              <a:ext cx="49212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2" name="Oval 899"/>
            <p:cNvSpPr>
              <a:spLocks noChangeArrowheads="1"/>
            </p:cNvSpPr>
            <p:nvPr/>
          </p:nvSpPr>
          <p:spPr bwMode="auto">
            <a:xfrm>
              <a:off x="2236788" y="6524625"/>
              <a:ext cx="49212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3" name="Oval 900"/>
            <p:cNvSpPr>
              <a:spLocks noChangeArrowheads="1"/>
            </p:cNvSpPr>
            <p:nvPr/>
          </p:nvSpPr>
          <p:spPr bwMode="auto">
            <a:xfrm>
              <a:off x="2297113" y="6524625"/>
              <a:ext cx="49212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4" name="Oval 901"/>
            <p:cNvSpPr>
              <a:spLocks noChangeArrowheads="1"/>
            </p:cNvSpPr>
            <p:nvPr/>
          </p:nvSpPr>
          <p:spPr bwMode="auto">
            <a:xfrm>
              <a:off x="2438400" y="6515100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5" name="Oval 902"/>
            <p:cNvSpPr>
              <a:spLocks noChangeArrowheads="1"/>
            </p:cNvSpPr>
            <p:nvPr/>
          </p:nvSpPr>
          <p:spPr bwMode="auto">
            <a:xfrm>
              <a:off x="2468563" y="65151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6" name="Oval 903"/>
            <p:cNvSpPr>
              <a:spLocks noChangeArrowheads="1"/>
            </p:cNvSpPr>
            <p:nvPr/>
          </p:nvSpPr>
          <p:spPr bwMode="auto">
            <a:xfrm>
              <a:off x="2643188" y="65055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7" name="Oval 904"/>
            <p:cNvSpPr>
              <a:spLocks noChangeArrowheads="1"/>
            </p:cNvSpPr>
            <p:nvPr/>
          </p:nvSpPr>
          <p:spPr bwMode="auto">
            <a:xfrm>
              <a:off x="2674938" y="650557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8" name="Oval 905"/>
            <p:cNvSpPr>
              <a:spLocks noChangeArrowheads="1"/>
            </p:cNvSpPr>
            <p:nvPr/>
          </p:nvSpPr>
          <p:spPr bwMode="auto">
            <a:xfrm>
              <a:off x="2701925" y="6505575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9" name="Oval 906"/>
            <p:cNvSpPr>
              <a:spLocks noChangeArrowheads="1"/>
            </p:cNvSpPr>
            <p:nvPr/>
          </p:nvSpPr>
          <p:spPr bwMode="auto">
            <a:xfrm>
              <a:off x="2733675" y="65055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0" name="Oval 907"/>
            <p:cNvSpPr>
              <a:spLocks noChangeArrowheads="1"/>
            </p:cNvSpPr>
            <p:nvPr/>
          </p:nvSpPr>
          <p:spPr bwMode="auto">
            <a:xfrm>
              <a:off x="2906713" y="649446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1" name="Oval 908"/>
            <p:cNvSpPr>
              <a:spLocks noChangeArrowheads="1"/>
            </p:cNvSpPr>
            <p:nvPr/>
          </p:nvSpPr>
          <p:spPr bwMode="auto">
            <a:xfrm>
              <a:off x="2947988" y="649446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2" name="Oval 909"/>
            <p:cNvSpPr>
              <a:spLocks noChangeArrowheads="1"/>
            </p:cNvSpPr>
            <p:nvPr/>
          </p:nvSpPr>
          <p:spPr bwMode="auto">
            <a:xfrm>
              <a:off x="2979738" y="6494463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3" name="Oval 910"/>
            <p:cNvSpPr>
              <a:spLocks noChangeArrowheads="1"/>
            </p:cNvSpPr>
            <p:nvPr/>
          </p:nvSpPr>
          <p:spPr bwMode="auto">
            <a:xfrm>
              <a:off x="3017838" y="6484938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4" name="Oval 911"/>
            <p:cNvSpPr>
              <a:spLocks noChangeArrowheads="1"/>
            </p:cNvSpPr>
            <p:nvPr/>
          </p:nvSpPr>
          <p:spPr bwMode="auto">
            <a:xfrm>
              <a:off x="3048000" y="6484938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5" name="Oval 912"/>
            <p:cNvSpPr>
              <a:spLocks noChangeArrowheads="1"/>
            </p:cNvSpPr>
            <p:nvPr/>
          </p:nvSpPr>
          <p:spPr bwMode="auto">
            <a:xfrm>
              <a:off x="3089275" y="648493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6" name="Oval 913"/>
            <p:cNvSpPr>
              <a:spLocks noChangeArrowheads="1"/>
            </p:cNvSpPr>
            <p:nvPr/>
          </p:nvSpPr>
          <p:spPr bwMode="auto">
            <a:xfrm>
              <a:off x="3121025" y="648493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7" name="Oval 914"/>
            <p:cNvSpPr>
              <a:spLocks noChangeArrowheads="1"/>
            </p:cNvSpPr>
            <p:nvPr/>
          </p:nvSpPr>
          <p:spPr bwMode="auto">
            <a:xfrm>
              <a:off x="3162300" y="6484938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8" name="Oval 915"/>
            <p:cNvSpPr>
              <a:spLocks noChangeArrowheads="1"/>
            </p:cNvSpPr>
            <p:nvPr/>
          </p:nvSpPr>
          <p:spPr bwMode="auto">
            <a:xfrm>
              <a:off x="3181350" y="6484938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9" name="Oval 916"/>
            <p:cNvSpPr>
              <a:spLocks noChangeArrowheads="1"/>
            </p:cNvSpPr>
            <p:nvPr/>
          </p:nvSpPr>
          <p:spPr bwMode="auto">
            <a:xfrm>
              <a:off x="3211513" y="648493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0" name="Oval 917"/>
            <p:cNvSpPr>
              <a:spLocks noChangeArrowheads="1"/>
            </p:cNvSpPr>
            <p:nvPr/>
          </p:nvSpPr>
          <p:spPr bwMode="auto">
            <a:xfrm>
              <a:off x="3262313" y="6473825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1" name="Oval 918"/>
            <p:cNvSpPr>
              <a:spLocks noChangeArrowheads="1"/>
            </p:cNvSpPr>
            <p:nvPr/>
          </p:nvSpPr>
          <p:spPr bwMode="auto">
            <a:xfrm>
              <a:off x="3262313" y="6473825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2" name="Oval 919"/>
            <p:cNvSpPr>
              <a:spLocks noChangeArrowheads="1"/>
            </p:cNvSpPr>
            <p:nvPr/>
          </p:nvSpPr>
          <p:spPr bwMode="auto">
            <a:xfrm>
              <a:off x="3262313" y="6473825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3" name="Oval 920"/>
            <p:cNvSpPr>
              <a:spLocks noChangeArrowheads="1"/>
            </p:cNvSpPr>
            <p:nvPr/>
          </p:nvSpPr>
          <p:spPr bwMode="auto">
            <a:xfrm>
              <a:off x="3262313" y="6473825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4" name="Oval 921"/>
            <p:cNvSpPr>
              <a:spLocks noChangeArrowheads="1"/>
            </p:cNvSpPr>
            <p:nvPr/>
          </p:nvSpPr>
          <p:spPr bwMode="auto">
            <a:xfrm>
              <a:off x="3273425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5" name="Oval 922"/>
            <p:cNvSpPr>
              <a:spLocks noChangeArrowheads="1"/>
            </p:cNvSpPr>
            <p:nvPr/>
          </p:nvSpPr>
          <p:spPr bwMode="auto">
            <a:xfrm>
              <a:off x="3273425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6" name="Oval 923"/>
            <p:cNvSpPr>
              <a:spLocks noChangeArrowheads="1"/>
            </p:cNvSpPr>
            <p:nvPr/>
          </p:nvSpPr>
          <p:spPr bwMode="auto">
            <a:xfrm>
              <a:off x="3273425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7" name="Oval 924"/>
            <p:cNvSpPr>
              <a:spLocks noChangeArrowheads="1"/>
            </p:cNvSpPr>
            <p:nvPr/>
          </p:nvSpPr>
          <p:spPr bwMode="auto">
            <a:xfrm>
              <a:off x="3284538" y="647382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8" name="Oval 925"/>
            <p:cNvSpPr>
              <a:spLocks noChangeArrowheads="1"/>
            </p:cNvSpPr>
            <p:nvPr/>
          </p:nvSpPr>
          <p:spPr bwMode="auto">
            <a:xfrm>
              <a:off x="3284538" y="647382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9" name="Oval 926"/>
            <p:cNvSpPr>
              <a:spLocks noChangeArrowheads="1"/>
            </p:cNvSpPr>
            <p:nvPr/>
          </p:nvSpPr>
          <p:spPr bwMode="auto">
            <a:xfrm>
              <a:off x="3292475" y="6473825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0" name="Oval 927"/>
            <p:cNvSpPr>
              <a:spLocks noChangeArrowheads="1"/>
            </p:cNvSpPr>
            <p:nvPr/>
          </p:nvSpPr>
          <p:spPr bwMode="auto">
            <a:xfrm>
              <a:off x="3292475" y="6473825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1" name="Oval 928"/>
            <p:cNvSpPr>
              <a:spLocks noChangeArrowheads="1"/>
            </p:cNvSpPr>
            <p:nvPr/>
          </p:nvSpPr>
          <p:spPr bwMode="auto">
            <a:xfrm>
              <a:off x="3292475" y="6473825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2" name="Oval 929"/>
            <p:cNvSpPr>
              <a:spLocks noChangeArrowheads="1"/>
            </p:cNvSpPr>
            <p:nvPr/>
          </p:nvSpPr>
          <p:spPr bwMode="auto">
            <a:xfrm>
              <a:off x="3303588" y="647382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3" name="Oval 930"/>
            <p:cNvSpPr>
              <a:spLocks noChangeArrowheads="1"/>
            </p:cNvSpPr>
            <p:nvPr/>
          </p:nvSpPr>
          <p:spPr bwMode="auto">
            <a:xfrm>
              <a:off x="3303588" y="647382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4" name="Oval 931"/>
            <p:cNvSpPr>
              <a:spLocks noChangeArrowheads="1"/>
            </p:cNvSpPr>
            <p:nvPr/>
          </p:nvSpPr>
          <p:spPr bwMode="auto">
            <a:xfrm>
              <a:off x="3324225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5" name="Oval 932"/>
            <p:cNvSpPr>
              <a:spLocks noChangeArrowheads="1"/>
            </p:cNvSpPr>
            <p:nvPr/>
          </p:nvSpPr>
          <p:spPr bwMode="auto">
            <a:xfrm>
              <a:off x="3344863" y="647382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6" name="Oval 933"/>
            <p:cNvSpPr>
              <a:spLocks noChangeArrowheads="1"/>
            </p:cNvSpPr>
            <p:nvPr/>
          </p:nvSpPr>
          <p:spPr bwMode="auto">
            <a:xfrm>
              <a:off x="3405188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7" name="Oval 934"/>
            <p:cNvSpPr>
              <a:spLocks noChangeArrowheads="1"/>
            </p:cNvSpPr>
            <p:nvPr/>
          </p:nvSpPr>
          <p:spPr bwMode="auto">
            <a:xfrm>
              <a:off x="3405188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8" name="Oval 935"/>
            <p:cNvSpPr>
              <a:spLocks noChangeArrowheads="1"/>
            </p:cNvSpPr>
            <p:nvPr/>
          </p:nvSpPr>
          <p:spPr bwMode="auto">
            <a:xfrm>
              <a:off x="3405188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9" name="Rectangle 936"/>
            <p:cNvSpPr>
              <a:spLocks noChangeArrowheads="1"/>
            </p:cNvSpPr>
            <p:nvPr/>
          </p:nvSpPr>
          <p:spPr bwMode="auto">
            <a:xfrm>
              <a:off x="4016440" y="989013"/>
              <a:ext cx="0" cy="993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defTabSz="4337050" eaLnBrk="0" hangingPunct="0">
                <a:defRPr/>
              </a:pPr>
              <a:endParaRPr lang="en-US" altLang="zh-CN" sz="209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_GB2312"/>
                <a:cs typeface="楷体_GB2312"/>
              </a:endParaRPr>
            </a:p>
          </p:txBody>
        </p:sp>
        <p:sp>
          <p:nvSpPr>
            <p:cNvPr id="150" name="Rectangle 937"/>
            <p:cNvSpPr>
              <a:spLocks noChangeArrowheads="1"/>
            </p:cNvSpPr>
            <p:nvPr/>
          </p:nvSpPr>
          <p:spPr bwMode="auto">
            <a:xfrm>
              <a:off x="2847278" y="989013"/>
              <a:ext cx="0" cy="993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defTabSz="4337050" eaLnBrk="0" hangingPunct="0">
                <a:defRPr/>
              </a:pPr>
              <a:endParaRPr lang="en-US" altLang="zh-CN" sz="209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_GB2312"/>
                <a:cs typeface="楷体_GB2312"/>
              </a:endParaRPr>
            </a:p>
          </p:txBody>
        </p:sp>
        <p:sp>
          <p:nvSpPr>
            <p:cNvPr id="151" name="Rectangle 938"/>
            <p:cNvSpPr>
              <a:spLocks noChangeArrowheads="1"/>
            </p:cNvSpPr>
            <p:nvPr/>
          </p:nvSpPr>
          <p:spPr bwMode="auto">
            <a:xfrm>
              <a:off x="3473173" y="989013"/>
              <a:ext cx="0" cy="993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defTabSz="4337050" eaLnBrk="0" hangingPunct="0">
                <a:defRPr/>
              </a:pPr>
              <a:endParaRPr lang="en-US" altLang="zh-CN" sz="20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_GB2312"/>
                <a:cs typeface="楷体_GB2312"/>
              </a:endParaRPr>
            </a:p>
          </p:txBody>
        </p:sp>
        <p:sp>
          <p:nvSpPr>
            <p:cNvPr id="152" name="Rectangle 939"/>
            <p:cNvSpPr>
              <a:spLocks noChangeArrowheads="1"/>
            </p:cNvSpPr>
            <p:nvPr/>
          </p:nvSpPr>
          <p:spPr bwMode="auto">
            <a:xfrm>
              <a:off x="3291395" y="6598467"/>
              <a:ext cx="314961" cy="490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defTabSz="4337050" eaLnBrk="0" hangingPunct="0">
                <a:defRPr/>
              </a:pPr>
              <a:r>
                <a:rPr lang="en-US" altLang="zh-CN" sz="2000" dirty="0">
                  <a:solidFill>
                    <a:srgbClr val="000000"/>
                  </a:solidFill>
                  <a:ea typeface="楷体_GB2312"/>
                  <a:cs typeface="楷体_GB2312"/>
                </a:rPr>
                <a:t>IP</a:t>
              </a:r>
              <a:endParaRPr lang="en-US" altLang="zh-CN" sz="20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_GB2312"/>
                <a:cs typeface="楷体_GB2312"/>
              </a:endParaRPr>
            </a:p>
          </p:txBody>
        </p:sp>
        <p:sp>
          <p:nvSpPr>
            <p:cNvPr id="153" name="Line 940"/>
            <p:cNvSpPr>
              <a:spLocks noChangeShapeType="1"/>
            </p:cNvSpPr>
            <p:nvPr/>
          </p:nvSpPr>
          <p:spPr bwMode="auto">
            <a:xfrm>
              <a:off x="3424974" y="5589586"/>
              <a:ext cx="1587" cy="91440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154" name="图片 15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451" y="2316271"/>
              <a:ext cx="5089525" cy="309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971"/>
          <p:cNvSpPr txBox="1">
            <a:spLocks noChangeArrowheads="1"/>
          </p:cNvSpPr>
          <p:nvPr/>
        </p:nvSpPr>
        <p:spPr bwMode="auto">
          <a:xfrm>
            <a:off x="2538812" y="790599"/>
            <a:ext cx="6397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SR</a:t>
            </a:r>
          </a:p>
        </p:txBody>
      </p:sp>
      <p:sp>
        <p:nvSpPr>
          <p:cNvPr id="10" name="Text Box 974"/>
          <p:cNvSpPr txBox="1">
            <a:spLocks noChangeArrowheads="1"/>
          </p:cNvSpPr>
          <p:nvPr/>
        </p:nvSpPr>
        <p:spPr bwMode="auto">
          <a:xfrm>
            <a:off x="2976310" y="788264"/>
            <a:ext cx="663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RF</a:t>
            </a:r>
          </a:p>
        </p:txBody>
      </p:sp>
      <p:sp>
        <p:nvSpPr>
          <p:cNvPr id="11" name="Text Box 975"/>
          <p:cNvSpPr txBox="1">
            <a:spLocks noChangeArrowheads="1"/>
          </p:cNvSpPr>
          <p:nvPr/>
        </p:nvSpPr>
        <p:spPr bwMode="auto">
          <a:xfrm>
            <a:off x="2069471" y="787517"/>
            <a:ext cx="663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RF</a:t>
            </a:r>
          </a:p>
        </p:txBody>
      </p:sp>
      <p:sp>
        <p:nvSpPr>
          <p:cNvPr id="12" name="Text Box 942"/>
          <p:cNvSpPr txBox="1">
            <a:spLocks noChangeArrowheads="1"/>
          </p:cNvSpPr>
          <p:nvPr/>
        </p:nvSpPr>
        <p:spPr bwMode="auto">
          <a:xfrm>
            <a:off x="882397" y="1690898"/>
            <a:ext cx="3435350" cy="585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600" dirty="0">
                <a:latin typeface="+mn-lt"/>
              </a:rPr>
              <a:t>Compton back-scattering for high precision beam energy measurement</a:t>
            </a:r>
          </a:p>
        </p:txBody>
      </p:sp>
      <p:sp>
        <p:nvSpPr>
          <p:cNvPr id="13" name="Text Box 944"/>
          <p:cNvSpPr txBox="1">
            <a:spLocks noChangeArrowheads="1"/>
          </p:cNvSpPr>
          <p:nvPr/>
        </p:nvSpPr>
        <p:spPr bwMode="auto">
          <a:xfrm>
            <a:off x="2228691" y="3371319"/>
            <a:ext cx="839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zh-CN" dirty="0"/>
              <a:t>BESIII</a:t>
            </a:r>
          </a:p>
        </p:txBody>
      </p:sp>
      <p:sp>
        <p:nvSpPr>
          <p:cNvPr id="14" name="TextBox 3783"/>
          <p:cNvSpPr txBox="1">
            <a:spLocks noChangeArrowheads="1"/>
          </p:cNvSpPr>
          <p:nvPr/>
        </p:nvSpPr>
        <p:spPr bwMode="auto">
          <a:xfrm>
            <a:off x="1788147" y="2802881"/>
            <a:ext cx="2359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zh-C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Large Crossing Angle</a:t>
            </a:r>
            <a:endParaRPr lang="zh-CN" altLang="en-US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942"/>
          <p:cNvSpPr>
            <a:spLocks noChangeArrowheads="1"/>
          </p:cNvSpPr>
          <p:nvPr/>
        </p:nvSpPr>
        <p:spPr bwMode="auto">
          <a:xfrm>
            <a:off x="227770" y="4060254"/>
            <a:ext cx="2826076" cy="127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Beam energy </a:t>
            </a:r>
            <a:r>
              <a:rPr lang="en-US" altLang="zh-CN" sz="14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 : 1.0-2.3 </a:t>
            </a:r>
            <a:r>
              <a:rPr lang="en-US" altLang="zh-CN" sz="1400" dirty="0" err="1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GeV</a:t>
            </a:r>
            <a:endParaRPr lang="en-US" altLang="zh-CN" sz="1400" dirty="0">
              <a:solidFill>
                <a:srgbClr val="0033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Energy </a:t>
            </a:r>
            <a:r>
              <a:rPr lang="en-US" altLang="zh-CN" sz="14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spread  : 5.16 </a:t>
            </a:r>
            <a:r>
              <a:rPr lang="en-US" altLang="zh-CN" sz="14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×10</a:t>
            </a:r>
            <a:r>
              <a:rPr lang="en-US" altLang="zh-CN" sz="1400" baseline="300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-4</a:t>
            </a:r>
          </a:p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Optimum </a:t>
            </a:r>
            <a:r>
              <a:rPr lang="en-US" altLang="zh-CN" sz="1400" dirty="0" err="1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ene</a:t>
            </a:r>
            <a:r>
              <a:rPr lang="en-US" altLang="zh-CN" sz="14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.</a:t>
            </a:r>
            <a:r>
              <a:rPr lang="en-US" altLang="zh-CN" sz="14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 : 1.89 </a:t>
            </a:r>
            <a:r>
              <a:rPr lang="en-US" altLang="zh-CN" sz="1400" dirty="0" err="1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GeV</a:t>
            </a:r>
            <a:endParaRPr lang="en-US" altLang="zh-CN" sz="1400" baseline="30000" dirty="0">
              <a:solidFill>
                <a:srgbClr val="0033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Luminosity       : 1×10</a:t>
            </a:r>
            <a:r>
              <a:rPr lang="en-US" altLang="zh-CN" sz="1400" baseline="300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33  </a:t>
            </a:r>
            <a:r>
              <a:rPr lang="en-US" altLang="zh-CN" sz="14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cm</a:t>
            </a:r>
            <a:r>
              <a:rPr lang="en-US" altLang="zh-CN" sz="1400" baseline="300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-2</a:t>
            </a:r>
            <a:r>
              <a:rPr lang="en-US" altLang="zh-CN" sz="14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sz="1400" baseline="300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-1</a:t>
            </a:r>
            <a:endParaRPr lang="en-US" altLang="zh-CN" sz="1400" baseline="30000" dirty="0">
              <a:solidFill>
                <a:srgbClr val="0033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55" name="Rectangle 942"/>
          <p:cNvSpPr>
            <a:spLocks noChangeArrowheads="1"/>
          </p:cNvSpPr>
          <p:nvPr/>
        </p:nvSpPr>
        <p:spPr bwMode="auto">
          <a:xfrm>
            <a:off x="2723325" y="4062351"/>
            <a:ext cx="2791491" cy="127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No</a:t>
            </a:r>
            <a:r>
              <a:rPr lang="en-US" altLang="zh-CN" sz="14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. of bunches </a:t>
            </a:r>
            <a:r>
              <a:rPr lang="en-US" altLang="zh-CN" sz="14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:  93</a:t>
            </a:r>
            <a:endParaRPr lang="en-US" altLang="zh-CN" sz="1400" dirty="0">
              <a:solidFill>
                <a:srgbClr val="0033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Bunch </a:t>
            </a:r>
            <a:r>
              <a:rPr lang="en-US" altLang="zh-CN" sz="14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length    :  1.5 </a:t>
            </a:r>
            <a:r>
              <a:rPr lang="en-US" altLang="zh-CN" sz="14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cm</a:t>
            </a:r>
          </a:p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Total </a:t>
            </a:r>
            <a:r>
              <a:rPr lang="en-US" altLang="zh-CN" sz="14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current     :  0.91 </a:t>
            </a:r>
            <a:r>
              <a:rPr lang="en-US" altLang="zh-CN" sz="14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A</a:t>
            </a:r>
          </a:p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SR </a:t>
            </a:r>
            <a:r>
              <a:rPr lang="en-US" altLang="zh-CN" sz="14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mode          :  0.25A@2.5GeV</a:t>
            </a:r>
            <a:endParaRPr lang="en-US" altLang="zh-CN" sz="1400" dirty="0">
              <a:solidFill>
                <a:srgbClr val="0033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956" name="对象 955"/>
          <p:cNvGraphicFramePr>
            <a:graphicFrameLocks noChangeAspect="1"/>
          </p:cNvGraphicFramePr>
          <p:nvPr>
            <p:extLst/>
          </p:nvPr>
        </p:nvGraphicFramePr>
        <p:xfrm>
          <a:off x="5460059" y="954571"/>
          <a:ext cx="3120157" cy="2744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" name="Photo Editor 照片" r:id="rId5" imgW="7695238" imgH="5904762" progId="">
                  <p:embed/>
                </p:oleObj>
              </mc:Choice>
              <mc:Fallback>
                <p:oleObj name="Photo Editor 照片" r:id="rId5" imgW="7695238" imgH="5904762" progId="">
                  <p:embed/>
                  <p:pic>
                    <p:nvPicPr>
                      <p:cNvPr id="956" name="对象 9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392" t="6097" r="14035" b="12193"/>
                      <a:stretch>
                        <a:fillRect/>
                      </a:stretch>
                    </p:blipFill>
                    <p:spPr bwMode="auto">
                      <a:xfrm>
                        <a:off x="5460059" y="954571"/>
                        <a:ext cx="3120157" cy="274459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57" name="Picture 4" descr="http://bes3.ihep.ac.cn/images/BES3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956" y="901284"/>
            <a:ext cx="1061985" cy="49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8" name="图片 9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8643" y="3707495"/>
            <a:ext cx="3305156" cy="1522929"/>
          </a:xfrm>
          <a:prstGeom prst="rect">
            <a:avLst/>
          </a:prstGeom>
        </p:spPr>
      </p:pic>
      <p:sp>
        <p:nvSpPr>
          <p:cNvPr id="959" name="文本框 958"/>
          <p:cNvSpPr txBox="1"/>
          <p:nvPr/>
        </p:nvSpPr>
        <p:spPr>
          <a:xfrm>
            <a:off x="615316" y="5260015"/>
            <a:ext cx="7997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 machine running on tau-charm region in the world</a:t>
            </a:r>
            <a:endParaRPr lang="zh-CN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7930" y="5859743"/>
            <a:ext cx="3485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33CC"/>
                </a:solidFill>
              </a:rPr>
              <a:t>Achieved 1.0</a:t>
            </a:r>
            <a:r>
              <a:rPr lang="en-US" altLang="zh-CN" dirty="0" smtClean="0">
                <a:solidFill>
                  <a:srgbClr val="FF33CC"/>
                </a:solidFill>
                <a:sym typeface="Symbol"/>
              </a:rPr>
              <a:t>10</a:t>
            </a:r>
            <a:r>
              <a:rPr lang="en-US" altLang="zh-CN" baseline="30000" dirty="0" smtClean="0">
                <a:solidFill>
                  <a:srgbClr val="FF33CC"/>
                </a:solidFill>
                <a:sym typeface="Symbol"/>
              </a:rPr>
              <a:t>33</a:t>
            </a:r>
            <a:r>
              <a:rPr lang="en-US" altLang="zh-CN" dirty="0" smtClean="0">
                <a:solidFill>
                  <a:srgbClr val="FF33CC"/>
                </a:solidFill>
                <a:ea typeface="Arial Unicode MS" panose="020B0604020202020204" pitchFamily="34" charset="-122"/>
                <a:cs typeface="Times New Roman" panose="02020603050405020304" pitchFamily="18" charset="0"/>
              </a:rPr>
              <a:t>cm</a:t>
            </a:r>
            <a:r>
              <a:rPr lang="en-US" altLang="zh-CN" baseline="30000" dirty="0" smtClean="0">
                <a:solidFill>
                  <a:srgbClr val="FF33CC"/>
                </a:solidFill>
                <a:ea typeface="Arial Unicode MS" panose="020B0604020202020204" pitchFamily="34" charset="-122"/>
                <a:cs typeface="Times New Roman" panose="02020603050405020304" pitchFamily="18" charset="0"/>
              </a:rPr>
              <a:t>-2</a:t>
            </a:r>
            <a:r>
              <a:rPr lang="en-US" altLang="zh-CN" dirty="0" smtClean="0">
                <a:solidFill>
                  <a:srgbClr val="FF33CC"/>
                </a:solidFill>
                <a:ea typeface="Arial Unicode MS" panose="020B0604020202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baseline="30000" dirty="0" smtClean="0">
                <a:solidFill>
                  <a:srgbClr val="FF33CC"/>
                </a:solidFill>
                <a:ea typeface="Arial Unicode MS" panose="020B0604020202020204" pitchFamily="34" charset="-122"/>
                <a:cs typeface="Times New Roman" panose="02020603050405020304" pitchFamily="18" charset="0"/>
              </a:rPr>
              <a:t>-1</a:t>
            </a:r>
            <a:r>
              <a:rPr lang="zh-CN" altLang="en-US" dirty="0">
                <a:solidFill>
                  <a:srgbClr val="FF33CC"/>
                </a:solidFill>
              </a:rPr>
              <a:t> </a:t>
            </a:r>
            <a:r>
              <a:rPr lang="zh-CN" altLang="en-US" dirty="0" smtClean="0">
                <a:solidFill>
                  <a:srgbClr val="FF33CC"/>
                </a:solidFill>
              </a:rPr>
              <a:t>  </a:t>
            </a:r>
            <a:r>
              <a:rPr lang="en-US" altLang="zh-CN" dirty="0" smtClean="0">
                <a:solidFill>
                  <a:srgbClr val="FF33CC"/>
                </a:solidFill>
              </a:rPr>
              <a:t>on</a:t>
            </a:r>
            <a:r>
              <a:rPr lang="zh-CN" altLang="en-US" dirty="0" smtClean="0">
                <a:solidFill>
                  <a:srgbClr val="FF33CC"/>
                </a:solidFill>
              </a:rPr>
              <a:t>  </a:t>
            </a:r>
            <a:r>
              <a:rPr lang="en-US" altLang="zh-CN" dirty="0" smtClean="0">
                <a:solidFill>
                  <a:srgbClr val="FF33CC"/>
                </a:solidFill>
              </a:rPr>
              <a:t>April </a:t>
            </a:r>
            <a:endParaRPr lang="en-US" altLang="zh-CN" baseline="30000" dirty="0">
              <a:solidFill>
                <a:srgbClr val="FF33CC"/>
              </a:solidFill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785661" y="5838648"/>
            <a:ext cx="5408172" cy="41152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7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2"/>
    </mc:Choice>
    <mc:Fallback xmlns="">
      <p:transition spd="slow" advTm="13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LFV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</a:t>
            </a:r>
            <a:r>
              <a:rPr lang="en-US" altLang="zh-CN" sz="36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</a:t>
            </a:r>
            <a:r>
              <a:rPr lang="en-US" altLang="zh-CN" sz="3600" b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ℓ</a:t>
            </a:r>
            <a:r>
              <a:rPr lang="en-US" altLang="zh-CN" sz="36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968171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557867"/>
            <a:ext cx="3655289" cy="447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8511" y="5909964"/>
            <a:ext cx="4161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altLang="zh-CN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Altmannshofer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 </a:t>
            </a:r>
            <a:r>
              <a:rPr lang="en-US" altLang="zh-CN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0909.1333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134" y="4228927"/>
            <a:ext cx="3263417" cy="64633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480" y="906421"/>
            <a:ext cx="80813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GB" altLang="zh-CN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GB" altLang="zh-CN" dirty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evidence of new physics been found </a:t>
            </a:r>
            <a:r>
              <a:rPr lang="en-GB" altLang="zh-CN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high </a:t>
            </a:r>
            <a:r>
              <a:rPr lang="en-GB" altLang="zh-CN" dirty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</a:t>
            </a:r>
            <a:r>
              <a:rPr lang="en-GB" altLang="zh-CN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frontier.</a:t>
            </a:r>
          </a:p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</a:t>
            </a:r>
            <a:r>
              <a:rPr lang="en-US" altLang="zh-CN" dirty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complementary to </a:t>
            </a:r>
            <a:r>
              <a:rPr lang="en-US" altLang="zh-CN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 </a:t>
            </a:r>
            <a:r>
              <a:rPr lang="en-US" altLang="zh-CN" dirty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new physics in the precision frontier. </a:t>
            </a:r>
            <a:endParaRPr lang="en-GB" altLang="zh-CN" dirty="0">
              <a:solidFill>
                <a:srgbClr val="392B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48" y="1646663"/>
            <a:ext cx="2815431" cy="163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8"/>
          <p:cNvSpPr txBox="1">
            <a:spLocks noChangeArrowheads="1"/>
          </p:cNvSpPr>
          <p:nvPr/>
        </p:nvSpPr>
        <p:spPr bwMode="auto">
          <a:xfrm>
            <a:off x="5163112" y="3309414"/>
            <a:ext cx="25506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20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/>
              </a:rPr>
              <a:t>/</a:t>
            </a:r>
            <a:r>
              <a:rPr lang="en-GB" altLang="zh-CN" sz="20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GB" altLang="zh-CN" sz="2000" b="1" dirty="0">
                <a:solidFill>
                  <a:srgbClr val="0099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anomalous decays</a:t>
            </a:r>
          </a:p>
        </p:txBody>
      </p:sp>
      <p:sp>
        <p:nvSpPr>
          <p:cNvPr id="12" name="Parentesi graffa chiusa 11"/>
          <p:cNvSpPr/>
          <p:nvPr/>
        </p:nvSpPr>
        <p:spPr>
          <a:xfrm rot="5400000">
            <a:off x="6130341" y="1743016"/>
            <a:ext cx="350416" cy="3013689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CN" sz="1800" smtClean="0">
              <a:latin typeface="Arial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83" y="3709524"/>
            <a:ext cx="1584325" cy="136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4793207" y="5027962"/>
            <a:ext cx="1366079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240"/>
              </a:lnSpc>
              <a:spcBef>
                <a:spcPct val="0"/>
              </a:spcBef>
              <a:buFontTx/>
              <a:buNone/>
            </a:pPr>
            <a:r>
              <a:rPr lang="en-GB" altLang="zh-CN" sz="20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 </a:t>
            </a:r>
            <a:r>
              <a:rPr lang="en-GB" altLang="zh-CN" sz="2000" b="1" dirty="0">
                <a:solidFill>
                  <a:srgbClr val="0099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 e </a:t>
            </a:r>
          </a:p>
          <a:p>
            <a:pPr algn="ctr" eaLnBrk="1" hangingPunct="1">
              <a:lnSpc>
                <a:spcPts val="2240"/>
              </a:lnSpc>
              <a:spcBef>
                <a:spcPct val="0"/>
              </a:spcBef>
              <a:buFontTx/>
              <a:buNone/>
            </a:pPr>
            <a:r>
              <a:rPr lang="en-GB" altLang="zh-CN" sz="2000" b="1" dirty="0">
                <a:solidFill>
                  <a:srgbClr val="0099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conversion</a:t>
            </a:r>
            <a:endParaRPr lang="en-GB" altLang="zh-CN" sz="2000" b="1" dirty="0">
              <a:solidFill>
                <a:srgbClr val="0099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5"/>
          <a:stretch>
            <a:fillRect/>
          </a:stretch>
        </p:blipFill>
        <p:spPr bwMode="auto">
          <a:xfrm>
            <a:off x="6652356" y="3732022"/>
            <a:ext cx="1801812" cy="127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arentesi graffa chiusa 15"/>
          <p:cNvSpPr/>
          <p:nvPr/>
        </p:nvSpPr>
        <p:spPr>
          <a:xfrm rot="5400000">
            <a:off x="5236822" y="4359184"/>
            <a:ext cx="328702" cy="1223963"/>
          </a:xfrm>
          <a:prstGeom prst="rightBrace">
            <a:avLst>
              <a:gd name="adj1" fmla="val 8333"/>
              <a:gd name="adj2" fmla="val 47736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CN" sz="1800" smtClean="0">
              <a:latin typeface="Arial" pitchFamily="34" charset="0"/>
            </a:endParaRPr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6305550" y="5002244"/>
            <a:ext cx="2628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zh-CN" sz="2000" b="1" dirty="0">
                <a:solidFill>
                  <a:srgbClr val="0099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Anomalous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zh-CN" sz="2000" b="1" dirty="0">
                <a:solidFill>
                  <a:srgbClr val="0099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magnetic  moment</a:t>
            </a:r>
            <a:endParaRPr lang="en-GB" altLang="zh-CN" sz="2000" b="1" dirty="0">
              <a:solidFill>
                <a:srgbClr val="0099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8" name="Parentesi graffa chiusa 15"/>
          <p:cNvSpPr/>
          <p:nvPr/>
        </p:nvSpPr>
        <p:spPr>
          <a:xfrm rot="5400000">
            <a:off x="7414783" y="4364577"/>
            <a:ext cx="328703" cy="1223962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CN" sz="1800" smtClean="0">
              <a:latin typeface="Arial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4508459" y="5597489"/>
            <a:ext cx="428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In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</a:t>
            </a:r>
            <a:r>
              <a:rPr lang="en-US" altLang="zh-CN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-charm factory,   decay is a golden mode to search for NP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7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  <p:bldP spid="16" grpId="0" animBg="1"/>
      <p:bldP spid="17" grpId="0"/>
      <p:bldP spid="18" grpId="0" animBg="1"/>
      <p:bldP spid="1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142" y="27710"/>
            <a:ext cx="7400174" cy="714850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STCF .VS. BF :  </a:t>
            </a:r>
            <a:r>
              <a:rPr lang="zh-CN" altLang="en-US" sz="36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ｂａｃｋｇｒｏｕｎｄ 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997200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1" y="1540936"/>
            <a:ext cx="3783620" cy="374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90285" y="946090"/>
            <a:ext cx="4393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Dominant BKG @ 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Factory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198000" indent="-198000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198000" indent="-19800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Dominant source at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(4S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</a:t>
            </a:r>
            <a:r>
              <a:rPr lang="en-US" altLang="zh-C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altLang="zh-C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</a:t>
            </a:r>
          </a:p>
          <a:p>
            <a:pPr marL="198000" indent="-19800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Does not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contribute below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s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 4m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/3  4.1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GeV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57229" y="2410253"/>
            <a:ext cx="4334933" cy="3160816"/>
          </a:xfrm>
        </p:spPr>
        <p:txBody>
          <a:bodyPr>
            <a:normAutofit/>
          </a:bodyPr>
          <a:lstStyle/>
          <a:p>
            <a:pPr marL="0" indent="0" algn="ctr">
              <a:lnSpc>
                <a:spcPts val="2560"/>
              </a:lnSpc>
              <a:buNone/>
            </a:pPr>
            <a:r>
              <a:rPr lang="en-US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Dominant </a:t>
            </a:r>
            <a:r>
              <a:rPr lang="en-US" altLang="zh-CN" sz="18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BKG @ STCF</a:t>
            </a:r>
            <a:endParaRPr lang="en-US" sz="1800" b="0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198000" indent="-198000">
              <a:lnSpc>
                <a:spcPts val="2560"/>
              </a:lnSpc>
            </a:pPr>
            <a:r>
              <a:rPr 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 decays :  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[arXiv:1206.1909]</a:t>
            </a:r>
            <a:r>
              <a:rPr lang="en-US" altLang="zh-CN" sz="18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endParaRPr lang="en-US" altLang="zh-CN" sz="1800" b="0" dirty="0" smtClean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0" indent="0">
              <a:lnSpc>
                <a:spcPts val="2560"/>
              </a:lnSpc>
              <a:buNone/>
            </a:pPr>
            <a:r>
              <a:rPr 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  direct (</a:t>
            </a:r>
            <a:r>
              <a:rPr lang="en-US" sz="18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</a:t>
            </a:r>
            <a:r>
              <a:rPr lang="en-US" sz="18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</a:t>
            </a:r>
            <a:r>
              <a:rPr lang="en-US" sz="18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0</a:t>
            </a:r>
            <a:r>
              <a:rPr 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</a:t>
            </a:r>
            <a:r>
              <a:rPr lang="en-US" sz="1800" b="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 and combinatorial</a:t>
            </a:r>
          </a:p>
          <a:p>
            <a:pPr marL="198000" indent="-198000">
              <a:lnSpc>
                <a:spcPts val="2560"/>
              </a:lnSpc>
            </a:pP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QED processes : </a:t>
            </a:r>
          </a:p>
          <a:p>
            <a:pPr marL="0" indent="0">
              <a:lnSpc>
                <a:spcPts val="2560"/>
              </a:lnSpc>
              <a:buNone/>
            </a:pP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 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 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,  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 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 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</a:t>
            </a:r>
          </a:p>
          <a:p>
            <a:pPr marL="198000" indent="-198000">
              <a:lnSpc>
                <a:spcPts val="2560"/>
              </a:lnSpc>
            </a:pP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Continuum hadron production  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 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qq</a:t>
            </a:r>
            <a:endParaRPr lang="en-US" sz="1800" b="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198000" indent="-198000">
              <a:lnSpc>
                <a:spcPts val="2560"/>
              </a:lnSpc>
            </a:pP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(2S) and D-meson decays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151" y="974343"/>
            <a:ext cx="370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Background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sz="2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</a:t>
            </a:r>
            <a:r>
              <a:rPr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61939" y="5379881"/>
            <a:ext cx="788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Polarized beam </a:t>
            </a:r>
            <a:r>
              <a:rPr lang="en-US" altLang="zh-CN" sz="24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further suppress background and increase the sensitivity for the new physics significantly </a:t>
            </a:r>
            <a:endParaRPr lang="zh-CN" altLang="en-US" sz="2400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8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Expected  Br upper limit</a:t>
            </a:r>
            <a:endParaRPr lang="zh-CN" altLang="en-US" sz="3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3055257" cy="365125"/>
          </a:xfrm>
        </p:spPr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79</a:t>
            </a:fld>
            <a:endParaRPr lang="en-US" dirty="0"/>
          </a:p>
        </p:txBody>
      </p:sp>
      <p:graphicFrame>
        <p:nvGraphicFramePr>
          <p:cNvPr id="7" name="Table 11"/>
          <p:cNvGraphicFramePr>
            <a:graphicFrameLocks noGrp="1"/>
          </p:cNvGraphicFramePr>
          <p:nvPr>
            <p:extLst/>
          </p:nvPr>
        </p:nvGraphicFramePr>
        <p:xfrm>
          <a:off x="388996" y="983678"/>
          <a:ext cx="4252278" cy="182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23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3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7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6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</a:rPr>
                        <a:t>E(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</a:rPr>
                        <a:t>GeV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Times New Roman" panose="02020603050405020304" pitchFamily="18" charset="0"/>
                          <a:sym typeface="Symbol"/>
                        </a:rPr>
                        <a:t>(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sym typeface="Symbol"/>
                        </a:rPr>
                        <a:t>nb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en-US" sz="2000" baseline="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sym typeface="Symbol"/>
                        </a:rPr>
                        <a:t>L(ab</a:t>
                      </a:r>
                      <a:r>
                        <a:rPr lang="en-US" sz="2000" baseline="30000" dirty="0" smtClean="0">
                          <a:latin typeface="Times New Roman" panose="02020603050405020304" pitchFamily="18" charset="0"/>
                          <a:sym typeface="Symbol"/>
                        </a:rPr>
                        <a:t>-1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en-US" sz="20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aseline="-25000" dirty="0" smtClean="0">
                          <a:latin typeface="Times New Roman" panose="02020603050405020304" pitchFamily="18" charset="0"/>
                          <a:sym typeface="Symbol"/>
                        </a:rPr>
                        <a:t>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sym typeface="Symbol"/>
                        </a:rPr>
                        <a:t>(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</a:rPr>
                        <a:t>10</a:t>
                      </a:r>
                      <a:r>
                        <a:rPr lang="ru-RU" sz="2000" baseline="30000" dirty="0" smtClean="0">
                          <a:latin typeface="Times New Roman" panose="02020603050405020304" pitchFamily="18" charset="0"/>
                        </a:rPr>
                        <a:t>10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</a:rPr>
                        <a:t>)</a:t>
                      </a:r>
                      <a:endParaRPr lang="en-US" sz="20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0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-30" dirty="0" smtClean="0">
                          <a:latin typeface="Times New Roman" panose="02020603050405020304" pitchFamily="18" charset="0"/>
                        </a:rPr>
                        <a:t>3.686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5.0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1.5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0.75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-25" dirty="0">
                          <a:latin typeface="Times New Roman" panose="02020603050405020304" pitchFamily="18" charset="0"/>
                        </a:rPr>
                        <a:t>3.77 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2.9 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3.5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1.03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0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25" dirty="0">
                          <a:latin typeface="Times New Roman" panose="02020603050405020304" pitchFamily="18" charset="0"/>
                        </a:rPr>
                        <a:t>4.17 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3.6 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2.0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0.71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</a:rPr>
                        <a:t>Total</a:t>
                      </a:r>
                      <a:endParaRPr lang="en-US" sz="1800" b="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</a:rPr>
                        <a:t>7.0</a:t>
                      </a:r>
                      <a:endParaRPr lang="en-US" sz="1800" b="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</a:rPr>
                        <a:t>2.49</a:t>
                      </a:r>
                      <a:endParaRPr lang="en-US" sz="1800" b="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5"/>
          <p:cNvGraphicFramePr>
            <a:graphicFrameLocks noGrp="1"/>
          </p:cNvGraphicFramePr>
          <p:nvPr>
            <p:extLst/>
          </p:nvPr>
        </p:nvGraphicFramePr>
        <p:xfrm>
          <a:off x="803851" y="3131115"/>
          <a:ext cx="7605856" cy="27724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176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3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44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</a:t>
                      </a:r>
                      <a:r>
                        <a:rPr lang="en-US" sz="18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E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/E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=1.5%</a:t>
                      </a:r>
                      <a:endParaRPr lang="en-US" sz="18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</a:t>
                      </a:r>
                      <a:r>
                        <a:rPr lang="en-US" sz="18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E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/E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.5%</a:t>
                      </a:r>
                      <a:endParaRPr lang="en-US" sz="18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Signal (Br=10</a:t>
                      </a:r>
                      <a:r>
                        <a:rPr lang="en-US" sz="1800" spc="-3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r>
                        <a:rPr lang="en-US" sz="1800" spc="-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4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2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Muon</a:t>
                      </a:r>
                      <a:r>
                        <a:rPr lang="en-US" sz="1800" spc="-25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background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4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2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Pion</a:t>
                      </a:r>
                      <a:r>
                        <a:rPr lang="en-US" sz="1800" spc="-25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background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r>
                        <a:rPr lang="en-US" sz="1800" baseline="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90% CL upper limit for Br</a:t>
                      </a:r>
                      <a:endParaRPr lang="en-US" sz="1800" dirty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ru-RU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sz="1800" baseline="300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endParaRPr lang="en-US" sz="1800" dirty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r>
                        <a:rPr lang="ru-RU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sz="1800" baseline="300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endParaRPr lang="en-US" sz="18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90% CL upper limit for Br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</a:t>
                      </a:r>
                      <a:r>
                        <a:rPr lang="en-US" sz="18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pion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suppression by a factor of 30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sz="1800" baseline="30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sz="1800" baseline="30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715490" y="5950822"/>
            <a:ext cx="5846618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>
              <a:lnSpc>
                <a:spcPts val="1960"/>
              </a:lnSpc>
              <a:defRPr/>
            </a:pPr>
            <a:r>
              <a:rPr lang="en-US" altLang="zh-CN" dirty="0" smtClean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Supper-B Expected  </a:t>
            </a:r>
            <a:r>
              <a:rPr lang="en-US" altLang="zh-CN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limit : 3x10</a:t>
            </a:r>
            <a:r>
              <a:rPr lang="en-US" altLang="zh-CN" baseline="30000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-9</a:t>
            </a:r>
            <a:r>
              <a:rPr lang="en-US" altLang="zh-CN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@75ab</a:t>
            </a:r>
            <a:r>
              <a:rPr lang="en-US" altLang="zh-CN" baseline="30000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-1  </a:t>
            </a:r>
            <a:r>
              <a:rPr lang="en-US" altLang="zh-CN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(710</a:t>
            </a:r>
            <a:r>
              <a:rPr lang="en-US" altLang="zh-CN" baseline="30000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10</a:t>
            </a:r>
            <a:r>
              <a:rPr lang="en-US" altLang="zh-CN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-pairs)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6073" y="942113"/>
            <a:ext cx="4017818" cy="1077218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Vladimir </a:t>
            </a:r>
            <a:r>
              <a:rPr lang="en-US" altLang="zh-CN" sz="16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Druzhinin</a:t>
            </a:r>
            <a:r>
              <a:rPr lang="en-US" altLang="zh-CN" sz="16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altLang="zh-CN" sz="16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(BINP, Novosibirsk) at </a:t>
            </a:r>
          </a:p>
          <a:p>
            <a:pPr algn="ctr"/>
            <a:r>
              <a:rPr lang="en-US" altLang="zh-CN" sz="16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Workshop on Tau Charm at High Luminosity </a:t>
            </a:r>
          </a:p>
          <a:p>
            <a:pPr algn="ctr"/>
            <a:r>
              <a:rPr lang="en-US" altLang="zh-CN" sz="16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26-31 May, 2013,  La </a:t>
            </a:r>
            <a:r>
              <a:rPr lang="en-US" altLang="zh-CN" sz="160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Biodola</a:t>
            </a:r>
            <a:r>
              <a:rPr lang="en-US" altLang="zh-CN" sz="16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Italy</a:t>
            </a:r>
            <a:endParaRPr lang="zh-CN" altLang="en-US" sz="1600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6073" y="2221567"/>
            <a:ext cx="401781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simulation for NP sensitivity and detector optimization is ongoing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336800" y="2289299"/>
            <a:ext cx="2304474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3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STCF </a:t>
            </a:r>
            <a:r>
              <a:rPr lang="en-US" altLang="zh-CN" smtClean="0"/>
              <a:t>in Perspective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129927" y="855886"/>
            <a:ext cx="8885869" cy="5085752"/>
            <a:chOff x="386400" y="855886"/>
            <a:chExt cx="8885869" cy="5255186"/>
          </a:xfrm>
        </p:grpSpPr>
        <p:pic>
          <p:nvPicPr>
            <p:cNvPr id="8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6400" y="855886"/>
              <a:ext cx="8005015" cy="5255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26"/>
            <p:cNvCxnSpPr/>
            <p:nvPr/>
          </p:nvCxnSpPr>
          <p:spPr>
            <a:xfrm flipV="1">
              <a:off x="6855437" y="1351600"/>
              <a:ext cx="1158474" cy="11295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19"/>
            <p:cNvSpPr txBox="1"/>
            <p:nvPr/>
          </p:nvSpPr>
          <p:spPr>
            <a:xfrm>
              <a:off x="6589747" y="1351600"/>
              <a:ext cx="96453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FF0000"/>
                  </a:solidFill>
                </a:rPr>
                <a:t>SKEKB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Oval 3"/>
            <p:cNvSpPr/>
            <p:nvPr/>
          </p:nvSpPr>
          <p:spPr>
            <a:xfrm>
              <a:off x="7989694" y="1278896"/>
              <a:ext cx="137838" cy="14540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30"/>
            <p:cNvCxnSpPr/>
            <p:nvPr/>
          </p:nvCxnSpPr>
          <p:spPr>
            <a:xfrm flipV="1">
              <a:off x="1314085" y="3434996"/>
              <a:ext cx="6785971" cy="6282"/>
            </a:xfrm>
            <a:prstGeom prst="line">
              <a:avLst/>
            </a:prstGeom>
            <a:ln w="57150" cmpd="sng">
              <a:solidFill>
                <a:srgbClr val="FF23DA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51"/>
            <p:cNvGrpSpPr/>
            <p:nvPr/>
          </p:nvGrpSpPr>
          <p:grpSpPr>
            <a:xfrm>
              <a:off x="5625471" y="3296617"/>
              <a:ext cx="1928810" cy="1828745"/>
              <a:chOff x="5948879" y="3407110"/>
              <a:chExt cx="2392843" cy="2077454"/>
            </a:xfrm>
          </p:grpSpPr>
          <p:cxnSp>
            <p:nvCxnSpPr>
              <p:cNvPr id="28" name="Straight Connector 11"/>
              <p:cNvCxnSpPr>
                <a:endCxn id="29" idx="2"/>
              </p:cNvCxnSpPr>
              <p:nvPr/>
            </p:nvCxnSpPr>
            <p:spPr>
              <a:xfrm flipV="1">
                <a:off x="6861654" y="3602589"/>
                <a:ext cx="1311740" cy="43729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5-Point Star 38"/>
              <p:cNvSpPr/>
              <p:nvPr/>
            </p:nvSpPr>
            <p:spPr>
              <a:xfrm>
                <a:off x="8133657" y="3407110"/>
                <a:ext cx="208065" cy="195479"/>
              </a:xfrm>
              <a:prstGeom prst="star5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44"/>
              <p:cNvCxnSpPr/>
              <p:nvPr/>
            </p:nvCxnSpPr>
            <p:spPr>
              <a:xfrm flipV="1">
                <a:off x="5948879" y="3944765"/>
                <a:ext cx="912775" cy="1539799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45"/>
              <p:cNvSpPr txBox="1"/>
              <p:nvPr/>
            </p:nvSpPr>
            <p:spPr>
              <a:xfrm>
                <a:off x="6861654" y="4255667"/>
                <a:ext cx="941083" cy="400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FF"/>
                    </a:solidFill>
                  </a:rPr>
                  <a:t>BEPC-II</a:t>
                </a:r>
                <a:endParaRPr lang="en-US" sz="2000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14" name="Group 41"/>
            <p:cNvGrpSpPr/>
            <p:nvPr/>
          </p:nvGrpSpPr>
          <p:grpSpPr>
            <a:xfrm>
              <a:off x="3143370" y="5030381"/>
              <a:ext cx="2546599" cy="655916"/>
              <a:chOff x="3259957" y="5434194"/>
              <a:chExt cx="2910622" cy="745121"/>
            </a:xfrm>
          </p:grpSpPr>
          <p:sp>
            <p:nvSpPr>
              <p:cNvPr id="23" name="TextBox 1"/>
              <p:cNvSpPr txBox="1"/>
              <p:nvPr/>
            </p:nvSpPr>
            <p:spPr>
              <a:xfrm>
                <a:off x="3259957" y="5779205"/>
                <a:ext cx="725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FF"/>
                    </a:solidFill>
                  </a:rPr>
                  <a:t>BEPC</a:t>
                </a:r>
                <a:endParaRPr lang="en-US" sz="20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4" name="5-Point Star 23"/>
              <p:cNvSpPr/>
              <p:nvPr/>
            </p:nvSpPr>
            <p:spPr>
              <a:xfrm>
                <a:off x="5962514" y="5434194"/>
                <a:ext cx="208065" cy="195480"/>
              </a:xfrm>
              <a:prstGeom prst="star5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5"/>
              <p:cNvCxnSpPr/>
              <p:nvPr/>
            </p:nvCxnSpPr>
            <p:spPr>
              <a:xfrm>
                <a:off x="3962970" y="5808181"/>
                <a:ext cx="989364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5-Point Star 25"/>
              <p:cNvSpPr/>
              <p:nvPr/>
            </p:nvSpPr>
            <p:spPr>
              <a:xfrm>
                <a:off x="3767116" y="5720397"/>
                <a:ext cx="208065" cy="195480"/>
              </a:xfrm>
              <a:prstGeom prst="star5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7" name="Straight Connector 27"/>
              <p:cNvCxnSpPr>
                <a:endCxn id="24" idx="2"/>
              </p:cNvCxnSpPr>
              <p:nvPr/>
            </p:nvCxnSpPr>
            <p:spPr>
              <a:xfrm flipV="1">
                <a:off x="4964545" y="5629674"/>
                <a:ext cx="1037706" cy="17586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52"/>
            <p:cNvGrpSpPr/>
            <p:nvPr/>
          </p:nvGrpSpPr>
          <p:grpSpPr>
            <a:xfrm>
              <a:off x="7434672" y="1955318"/>
              <a:ext cx="1584953" cy="1513377"/>
              <a:chOff x="7352485" y="1593923"/>
              <a:chExt cx="1808826" cy="1663991"/>
            </a:xfrm>
          </p:grpSpPr>
          <p:sp>
            <p:nvSpPr>
              <p:cNvPr id="20" name="5-Point Star 31"/>
              <p:cNvSpPr/>
              <p:nvPr/>
            </p:nvSpPr>
            <p:spPr>
              <a:xfrm>
                <a:off x="8934976" y="1593923"/>
                <a:ext cx="226335" cy="155419"/>
              </a:xfrm>
              <a:prstGeom prst="star5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4"/>
              <p:cNvSpPr txBox="1"/>
              <p:nvPr/>
            </p:nvSpPr>
            <p:spPr>
              <a:xfrm>
                <a:off x="7518027" y="1926306"/>
                <a:ext cx="1070248" cy="454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FF"/>
                    </a:solidFill>
                  </a:rPr>
                  <a:t>STCF</a:t>
                </a:r>
                <a:endParaRPr lang="en-US" sz="20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2" name="Straight Connector 28"/>
              <p:cNvCxnSpPr/>
              <p:nvPr/>
            </p:nvCxnSpPr>
            <p:spPr>
              <a:xfrm flipV="1">
                <a:off x="7352485" y="1775895"/>
                <a:ext cx="1687964" cy="1482019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30"/>
            <p:cNvCxnSpPr/>
            <p:nvPr/>
          </p:nvCxnSpPr>
          <p:spPr>
            <a:xfrm>
              <a:off x="1245029" y="1986295"/>
              <a:ext cx="7812731" cy="7814"/>
            </a:xfrm>
            <a:prstGeom prst="line">
              <a:avLst/>
            </a:prstGeom>
            <a:ln w="57150" cmpd="sng">
              <a:solidFill>
                <a:srgbClr val="FF23DA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8944384" y="2148632"/>
              <a:ext cx="21299" cy="3534769"/>
            </a:xfrm>
            <a:prstGeom prst="line">
              <a:avLst/>
            </a:prstGeom>
            <a:ln w="50800">
              <a:solidFill>
                <a:srgbClr val="FF33C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8555180" y="5633861"/>
              <a:ext cx="717089" cy="318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/>
                <a:t>2028</a:t>
              </a:r>
              <a:endParaRPr lang="zh-CN" altLang="en-US" sz="1400" b="1" dirty="0"/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8013911" y="5595914"/>
              <a:ext cx="951772" cy="327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文本框 36"/>
          <p:cNvSpPr txBox="1"/>
          <p:nvPr/>
        </p:nvSpPr>
        <p:spPr>
          <a:xfrm>
            <a:off x="941878" y="5780896"/>
            <a:ext cx="740800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 luminosity 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24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35</a:t>
            </a:r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cm</a:t>
            </a:r>
            <a:r>
              <a:rPr lang="en-US" altLang="zh-CN" sz="24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-2</a:t>
            </a:r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-1</a:t>
            </a:r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at 4 </a:t>
            </a:r>
            <a:r>
              <a:rPr lang="en-US" altLang="zh-CN" sz="2400" b="1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GeV </a:t>
            </a:r>
            <a:r>
              <a:rPr lang="zh-CN" altLang="en-US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at 2028 is 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reasonable !! 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2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537" y="960355"/>
            <a:ext cx="2180076" cy="117035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Layout of Machine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21/06/2018  </a:t>
            </a:r>
            <a:r>
              <a:rPr lang="zh-CN" altLang="en-US" smtClean="0"/>
              <a:t>彭海平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高能加速器物理战略研讨会，上海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弧形 7"/>
          <p:cNvSpPr/>
          <p:nvPr/>
        </p:nvSpPr>
        <p:spPr>
          <a:xfrm>
            <a:off x="4552806" y="2669041"/>
            <a:ext cx="3476769" cy="1424480"/>
          </a:xfrm>
          <a:prstGeom prst="arc">
            <a:avLst>
              <a:gd name="adj1" fmla="val 21493812"/>
              <a:gd name="adj2" fmla="val 2226212"/>
            </a:avLst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圆角矩形 8"/>
          <p:cNvSpPr>
            <a:spLocks noChangeAspect="1"/>
          </p:cNvSpPr>
          <p:nvPr/>
        </p:nvSpPr>
        <p:spPr>
          <a:xfrm>
            <a:off x="4007032" y="1838466"/>
            <a:ext cx="1139753" cy="62279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Detector</a:t>
            </a:r>
            <a:endParaRPr lang="zh-CN" altLang="en-US" dirty="0"/>
          </a:p>
        </p:txBody>
      </p:sp>
      <p:sp>
        <p:nvSpPr>
          <p:cNvPr id="10" name="矩形 9"/>
          <p:cNvSpPr>
            <a:spLocks noChangeAspect="1"/>
          </p:cNvSpPr>
          <p:nvPr/>
        </p:nvSpPr>
        <p:spPr>
          <a:xfrm>
            <a:off x="3392378" y="2066417"/>
            <a:ext cx="614654" cy="1668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>
            <a:spLocks noChangeAspect="1"/>
          </p:cNvSpPr>
          <p:nvPr/>
        </p:nvSpPr>
        <p:spPr>
          <a:xfrm>
            <a:off x="5146785" y="2066417"/>
            <a:ext cx="614654" cy="1668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 11"/>
          <p:cNvSpPr>
            <a:spLocks/>
          </p:cNvSpPr>
          <p:nvPr/>
        </p:nvSpPr>
        <p:spPr>
          <a:xfrm>
            <a:off x="3248026" y="1905141"/>
            <a:ext cx="144353" cy="4905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>
            <a:spLocks/>
          </p:cNvSpPr>
          <p:nvPr/>
        </p:nvSpPr>
        <p:spPr>
          <a:xfrm>
            <a:off x="5761439" y="1905141"/>
            <a:ext cx="144353" cy="4905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3392378" y="1328738"/>
            <a:ext cx="614654" cy="466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392378" y="1328738"/>
            <a:ext cx="17399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895668" y="731453"/>
            <a:ext cx="5458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/>
              <a:t>Interaction </a:t>
            </a:r>
            <a:r>
              <a:rPr lang="en-US" altLang="zh-CN" sz="2000" b="1" dirty="0" smtClean="0"/>
              <a:t>Region : Large Piwinski Angle Collision</a:t>
            </a:r>
          </a:p>
          <a:p>
            <a:pPr algn="ctr"/>
            <a:r>
              <a:rPr lang="en-US" altLang="zh-CN" sz="2000" b="1" dirty="0" smtClean="0"/>
              <a:t>       + Crabbed Waist</a:t>
            </a:r>
            <a:endParaRPr lang="zh-CN" altLang="en-US" sz="2000" b="1" dirty="0"/>
          </a:p>
        </p:txBody>
      </p:sp>
      <p:sp>
        <p:nvSpPr>
          <p:cNvPr id="17" name="矩形 16"/>
          <p:cNvSpPr/>
          <p:nvPr/>
        </p:nvSpPr>
        <p:spPr>
          <a:xfrm>
            <a:off x="2981325" y="1662112"/>
            <a:ext cx="3171825" cy="111918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弧形 17"/>
          <p:cNvSpPr/>
          <p:nvPr/>
        </p:nvSpPr>
        <p:spPr>
          <a:xfrm>
            <a:off x="4262331" y="2162068"/>
            <a:ext cx="3476769" cy="1150550"/>
          </a:xfrm>
          <a:prstGeom prst="arc">
            <a:avLst>
              <a:gd name="adj1" fmla="val 15660952"/>
              <a:gd name="adj2" fmla="val 21284409"/>
            </a:avLst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弧形 18"/>
          <p:cNvSpPr/>
          <p:nvPr/>
        </p:nvSpPr>
        <p:spPr>
          <a:xfrm flipH="1">
            <a:off x="1422658" y="2159981"/>
            <a:ext cx="3476769" cy="1150550"/>
          </a:xfrm>
          <a:prstGeom prst="arc">
            <a:avLst>
              <a:gd name="adj1" fmla="val 15660952"/>
              <a:gd name="adj2" fmla="val 21284409"/>
            </a:avLst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矩形 19"/>
          <p:cNvSpPr/>
          <p:nvPr/>
        </p:nvSpPr>
        <p:spPr>
          <a:xfrm rot="1375782">
            <a:off x="1205420" y="2468029"/>
            <a:ext cx="328613" cy="846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1" name="矩形 20"/>
          <p:cNvSpPr/>
          <p:nvPr/>
        </p:nvSpPr>
        <p:spPr>
          <a:xfrm rot="20283721" flipV="1">
            <a:off x="7658485" y="2485471"/>
            <a:ext cx="328613" cy="94126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2" name="左弧形箭头 21"/>
          <p:cNvSpPr/>
          <p:nvPr/>
        </p:nvSpPr>
        <p:spPr>
          <a:xfrm>
            <a:off x="871537" y="2609850"/>
            <a:ext cx="261938" cy="2667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23" name="左弧形箭头 22"/>
          <p:cNvSpPr/>
          <p:nvPr/>
        </p:nvSpPr>
        <p:spPr>
          <a:xfrm flipH="1">
            <a:off x="8029575" y="2609850"/>
            <a:ext cx="261938" cy="2667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719554" y="2857989"/>
            <a:ext cx="753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Snakes</a:t>
            </a:r>
            <a:endParaRPr lang="zh-CN" altLang="en-US" sz="1600" dirty="0"/>
          </a:p>
        </p:txBody>
      </p:sp>
      <p:cxnSp>
        <p:nvCxnSpPr>
          <p:cNvPr id="25" name="直接连接符 24"/>
          <p:cNvCxnSpPr/>
          <p:nvPr/>
        </p:nvCxnSpPr>
        <p:spPr>
          <a:xfrm>
            <a:off x="1685891" y="3133651"/>
            <a:ext cx="684322" cy="4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H="1" flipV="1">
            <a:off x="1590233" y="2851232"/>
            <a:ext cx="98886" cy="279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弧形 26"/>
          <p:cNvSpPr/>
          <p:nvPr/>
        </p:nvSpPr>
        <p:spPr>
          <a:xfrm flipH="1">
            <a:off x="1175300" y="2596102"/>
            <a:ext cx="3476769" cy="1497419"/>
          </a:xfrm>
          <a:prstGeom prst="arc">
            <a:avLst>
              <a:gd name="adj1" fmla="val 21493812"/>
              <a:gd name="adj2" fmla="val 2418347"/>
            </a:avLst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矩形 27"/>
          <p:cNvSpPr/>
          <p:nvPr/>
        </p:nvSpPr>
        <p:spPr>
          <a:xfrm>
            <a:off x="2054986" y="3808400"/>
            <a:ext cx="419893" cy="434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" name="矩形 28"/>
          <p:cNvSpPr/>
          <p:nvPr/>
        </p:nvSpPr>
        <p:spPr>
          <a:xfrm>
            <a:off x="2080091" y="1967717"/>
            <a:ext cx="419893" cy="434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>
            <a:off x="6691245" y="1943531"/>
            <a:ext cx="419893" cy="434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矩形 30"/>
          <p:cNvSpPr/>
          <p:nvPr/>
        </p:nvSpPr>
        <p:spPr>
          <a:xfrm>
            <a:off x="6691245" y="3808400"/>
            <a:ext cx="419893" cy="434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32" name="直接连接符 31"/>
          <p:cNvCxnSpPr>
            <a:stCxn id="28" idx="3"/>
            <a:endCxn id="31" idx="1"/>
          </p:cNvCxnSpPr>
          <p:nvPr/>
        </p:nvCxnSpPr>
        <p:spPr>
          <a:xfrm>
            <a:off x="2474878" y="4025894"/>
            <a:ext cx="4216367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 rot="5400000">
            <a:off x="4388500" y="3581048"/>
            <a:ext cx="328613" cy="846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cxnSp>
        <p:nvCxnSpPr>
          <p:cNvPr id="34" name="直接箭头连接符 33"/>
          <p:cNvCxnSpPr/>
          <p:nvPr/>
        </p:nvCxnSpPr>
        <p:spPr>
          <a:xfrm flipH="1" flipV="1">
            <a:off x="3315008" y="2407673"/>
            <a:ext cx="149392" cy="532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3465456" y="2938618"/>
            <a:ext cx="1228438" cy="55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3485491" y="2916850"/>
            <a:ext cx="1437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Crab </a:t>
            </a:r>
            <a:r>
              <a:rPr lang="en-US" altLang="zh-CN" sz="1600" dirty="0" err="1"/>
              <a:t>Sextupole</a:t>
            </a:r>
            <a:endParaRPr lang="zh-CN" altLang="en-US" sz="1600" dirty="0"/>
          </a:p>
        </p:txBody>
      </p:sp>
      <p:cxnSp>
        <p:nvCxnSpPr>
          <p:cNvPr id="37" name="直接箭头连接符 36"/>
          <p:cNvCxnSpPr/>
          <p:nvPr/>
        </p:nvCxnSpPr>
        <p:spPr>
          <a:xfrm>
            <a:off x="6076591" y="3454037"/>
            <a:ext cx="614654" cy="466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075834" y="3454037"/>
            <a:ext cx="8253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6147925" y="3162684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Wigglers</a:t>
            </a:r>
            <a:endParaRPr lang="zh-CN" altLang="en-US" sz="1600" dirty="0"/>
          </a:p>
        </p:txBody>
      </p:sp>
      <p:sp>
        <p:nvSpPr>
          <p:cNvPr id="40" name="文本框 39"/>
          <p:cNvSpPr txBox="1"/>
          <p:nvPr/>
        </p:nvSpPr>
        <p:spPr>
          <a:xfrm>
            <a:off x="3850403" y="3258808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Injector</a:t>
            </a:r>
            <a:endParaRPr lang="zh-CN" altLang="en-US" dirty="0"/>
          </a:p>
        </p:txBody>
      </p:sp>
      <p:sp>
        <p:nvSpPr>
          <p:cNvPr id="41" name="同侧圆角矩形 40"/>
          <p:cNvSpPr/>
          <p:nvPr/>
        </p:nvSpPr>
        <p:spPr>
          <a:xfrm>
            <a:off x="4270887" y="4228363"/>
            <a:ext cx="708239" cy="1149832"/>
          </a:xfrm>
          <a:prstGeom prst="round2Same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/>
              <a:t>Linac</a:t>
            </a:r>
          </a:p>
          <a:p>
            <a:pPr algn="ctr"/>
            <a:r>
              <a:rPr lang="en-US" altLang="zh-CN" sz="1350" dirty="0"/>
              <a:t>0.5-3.5</a:t>
            </a:r>
          </a:p>
          <a:p>
            <a:pPr algn="ctr"/>
            <a:r>
              <a:rPr lang="en-US" altLang="zh-CN" sz="1350" dirty="0"/>
              <a:t>GeV</a:t>
            </a:r>
            <a:endParaRPr lang="zh-CN" altLang="en-US" sz="1350" dirty="0"/>
          </a:p>
        </p:txBody>
      </p:sp>
      <p:cxnSp>
        <p:nvCxnSpPr>
          <p:cNvPr id="42" name="直接连接符 41"/>
          <p:cNvCxnSpPr/>
          <p:nvPr/>
        </p:nvCxnSpPr>
        <p:spPr>
          <a:xfrm flipV="1">
            <a:off x="3830775" y="3529382"/>
            <a:ext cx="1316010" cy="22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12245" y="5000184"/>
            <a:ext cx="70988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+mj-lt"/>
              </a:rPr>
              <a:t>I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njector: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lt"/>
              </a:rPr>
              <a:t>N</a:t>
            </a:r>
            <a:r>
              <a:rPr lang="en-US" altLang="zh-CN" dirty="0" smtClean="0">
                <a:latin typeface="+mj-lt"/>
              </a:rPr>
              <a:t>o </a:t>
            </a:r>
            <a:r>
              <a:rPr lang="en-US" altLang="zh-CN" dirty="0">
                <a:latin typeface="+mj-lt"/>
              </a:rPr>
              <a:t>booster, </a:t>
            </a:r>
            <a:r>
              <a:rPr lang="en-US" altLang="zh-CN" dirty="0" smtClean="0">
                <a:latin typeface="+mj-lt"/>
              </a:rPr>
              <a:t>0.5GeV</a:t>
            </a:r>
            <a:r>
              <a:rPr lang="en-US" altLang="zh-CN" dirty="0" smtClean="0">
                <a:latin typeface="+mj-lt"/>
                <a:sym typeface="Symbol" panose="05050102010706020507" pitchFamily="18" charset="2"/>
              </a:rPr>
              <a:t></a:t>
            </a:r>
            <a:r>
              <a:rPr lang="en-US" altLang="zh-CN" dirty="0" smtClean="0">
                <a:latin typeface="+mj-lt"/>
              </a:rPr>
              <a:t>1~3.5GeV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j-lt"/>
              </a:rPr>
              <a:t>e</a:t>
            </a:r>
            <a:r>
              <a:rPr lang="en-US" altLang="zh-CN" dirty="0">
                <a:latin typeface="+mj-lt"/>
              </a:rPr>
              <a:t>+, a convertor, a linac and a damping ring, </a:t>
            </a:r>
            <a:r>
              <a:rPr lang="en-US" altLang="zh-CN" dirty="0" smtClean="0">
                <a:latin typeface="+mj-lt"/>
              </a:rPr>
              <a:t>0.5GeV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j-lt"/>
              </a:rPr>
              <a:t>e-</a:t>
            </a:r>
            <a:r>
              <a:rPr lang="en-US" altLang="zh-CN" dirty="0">
                <a:latin typeface="+mj-lt"/>
              </a:rPr>
              <a:t>, a polarized e- source, accelerated to 0.5GeV</a:t>
            </a:r>
            <a:endParaRPr lang="zh-CN" altLang="en-US" dirty="0">
              <a:latin typeface="+mj-lt"/>
            </a:endParaRPr>
          </a:p>
        </p:txBody>
      </p:sp>
      <p:sp>
        <p:nvSpPr>
          <p:cNvPr id="44" name="右箭头 43"/>
          <p:cNvSpPr/>
          <p:nvPr/>
        </p:nvSpPr>
        <p:spPr>
          <a:xfrm rot="20665874">
            <a:off x="3091675" y="5197738"/>
            <a:ext cx="1200059" cy="2600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rgbClr val="FF0000"/>
                </a:solidFill>
              </a:rPr>
              <a:t>e+0.5GeV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  <p:sp>
        <p:nvSpPr>
          <p:cNvPr id="45" name="右箭头 44"/>
          <p:cNvSpPr/>
          <p:nvPr/>
        </p:nvSpPr>
        <p:spPr>
          <a:xfrm rot="934126" flipH="1">
            <a:off x="4988782" y="5227951"/>
            <a:ext cx="1200059" cy="2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/>
              <a:t>e- 0.5GeV</a:t>
            </a:r>
            <a:endParaRPr lang="zh-CN" altLang="en-US" sz="1350" dirty="0"/>
          </a:p>
        </p:txBody>
      </p:sp>
      <p:cxnSp>
        <p:nvCxnSpPr>
          <p:cNvPr id="46" name="直接箭头连接符 45"/>
          <p:cNvCxnSpPr/>
          <p:nvPr/>
        </p:nvCxnSpPr>
        <p:spPr>
          <a:xfrm>
            <a:off x="5159274" y="3520811"/>
            <a:ext cx="581327" cy="535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>
            <a:off x="3480989" y="3551787"/>
            <a:ext cx="351227" cy="474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弧形 50"/>
          <p:cNvSpPr/>
          <p:nvPr/>
        </p:nvSpPr>
        <p:spPr>
          <a:xfrm flipH="1" flipV="1">
            <a:off x="4899427" y="3999696"/>
            <a:ext cx="5095439" cy="1497419"/>
          </a:xfrm>
          <a:prstGeom prst="arc">
            <a:avLst>
              <a:gd name="adj1" fmla="val 239530"/>
              <a:gd name="adj2" fmla="val 1912635"/>
            </a:avLst>
          </a:prstGeom>
          <a:ln w="412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2" name="弧形 51"/>
          <p:cNvSpPr/>
          <p:nvPr/>
        </p:nvSpPr>
        <p:spPr>
          <a:xfrm flipV="1">
            <a:off x="-754738" y="3983975"/>
            <a:ext cx="5095439" cy="1497419"/>
          </a:xfrm>
          <a:prstGeom prst="arc">
            <a:avLst>
              <a:gd name="adj1" fmla="val 239530"/>
              <a:gd name="adj2" fmla="val 1912635"/>
            </a:avLst>
          </a:prstGeom>
          <a:solidFill>
            <a:schemeClr val="bg1"/>
          </a:solidFill>
          <a:ln w="412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9" name="文本框 9"/>
          <p:cNvSpPr txBox="1"/>
          <p:nvPr/>
        </p:nvSpPr>
        <p:spPr>
          <a:xfrm>
            <a:off x="5449937" y="4897489"/>
            <a:ext cx="3780242" cy="145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Key Technology </a:t>
            </a:r>
            <a:r>
              <a:rPr lang="zh-CN" altLang="en-US" sz="20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：</a:t>
            </a:r>
            <a:endParaRPr lang="en-US" altLang="zh-CN" sz="2000" b="1" dirty="0">
              <a:solidFill>
                <a:srgbClr val="FF0000"/>
              </a:solidFill>
              <a:latin typeface="+mj-lt"/>
              <a:sym typeface="Symbol" panose="05050102010706020507" pitchFamily="18" charset="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lt"/>
              </a:rPr>
              <a:t>Luminosity </a:t>
            </a:r>
            <a:r>
              <a:rPr lang="zh-CN" altLang="en-US" dirty="0">
                <a:latin typeface="+mj-lt"/>
              </a:rPr>
              <a:t>：</a:t>
            </a:r>
            <a:r>
              <a:rPr lang="en-US" altLang="zh-CN" dirty="0">
                <a:latin typeface="+mj-lt"/>
              </a:rPr>
              <a:t>Large </a:t>
            </a:r>
            <a:r>
              <a:rPr lang="en-US" altLang="zh-CN" dirty="0" err="1">
                <a:latin typeface="+mj-lt"/>
              </a:rPr>
              <a:t>Piwinski</a:t>
            </a:r>
            <a:r>
              <a:rPr lang="en-US" altLang="zh-CN" dirty="0">
                <a:latin typeface="+mj-lt"/>
              </a:rPr>
              <a:t> Angle Collision + Crabbed Waist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j-lt"/>
              </a:rPr>
              <a:t>Polarization</a:t>
            </a:r>
            <a:r>
              <a:rPr lang="zh-CN" altLang="en-US" dirty="0">
                <a:latin typeface="+mj-lt"/>
              </a:rPr>
              <a:t>：</a:t>
            </a:r>
            <a:r>
              <a:rPr lang="en-US" altLang="zh-CN" dirty="0" err="1">
                <a:latin typeface="+mj-lt"/>
              </a:rPr>
              <a:t>Siberlan</a:t>
            </a:r>
            <a:r>
              <a:rPr lang="en-US" altLang="zh-CN" dirty="0">
                <a:latin typeface="+mj-lt"/>
              </a:rPr>
              <a:t> Snake</a:t>
            </a:r>
            <a:endParaRPr lang="zh-CN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89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44901</TotalTime>
  <Words>8097</Words>
  <Application>Microsoft Office PowerPoint</Application>
  <PresentationFormat>全屏显示(4:3)</PresentationFormat>
  <Paragraphs>1408</Paragraphs>
  <Slides>79</Slides>
  <Notes>30</Notes>
  <HiddenSlides>0</HiddenSlides>
  <MMClips>0</MMClips>
  <ScaleCrop>false</ScaleCrop>
  <HeadingPairs>
    <vt:vector size="8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79</vt:i4>
      </vt:variant>
    </vt:vector>
  </HeadingPairs>
  <TitlesOfParts>
    <vt:vector size="110" baseType="lpstr">
      <vt:lpstr>.AppleSystemUIFont</vt:lpstr>
      <vt:lpstr>Arial Unicode MS</vt:lpstr>
      <vt:lpstr>MS PGothic</vt:lpstr>
      <vt:lpstr>MS PGothic</vt:lpstr>
      <vt:lpstr>SymbolPS</vt:lpstr>
      <vt:lpstr>Times CY</vt:lpstr>
      <vt:lpstr>仿宋</vt:lpstr>
      <vt:lpstr>华文仿宋</vt:lpstr>
      <vt:lpstr>华文楷体</vt:lpstr>
      <vt:lpstr>华文新魏</vt:lpstr>
      <vt:lpstr>华文中宋</vt:lpstr>
      <vt:lpstr>楷体_GB2312</vt:lpstr>
      <vt:lpstr>隶书</vt:lpstr>
      <vt:lpstr>宋体</vt:lpstr>
      <vt:lpstr>微软雅黑</vt:lpstr>
      <vt:lpstr>Arial</vt:lpstr>
      <vt:lpstr>Arial Narrow</vt:lpstr>
      <vt:lpstr>Calibri</vt:lpstr>
      <vt:lpstr>Cambria</vt:lpstr>
      <vt:lpstr>Cambria Math</vt:lpstr>
      <vt:lpstr>Century Gothic</vt:lpstr>
      <vt:lpstr>Comic Sans MS</vt:lpstr>
      <vt:lpstr>Eras Bold ITC</vt:lpstr>
      <vt:lpstr>Eras Medium ITC</vt:lpstr>
      <vt:lpstr>Harlow Solid Italic</vt:lpstr>
      <vt:lpstr>Symbol</vt:lpstr>
      <vt:lpstr>Times New Roman</vt:lpstr>
      <vt:lpstr>Wingdings</vt:lpstr>
      <vt:lpstr>Office Theme</vt:lpstr>
      <vt:lpstr>公式</vt:lpstr>
      <vt:lpstr>Photo Editor 照片</vt:lpstr>
      <vt:lpstr>High Intensity Electron Positron Accelerator  (HIEPA) Super Tau Charm  Facility（STCF）in China</vt:lpstr>
      <vt:lpstr>30 Years of -c facility in China </vt:lpstr>
      <vt:lpstr>Broad Physics at -c Energy Region</vt:lpstr>
      <vt:lpstr>Fruitful BESIII Results</vt:lpstr>
      <vt:lpstr>Publication of BESIII</vt:lpstr>
      <vt:lpstr>-c facility in China</vt:lpstr>
      <vt:lpstr>STCF in China</vt:lpstr>
      <vt:lpstr>STCF in Perspective</vt:lpstr>
      <vt:lpstr>Layout of Machine</vt:lpstr>
      <vt:lpstr>Parameters of Machine</vt:lpstr>
      <vt:lpstr>General Consideration of Detector</vt:lpstr>
      <vt:lpstr>Detector Layout</vt:lpstr>
      <vt:lpstr>Integral Luminosity of  STCF</vt:lpstr>
      <vt:lpstr>Data samples </vt:lpstr>
      <vt:lpstr>PowerPoint 演示文稿</vt:lpstr>
      <vt:lpstr>Charmonium-Like Physics</vt:lpstr>
      <vt:lpstr>Charmonium-Like @ -c Factory</vt:lpstr>
      <vt:lpstr>Search for 1-- Hybrid Hccgc &amp; c0</vt:lpstr>
      <vt:lpstr>Science &amp; Technology Review</vt:lpstr>
      <vt:lpstr>Science &amp; Technology Review</vt:lpstr>
      <vt:lpstr>PowerPoint 演示文稿</vt:lpstr>
      <vt:lpstr>PowerPoint 演示文稿</vt:lpstr>
      <vt:lpstr>Science &amp; Technology Review</vt:lpstr>
      <vt:lpstr>Pre-Conceptual Design Report</vt:lpstr>
      <vt:lpstr>Pre-Conceptual Design Report</vt:lpstr>
      <vt:lpstr>Pre-Conceptual Design Report</vt:lpstr>
      <vt:lpstr>Local Government Support</vt:lpstr>
      <vt:lpstr>Local Government Support</vt:lpstr>
      <vt:lpstr>PowerPoint 演示文稿</vt:lpstr>
      <vt:lpstr>Support from USTC</vt:lpstr>
      <vt:lpstr>Support from USTC</vt:lpstr>
      <vt:lpstr>International Collaboration</vt:lpstr>
      <vt:lpstr>Institutions shown Interest</vt:lpstr>
      <vt:lpstr>科学意义与作用</vt:lpstr>
      <vt:lpstr>时间表和经费初步估算</vt:lpstr>
      <vt:lpstr>Organization for STCF </vt:lpstr>
      <vt:lpstr>Summary</vt:lpstr>
      <vt:lpstr>PowerPoint 演示文稿</vt:lpstr>
      <vt:lpstr>Detector requirements &amp; Baseline </vt:lpstr>
      <vt:lpstr>Detector requirements &amp; Baseline </vt:lpstr>
      <vt:lpstr>Detector requirements &amp; Baseline </vt:lpstr>
      <vt:lpstr>Detector requirements &amp; Baseline </vt:lpstr>
      <vt:lpstr>Charmonium-Like Physics</vt:lpstr>
      <vt:lpstr>Charmonium-Like @ -c Factory</vt:lpstr>
      <vt:lpstr>Search for 1-- Hybrid Hccgc &amp; c0</vt:lpstr>
      <vt:lpstr>CP Violation in  Decay</vt:lpstr>
      <vt:lpstr>  CPV in Angle Distribution</vt:lpstr>
      <vt:lpstr>Nucleon Electromagnetic Form Factors (NEFFs) </vt:lpstr>
      <vt:lpstr>Proton FF (s=2.23GeV)  @ -c Factory</vt:lpstr>
      <vt:lpstr>PowerPoint 演示文稿</vt:lpstr>
      <vt:lpstr>PowerPoint 演示文稿</vt:lpstr>
      <vt:lpstr>To achieve high polarization</vt:lpstr>
      <vt:lpstr>Inner tracker Technologies</vt:lpstr>
      <vt:lpstr>A new MPGD : uRWELL</vt:lpstr>
      <vt:lpstr>Outer tracker : A Drift Chamber</vt:lpstr>
      <vt:lpstr>A Drift Chamber for STCF</vt:lpstr>
      <vt:lpstr>Combination of inner/outer trackers</vt:lpstr>
      <vt:lpstr>PID Detector</vt:lpstr>
      <vt:lpstr>PID Detector</vt:lpstr>
      <vt:lpstr>A RICH Design for HIEPA</vt:lpstr>
      <vt:lpstr>Performance Simulation</vt:lpstr>
      <vt:lpstr>MPGD Photon Detector R&amp;D</vt:lpstr>
      <vt:lpstr>DIRC-like TOF for Endcaps</vt:lpstr>
      <vt:lpstr>Electromagnetic Calorimeter</vt:lpstr>
      <vt:lpstr>Crystal Options</vt:lpstr>
      <vt:lpstr>SiPM Technology </vt:lpstr>
      <vt:lpstr>Aspects Other Than Energy</vt:lpstr>
      <vt:lpstr>Muon Detector</vt:lpstr>
      <vt:lpstr>Charmonium (like) Spectroscopy</vt:lpstr>
      <vt:lpstr>Summary of  Physics</vt:lpstr>
      <vt:lpstr>Nucleons FF  </vt:lpstr>
      <vt:lpstr>Search for c2(11D2) and c1(23P1)</vt:lpstr>
      <vt:lpstr>cLFV Decay  @ B Factory</vt:lpstr>
      <vt:lpstr>Proton FF : Time-Like</vt:lpstr>
      <vt:lpstr>Features of the -c Energy Region</vt:lpstr>
      <vt:lpstr>Status of BEPCII/BESIII</vt:lpstr>
      <vt:lpstr>cLFV Decay ℓ</vt:lpstr>
      <vt:lpstr>STCF .VS. BF :  ｂａｃｋｇｒｏｕｎｄ </vt:lpstr>
      <vt:lpstr>Expected  Br upper limit</vt:lpstr>
    </vt:vector>
  </TitlesOfParts>
  <Company>ustc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zhaozg</dc:creator>
  <cp:lastModifiedBy>彭 海平</cp:lastModifiedBy>
  <cp:revision>1724</cp:revision>
  <dcterms:created xsi:type="dcterms:W3CDTF">2012-07-20T12:09:59Z</dcterms:created>
  <dcterms:modified xsi:type="dcterms:W3CDTF">2018-06-21T05:55:16Z</dcterms:modified>
</cp:coreProperties>
</file>