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9" r:id="rId4"/>
    <p:sldId id="261" r:id="rId5"/>
    <p:sldId id="262" r:id="rId6"/>
    <p:sldId id="260" r:id="rId7"/>
    <p:sldId id="275" r:id="rId8"/>
    <p:sldId id="269" r:id="rId9"/>
    <p:sldId id="263" r:id="rId10"/>
    <p:sldId id="264" r:id="rId11"/>
    <p:sldId id="270" r:id="rId12"/>
    <p:sldId id="271" r:id="rId13"/>
    <p:sldId id="266" r:id="rId14"/>
    <p:sldId id="272" r:id="rId15"/>
    <p:sldId id="276" r:id="rId16"/>
    <p:sldId id="258" r:id="rId17"/>
    <p:sldId id="257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/>
    <p:restoredTop sz="94541"/>
  </p:normalViewPr>
  <p:slideViewPr>
    <p:cSldViewPr snapToGrid="0" snapToObjects="1">
      <p:cViewPr>
        <p:scale>
          <a:sx n="83" d="100"/>
          <a:sy n="83" d="100"/>
        </p:scale>
        <p:origin x="2024" y="1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2AC6-C335-D145-8C35-E69496A2B6DA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286C-C32F-1D45-826F-67418237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286C-C32F-1D45-826F-674182375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26D2-A56A-A348-BBEF-F78E0FA60D4B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580-8998-F84B-8D14-7056EC803985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2475-D4FE-514E-96B0-C641C8B057D6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F5B-3728-BC42-A08E-3291C10ED7BF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83A0-8C40-E748-B514-BC6B75982865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E7EA-125F-5749-B483-656066893CE5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5C5-EEA6-904F-8E4F-B98222E31613}" type="datetime1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44F3-C22E-384A-AB7C-B54C817F0E04}" type="datetime1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E8A-7B03-7747-B824-A2913FCC3C84}" type="datetime1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B0F2-0E74-D448-8CE7-5C750BD0A97E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99A6-ECDD-0C4F-B396-032ED2E9049D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7E9D-79CB-3542-8B13-614B851148F8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VBF Higgs with the ATLAS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48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方亚泉</a:t>
            </a:r>
            <a:endParaRPr lang="en-US" altLang="zh-CN" dirty="0" smtClean="0"/>
          </a:p>
          <a:p>
            <a:r>
              <a:rPr lang="zh-CN" altLang="en-US" dirty="0" smtClean="0"/>
              <a:t>高能物理研究所</a:t>
            </a:r>
            <a:endParaRPr lang="en-US" altLang="zh-CN" dirty="0" smtClean="0"/>
          </a:p>
          <a:p>
            <a:r>
              <a:rPr lang="en-US" dirty="0" smtClean="0"/>
              <a:t>June 20</a:t>
            </a:r>
            <a:r>
              <a:rPr lang="en-US" dirty="0" smtClean="0"/>
              <a:t>, 2018</a:t>
            </a:r>
          </a:p>
          <a:p>
            <a:r>
              <a:rPr lang="zh-CN" altLang="en-US" dirty="0" smtClean="0"/>
              <a:t>中国物理学会高能物理分会学术年会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r>
              <a:rPr lang="en-US" altLang="zh-CN" baseline="30000" dirty="0" smtClean="0">
                <a:latin typeface="Symbol" charset="2"/>
                <a:ea typeface="Symbol" charset="2"/>
                <a:cs typeface="Symbol" charset="2"/>
              </a:rPr>
              <a:t>*</a:t>
            </a:r>
            <a:endParaRPr lang="en-US" baseline="30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65" y="5933141"/>
            <a:ext cx="1036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VBF is around 2.5XSM prediction for ATLAS VBF H-&gt;ZZ which is still consistent with SM prediction considering</a:t>
            </a:r>
          </a:p>
          <a:p>
            <a:r>
              <a:rPr lang="en-US" dirty="0" smtClean="0"/>
              <a:t> the larger statistical uncertainty.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3" y="1678564"/>
            <a:ext cx="5040403" cy="400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6" y="3087356"/>
            <a:ext cx="4822881" cy="278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1" y="0"/>
            <a:ext cx="3311301" cy="3273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373807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ATLAS-CONF-2018-018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5467" y="-26743"/>
            <a:ext cx="85677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VBF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H-&gt;</a:t>
            </a:r>
            <a:r>
              <a:rPr lang="en-US" altLang="zh-CN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bb,</a:t>
            </a:r>
            <a:r>
              <a:rPr lang="en-US" altLang="zh-CN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ea typeface="Symbol" charset="2"/>
                <a:cs typeface="Symbol" charset="2"/>
              </a:rPr>
              <a:t>tt</a:t>
            </a:r>
            <a:endParaRPr lang="en-US" altLang="zh-TW" sz="3600" b="1" dirty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12" y="598615"/>
            <a:ext cx="11862983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The analyses of VBF H-&gt;bb are divided into two categories (tagging or non-tagging photon)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The tagging of one photon is </a:t>
            </a:r>
            <a:r>
              <a:rPr lang="en-US" altLang="zh-CN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efficent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 suppress QCD </a:t>
            </a:r>
            <a:r>
              <a:rPr lang="en-US" altLang="zh-CN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backgroud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3391" y="21369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595655"/>
                </a:solidFill>
                <a:latin typeface="PT Sans" charset="-52"/>
              </a:rPr>
              <a:t>CERN-EP-2018-140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20" y="2378052"/>
            <a:ext cx="3229978" cy="317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3" y="2448498"/>
            <a:ext cx="4410171" cy="32950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1566" y="1675318"/>
            <a:ext cx="3428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The signal strength for VBF</a:t>
            </a:r>
            <a:r>
              <a:rPr lang="zh-CN" altLang="en-US" b="1" dirty="0" smtClean="0"/>
              <a:t> </a:t>
            </a:r>
            <a:r>
              <a:rPr lang="en-US" altLang="zh-CN" b="1" dirty="0"/>
              <a:t>H-&gt;bb</a:t>
            </a:r>
            <a:r>
              <a:rPr lang="zh-CN" altLang="en-US" b="1" dirty="0"/>
              <a:t> </a:t>
            </a:r>
            <a:endParaRPr lang="en-US" altLang="zh-CN" b="1" dirty="0" smtClean="0"/>
          </a:p>
          <a:p>
            <a:r>
              <a:rPr lang="en-US" altLang="zh-CN" b="1" dirty="0"/>
              <a:t>a</a:t>
            </a:r>
            <a:r>
              <a:rPr lang="en-US" altLang="zh-CN" b="1" dirty="0" smtClean="0"/>
              <a:t>nalyses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861" y="1261460"/>
            <a:ext cx="2681587" cy="16638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68266" y="1724078"/>
            <a:ext cx="225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M</a:t>
            </a:r>
            <a:r>
              <a:rPr lang="en-US" altLang="zh-CN" b="1" baseline="-25000" dirty="0" err="1" smtClean="0"/>
              <a:t>bb</a:t>
            </a:r>
            <a:r>
              <a:rPr lang="en-US" altLang="zh-CN" b="1" dirty="0" smtClean="0"/>
              <a:t> mass distribution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550" y="5966252"/>
            <a:ext cx="1065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The observed signal strength for VBF H-&gt;bb is ~3XSM, which is still consistent with SM within the error bar.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For the VBF H-&gt;</a:t>
            </a:r>
            <a:r>
              <a:rPr lang="en-US" b="1" dirty="0" err="1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b="1" dirty="0" smtClean="0">
                <a:solidFill>
                  <a:srgbClr val="C00000"/>
                </a:solidFill>
              </a:rPr>
              <a:t>, the observed signal strength is slightly higher than the SM prediction.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98" y="3095629"/>
            <a:ext cx="3554243" cy="2371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46248" y="5346233"/>
            <a:ext cx="251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595655"/>
                </a:solidFill>
                <a:latin typeface="PT Sans" charset="-52"/>
              </a:rPr>
              <a:t>ATLAS-CONF-2018-021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88858" cy="1325563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+mn-lt"/>
                <a:ea typeface="Symbol" charset="2"/>
                <a:cs typeface="Symbol" charset="2"/>
              </a:rPr>
              <a:t>WW*</a:t>
            </a:r>
            <a:endParaRPr lang="en-US" dirty="0">
              <a:latin typeface="+mn-lt"/>
              <a:ea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65" y="5933141"/>
            <a:ext cx="868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VBF is around 0.6XSM prediction which is still consistent with SM prediction considering</a:t>
            </a:r>
          </a:p>
          <a:p>
            <a:r>
              <a:rPr lang="en-US" dirty="0" smtClean="0"/>
              <a:t> the large statistical uncertainty.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3665" y="4898868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ATLAS-CONF-2018-004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" y="1690688"/>
            <a:ext cx="4638298" cy="328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3" y="5038040"/>
            <a:ext cx="50165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2" y="563074"/>
            <a:ext cx="4046571" cy="39946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8983" y="1813302"/>
            <a:ext cx="697424" cy="24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40512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a</a:t>
            </a:r>
            <a:r>
              <a:rPr lang="en-US" sz="3600" dirty="0" smtClean="0"/>
              <a:t>nalyses VBF Higgs have </a:t>
            </a:r>
            <a:r>
              <a:rPr lang="en-US" sz="3600" dirty="0" smtClean="0"/>
              <a:t>obvious event </a:t>
            </a:r>
            <a:r>
              <a:rPr lang="en-US" sz="3600" dirty="0" smtClean="0"/>
              <a:t>signatures </a:t>
            </a:r>
            <a:r>
              <a:rPr lang="en-US" sz="3600" dirty="0" smtClean="0"/>
              <a:t>and can be studied with MVA </a:t>
            </a:r>
            <a:r>
              <a:rPr lang="en-US" sz="3600" dirty="0" smtClean="0"/>
              <a:t>method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r>
              <a:rPr lang="en-US" sz="3600" dirty="0" smtClean="0"/>
              <a:t>ATLAS H-&gt;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sz="3600" dirty="0" smtClean="0"/>
              <a:t> first observed 4.9</a:t>
            </a:r>
            <a:r>
              <a:rPr lang="en-US" sz="36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3600" dirty="0" smtClean="0"/>
              <a:t> VBF signal with 36 fb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 RUN2 data. </a:t>
            </a:r>
          </a:p>
          <a:p>
            <a:pPr lvl="1"/>
            <a:r>
              <a:rPr lang="en-US" sz="3200" dirty="0" smtClean="0"/>
              <a:t>It is around 2XSM, which is still consistent with SM prediction within uncertainties. </a:t>
            </a:r>
            <a:endParaRPr lang="en-US" sz="3600" dirty="0" smtClean="0"/>
          </a:p>
          <a:p>
            <a:r>
              <a:rPr lang="en-US" sz="3600" dirty="0" smtClean="0"/>
              <a:t> Results from  the channels (H-&gt;ZZ*,WW*,</a:t>
            </a:r>
            <a:r>
              <a:rPr lang="en-US" sz="3600" dirty="0" err="1" smtClean="0"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sz="3600" dirty="0" smtClean="0"/>
              <a:t>, bb</a:t>
            </a:r>
            <a:r>
              <a:rPr lang="en-US" sz="3600" dirty="0" smtClean="0"/>
              <a:t>) have been </a:t>
            </a:r>
            <a:r>
              <a:rPr lang="en-US" sz="3600" dirty="0" smtClean="0"/>
              <a:t>shown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pPr lvl="1"/>
            <a:r>
              <a:rPr lang="en-US" sz="3200" dirty="0" smtClean="0"/>
              <a:t>The combined results are expected very soon.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61" y="273636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20725"/>
          </a:xfrm>
        </p:spPr>
        <p:txBody>
          <a:bodyPr/>
          <a:lstStyle/>
          <a:p>
            <a:r>
              <a:rPr lang="en-US" altLang="zh-CN" dirty="0"/>
              <a:t>correlation to </a:t>
            </a:r>
            <a:r>
              <a:rPr lang="en-US" altLang="zh-CN" dirty="0" err="1" smtClean="0"/>
              <a:t>m</a:t>
            </a:r>
            <a:r>
              <a:rPr lang="en-US" altLang="zh-CN" baseline="-25000" dirty="0" err="1"/>
              <a:t>H</a:t>
            </a:r>
            <a:endParaRPr lang="en-US" altLang="zh-CN" baseline="-25000" dirty="0"/>
          </a:p>
        </p:txBody>
      </p:sp>
      <p:sp>
        <p:nvSpPr>
          <p:cNvPr id="9218" name="内容占位符 2"/>
          <p:cNvSpPr>
            <a:spLocks noGrp="1" noChangeArrowheads="1"/>
          </p:cNvSpPr>
          <p:nvPr>
            <p:ph idx="1"/>
          </p:nvPr>
        </p:nvSpPr>
        <p:spPr>
          <a:xfrm>
            <a:off x="1563201" y="937702"/>
            <a:ext cx="8229600" cy="6119813"/>
          </a:xfrm>
        </p:spPr>
        <p:txBody>
          <a:bodyPr/>
          <a:lstStyle/>
          <a:p>
            <a:r>
              <a:rPr lang="en-US" altLang="zh-CN" dirty="0"/>
              <a:t>the used variables should not be correlated to </a:t>
            </a:r>
            <a:r>
              <a:rPr lang="en-US" altLang="zh-CN" dirty="0" err="1">
                <a:sym typeface="Arial" charset="0"/>
              </a:rPr>
              <a:t>m</a:t>
            </a:r>
            <a:r>
              <a:rPr lang="en-US" altLang="zh-CN" baseline="-25000" dirty="0" err="1">
                <a:sym typeface="Arial" charset="0"/>
              </a:rPr>
              <a:t>γγ</a:t>
            </a:r>
            <a:endParaRPr lang="en-US" altLang="zh-CN" baseline="-25000" dirty="0">
              <a:sym typeface="Arial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9220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2" y="1646392"/>
            <a:ext cx="93678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CMS  VBF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0129"/>
            <a:ext cx="6262609" cy="287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2004466" y="2032807"/>
            <a:ext cx="253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9317" y="1073773"/>
            <a:ext cx="44826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 smtClean="0"/>
              <a:t>BDT training 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VBF Higgs vs </a:t>
            </a:r>
            <a:r>
              <a:rPr lang="en-US" sz="2400" dirty="0" err="1" smtClean="0"/>
              <a:t>ggH+jets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Divided into 3 cats.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Validated with Z-&gt;</a:t>
            </a:r>
            <a:r>
              <a:rPr lang="en-US" sz="2800" dirty="0" err="1" smtClean="0"/>
              <a:t>ee</a:t>
            </a:r>
            <a:r>
              <a:rPr lang="en-US" sz="2800" dirty="0" smtClean="0"/>
              <a:t> events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34" y="3640107"/>
            <a:ext cx="3454400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5588000"/>
            <a:ext cx="6540500" cy="93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4563586"/>
            <a:ext cx="6540500" cy="104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170" y="422146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Selections: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3603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gg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19" y="66522"/>
            <a:ext cx="6006396" cy="5967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72" y="4811842"/>
            <a:ext cx="5355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(expected) Significance </a:t>
            </a:r>
            <a:r>
              <a:rPr lang="en-US" sz="2800" smtClean="0"/>
              <a:t>= </a:t>
            </a:r>
          </a:p>
          <a:p>
            <a:r>
              <a:rPr lang="en-US" sz="2800" dirty="0" smtClean="0"/>
              <a:t>1.1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/1.9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2" y="1690688"/>
            <a:ext cx="3527477" cy="2719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80" y="3151895"/>
            <a:ext cx="3050671" cy="33001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36" y="0"/>
            <a:ext cx="4835144" cy="31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68800" cy="407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90" y="2982034"/>
            <a:ext cx="5174900" cy="38759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Introduction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06" y="2080648"/>
            <a:ext cx="3886200" cy="14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091" y="2004448"/>
            <a:ext cx="45208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006" y="3376049"/>
            <a:ext cx="646967" cy="1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7606" y="3376048"/>
            <a:ext cx="29940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3"/>
          <p:cNvSpPr txBox="1"/>
          <p:nvPr/>
        </p:nvSpPr>
        <p:spPr>
          <a:xfrm>
            <a:off x="506223" y="36309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Gluon-gluon </a:t>
            </a:r>
            <a:r>
              <a:rPr kumimoji="1" lang="en-US" altLang="zh-CN" dirty="0" smtClean="0"/>
              <a:t>fusion </a:t>
            </a:r>
            <a:endParaRPr kumimoji="1" lang="zh-CN" altLang="en-US" dirty="0"/>
          </a:p>
        </p:txBody>
      </p:sp>
      <p:sp>
        <p:nvSpPr>
          <p:cNvPr id="8" name="文本框 4"/>
          <p:cNvSpPr txBox="1"/>
          <p:nvPr/>
        </p:nvSpPr>
        <p:spPr>
          <a:xfrm>
            <a:off x="2733916" y="3603471"/>
            <a:ext cx="26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Vector Boson Fusion (VBF)</a:t>
            </a:r>
            <a:endParaRPr kumimoji="1" lang="zh-CN" altLang="en-US" dirty="0"/>
          </a:p>
        </p:txBody>
      </p:sp>
      <p:sp>
        <p:nvSpPr>
          <p:cNvPr id="9" name="文本框 6"/>
          <p:cNvSpPr txBox="1"/>
          <p:nvPr/>
        </p:nvSpPr>
        <p:spPr>
          <a:xfrm>
            <a:off x="8167606" y="37499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ttH</a:t>
            </a:r>
            <a:endParaRPr kumimoji="1" lang="zh-CN" altLang="en-US" dirty="0"/>
          </a:p>
        </p:txBody>
      </p:sp>
      <p:sp>
        <p:nvSpPr>
          <p:cNvPr id="10" name="文本框 7"/>
          <p:cNvSpPr txBox="1"/>
          <p:nvPr/>
        </p:nvSpPr>
        <p:spPr>
          <a:xfrm>
            <a:off x="5930758" y="36273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W/ZH</a:t>
            </a:r>
            <a:endParaRPr kumimoji="1"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223" y="4146482"/>
            <a:ext cx="10621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After the Higgs discovery,  it is important to study the Higgs property according to          its production, decays, coupling, spin</a:t>
            </a:r>
            <a:r>
              <a:rPr lang="mr-IN" sz="2400" dirty="0" smtClean="0"/>
              <a:t>…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VBF provides us an opportunity to understand: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Higgs production mode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Electro-weak production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400" dirty="0" smtClean="0"/>
              <a:t>Search for new physics. 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883403" y="-26988"/>
            <a:ext cx="10988299" cy="881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zh-CN" dirty="0" smtClean="0">
                <a:cs typeface="宋体" charset="-122"/>
              </a:rPr>
              <a:t>Event signature of Vector </a:t>
            </a:r>
            <a:r>
              <a:rPr kumimoji="1" lang="en-US" altLang="zh-CN" smtClean="0">
                <a:cs typeface="宋体" charset="-122"/>
              </a:rPr>
              <a:t>Boson Fusion (VBF) </a:t>
            </a:r>
            <a:r>
              <a:rPr kumimoji="1" lang="en-US" altLang="zh-CN" dirty="0" smtClean="0">
                <a:cs typeface="宋体" charset="-122"/>
              </a:rPr>
              <a:t>Higgs</a:t>
            </a:r>
            <a:endParaRPr kumimoji="1" lang="zh-CN" altLang="en-US" dirty="0">
              <a:cs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2575" y="84772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Two forward highly boosted </a:t>
            </a:r>
            <a:r>
              <a:rPr kumimoji="1" lang="en-US" altLang="zh-CN" dirty="0" smtClean="0">
                <a:solidFill>
                  <a:srgbClr val="C00000"/>
                </a:solidFill>
                <a:cs typeface="宋体" charset="-122"/>
              </a:rPr>
              <a:t>jets. </a:t>
            </a:r>
            <a:endParaRPr kumimoji="1" lang="en-US" altLang="zh-CN" dirty="0">
              <a:solidFill>
                <a:srgbClr val="C00000"/>
              </a:solidFill>
              <a:cs typeface="宋体" charset="-122"/>
            </a:endParaRP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High invariant mass  of the di-jet </a:t>
            </a:r>
            <a:r>
              <a:rPr kumimoji="1" lang="en-US" altLang="zh-CN" dirty="0" err="1">
                <a:cs typeface="宋体" charset="-122"/>
              </a:rPr>
              <a:t>M</a:t>
            </a:r>
            <a:r>
              <a:rPr kumimoji="1" lang="en-US" altLang="zh-CN" baseline="-25000" dirty="0" err="1">
                <a:cs typeface="宋体" charset="-122"/>
              </a:rPr>
              <a:t>jj</a:t>
            </a:r>
            <a:r>
              <a:rPr kumimoji="1" lang="en-US" altLang="zh-CN" dirty="0">
                <a:cs typeface="宋体" charset="-122"/>
              </a:rPr>
              <a:t>,  </a:t>
            </a:r>
          </a:p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No much jet activities in the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center region of the detector. </a:t>
            </a: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Central jet veto…</a:t>
            </a:r>
          </a:p>
          <a:p>
            <a:pPr eaLnBrk="1" hangingPunct="1"/>
            <a:r>
              <a:rPr kumimoji="1" lang="en-US" altLang="zh-CN" dirty="0">
                <a:cs typeface="宋体" charset="-122"/>
              </a:rPr>
              <a:t>feasible to play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with Multivariate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analysis (MVA).</a:t>
            </a:r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6500814" y="1127126"/>
            <a:ext cx="3843337" cy="2757237"/>
            <a:chOff x="2016" y="1680"/>
            <a:chExt cx="3610" cy="2351"/>
          </a:xfrm>
        </p:grpSpPr>
        <p:sp>
          <p:nvSpPr>
            <p:cNvPr id="20489" name="Rectangle 18"/>
            <p:cNvSpPr>
              <a:spLocks noChangeArrowheads="1"/>
            </p:cNvSpPr>
            <p:nvPr/>
          </p:nvSpPr>
          <p:spPr bwMode="auto">
            <a:xfrm>
              <a:off x="2626" y="2704"/>
              <a:ext cx="37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/>
              <a:r>
                <a:rPr lang="en-US" altLang="ja-JP" sz="3200" b="1">
                  <a:latin typeface="Symbol" charset="2"/>
                </a:rPr>
                <a:t>f</a:t>
              </a:r>
            </a:p>
          </p:txBody>
        </p:sp>
        <p:sp>
          <p:nvSpPr>
            <p:cNvPr id="20490" name="Text Box 19"/>
            <p:cNvSpPr txBox="1">
              <a:spLocks noChangeArrowheads="1"/>
            </p:cNvSpPr>
            <p:nvPr/>
          </p:nvSpPr>
          <p:spPr bwMode="auto">
            <a:xfrm>
              <a:off x="4099" y="3532"/>
              <a:ext cx="56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Symbol" charset="2"/>
                  <a:ea typeface="Arial" charset="0"/>
                  <a:cs typeface="Arial" charset="0"/>
                </a:rPr>
                <a:t>h</a:t>
              </a:r>
            </a:p>
          </p:txBody>
        </p:sp>
        <p:grpSp>
          <p:nvGrpSpPr>
            <p:cNvPr id="20491" name="Group 20"/>
            <p:cNvGrpSpPr>
              <a:grpSpLocks/>
            </p:cNvGrpSpPr>
            <p:nvPr/>
          </p:nvGrpSpPr>
          <p:grpSpPr bwMode="auto">
            <a:xfrm>
              <a:off x="3027" y="1989"/>
              <a:ext cx="2599" cy="1707"/>
              <a:chOff x="3027" y="2037"/>
              <a:chExt cx="2599" cy="1707"/>
            </a:xfrm>
          </p:grpSpPr>
          <p:sp>
            <p:nvSpPr>
              <p:cNvPr id="20494" name="Rectangle 21"/>
              <p:cNvSpPr>
                <a:spLocks noChangeArrowheads="1"/>
              </p:cNvSpPr>
              <p:nvPr/>
            </p:nvSpPr>
            <p:spPr bwMode="auto">
              <a:xfrm>
                <a:off x="3027" y="2286"/>
                <a:ext cx="2599" cy="134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Oval 22"/>
              <p:cNvSpPr>
                <a:spLocks noChangeArrowheads="1"/>
              </p:cNvSpPr>
              <p:nvPr/>
            </p:nvSpPr>
            <p:spPr bwMode="auto">
              <a:xfrm>
                <a:off x="3140" y="2435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6" name="Oval 23"/>
              <p:cNvSpPr>
                <a:spLocks noChangeArrowheads="1"/>
              </p:cNvSpPr>
              <p:nvPr/>
            </p:nvSpPr>
            <p:spPr bwMode="auto">
              <a:xfrm>
                <a:off x="5174" y="3181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4"/>
              <p:cNvSpPr>
                <a:spLocks noChangeArrowheads="1"/>
              </p:cNvSpPr>
              <p:nvPr/>
            </p:nvSpPr>
            <p:spPr bwMode="auto">
              <a:xfrm>
                <a:off x="3479" y="2286"/>
                <a:ext cx="1695" cy="134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Line 25"/>
              <p:cNvSpPr>
                <a:spLocks noChangeShapeType="1"/>
              </p:cNvSpPr>
              <p:nvPr/>
            </p:nvSpPr>
            <p:spPr bwMode="auto">
              <a:xfrm>
                <a:off x="4327" y="2286"/>
                <a:ext cx="0" cy="134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Oval 26"/>
              <p:cNvSpPr>
                <a:spLocks noChangeArrowheads="1"/>
              </p:cNvSpPr>
              <p:nvPr/>
            </p:nvSpPr>
            <p:spPr bwMode="auto">
              <a:xfrm>
                <a:off x="3931" y="3280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Oval 27"/>
              <p:cNvSpPr>
                <a:spLocks noChangeArrowheads="1"/>
              </p:cNvSpPr>
              <p:nvPr/>
            </p:nvSpPr>
            <p:spPr bwMode="auto">
              <a:xfrm>
                <a:off x="4609" y="2634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Line 28"/>
              <p:cNvSpPr>
                <a:spLocks noChangeShapeType="1"/>
              </p:cNvSpPr>
              <p:nvPr/>
            </p:nvSpPr>
            <p:spPr bwMode="auto">
              <a:xfrm flipH="1">
                <a:off x="3310" y="2037"/>
                <a:ext cx="1186" cy="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Line 29"/>
              <p:cNvSpPr>
                <a:spLocks noChangeShapeType="1"/>
              </p:cNvSpPr>
              <p:nvPr/>
            </p:nvSpPr>
            <p:spPr bwMode="auto">
              <a:xfrm>
                <a:off x="4496" y="2037"/>
                <a:ext cx="791" cy="12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30"/>
              <p:cNvSpPr>
                <a:spLocks noChangeShapeType="1"/>
              </p:cNvSpPr>
              <p:nvPr/>
            </p:nvSpPr>
            <p:spPr bwMode="auto">
              <a:xfrm flipV="1">
                <a:off x="3744" y="3380"/>
                <a:ext cx="187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31"/>
              <p:cNvSpPr>
                <a:spLocks noChangeShapeType="1"/>
              </p:cNvSpPr>
              <p:nvPr/>
            </p:nvSpPr>
            <p:spPr bwMode="auto">
              <a:xfrm flipV="1">
                <a:off x="3744" y="2733"/>
                <a:ext cx="922" cy="10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2" name="Text Box 32"/>
            <p:cNvSpPr txBox="1">
              <a:spLocks noChangeArrowheads="1"/>
            </p:cNvSpPr>
            <p:nvPr/>
          </p:nvSpPr>
          <p:spPr bwMode="auto">
            <a:xfrm>
              <a:off x="3647" y="1680"/>
              <a:ext cx="15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Forward jets</a:t>
              </a:r>
            </a:p>
          </p:txBody>
        </p:sp>
        <p:sp>
          <p:nvSpPr>
            <p:cNvPr id="20493" name="Text Box 33"/>
            <p:cNvSpPr txBox="1">
              <a:spLocks noChangeArrowheads="1"/>
            </p:cNvSpPr>
            <p:nvPr/>
          </p:nvSpPr>
          <p:spPr bwMode="auto">
            <a:xfrm>
              <a:off x="2016" y="3648"/>
              <a:ext cx="221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Higgs Decay</a:t>
              </a:r>
            </a:p>
          </p:txBody>
        </p:sp>
      </p:grpSp>
      <p:pic>
        <p:nvPicPr>
          <p:cNvPr id="20484" name="图片 20" descr="Screen Shot 2014-03-26 at 上午12.2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827464"/>
            <a:ext cx="30321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1" descr="Screen Shot 2014-03-26 at 上午12.3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786189"/>
            <a:ext cx="30734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C:\Users\ajor\Documents\Work\Higgs\MyWork\2013-08-02\plots\vbf_pr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011739"/>
            <a:ext cx="29225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1671638" y="3049588"/>
            <a:ext cx="8888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/>
              <a:t>Separation power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/>
              <a:t>two forward jet → large Δη</a:t>
            </a:r>
            <a:r>
              <a:rPr lang="en-US" altLang="zh-CN" baseline="-25000">
                <a:latin typeface="Times New Roman" charset="0"/>
              </a:rPr>
              <a:t>jj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/>
              <a:t>high pT and large </a:t>
            </a:r>
            <a:r>
              <a:rPr lang="en-US" altLang="zh-CN">
                <a:sym typeface="Arial" charset="0"/>
              </a:rPr>
              <a:t>Δη</a:t>
            </a:r>
            <a:r>
              <a:rPr lang="en-US" altLang="zh-CN" baseline="-25000">
                <a:sym typeface="Arial" charset="0"/>
              </a:rPr>
              <a:t>jj</a:t>
            </a:r>
            <a:r>
              <a:rPr lang="en-US" altLang="zh-CN">
                <a:sym typeface="Arial" charset="0"/>
              </a:rPr>
              <a:t> → large m</a:t>
            </a:r>
            <a:r>
              <a:rPr lang="en-US" altLang="zh-CN" baseline="-25000">
                <a:sym typeface="Arial" charset="0"/>
              </a:rPr>
              <a:t>jj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>
                <a:sym typeface="Arial" charset="0"/>
              </a:rPr>
              <a:t>central diphoton and forward dijet → large ΔR</a:t>
            </a:r>
            <a:r>
              <a:rPr lang="en-US" altLang="zh-CN" baseline="30000">
                <a:sym typeface="Arial" charset="0"/>
              </a:rPr>
              <a:t>min</a:t>
            </a:r>
            <a:r>
              <a:rPr lang="en-US" altLang="zh-CN" baseline="-25000">
                <a:sym typeface="Arial" charset="0"/>
              </a:rPr>
              <a:t>γ,j</a:t>
            </a:r>
            <a:r>
              <a:rPr lang="en-US" altLang="zh-CN">
                <a:sym typeface="Arial" charset="0"/>
              </a:rPr>
              <a:t>,η</a:t>
            </a:r>
            <a:r>
              <a:rPr lang="en-US" altLang="zh-CN" baseline="30000">
                <a:sym typeface="Arial" charset="0"/>
              </a:rPr>
              <a:t>Zepp</a:t>
            </a:r>
            <a:r>
              <a:rPr lang="en-US" altLang="zh-CN">
                <a:sym typeface="Arial" charset="0"/>
              </a:rPr>
              <a:t> 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>
                <a:sym typeface="Arial" charset="0"/>
              </a:rPr>
              <a:t>two balance high pT jet → high pTt </a:t>
            </a:r>
          </a:p>
        </p:txBody>
      </p:sp>
      <p:sp>
        <p:nvSpPr>
          <p:cNvPr id="25602" name="标题 1"/>
          <p:cNvSpPr>
            <a:spLocks noGrp="1" noChangeArrowheads="1"/>
          </p:cNvSpPr>
          <p:nvPr>
            <p:ph type="title"/>
          </p:nvPr>
        </p:nvSpPr>
        <p:spPr>
          <a:xfrm>
            <a:off x="545691" y="1"/>
            <a:ext cx="1164631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cs typeface="宋体" charset="-122"/>
              </a:rPr>
              <a:t>Example: </a:t>
            </a:r>
            <a:r>
              <a:rPr lang="en-US" altLang="zh-CN" sz="3200" dirty="0">
                <a:cs typeface="宋体" charset="-122"/>
              </a:rPr>
              <a:t>d</a:t>
            </a:r>
            <a:r>
              <a:rPr lang="en-US" altLang="zh-CN" sz="3200" dirty="0" smtClean="0">
                <a:cs typeface="宋体" charset="-122"/>
              </a:rPr>
              <a:t>iscriminating </a:t>
            </a:r>
            <a:r>
              <a:rPr lang="en-US" altLang="zh-CN" sz="3200" dirty="0">
                <a:cs typeface="宋体" charset="-122"/>
              </a:rPr>
              <a:t>variables used </a:t>
            </a:r>
            <a:r>
              <a:rPr lang="en-US" altLang="zh-CN" sz="3200" dirty="0" smtClean="0">
                <a:cs typeface="宋体" charset="-122"/>
              </a:rPr>
              <a:t>in ATLAS for H-&gt;</a:t>
            </a:r>
            <a:r>
              <a:rPr lang="en-US" altLang="zh-CN" sz="32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altLang="zh-CN" sz="3200" dirty="0" smtClean="0">
                <a:cs typeface="宋体" charset="-122"/>
              </a:rPr>
              <a:t> analysis</a:t>
            </a:r>
            <a:endParaRPr lang="en-US" altLang="zh-CN" sz="3200" dirty="0">
              <a:cs typeface="宋体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2327275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宋体" charset="-122"/>
              </a:rPr>
              <a:t>variables used </a:t>
            </a: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  <a:p>
            <a:pPr eaLnBrk="1" hangingPunct="1"/>
            <a:endParaRPr lang="en-US" altLang="zh-CN" dirty="0">
              <a:cs typeface="宋体" charset="-122"/>
            </a:endParaRPr>
          </a:p>
        </p:txBody>
      </p:sp>
      <p:pic>
        <p:nvPicPr>
          <p:cNvPr id="25605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1177926"/>
            <a:ext cx="9051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6" y="2787650"/>
            <a:ext cx="4441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68876"/>
            <a:ext cx="647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>
          <a:xfrm>
            <a:off x="1524000" y="-14662"/>
            <a:ext cx="917758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>
                <a:cs typeface="宋体" charset="-122"/>
              </a:rPr>
              <a:t>Distributions </a:t>
            </a:r>
            <a:r>
              <a:rPr lang="en-US" altLang="zh-CN">
                <a:cs typeface="宋体" charset="-122"/>
              </a:rPr>
              <a:t>of </a:t>
            </a:r>
            <a:r>
              <a:rPr lang="en-US" altLang="zh-CN" smtClean="0">
                <a:cs typeface="宋体" charset="-122"/>
              </a:rPr>
              <a:t>the discriminating </a:t>
            </a:r>
            <a:r>
              <a:rPr lang="en-US" altLang="zh-CN" dirty="0" smtClean="0">
                <a:cs typeface="宋体" charset="-122"/>
              </a:rPr>
              <a:t>variables</a:t>
            </a:r>
            <a:endParaRPr lang="en-US" altLang="zh-CN" dirty="0">
              <a:cs typeface="宋体" charset="-122"/>
            </a:endParaRPr>
          </a:p>
        </p:txBody>
      </p:sp>
      <p:sp>
        <p:nvSpPr>
          <p:cNvPr id="26626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6119813"/>
          </a:xfrm>
        </p:spPr>
        <p:txBody>
          <a:bodyPr/>
          <a:lstStyle/>
          <a:p>
            <a:pPr eaLnBrk="1" hangingPunct="1"/>
            <a:r>
              <a:rPr lang="en-US" altLang="zh-CN" dirty="0">
                <a:cs typeface="宋体" charset="-122"/>
              </a:rPr>
              <a:t>data sideband (</a:t>
            </a:r>
            <a:r>
              <a:rPr lang="en-US" altLang="zh-CN" dirty="0" err="1">
                <a:cs typeface="宋体" charset="-122"/>
              </a:rPr>
              <a:t>exculde</a:t>
            </a:r>
            <a:r>
              <a:rPr lang="en-US" altLang="zh-CN" dirty="0">
                <a:cs typeface="宋体" charset="-122"/>
              </a:rPr>
              <a:t> 120-130GeV ) is consistent with </a:t>
            </a:r>
            <a:r>
              <a:rPr lang="en-US" altLang="zh-CN" dirty="0" err="1">
                <a:cs typeface="宋体" charset="-122"/>
              </a:rPr>
              <a:t>γγ+γj+jj</a:t>
            </a:r>
            <a:r>
              <a:rPr lang="en-US" altLang="zh-CN" dirty="0">
                <a:cs typeface="宋体" charset="-122"/>
              </a:rPr>
              <a:t> background</a:t>
            </a:r>
          </a:p>
          <a:p>
            <a:pPr eaLnBrk="1" hangingPunct="1"/>
            <a:r>
              <a:rPr lang="en-US" altLang="zh-CN" dirty="0">
                <a:cs typeface="宋体" charset="-122"/>
              </a:rPr>
              <a:t>these variables show good separation power</a:t>
            </a:r>
          </a:p>
          <a:p>
            <a:pPr eaLnBrk="1" hangingPunct="1"/>
            <a:r>
              <a:rPr lang="en-US" altLang="zh-CN" dirty="0">
                <a:cs typeface="宋体" charset="-122"/>
              </a:rPr>
              <a:t>they are to be used in category optimization</a:t>
            </a:r>
          </a:p>
        </p:txBody>
      </p:sp>
      <p:pic>
        <p:nvPicPr>
          <p:cNvPr id="26628" name="图片 5" descr="13fb_valid_sideband_m_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0700"/>
            <a:ext cx="27003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6" descr="13fb_valid_sideband_pTt_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59339"/>
            <a:ext cx="27003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 descr="13fb_valid_sideband_jj_Delta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060700"/>
            <a:ext cx="2698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 descr="13fb_valid_sideband_Dphi_yy_j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3060700"/>
            <a:ext cx="27003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 descr="13fb_valid_sideband_y_j_DeltaR_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859339"/>
            <a:ext cx="26987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 descr="13fb_valid_sideband_Ze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859339"/>
            <a:ext cx="27003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87314"/>
            <a:ext cx="8229600" cy="492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1" lang="en-US" altLang="zh-CN" dirty="0" smtClean="0"/>
              <a:t>Training/optimization the MVA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777875"/>
            <a:ext cx="8229600" cy="5589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[120,130] GeV window is blinded during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cs typeface="宋体" charset="-122"/>
              </a:rPr>
              <a:t>     process for data.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Signal : VBF 125 GeV.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Background :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: SHERPA Monte-Carlo normalized to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4 fb</a:t>
            </a:r>
            <a:r>
              <a:rPr kumimoji="1" lang="en-US" altLang="zh-CN" sz="2000" baseline="30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-1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jet+jets : data with at least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one photon not isolated.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The components are normalized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to the fraction from data-driven method.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Other samples such as revIso,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MC+revID, sideband were tried as well.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The performances are worse than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the first one.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For the optimization, both sideband fit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  from data and MC+revIso are tested.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MC+revIso is used as the baseline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(no bias)</a:t>
            </a:r>
            <a:endParaRPr kumimoji="1" lang="zh-CN" altLang="en-US" sz="2000">
              <a:cs typeface="宋体" charset="-122"/>
            </a:endParaRPr>
          </a:p>
        </p:txBody>
      </p:sp>
      <p:pic>
        <p:nvPicPr>
          <p:cNvPr id="24579" name="图片 3" descr="屏幕快照 2013-03-02 下午6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77875"/>
            <a:ext cx="3384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4" descr="屏幕快照 2013-03-02 下午6.2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3662363"/>
            <a:ext cx="32750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8639175" y="189706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8147050" y="4344988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pic>
        <p:nvPicPr>
          <p:cNvPr id="2458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07113"/>
            <a:ext cx="677862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35"/>
            <a:ext cx="10515600" cy="1325563"/>
          </a:xfrm>
        </p:spPr>
        <p:txBody>
          <a:bodyPr/>
          <a:lstStyle/>
          <a:p>
            <a:r>
              <a:rPr lang="en-US" smtClean="0"/>
              <a:t>Selection on BDT response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7</a:t>
            </a:fld>
            <a:endParaRPr lang="en-US"/>
          </a:p>
        </p:txBody>
      </p:sp>
      <p:pic>
        <p:nvPicPr>
          <p:cNvPr id="4" name="图片 9" descr="Screen Shot 2013-09-09 at 下午11.1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69" y="1723034"/>
            <a:ext cx="5037944" cy="34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541503"/>
            <a:ext cx="9824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dirty="0">
                <a:latin typeface="Comic Sans MS" charset="0"/>
                <a:cs typeface="Comic Sans MS" charset="0"/>
              </a:rPr>
              <a:t>MVA can maximize the discriminating power of the signal from the </a:t>
            </a:r>
            <a:r>
              <a:rPr lang="en-US" altLang="zh-CN" dirty="0" smtClean="0">
                <a:latin typeface="Comic Sans MS" charset="0"/>
                <a:cs typeface="Comic Sans MS" charset="0"/>
              </a:rPr>
              <a:t>backgrounds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dirty="0" smtClean="0">
                <a:latin typeface="Comic Sans MS" charset="0"/>
                <a:cs typeface="Comic Sans MS" charset="0"/>
              </a:rPr>
              <a:t>Improvement </a:t>
            </a:r>
            <a:r>
              <a:rPr lang="en-US" altLang="zh-CN" dirty="0">
                <a:latin typeface="Comic Sans MS" charset="0"/>
                <a:cs typeface="Comic Sans MS" charset="0"/>
              </a:rPr>
              <a:t>is above 10-20% </a:t>
            </a:r>
            <a:r>
              <a:rPr lang="en-US" altLang="zh-CN" dirty="0" err="1">
                <a:latin typeface="Comic Sans MS" charset="0"/>
                <a:cs typeface="Comic Sans MS" charset="0"/>
              </a:rPr>
              <a:t>w.r.t</a:t>
            </a:r>
            <a:r>
              <a:rPr lang="en-US" altLang="zh-CN" dirty="0">
                <a:latin typeface="Comic Sans MS" charset="0"/>
                <a:cs typeface="Comic Sans MS" charset="0"/>
              </a:rPr>
              <a:t> cut based one. </a:t>
            </a:r>
            <a:endParaRPr lang="en-US" altLang="zh-CN" dirty="0">
              <a:latin typeface="Comic Sans MS" charset="0"/>
              <a:cs typeface="Comic Sans MS" charset="0"/>
            </a:endParaRPr>
          </a:p>
        </p:txBody>
      </p:sp>
      <p:pic>
        <p:nvPicPr>
          <p:cNvPr id="6" name="图片 5" descr="Screen Shot 2013-07-09 at 上午11.1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8" y="1790580"/>
            <a:ext cx="4171950" cy="31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2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2438401" y="69851"/>
            <a:ext cx="7313613" cy="868363"/>
          </a:xfrm>
        </p:spPr>
        <p:txBody>
          <a:bodyPr>
            <a:normAutofit/>
          </a:bodyPr>
          <a:lstStyle/>
          <a:p>
            <a:r>
              <a:rPr lang="en-US" altLang="zh-CN" dirty="0"/>
              <a:t>ATLAS RUN1 results</a:t>
            </a:r>
            <a:endParaRPr lang="zh-CN" altLang="en-US" dirty="0"/>
          </a:p>
        </p:txBody>
      </p:sp>
      <p:pic>
        <p:nvPicPr>
          <p:cNvPr id="48130" name="图片 4" descr="Screen Shot 2013-09-10 at 下午5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9" y="1638300"/>
            <a:ext cx="43910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3" descr="Screen Shot 2013-09-11 at 下午11.53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1638300"/>
            <a:ext cx="42719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本框 5"/>
          <p:cNvSpPr txBox="1">
            <a:spLocks noChangeArrowheads="1"/>
          </p:cNvSpPr>
          <p:nvPr/>
        </p:nvSpPr>
        <p:spPr bwMode="auto">
          <a:xfrm>
            <a:off x="7200901" y="2341564"/>
            <a:ext cx="178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oudy Old Style" charset="0"/>
                <a:ea typeface="宋体" charset="0"/>
                <a:cs typeface="宋体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oudy Old Style" charset="0"/>
                <a:ea typeface="宋体" charset="0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3.3σevidence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8133" name="矩形 2"/>
          <p:cNvSpPr>
            <a:spLocks noChangeArrowheads="1"/>
          </p:cNvSpPr>
          <p:nvPr/>
        </p:nvSpPr>
        <p:spPr bwMode="auto">
          <a:xfrm>
            <a:off x="801662" y="4972381"/>
            <a:ext cx="10587090" cy="138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CN" sz="2800" dirty="0">
                <a:cs typeface="宋体" charset="-122"/>
              </a:rPr>
              <a:t> </a:t>
            </a:r>
            <a:r>
              <a:rPr lang="en-US" altLang="zh-CN" sz="2800" dirty="0">
                <a:cs typeface="宋体" charset="-122"/>
              </a:rPr>
              <a:t>3.3σ </a:t>
            </a:r>
            <a:r>
              <a:rPr lang="en-US" altLang="zh-CN" sz="2800" dirty="0">
                <a:cs typeface="宋体" charset="-122"/>
              </a:rPr>
              <a:t>VBF </a:t>
            </a:r>
            <a:r>
              <a:rPr lang="en-US" altLang="zh-CN" sz="2800" dirty="0">
                <a:cs typeface="宋体" charset="-122"/>
              </a:rPr>
              <a:t>Higgs evidence has been seen with ATLAS </a:t>
            </a:r>
            <a:r>
              <a:rPr lang="en-US" altLang="zh-CN" sz="2800" dirty="0" err="1" smtClean="0">
                <a:cs typeface="宋体" charset="-122"/>
              </a:rPr>
              <a:t>detectorThe</a:t>
            </a:r>
            <a:r>
              <a:rPr lang="en-US" altLang="zh-CN" sz="2800" dirty="0" smtClean="0">
                <a:cs typeface="宋体" charset="-122"/>
              </a:rPr>
              <a:t> </a:t>
            </a:r>
            <a:r>
              <a:rPr lang="en-US" altLang="zh-CN" sz="2800" dirty="0">
                <a:cs typeface="宋体" charset="-122"/>
              </a:rPr>
              <a:t>most </a:t>
            </a:r>
            <a:r>
              <a:rPr lang="en-US" altLang="zh-CN" sz="2800" dirty="0" err="1">
                <a:cs typeface="宋体" charset="-122"/>
              </a:rPr>
              <a:t>impov</a:t>
            </a:r>
            <a:r>
              <a:rPr lang="en-US" altLang="zh-CN" sz="2800" dirty="0">
                <a:cs typeface="宋体" charset="-122"/>
              </a:rPr>
              <a:t> </a:t>
            </a:r>
            <a:r>
              <a:rPr lang="en-US" altLang="zh-CN" sz="2800" dirty="0">
                <a:cs typeface="宋体" charset="-122"/>
              </a:rPr>
              <a:t>contribution to the 125.5 GeV VBF Higgs is from H</a:t>
            </a:r>
            <a:r>
              <a:rPr lang="en-US" altLang="zh-CN" sz="2800" dirty="0">
                <a:cs typeface="宋体" charset="-122"/>
                <a:sym typeface="Wingdings" charset="0"/>
              </a:rPr>
              <a:t> </a:t>
            </a:r>
            <a:r>
              <a:rPr lang="en-US" altLang="zh-CN" sz="2800" dirty="0">
                <a:latin typeface="Symbol" charset="2"/>
                <a:ea typeface="Symbol" charset="2"/>
                <a:cs typeface="Symbol" charset="2"/>
                <a:sym typeface="Wingdings" charset="0"/>
              </a:rPr>
              <a:t>gg </a:t>
            </a:r>
            <a:endParaRPr lang="en-US" altLang="zh-CN" sz="2800" dirty="0">
              <a:latin typeface="Symbol" charset="2"/>
              <a:ea typeface="Symbol" charset="2"/>
              <a:cs typeface="Symbol" charset="2"/>
              <a:sym typeface="Wingdings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altLang="zh-CN" sz="2800" dirty="0">
                <a:cs typeface="宋体" charset="-122"/>
                <a:sym typeface="Wingdings" charset="0"/>
              </a:rPr>
              <a:t> </a:t>
            </a:r>
            <a:r>
              <a:rPr lang="en-US" altLang="zh-CN" sz="2800" dirty="0" smtClean="0">
                <a:cs typeface="宋体" charset="-122"/>
              </a:rPr>
              <a:t>Combined </a:t>
            </a:r>
            <a:r>
              <a:rPr lang="en-US" altLang="zh-CN" sz="2800" dirty="0">
                <a:cs typeface="宋体" charset="-122"/>
              </a:rPr>
              <a:t>with CMS, the significance is above 5</a:t>
            </a:r>
            <a:r>
              <a:rPr lang="en-US" altLang="zh-CN" sz="2800" dirty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altLang="zh-CN" sz="2800" dirty="0">
                <a:cs typeface="宋体" charset="-122"/>
              </a:rPr>
              <a:t>.  </a:t>
            </a:r>
            <a:endParaRPr lang="en-US" altLang="zh-CN" sz="2800" dirty="0">
              <a:cs typeface="宋体" charset="-122"/>
              <a:sym typeface="Wingding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00" y="84859"/>
            <a:ext cx="7048583" cy="71524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RUN2 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altLang="zh-CN" dirty="0" smtClean="0">
                <a:latin typeface="+mn-lt"/>
                <a:ea typeface="Symbol" charset="2"/>
                <a:cs typeface="Symbol" charset="2"/>
              </a:rPr>
              <a:t>results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 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1018632"/>
            <a:ext cx="3297473" cy="316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31" y="2736677"/>
            <a:ext cx="4313375" cy="302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6" y="1211185"/>
            <a:ext cx="4191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08" y="442479"/>
            <a:ext cx="4134557" cy="5277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7326" y="4459607"/>
            <a:ext cx="124766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n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First observation of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~5</a:t>
            </a:r>
            <a:r>
              <a:rPr lang="en-US" sz="2400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sz="2400" b="1" dirty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VBF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signal from one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 experiment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。</a:t>
            </a:r>
            <a:endParaRPr lang="en-US" sz="2400" b="1" dirty="0" smtClean="0">
              <a:solidFill>
                <a:srgbClr val="C00000"/>
              </a:solidFill>
              <a:latin typeface="Symbol" charset="2"/>
              <a:ea typeface="Symbol" charset="2"/>
              <a:cs typeface="Symbol" charset="2"/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sz="2400" b="1" dirty="0" smtClean="0">
                <a:solidFill>
                  <a:srgbClr val="C00000"/>
                </a:solidFill>
              </a:rPr>
              <a:t>The signal strength is ~2XSM, which is still consistent with SM </a:t>
            </a:r>
            <a:r>
              <a:rPr lang="en-US" sz="2400" b="1" dirty="0" smtClean="0">
                <a:solidFill>
                  <a:srgbClr val="C00000"/>
                </a:solidFill>
              </a:rPr>
              <a:t>prediction within uncertainties.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charset="2"/>
              <a:buChar char="n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Submitted to P.R.D.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arXiv:1802.04146)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直线箭头连接符 4"/>
          <p:cNvCxnSpPr/>
          <p:nvPr/>
        </p:nvCxnSpPr>
        <p:spPr>
          <a:xfrm flipV="1">
            <a:off x="3191495" y="1888494"/>
            <a:ext cx="3875387" cy="2849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2816983" y="4366619"/>
            <a:ext cx="2637868" cy="1119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731</Words>
  <Application>Microsoft Macintosh PowerPoint</Application>
  <PresentationFormat>Widescreen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Calibri</vt:lpstr>
      <vt:lpstr>Calibri Light</vt:lpstr>
      <vt:lpstr>Comic Sans MS</vt:lpstr>
      <vt:lpstr>DengXian</vt:lpstr>
      <vt:lpstr>DengXian Light</vt:lpstr>
      <vt:lpstr>Goudy Old Style</vt:lpstr>
      <vt:lpstr>Lucida Grande</vt:lpstr>
      <vt:lpstr>Mangal</vt:lpstr>
      <vt:lpstr>PT Sans</vt:lpstr>
      <vt:lpstr>Symbol</vt:lpstr>
      <vt:lpstr>Times New Roman</vt:lpstr>
      <vt:lpstr>Wingdings</vt:lpstr>
      <vt:lpstr>宋体</vt:lpstr>
      <vt:lpstr>微软雅黑</vt:lpstr>
      <vt:lpstr>Arial</vt:lpstr>
      <vt:lpstr>Office Theme</vt:lpstr>
      <vt:lpstr>VBF Higgs with the ATLAS detector</vt:lpstr>
      <vt:lpstr>  Introduction</vt:lpstr>
      <vt:lpstr>Event signature of Vector Boson Fusion (VBF) Higgs</vt:lpstr>
      <vt:lpstr>Example: discriminating variables used in ATLAS for H-&gt;gg analysis</vt:lpstr>
      <vt:lpstr>Distributions of the discriminating variables</vt:lpstr>
      <vt:lpstr>Training/optimization the MVA</vt:lpstr>
      <vt:lpstr>Selection on BDT response</vt:lpstr>
      <vt:lpstr>ATLAS RUN1 results</vt:lpstr>
      <vt:lpstr>ATLAS RUN2 VBF H-&gt;gg results </vt:lpstr>
      <vt:lpstr>ATLAS VBF H-&gt;ZZ*</vt:lpstr>
      <vt:lpstr>PowerPoint Presentation</vt:lpstr>
      <vt:lpstr>ATLAS VBF H-&gt;WW*</vt:lpstr>
      <vt:lpstr>Conclusion</vt:lpstr>
      <vt:lpstr>                 backup slides</vt:lpstr>
      <vt:lpstr>correlation to mH</vt:lpstr>
      <vt:lpstr>    CMS  VBF H-&gt;gg strategy</vt:lpstr>
      <vt:lpstr>CMS VBF H-&gt;gg</vt:lpstr>
      <vt:lpstr>CMS VBF H-&gt;ZZ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VBF Higgs at LHC</dc:title>
  <dc:creator>fangyq@ihep.ac.cn</dc:creator>
  <cp:lastModifiedBy>fangyq@ihep.ac.cn</cp:lastModifiedBy>
  <cp:revision>57</cp:revision>
  <dcterms:created xsi:type="dcterms:W3CDTF">2018-03-31T21:20:14Z</dcterms:created>
  <dcterms:modified xsi:type="dcterms:W3CDTF">2018-06-20T07:26:30Z</dcterms:modified>
</cp:coreProperties>
</file>