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6" r:id="rId2"/>
    <p:sldId id="257" r:id="rId3"/>
    <p:sldId id="258" r:id="rId4"/>
    <p:sldId id="265" r:id="rId5"/>
    <p:sldId id="266" r:id="rId6"/>
    <p:sldId id="267" r:id="rId7"/>
    <p:sldId id="260" r:id="rId8"/>
    <p:sldId id="261" r:id="rId9"/>
    <p:sldId id="263" r:id="rId10"/>
    <p:sldId id="269" r:id="rId11"/>
    <p:sldId id="270" r:id="rId12"/>
    <p:sldId id="272" r:id="rId13"/>
    <p:sldId id="276" r:id="rId14"/>
    <p:sldId id="281" r:id="rId15"/>
    <p:sldId id="277" r:id="rId16"/>
    <p:sldId id="278" r:id="rId17"/>
    <p:sldId id="280" r:id="rId18"/>
    <p:sldId id="282" r:id="rId19"/>
    <p:sldId id="279" r:id="rId20"/>
    <p:sldId id="274" r:id="rId21"/>
    <p:sldId id="344" r:id="rId22"/>
    <p:sldId id="283" r:id="rId23"/>
    <p:sldId id="346" r:id="rId24"/>
    <p:sldId id="345" r:id="rId25"/>
    <p:sldId id="347" r:id="rId26"/>
    <p:sldId id="343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FF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5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wulei\Desktop\&#26032;&#24314;%20Microsoft%20Excel%20&#24037;&#2031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200" b="1" dirty="0"/>
              <a:t>Contributions</a:t>
            </a:r>
            <a:r>
              <a:rPr lang="en-US" altLang="zh-CN" sz="1200" b="1" baseline="0" dirty="0"/>
              <a:t> to co-annihilation</a:t>
            </a:r>
            <a:endParaRPr lang="zh-CN" altLang="en-US" sz="1200" b="1" dirty="0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43-4A4A-B1EC-B16C67805ADE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43-4A4A-B1EC-B16C67805ADE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43-4A4A-B1EC-B16C67805ADE}"/>
              </c:ext>
            </c:extLst>
          </c:dPt>
          <c:val>
            <c:numRef>
              <c:f>Sheet1!$A$1:$C$1</c:f>
              <c:numCache>
                <c:formatCode>General</c:formatCode>
                <c:ptCount val="3"/>
                <c:pt idx="0">
                  <c:v>0.5</c:v>
                </c:pt>
                <c:pt idx="1">
                  <c:v>0.30000000000000004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543-4A4A-B1EC-B16C67805ADE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7C31D-60DC-453D-B6C2-904B129E11FA}" type="datetimeFigureOut">
              <a:rPr lang="zh-CN" altLang="en-US" smtClean="0"/>
              <a:pPr/>
              <a:t>2018/6/21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6F747-665F-42A4-B9AC-834144E0D7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857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F747-665F-42A4-B9AC-834144E0D77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603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D15626E-05D4-4690-9433-B9019F2C7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2947A2D-B1A4-4DC5-BEB3-5CBCA6B96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7176988-95F8-459A-A3E8-F7063CD61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B75C-A209-4BB0-8199-D00CB2759A7C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9B254BC-FE10-4EAA-AC6B-49F3786A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3C873FF-5B05-4B7B-A20B-13E9F41D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4056-DDFC-4ADA-B37A-E443E16A43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25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34B0DA-4EA9-456A-AC63-84358B535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869A03A-8EEB-4F3C-96BD-FFE2071EC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F9EA671-8405-4B98-A13E-2020A233E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49F0-6EC7-416A-9F56-BAA7FBA22EA3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ED1C037-58F7-4D1D-B32B-21C9E04E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7061A18-FCD1-450F-A511-3A6679CB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3624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BFED03D-F976-46F0-A1DC-7B75EAD2B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A1AB42B-5CD6-49C1-8950-8FEF54A17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804B05B-D5AE-44AC-8CB8-B48C04E2F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CAA1-9406-4BF0-9A1A-A73D232B8C0F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F375E88-A763-47F6-8678-552D6F64B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3914CBD-9FB2-48F8-8F1E-B86FE563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2871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68ABE7-6E85-42E2-B319-C4518694E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10499CD-2F55-4FE2-8A02-508249F86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8F1BBD7-F155-4DD7-B89D-8BE7B2275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E3E5-C5F6-4500-9940-00AEDD7C3421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626499A-D359-4B34-ABD9-BC775EC2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BDF9C24-0696-458C-845B-CF426ED7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58928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0C34C79-F4F5-40BC-932F-8E6C79921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437FB78-6D98-4F48-9F37-A723808A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AA4ACA-C899-4EB2-821E-8F56ACB4D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B246-A564-40A4-8237-F1885B5777B2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A5DFCA4-A0AF-4A18-A749-F8AADAB2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A04B745-9F76-4ABE-9178-E33D09D2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4056-DDFC-4ADA-B37A-E443E16A43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8301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74557A9-8390-46D8-A7D4-8D0542E5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2E721C5-A33B-4A35-AFFC-528B4DB63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3F830F4-8270-4039-8A93-F3CF6569A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639E9F2-2D26-4AB2-85B9-80E4876B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C817-2DF8-4CF8-8DC4-968B681B361E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03678EC-F9F7-4E48-B97B-A2BD4F77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A4DDBC3-19DE-413E-8847-42760EE4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1134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FA64B40-594A-47F2-BED5-2641098D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0BD8073-BD33-4D28-80A8-6959F8455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9DCC877-47D3-44E1-8EF4-C72E628DD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FDC50C4-F8F9-4A78-B4D2-FA71AA670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73F8431-C6F4-491C-892C-00A934507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31254951-5ECB-4D99-BFEC-31497AF22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9A37-78DB-4C73-AB76-C78AB12FB87B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3D64B793-157E-4A95-8AF1-38577F34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A6C195C-56A3-4F08-8350-8666F7B3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6495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83E7EAC-EE9A-4180-9ED3-73A5CD58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613DB0B-559F-4FC6-B1C0-F83E9094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2B0C-DCB3-4A3E-8753-72AB25B15697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3B18ECA-93DA-4049-8D45-56DBE1821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7FF28BF-AFA2-48BC-8606-1F1B8443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7505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9849F0B-F2E3-4A84-9965-5BF6BA1F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304D-8425-4F2E-A4E8-F9ECF1C99613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B34AEB-5B0B-4BF1-885D-FCB50FB8C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E33F415-3261-4672-B953-DE3C94E9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1148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F95660-ACC7-4C1C-ABAE-3E8D6A77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D8BEDF8-C418-43CC-9810-2F65886E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9C89553-7934-4063-9333-B8056EE99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6E57578-4E24-49F3-9E78-E414AB00F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DF8B-3882-49A2-9B67-ABD165DA1D6E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87745A4-63F6-43B6-A338-F156263A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E8ACF9D-D9DA-4D6C-A50F-324CBF7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301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65123F3-F297-4C95-9B59-C5F907E47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FDD8E14F-7B22-4F4F-9B2A-691D311BB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001439B-54CE-4202-A082-80EE797DE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0388CB3-D16B-466E-9E28-865A76797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FDAE-7D5E-4B6E-A142-C7111C79044D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83EAF65-799E-45EE-B393-97C640E91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F1F7B3D-5DAD-4421-BD2A-802006F70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9305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C0248BE-E9AE-4038-A620-3064C8824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E3456C9-D928-4A66-8B44-C7F29A5BE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B8518DA-C07E-49C7-86D8-1083E6413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37916-6F4D-41C2-B44B-420AC24887C8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E8EB2F7-79DA-4D53-9085-2927CE913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07E9F76-1A69-4EC3-BA97-DEF96A26C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3796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chart" Target="../charts/chart1.xml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7290" y="3812848"/>
            <a:ext cx="6400800" cy="1704384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武 雷</a:t>
            </a:r>
            <a:endParaRPr lang="en-US" altLang="zh-CN" sz="3200" b="1" dirty="0">
              <a:latin typeface="华文楷体" pitchFamily="2" charset="-122"/>
              <a:ea typeface="华文楷体" pitchFamily="2" charset="-122"/>
            </a:endParaRPr>
          </a:p>
          <a:p>
            <a:endParaRPr lang="en-US" altLang="zh-CN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zh-CN" altLang="en-US" sz="26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at0086.com/UpLoadImages/Ent/WebMessage/2008071111032371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effectLst>
            <a:softEdge rad="50800"/>
          </a:effectLst>
        </p:spPr>
      </p:pic>
      <p:sp>
        <p:nvSpPr>
          <p:cNvPr id="6" name="矩形 5"/>
          <p:cNvSpPr/>
          <p:nvPr/>
        </p:nvSpPr>
        <p:spPr>
          <a:xfrm>
            <a:off x="2271690" y="479715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南京师范大学</a:t>
            </a:r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844824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Probing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-wino coannihilation DM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LHC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3DE7D6C-D54D-4737-AA75-C52D277F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F3AE-7FA9-4BFD-AA4A-67A2B4109338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F2E91367-DC23-4E49-90D3-A6403A722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中国高能物理学年会，上海，</a:t>
            </a:r>
            <a:r>
              <a:rPr lang="en-US" altLang="zh-CN" dirty="0" smtClean="0"/>
              <a:t>2018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5ED5507F-756C-4626-B2A7-925CAA7D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4056-DDFC-4ADA-B37A-E443E16A43B5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37847D0-300D-4093-919A-779CDDCD7B1F}"/>
              </a:ext>
            </a:extLst>
          </p:cNvPr>
          <p:cNvSpPr/>
          <p:nvPr/>
        </p:nvSpPr>
        <p:spPr>
          <a:xfrm>
            <a:off x="3286116" y="5589240"/>
            <a:ext cx="2579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arXiv:1804.0523</a:t>
            </a:r>
            <a:r>
              <a:rPr lang="zh-CN" altLang="en-US" b="1" dirty="0" smtClean="0"/>
              <a:t>（</a:t>
            </a:r>
            <a:r>
              <a:rPr lang="en-US" altLang="zh-CN" b="1" dirty="0" smtClean="0"/>
              <a:t>PRD</a:t>
            </a:r>
            <a:r>
              <a:rPr lang="zh-CN" altLang="en-US" b="1" dirty="0" smtClean="0"/>
              <a:t>）</a:t>
            </a:r>
            <a:r>
              <a:rPr lang="en-US" altLang="zh-CN" b="1" dirty="0" smtClean="0">
                <a:solidFill>
                  <a:srgbClr val="FFFFFF"/>
                </a:solidFill>
                <a:latin typeface="Lucida Grande"/>
              </a:rPr>
              <a:t>v:1804.05238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1AC5F3E-5376-40B5-8860-D675373B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F1AD7EB0-0ADB-4229-9A91-C2573C06BE60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653EFA8-8A04-4F79-A5B0-F27692A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E61C43D-98A9-4E17-87CB-767C7275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80148" y="642918"/>
            <a:ext cx="7749504" cy="5380650"/>
            <a:chOff x="199965" y="288032"/>
            <a:chExt cx="8692515" cy="602128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94523643-9D7F-4B4E-A0EB-EC9E3E2E4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9965" y="288032"/>
              <a:ext cx="8692515" cy="6021288"/>
            </a:xfrm>
            <a:prstGeom prst="rect">
              <a:avLst/>
            </a:prstGeom>
          </p:spPr>
        </p:pic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71CB2254-DF48-4F2F-A996-00252F6137C1}"/>
                </a:ext>
              </a:extLst>
            </p:cNvPr>
            <p:cNvGrpSpPr/>
            <p:nvPr/>
          </p:nvGrpSpPr>
          <p:grpSpPr>
            <a:xfrm>
              <a:off x="1199899" y="1727018"/>
              <a:ext cx="3522832" cy="2167136"/>
              <a:chOff x="3982301" y="3166703"/>
              <a:chExt cx="3632129" cy="2311152"/>
            </a:xfrm>
          </p:grpSpPr>
          <p:graphicFrame>
            <p:nvGraphicFramePr>
              <p:cNvPr id="8" name="图表 7">
                <a:extLst>
                  <a:ext uri="{FF2B5EF4-FFF2-40B4-BE49-F238E27FC236}">
                    <a16:creationId xmlns:a16="http://schemas.microsoft.com/office/drawing/2014/main" xmlns="" id="{8BB31118-1A71-4C1E-9183-1B63DD1C72D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val="440653857"/>
                  </p:ext>
                </p:extLst>
              </p:nvPr>
            </p:nvGraphicFramePr>
            <p:xfrm>
              <a:off x="3982301" y="3166703"/>
              <a:ext cx="3632129" cy="231115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xmlns="" id="{4197CD9F-7F2D-4BAE-B443-66DD58BE4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295581" y="4361647"/>
                <a:ext cx="454310" cy="254413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D4062534-C46C-4A88-A69E-65B0E6C01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25855" y="4786572"/>
                <a:ext cx="616606" cy="272334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BF8C77F0-D321-475D-B27E-8E18610C07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432840" y="3848753"/>
                <a:ext cx="1119187" cy="257175"/>
              </a:xfrm>
              <a:prstGeom prst="rect">
                <a:avLst/>
              </a:prstGeom>
            </p:spPr>
          </p:pic>
        </p:grp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6695DFF6-512C-4BB2-9904-7E4445BFF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9195682">
              <a:off x="3415255" y="2623598"/>
              <a:ext cx="3238007" cy="45094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439AEBD0-9042-4DE7-85B2-29B7DAB7A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56519" y="571368"/>
              <a:ext cx="4511625" cy="10233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55954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4713504-1767-46A8-914B-278AD68BA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35C-D36C-4430-986A-8F29EEA2AB4E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810957-B7CE-41B7-8394-5FEE02ADA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B615F0F-41BA-4472-B290-80735313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xmlns="" id="{0E48E1DE-FC6A-4FC0-B6BF-646383DF7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692696"/>
            <a:ext cx="4608512" cy="5120819"/>
          </a:xfr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05DC880-37B8-40E3-BA34-4082445D1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742392"/>
            <a:ext cx="4536504" cy="520688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759924C-7C00-4892-AFDB-26A8B5EF88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5802" y="4107113"/>
            <a:ext cx="2628900" cy="3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6722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>
            <a:extLst>
              <a:ext uri="{FF2B5EF4-FFF2-40B4-BE49-F238E27FC236}">
                <a16:creationId xmlns:a16="http://schemas.microsoft.com/office/drawing/2014/main" xmlns="" id="{65963BFF-7BCE-4C0F-ACD8-BDDA971D6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1196752"/>
            <a:ext cx="6456780" cy="4714259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43484D5-B5FE-4DC0-A8C4-10694FD32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8931-6BC8-4520-9606-7B79080FB97B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8CD7FA-4249-4AB2-8352-6415566D3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398BEA4-C6E5-408B-A980-634AB9E9F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10" name="标题 6">
            <a:extLst>
              <a:ext uri="{FF2B5EF4-FFF2-40B4-BE49-F238E27FC236}">
                <a16:creationId xmlns:a16="http://schemas.microsoft.com/office/drawing/2014/main" xmlns="" id="{F5AB2C90-AD65-4C0F-9464-134DEB553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03753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Soft lepton pair as a probe of B-W at the LHC</a:t>
            </a:r>
            <a:b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CN" altLang="en-US" sz="3200" dirty="0">
              <a:solidFill>
                <a:srgbClr val="00B05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7B46742-2517-4DAD-A4B5-44B56E18C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4928" y="4714884"/>
            <a:ext cx="2234196" cy="2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0294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4728775-F9A8-47C4-87D1-C6CC12A78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691763"/>
            <a:ext cx="5256585" cy="5650673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9E75045-ECC3-4063-84C7-C29ECAE98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6599-FDFE-4A17-8001-ACFF5E048ECF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F60E3F-D2E5-4CA6-8226-9617C04A3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B419BE9-5C2B-4B50-A960-96CE7D3E2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4B0CD2D-22B7-4A02-94D9-90B8957E56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193" y="620688"/>
            <a:ext cx="1460496" cy="612645"/>
          </a:xfrm>
          <a:prstGeom prst="rect">
            <a:avLst/>
          </a:prstGeom>
          <a:ln w="38100">
            <a:solidFill>
              <a:srgbClr val="66FF33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7DB2F05-76C9-475E-9DF8-F16E90D71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7620" y="692696"/>
            <a:ext cx="1992372" cy="504056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3824E9F1-FD41-4F0B-8CCC-3BE77725363D}"/>
              </a:ext>
            </a:extLst>
          </p:cNvPr>
          <p:cNvGrpSpPr/>
          <p:nvPr/>
        </p:nvGrpSpPr>
        <p:grpSpPr>
          <a:xfrm>
            <a:off x="4716016" y="1196752"/>
            <a:ext cx="4248472" cy="4680520"/>
            <a:chOff x="4463480" y="1340768"/>
            <a:chExt cx="4680520" cy="475252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01A5BA04-D8EC-4344-90AF-EA930CC3F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63480" y="1340768"/>
              <a:ext cx="4680520" cy="4752528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44413A27-B8D8-4990-B231-1B14541EE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54528" y="4557974"/>
              <a:ext cx="2802009" cy="1000532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AB996A8-5FFB-4F05-AB59-5B504B516B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5309" y="3161022"/>
            <a:ext cx="1221482" cy="2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902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B86A571-0914-4894-866E-E33C4285F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BE4A-A80F-432D-AEFC-8C26B5EC8BF1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F05290E-2E68-43B1-975F-D514E6D2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中国高能物理学年会，上海，</a:t>
            </a:r>
            <a:r>
              <a:rPr lang="en-US" altLang="zh-CN" dirty="0" smtClean="0"/>
              <a:t>2018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414E14C-C459-48ED-8AD6-F998AFA0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C7F697EE-FC0A-4B40-A991-67FEDEE22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3517308" cy="223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右箭头 21">
            <a:extLst>
              <a:ext uri="{FF2B5EF4-FFF2-40B4-BE49-F238E27FC236}">
                <a16:creationId xmlns:a16="http://schemas.microsoft.com/office/drawing/2014/main" xmlns="" id="{5894B726-A11C-4DB5-A3BF-44CEBE3E006F}"/>
              </a:ext>
            </a:extLst>
          </p:cNvPr>
          <p:cNvSpPr/>
          <p:nvPr/>
        </p:nvSpPr>
        <p:spPr>
          <a:xfrm>
            <a:off x="4250529" y="3856203"/>
            <a:ext cx="642942" cy="50798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A6419DD7-F40D-45E4-8489-65938CEA0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143248"/>
            <a:ext cx="3656319" cy="20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23">
            <a:extLst>
              <a:ext uri="{FF2B5EF4-FFF2-40B4-BE49-F238E27FC236}">
                <a16:creationId xmlns:a16="http://schemas.microsoft.com/office/drawing/2014/main" xmlns="" id="{ED191FDE-D779-4EBC-A4F1-405B761FC8E4}"/>
              </a:ext>
            </a:extLst>
          </p:cNvPr>
          <p:cNvSpPr txBox="1"/>
          <p:nvPr/>
        </p:nvSpPr>
        <p:spPr>
          <a:xfrm>
            <a:off x="107504" y="1124744"/>
            <a:ext cx="4032448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/>
              <a:t>For small-splitting region, visible particles are soft and LSPs are back-to-back causing small MET.</a:t>
            </a:r>
            <a:endParaRPr lang="zh-CN" altLang="en-US" sz="2000" b="1" dirty="0"/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xmlns="" id="{77280DE2-A207-4289-A4C6-8842AF31EB9F}"/>
              </a:ext>
            </a:extLst>
          </p:cNvPr>
          <p:cNvSpPr txBox="1"/>
          <p:nvPr/>
        </p:nvSpPr>
        <p:spPr>
          <a:xfrm>
            <a:off x="5291510" y="1124744"/>
            <a:ext cx="3456954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/>
              <a:t>ISR jet can boost the </a:t>
            </a:r>
            <a:r>
              <a:rPr lang="en-US" altLang="zh-CN" sz="2000" b="1" dirty="0" err="1"/>
              <a:t>electrowinos</a:t>
            </a:r>
            <a:r>
              <a:rPr lang="en-US" altLang="zh-CN" sz="2000" b="1" dirty="0"/>
              <a:t> X, making MET become larger as LSPs align.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02090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727B5D2-27DF-47D2-9AE9-B9EFE5B90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6DE2-5D1C-4082-BE43-466778799670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058D460-2204-4C67-B82F-F36D994F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348E8FA-D0BE-49B5-9CEA-9E4BF9242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B866A0A-5E2C-4D2B-96C2-71D16C79F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5366" y="544715"/>
            <a:ext cx="4613268" cy="280875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185947F-0E07-4D06-86A4-F76BF20798E0}"/>
              </a:ext>
            </a:extLst>
          </p:cNvPr>
          <p:cNvSpPr/>
          <p:nvPr/>
        </p:nvSpPr>
        <p:spPr>
          <a:xfrm>
            <a:off x="486966" y="3628762"/>
            <a:ext cx="826149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000" b="1" dirty="0"/>
              <a:t>T</a:t>
            </a:r>
            <a:r>
              <a:rPr lang="zh-CN" altLang="en-US" sz="2000" b="1" dirty="0"/>
              <a:t>here is no upper limit on the number of jets in our analysis.  Instead </a:t>
            </a:r>
            <a:r>
              <a:rPr lang="en-US" altLang="zh-CN" sz="2000" b="1" dirty="0"/>
              <a:t>jet veto</a:t>
            </a:r>
            <a:r>
              <a:rPr lang="zh-CN" altLang="en-US" sz="2000" b="1" dirty="0"/>
              <a:t>, a cut </a:t>
            </a:r>
            <a:r>
              <a:rPr lang="en-US" altLang="zh-CN" sz="2000" b="1" dirty="0"/>
              <a:t>on</a:t>
            </a:r>
            <a:r>
              <a:rPr lang="zh-CN" altLang="en-US" sz="2000" b="1" dirty="0"/>
              <a:t>            </a:t>
            </a:r>
            <a:r>
              <a:rPr lang="en-US" altLang="zh-CN" sz="2000" b="1" dirty="0"/>
              <a:t>                  </a:t>
            </a:r>
            <a:r>
              <a:rPr lang="zh-CN" altLang="en-US" sz="2000" b="1" dirty="0"/>
              <a:t>can also remove      background events efficiently but do not hurt the signal too much. </a:t>
            </a:r>
            <a:endParaRPr lang="en-US" altLang="zh-CN" sz="2000" b="1" dirty="0"/>
          </a:p>
          <a:p>
            <a:pPr marL="342900" indent="-342900">
              <a:buAutoNum type="arabicPeriod"/>
            </a:pPr>
            <a:endParaRPr lang="en-US" altLang="zh-CN" b="1" dirty="0"/>
          </a:p>
          <a:p>
            <a:pPr marL="342900" indent="-342900">
              <a:buAutoNum type="arabicPeriod"/>
            </a:pPr>
            <a:r>
              <a:rPr lang="en-US" altLang="zh-CN" sz="2000" b="1" dirty="0"/>
              <a:t>A soft lepton pair  in the final states can help to suppress Dell-Yan and </a:t>
            </a:r>
            <a:r>
              <a:rPr lang="en-US" altLang="zh-CN" sz="2000" b="1" dirty="0" err="1"/>
              <a:t>V+jets</a:t>
            </a:r>
            <a:r>
              <a:rPr lang="en-US" altLang="zh-CN" sz="2000" b="1" dirty="0"/>
              <a:t> backgrounds.</a:t>
            </a:r>
            <a:endParaRPr lang="zh-CN" altLang="en-US" sz="20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3A2B30D-3EDF-4F26-A100-55CEEDD12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4005064"/>
            <a:ext cx="1847960" cy="2694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BA4122D-2B9A-4761-B3A3-B9C3C477D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0758" y="3989259"/>
            <a:ext cx="252602" cy="272033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CA57D9F8-A7C4-400F-B447-41CA49043742}"/>
              </a:ext>
            </a:extLst>
          </p:cNvPr>
          <p:cNvSpPr/>
          <p:nvPr/>
        </p:nvSpPr>
        <p:spPr>
          <a:xfrm rot="1843549">
            <a:off x="5657237" y="2577272"/>
            <a:ext cx="1130002" cy="792088"/>
          </a:xfrm>
          <a:prstGeom prst="ellipse">
            <a:avLst/>
          </a:prstGeom>
          <a:noFill/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2EF829EB-16E7-44E8-A296-A89CBE8AFF0F}"/>
              </a:ext>
            </a:extLst>
          </p:cNvPr>
          <p:cNvSpPr/>
          <p:nvPr/>
        </p:nvSpPr>
        <p:spPr>
          <a:xfrm>
            <a:off x="3487713" y="349025"/>
            <a:ext cx="1130002" cy="792088"/>
          </a:xfrm>
          <a:prstGeom prst="ellipse">
            <a:avLst/>
          </a:prstGeom>
          <a:noFill/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6690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BA900CE-4DF6-4D5B-A59B-AC597890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6E84-39D4-461B-B56E-ACAEF9AE2DD7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9449772-7446-4A5C-B22B-885D41782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E19532-CD39-46D5-8989-58464EFA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xmlns="" id="{97D61039-76D3-4CE2-B7DA-23DC916A5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849" y="1335683"/>
            <a:ext cx="8748302" cy="3240360"/>
          </a:xfr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0A3A567-8778-40F0-9486-E78613E17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578112"/>
            <a:ext cx="3750990" cy="2657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4178238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387258B-63E6-4C00-A385-7EB04A83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953D-313E-4E88-8851-F112E935F827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B84581-49DA-46DE-B2D7-B34CE175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08E451A-A5A0-4FDD-88BF-B611B865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8FEFEA2-67DF-4B4B-88B5-88C62647A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772" y="764704"/>
            <a:ext cx="8676456" cy="481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5505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7929FB7-D303-4800-81C4-D61DD159E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00AD-24E9-4246-B369-5C3E597E457E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0AD1473-4B65-424B-A6DF-60B247333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E5F952E-AD82-4C0F-8F07-7BF79886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B604B7F-C6BF-4140-BE24-373FD0513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263055"/>
            <a:ext cx="7886700" cy="56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8498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>
            <a:extLst>
              <a:ext uri="{FF2B5EF4-FFF2-40B4-BE49-F238E27FC236}">
                <a16:creationId xmlns:a16="http://schemas.microsoft.com/office/drawing/2014/main" xmlns="" id="{F587E8FA-D371-4BFA-A595-A8FB7556F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540" y="332656"/>
            <a:ext cx="8588919" cy="4104456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4136629-6DE7-4404-BF93-C5A9ED819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094F-FFBC-49FD-AA8D-F69718F0EEE7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F90DEC4-DCC0-4731-8CB1-8A3654629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9B3942A-FC41-4EA1-9D9F-07DD39C8C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E089389E-C0E4-4877-AB4F-F01C20F0DCD4}"/>
              </a:ext>
            </a:extLst>
          </p:cNvPr>
          <p:cNvSpPr/>
          <p:nvPr/>
        </p:nvSpPr>
        <p:spPr>
          <a:xfrm>
            <a:off x="4630266" y="3284984"/>
            <a:ext cx="733822" cy="6883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1E55A6AD-E1A7-4668-A548-928DF559E9EC}"/>
              </a:ext>
            </a:extLst>
          </p:cNvPr>
          <p:cNvSpPr/>
          <p:nvPr/>
        </p:nvSpPr>
        <p:spPr>
          <a:xfrm>
            <a:off x="5652120" y="3645024"/>
            <a:ext cx="733822" cy="73025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C8E8B22-1970-43D7-9D58-93CF98EF7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86" y="4881634"/>
            <a:ext cx="8496944" cy="1047754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8C31F79C-CF57-48A3-9CDB-CA2D23F80FB4}"/>
              </a:ext>
            </a:extLst>
          </p:cNvPr>
          <p:cNvSpPr/>
          <p:nvPr/>
        </p:nvSpPr>
        <p:spPr>
          <a:xfrm>
            <a:off x="6465901" y="2229232"/>
            <a:ext cx="778346" cy="6798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E089389E-C0E4-4877-AB4F-F01C20F0DCD4}"/>
              </a:ext>
            </a:extLst>
          </p:cNvPr>
          <p:cNvSpPr/>
          <p:nvPr/>
        </p:nvSpPr>
        <p:spPr>
          <a:xfrm>
            <a:off x="4429124" y="1857364"/>
            <a:ext cx="857256" cy="785818"/>
          </a:xfrm>
          <a:prstGeom prst="ellipse">
            <a:avLst/>
          </a:prstGeom>
          <a:noFill/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18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5D5073B-7C58-4752-BB9A-B3741BF69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78D9401-2823-47A9-BD4C-686A074D2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700808"/>
            <a:ext cx="7200900" cy="4114800"/>
          </a:xfrm>
        </p:spPr>
        <p:txBody>
          <a:bodyPr/>
          <a:lstStyle/>
          <a:p>
            <a:endParaRPr lang="en-US" altLang="zh-CN" dirty="0"/>
          </a:p>
          <a:p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MSSM neutralino DM</a:t>
            </a:r>
          </a:p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</a:t>
            </a:r>
            <a:r>
              <a:rPr lang="en-US" altLang="zh-CN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-wino coannihilation and DM direct detections</a:t>
            </a:r>
          </a:p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 lepton pair as a probe of B-W at the LHC</a:t>
            </a:r>
          </a:p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817A2BC-FB1F-40FE-A70F-E676EA460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B5D3-66F4-49F0-B5E6-57D825BEDC11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F623CA3-0850-49C8-A906-B377BD72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C419EFB-7B8C-417F-9FB6-5DB2ACCA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93100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4EBD180-3F28-437F-A0A8-C94DE649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C56F-C01B-4FFC-861B-52B8EB11575D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BA8E501-2962-4666-801F-6A7BE937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ADC4B6D-BC6A-4610-8201-26B5285D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1EFB27B3-7B4A-4D3A-A71E-CA4C84A2CC03}"/>
              </a:ext>
            </a:extLst>
          </p:cNvPr>
          <p:cNvGrpSpPr/>
          <p:nvPr/>
        </p:nvGrpSpPr>
        <p:grpSpPr>
          <a:xfrm>
            <a:off x="233772" y="404664"/>
            <a:ext cx="8676456" cy="5760640"/>
            <a:chOff x="233772" y="404664"/>
            <a:chExt cx="8676456" cy="576064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735BBFBE-6BFF-4357-982B-C5FC6743A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3772" y="404664"/>
              <a:ext cx="8676456" cy="576064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3AF1677C-5FEF-4B84-8628-0D561B216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7397" y="1556792"/>
              <a:ext cx="758015" cy="246509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23D899CE-1F88-49A5-8CD1-BDC8E59D5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61750" y="2564904"/>
              <a:ext cx="1298682" cy="246509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16227CAF-DC0B-4BD0-B764-CDBA29C34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80112" y="3068960"/>
              <a:ext cx="720278" cy="238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948680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EE77195-F1AF-429E-B2F6-F15B2E2F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A442-C02E-45AD-80CE-82765CD42F40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291E24A-8C65-4CDF-9ADA-B10175B26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6FB8D41-2B77-434D-83A1-73433B82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xmlns="" id="{7DE654B6-5D90-4575-B655-0BC01426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1037531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4. Conclusions</a:t>
            </a:r>
            <a:endParaRPr lang="zh-CN" altLang="en-US" sz="32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BD510AD-F173-48B0-8787-B950EEF4E57A}"/>
              </a:ext>
            </a:extLst>
          </p:cNvPr>
          <p:cNvSpPr/>
          <p:nvPr/>
        </p:nvSpPr>
        <p:spPr>
          <a:xfrm>
            <a:off x="395536" y="1556792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b="1" dirty="0"/>
              <a:t>Neutralino DM is still alive, but under siege from direct detection</a:t>
            </a:r>
          </a:p>
          <a:p>
            <a:endParaRPr lang="en-US" altLang="zh-CN" sz="2800" b="1" dirty="0"/>
          </a:p>
          <a:p>
            <a:pPr marL="514350" indent="-514350">
              <a:buAutoNum type="arabicPeriod" startAt="2"/>
            </a:pPr>
            <a:r>
              <a:rPr lang="en-US" altLang="zh-CN" sz="2800" b="1" dirty="0"/>
              <a:t>B-W coannihilation can satisfy the DM relic density and escape direct detection bounds.</a:t>
            </a:r>
          </a:p>
          <a:p>
            <a:pPr marL="514350" indent="-514350">
              <a:buAutoNum type="arabicPeriod" startAt="2"/>
            </a:pPr>
            <a:endParaRPr lang="en-US" altLang="zh-CN" sz="2800" b="1" dirty="0"/>
          </a:p>
          <a:p>
            <a:pPr marL="514350" indent="-514350">
              <a:buAutoNum type="arabicPeriod" startAt="2"/>
            </a:pPr>
            <a:r>
              <a:rPr lang="en-US" altLang="zh-CN" sz="2800" b="1" dirty="0"/>
              <a:t>Digging out neutralino DM under neutrino floor needs the help of colliders.</a:t>
            </a:r>
          </a:p>
        </p:txBody>
      </p:sp>
    </p:spTree>
    <p:extLst>
      <p:ext uri="{BB962C8B-B14F-4D97-AF65-F5344CB8AC3E}">
        <p14:creationId xmlns:p14="http://schemas.microsoft.com/office/powerpoint/2010/main" xmlns="" val="2229799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AB9EB206-767F-4605-91A6-23CB2B909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529" y="3363147"/>
            <a:ext cx="4310571" cy="2842915"/>
          </a:xfrm>
          <a:prstGeom prst="rect">
            <a:avLst/>
          </a:prstGeom>
        </p:spPr>
      </p:pic>
      <p:pic>
        <p:nvPicPr>
          <p:cNvPr id="18" name="内容占位符 17">
            <a:extLst>
              <a:ext uri="{FF2B5EF4-FFF2-40B4-BE49-F238E27FC236}">
                <a16:creationId xmlns:a16="http://schemas.microsoft.com/office/drawing/2014/main" xmlns="" id="{4E8768D2-C5D8-4E02-9807-D2E3CAA96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718" y="136524"/>
            <a:ext cx="4290382" cy="3139154"/>
          </a:xfr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4544A321-2F67-40BC-BE93-E381E9D10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1818" y="122903"/>
            <a:ext cx="4176464" cy="31527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4E0118F-DF24-4BA6-BF2D-97CDD9DEA7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1818" y="3354931"/>
            <a:ext cx="4176464" cy="2842915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0E274AB-B92A-4A11-810C-F1CEEB65A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22D0-B6B7-443A-A508-0E6B1C543639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DD52DBC-2EED-4706-8B81-F72D31F8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857393D-5EA9-42DA-ABC7-5818F07F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F7E3728C-8FEE-42C3-A796-C357509A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043" y="1868631"/>
            <a:ext cx="4353990" cy="12003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175" cap="rnd">
                <a:solidFill>
                  <a:srgbClr val="FFFF99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7200" b="1" dirty="0">
                <a:solidFill>
                  <a:srgbClr val="FFFF00"/>
                </a:solidFill>
              </a:rPr>
              <a:t>Thanks</a:t>
            </a:r>
            <a:r>
              <a:rPr lang="zh-CN" altLang="en-US" sz="7200" b="1" dirty="0">
                <a:solidFill>
                  <a:srgbClr val="FFFF00"/>
                </a:solidFill>
              </a:rPr>
              <a:t>！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xmlns="" id="{E9E561C7-A273-4F13-A1BA-0AA39021E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3" y="2804735"/>
            <a:ext cx="8383425" cy="12003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175" cap="rnd">
                <a:solidFill>
                  <a:srgbClr val="FFFF99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7200" b="1" dirty="0">
                <a:solidFill>
                  <a:srgbClr val="FFFF00"/>
                </a:solidFill>
              </a:rPr>
              <a:t>Welcome to NNU</a:t>
            </a:r>
            <a:r>
              <a:rPr lang="zh-CN" altLang="en-US" sz="7200" b="1" dirty="0">
                <a:solidFill>
                  <a:srgbClr val="FFFF00"/>
                </a:solidFill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xmlns="" val="1196629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4F314A9-6A8D-4DD8-AB90-0A7F725C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6E04-B0CD-452F-BC62-393EE1A2BE77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A16492-D068-49C4-9FE2-18CF209D6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732176E-DDA1-4E5D-9CA6-737F238E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1E4DDBA-7F17-4DC7-ABBB-318DA36E5B4F}"/>
              </a:ext>
            </a:extLst>
          </p:cNvPr>
          <p:cNvSpPr txBox="1"/>
          <p:nvPr/>
        </p:nvSpPr>
        <p:spPr>
          <a:xfrm>
            <a:off x="3285430" y="2921168"/>
            <a:ext cx="2573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/>
              <a:t>Backup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1105517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3978ED-66BE-469B-A337-0BD886D6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xmlns="" id="{7893ADE4-E4BA-417E-AE85-344B07C49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6497"/>
            <a:ext cx="8784976" cy="6209854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33C71D0-9E79-4338-B5D7-70281265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4157-5384-4BE1-961E-7F9C811B53A4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5AD9E9C-5A9C-42A2-B0E3-7DA10375A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6E6B53-ABAB-4570-B700-C9F50F19F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55157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EE77195-F1AF-429E-B2F6-F15B2E2F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399D-4B9E-4F2B-98B6-D600AF56EBCF}" type="datetime1">
              <a:rPr lang="zh-CN" altLang="en-US" smtClean="0">
                <a:solidFill>
                  <a:srgbClr val="FF0000"/>
                </a:solidFill>
              </a:rPr>
              <a:t>2018/6/21</a:t>
            </a:fld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291E24A-8C65-4CDF-9ADA-B10175B26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6FB8D41-2B77-434D-83A1-73433B82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  <p:grpSp>
        <p:nvGrpSpPr>
          <p:cNvPr id="3" name="组合 11">
            <a:extLst>
              <a:ext uri="{FF2B5EF4-FFF2-40B4-BE49-F238E27FC236}">
                <a16:creationId xmlns:a16="http://schemas.microsoft.com/office/drawing/2014/main" xmlns="" id="{8C3592FB-B6F3-4A1C-A15F-D363E59E44FB}"/>
              </a:ext>
            </a:extLst>
          </p:cNvPr>
          <p:cNvGrpSpPr/>
          <p:nvPr/>
        </p:nvGrpSpPr>
        <p:grpSpPr>
          <a:xfrm>
            <a:off x="4275182" y="336076"/>
            <a:ext cx="4511660" cy="5214974"/>
            <a:chOff x="4499992" y="908720"/>
            <a:chExt cx="4511660" cy="4833916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C8A5BDB5-AD7E-491E-BC2A-B60767355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99992" y="908720"/>
              <a:ext cx="4511660" cy="4385451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9F42B3A5-25CE-431E-BDE8-8A8BED813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81790" y="5373217"/>
              <a:ext cx="4129862" cy="369419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A7C3520-CC94-423A-989E-CB8536FBA095}"/>
              </a:ext>
            </a:extLst>
          </p:cNvPr>
          <p:cNvSpPr txBox="1"/>
          <p:nvPr/>
        </p:nvSpPr>
        <p:spPr>
          <a:xfrm flipH="1">
            <a:off x="374574" y="5640189"/>
            <a:ext cx="835824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zh-CN" sz="1600" b="1" dirty="0">
                <a:solidFill>
                  <a:schemeClr val="tx1"/>
                </a:solidFill>
              </a:rPr>
              <a:t>Wino, </a:t>
            </a:r>
            <a:r>
              <a:rPr lang="en-US" altLang="zh-CN" sz="1600" b="1" dirty="0" err="1">
                <a:solidFill>
                  <a:schemeClr val="tx1"/>
                </a:solidFill>
              </a:rPr>
              <a:t>Higgsino</a:t>
            </a:r>
            <a:r>
              <a:rPr lang="en-US" altLang="zh-CN" sz="1600" b="1" dirty="0">
                <a:solidFill>
                  <a:schemeClr val="tx1"/>
                </a:solidFill>
              </a:rPr>
              <a:t> DM and </a:t>
            </a:r>
            <a:r>
              <a:rPr lang="en-US" altLang="zh-CN" sz="1600" b="1" dirty="0" err="1">
                <a:solidFill>
                  <a:schemeClr val="tx1"/>
                </a:solidFill>
              </a:rPr>
              <a:t>Bino</a:t>
            </a:r>
            <a:r>
              <a:rPr lang="en-US" altLang="zh-CN" sz="1600" b="1" dirty="0">
                <a:solidFill>
                  <a:schemeClr val="tx1"/>
                </a:solidFill>
              </a:rPr>
              <a:t> DM mixed with </a:t>
            </a:r>
            <a:r>
              <a:rPr lang="en-US" altLang="zh-CN" sz="1600" b="1" dirty="0" err="1">
                <a:solidFill>
                  <a:schemeClr val="tx1"/>
                </a:solidFill>
              </a:rPr>
              <a:t>Higgsino</a:t>
            </a:r>
            <a:r>
              <a:rPr lang="en-US" altLang="zh-CN" sz="1600" b="1" dirty="0">
                <a:solidFill>
                  <a:schemeClr val="tx1"/>
                </a:solidFill>
              </a:rPr>
              <a:t> (well-tempered) has been tightly constrained by direct detections and will be largely, even completed covered. 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121" name="Picture 1" descr="C:\Users\wulei\AppData\Roaming\Tencent\Users\502091012\QQ\WinTemp\RichOle\XHKFJK]}R1LX1QJGAD{QJV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36076"/>
            <a:ext cx="3786214" cy="5145524"/>
          </a:xfrm>
          <a:prstGeom prst="rect">
            <a:avLst/>
          </a:prstGeom>
          <a:noFill/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F269E0E-B4E6-4557-B8EE-5B79A4D2A57C}"/>
              </a:ext>
            </a:extLst>
          </p:cNvPr>
          <p:cNvSpPr/>
          <p:nvPr/>
        </p:nvSpPr>
        <p:spPr>
          <a:xfrm>
            <a:off x="2340370" y="39757"/>
            <a:ext cx="1731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/>
              <a:t>arXiv:1805.06206</a:t>
            </a:r>
          </a:p>
          <a:p>
            <a:r>
              <a:rPr lang="en-US" altLang="zh-CN" sz="1200" b="1" dirty="0" err="1"/>
              <a:t>Abdughani</a:t>
            </a:r>
            <a:r>
              <a:rPr lang="en-US" altLang="zh-CN" sz="1200" b="1" dirty="0"/>
              <a:t>, Ren, Zhao</a:t>
            </a:r>
            <a:endParaRPr lang="zh-CN" altLang="en-US" sz="1200" b="1" dirty="0"/>
          </a:p>
          <a:p>
            <a:endParaRPr lang="zh-CN" altLang="en-US" sz="12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52F94A8-5EC4-47B0-8F43-1C58E23908D4}"/>
              </a:ext>
            </a:extLst>
          </p:cNvPr>
          <p:cNvSpPr/>
          <p:nvPr/>
        </p:nvSpPr>
        <p:spPr>
          <a:xfrm>
            <a:off x="7500958" y="0"/>
            <a:ext cx="1744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/>
              <a:t> arXiv:1705.09164</a:t>
            </a:r>
          </a:p>
          <a:p>
            <a:r>
              <a:rPr lang="en-US" altLang="zh-CN" sz="1200" b="1" dirty="0" err="1"/>
              <a:t>Abdughani</a:t>
            </a:r>
            <a:r>
              <a:rPr lang="en-US" altLang="zh-CN" sz="1200" b="1" dirty="0"/>
              <a:t>, </a:t>
            </a:r>
            <a:r>
              <a:rPr lang="en-US" altLang="zh-CN" sz="1200" b="1" dirty="0" smtClean="0"/>
              <a:t>Wu</a:t>
            </a:r>
            <a:r>
              <a:rPr lang="en-US" altLang="zh-CN" sz="1200" b="1" dirty="0" smtClean="0"/>
              <a:t>, </a:t>
            </a:r>
            <a:r>
              <a:rPr lang="en-US" altLang="zh-CN" sz="1200" b="1" dirty="0" smtClean="0"/>
              <a:t>Yang 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4147571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7887F5B-AA9A-4F5B-BFEE-8C5F89AA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41F2023-4A73-4FC8-AF1A-5E64CCAFB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1A8F3C5-81EF-4EA0-A361-DC4BF9344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8C0-FF88-4B5A-8654-A963BD5F51E4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015B76D-8240-4C67-9CF9-62AC686C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05099D-DFBC-42B8-969D-0E9B6A76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E03B4A2-B943-4305-AEB4-867AAEF1D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6050" y="2060848"/>
            <a:ext cx="3096768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791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A9B737E-3BDA-4BCC-9DB9-7C17EF8A6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36" y="1170210"/>
            <a:ext cx="4675582" cy="4862737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Supersymmetry: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EE77195-F1AF-429E-B2F6-F15B2E2F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0012-21F8-4B43-8D79-29E0B7CFE70B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291E24A-8C65-4CDF-9ADA-B10175B26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6FB8D41-2B77-434D-83A1-73433B82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63BE58F-D9A7-4B59-97E4-AFC99165969D}"/>
              </a:ext>
            </a:extLst>
          </p:cNvPr>
          <p:cNvSpPr txBox="1"/>
          <p:nvPr/>
        </p:nvSpPr>
        <p:spPr>
          <a:xfrm>
            <a:off x="1072603" y="4609377"/>
            <a:ext cx="2090098" cy="1885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B0EDD7E4-7D8C-4967-97B0-148F7E608A29}"/>
              </a:ext>
            </a:extLst>
          </p:cNvPr>
          <p:cNvGrpSpPr/>
          <p:nvPr/>
        </p:nvGrpSpPr>
        <p:grpSpPr>
          <a:xfrm>
            <a:off x="179512" y="1170210"/>
            <a:ext cx="3615380" cy="4980237"/>
            <a:chOff x="827584" y="1690688"/>
            <a:chExt cx="2808312" cy="4665663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780CE09B-0C0F-4611-82B5-97C41A1D5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7584" y="1690688"/>
              <a:ext cx="2808312" cy="466566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02B630B3-4C28-43E3-A39B-704809F30978}"/>
                </a:ext>
              </a:extLst>
            </p:cNvPr>
            <p:cNvSpPr txBox="1"/>
            <p:nvPr/>
          </p:nvSpPr>
          <p:spPr>
            <a:xfrm>
              <a:off x="1410441" y="4481757"/>
              <a:ext cx="1649391" cy="1713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4315D3FB-D1D6-45FF-A19C-AB957B63038F}"/>
              </a:ext>
            </a:extLst>
          </p:cNvPr>
          <p:cNvGrpSpPr/>
          <p:nvPr/>
        </p:nvGrpSpPr>
        <p:grpSpPr>
          <a:xfrm>
            <a:off x="4860032" y="1700808"/>
            <a:ext cx="4104456" cy="4538044"/>
            <a:chOff x="4355976" y="1916833"/>
            <a:chExt cx="3816424" cy="432201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18C0A39C-6F9D-4E54-BF28-D225D5E0F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7984" y="1916833"/>
              <a:ext cx="3539364" cy="1368152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A80EB4D6-8D34-4E2C-8199-A66D5C5B8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6016" y="3365573"/>
              <a:ext cx="3251332" cy="135957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0B492445-B9D2-4C35-8823-154A7E89D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5976" y="4797152"/>
              <a:ext cx="3816424" cy="1441700"/>
            </a:xfrm>
            <a:prstGeom prst="rect">
              <a:avLst/>
            </a:prstGeom>
          </p:spPr>
        </p:pic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F5104276-7C8F-4103-AB4A-DB840FC2E529}"/>
              </a:ext>
            </a:extLst>
          </p:cNvPr>
          <p:cNvSpPr txBox="1"/>
          <p:nvPr/>
        </p:nvSpPr>
        <p:spPr>
          <a:xfrm rot="16200000">
            <a:off x="3973418" y="2155227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Naturalness</a:t>
            </a:r>
            <a:endParaRPr lang="zh-CN" altLang="en-US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F7127116-DD45-406E-8E33-E93217781E85}"/>
              </a:ext>
            </a:extLst>
          </p:cNvPr>
          <p:cNvSpPr txBox="1"/>
          <p:nvPr/>
        </p:nvSpPr>
        <p:spPr>
          <a:xfrm rot="16200000">
            <a:off x="3950648" y="3743752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Dark Matter</a:t>
            </a:r>
            <a:endParaRPr lang="zh-CN" altLang="en-US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A03808D7-7C7D-4088-8684-290398C6789E}"/>
              </a:ext>
            </a:extLst>
          </p:cNvPr>
          <p:cNvSpPr txBox="1"/>
          <p:nvPr/>
        </p:nvSpPr>
        <p:spPr>
          <a:xfrm rot="16200000">
            <a:off x="4013177" y="5244025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Unification</a:t>
            </a:r>
            <a:endParaRPr lang="zh-CN" altLang="en-US" b="1" dirty="0"/>
          </a:p>
        </p:txBody>
      </p:sp>
      <p:pic>
        <p:nvPicPr>
          <p:cNvPr id="28" name="图形 27" descr="指向右边的反手食指">
            <a:extLst>
              <a:ext uri="{FF2B5EF4-FFF2-40B4-BE49-F238E27FC236}">
                <a16:creationId xmlns:a16="http://schemas.microsoft.com/office/drawing/2014/main" xmlns="" id="{6A55E440-8A4E-4BD8-BB57-F9229A7B1F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986990" y="3315104"/>
            <a:ext cx="473936" cy="473936"/>
          </a:xfrm>
          <a:prstGeom prst="rect">
            <a:avLst/>
          </a:prstGeom>
        </p:spPr>
      </p:pic>
      <p:sp>
        <p:nvSpPr>
          <p:cNvPr id="21" name="标题 1">
            <a:extLst>
              <a:ext uri="{FF2B5EF4-FFF2-40B4-BE49-F238E27FC236}">
                <a16:creationId xmlns:a16="http://schemas.microsoft.com/office/drawing/2014/main" xmlns="" id="{F52F365F-DFC4-429C-9ED7-90E63BE60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06"/>
            <a:ext cx="7886700" cy="87802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1. MSSM neutralino DM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50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58C2481-7458-4FE9-847A-6CEAFA3C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90C9-F945-4923-BD50-D067E982CB05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067808-6E23-4ED0-A891-6571B030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111682F-279E-4862-B9C4-164603E24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7" name="Picture 6" descr="“dark matter detection”的图片搜索结果">
            <a:extLst>
              <a:ext uri="{FF2B5EF4-FFF2-40B4-BE49-F238E27FC236}">
                <a16:creationId xmlns:a16="http://schemas.microsoft.com/office/drawing/2014/main" xmlns="" id="{A3CA7923-8C65-4331-A9CF-EE2A0FC70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692696"/>
            <a:ext cx="7783528" cy="5256584"/>
          </a:xfrm>
          <a:prstGeom prst="rect">
            <a:avLst/>
          </a:prstGeom>
          <a:noFill/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BA971B5B-5BD8-4543-80F0-9FD361753CE5}"/>
              </a:ext>
            </a:extLst>
          </p:cNvPr>
          <p:cNvSpPr txBox="1"/>
          <p:nvPr/>
        </p:nvSpPr>
        <p:spPr>
          <a:xfrm>
            <a:off x="7090606" y="5753723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3986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E1327DA-F96F-4B99-A36A-4B4C53582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5FB0-5966-4ACD-8E2B-9A7D4925D7DA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A37DC12-A8C6-41A1-BAD1-268F148A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55A0DDA-DC3B-4CF5-8554-2460877A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2ED8CBA-90A5-48DD-B315-B5DEAF3BDF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9632" y="44624"/>
            <a:ext cx="4678045" cy="32403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1003229-8A66-4A95-855F-21D031CC9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284984"/>
            <a:ext cx="8209903" cy="305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664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5B90BD9-5EE4-4EAF-94E1-D1213D3D6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4C9A-4EDA-4B15-A49E-9074F914F9D5}" type="datetime1">
              <a:rPr lang="zh-CN" altLang="en-US" smtClean="0"/>
              <a:t>2018/6/21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7A6968B-EC77-46C1-85E1-EBE676165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2F5B8E2-4CE4-4EFE-80DB-C57A01EE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FA95BF5-5A95-4834-B64E-48EEE0B058D7}"/>
              </a:ext>
            </a:extLst>
          </p:cNvPr>
          <p:cNvSpPr/>
          <p:nvPr/>
        </p:nvSpPr>
        <p:spPr>
          <a:xfrm>
            <a:off x="357158" y="665976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1. DM may interact with the nucleons at loop levels, </a:t>
            </a:r>
          </a:p>
          <a:p>
            <a:endParaRPr lang="en-US" altLang="zh-CN" b="1" dirty="0">
              <a:solidFill>
                <a:srgbClr val="66FF33"/>
              </a:solidFill>
            </a:endParaRPr>
          </a:p>
          <a:p>
            <a:endParaRPr lang="en-US" altLang="zh-CN" b="1" dirty="0">
              <a:solidFill>
                <a:srgbClr val="66FF33"/>
              </a:solidFill>
            </a:endParaRPr>
          </a:p>
          <a:p>
            <a:endParaRPr lang="en-US" altLang="zh-CN" b="1" dirty="0">
              <a:solidFill>
                <a:srgbClr val="66FF33"/>
              </a:solidFill>
            </a:endParaRPr>
          </a:p>
          <a:p>
            <a:endParaRPr lang="en-US" altLang="zh-CN" b="1" dirty="0">
              <a:solidFill>
                <a:srgbClr val="66FF33"/>
              </a:solidFill>
            </a:endParaRPr>
          </a:p>
          <a:p>
            <a:r>
              <a:rPr lang="en-US" altLang="zh-CN" b="1" dirty="0">
                <a:solidFill>
                  <a:srgbClr val="0000FF"/>
                </a:solidFill>
              </a:rPr>
              <a:t>2. DM may annihilate with a light species that is nearby in mass, </a:t>
            </a:r>
          </a:p>
          <a:p>
            <a:endParaRPr lang="en-US" altLang="zh-CN" b="1" dirty="0">
              <a:solidFill>
                <a:srgbClr val="66FF33"/>
              </a:solidFill>
            </a:endParaRPr>
          </a:p>
          <a:p>
            <a:endParaRPr lang="en-US" altLang="zh-CN" b="1" dirty="0">
              <a:solidFill>
                <a:srgbClr val="66FF33"/>
              </a:solidFill>
            </a:endParaRPr>
          </a:p>
          <a:p>
            <a:endParaRPr lang="en-US" altLang="zh-CN" b="1" dirty="0">
              <a:solidFill>
                <a:srgbClr val="66FF33"/>
              </a:solidFill>
            </a:endParaRPr>
          </a:p>
          <a:p>
            <a:endParaRPr lang="en-US" altLang="zh-CN" b="1" dirty="0">
              <a:solidFill>
                <a:srgbClr val="66FF33"/>
              </a:solidFill>
            </a:endParaRPr>
          </a:p>
          <a:p>
            <a:r>
              <a:rPr lang="en-US" altLang="zh-CN" b="1" dirty="0">
                <a:solidFill>
                  <a:srgbClr val="0000FF"/>
                </a:solidFill>
              </a:rPr>
              <a:t>3. DM may have a suppressed scattering cross section due to cancelation effect,</a:t>
            </a:r>
          </a:p>
          <a:p>
            <a:endParaRPr lang="en-US" altLang="zh-CN" b="1" dirty="0">
              <a:solidFill>
                <a:srgbClr val="0000FF"/>
              </a:solidFill>
            </a:endParaRPr>
          </a:p>
          <a:p>
            <a:endParaRPr lang="en-US" altLang="zh-CN" b="1" dirty="0">
              <a:solidFill>
                <a:srgbClr val="0000FF"/>
              </a:solidFill>
            </a:endParaRPr>
          </a:p>
          <a:p>
            <a:endParaRPr lang="en-US" altLang="zh-CN" b="1" dirty="0">
              <a:solidFill>
                <a:srgbClr val="0000FF"/>
              </a:solidFill>
            </a:endParaRPr>
          </a:p>
          <a:p>
            <a:r>
              <a:rPr lang="en-US" altLang="zh-CN" b="1" dirty="0">
                <a:solidFill>
                  <a:srgbClr val="0000FF"/>
                </a:solidFill>
              </a:rPr>
              <a:t>4. DM may be light enough, below the sensitivity of current DD experiment.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F9B89C1-260E-469C-8B89-18F959EC536A}"/>
              </a:ext>
            </a:extLst>
          </p:cNvPr>
          <p:cNvSpPr txBox="1"/>
          <p:nvPr/>
        </p:nvSpPr>
        <p:spPr>
          <a:xfrm>
            <a:off x="395536" y="105810"/>
            <a:ext cx="8448147" cy="369332"/>
          </a:xfrm>
          <a:prstGeom prst="rect">
            <a:avLst/>
          </a:prstGeom>
          <a:ln w="25400"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Weakening the correlation between Direct Detection and other DM processes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ç¸å³å¾ç">
            <a:extLst>
              <a:ext uri="{FF2B5EF4-FFF2-40B4-BE49-F238E27FC236}">
                <a16:creationId xmlns:a16="http://schemas.microsoft.com/office/drawing/2014/main" xmlns="" id="{C5B77D7B-E449-4E31-B4DD-7D7FD5A3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1166" y="620688"/>
            <a:ext cx="1842517" cy="1466613"/>
          </a:xfrm>
          <a:prstGeom prst="rect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A482910-6B00-4A09-A976-0507B837B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096394"/>
            <a:ext cx="2160240" cy="95309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D311076-EE34-48EE-A242-50199932E2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564904"/>
            <a:ext cx="6216214" cy="81517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D903BB54-6194-4F50-A39F-E9FAAE7B2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0985" y="3789040"/>
            <a:ext cx="1783343" cy="80871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E439D377-9F79-4C80-B94F-9B33E4AF0E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972096"/>
            <a:ext cx="3305589" cy="51032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149FCAEA-EF44-4C45-9482-27B51639BCFC}"/>
              </a:ext>
            </a:extLst>
          </p:cNvPr>
          <p:cNvSpPr txBox="1"/>
          <p:nvPr/>
        </p:nvSpPr>
        <p:spPr>
          <a:xfrm>
            <a:off x="4823810" y="399226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or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3FED467-F1BE-4733-BA50-8D6D24E580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786322"/>
            <a:ext cx="2057400" cy="167317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D62712B-0B2C-48FA-9022-A35897C20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0677" y="5084269"/>
            <a:ext cx="2521311" cy="8650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8EC2E601-FFA5-4564-87F3-9BE735E9F3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907" y="6021288"/>
            <a:ext cx="3609093" cy="24274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748C75B8-8902-41BA-91FB-60AF219E03C7}"/>
              </a:ext>
            </a:extLst>
          </p:cNvPr>
          <p:cNvSpPr txBox="1"/>
          <p:nvPr/>
        </p:nvSpPr>
        <p:spPr>
          <a:xfrm>
            <a:off x="357158" y="1988840"/>
            <a:ext cx="294013" cy="3023421"/>
          </a:xfrm>
          <a:prstGeom prst="rect">
            <a:avLst/>
          </a:prstGeom>
          <a:noFill/>
          <a:ln w="381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C1AD6974-1E8E-459B-9EC0-CA588F118FB6}"/>
              </a:ext>
            </a:extLst>
          </p:cNvPr>
          <p:cNvSpPr/>
          <p:nvPr/>
        </p:nvSpPr>
        <p:spPr>
          <a:xfrm>
            <a:off x="6743804" y="5672281"/>
            <a:ext cx="2265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latin typeface="arial" panose="020B0604020202020204" pitchFamily="34" charset="0"/>
              </a:rPr>
              <a:t>arXiv:1804.05238</a:t>
            </a:r>
          </a:p>
          <a:p>
            <a:r>
              <a:rPr lang="en-US" altLang="zh-CN" sz="1200" b="1" dirty="0" err="1"/>
              <a:t>Duan</a:t>
            </a:r>
            <a:r>
              <a:rPr lang="en-US" altLang="zh-CN" sz="1200" b="1" dirty="0"/>
              <a:t>, Wang, Wu, Yang, Zhao</a:t>
            </a:r>
            <a:r>
              <a:rPr lang="en-US" altLang="zh-CN" sz="1200" b="1" dirty="0">
                <a:latin typeface="arial" panose="020B0604020202020204" pitchFamily="34" charset="0"/>
              </a:rPr>
              <a:t> </a:t>
            </a:r>
            <a:endParaRPr lang="zh-CN" altLang="en-US" sz="1200" b="1" dirty="0"/>
          </a:p>
        </p:txBody>
      </p:sp>
      <p:sp>
        <p:nvSpPr>
          <p:cNvPr id="22" name="椭圆 21"/>
          <p:cNvSpPr/>
          <p:nvPr/>
        </p:nvSpPr>
        <p:spPr>
          <a:xfrm>
            <a:off x="3086432" y="3951011"/>
            <a:ext cx="128588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721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EE77195-F1AF-429E-B2F6-F15B2E2F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98BE-FEF0-4BFB-849A-97AE21DE251D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291E24A-8C65-4CDF-9ADA-B10175B26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6FB8D41-2B77-434D-83A1-73433B82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8E48E6EF-0F0F-43C8-932C-0FA9B35AB4AE}"/>
              </a:ext>
            </a:extLst>
          </p:cNvPr>
          <p:cNvSpPr txBox="1"/>
          <p:nvPr/>
        </p:nvSpPr>
        <p:spPr>
          <a:xfrm>
            <a:off x="467544" y="588727"/>
            <a:ext cx="839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R-parity conserving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MSSM,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lightest neutralino can play the role of DM,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758FA7A-7C28-4013-ADDE-8D1C9AF914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440997"/>
            <a:ext cx="5223396" cy="11050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5EBDCE4-5CF7-4F92-ADF8-D92A38D20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2965" y="3909161"/>
            <a:ext cx="3713251" cy="36512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424226E8-C262-4977-9CAE-E2419E02D82C}"/>
              </a:ext>
            </a:extLst>
          </p:cNvPr>
          <p:cNvSpPr/>
          <p:nvPr/>
        </p:nvSpPr>
        <p:spPr>
          <a:xfrm>
            <a:off x="467544" y="304085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 mass matrix can be diagonalized by a unitary 4 × 4 matrices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N, </a:t>
            </a:r>
            <a:endParaRPr lang="zh-CN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CDDF411E-E5A1-47C1-A1E4-A271E7791824}"/>
              </a:ext>
            </a:extLst>
          </p:cNvPr>
          <p:cNvGrpSpPr/>
          <p:nvPr/>
        </p:nvGrpSpPr>
        <p:grpSpPr>
          <a:xfrm>
            <a:off x="251520" y="4994366"/>
            <a:ext cx="2088232" cy="792088"/>
            <a:chOff x="1115616" y="5157192"/>
            <a:chExt cx="2088232" cy="792088"/>
          </a:xfrm>
          <a:solidFill>
            <a:srgbClr val="FF0000"/>
          </a:solidFill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41F0BFB9-01ED-4999-9668-F9BAB6E69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5616" y="5679831"/>
              <a:ext cx="2088232" cy="26944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621C2137-2C83-4F9E-BC46-27934E5CF64A}"/>
                </a:ext>
              </a:extLst>
            </p:cNvPr>
            <p:cNvSpPr txBox="1"/>
            <p:nvPr/>
          </p:nvSpPr>
          <p:spPr>
            <a:xfrm>
              <a:off x="1630268" y="5157192"/>
              <a:ext cx="1069524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Bino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-like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57545992-E3BC-4EF7-B2CE-7565A081E7DF}"/>
              </a:ext>
            </a:extLst>
          </p:cNvPr>
          <p:cNvGrpSpPr/>
          <p:nvPr/>
        </p:nvGrpSpPr>
        <p:grpSpPr>
          <a:xfrm>
            <a:off x="2627784" y="4994366"/>
            <a:ext cx="2083668" cy="768088"/>
            <a:chOff x="3779912" y="5157192"/>
            <a:chExt cx="2083668" cy="768088"/>
          </a:xfrm>
          <a:solidFill>
            <a:srgbClr val="FFFF00"/>
          </a:solidFill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954CB398-8A9C-43CA-85AA-C226BCB81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79912" y="5702721"/>
              <a:ext cx="2083668" cy="222559"/>
            </a:xfrm>
            <a:prstGeom prst="rect">
              <a:avLst/>
            </a:prstGeom>
            <a:grpFill/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3948E025-F66A-446C-BD1C-B7A772FDA03A}"/>
                </a:ext>
              </a:extLst>
            </p:cNvPr>
            <p:cNvSpPr txBox="1"/>
            <p:nvPr/>
          </p:nvSpPr>
          <p:spPr>
            <a:xfrm>
              <a:off x="4283216" y="5157192"/>
              <a:ext cx="115288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Wino-like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11571DB2-81C3-4675-BC43-F9CFF4A7EDFD}"/>
              </a:ext>
            </a:extLst>
          </p:cNvPr>
          <p:cNvGrpSpPr/>
          <p:nvPr/>
        </p:nvGrpSpPr>
        <p:grpSpPr>
          <a:xfrm>
            <a:off x="5008612" y="4994366"/>
            <a:ext cx="2083668" cy="773284"/>
            <a:chOff x="6292230" y="5157192"/>
            <a:chExt cx="2083668" cy="773284"/>
          </a:xfrm>
          <a:solidFill>
            <a:srgbClr val="66FF33"/>
          </a:solidFill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84759BD4-FB91-41AC-AF3F-F6DAC35C7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92230" y="5684968"/>
              <a:ext cx="2083668" cy="245508"/>
            </a:xfrm>
            <a:prstGeom prst="rect">
              <a:avLst/>
            </a:prstGeom>
            <a:grpFill/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2D6E1A8D-E774-4407-B236-13F3BC38B1A8}"/>
                </a:ext>
              </a:extLst>
            </p:cNvPr>
            <p:cNvSpPr txBox="1"/>
            <p:nvPr/>
          </p:nvSpPr>
          <p:spPr>
            <a:xfrm>
              <a:off x="6575698" y="5157192"/>
              <a:ext cx="151355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Higgsino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-like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908FA6A7-0A8B-4B00-AC9C-C1B99BFA2FB7}"/>
              </a:ext>
            </a:extLst>
          </p:cNvPr>
          <p:cNvSpPr txBox="1"/>
          <p:nvPr/>
        </p:nvSpPr>
        <p:spPr>
          <a:xfrm>
            <a:off x="7668344" y="4994366"/>
            <a:ext cx="106952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Mixed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7496856-5500-4E0B-A647-C551938ACE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5561138"/>
            <a:ext cx="1728192" cy="1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35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EE77195-F1AF-429E-B2F6-F15B2E2F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1DB5-2647-4A18-AF9D-57950544057D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291E24A-8C65-4CDF-9ADA-B10175B26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6FB8D41-2B77-434D-83A1-73433B82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07E50314-C7B0-4546-8867-830F2A89DFCA}"/>
              </a:ext>
            </a:extLst>
          </p:cNvPr>
          <p:cNvGrpSpPr/>
          <p:nvPr/>
        </p:nvGrpSpPr>
        <p:grpSpPr>
          <a:xfrm>
            <a:off x="49238" y="136524"/>
            <a:ext cx="4520612" cy="4248472"/>
            <a:chOff x="1259632" y="780624"/>
            <a:chExt cx="6408712" cy="529675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885ECFE8-2A4F-45A7-9999-9C9622E40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59632" y="780624"/>
              <a:ext cx="6408712" cy="5296752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6BC4FE19-7061-486A-8838-A741D4F82570}"/>
                </a:ext>
              </a:extLst>
            </p:cNvPr>
            <p:cNvSpPr txBox="1"/>
            <p:nvPr/>
          </p:nvSpPr>
          <p:spPr>
            <a:xfrm>
              <a:off x="2555776" y="3203550"/>
              <a:ext cx="473174" cy="5134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21BF7F28-10E9-4B11-96BB-3ED6EF2DB223}"/>
              </a:ext>
            </a:extLst>
          </p:cNvPr>
          <p:cNvSpPr txBox="1"/>
          <p:nvPr/>
        </p:nvSpPr>
        <p:spPr>
          <a:xfrm>
            <a:off x="2123728" y="4929198"/>
            <a:ext cx="4647426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Co-annihilating with stop/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stau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/wino…</a:t>
            </a:r>
          </a:p>
          <a:p>
            <a:pPr marL="342900" indent="-342900">
              <a:buAutoNum type="arabicPeriod"/>
            </a:pP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Resonant annihilation via Z, h, A, H</a:t>
            </a:r>
          </a:p>
          <a:p>
            <a:pPr marL="342900" indent="-342900">
              <a:buAutoNum type="arabicPeriod" startAt="2"/>
            </a:pP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 startAt="2"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Mixed with 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Higgsinos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(+Wino)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498FFFC-8706-479F-8A42-2410530D564F}"/>
              </a:ext>
            </a:extLst>
          </p:cNvPr>
          <p:cNvSpPr txBox="1"/>
          <p:nvPr/>
        </p:nvSpPr>
        <p:spPr>
          <a:xfrm>
            <a:off x="467544" y="443711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For </a:t>
            </a:r>
            <a:r>
              <a:rPr lang="en-US" altLang="zh-CN" sz="2000" b="1" dirty="0" err="1"/>
              <a:t>Bino</a:t>
            </a:r>
            <a:r>
              <a:rPr lang="en-US" altLang="zh-CN" sz="2000" b="1" dirty="0"/>
              <a:t>-like LSP, the observed relic density is usually achieved by:</a:t>
            </a:r>
            <a:endParaRPr lang="zh-CN" altLang="en-US" sz="20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A4B2108-B36A-45F9-8401-BA6FD3521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60649"/>
            <a:ext cx="4176464" cy="412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626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EE77195-F1AF-429E-B2F6-F15B2E2F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C7B0-899D-4F14-8ABC-074B172621E3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291E24A-8C65-4CDF-9ADA-B10175B26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中国高能物理学年会，上海，</a:t>
            </a:r>
            <a:r>
              <a:rPr lang="en-US" altLang="zh-CN" smtClean="0"/>
              <a:t>2018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6FB8D41-2B77-434D-83A1-73433B82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xmlns="" id="{7DE654B6-5D90-4575-B655-0BC01426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1037531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B-W coannihilation and DD</a:t>
            </a:r>
            <a:endParaRPr lang="zh-CN" altLang="en-US" sz="3200" dirty="0">
              <a:solidFill>
                <a:srgbClr val="00B05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0679E3EA-2D80-4D10-AC72-1FA75FC008C1}"/>
              </a:ext>
            </a:extLst>
          </p:cNvPr>
          <p:cNvSpPr txBox="1"/>
          <p:nvPr/>
        </p:nvSpPr>
        <p:spPr>
          <a:xfrm>
            <a:off x="542212" y="1052736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B-W coannihilation can appear in e.g. Split SUSY,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 SUSY GUT models with NUGM, pMSSM11 w g-2.</a:t>
            </a:r>
            <a:endParaRPr lang="zh-CN" altLang="en-US" sz="2400" b="1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305F69A7-9990-41DF-9B67-DB4C3853AC4E}"/>
              </a:ext>
            </a:extLst>
          </p:cNvPr>
          <p:cNvSpPr/>
          <p:nvPr/>
        </p:nvSpPr>
        <p:spPr>
          <a:xfrm>
            <a:off x="528791" y="2249585"/>
            <a:ext cx="7972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+mn-ea"/>
              </a:rPr>
              <a:t>We scan over the relevant parameter space </a:t>
            </a:r>
            <a:r>
              <a:rPr lang="en-US" altLang="zh-CN" sz="2400" b="1" dirty="0" smtClean="0">
                <a:latin typeface="+mn-ea"/>
              </a:rPr>
              <a:t>for the </a:t>
            </a:r>
            <a:r>
              <a:rPr lang="en-US" altLang="zh-CN" sz="2400" b="1" dirty="0">
                <a:latin typeface="+mn-ea"/>
              </a:rPr>
              <a:t>B-W coannihilation:</a:t>
            </a:r>
            <a:endParaRPr lang="zh-CN" altLang="en-US" sz="2400" b="1" dirty="0">
              <a:latin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E1489AB-CB34-449E-A1EE-E28FD509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1475" y="3429000"/>
            <a:ext cx="5315169" cy="3178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99B0B56-65D2-460D-B111-63EE0C63E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4572008"/>
            <a:ext cx="6715172" cy="137078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EAD294AC-6AFE-41EA-AE6A-A4DE1B28B2DF}"/>
              </a:ext>
            </a:extLst>
          </p:cNvPr>
          <p:cNvSpPr/>
          <p:nvPr/>
        </p:nvSpPr>
        <p:spPr>
          <a:xfrm>
            <a:off x="536132" y="3984982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+mn-ea"/>
              </a:rPr>
              <a:t>and impose the constraints:</a:t>
            </a:r>
            <a:endParaRPr lang="zh-CN" altLang="en-US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280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29960</TotalTime>
  <Words>667</Words>
  <Application>Microsoft Office PowerPoint</Application>
  <PresentationFormat>全屏显示(4:3)</PresentationFormat>
  <Paragraphs>155</Paragraphs>
  <Slides>26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主题​​</vt:lpstr>
      <vt:lpstr>幻灯片 1</vt:lpstr>
      <vt:lpstr>Outline</vt:lpstr>
      <vt:lpstr>1. MSSM neutralino DM</vt:lpstr>
      <vt:lpstr>幻灯片 4</vt:lpstr>
      <vt:lpstr>幻灯片 5</vt:lpstr>
      <vt:lpstr>幻灯片 6</vt:lpstr>
      <vt:lpstr>幻灯片 7</vt:lpstr>
      <vt:lpstr>幻灯片 8</vt:lpstr>
      <vt:lpstr>2. B-W coannihilation and DD</vt:lpstr>
      <vt:lpstr>幻灯片 10</vt:lpstr>
      <vt:lpstr>幻灯片 11</vt:lpstr>
      <vt:lpstr>3. Soft lepton pair as a probe of B-W at the LHC 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4. Conclusions</vt:lpstr>
      <vt:lpstr>幻灯片 22</vt:lpstr>
      <vt:lpstr>幻灯片 23</vt:lpstr>
      <vt:lpstr>幻灯片 24</vt:lpstr>
      <vt:lpstr>幻灯片 25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Physics Beyond the SM: An introduction</dc:title>
  <dc:creator>leiwu</dc:creator>
  <cp:lastModifiedBy>lei wu</cp:lastModifiedBy>
  <cp:revision>423</cp:revision>
  <dcterms:created xsi:type="dcterms:W3CDTF">2017-10-04T13:41:44Z</dcterms:created>
  <dcterms:modified xsi:type="dcterms:W3CDTF">2018-06-21T14:37:52Z</dcterms:modified>
</cp:coreProperties>
</file>