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70" r:id="rId5"/>
    <p:sldId id="271" r:id="rId6"/>
    <p:sldId id="272" r:id="rId7"/>
    <p:sldId id="274" r:id="rId8"/>
    <p:sldId id="276" r:id="rId9"/>
    <p:sldId id="282" r:id="rId10"/>
    <p:sldId id="262" r:id="rId11"/>
    <p:sldId id="278" r:id="rId12"/>
    <p:sldId id="279" r:id="rId13"/>
    <p:sldId id="280" r:id="rId14"/>
    <p:sldId id="281" r:id="rId15"/>
    <p:sldId id="269" r:id="rId16"/>
  </p:sldIdLst>
  <p:sldSz cx="9144000" cy="6858000" type="screen4x3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FFFF00"/>
    <a:srgbClr val="006600"/>
    <a:srgbClr val="3D9955"/>
    <a:srgbClr val="71B2E2"/>
    <a:srgbClr val="000066"/>
    <a:srgbClr val="009900"/>
    <a:srgbClr val="FF99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512" autoAdjust="0"/>
  </p:normalViewPr>
  <p:slideViewPr>
    <p:cSldViewPr snapToGrid="0">
      <p:cViewPr varScale="1">
        <p:scale>
          <a:sx n="78" d="100"/>
          <a:sy n="78" d="100"/>
        </p:scale>
        <p:origin x="1426" y="31"/>
      </p:cViewPr>
      <p:guideLst>
        <p:guide orient="horz" pos="30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 showGuides="1">
      <p:cViewPr varScale="1">
        <p:scale>
          <a:sx n="54" d="100"/>
          <a:sy n="54" d="100"/>
        </p:scale>
        <p:origin x="3192" y="69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68DB3A6E-9246-4B7D-B37D-F3C33DD2B80C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6D86BA4-B77E-4763-B404-8A2E52BE7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70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033181C0-D1D5-4004-9527-EC5B91036D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3225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3181C0-D1D5-4004-9527-EC5B91036D2F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674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3181C0-D1D5-4004-9527-EC5B91036D2F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524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Big-Bang nucleosynthesis (BBN) offers the deepest reliable probe of the early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Universe, being based on well-understood Standard Model physics [1]. Predictions of the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abundances of the light elements, D, 3He, 4He, and 7Li, synthesized at the end of the ‘first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three minutes,’ are in good overall agreement with the primordial abundances inferred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from observational data, thus validating the standard hot Big-Bang cosmology (see [2–5]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for reviews). This is particularly impressive given that these abundances span nine orders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of magnitude – from 4He/H ∼ 0.08 down to 7Li/H ∼ 10−10 (ratios by number).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3181C0-D1D5-4004-9527-EC5B91036D2F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315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49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CHEP2018</a:t>
            </a: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67891" y="6573981"/>
            <a:ext cx="3179618" cy="28401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r>
              <a:rPr lang="en-US" altLang="zh-CN" dirty="0" smtClean="0"/>
              <a:t>Light-mediator DM in </a:t>
            </a:r>
            <a:r>
              <a:rPr lang="en-US" altLang="zh-CN" dirty="0" err="1" smtClean="0"/>
              <a:t>PandaX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D2FE2-9D00-4C90-96CF-A8D907FECA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CHEP2018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 Light-mediator DM in PandaX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4FDDD-47B0-4C51-A1CF-7310704B19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CHEP2018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 Light-mediator DM in PandaX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3A0C2-3525-4C59-B218-E02FBCF888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94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CHEP2018</a:t>
            </a: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 Light-mediator DM in PandaX</a:t>
            </a: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1875-D891-4971-A7D9-1B99C621F7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CHEP2018</a:t>
            </a: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 Light-mediator DM in PandaX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C39F-F413-4341-9808-31B8F5C54D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0381" y="0"/>
            <a:ext cx="6918294" cy="78899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82929"/>
            <a:ext cx="2133600" cy="275070"/>
          </a:xfrm>
          <a:ln/>
        </p:spPr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n-US" altLang="zh-CN" smtClean="0"/>
              <a:t>CHEP2018</a:t>
            </a: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17074" y="6588127"/>
            <a:ext cx="3581400" cy="277092"/>
          </a:xfrm>
          <a:ln/>
        </p:spPr>
        <p:txBody>
          <a:bodyPr/>
          <a:lstStyle>
            <a:lvl1pPr>
              <a:defRPr i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r>
              <a:rPr lang="en-US" altLang="zh-CN" dirty="0" smtClean="0"/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Light-mediator DM in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PandaX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1069"/>
            <a:ext cx="2133600" cy="3069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CBD76-9D2A-47BE-9393-666C551F29C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" y="43546"/>
            <a:ext cx="954254" cy="736740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 bwMode="auto">
          <a:xfrm>
            <a:off x="8709" y="6559778"/>
            <a:ext cx="911787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CHEP2018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 Light-mediator DM in PandaX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D152E-2B76-4126-B0F8-236F0F8359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CHEP2018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 Light-mediator DM in PandaX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6E6F-BA1A-447E-80C3-8B4972C6BE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CHEP2018</a:t>
            </a: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 Light-mediator DM in PandaX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8449C-08CC-45BA-9EC4-106A44A8F1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CHEP2018</a:t>
            </a: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 Light-mediator DM in PandaX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627B-EBF9-4134-AAF0-F835EBD3E6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CHEP2018</a:t>
            </a: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 Light-mediator DM in PandaX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DB35-8A1F-43DA-9AF1-670C24BF1A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CHEP2018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 Light-mediator DM in PandaX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253C4-1F5C-468A-B596-EB15AB6788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CHEP2018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 Light-mediator DM in PandaX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23110-0C08-433F-9B15-021E29D363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78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CHEP2018</a:t>
            </a: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 Light-mediator DM in PandaX</a:t>
            </a: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1688"/>
            <a:ext cx="2133600" cy="38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5D5FB8A-E8DA-4368-8F0A-A5DE6E1EE5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图片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44" y="33338"/>
            <a:ext cx="966744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74678" y="179388"/>
            <a:ext cx="213995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3400" dirty="0">
              <a:solidFill>
                <a:srgbClr val="006600"/>
              </a:solidFill>
              <a:ea typeface="黑体" pitchFamily="49" charset="-122"/>
            </a:endParaRPr>
          </a:p>
        </p:txBody>
      </p:sp>
      <p:pic>
        <p:nvPicPr>
          <p:cNvPr id="9" name="Picture 12" descr="5"/>
          <p:cNvPicPr>
            <a:picLocks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" y="819156"/>
            <a:ext cx="79994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90" y="1956022"/>
            <a:ext cx="8643068" cy="2717358"/>
          </a:xfrm>
        </p:spPr>
        <p:txBody>
          <a:bodyPr/>
          <a:lstStyle/>
          <a:p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55" y="1793900"/>
            <a:ext cx="8786342" cy="3964726"/>
          </a:xfrm>
        </p:spPr>
        <p:txBody>
          <a:bodyPr/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Constraining </a:t>
            </a:r>
            <a:r>
              <a:rPr lang="en-US" altLang="zh-CN" dirty="0">
                <a:ea typeface="黑体" panose="02010609060101010101" pitchFamily="49" charset="-122"/>
              </a:rPr>
              <a:t>D</a:t>
            </a:r>
            <a:r>
              <a:rPr lang="en-US" altLang="zh-CN" dirty="0" smtClean="0">
                <a:ea typeface="黑体" panose="02010609060101010101" pitchFamily="49" charset="-122"/>
              </a:rPr>
              <a:t>ark </a:t>
            </a:r>
            <a:r>
              <a:rPr lang="en-US" altLang="zh-CN" dirty="0">
                <a:ea typeface="黑体" panose="02010609060101010101" pitchFamily="49" charset="-122"/>
              </a:rPr>
              <a:t>M</a:t>
            </a:r>
            <a:r>
              <a:rPr lang="en-US" altLang="zh-CN" dirty="0" smtClean="0">
                <a:ea typeface="黑体" panose="02010609060101010101" pitchFamily="49" charset="-122"/>
              </a:rPr>
              <a:t>atter </a:t>
            </a:r>
            <a:r>
              <a:rPr lang="en-US" altLang="zh-CN" dirty="0">
                <a:ea typeface="黑体" panose="02010609060101010101" pitchFamily="49" charset="-122"/>
              </a:rPr>
              <a:t>M</a:t>
            </a:r>
            <a:r>
              <a:rPr lang="en-US" altLang="zh-CN" dirty="0" smtClean="0">
                <a:ea typeface="黑体" panose="02010609060101010101" pitchFamily="49" charset="-122"/>
              </a:rPr>
              <a:t>odels with a </a:t>
            </a:r>
          </a:p>
          <a:p>
            <a:r>
              <a:rPr lang="en-US" altLang="zh-CN" dirty="0" smtClean="0">
                <a:ea typeface="黑体" panose="02010609060101010101" pitchFamily="49" charset="-122"/>
              </a:rPr>
              <a:t>Light Mediator at </a:t>
            </a:r>
            <a:r>
              <a:rPr lang="en-US" altLang="zh-CN" dirty="0" err="1" smtClean="0">
                <a:ea typeface="黑体" panose="02010609060101010101" pitchFamily="49" charset="-122"/>
              </a:rPr>
              <a:t>PandaX</a:t>
            </a:r>
            <a:r>
              <a:rPr lang="en-US" altLang="zh-CN" dirty="0" smtClean="0">
                <a:ea typeface="黑体" panose="02010609060101010101" pitchFamily="49" charset="-122"/>
              </a:rPr>
              <a:t> Experiment</a:t>
            </a:r>
            <a:endParaRPr lang="en-US" altLang="zh-CN" sz="4000" dirty="0" smtClean="0"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杨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勇，上海交通大学</a:t>
            </a:r>
            <a:endParaRPr lang="en-US" altLang="zh-CN" sz="2400" dirty="0" smtClean="0">
              <a:latin typeface="+mj-lt"/>
              <a:ea typeface="黑体" panose="02010609060101010101" pitchFamily="49" charset="-122"/>
            </a:endParaRPr>
          </a:p>
          <a:p>
            <a:r>
              <a:rPr lang="en-US" altLang="zh-CN" sz="2400" dirty="0" smtClean="0">
                <a:latin typeface="+mj-lt"/>
                <a:ea typeface="黑体" panose="02010609060101010101" pitchFamily="49" charset="-122"/>
              </a:rPr>
              <a:t>On behalf of </a:t>
            </a:r>
            <a:r>
              <a:rPr lang="en-US" altLang="zh-CN" sz="2400" dirty="0" err="1" smtClean="0">
                <a:latin typeface="+mj-lt"/>
                <a:ea typeface="黑体" panose="02010609060101010101" pitchFamily="49" charset="-122"/>
              </a:rPr>
              <a:t>PandaX</a:t>
            </a:r>
            <a:r>
              <a:rPr lang="en-US" altLang="zh-CN" sz="2400" dirty="0" smtClean="0">
                <a:latin typeface="+mj-lt"/>
                <a:ea typeface="黑体" panose="02010609060101010101" pitchFamily="49" charset="-122"/>
              </a:rPr>
              <a:t>-II Collaboration</a:t>
            </a:r>
          </a:p>
          <a:p>
            <a:r>
              <a:rPr lang="en-US" altLang="zh-CN" sz="2400" dirty="0" smtClean="0">
                <a:latin typeface="+mj-lt"/>
                <a:ea typeface="黑体" panose="02010609060101010101" pitchFamily="49" charset="-122"/>
              </a:rPr>
              <a:t>2018/6/22</a:t>
            </a:r>
          </a:p>
          <a:p>
            <a:endParaRPr lang="en-US" altLang="zh-CN" sz="2400" dirty="0">
              <a:latin typeface="+mj-lt"/>
              <a:ea typeface="黑体" panose="02010609060101010101" pitchFamily="49" charset="-122"/>
            </a:endParaRPr>
          </a:p>
          <a:p>
            <a:r>
              <a:rPr lang="en-US" altLang="zh-CN" sz="2400" i="1" dirty="0" smtClean="0">
                <a:latin typeface="+mj-lt"/>
                <a:ea typeface="黑体" panose="02010609060101010101" pitchFamily="49" charset="-122"/>
              </a:rPr>
              <a:t>Results based </a:t>
            </a:r>
            <a:r>
              <a:rPr lang="en-US" altLang="zh-CN" sz="2400" i="1" dirty="0">
                <a:latin typeface="+mj-lt"/>
                <a:ea typeface="黑体" panose="02010609060101010101" pitchFamily="49" charset="-122"/>
              </a:rPr>
              <a:t>on </a:t>
            </a:r>
            <a:r>
              <a:rPr lang="en-US" altLang="zh-CN" sz="2400" i="1" dirty="0" smtClean="0">
                <a:latin typeface="+mj-lt"/>
                <a:ea typeface="黑体" panose="02010609060101010101" pitchFamily="49" charset="-122"/>
              </a:rPr>
              <a:t>arxiv:1802.06912 (accepted by PRL)</a:t>
            </a:r>
          </a:p>
          <a:p>
            <a:endParaRPr lang="en-US" altLang="zh-CN" sz="2400" dirty="0" smtClean="0">
              <a:latin typeface="+mj-lt"/>
              <a:ea typeface="黑体" panose="02010609060101010101" pitchFamily="49" charset="-122"/>
            </a:endParaRPr>
          </a:p>
          <a:p>
            <a:endParaRPr lang="en-US" altLang="zh-CN" sz="1800" dirty="0"/>
          </a:p>
          <a:p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31127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Self-interacting DM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CHEP2018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Light-mediator DM in PandaX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BD76-9D2A-47BE-9393-666C551F29CB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194008" y="4612254"/>
            <a:ext cx="88732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We reinterpret our limits for a few SIDM models with a light mediator mixing with SM particles.  </a:t>
            </a:r>
          </a:p>
          <a:p>
            <a:endParaRPr lang="en-US" altLang="zh-CN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Two new parameters: </a:t>
            </a:r>
            <a:r>
              <a:rPr lang="en-US" altLang="zh-CN" dirty="0">
                <a:solidFill>
                  <a:srgbClr val="FF3300"/>
                </a:solidFill>
              </a:rPr>
              <a:t>mixing parameter</a:t>
            </a:r>
            <a:r>
              <a:rPr lang="en-US" altLang="zh-CN" dirty="0">
                <a:solidFill>
                  <a:srgbClr val="FF3300"/>
                </a:solidFill>
                <a:latin typeface="Symbol" panose="05050102010706020507" pitchFamily="18" charset="2"/>
              </a:rPr>
              <a:t> e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FF3300"/>
                </a:solidFill>
              </a:rPr>
              <a:t>fine structure constant in the dark sector</a:t>
            </a:r>
            <a:r>
              <a:rPr lang="en-US" altLang="zh-CN" dirty="0"/>
              <a:t> </a:t>
            </a:r>
            <a:r>
              <a:rPr lang="en-US" altLang="zh-CN" dirty="0" smtClean="0">
                <a:solidFill>
                  <a:srgbClr val="FF3300"/>
                </a:solidFill>
                <a:latin typeface="Symbol" panose="05050102010706020507" pitchFamily="18" charset="2"/>
              </a:rPr>
              <a:t>a</a:t>
            </a:r>
            <a:r>
              <a:rPr lang="en-US" altLang="zh-CN" baseline="-25000" dirty="0" smtClean="0">
                <a:solidFill>
                  <a:srgbClr val="FF3300"/>
                </a:solidFill>
                <a:latin typeface="Symbol" panose="05050102010706020507" pitchFamily="18" charset="2"/>
              </a:rPr>
              <a:t>c</a:t>
            </a:r>
            <a:endParaRPr lang="en-US" altLang="zh-CN" b="0" dirty="0" smtClean="0"/>
          </a:p>
          <a:p>
            <a:endParaRPr lang="en-US" altLang="zh-CN" b="0" dirty="0" smtClean="0"/>
          </a:p>
          <a:p>
            <a:endParaRPr lang="en-US" altLang="zh-CN" b="0" dirty="0" smtClean="0"/>
          </a:p>
          <a:p>
            <a:endParaRPr lang="en-US" altLang="zh-CN" b="0" dirty="0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07" y="1008130"/>
            <a:ext cx="5787709" cy="32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373"/>
          <a:stretch/>
        </p:blipFill>
        <p:spPr>
          <a:xfrm>
            <a:off x="3507371" y="2350935"/>
            <a:ext cx="5582205" cy="1034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07371" y="1096543"/>
            <a:ext cx="5064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For symmetric SIDM models, where DM and anti-DM are equally populated in early Universe, </a:t>
            </a:r>
            <a:r>
              <a:rPr lang="en-US" altLang="zh-CN" sz="2000" dirty="0" smtClean="0">
                <a:solidFill>
                  <a:srgbClr val="FF3300"/>
                </a:solidFill>
                <a:latin typeface="Symbol" panose="05050102010706020507" pitchFamily="18" charset="2"/>
              </a:rPr>
              <a:t>a</a:t>
            </a:r>
            <a:r>
              <a:rPr lang="en-US" altLang="zh-CN" sz="2000" baseline="-25000" dirty="0" smtClean="0">
                <a:solidFill>
                  <a:srgbClr val="FF3300"/>
                </a:solidFill>
                <a:latin typeface="Symbol" panose="05050102010706020507" pitchFamily="18" charset="2"/>
              </a:rPr>
              <a:t>c </a:t>
            </a:r>
            <a:r>
              <a:rPr lang="en-US" altLang="zh-CN" sz="2000" b="0" dirty="0" smtClean="0">
                <a:latin typeface="+mn-lt"/>
              </a:rPr>
              <a:t>can be fixed by the observed DM relic density. </a:t>
            </a:r>
          </a:p>
          <a:p>
            <a:endParaRPr lang="en-US" altLang="zh-CN" sz="2000" b="0" dirty="0">
              <a:latin typeface="+mn-lt"/>
            </a:endParaRPr>
          </a:p>
          <a:p>
            <a:endParaRPr lang="zh-CN" altLang="en-US" sz="2000" b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Fixing </a:t>
            </a:r>
            <a:r>
              <a:rPr lang="en-US" altLang="zh-CN" dirty="0">
                <a:solidFill>
                  <a:srgbClr val="FF3300"/>
                </a:solidFill>
                <a:latin typeface="Symbol" panose="05050102010706020507" pitchFamily="18" charset="2"/>
              </a:rPr>
              <a:t>a</a:t>
            </a:r>
            <a:r>
              <a:rPr lang="en-US" altLang="zh-CN" baseline="-25000" dirty="0">
                <a:solidFill>
                  <a:srgbClr val="FF3300"/>
                </a:solidFill>
                <a:latin typeface="Symbol" panose="05050102010706020507" pitchFamily="18" charset="2"/>
              </a:rPr>
              <a:t>c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CHEP2018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Light-mediator DM in PandaX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BD76-9D2A-47BE-9393-666C551F29CB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96" y="1046434"/>
            <a:ext cx="2656770" cy="20316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96" y="3795097"/>
            <a:ext cx="4051828" cy="46591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654460" y="4293257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 smtClean="0"/>
              <a:t>, H mixing </a:t>
            </a:r>
            <a:endParaRPr lang="zh-CN" altLang="en-US" b="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596" y="4311824"/>
            <a:ext cx="3816011" cy="48315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91264" y="5350740"/>
            <a:ext cx="2565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Asymmetric</a:t>
            </a:r>
          </a:p>
          <a:p>
            <a:r>
              <a:rPr lang="en-US" altLang="zh-CN" b="0" dirty="0"/>
              <a:t> </a:t>
            </a:r>
            <a:r>
              <a:rPr lang="en-US" altLang="zh-CN" b="0" dirty="0" smtClean="0"/>
              <a:t>   SIDM</a:t>
            </a:r>
          </a:p>
          <a:p>
            <a:endParaRPr lang="zh-CN" altLang="en-US" b="0" dirty="0"/>
          </a:p>
        </p:txBody>
      </p:sp>
      <p:sp>
        <p:nvSpPr>
          <p:cNvPr id="16" name="矩形 15"/>
          <p:cNvSpPr/>
          <p:nvPr/>
        </p:nvSpPr>
        <p:spPr>
          <a:xfrm>
            <a:off x="6937257" y="3786922"/>
            <a:ext cx="1814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 smtClean="0"/>
              <a:t>, </a:t>
            </a:r>
            <a:r>
              <a:rPr lang="en-US" altLang="zh-CN" b="0" dirty="0" smtClean="0">
                <a:latin typeface="Symbol" panose="05050102010706020507" pitchFamily="18" charset="2"/>
              </a:rPr>
              <a:t>g/</a:t>
            </a:r>
            <a:r>
              <a:rPr lang="en-US" altLang="zh-CN" b="0" dirty="0" smtClean="0"/>
              <a:t>Z mixing </a:t>
            </a:r>
            <a:endParaRPr lang="zh-CN" altLang="en-US" b="0" dirty="0"/>
          </a:p>
        </p:txBody>
      </p:sp>
      <p:sp>
        <p:nvSpPr>
          <p:cNvPr id="17" name="文本框 16"/>
          <p:cNvSpPr txBox="1"/>
          <p:nvPr/>
        </p:nvSpPr>
        <p:spPr>
          <a:xfrm>
            <a:off x="91264" y="3801337"/>
            <a:ext cx="206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/>
              <a:t>S</a:t>
            </a:r>
            <a:r>
              <a:rPr lang="en-US" altLang="zh-CN" b="0" dirty="0" smtClean="0"/>
              <a:t>ymmetric </a:t>
            </a:r>
          </a:p>
          <a:p>
            <a:r>
              <a:rPr lang="en-US" altLang="zh-CN" b="0" dirty="0" smtClean="0"/>
              <a:t>    SIDM</a:t>
            </a:r>
            <a:endParaRPr lang="zh-CN" altLang="en-US" b="0" dirty="0"/>
          </a:p>
        </p:txBody>
      </p:sp>
      <p:sp>
        <p:nvSpPr>
          <p:cNvPr id="18" name="文本框 17"/>
          <p:cNvSpPr txBox="1"/>
          <p:nvPr/>
        </p:nvSpPr>
        <p:spPr>
          <a:xfrm>
            <a:off x="2834695" y="5412524"/>
            <a:ext cx="5553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3300"/>
                </a:solidFill>
                <a:latin typeface="Symbol" panose="05050102010706020507" pitchFamily="18" charset="2"/>
              </a:rPr>
              <a:t>a</a:t>
            </a:r>
            <a:r>
              <a:rPr lang="en-US" altLang="zh-CN" baseline="-25000" dirty="0">
                <a:solidFill>
                  <a:srgbClr val="FF3300"/>
                </a:solidFill>
                <a:latin typeface="Symbol" panose="05050102010706020507" pitchFamily="18" charset="2"/>
              </a:rPr>
              <a:t>c </a:t>
            </a:r>
            <a:r>
              <a:rPr lang="en-US" altLang="zh-CN" dirty="0">
                <a:solidFill>
                  <a:srgbClr val="FF3300"/>
                </a:solidFill>
              </a:rPr>
              <a:t>= 0.01 </a:t>
            </a:r>
            <a:r>
              <a:rPr lang="en-US" altLang="zh-CN" b="0" dirty="0"/>
              <a:t> (~SM fine-structure constant)</a:t>
            </a:r>
            <a:endParaRPr lang="zh-CN" altLang="en-US" b="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69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SIDM: </a:t>
            </a:r>
            <a:r>
              <a:rPr lang="en-US" altLang="zh-CN" dirty="0" smtClean="0">
                <a:latin typeface="Symbol" panose="05050102010706020507" pitchFamily="18" charset="2"/>
              </a:rPr>
              <a:t>g</a:t>
            </a:r>
            <a:r>
              <a:rPr lang="en-US" altLang="zh-CN" dirty="0" smtClean="0"/>
              <a:t> mixing 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BD76-9D2A-47BE-9393-666C551F29CB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CHEP2018</a:t>
            </a: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Light-mediator DM in PandaX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2" y="942181"/>
            <a:ext cx="8459945" cy="357161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0066" y="4643937"/>
            <a:ext cx="8730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In the region of interest by astrophysical observation, </a:t>
            </a:r>
            <a:r>
              <a:rPr lang="en-US" altLang="zh-CN" b="0" dirty="0" err="1" smtClean="0"/>
              <a:t>PandaX</a:t>
            </a:r>
            <a:r>
              <a:rPr lang="en-US" altLang="zh-CN" b="0" dirty="0" smtClean="0"/>
              <a:t>-II is sensitive to </a:t>
            </a:r>
            <a:r>
              <a:rPr lang="en-US" altLang="zh-CN" b="0" dirty="0"/>
              <a:t>mixing parameter </a:t>
            </a:r>
            <a:r>
              <a:rPr lang="en-US" altLang="zh-CN" b="0" dirty="0" smtClean="0"/>
              <a:t>down to 10</a:t>
            </a:r>
            <a:r>
              <a:rPr lang="en-US" altLang="zh-CN" b="0" baseline="30000" dirty="0" smtClean="0"/>
              <a:t>-10</a:t>
            </a:r>
          </a:p>
          <a:p>
            <a:endParaRPr lang="en-US" altLang="zh-CN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 smtClean="0">
                <a:solidFill>
                  <a:srgbClr val="FF0000"/>
                </a:solidFill>
              </a:rPr>
              <a:t>However, we can not put direct limits on mediator mass because mixing parameter </a:t>
            </a:r>
            <a:r>
              <a:rPr lang="en-US" altLang="zh-CN" b="0" dirty="0">
                <a:solidFill>
                  <a:srgbClr val="FF0000"/>
                </a:solidFill>
              </a:rPr>
              <a:t>i</a:t>
            </a:r>
            <a:r>
              <a:rPr lang="en-US" altLang="zh-CN" b="0" dirty="0" smtClean="0">
                <a:solidFill>
                  <a:srgbClr val="FF0000"/>
                </a:solidFill>
              </a:rPr>
              <a:t>s not constrained  </a:t>
            </a:r>
          </a:p>
        </p:txBody>
      </p:sp>
    </p:spTree>
    <p:extLst>
      <p:ext uri="{BB962C8B-B14F-4D97-AF65-F5344CB8AC3E}">
        <p14:creationId xmlns:p14="http://schemas.microsoft.com/office/powerpoint/2010/main" val="42175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Z and H mixing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CHEP2018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Light-mediator DM in PandaX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BD76-9D2A-47BE-9393-666C551F29CB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1" y="1092124"/>
            <a:ext cx="8834085" cy="3717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4152" y="5198342"/>
            <a:ext cx="8130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 err="1" smtClean="0"/>
              <a:t>PandaX</a:t>
            </a:r>
            <a:r>
              <a:rPr lang="en-US" altLang="zh-CN" b="0" dirty="0" smtClean="0"/>
              <a:t>-II data are sensitive to as small as 2x10</a:t>
            </a:r>
            <a:r>
              <a:rPr lang="en-US" altLang="zh-CN" b="0" baseline="30000" dirty="0" smtClean="0"/>
              <a:t>-10</a:t>
            </a:r>
            <a:r>
              <a:rPr lang="en-US" altLang="zh-CN" b="0" dirty="0" smtClean="0"/>
              <a:t> mixing </a:t>
            </a:r>
          </a:p>
          <a:p>
            <a:r>
              <a:rPr lang="en-US" altLang="zh-CN" b="0" dirty="0"/>
              <a:t>p</a:t>
            </a:r>
            <a:r>
              <a:rPr lang="en-US" altLang="zh-CN" b="0" dirty="0" smtClean="0"/>
              <a:t>arameter for Z mixing and 10</a:t>
            </a:r>
            <a:r>
              <a:rPr lang="en-US" altLang="zh-CN" b="0" baseline="30000" dirty="0" smtClean="0"/>
              <a:t>-7</a:t>
            </a:r>
            <a:r>
              <a:rPr lang="en-US" altLang="zh-CN" b="0" dirty="0" smtClean="0"/>
              <a:t> for H mixing 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15933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</a:t>
            </a:r>
            <a:r>
              <a:rPr lang="en-US" altLang="zh-CN" dirty="0" smtClean="0"/>
              <a:t>ediator lifetime 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CHEP2018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Light-mediator DM in PandaX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BD76-9D2A-47BE-9393-666C551F29CB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44" y="1027138"/>
            <a:ext cx="7575753" cy="32225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50" y="4172860"/>
            <a:ext cx="4406941" cy="63002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9344" y="4981409"/>
            <a:ext cx="8567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Decay products shall not alter light element abundance, which is well predicted by Big-Bang Nucleosynthesis </a:t>
            </a:r>
            <a:r>
              <a:rPr lang="en-US" altLang="zh-CN" b="0" dirty="0"/>
              <a:t>(BBN</a:t>
            </a:r>
            <a:r>
              <a:rPr lang="en-US" altLang="zh-CN" b="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Take few </a:t>
            </a:r>
            <a:r>
              <a:rPr lang="en-US" altLang="zh-CN" b="0" dirty="0" smtClean="0">
                <a:latin typeface="Symbol" panose="05050102010706020507" pitchFamily="18" charset="2"/>
              </a:rPr>
              <a:t>t</a:t>
            </a:r>
            <a:r>
              <a:rPr lang="en-US" altLang="zh-CN" b="0" baseline="-25000" dirty="0" smtClean="0">
                <a:latin typeface="Symbol" panose="05050102010706020507" pitchFamily="18" charset="2"/>
              </a:rPr>
              <a:t>f</a:t>
            </a:r>
            <a:r>
              <a:rPr lang="en-US" altLang="zh-CN" b="0" dirty="0" smtClean="0"/>
              <a:t> reference limits from BBN consideration. </a:t>
            </a:r>
            <a:endParaRPr lang="en-US" altLang="zh-CN" b="0" dirty="0"/>
          </a:p>
        </p:txBody>
      </p:sp>
      <p:sp>
        <p:nvSpPr>
          <p:cNvPr id="10" name="文本框 9"/>
          <p:cNvSpPr txBox="1"/>
          <p:nvPr/>
        </p:nvSpPr>
        <p:spPr>
          <a:xfrm>
            <a:off x="5020691" y="877834"/>
            <a:ext cx="6746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1802.06912v1, </a:t>
            </a:r>
            <a:r>
              <a:rPr lang="en-US" altLang="zh-CN" sz="1200" dirty="0" smtClean="0">
                <a:solidFill>
                  <a:srgbClr val="FF0000"/>
                </a:solidFill>
              </a:rPr>
              <a:t>Not in accepted PRL version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CHEP2018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Light-mediator DM in PandaX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BD76-9D2A-47BE-9393-666C551F29CB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5025710" y="1712511"/>
            <a:ext cx="3929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0" dirty="0" smtClean="0"/>
          </a:p>
          <a:p>
            <a:endParaRPr lang="en-US" altLang="zh-CN" b="0" dirty="0" smtClean="0"/>
          </a:p>
          <a:p>
            <a:endParaRPr lang="en-US" altLang="zh-CN" b="0" dirty="0"/>
          </a:p>
          <a:p>
            <a:endParaRPr lang="en-US" altLang="zh-CN" b="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8537" y="1054003"/>
            <a:ext cx="8756602" cy="5046649"/>
          </a:xfrm>
        </p:spPr>
        <p:txBody>
          <a:bodyPr/>
          <a:lstStyle/>
          <a:p>
            <a:r>
              <a:rPr lang="en-US" altLang="zh-CN" sz="2800" dirty="0" smtClean="0"/>
              <a:t>DM-nucleon cross section limits are presented for the interaction through a light-mediator</a:t>
            </a:r>
          </a:p>
          <a:p>
            <a:pPr marL="0" indent="0">
              <a:buNone/>
            </a:pPr>
            <a:endParaRPr lang="en-US" altLang="zh-CN" sz="2800" dirty="0" smtClean="0"/>
          </a:p>
          <a:p>
            <a:r>
              <a:rPr lang="en-US" altLang="zh-CN" sz="2800" dirty="0" smtClean="0">
                <a:solidFill>
                  <a:schemeClr val="accent6"/>
                </a:solidFill>
              </a:rPr>
              <a:t>Can be worsen by several orders of magnitude than the standard WIMP limits. </a:t>
            </a:r>
          </a:p>
          <a:p>
            <a:pPr marL="0" indent="0">
              <a:buNone/>
            </a:pPr>
            <a:endParaRPr lang="en-US" altLang="zh-CN" sz="2800" dirty="0" smtClean="0"/>
          </a:p>
          <a:p>
            <a:r>
              <a:rPr lang="en-US" altLang="zh-CN" sz="2800" dirty="0" smtClean="0"/>
              <a:t>Direct detections can not put constraints on </a:t>
            </a:r>
            <a:r>
              <a:rPr lang="en-US" altLang="zh-CN" sz="2800" dirty="0" smtClean="0"/>
              <a:t>mediator mass in SIDM models </a:t>
            </a:r>
          </a:p>
          <a:p>
            <a:pPr lvl="1"/>
            <a:r>
              <a:rPr lang="en-US" altLang="zh-CN" sz="2000" dirty="0" smtClean="0"/>
              <a:t>Potential </a:t>
            </a:r>
            <a:r>
              <a:rPr lang="en-US" altLang="zh-CN" sz="2000" dirty="0" smtClean="0"/>
              <a:t>constraints if mediator lifetime limits are imposed (from BBN consideration) 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dirty="0" smtClean="0"/>
              <a:t>   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82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" y="1932817"/>
            <a:ext cx="1888230" cy="31669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黑体" panose="02010609060101010101" pitchFamily="49" charset="-122"/>
              </a:rPr>
              <a:t>  WIMP detection</a:t>
            </a:r>
            <a:endParaRPr lang="zh-CN" altLang="en-US" dirty="0">
              <a:latin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BD76-9D2A-47BE-9393-666C551F29CB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CHEP2018</a:t>
            </a:r>
            <a:endParaRPr lang="en-US" altLang="zh-CN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Light-mediator DM in PandaX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97621" y="1696007"/>
            <a:ext cx="1137765" cy="1144745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 flipH="1">
            <a:off x="3035387" y="1602225"/>
            <a:ext cx="1012121" cy="1248059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 bwMode="auto">
          <a:xfrm flipV="1">
            <a:off x="2122149" y="4148585"/>
            <a:ext cx="927197" cy="1184749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 bwMode="auto">
          <a:xfrm>
            <a:off x="3051673" y="4142668"/>
            <a:ext cx="1137765" cy="1144745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466503" y="4825748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6"/>
                </a:solidFill>
              </a:rPr>
              <a:t>nucleon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 bwMode="auto">
          <a:xfrm>
            <a:off x="3033691" y="2853777"/>
            <a:ext cx="32951" cy="1273320"/>
          </a:xfrm>
          <a:prstGeom prst="line">
            <a:avLst/>
          </a:prstGeom>
          <a:ln w="762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126215" y="2964444"/>
            <a:ext cx="479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latin typeface="Symbol" panose="05050102010706020507" pitchFamily="18" charset="2"/>
              </a:rPr>
              <a:t>f</a:t>
            </a:r>
            <a:endParaRPr lang="zh-CN" altLang="en-US" sz="4400" dirty="0">
              <a:latin typeface="Symbol" panose="05050102010706020507" pitchFamily="18" charset="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600359" y="1767314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96782" y="5786016"/>
            <a:ext cx="822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momentum transfer </a:t>
            </a:r>
            <a:r>
              <a:rPr lang="en-US" altLang="zh-CN" b="0" dirty="0"/>
              <a:t>&lt;</a:t>
            </a:r>
            <a:r>
              <a:rPr lang="en-US" altLang="zh-CN" b="0" dirty="0" smtClean="0"/>
              <a:t>q&gt;: 10-50 </a:t>
            </a:r>
            <a:r>
              <a:rPr lang="en-US" altLang="zh-CN" b="0" dirty="0" err="1" smtClean="0"/>
              <a:t>keV</a:t>
            </a:r>
            <a:r>
              <a:rPr lang="en-US" altLang="zh-CN" b="0" dirty="0" smtClean="0"/>
              <a:t> for 10-100 GeV DM </a:t>
            </a:r>
            <a:endParaRPr lang="zh-CN" altLang="en-US" b="0" dirty="0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774" y="1696007"/>
            <a:ext cx="4565823" cy="364059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6989796" y="2640697"/>
            <a:ext cx="1789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0" dirty="0" smtClean="0"/>
              <a:t>m</a:t>
            </a:r>
            <a:r>
              <a:rPr lang="en-US" altLang="zh-CN" sz="2000" b="0" baseline="-25000" dirty="0" smtClean="0">
                <a:latin typeface="Symbol" panose="05050102010706020507" pitchFamily="18" charset="2"/>
              </a:rPr>
              <a:t>f</a:t>
            </a:r>
            <a:r>
              <a:rPr lang="en-US" altLang="zh-CN" sz="2000" b="0" dirty="0" smtClean="0"/>
              <a:t> = 100 GeV</a:t>
            </a:r>
            <a:endParaRPr lang="zh-CN" altLang="en-US" sz="2000" b="0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258" y="1153803"/>
            <a:ext cx="4593892" cy="34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Assumption in WIMP search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BD76-9D2A-47BE-9393-666C551F29CB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13" name="文本框 12"/>
          <p:cNvSpPr txBox="1"/>
          <p:nvPr/>
        </p:nvSpPr>
        <p:spPr>
          <a:xfrm>
            <a:off x="5626488" y="4318843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Contact interaction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765563" y="1154392"/>
            <a:ext cx="1137765" cy="1144745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 bwMode="auto">
          <a:xfrm flipH="1">
            <a:off x="1903329" y="1060610"/>
            <a:ext cx="1012121" cy="1248059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 bwMode="auto">
          <a:xfrm flipV="1">
            <a:off x="990091" y="3606970"/>
            <a:ext cx="927197" cy="1184749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 bwMode="auto">
          <a:xfrm>
            <a:off x="1919615" y="3601053"/>
            <a:ext cx="1137765" cy="1144745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570002" y="1286766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34445" y="4284133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6"/>
                </a:solidFill>
              </a:rPr>
              <a:t>nucleon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901633" y="2312162"/>
            <a:ext cx="32951" cy="1273320"/>
          </a:xfrm>
          <a:prstGeom prst="line">
            <a:avLst/>
          </a:prstGeom>
          <a:ln w="762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994157" y="2422829"/>
            <a:ext cx="479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latin typeface="Symbol" panose="05050102010706020507" pitchFamily="18" charset="2"/>
              </a:rPr>
              <a:t>f</a:t>
            </a:r>
            <a:endParaRPr lang="zh-CN" altLang="en-US" sz="4400" dirty="0">
              <a:latin typeface="Symbol" panose="05050102010706020507" pitchFamily="18" charset="2"/>
            </a:endParaRPr>
          </a:p>
        </p:txBody>
      </p:sp>
      <p:sp>
        <p:nvSpPr>
          <p:cNvPr id="25" name="左右箭头 24"/>
          <p:cNvSpPr/>
          <p:nvPr/>
        </p:nvSpPr>
        <p:spPr bwMode="auto">
          <a:xfrm>
            <a:off x="3919800" y="2685546"/>
            <a:ext cx="1263803" cy="443107"/>
          </a:xfrm>
          <a:prstGeom prst="leftRightArrow">
            <a:avLst/>
          </a:prstGeom>
          <a:solidFill>
            <a:srgbClr val="FFFFB7"/>
          </a:solidFill>
          <a:ln w="28575" cap="flat" cmpd="sng" algn="ctr">
            <a:solidFill>
              <a:srgbClr val="A50021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2734159" y="1686437"/>
                <a:ext cx="3005068" cy="8456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groupChr>
                        <m:groupChrPr>
                          <m:chr m:val="→"/>
                          <m:vertJc m:val="bot"/>
                          <m:ctrlPr>
                            <a:rPr lang="el-GR" altLang="zh-CN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l-GR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zh-CN" altLang="el-GR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≫</m:t>
                          </m:r>
                          <m:r>
                            <m:rPr>
                              <m:brk m:alnAt="2"/>
                            </m:r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</m:groupCh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159" y="1686437"/>
                <a:ext cx="3005068" cy="8456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CHEP2018</a:t>
            </a:r>
            <a:endParaRPr lang="en-US" altLang="zh-CN" dirty="0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Light-mediator DM in PandaX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 bwMode="auto">
          <a:xfrm>
            <a:off x="5870329" y="1697432"/>
            <a:ext cx="1137765" cy="1144745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 bwMode="auto">
          <a:xfrm flipH="1">
            <a:off x="7008095" y="1603650"/>
            <a:ext cx="1012121" cy="1248059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 bwMode="auto">
          <a:xfrm flipV="1">
            <a:off x="6080897" y="2851709"/>
            <a:ext cx="927197" cy="1184749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 bwMode="auto">
          <a:xfrm>
            <a:off x="7010421" y="2845792"/>
            <a:ext cx="1137765" cy="1144745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 bwMode="auto">
          <a:xfrm>
            <a:off x="6849877" y="2692554"/>
            <a:ext cx="346681" cy="32806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29628" y="168643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439211" y="3733948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6"/>
                </a:solidFill>
              </a:rPr>
              <a:t>nucleon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04849" y="4962831"/>
            <a:ext cx="8683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For mediator mass &gt;&gt; </a:t>
            </a:r>
            <a:r>
              <a:rPr lang="en-US" altLang="zh-CN" b="0" i="1" dirty="0" smtClean="0"/>
              <a:t>q</a:t>
            </a:r>
            <a:r>
              <a:rPr lang="en-US" altLang="zh-CN" b="0" dirty="0" smtClean="0"/>
              <a:t>,  contact-interaction  assumption is valid,  no </a:t>
            </a:r>
            <a:r>
              <a:rPr lang="en-US" altLang="zh-CN" b="0" i="1" dirty="0" smtClean="0"/>
              <a:t>q</a:t>
            </a:r>
            <a:r>
              <a:rPr lang="en-US" altLang="zh-CN" b="0" dirty="0" smtClean="0"/>
              <a:t>-dependent.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Foundation of </a:t>
            </a:r>
            <a:r>
              <a:rPr lang="en-US" altLang="zh-CN" b="0" dirty="0" smtClean="0">
                <a:solidFill>
                  <a:srgbClr val="FF0000"/>
                </a:solidFill>
              </a:rPr>
              <a:t>“main results” </a:t>
            </a:r>
            <a:r>
              <a:rPr lang="en-US" altLang="zh-CN" b="0" dirty="0" smtClean="0"/>
              <a:t>(SI/SD) from direct DM experiments.  </a:t>
            </a:r>
          </a:p>
        </p:txBody>
      </p:sp>
    </p:spTree>
    <p:extLst>
      <p:ext uri="{BB962C8B-B14F-4D97-AF65-F5344CB8AC3E}">
        <p14:creationId xmlns:p14="http://schemas.microsoft.com/office/powerpoint/2010/main" val="14152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Roadmap of WIMP detection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CHEP2018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Light-mediator DM in PandaX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BD76-9D2A-47BE-9393-666C551F29CB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pic>
        <p:nvPicPr>
          <p:cNvPr id="7" name="内容占位符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" r="7066"/>
          <a:stretch/>
        </p:blipFill>
        <p:spPr bwMode="auto">
          <a:xfrm>
            <a:off x="196325" y="1010897"/>
            <a:ext cx="5527730" cy="534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上下箭头 2"/>
          <p:cNvSpPr/>
          <p:nvPr/>
        </p:nvSpPr>
        <p:spPr bwMode="auto">
          <a:xfrm>
            <a:off x="5724055" y="3556800"/>
            <a:ext cx="60087" cy="928799"/>
          </a:xfrm>
          <a:prstGeom prst="upDownArrow">
            <a:avLst/>
          </a:prstGeom>
          <a:solidFill>
            <a:srgbClr val="FFFFB7"/>
          </a:solidFill>
          <a:ln w="28575" cap="flat" cmpd="sng" algn="ctr">
            <a:solidFill>
              <a:srgbClr val="A50021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66474" y="3556800"/>
            <a:ext cx="347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 smtClean="0"/>
              <a:t>3 orders of magnitude</a:t>
            </a:r>
          </a:p>
          <a:p>
            <a:r>
              <a:rPr lang="en-US" altLang="zh-CN" b="0" dirty="0" smtClean="0"/>
              <a:t>to reach neutrino floor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34689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8757" y="0"/>
            <a:ext cx="7412922" cy="788995"/>
          </a:xfrm>
        </p:spPr>
        <p:txBody>
          <a:bodyPr/>
          <a:lstStyle/>
          <a:p>
            <a:r>
              <a:rPr lang="en-US" altLang="zh-CN" dirty="0" smtClean="0"/>
              <a:t>What if mediator is very light?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CHEP2018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Light-mediator DM in PandaX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BD76-9D2A-47BE-9393-666C551F29CB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37" y="1437510"/>
            <a:ext cx="2444708" cy="387129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383536" y="1886304"/>
            <a:ext cx="42229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0" dirty="0" smtClean="0"/>
              <a:t>Very light: means mediator mass is compared to or smaller than momentum transfer</a:t>
            </a:r>
          </a:p>
          <a:p>
            <a:endParaRPr lang="en-US" altLang="zh-CN" sz="2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0" dirty="0" smtClean="0"/>
              <a:t>How much our sensitivity is affected? </a:t>
            </a:r>
          </a:p>
          <a:p>
            <a:endParaRPr lang="en-US" altLang="zh-CN" dirty="0"/>
          </a:p>
          <a:p>
            <a:endParaRPr lang="en-US" altLang="zh-CN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2897926" y="999236"/>
                <a:ext cx="5862165" cy="561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l-GR" sz="2800" i="1">
                              <a:latin typeface="Cambria Math" panose="02040503050406030204" pitchFamily="18" charset="0"/>
                            </a:rPr>
                            <m:t>𝝓</m:t>
                          </m:r>
                        </m:sub>
                      </m:sSub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brk m:alnAt="2"/>
                        </m:rP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926" y="999236"/>
                <a:ext cx="5862165" cy="561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6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Recoil energy spectrum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" y="994499"/>
            <a:ext cx="4436017" cy="3744981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CHEP2018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Light-mediator DM in PandaX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BD76-9D2A-47BE-9393-666C551F29CB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703" y="1138378"/>
            <a:ext cx="4687822" cy="334452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3952" y="4905710"/>
            <a:ext cx="8412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Energy spectrum with a lighter mediator is more peaked</a:t>
            </a:r>
          </a:p>
          <a:p>
            <a:r>
              <a:rPr lang="en-US" altLang="zh-CN" b="0" dirty="0" smtClean="0"/>
              <a:t>    towards to low energies where efficiency is small. </a:t>
            </a:r>
          </a:p>
          <a:p>
            <a:endParaRPr lang="en-US" altLang="zh-CN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This can change drastically </a:t>
            </a:r>
            <a:r>
              <a:rPr lang="en-US" altLang="zh-CN" b="0" dirty="0" err="1" smtClean="0"/>
              <a:t>PandaX’s</a:t>
            </a:r>
            <a:r>
              <a:rPr lang="en-US" altLang="zh-CN" b="0" dirty="0" smtClean="0"/>
              <a:t> sensitivity </a:t>
            </a:r>
          </a:p>
          <a:p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21802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Simulated DM signals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BD76-9D2A-47BE-9393-666C551F29CB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2756"/>
          <a:stretch/>
        </p:blipFill>
        <p:spPr>
          <a:xfrm>
            <a:off x="-83610" y="1019092"/>
            <a:ext cx="4969718" cy="402405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CHEP2018</a:t>
            </a:r>
            <a:endParaRPr lang="en-US" altLang="zh-CN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Light-mediator DM in PandaX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67591" y="1312101"/>
            <a:ext cx="42935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Simulated distributions </a:t>
            </a:r>
            <a:r>
              <a:rPr lang="en-US" altLang="zh-CN" b="0" dirty="0"/>
              <a:t>in </a:t>
            </a:r>
            <a:r>
              <a:rPr lang="en-US" altLang="zh-CN" b="0" dirty="0" err="1" smtClean="0"/>
              <a:t>PandaX</a:t>
            </a:r>
            <a:r>
              <a:rPr lang="en-US" altLang="zh-CN" b="0" dirty="0" smtClean="0"/>
              <a:t>-II</a:t>
            </a:r>
            <a:r>
              <a:rPr lang="zh-CN" altLang="en-US" b="0" dirty="0" smtClean="0"/>
              <a:t> </a:t>
            </a:r>
            <a:r>
              <a:rPr lang="en-US" altLang="zh-CN" b="0" dirty="0" smtClean="0"/>
              <a:t>after applying event-selections</a:t>
            </a:r>
          </a:p>
          <a:p>
            <a:endParaRPr lang="en-US" altLang="zh-CN" b="0" dirty="0"/>
          </a:p>
          <a:p>
            <a:endParaRPr lang="en-US" altLang="zh-CN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Populated events near detector</a:t>
            </a:r>
            <a:r>
              <a:rPr lang="en-US" altLang="zh-CN" b="0" dirty="0"/>
              <a:t> </a:t>
            </a:r>
            <a:r>
              <a:rPr lang="en-US" altLang="zh-CN" b="0" dirty="0" smtClean="0"/>
              <a:t>threshold for light mediator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9254" y="5178413"/>
            <a:ext cx="8720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This analysis uses identical selections as previous WIMP</a:t>
            </a:r>
          </a:p>
          <a:p>
            <a:r>
              <a:rPr lang="en-US" altLang="zh-CN" b="0" dirty="0" smtClean="0"/>
              <a:t>    analysis [PRL119</a:t>
            </a:r>
            <a:r>
              <a:rPr lang="en-US" altLang="zh-CN" b="0" dirty="0"/>
              <a:t>, 181302 (2017</a:t>
            </a:r>
            <a:r>
              <a:rPr lang="en-US" altLang="zh-CN" b="0" dirty="0" smtClean="0"/>
              <a:t>)], so data and background </a:t>
            </a:r>
          </a:p>
          <a:p>
            <a:r>
              <a:rPr lang="en-US" altLang="zh-CN" b="0" dirty="0" smtClean="0"/>
              <a:t>    distributions are reusable. 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13983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Limits on DM-nucleon cross sections </a:t>
            </a:r>
            <a:endParaRPr lang="zh-CN" altLang="en-US" sz="3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BD76-9D2A-47BE-9393-666C551F29CB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006"/>
            <a:ext cx="9094968" cy="381145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CHEP2018</a:t>
            </a:r>
            <a:endParaRPr lang="en-US" altLang="zh-CN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Light-mediator DM in PandaX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673157"/>
            <a:ext cx="6058058" cy="1099486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 bwMode="auto">
          <a:xfrm>
            <a:off x="4865166" y="5793583"/>
            <a:ext cx="1347170" cy="0"/>
          </a:xfrm>
          <a:prstGeom prst="line">
            <a:avLst/>
          </a:prstGeom>
          <a:solidFill>
            <a:srgbClr val="FFFFB7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文本框 11"/>
          <p:cNvSpPr txBox="1"/>
          <p:nvPr/>
        </p:nvSpPr>
        <p:spPr>
          <a:xfrm>
            <a:off x="4778689" y="5820477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>
                <a:solidFill>
                  <a:srgbClr val="C00000"/>
                </a:solidFill>
              </a:rPr>
              <a:t>F</a:t>
            </a:r>
            <a:r>
              <a:rPr lang="en-US" altLang="zh-CN" b="0" dirty="0" smtClean="0">
                <a:solidFill>
                  <a:srgbClr val="C00000"/>
                </a:solidFill>
              </a:rPr>
              <a:t>or light-mediator DM models </a:t>
            </a:r>
            <a:endParaRPr lang="zh-CN" altLang="en-US" b="0" dirty="0">
              <a:solidFill>
                <a:srgbClr val="C00000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2638498" y="5640608"/>
            <a:ext cx="809697" cy="4366"/>
          </a:xfrm>
          <a:prstGeom prst="line">
            <a:avLst/>
          </a:prstGeom>
          <a:solidFill>
            <a:srgbClr val="FFFFB7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本框 17"/>
          <p:cNvSpPr txBox="1"/>
          <p:nvPr/>
        </p:nvSpPr>
        <p:spPr>
          <a:xfrm>
            <a:off x="2300995" y="5616963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 smtClean="0">
                <a:solidFill>
                  <a:srgbClr val="FF3300"/>
                </a:solidFill>
              </a:rPr>
              <a:t>Our limits</a:t>
            </a:r>
            <a:endParaRPr lang="zh-CN" altLang="en-US" b="0" dirty="0">
              <a:solidFill>
                <a:srgbClr val="FF33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 rot="20611313">
            <a:off x="6653014" y="3730572"/>
            <a:ext cx="2491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02060"/>
                </a:solidFill>
              </a:rPr>
              <a:t>Agree with SI WIMP results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0381" y="0"/>
            <a:ext cx="7290666" cy="788995"/>
          </a:xfrm>
        </p:spPr>
        <p:txBody>
          <a:bodyPr/>
          <a:lstStyle/>
          <a:p>
            <a:r>
              <a:rPr lang="en-US" altLang="zh-CN" sz="3600" dirty="0" smtClean="0"/>
              <a:t>Self-interacting dark matter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CHEP2018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Light-mediator DM in PandaX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BD76-9D2A-47BE-9393-666C551F29CB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1" y="1358247"/>
            <a:ext cx="8397972" cy="3019496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2"/>
              </a:rPr>
              <a:t>Phys. Rept.</a:t>
            </a: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188152" y="1000043"/>
            <a:ext cx="30828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Phys.Rept. 730 (2018) 1-57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241674" y="2023911"/>
            <a:ext cx="954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 smtClean="0">
                <a:solidFill>
                  <a:srgbClr val="0000CC"/>
                </a:solidFill>
              </a:rPr>
              <a:t>CDM</a:t>
            </a:r>
          </a:p>
          <a:p>
            <a:r>
              <a:rPr lang="en-US" altLang="zh-CN" b="0" dirty="0" smtClean="0">
                <a:solidFill>
                  <a:srgbClr val="FF0000"/>
                </a:solidFill>
              </a:rPr>
              <a:t>SIDM</a:t>
            </a:r>
            <a:endParaRPr lang="en-US" altLang="zh-CN" b="0" dirty="0" smtClean="0">
              <a:solidFill>
                <a:srgbClr val="0000CC"/>
              </a:solidFill>
            </a:endParaRPr>
          </a:p>
          <a:p>
            <a:endParaRPr lang="zh-CN" altLang="en-US" b="0" dirty="0">
              <a:solidFill>
                <a:srgbClr val="0000CC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1998" y="4485600"/>
            <a:ext cx="8752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 </a:t>
            </a:r>
            <a:r>
              <a:rPr lang="en-US" altLang="zh-CN" b="0" dirty="0" err="1" smtClean="0"/>
              <a:t>Collisionless</a:t>
            </a:r>
            <a:r>
              <a:rPr lang="en-US" altLang="zh-CN" b="0" dirty="0" smtClean="0"/>
              <a:t> </a:t>
            </a:r>
            <a:r>
              <a:rPr lang="en-US" altLang="zh-CN" b="0" dirty="0"/>
              <a:t>CDM-only simulations predict “</a:t>
            </a:r>
            <a:r>
              <a:rPr lang="en-US" altLang="zh-CN" b="0" dirty="0" err="1"/>
              <a:t>cuspy</a:t>
            </a:r>
            <a:r>
              <a:rPr lang="en-US" altLang="zh-CN" b="0" dirty="0" smtClean="0"/>
              <a:t>” </a:t>
            </a:r>
            <a:r>
              <a:rPr lang="en-US" altLang="zh-CN" b="0" dirty="0"/>
              <a:t>DM </a:t>
            </a:r>
            <a:endParaRPr lang="en-US" altLang="zh-CN" b="0" dirty="0" smtClean="0"/>
          </a:p>
          <a:p>
            <a:r>
              <a:rPr lang="en-US" altLang="zh-CN" b="0" dirty="0"/>
              <a:t> </a:t>
            </a:r>
            <a:r>
              <a:rPr lang="en-US" altLang="zh-CN" b="0" dirty="0" smtClean="0"/>
              <a:t>    density profiles, while observation prefer “core”.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/>
              <a:t> </a:t>
            </a:r>
            <a:r>
              <a:rPr lang="en-US" altLang="zh-CN" b="0" dirty="0" smtClean="0"/>
              <a:t>Others: </a:t>
            </a:r>
            <a:r>
              <a:rPr lang="en-US" altLang="zh-CN" b="0" dirty="0"/>
              <a:t>Missing satellites </a:t>
            </a:r>
            <a:r>
              <a:rPr lang="en-US" altLang="zh-CN" b="0" dirty="0" smtClean="0"/>
              <a:t>problem, Rotation curve diversity  problem, Too-big-to-Fail problem.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dirty="0"/>
              <a:t> </a:t>
            </a:r>
            <a:r>
              <a:rPr lang="en-US" altLang="zh-CN" b="0" dirty="0" smtClean="0"/>
              <a:t>SIDM is leading candidate to solve these issues. </a:t>
            </a:r>
          </a:p>
          <a:p>
            <a:endParaRPr lang="en-US" altLang="zh-CN" dirty="0" smtClean="0"/>
          </a:p>
          <a:p>
            <a:endParaRPr lang="en-US" altLang="zh-CN" b="0" dirty="0" smtClean="0"/>
          </a:p>
        </p:txBody>
      </p:sp>
    </p:spTree>
    <p:extLst>
      <p:ext uri="{BB962C8B-B14F-4D97-AF65-F5344CB8AC3E}">
        <p14:creationId xmlns:p14="http://schemas.microsoft.com/office/powerpoint/2010/main" val="14165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B7"/>
        </a:solidFill>
        <a:ln w="28575" cap="flat" cmpd="sng" algn="ctr">
          <a:solidFill>
            <a:srgbClr val="A50021"/>
          </a:solidFill>
          <a:prstDash val="solid"/>
          <a:round/>
          <a:headEnd type="arrow" w="med" len="med"/>
          <a:tailEnd type="arrow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B7"/>
        </a:solidFill>
        <a:ln w="28575" cap="flat" cmpd="sng" algn="ctr">
          <a:solidFill>
            <a:srgbClr val="A50021"/>
          </a:solidFill>
          <a:prstDash val="solid"/>
          <a:round/>
          <a:headEnd type="arrow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30790</TotalTime>
  <Words>735</Words>
  <Application>Microsoft Office PowerPoint</Application>
  <PresentationFormat>全屏显示(4:3)</PresentationFormat>
  <Paragraphs>148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 Unicode MS</vt:lpstr>
      <vt:lpstr>黑体</vt:lpstr>
      <vt:lpstr>宋体</vt:lpstr>
      <vt:lpstr>Arial</vt:lpstr>
      <vt:lpstr>Cambria Math</vt:lpstr>
      <vt:lpstr>Symbol</vt:lpstr>
      <vt:lpstr>默认设计模板</vt:lpstr>
      <vt:lpstr> </vt:lpstr>
      <vt:lpstr>  WIMP detection</vt:lpstr>
      <vt:lpstr>Assumption in WIMP search</vt:lpstr>
      <vt:lpstr>Roadmap of WIMP detection</vt:lpstr>
      <vt:lpstr>What if mediator is very light? </vt:lpstr>
      <vt:lpstr>Recoil energy spectrum</vt:lpstr>
      <vt:lpstr>Simulated DM signals </vt:lpstr>
      <vt:lpstr>Limits on DM-nucleon cross sections </vt:lpstr>
      <vt:lpstr>Self-interacting dark matter</vt:lpstr>
      <vt:lpstr>Self-interacting DM </vt:lpstr>
      <vt:lpstr>Fixing ac</vt:lpstr>
      <vt:lpstr>SIDM: g mixing  </vt:lpstr>
      <vt:lpstr>Z and H mixing </vt:lpstr>
      <vt:lpstr>Mediator lifetime 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su</dc:creator>
  <cp:lastModifiedBy>yong yang</cp:lastModifiedBy>
  <cp:revision>6240</cp:revision>
  <cp:lastPrinted>2011-06-08T05:13:00Z</cp:lastPrinted>
  <dcterms:created xsi:type="dcterms:W3CDTF">2007-05-28T01:21:32Z</dcterms:created>
  <dcterms:modified xsi:type="dcterms:W3CDTF">2018-06-22T00:29:40Z</dcterms:modified>
</cp:coreProperties>
</file>