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3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84" r:id="rId11"/>
    <p:sldId id="286" r:id="rId12"/>
    <p:sldId id="287" r:id="rId13"/>
    <p:sldId id="261" r:id="rId14"/>
    <p:sldId id="272" r:id="rId15"/>
    <p:sldId id="263" r:id="rId16"/>
    <p:sldId id="274" r:id="rId17"/>
    <p:sldId id="275" r:id="rId18"/>
    <p:sldId id="283" r:id="rId19"/>
    <p:sldId id="277" r:id="rId20"/>
    <p:sldId id="278" r:id="rId21"/>
    <p:sldId id="279" r:id="rId22"/>
    <p:sldId id="288" r:id="rId23"/>
    <p:sldId id="289" r:id="rId24"/>
    <p:sldId id="290" r:id="rId25"/>
    <p:sldId id="291" r:id="rId26"/>
    <p:sldId id="292" r:id="rId27"/>
    <p:sldId id="280" r:id="rId28"/>
    <p:sldId id="281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936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0432FF"/>
    <a:srgbClr val="FFFFFF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主题样式 1 - 个性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6"/>
    <p:restoredTop sz="94643"/>
  </p:normalViewPr>
  <p:slideViewPr>
    <p:cSldViewPr snapToGrid="0">
      <p:cViewPr>
        <p:scale>
          <a:sx n="74" d="100"/>
          <a:sy n="74" d="100"/>
        </p:scale>
        <p:origin x="640" y="144"/>
      </p:cViewPr>
      <p:guideLst>
        <p:guide orient="horz" pos="2936"/>
        <p:guide pos="4096"/>
      </p:guideLst>
    </p:cSldViewPr>
  </p:slideViewPr>
  <p:outlineViewPr>
    <p:cViewPr>
      <p:scale>
        <a:sx n="33" d="100"/>
        <a:sy n="33" d="100"/>
      </p:scale>
      <p:origin x="0" y="-2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6671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962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828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13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>
            <a:spLocks noGrp="1"/>
          </p:cNvSpPr>
          <p:nvPr>
            <p:ph type="body" sz="quarter" idx="14"/>
          </p:nvPr>
        </p:nvSpPr>
        <p:spPr>
          <a:xfrm>
            <a:off x="1270000" y="4222750"/>
            <a:ext cx="10464800" cy="774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wmf"/><Relationship Id="rId5" Type="http://schemas.openxmlformats.org/officeDocument/2006/relationships/image" Target="../media/image49.jpeg"/><Relationship Id="rId6" Type="http://schemas.openxmlformats.org/officeDocument/2006/relationships/image" Target="../media/image50.wmf"/><Relationship Id="rId10" Type="http://schemas.openxmlformats.org/officeDocument/2006/relationships/image" Target="../media/image55.png"/><Relationship Id="rId8" Type="http://schemas.openxmlformats.org/officeDocument/2006/relationships/image" Target="../media/image53.png"/><Relationship Id="rId9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54.png"/><Relationship Id="rId7" Type="http://schemas.openxmlformats.org/officeDocument/2006/relationships/image" Target="../media/image66.png"/><Relationship Id="rId8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png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69.png"/><Relationship Id="rId7" Type="http://schemas.openxmlformats.org/officeDocument/2006/relationships/image" Target="../media/image17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58.png"/><Relationship Id="rId5" Type="http://schemas.openxmlformats.org/officeDocument/2006/relationships/image" Target="../media/image1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5.png"/><Relationship Id="rId5" Type="http://schemas.openxmlformats.org/officeDocument/2006/relationships/image" Target="../media/image67.png"/><Relationship Id="rId6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8.png"/><Relationship Id="rId6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1.png"/><Relationship Id="rId5" Type="http://schemas.openxmlformats.org/officeDocument/2006/relationships/image" Target="../media/image85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89.png"/><Relationship Id="rId7" Type="http://schemas.openxmlformats.org/officeDocument/2006/relationships/image" Target="../media/image10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.png"/><Relationship Id="rId8" Type="http://schemas.openxmlformats.org/officeDocument/2006/relationships/image" Target="../media/image114.png"/><Relationship Id="rId9" Type="http://schemas.openxmlformats.org/officeDocument/2006/relationships/image" Target="../media/image98.png"/><Relationship Id="rId10" Type="http://schemas.openxmlformats.org/officeDocument/2006/relationships/image" Target="../media/image11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18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2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0.png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48.png"/><Relationship Id="rId4" Type="http://schemas.openxmlformats.org/officeDocument/2006/relationships/image" Target="../media/image50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1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9.png"/><Relationship Id="rId7" Type="http://schemas.openxmlformats.org/officeDocument/2006/relationships/image" Target="../media/image41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ecay Properties of Molecular States"/>
          <p:cNvSpPr>
            <a:spLocks noGrp="1"/>
          </p:cNvSpPr>
          <p:nvPr>
            <p:ph type="ctrTitle"/>
          </p:nvPr>
        </p:nvSpPr>
        <p:spPr>
          <a:xfrm>
            <a:off x="24241" y="1611313"/>
            <a:ext cx="12962271" cy="3302000"/>
          </a:xfrm>
          <a:prstGeom prst="rect">
            <a:avLst/>
          </a:prstGeom>
          <a:solidFill>
            <a:srgbClr val="FFFD00">
              <a:alpha val="69376"/>
            </a:srgbClr>
          </a:solidFill>
          <a:effectLst/>
        </p:spPr>
        <p:txBody>
          <a:bodyPr anchor="ctr" anchorCtr="0"/>
          <a:lstStyle>
            <a:lvl1pPr>
              <a:defRPr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Decay Properties of Molecular States</a:t>
            </a:r>
          </a:p>
        </p:txBody>
      </p:sp>
      <p:sp>
        <p:nvSpPr>
          <p:cNvPr id="120" name="Dian-Yong Chen…"/>
          <p:cNvSpPr>
            <a:spLocks noGrp="1"/>
          </p:cNvSpPr>
          <p:nvPr>
            <p:ph type="subTitle" sz="half" idx="1"/>
          </p:nvPr>
        </p:nvSpPr>
        <p:spPr>
          <a:xfrm>
            <a:off x="286549" y="5503613"/>
            <a:ext cx="12718251" cy="348538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32308">
              <a:defRPr sz="3552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000" dirty="0"/>
              <a:t>Dian-Yong </a:t>
            </a:r>
            <a:r>
              <a:rPr sz="4000" dirty="0" smtClean="0"/>
              <a:t>Chen</a:t>
            </a:r>
            <a:endParaRPr sz="4000" dirty="0"/>
          </a:p>
          <a:p>
            <a:pPr defTabSz="432308">
              <a:defRPr sz="3552" b="1">
                <a:latin typeface="Comic Sans MS"/>
                <a:ea typeface="Comic Sans MS"/>
                <a:cs typeface="Comic Sans MS"/>
                <a:sym typeface="Comic Sans MS"/>
              </a:defRPr>
            </a:pPr>
            <a:endParaRPr sz="4000" dirty="0"/>
          </a:p>
          <a:p>
            <a:pPr defTabSz="432308">
              <a:defRPr sz="3552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800" dirty="0">
                <a:solidFill>
                  <a:srgbClr val="C00000"/>
                </a:solidFill>
              </a:rPr>
              <a:t>Southeast </a:t>
            </a:r>
            <a:r>
              <a:rPr sz="4800" dirty="0" smtClean="0">
                <a:solidFill>
                  <a:srgbClr val="C00000"/>
                </a:solidFill>
              </a:rPr>
              <a:t>University</a:t>
            </a:r>
            <a:endParaRPr lang="en-US" sz="4800" dirty="0" smtClean="0">
              <a:solidFill>
                <a:srgbClr val="C00000"/>
              </a:solidFill>
            </a:endParaRPr>
          </a:p>
          <a:p>
            <a:pPr defTabSz="432308">
              <a:defRPr sz="3552" b="1">
                <a:latin typeface="Comic Sans MS"/>
                <a:ea typeface="Comic Sans MS"/>
                <a:cs typeface="Comic Sans MS"/>
                <a:sym typeface="Comic Sans MS"/>
              </a:defRPr>
            </a:pPr>
            <a:endParaRPr lang="en-US" sz="3552" dirty="0"/>
          </a:p>
          <a:p>
            <a:pPr algn="l" defTabSz="432308">
              <a:defRPr sz="3552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3000" dirty="0" smtClean="0">
                <a:solidFill>
                  <a:srgbClr val="00FDFF"/>
                </a:solidFill>
              </a:rPr>
              <a:t>PRD93,014003;</a:t>
            </a:r>
            <a:r>
              <a:rPr lang="en-US" altLang="zh-CN" sz="3000" dirty="0" smtClean="0">
                <a:solidFill>
                  <a:srgbClr val="00FDFF"/>
                </a:solidFill>
              </a:rPr>
              <a:t>D</a:t>
            </a:r>
            <a:r>
              <a:rPr lang="en-US" sz="3000" dirty="0" smtClean="0">
                <a:solidFill>
                  <a:srgbClr val="00FDFF"/>
                </a:solidFill>
              </a:rPr>
              <a:t>93,094011;</a:t>
            </a:r>
            <a:r>
              <a:rPr lang="en-US" altLang="zh-CN" sz="3000" dirty="0" smtClean="0">
                <a:solidFill>
                  <a:srgbClr val="00FDFF"/>
                </a:solidFill>
              </a:rPr>
              <a:t>D</a:t>
            </a:r>
            <a:r>
              <a:rPr lang="en-US" sz="3000" dirty="0" smtClean="0">
                <a:solidFill>
                  <a:srgbClr val="00FDFF"/>
                </a:solidFill>
              </a:rPr>
              <a:t>96,054017;EPJC77,398;</a:t>
            </a:r>
            <a:r>
              <a:rPr lang="hr-HR" sz="3000" dirty="0" smtClean="0">
                <a:solidFill>
                  <a:srgbClr val="00FDFF"/>
                </a:solidFill>
              </a:rPr>
              <a:t>A52,310</a:t>
            </a:r>
            <a:endParaRPr lang="en-US" sz="3000" dirty="0" smtClean="0">
              <a:solidFill>
                <a:srgbClr val="00FDFF"/>
              </a:solidFill>
            </a:endParaRPr>
          </a:p>
        </p:txBody>
      </p:sp>
      <p:sp>
        <p:nvSpPr>
          <p:cNvPr id="122" name="2017.7.17"/>
          <p:cNvSpPr/>
          <p:nvPr/>
        </p:nvSpPr>
        <p:spPr>
          <a:xfrm>
            <a:off x="11348398" y="9154796"/>
            <a:ext cx="13336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smtClean="0"/>
              <a:t>201</a:t>
            </a:r>
            <a:r>
              <a:rPr lang="en-US" altLang="zh-CN" dirty="0" smtClean="0"/>
              <a:t>8</a:t>
            </a:r>
            <a:r>
              <a:rPr dirty="0" smtClean="0"/>
              <a:t>.</a:t>
            </a:r>
            <a:r>
              <a:rPr lang="en-US" altLang="zh-CN" dirty="0" smtClean="0"/>
              <a:t>6</a:t>
            </a:r>
            <a:r>
              <a:rPr dirty="0" smtClean="0"/>
              <a:t>.</a:t>
            </a:r>
            <a:r>
              <a:rPr lang="en-US" altLang="zh-CN" dirty="0" smtClean="0"/>
              <a:t>22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 24"/>
          <p:cNvGrpSpPr/>
          <p:nvPr/>
        </p:nvGrpSpPr>
        <p:grpSpPr>
          <a:xfrm>
            <a:off x="6944339" y="5695739"/>
            <a:ext cx="5857262" cy="3768413"/>
            <a:chOff x="6944338" y="5695739"/>
            <a:chExt cx="6042271" cy="4059160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338" y="5695739"/>
              <a:ext cx="6042271" cy="405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 descr="belle2-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7208" y="6105737"/>
              <a:ext cx="1058898" cy="860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7823304" y="5720582"/>
              <a:ext cx="2899155" cy="4309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Comic Sans MS" charset="0"/>
                  <a:ea typeface="Comic Sans MS" charset="0"/>
                  <a:cs typeface="Comic Sans MS" charset="0"/>
                </a:rPr>
                <a:t>PRL99,182004(2007</a:t>
              </a:r>
              <a:r>
                <a:rPr lang="en-US" altLang="zh-CN" sz="2000" b="1" u="sng" dirty="0">
                  <a:latin typeface="Comic Sans MS" charset="0"/>
                  <a:ea typeface="Comic Sans MS" charset="0"/>
                  <a:cs typeface="Comic Sans MS" charset="0"/>
                </a:rPr>
                <a:t>)</a:t>
              </a:r>
              <a:endParaRPr lang="zh-CN" altLang="en-US" sz="2000" b="1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1600" y="211439"/>
            <a:ext cx="12423053" cy="5950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 Y(4260) </a:t>
            </a:r>
            <a:r>
              <a:rPr kumimoji="0" lang="en-US" altLang="zh-CN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and </a:t>
            </a:r>
            <a:r>
              <a:rPr kumimoji="0" lang="en-US" altLang="zh-CN" sz="32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Zc</a:t>
            </a:r>
            <a:r>
              <a:rPr kumimoji="0" lang="en-US" altLang="zh-CN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(3900)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897809" y="1139193"/>
            <a:ext cx="5903791" cy="4489523"/>
            <a:chOff x="249" y="754"/>
            <a:chExt cx="2313" cy="1824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9" y="935"/>
              <a:ext cx="2313" cy="1643"/>
              <a:chOff x="340" y="890"/>
              <a:chExt cx="2313" cy="1643"/>
            </a:xfrm>
          </p:grpSpPr>
          <p:pic>
            <p:nvPicPr>
              <p:cNvPr id="7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890"/>
                <a:ext cx="2313" cy="1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0" descr="babar-400-papers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" y="981"/>
                <a:ext cx="362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567" y="754"/>
              <a:ext cx="1656" cy="1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000" b="1" dirty="0" smtClean="0">
                  <a:latin typeface="Comic Sans MS" charset="0"/>
                  <a:ea typeface="Comic Sans MS" charset="0"/>
                  <a:cs typeface="Comic Sans MS" charset="0"/>
                </a:rPr>
                <a:t>PRL95, 142001 (2005)</a:t>
              </a:r>
              <a:endParaRPr lang="en-US" altLang="zh-CN" sz="2000" b="1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2" y="1179021"/>
            <a:ext cx="4028827" cy="51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3782378" y="1826466"/>
                <a:ext cx="2308375" cy="95410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charset="0"/>
                          <a:ea typeface="Comic Sans MS" charset="0"/>
                          <a:cs typeface="Comic Sans MS" charset="0"/>
                        </a:rPr>
                        <m:t>𝒀</m:t>
                      </m:r>
                      <m:d>
                        <m:dPr>
                          <m:ctrlPr>
                            <a:rPr lang="en-US" altLang="zh-CN" sz="2800" b="1" i="1" dirty="0" smtClean="0"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dPr>
                        <m:e>
                          <m:r>
                            <a:rPr lang="en-US" altLang="zh-CN" sz="2800" b="1" i="1" dirty="0" smtClean="0"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𝟒𝟐𝟔𝟎</m:t>
                          </m:r>
                        </m:e>
                      </m:d>
                    </m:oMath>
                  </m:oMathPara>
                </a14:m>
                <a:endParaRPr lang="en-US" altLang="zh-CN" sz="2800" b="1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mbria Math" charset="0"/>
                  <a:ea typeface="Comic Sans MS" charset="0"/>
                  <a:cs typeface="Comic Sans MS" charset="0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charset="0"/>
                          <a:ea typeface="Comic Sans MS" charset="0"/>
                          <a:cs typeface="Comic Sans MS" charset="0"/>
                        </a:rPr>
                        <m:t> </m:t>
                      </m:r>
                      <m:r>
                        <a:rPr lang="en-US" altLang="zh-CN" sz="2800" b="1" i="1" dirty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charset="0"/>
                          <a:ea typeface="Comic Sans MS" charset="0"/>
                          <a:cs typeface="Comic Sans MS" charset="0"/>
                        </a:rPr>
                        <m:t>𝒀</m:t>
                      </m:r>
                      <m:r>
                        <a:rPr lang="en-US" altLang="zh-CN" sz="2800" b="1" i="1" dirty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charset="0"/>
                          <a:ea typeface="Comic Sans MS" charset="0"/>
                          <a:cs typeface="Comic Sans MS" charset="0"/>
                        </a:rPr>
                        <m:t>(</m:t>
                      </m:r>
                      <m:r>
                        <a:rPr lang="en-US" altLang="zh-CN" sz="2800" b="1" i="1" dirty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charset="0"/>
                          <a:ea typeface="Comic Sans MS" charset="0"/>
                          <a:cs typeface="Comic Sans MS" charset="0"/>
                        </a:rPr>
                        <m:t>𝟒𝟎𝟎𝟖</m:t>
                      </m:r>
                      <m:r>
                        <a:rPr lang="en-US" altLang="zh-CN" sz="2800" b="1" i="1" dirty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 Math" charset="0"/>
                          <a:ea typeface="Comic Sans MS" charset="0"/>
                          <a:cs typeface="Comic Sans MS" charset="0"/>
                        </a:rPr>
                        <m:t>)</m:t>
                      </m:r>
                    </m:oMath>
                  </m:oMathPara>
                </a14:m>
                <a:endParaRPr lang="en-US" altLang="zh-CN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10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2378" y="1826466"/>
                <a:ext cx="2308375" cy="9541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2848390" y="1692440"/>
            <a:ext cx="1844604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512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圆角右箭头 11"/>
          <p:cNvSpPr/>
          <p:nvPr/>
        </p:nvSpPr>
        <p:spPr>
          <a:xfrm rot="10800000" flipH="1">
            <a:off x="3285390" y="1759510"/>
            <a:ext cx="463973" cy="557389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12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13" name="组合 14"/>
          <p:cNvGrpSpPr/>
          <p:nvPr/>
        </p:nvGrpSpPr>
        <p:grpSpPr>
          <a:xfrm>
            <a:off x="426372" y="3322270"/>
            <a:ext cx="5461565" cy="2662345"/>
            <a:chOff x="299790" y="2132856"/>
            <a:chExt cx="3840162" cy="1871961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299790" y="2132856"/>
              <a:ext cx="3840162" cy="1871961"/>
              <a:chOff x="113" y="2396"/>
              <a:chExt cx="2419" cy="1386"/>
            </a:xfrm>
          </p:grpSpPr>
          <p:sp>
            <p:nvSpPr>
              <p:cNvPr id="1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3" y="2432"/>
                <a:ext cx="2417" cy="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0048" tIns="65024" rIns="130048" bIns="6502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5120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96"/>
                <a:ext cx="2419" cy="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TextBox 13"/>
            <p:cNvSpPr txBox="1"/>
            <p:nvPr/>
          </p:nvSpPr>
          <p:spPr>
            <a:xfrm>
              <a:off x="440411" y="3547960"/>
              <a:ext cx="3567532" cy="2813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000" b="1" dirty="0" smtClean="0">
                  <a:solidFill>
                    <a:srgbClr val="C00000"/>
                  </a:solidFill>
                  <a:latin typeface="Comic Sans MS" charset="0"/>
                  <a:ea typeface="Comic Sans MS" charset="0"/>
                  <a:cs typeface="Comic Sans MS" charset="0"/>
                </a:rPr>
                <a:t>  PDG2016      </a:t>
              </a:r>
              <a:r>
                <a:rPr lang="en-US" altLang="zh-CN" sz="2000" b="1" dirty="0">
                  <a:solidFill>
                    <a:srgbClr val="C00000"/>
                  </a:solidFill>
                  <a:latin typeface="Comic Sans MS" charset="0"/>
                  <a:ea typeface="Comic Sans MS" charset="0"/>
                  <a:cs typeface="Comic Sans MS" charset="0"/>
                </a:rPr>
                <a:t>4251±9 </a:t>
              </a:r>
              <a:r>
                <a:rPr lang="en-US" altLang="zh-CN" sz="2000" b="1" dirty="0" smtClean="0">
                  <a:solidFill>
                    <a:srgbClr val="C00000"/>
                  </a:solidFill>
                  <a:latin typeface="Comic Sans MS" charset="0"/>
                  <a:ea typeface="Comic Sans MS" charset="0"/>
                  <a:cs typeface="Comic Sans MS" charset="0"/>
                </a:rPr>
                <a:t>      120±12. </a:t>
              </a:r>
              <a:endParaRPr lang="zh-CN" altLang="en-US" sz="2000" b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0" y="6937094"/>
            <a:ext cx="8763041" cy="1126525"/>
            <a:chOff x="197232" y="6310560"/>
            <a:chExt cx="8763041" cy="11265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6"/>
                <p:cNvSpPr txBox="1"/>
                <p:nvPr/>
              </p:nvSpPr>
              <p:spPr>
                <a:xfrm>
                  <a:off x="197232" y="6310560"/>
                  <a:ext cx="6233856" cy="954107"/>
                </a:xfrm>
                <a:prstGeom prst="rect">
                  <a:avLst/>
                </a:prstGeom>
                <a:noFill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487672" indent="-487672">
                    <a:buFont typeface="Arial" panose="020B0604020202020204" pitchFamily="34" charset="0"/>
                    <a:buChar char="•"/>
                  </a:pPr>
                  <a:r>
                    <a:rPr lang="en-US" altLang="zh-CN" sz="2800" b="1" dirty="0" smtClean="0">
                      <a:solidFill>
                        <a:srgbClr val="0000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The Belle Collaboration confirmed </a:t>
                  </a:r>
                  <a14:m>
                    <m:oMath xmlns:m="http://schemas.openxmlformats.org/officeDocument/2006/math">
                      <m:r>
                        <a:rPr lang="en-US" altLang="zh-CN" sz="2800" b="1" i="1" dirty="0" smtClean="0">
                          <a:solidFill>
                            <a:srgbClr val="0000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𝒀</m:t>
                      </m:r>
                      <m:r>
                        <a:rPr lang="en-US" altLang="zh-CN" sz="2800" b="1" i="1" dirty="0" smtClean="0">
                          <a:solidFill>
                            <a:srgbClr val="0000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(</m:t>
                      </m:r>
                      <m:r>
                        <a:rPr lang="en-US" altLang="zh-CN" sz="2800" b="1" i="1" dirty="0" smtClean="0">
                          <a:solidFill>
                            <a:srgbClr val="0000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𝟒𝟐𝟔𝟎</m:t>
                      </m:r>
                      <m:r>
                        <a:rPr lang="en-US" altLang="zh-CN" sz="2800" b="1" i="1" dirty="0" smtClean="0">
                          <a:solidFill>
                            <a:srgbClr val="0000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)</m:t>
                      </m:r>
                    </m:oMath>
                  </a14:m>
                  <a:endParaRPr lang="en-US" altLang="zh-CN" sz="2800" b="1" dirty="0">
                    <a:solidFill>
                      <a:srgbClr val="0000FF"/>
                    </a:solidFill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</mc:Choice>
          <mc:Fallback xmlns="">
            <p:sp>
              <p:nvSpPr>
                <p:cNvPr id="20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32" y="6310560"/>
                  <a:ext cx="6233856" cy="95410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5660" b="-1572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接箭头连接符 5"/>
            <p:cNvCxnSpPr>
              <a:stCxn id="20" idx="3"/>
            </p:cNvCxnSpPr>
            <p:nvPr/>
          </p:nvCxnSpPr>
          <p:spPr>
            <a:xfrm>
              <a:off x="6431088" y="6787614"/>
              <a:ext cx="2529185" cy="64947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941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087011" y="963161"/>
            <a:ext cx="5818108" cy="4463565"/>
            <a:chOff x="7087011" y="963161"/>
            <a:chExt cx="5818108" cy="4463565"/>
          </a:xfrm>
        </p:grpSpPr>
        <p:grpSp>
          <p:nvGrpSpPr>
            <p:cNvPr id="17" name="组 16"/>
            <p:cNvGrpSpPr/>
            <p:nvPr/>
          </p:nvGrpSpPr>
          <p:grpSpPr>
            <a:xfrm>
              <a:off x="7087011" y="963161"/>
              <a:ext cx="5818108" cy="4463565"/>
              <a:chOff x="7087011" y="963161"/>
              <a:chExt cx="5818108" cy="44635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7011" y="963161"/>
                    <a:ext cx="5818108" cy="584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algn="l" eaLnBrk="1" hangingPunct="1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32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32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3200" b="1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2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32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3200" b="1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3200" b="1" i="1">
                            <a:latin typeface="Cambria Math"/>
                          </a:rPr>
                          <m:t>→</m:t>
                        </m:r>
                        <m:r>
                          <a:rPr lang="en-US" altLang="zh-CN" sz="3200" b="1" i="1">
                            <a:latin typeface="Cambria Math"/>
                          </a:rPr>
                          <m:t>𝑱</m:t>
                        </m:r>
                        <m:r>
                          <a:rPr lang="en-US" altLang="zh-CN" sz="3200" b="1" i="1">
                            <a:latin typeface="Cambria Math"/>
                          </a:rPr>
                          <m:t>/</m:t>
                        </m:r>
                        <m:r>
                          <a:rPr lang="en-US" altLang="zh-CN" sz="3200" b="1" i="1">
                            <a:latin typeface="Cambria Math"/>
                          </a:rPr>
                          <m:t>𝝍</m:t>
                        </m:r>
                        <m:sSup>
                          <m:sSupPr>
                            <m:ctrlPr>
                              <a:rPr lang="en-US" altLang="zh-CN" sz="32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3200" b="1" i="1">
                                <a:latin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3200" b="1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2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3200" b="1" i="1">
                                <a:latin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3200" b="1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a14:m>
                    <a:r>
                      <a:rPr lang="zh-CN" altLang="en-US" sz="3200" b="1" dirty="0">
                        <a:latin typeface="Comic Sans MS" panose="030F0702030302020204" pitchFamily="66" charset="0"/>
                      </a:rPr>
                      <a:t> </a:t>
                    </a:r>
                    <a:r>
                      <a:rPr lang="en-US" altLang="zh-CN" sz="3200" b="1" dirty="0" smtClean="0">
                        <a:latin typeface="Comic Sans MS" panose="030F0702030302020204" pitchFamily="66" charset="0"/>
                      </a:rPr>
                      <a:t>@</a:t>
                    </a:r>
                    <a:r>
                      <a:rPr lang="en-US" altLang="zh-CN" sz="3200" b="1" dirty="0">
                        <a:latin typeface="Comic Sans MS" panose="030F0702030302020204" pitchFamily="66" charset="0"/>
                      </a:rPr>
                      <a:t>4260MeV</a:t>
                    </a:r>
                    <a:endParaRPr lang="zh-CN" altLang="en-US" sz="3200" b="1" dirty="0"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4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087011" y="963161"/>
                    <a:ext cx="5818108" cy="58477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t="-13542" r="-2201" b="-33333"/>
                    </a:stretch>
                  </a:blipFill>
                  <a:ln>
                    <a:noFill/>
                  </a:ln>
                  <a:extLst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5"/>
              <a:stretch/>
            </p:blipFill>
            <p:spPr bwMode="auto">
              <a:xfrm>
                <a:off x="7303698" y="1628250"/>
                <a:ext cx="5105438" cy="3798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7974668" y="1737719"/>
              <a:ext cx="376349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PRL110</a:t>
              </a:r>
              <a:r>
                <a:rPr lang="en-US" altLang="zh-CN" sz="24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, 252001 (2013)</a:t>
              </a:r>
              <a:endParaRPr lang="zh-CN" altLang="en-US" sz="2400" b="1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77" y="1067259"/>
                <a:ext cx="6477452" cy="1384995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Arial" charset="0"/>
                  <a:buChar char="•"/>
                </a:pPr>
                <a:r>
                  <a:rPr lang="en-US" altLang="zh-CN" sz="28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2013</a:t>
                </a:r>
                <a:r>
                  <a:rPr lang="en-US" altLang="zh-CN" sz="2800" b="1" dirty="0" smtClean="0">
                    <a:solidFill>
                      <a:schemeClr val="tx1"/>
                    </a:solidFill>
                    <a:effectLst/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𝒁</m:t>
                        </m:r>
                      </m:e>
                      <m:sub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</m:sub>
                    </m:sSub>
                    <m:r>
                      <a:rPr lang="en-US" altLang="zh-CN" sz="2800" b="1" i="1" dirty="0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omic Sans MS" charset="0"/>
                        <a:cs typeface="Comic Sans MS" charset="0"/>
                      </a:rPr>
                      <m:t>(</m:t>
                    </m:r>
                    <m:r>
                      <a:rPr lang="en-US" altLang="zh-CN" sz="2800" b="1" i="1" dirty="0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omic Sans MS" charset="0"/>
                        <a:cs typeface="Comic Sans MS" charset="0"/>
                      </a:rPr>
                      <m:t>𝟑𝟗𝟎𝟎</m:t>
                    </m:r>
                    <m:r>
                      <a:rPr lang="en-US" altLang="zh-CN" sz="2800" b="1" i="1" dirty="0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omic Sans MS" charset="0"/>
                        <a:cs typeface="Comic Sans MS" charset="0"/>
                      </a:rPr>
                      <m:t>)</m:t>
                    </m:r>
                  </m:oMath>
                </a14:m>
                <a:r>
                  <a:rPr lang="en-US" altLang="zh-CN" sz="2800" b="1" dirty="0" smtClean="0">
                    <a:solidFill>
                      <a:schemeClr val="tx1"/>
                    </a:solidFill>
                    <a:effectLst/>
                    <a:latin typeface="Comic Sans MS" charset="0"/>
                    <a:ea typeface="Comic Sans MS" charset="0"/>
                    <a:cs typeface="Comic Sans MS" charset="0"/>
                  </a:rPr>
                  <a:t>@BES III:</a:t>
                </a:r>
              </a:p>
              <a:p>
                <a:pPr algn="l"/>
                <a:r>
                  <a:rPr lang="en-US" altLang="zh-CN" sz="2800" b="1" dirty="0" smtClean="0">
                    <a:solidFill>
                      <a:schemeClr val="tx1"/>
                    </a:solidFill>
                    <a:effectLst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𝒎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𝟑𝟖𝟗𝟗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.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𝟎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±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𝟑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.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𝟔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±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𝟒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.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𝟗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Me</a:t>
                </a:r>
                <a:r>
                  <a:rPr lang="en-US" altLang="zh-CN" sz="28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v</a:t>
                </a:r>
              </a:p>
              <a:p>
                <a:pPr algn="l"/>
                <a:r>
                  <a:rPr lang="en-US" altLang="zh-CN" sz="2800" b="1" dirty="0" smtClean="0">
                    <a:solidFill>
                      <a:schemeClr val="tx1"/>
                    </a:solidFill>
                    <a:effectLst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𝚪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𝟒𝟔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±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𝟏𝟎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±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𝟐𝟎</m:t>
                    </m:r>
                    <m:r>
                      <a:rPr lang="en-US" altLang="zh-CN" sz="28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 </m:t>
                    </m:r>
                  </m:oMath>
                </a14:m>
                <a:r>
                  <a:rPr lang="en-US" altLang="zh-CN" sz="28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MeV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" y="1067259"/>
                <a:ext cx="6477452" cy="1384995"/>
              </a:xfrm>
              <a:prstGeom prst="rect">
                <a:avLst/>
              </a:prstGeom>
              <a:blipFill rotWithShape="0">
                <a:blip r:embed="rId4"/>
                <a:stretch>
                  <a:fillRect t="-1423"/>
                </a:stretch>
              </a:blip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" y="211439"/>
                <a:ext cx="13004800" cy="595035"/>
              </a:xfrm>
              <a:prstGeom prst="rect">
                <a:avLst/>
              </a:prstGeom>
              <a:solidFill>
                <a:srgbClr val="00FD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3200" b="1" dirty="0" smtClean="0">
                    <a:solidFill>
                      <a:srgbClr val="FF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Experimental status: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3200" b="1" i="1" u="none" strike="noStrike" cap="none" spc="0" normalizeH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3200" b="1" i="1" u="none" strike="noStrike" cap="none" spc="0" normalizeH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𝒁</m:t>
                        </m:r>
                      </m:e>
                      <m:sub>
                        <m:r>
                          <a:rPr kumimoji="0" lang="en-US" altLang="zh-CN" sz="3200" b="1" i="1" u="none" strike="noStrike" cap="none" spc="0" normalizeH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𝒄</m:t>
                        </m:r>
                      </m:sub>
                    </m:sSub>
                    <m:r>
                      <a:rPr kumimoji="0" lang="en-US" altLang="zh-CN" sz="3200" b="1" i="1" u="none" strike="noStrike" cap="none" spc="0" normalizeH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(</m:t>
                    </m:r>
                    <m:r>
                      <a:rPr kumimoji="0" lang="en-US" altLang="zh-CN" sz="3200" b="1" i="1" u="none" strike="noStrike" cap="none" spc="0" normalizeH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𝟑𝟗𝟎𝟎</m:t>
                    </m:r>
                    <m:r>
                      <a:rPr kumimoji="0" lang="en-US" altLang="zh-CN" sz="3200" b="1" i="1" u="none" strike="noStrike" cap="none" spc="0" normalizeH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)</m:t>
                    </m:r>
                  </m:oMath>
                </a14:m>
                <a:endParaRPr kumimoji="0" lang="zh-CN" altLang="en-US" sz="32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11439"/>
                <a:ext cx="13004800" cy="595035"/>
              </a:xfrm>
              <a:prstGeom prst="rect">
                <a:avLst/>
              </a:prstGeom>
              <a:blipFill rotWithShape="0">
                <a:blip r:embed="rId5"/>
                <a:stretch>
                  <a:fillRect l="-1500" t="-12371" b="-329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 20"/>
          <p:cNvGrpSpPr/>
          <p:nvPr/>
        </p:nvGrpSpPr>
        <p:grpSpPr>
          <a:xfrm>
            <a:off x="7104264" y="5426726"/>
            <a:ext cx="5801306" cy="4348053"/>
            <a:chOff x="7104264" y="5426726"/>
            <a:chExt cx="5801306" cy="434805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264" y="5481599"/>
              <a:ext cx="5639973" cy="4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7246970" y="5426726"/>
                  <a:ext cx="5658600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3200" b="1" i="1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32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3200" b="1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zh-CN" sz="3200" b="1" i="1">
                          <a:latin typeface="Cambria Math"/>
                        </a:rPr>
                        <m:t>→</m:t>
                      </m:r>
                      <m:r>
                        <a:rPr lang="en-US" altLang="zh-CN" sz="3200" b="1" i="1">
                          <a:latin typeface="Cambria Math"/>
                        </a:rPr>
                        <m:t>𝑱</m:t>
                      </m:r>
                      <m:r>
                        <a:rPr lang="en-US" altLang="zh-CN" sz="3200" b="1" i="1">
                          <a:latin typeface="Cambria Math"/>
                        </a:rPr>
                        <m:t>/</m:t>
                      </m:r>
                      <m:r>
                        <a:rPr lang="en-US" altLang="zh-CN" sz="3200" b="1" i="1">
                          <a:latin typeface="Cambria Math"/>
                        </a:rPr>
                        <m:t>𝝍</m:t>
                      </m:r>
                      <m:sSup>
                        <m:sSupPr>
                          <m:ctrlPr>
                            <a:rPr lang="en-US" altLang="zh-CN" sz="32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3200" b="1" i="1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32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3200" b="1" i="1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altLang="zh-CN" sz="3200" b="1" dirty="0" smtClean="0">
                      <a:latin typeface="Comic Sans MS" panose="030F0702030302020204" pitchFamily="66" charset="0"/>
                    </a:rPr>
                    <a:t>@4170MeV</a:t>
                  </a:r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6970" y="5426726"/>
                  <a:ext cx="5658600" cy="584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4583" r="-2263" b="-322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矩形 13"/>
            <p:cNvSpPr/>
            <p:nvPr/>
          </p:nvSpPr>
          <p:spPr>
            <a:xfrm>
              <a:off x="7974668" y="5915389"/>
              <a:ext cx="336044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PLB </a:t>
              </a:r>
              <a:r>
                <a:rPr lang="en-US" altLang="zh-CN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727 (2013) 366</a:t>
              </a: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462852" y="5582002"/>
            <a:ext cx="6344863" cy="4184936"/>
            <a:chOff x="462852" y="5582002"/>
            <a:chExt cx="6344863" cy="4184936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52" y="5582002"/>
              <a:ext cx="6344863" cy="418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"/>
            <p:cNvSpPr txBox="1">
              <a:spLocks noChangeArrowheads="1"/>
            </p:cNvSpPr>
            <p:nvPr/>
          </p:nvSpPr>
          <p:spPr bwMode="auto">
            <a:xfrm>
              <a:off x="1254322" y="5719113"/>
              <a:ext cx="376349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PRL110</a:t>
              </a:r>
              <a:r>
                <a:rPr lang="en-US" altLang="zh-CN" sz="24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, </a:t>
              </a:r>
              <a:r>
                <a:rPr lang="en-US" altLang="zh-CN" sz="2400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252002 </a:t>
              </a:r>
              <a:r>
                <a:rPr lang="en-US" altLang="zh-CN" sz="24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(2013)</a:t>
              </a:r>
              <a:endParaRPr lang="zh-CN" altLang="en-US" sz="2400" b="1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TextBox 6"/>
          <p:cNvSpPr txBox="1"/>
          <p:nvPr/>
        </p:nvSpPr>
        <p:spPr>
          <a:xfrm>
            <a:off x="53677" y="3803288"/>
            <a:ext cx="6477452" cy="954107"/>
          </a:xfrm>
          <a:prstGeom prst="rect">
            <a:avLst/>
          </a:prstGeom>
          <a:solidFill>
            <a:srgbClr val="FFFF00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zh-CN" sz="28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CLEO also release their </a:t>
            </a:r>
            <a:r>
              <a:rPr lang="en-US" altLang="zh-CN" sz="2800" b="1" dirty="0" err="1" smtClean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analysises</a:t>
            </a:r>
            <a:r>
              <a:rPr lang="en-US" altLang="zh-CN" sz="28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@4170 </a:t>
            </a:r>
            <a:r>
              <a:rPr lang="en-US" altLang="zh-CN" sz="2800" b="1" dirty="0" err="1" smtClean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GeV</a:t>
            </a:r>
            <a:r>
              <a:rPr lang="en-US" altLang="zh-CN" sz="28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endParaRPr lang="en-US" altLang="zh-CN" sz="2800" b="1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58815" y="2596421"/>
            <a:ext cx="6477452" cy="954107"/>
          </a:xfrm>
          <a:prstGeom prst="rect">
            <a:avLst/>
          </a:prstGeom>
          <a:solidFill>
            <a:srgbClr val="FFFF00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altLang="zh-CN" sz="2800" b="1" dirty="0" smtClean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Belle II reported the same resonance in the same time?</a:t>
            </a:r>
          </a:p>
        </p:txBody>
      </p:sp>
    </p:spTree>
    <p:extLst>
      <p:ext uri="{BB962C8B-B14F-4D97-AF65-F5344CB8AC3E}">
        <p14:creationId xmlns:p14="http://schemas.microsoft.com/office/powerpoint/2010/main" val="6559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155907" y="159682"/>
                <a:ext cx="7565597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r>
                  <a:rPr lang="en-US" altLang="zh-CN" sz="32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Structures of 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𝒀</m:t>
                    </m:r>
                    <m:r>
                      <a:rPr lang="en-US" altLang="zh-CN" sz="32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(</m:t>
                    </m:r>
                    <m:r>
                      <a:rPr lang="en-US" altLang="zh-CN" sz="32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𝟒𝟐𝟔𝟎</m:t>
                    </m:r>
                    <m:r>
                      <a:rPr lang="en-US" altLang="zh-CN" sz="32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)</m:t>
                    </m:r>
                  </m:oMath>
                </a14:m>
                <a:r>
                  <a:rPr kumimoji="0" lang="en-US" altLang="zh-CN" sz="32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dirty="0" smtClean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3200" b="1" i="1" dirty="0" smtClean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𝒁</m:t>
                        </m:r>
                      </m:e>
                      <m:sub>
                        <m:r>
                          <a:rPr lang="en-US" altLang="zh-CN" sz="3200" b="1" i="1" dirty="0" smtClean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</m:sub>
                    </m:sSub>
                    <m:r>
                      <a:rPr lang="en-US" altLang="zh-CN" sz="32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(</m:t>
                    </m:r>
                    <m:r>
                      <a:rPr lang="en-US" altLang="zh-CN" sz="32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𝟑𝟗𝟎𝟎</m:t>
                    </m:r>
                    <m:r>
                      <a:rPr lang="en-US" altLang="zh-CN" sz="32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)</m:t>
                    </m:r>
                  </m:oMath>
                </a14:m>
                <a:r>
                  <a:rPr kumimoji="0" lang="en-US" altLang="zh-CN" sz="32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</a:t>
                </a:r>
                <a:endParaRPr kumimoji="0" lang="zh-CN" altLang="en-US" sz="3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7" y="159682"/>
                <a:ext cx="7565597" cy="595035"/>
              </a:xfrm>
              <a:prstGeom prst="rect">
                <a:avLst/>
              </a:prstGeom>
              <a:blipFill rotWithShape="0">
                <a:blip r:embed="rId2"/>
                <a:stretch>
                  <a:fillRect l="-2095" t="-11224" b="-316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78" y="6867144"/>
            <a:ext cx="2044700" cy="2273300"/>
          </a:xfrm>
          <a:prstGeom prst="rect">
            <a:avLst/>
          </a:prstGeom>
        </p:spPr>
      </p:pic>
      <p:grpSp>
        <p:nvGrpSpPr>
          <p:cNvPr id="36" name="组 35"/>
          <p:cNvGrpSpPr/>
          <p:nvPr/>
        </p:nvGrpSpPr>
        <p:grpSpPr>
          <a:xfrm>
            <a:off x="47714" y="1782229"/>
            <a:ext cx="7618359" cy="7731191"/>
            <a:chOff x="47714" y="1782229"/>
            <a:chExt cx="7618359" cy="7731191"/>
          </a:xfrm>
        </p:grpSpPr>
        <p:grpSp>
          <p:nvGrpSpPr>
            <p:cNvPr id="11" name="组 10"/>
            <p:cNvGrpSpPr/>
            <p:nvPr/>
          </p:nvGrpSpPr>
          <p:grpSpPr>
            <a:xfrm>
              <a:off x="47715" y="4138604"/>
              <a:ext cx="7565197" cy="2253255"/>
              <a:chOff x="47715" y="4284903"/>
              <a:chExt cx="7573165" cy="2421049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/>
              <a:srcRect l="6937"/>
              <a:stretch/>
            </p:blipFill>
            <p:spPr>
              <a:xfrm>
                <a:off x="262128" y="4429506"/>
                <a:ext cx="2044700" cy="2095500"/>
              </a:xfrm>
              <a:prstGeom prst="rect">
                <a:avLst/>
              </a:prstGeom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47715" y="4284903"/>
                <a:ext cx="7573165" cy="2421049"/>
              </a:xfrm>
              <a:prstGeom prst="roundRect">
                <a:avLst/>
              </a:prstGeom>
              <a:blipFill dpi="0" rotWithShape="1">
                <a:blip r:embed="rId5">
                  <a:alphaModFix amt="20000"/>
                </a:blip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50800" dist="76200" dir="16200000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13"/>
                  <p:cNvSpPr txBox="1"/>
                  <p:nvPr/>
                </p:nvSpPr>
                <p:spPr>
                  <a:xfrm>
                    <a:off x="2532457" y="4509492"/>
                    <a:ext cx="3601312" cy="17637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571500" indent="-571500">
                      <a:buFont typeface="Arial" charset="0"/>
                      <a:buChar char="•"/>
                    </a:pPr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𝒄𝒔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b="1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ea typeface="Comic Sans MS" charset="0"/>
                                    <a:cs typeface="Comic Sans MS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1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ea typeface="Comic Sans MS" charset="0"/>
                                    <a:cs typeface="Comic Sans MS" charset="0"/>
                                  </a:rPr>
                                  <m:t>𝒄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zh-CN" sz="2800" b="1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ea typeface="Comic Sans MS" charset="0"/>
                                    <a:cs typeface="Comic Sans MS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1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ea typeface="Comic Sans MS" charset="0"/>
                                    <a:cs typeface="Comic Sans MS" charset="0"/>
                                  </a:rPr>
                                  <m:t>𝒔</m:t>
                                </m:r>
                              </m:e>
                            </m:acc>
                          </m:e>
                        </m:d>
                      </m:oMath>
                    </a14:m>
                    <a:r>
                      <a:rPr lang="en-US" altLang="zh-CN" sz="2800" b="1" dirty="0" smtClean="0">
                        <a:solidFill>
                          <a:srgbClr val="0432FF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/</a:t>
                    </a:r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𝒄</m:t>
                            </m:r>
                            <m: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𝒒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b="1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ea typeface="Comic Sans MS" charset="0"/>
                                    <a:cs typeface="Comic Sans MS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1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ea typeface="Comic Sans MS" charset="0"/>
                                    <a:cs typeface="Comic Sans MS" charset="0"/>
                                  </a:rPr>
                                  <m:t>𝒄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zh-CN" sz="2800" b="1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ea typeface="Comic Sans MS" charset="0"/>
                                    <a:cs typeface="Comic Sans MS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1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ea typeface="Comic Sans MS" charset="0"/>
                                    <a:cs typeface="Comic Sans MS" charset="0"/>
                                  </a:rPr>
                                  <m:t>𝒒</m:t>
                                </m:r>
                              </m:e>
                            </m:acc>
                          </m:e>
                        </m:d>
                      </m:oMath>
                    </a14:m>
                    <a:endParaRPr lang="en-US" altLang="zh-CN" sz="2800" b="1" dirty="0" smtClean="0">
                      <a:solidFill>
                        <a:srgbClr val="0432FF"/>
                      </a:solidFill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  <a:p>
                    <a:pPr algn="l"/>
                    <a:r>
                      <a:rPr lang="en-US" altLang="zh-CN" sz="2400" b="1" dirty="0" smtClean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    PRD72,031502</a:t>
                    </a:r>
                    <a:r>
                      <a:rPr lang="en-US" altLang="zh-CN" sz="2400" b="1" dirty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, </a:t>
                    </a:r>
                    <a:endParaRPr lang="en-US" altLang="zh-CN" sz="2400" b="1" dirty="0" smtClean="0">
                      <a:solidFill>
                        <a:schemeClr val="tx1"/>
                      </a:solidFill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  <a:p>
                    <a:pPr algn="l"/>
                    <a:r>
                      <a:rPr lang="en-US" altLang="zh-CN" sz="2400" b="1" dirty="0" smtClean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    EPJC75,550</a:t>
                    </a:r>
                  </a:p>
                  <a:p>
                    <a:pPr algn="l"/>
                    <a:r>
                      <a:rPr lang="en-US" altLang="zh-CN" sz="2400" b="1" dirty="0" smtClean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    EPJC58,399</a:t>
                    </a:r>
                    <a:r>
                      <a:rPr lang="mr-IN" altLang="zh-CN" sz="2400" b="1" dirty="0" smtClean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……</a:t>
                    </a:r>
                    <a:endParaRPr lang="en-US" altLang="zh-CN" sz="2400" b="1" dirty="0">
                      <a:solidFill>
                        <a:schemeClr val="tx1"/>
                      </a:solidFill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</mc:Choice>
            <mc:Fallback xmlns="">
              <p:sp>
                <p:nvSpPr>
                  <p:cNvPr id="14" name="文本框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2457" y="4509492"/>
                    <a:ext cx="3601312" cy="176371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2974" b="-7807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组 16"/>
            <p:cNvGrpSpPr/>
            <p:nvPr/>
          </p:nvGrpSpPr>
          <p:grpSpPr>
            <a:xfrm>
              <a:off x="47714" y="1782229"/>
              <a:ext cx="7618359" cy="2205191"/>
              <a:chOff x="47714" y="1912919"/>
              <a:chExt cx="7618359" cy="2329867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7"/>
              <a:srcRect l="7500"/>
              <a:stretch/>
            </p:blipFill>
            <p:spPr>
              <a:xfrm>
                <a:off x="316992" y="2104710"/>
                <a:ext cx="1879600" cy="1879600"/>
              </a:xfrm>
              <a:prstGeom prst="rect">
                <a:avLst/>
              </a:prstGeom>
            </p:spPr>
          </p:pic>
          <p:sp>
            <p:nvSpPr>
              <p:cNvPr id="20" name="圆角矩形 19"/>
              <p:cNvSpPr/>
              <p:nvPr/>
            </p:nvSpPr>
            <p:spPr>
              <a:xfrm>
                <a:off x="47714" y="1912919"/>
                <a:ext cx="7565197" cy="2329867"/>
              </a:xfrm>
              <a:prstGeom prst="roundRect">
                <a:avLst/>
              </a:prstGeom>
              <a:blipFill dpi="0" rotWithShape="1">
                <a:blip r:embed="rId5">
                  <a:alphaModFix amt="20000"/>
                </a:blip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50800" dist="76200" dir="16200000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矩形 18"/>
                  <p:cNvSpPr/>
                  <p:nvPr/>
                </p:nvSpPr>
                <p:spPr>
                  <a:xfrm>
                    <a:off x="2547538" y="2094776"/>
                    <a:ext cx="5118535" cy="178847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571500" indent="-571500" algn="l">
                      <a:buFont typeface="Arial" charset="0"/>
                      <a:buChar char="•"/>
                    </a:pPr>
                    <a:r>
                      <a:rPr lang="nb-NO" altLang="zh-CN" sz="2800" b="1" dirty="0" smtClean="0">
                        <a:solidFill>
                          <a:srgbClr val="0432FF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2D,3D,4S </a:t>
                    </a:r>
                    <a14:m>
                      <m:oMath xmlns:m="http://schemas.openxmlformats.org/officeDocument/2006/math">
                        <m:r>
                          <a:rPr lang="en-US" altLang="zh-CN" sz="2800" b="1" i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𝐜</m:t>
                        </m:r>
                        <m:acc>
                          <m:accPr>
                            <m:chr m:val="̅"/>
                            <m:ctrlP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𝒄</m:t>
                            </m:r>
                          </m:e>
                        </m:acc>
                      </m:oMath>
                    </a14:m>
                    <a:r>
                      <a:rPr lang="en-US" altLang="zh-CN" sz="2800" b="1" dirty="0" smtClean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 </a:t>
                    </a:r>
                    <a:r>
                      <a:rPr lang="en-US" altLang="zh-CN" sz="2400" b="1" dirty="0" smtClean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PRD72,031503,    </a:t>
                    </a:r>
                  </a:p>
                  <a:p>
                    <a:pPr algn="l"/>
                    <a:r>
                      <a:rPr lang="en-US" altLang="zh-CN" sz="2400" b="1" dirty="0" smtClean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    PRD79,094004,</a:t>
                    </a:r>
                    <a:r>
                      <a:rPr lang="mr-IN" altLang="zh-CN" sz="2400" b="1" dirty="0" smtClean="0">
                        <a:solidFill>
                          <a:schemeClr val="tx1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……</a:t>
                    </a:r>
                    <a:endParaRPr lang="en-US" altLang="zh-CN" sz="2400" b="1" dirty="0" smtClean="0">
                      <a:solidFill>
                        <a:schemeClr val="tx1"/>
                      </a:solidFill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  <a:p>
                    <a:pPr algn="l"/>
                    <a:r>
                      <a:rPr lang="en-US" altLang="zh-CN" sz="2400" b="1" dirty="0">
                        <a:solidFill>
                          <a:srgbClr val="00B050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 </a:t>
                    </a:r>
                    <a:r>
                      <a:rPr lang="en-US" altLang="zh-CN" sz="2400" b="1" dirty="0" smtClean="0">
                        <a:solidFill>
                          <a:srgbClr val="C00000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  </a:t>
                    </a:r>
                    <a:endParaRPr lang="en-US" altLang="zh-CN" sz="2400" b="1" dirty="0">
                      <a:solidFill>
                        <a:srgbClr val="00B050"/>
                      </a:solidFill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</mc:Choice>
            <mc:Fallback xmlns="">
              <p:sp>
                <p:nvSpPr>
                  <p:cNvPr id="19" name="矩形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7538" y="2094776"/>
                    <a:ext cx="5118535" cy="1788476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2143" t="-397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圆角矩形 20"/>
            <p:cNvSpPr/>
            <p:nvPr/>
          </p:nvSpPr>
          <p:spPr>
            <a:xfrm>
              <a:off x="47715" y="6539556"/>
              <a:ext cx="7565197" cy="2973864"/>
            </a:xfrm>
            <a:prstGeom prst="roundRect">
              <a:avLst/>
            </a:prstGeom>
            <a:blipFill dpi="0" rotWithShape="1">
              <a:blip r:embed="rId5">
                <a:alphaModFix amt="20000"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76200" dir="16200000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zh-CN" sz="2400" dirty="0" smtClean="0">
                <a:solidFill>
                  <a:srgbClr val="FFFFFF"/>
                </a:solidFill>
              </a:endParaRP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zh-CN" sz="2400" dirty="0">
                <a:solidFill>
                  <a:srgbClr val="FFFFFF"/>
                </a:solidFill>
              </a:endParaRP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altLang="zh-CN" sz="2400" dirty="0">
                <a:solidFill>
                  <a:srgbClr val="FFFFFF"/>
                </a:solidFill>
              </a:endParaRP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2444682" y="6965849"/>
                <a:ext cx="4751301" cy="20108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571500" indent="-571500" algn="l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𝟏</m:t>
                        </m:r>
                      </m:sub>
                    </m:sSub>
                    <m:r>
                      <a:rPr lang="en-US" altLang="zh-CN" sz="2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𝑫</m:t>
                    </m:r>
                  </m:oMath>
                </a14:m>
                <a:r>
                  <a:rPr kumimoji="0" lang="en-US" altLang="zh-CN" sz="28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∗</m:t>
                        </m:r>
                      </m:sup>
                    </m:sSup>
                    <m:r>
                      <a:rPr lang="en-US" altLang="zh-CN" sz="2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/</m:t>
                    </m:r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𝝌</m:t>
                        </m:r>
                      </m:e>
                      <m:sub>
                        <m: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  <m: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b>
                    </m:sSub>
                    <m:r>
                      <a:rPr lang="en-US" altLang="zh-CN" sz="2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𝑽</m:t>
                    </m:r>
                  </m:oMath>
                </a14:m>
                <a:endParaRPr kumimoji="0" lang="en-US" altLang="zh-CN" sz="28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  <a:p>
                <a:pPr algn="l"/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   PRD72,054023,79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, 014001</a:t>
                </a:r>
                <a:endParaRPr lang="en-US" altLang="zh-CN" sz="2400" b="1" dirty="0" smtClean="0">
                  <a:solidFill>
                    <a:schemeClr val="tx1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algn="l"/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   PLB634,399,639,263,</a:t>
                </a:r>
              </a:p>
              <a:p>
                <a:pPr algn="l"/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   PRL111,132003</a:t>
                </a:r>
                <a:r>
                  <a:rPr lang="mr-IN" altLang="zh-CN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……</a:t>
                </a:r>
                <a:endParaRPr lang="en-US" altLang="zh-CN" sz="2400" b="1" dirty="0" smtClean="0">
                  <a:solidFill>
                    <a:schemeClr val="tx1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algn="l"/>
                <a:endParaRPr lang="en-US" altLang="zh-CN" sz="2400" b="1" dirty="0">
                  <a:solidFill>
                    <a:schemeClr val="tx1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682" y="6965849"/>
                <a:ext cx="4751301" cy="2010807"/>
              </a:xfrm>
              <a:prstGeom prst="rect">
                <a:avLst/>
              </a:prstGeom>
              <a:blipFill rotWithShape="0">
                <a:blip r:embed="rId9"/>
                <a:stretch>
                  <a:fillRect t="-2424" r="-231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圆角矩形 22"/>
          <p:cNvSpPr/>
          <p:nvPr/>
        </p:nvSpPr>
        <p:spPr>
          <a:xfrm>
            <a:off x="7721503" y="1782229"/>
            <a:ext cx="5147433" cy="2251294"/>
          </a:xfrm>
          <a:prstGeom prst="roundRect">
            <a:avLst/>
          </a:prstGeom>
          <a:blipFill dpi="0" rotWithShape="1">
            <a:blip r:embed="rId5">
              <a:alphaModFix amt="20000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76200" dir="16200000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744774" y="4191013"/>
            <a:ext cx="5124163" cy="2200846"/>
          </a:xfrm>
          <a:prstGeom prst="roundRect">
            <a:avLst/>
          </a:prstGeom>
          <a:blipFill dpi="0" rotWithShape="1">
            <a:blip r:embed="rId5">
              <a:alphaModFix amt="20000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76200" dir="16200000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altLang="zh-CN" sz="3200" b="1" dirty="0">
              <a:solidFill>
                <a:srgbClr val="0432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7744775" y="6541200"/>
            <a:ext cx="5124162" cy="2973864"/>
          </a:xfrm>
          <a:prstGeom prst="roundRect">
            <a:avLst/>
          </a:prstGeom>
          <a:blipFill dpi="0" rotWithShape="1">
            <a:blip r:embed="rId5">
              <a:alphaModFix amt="20000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76200" dir="16200000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2400" dirty="0" smtClean="0">
              <a:solidFill>
                <a:srgbClr val="FFFFFF"/>
              </a:solidFill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solidFill>
                <a:srgbClr val="FFFFFF"/>
              </a:solidFill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solidFill>
                <a:srgbClr val="FFFFFF"/>
              </a:solidFill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39" name="组 38"/>
          <p:cNvGrpSpPr/>
          <p:nvPr/>
        </p:nvGrpSpPr>
        <p:grpSpPr>
          <a:xfrm>
            <a:off x="8444753" y="2016948"/>
            <a:ext cx="3496235" cy="1801156"/>
            <a:chOff x="8444753" y="2016948"/>
            <a:chExt cx="3496235" cy="1801156"/>
          </a:xfrm>
        </p:grpSpPr>
        <p:cxnSp>
          <p:nvCxnSpPr>
            <p:cNvPr id="27" name="直线连接符 26"/>
            <p:cNvCxnSpPr/>
            <p:nvPr/>
          </p:nvCxnSpPr>
          <p:spPr>
            <a:xfrm>
              <a:off x="8444753" y="2123638"/>
              <a:ext cx="3496235" cy="1596836"/>
            </a:xfrm>
            <a:prstGeom prst="line">
              <a:avLst/>
            </a:prstGeom>
            <a:noFill/>
            <a:ln w="101600" cap="rnd">
              <a:solidFill>
                <a:srgbClr val="C00000"/>
              </a:solidFill>
              <a:prstDash val="solid"/>
              <a:miter lim="400000"/>
            </a:ln>
            <a:effectLst>
              <a:outerShdw blurRad="190500" sx="102000" sy="102000" algn="ctr" rotWithShape="0">
                <a:prstClr val="black">
                  <a:alpha val="7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直线连接符 27"/>
            <p:cNvCxnSpPr/>
            <p:nvPr/>
          </p:nvCxnSpPr>
          <p:spPr>
            <a:xfrm flipV="1">
              <a:off x="8570259" y="2016948"/>
              <a:ext cx="3370729" cy="1801156"/>
            </a:xfrm>
            <a:prstGeom prst="line">
              <a:avLst/>
            </a:prstGeom>
            <a:noFill/>
            <a:ln w="101600" cap="rnd">
              <a:solidFill>
                <a:srgbClr val="C00000"/>
              </a:solidFill>
              <a:prstDash val="solid"/>
              <a:miter lim="400000"/>
            </a:ln>
            <a:effectLst>
              <a:outerShdw blurRad="190500" sx="102000" sy="102000" algn="ctr" rotWithShape="0">
                <a:prstClr val="black">
                  <a:alpha val="7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827099" y="4475867"/>
                <a:ext cx="483649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l">
                  <a:buFont typeface="Arial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𝒄𝒒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sz="2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𝒄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𝒒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3200" dirty="0" smtClean="0"/>
                  <a:t> </a:t>
                </a:r>
                <a:r>
                  <a:rPr lang="en-US" altLang="zh-CN" sz="2800" dirty="0" smtClean="0">
                    <a:latin typeface="Comic Sans MS" charset="0"/>
                    <a:ea typeface="Comic Sans MS" charset="0"/>
                    <a:cs typeface="Comic Sans MS" charset="0"/>
                  </a:rPr>
                  <a:t>(I=1)</a:t>
                </a:r>
                <a:r>
                  <a:rPr lang="en-US" altLang="zh-CN" dirty="0" smtClean="0"/>
                  <a:t> </a:t>
                </a:r>
                <a:r>
                  <a:rPr lang="en-US" altLang="zh-CN" sz="28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    </a:t>
                </a:r>
                <a:endParaRPr lang="en-US" altLang="zh-CN" sz="2400" b="1" dirty="0" smtClean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algn="l"/>
                <a:r>
                  <a:rPr lang="en-US" altLang="zh-CN" sz="2400" b="1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 PRD71,014028,85,054001,</a:t>
                </a:r>
              </a:p>
              <a:p>
                <a:pPr algn="l"/>
                <a:r>
                  <a:rPr lang="en-US" altLang="zh-CN" sz="2400" b="1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 88,016004,89,054019</a:t>
                </a:r>
                <a:r>
                  <a:rPr lang="mr-IN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…</a:t>
                </a:r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..</a:t>
                </a:r>
                <a:endParaRPr lang="zh-CN" altLang="en-US" sz="3200" b="1" dirty="0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099" y="4475867"/>
                <a:ext cx="4836497" cy="1384995"/>
              </a:xfrm>
              <a:prstGeom prst="rect">
                <a:avLst/>
              </a:prstGeom>
              <a:blipFill rotWithShape="0">
                <a:blip r:embed="rId10"/>
                <a:stretch>
                  <a:fillRect b="-92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827099" y="6867144"/>
                <a:ext cx="4836497" cy="169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l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𝑫</m:t>
                    </m:r>
                    <m:sSup>
                      <m:sSupPr>
                        <m:ctrlPr>
                          <a:rPr lang="en-US" altLang="zh-CN" sz="2800" b="1" i="1" dirty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 dirty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3200" dirty="0" smtClean="0"/>
                  <a:t>   </a:t>
                </a:r>
              </a:p>
              <a:p>
                <a:pPr algn="l"/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  PRD84,054002,90,016003,</a:t>
                </a:r>
              </a:p>
              <a:p>
                <a:pPr algn="l"/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  88,014030,90,094013,</a:t>
                </a:r>
              </a:p>
              <a:p>
                <a:pPr algn="l"/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  EPJC74,2891,</a:t>
                </a:r>
                <a:r>
                  <a:rPr lang="mr-IN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……</a:t>
                </a:r>
                <a:endParaRPr lang="en-US" altLang="zh-CN" sz="2400" b="1" dirty="0" smtClean="0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099" y="6867144"/>
                <a:ext cx="4836497" cy="1692771"/>
              </a:xfrm>
              <a:prstGeom prst="rect">
                <a:avLst/>
              </a:prstGeom>
              <a:blipFill rotWithShape="0">
                <a:blip r:embed="rId11"/>
                <a:stretch>
                  <a:fillRect b="-7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2968588" y="992241"/>
                <a:ext cx="21659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𝒀</m:t>
                    </m:r>
                    <m:r>
                      <a:rPr lang="en-US" altLang="zh-CN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(</m:t>
                    </m:r>
                    <m:r>
                      <a:rPr lang="en-US" altLang="zh-CN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𝟒𝟐𝟔𝟎</m:t>
                    </m:r>
                    <m:r>
                      <a:rPr lang="en-US" altLang="zh-CN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)</m:t>
                    </m:r>
                  </m:oMath>
                </a14:m>
                <a:r>
                  <a:rPr lang="en-US" altLang="zh-CN" b="1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588" y="992241"/>
                <a:ext cx="2165978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8444753" y="994107"/>
                <a:ext cx="228133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altLang="zh-CN" b="1" i="1" dirty="0"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zh-CN" b="1" i="1" dirty="0"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b="1" i="1" dirty="0">
                          <a:latin typeface="Cambria Math" charset="0"/>
                          <a:ea typeface="Comic Sans MS" charset="0"/>
                          <a:cs typeface="Comic Sans MS" charset="0"/>
                        </a:rPr>
                        <m:t>(</m:t>
                      </m:r>
                      <m:r>
                        <a:rPr lang="en-US" altLang="zh-CN" b="1" i="1" dirty="0">
                          <a:latin typeface="Cambria Math" charset="0"/>
                          <a:ea typeface="Comic Sans MS" charset="0"/>
                          <a:cs typeface="Comic Sans MS" charset="0"/>
                        </a:rPr>
                        <m:t>𝟑𝟗𝟎𝟎</m:t>
                      </m:r>
                      <m:r>
                        <a:rPr lang="en-US" altLang="zh-CN" b="1" i="1" dirty="0">
                          <a:latin typeface="Cambria Math" charset="0"/>
                          <a:ea typeface="Comic Sans MS" charset="0"/>
                          <a:cs typeface="Comic Sans MS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753" y="994107"/>
                <a:ext cx="2281330" cy="6463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705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447" y="3749294"/>
            <a:ext cx="6154220" cy="3048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8764" y="138747"/>
                <a:ext cx="73738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Toy model for 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𝒀</m:t>
                    </m:r>
                    <m:d>
                      <m:dPr>
                        <m:ctrlPr>
                          <a:rPr lang="en-US" altLang="zh-CN" sz="32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32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𝟒𝟐𝟔𝟎</m:t>
                        </m:r>
                      </m:e>
                    </m:d>
                    <m:r>
                      <a:rPr lang="en-US" altLang="zh-CN" sz="3200" b="1" i="1" dirty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→</m:t>
                    </m:r>
                    <m:sSub>
                      <m:sSubPr>
                        <m:ctrlPr>
                          <a:rPr lang="en-US" altLang="zh-CN" sz="32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32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𝒁</m:t>
                        </m:r>
                      </m:e>
                      <m:sub>
                        <m:r>
                          <a:rPr lang="en-US" altLang="zh-CN" sz="32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altLang="zh-CN" sz="32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32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𝟑𝟗𝟎𝟎</m:t>
                        </m:r>
                      </m:e>
                    </m:d>
                    <m:r>
                      <a:rPr lang="en-US" altLang="zh-CN" sz="3200" b="1" i="1" dirty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𝝅</m:t>
                    </m:r>
                  </m:oMath>
                </a14:m>
                <a:endParaRPr lang="zh-CN" altLang="en-US" sz="3200" b="1" dirty="0">
                  <a:solidFill>
                    <a:schemeClr val="tx1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4" y="138747"/>
                <a:ext cx="7373878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737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1686610" y="4084976"/>
            <a:ext cx="1837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Comic Sans MS" charset="0"/>
                <a:ea typeface="Comic Sans MS" charset="0"/>
                <a:cs typeface="Comic Sans MS" charset="0"/>
              </a:rPr>
              <a:t>spectator</a:t>
            </a:r>
            <a:endParaRPr lang="zh-CN" alt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317" y="1882518"/>
            <a:ext cx="6559350" cy="17445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1027" y="1242644"/>
            <a:ext cx="2900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b="1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flavor</a:t>
            </a:r>
            <a:r>
              <a:rPr lang="zh-CN" altLang="en-US" sz="2800" b="1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b="1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function</a:t>
            </a:r>
            <a:endParaRPr lang="zh-CN" altLang="en-US" sz="2800" dirty="0">
              <a:solidFill>
                <a:srgbClr val="0432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5249" y="3629537"/>
            <a:ext cx="2670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Decay process</a:t>
            </a:r>
            <a:endParaRPr lang="zh-CN" altLang="en-US" sz="2800" b="1" dirty="0">
              <a:solidFill>
                <a:srgbClr val="0432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虚尾箭头 9"/>
          <p:cNvSpPr/>
          <p:nvPr/>
        </p:nvSpPr>
        <p:spPr>
          <a:xfrm rot="1586333">
            <a:off x="3548338" y="4406670"/>
            <a:ext cx="900979" cy="391147"/>
          </a:xfrm>
          <a:prstGeom prst="stripedRightArrow">
            <a:avLst>
              <a:gd name="adj1" fmla="val 24120"/>
              <a:gd name="adj2" fmla="val 75531"/>
            </a:avLst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47548" y="5943626"/>
            <a:ext cx="2672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latin typeface="Comic Sans MS" charset="0"/>
                <a:ea typeface="Comic Sans MS" charset="0"/>
                <a:cs typeface="Comic Sans MS" charset="0"/>
              </a:rPr>
              <a:t>Subprocess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zh-CN" alt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虚尾箭头 11"/>
          <p:cNvSpPr/>
          <p:nvPr/>
        </p:nvSpPr>
        <p:spPr>
          <a:xfrm rot="11466077">
            <a:off x="7001782" y="5645726"/>
            <a:ext cx="1380194" cy="430665"/>
          </a:xfrm>
          <a:prstGeom prst="stripedRightArrow">
            <a:avLst>
              <a:gd name="adj1" fmla="val 25696"/>
              <a:gd name="adj2" fmla="val 102896"/>
            </a:avLst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7" name="组 16"/>
          <p:cNvGrpSpPr/>
          <p:nvPr/>
        </p:nvGrpSpPr>
        <p:grpSpPr>
          <a:xfrm>
            <a:off x="160440" y="6873477"/>
            <a:ext cx="9756346" cy="1771047"/>
            <a:chOff x="109638" y="6585611"/>
            <a:chExt cx="9756346" cy="177104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15317" y="7275426"/>
              <a:ext cx="7450667" cy="1081232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09638" y="6585611"/>
              <a:ext cx="42066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dirty="0" smtClean="0">
                  <a:solidFill>
                    <a:srgbClr val="0432FF"/>
                  </a:solidFill>
                  <a:latin typeface="Comic Sans MS" charset="0"/>
                  <a:ea typeface="Comic Sans MS" charset="0"/>
                  <a:cs typeface="Comic Sans MS" charset="0"/>
                </a:rPr>
                <a:t>Wave function (initial)</a:t>
              </a:r>
              <a:endParaRPr lang="zh-CN" altLang="en-US" sz="2800" b="1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235249" y="6863603"/>
            <a:ext cx="11020095" cy="1922166"/>
            <a:chOff x="235249" y="6804288"/>
            <a:chExt cx="11020095" cy="1922166"/>
          </a:xfrm>
        </p:grpSpPr>
        <p:sp>
          <p:nvSpPr>
            <p:cNvPr id="18" name="矩形 17"/>
            <p:cNvSpPr/>
            <p:nvPr/>
          </p:nvSpPr>
          <p:spPr>
            <a:xfrm>
              <a:off x="235249" y="6804288"/>
              <a:ext cx="4172937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dirty="0" smtClean="0">
                  <a:solidFill>
                    <a:srgbClr val="0432FF"/>
                  </a:solidFill>
                  <a:latin typeface="Comic Sans MS" charset="0"/>
                  <a:ea typeface="Comic Sans MS" charset="0"/>
                  <a:cs typeface="Comic Sans MS" charset="0"/>
                </a:rPr>
                <a:t>Wave function (final) </a:t>
              </a:r>
              <a:endParaRPr lang="zh-CN" altLang="en-US" sz="2800" b="1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/>
            <a:srcRect b="11743"/>
            <a:stretch/>
          </p:blipFill>
          <p:spPr>
            <a:xfrm>
              <a:off x="2246810" y="7519654"/>
              <a:ext cx="9008534" cy="12068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-26946" y="140262"/>
            <a:ext cx="431047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b="1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Transition amplitude</a:t>
            </a:r>
            <a:r>
              <a:rPr kumimoji="0" lang="en-US" altLang="zh-CN" sz="3200" b="1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 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0432FF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p:sp>
        <p:nvSpPr>
          <p:cNvPr id="7" name="右弧形箭头 6"/>
          <p:cNvSpPr/>
          <p:nvPr/>
        </p:nvSpPr>
        <p:spPr>
          <a:xfrm>
            <a:off x="423333" y="1406313"/>
            <a:ext cx="446191" cy="1521282"/>
          </a:xfrm>
          <a:prstGeom prst="curvedRightArrow">
            <a:avLst>
              <a:gd name="adj1" fmla="val 25000"/>
              <a:gd name="adj2" fmla="val 43903"/>
              <a:gd name="adj3" fmla="val 54506"/>
            </a:avLst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1156214" y="909930"/>
            <a:ext cx="10307650" cy="982979"/>
            <a:chOff x="2273814" y="752230"/>
            <a:chExt cx="10307650" cy="98297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r="80915" b="63970"/>
            <a:stretch/>
          </p:blipFill>
          <p:spPr>
            <a:xfrm>
              <a:off x="2273814" y="849032"/>
              <a:ext cx="1676400" cy="60723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/>
            <a:srcRect t="33736" b="7939"/>
            <a:stretch/>
          </p:blipFill>
          <p:spPr>
            <a:xfrm>
              <a:off x="3797812" y="752230"/>
              <a:ext cx="8783652" cy="982979"/>
            </a:xfrm>
            <a:prstGeom prst="rect">
              <a:avLst/>
            </a:prstGeom>
          </p:spPr>
        </p:pic>
      </p:grpSp>
      <p:grpSp>
        <p:nvGrpSpPr>
          <p:cNvPr id="38" name="组 37"/>
          <p:cNvGrpSpPr/>
          <p:nvPr/>
        </p:nvGrpSpPr>
        <p:grpSpPr>
          <a:xfrm>
            <a:off x="1054618" y="2620712"/>
            <a:ext cx="10889706" cy="1820874"/>
            <a:chOff x="1054618" y="2248181"/>
            <a:chExt cx="10889706" cy="1820874"/>
          </a:xfrm>
        </p:grpSpPr>
        <p:grpSp>
          <p:nvGrpSpPr>
            <p:cNvPr id="17" name="组 16"/>
            <p:cNvGrpSpPr/>
            <p:nvPr/>
          </p:nvGrpSpPr>
          <p:grpSpPr>
            <a:xfrm>
              <a:off x="1054618" y="2248181"/>
              <a:ext cx="10889706" cy="914400"/>
              <a:chOff x="1748882" y="2598479"/>
              <a:chExt cx="10889706" cy="91440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4"/>
              <a:srcRect b="81678"/>
              <a:stretch/>
            </p:blipFill>
            <p:spPr>
              <a:xfrm>
                <a:off x="1748882" y="2654581"/>
                <a:ext cx="6768586" cy="687606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l="6005" t="22131" r="63044" b="60901"/>
              <a:stretch/>
            </p:blipFill>
            <p:spPr>
              <a:xfrm>
                <a:off x="6625681" y="2705380"/>
                <a:ext cx="2094986" cy="636807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/>
              <a:srcRect l="56219" t="62358" b="13277"/>
              <a:stretch/>
            </p:blipFill>
            <p:spPr>
              <a:xfrm>
                <a:off x="8720667" y="2598479"/>
                <a:ext cx="2963334" cy="91440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4"/>
              <a:srcRect l="5934" t="87757" r="78212" b="4503"/>
              <a:stretch/>
            </p:blipFill>
            <p:spPr>
              <a:xfrm>
                <a:off x="11565470" y="2936638"/>
                <a:ext cx="1073118" cy="290459"/>
              </a:xfrm>
              <a:prstGeom prst="rect">
                <a:avLst/>
              </a:prstGeom>
            </p:spPr>
          </p:pic>
        </p:grpSp>
        <p:grpSp>
          <p:nvGrpSpPr>
            <p:cNvPr id="21" name="组 20"/>
            <p:cNvGrpSpPr/>
            <p:nvPr/>
          </p:nvGrpSpPr>
          <p:grpSpPr>
            <a:xfrm>
              <a:off x="1994414" y="3162581"/>
              <a:ext cx="9777971" cy="906474"/>
              <a:chOff x="1994414" y="3162581"/>
              <a:chExt cx="9777971" cy="906474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/>
              <a:srcRect l="6630" t="63274" r="44031" b="13263"/>
              <a:stretch/>
            </p:blipFill>
            <p:spPr>
              <a:xfrm>
                <a:off x="8432800" y="3188521"/>
                <a:ext cx="3339585" cy="880534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4"/>
              <a:srcRect l="36366" t="18516" r="4594" b="59078"/>
              <a:stretch/>
            </p:blipFill>
            <p:spPr>
              <a:xfrm>
                <a:off x="1994414" y="3162581"/>
                <a:ext cx="3996268" cy="840858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4"/>
              <a:srcRect l="5504" t="42979" r="57791" b="36275"/>
              <a:stretch/>
            </p:blipFill>
            <p:spPr>
              <a:xfrm>
                <a:off x="5973749" y="3252548"/>
                <a:ext cx="2484450" cy="778605"/>
              </a:xfrm>
              <a:prstGeom prst="rect">
                <a:avLst/>
              </a:prstGeom>
            </p:spPr>
          </p:pic>
        </p:grpSp>
      </p:grpSp>
      <p:sp>
        <p:nvSpPr>
          <p:cNvPr id="25" name="文本框 24"/>
          <p:cNvSpPr txBox="1"/>
          <p:nvPr/>
        </p:nvSpPr>
        <p:spPr>
          <a:xfrm>
            <a:off x="3847338" y="6321378"/>
            <a:ext cx="196207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subprocess</a:t>
            </a:r>
            <a:endParaRPr kumimoji="0" lang="zh-CN" altLang="en-US" sz="36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375586" y="6400605"/>
            <a:ext cx="455573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spc="0" normalizeH="0" baseline="0" dirty="0" err="1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Wavefunction</a:t>
            </a:r>
            <a:r>
              <a:rPr kumimoji="0" lang="en-US" altLang="zh-CN" sz="2800" b="1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 of molecule</a:t>
            </a:r>
            <a:endParaRPr kumimoji="0" lang="zh-CN" altLang="en-US" sz="3600" b="1" i="0" u="none" strike="noStrike" cap="none" spc="0" normalizeH="0" baseline="0" dirty="0">
              <a:ln>
                <a:noFill/>
              </a:ln>
              <a:solidFill>
                <a:srgbClr val="0432FF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p:grpSp>
        <p:nvGrpSpPr>
          <p:cNvPr id="28" name="组 27"/>
          <p:cNvGrpSpPr/>
          <p:nvPr/>
        </p:nvGrpSpPr>
        <p:grpSpPr>
          <a:xfrm>
            <a:off x="869524" y="5294205"/>
            <a:ext cx="10120213" cy="891709"/>
            <a:chOff x="869524" y="4650738"/>
            <a:chExt cx="13178382" cy="1246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5"/>
            <a:srcRect r="76166" b="67758"/>
            <a:stretch/>
          </p:blipFill>
          <p:spPr>
            <a:xfrm>
              <a:off x="869524" y="4735403"/>
              <a:ext cx="2669540" cy="70019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5"/>
            <a:srcRect l="5087" t="42582"/>
            <a:stretch/>
          </p:blipFill>
          <p:spPr>
            <a:xfrm>
              <a:off x="3417133" y="4650738"/>
              <a:ext cx="10630773" cy="1246934"/>
            </a:xfrm>
            <a:prstGeom prst="rect">
              <a:avLst/>
            </a:prstGeom>
          </p:spPr>
        </p:pic>
      </p:grpSp>
      <p:sp>
        <p:nvSpPr>
          <p:cNvPr id="29" name="右弧形箭头 28"/>
          <p:cNvSpPr/>
          <p:nvPr/>
        </p:nvSpPr>
        <p:spPr>
          <a:xfrm>
            <a:off x="423333" y="3074692"/>
            <a:ext cx="512753" cy="2750378"/>
          </a:xfrm>
          <a:prstGeom prst="curvedRightArrow">
            <a:avLst>
              <a:gd name="adj1" fmla="val 25000"/>
              <a:gd name="adj2" fmla="val 43903"/>
              <a:gd name="adj3" fmla="val 61656"/>
            </a:avLst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174580" y="5137971"/>
            <a:ext cx="1599686" cy="1081809"/>
          </a:xfrm>
          <a:prstGeom prst="ellipse">
            <a:avLst/>
          </a:prstGeom>
          <a:noFill/>
          <a:ln w="38100" cap="flat">
            <a:solidFill>
              <a:srgbClr val="C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5812885" y="5216815"/>
            <a:ext cx="5058320" cy="952166"/>
          </a:xfrm>
          <a:prstGeom prst="roundRect">
            <a:avLst/>
          </a:prstGeom>
          <a:noFill/>
          <a:ln w="38100" cap="flat">
            <a:solidFill>
              <a:srgbClr val="0432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37" name="组 36"/>
          <p:cNvGrpSpPr/>
          <p:nvPr/>
        </p:nvGrpSpPr>
        <p:grpSpPr>
          <a:xfrm>
            <a:off x="67732" y="7266745"/>
            <a:ext cx="12542848" cy="1660948"/>
            <a:chOff x="207952" y="6098347"/>
            <a:chExt cx="12542848" cy="1674053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6"/>
            <a:srcRect r="69517" b="82373"/>
            <a:stretch/>
          </p:blipFill>
          <p:spPr>
            <a:xfrm>
              <a:off x="207952" y="6098347"/>
              <a:ext cx="2357191" cy="699482"/>
            </a:xfrm>
            <a:prstGeom prst="rect">
              <a:avLst/>
            </a:prstGeom>
            <a:ln w="38100">
              <a:noFill/>
            </a:ln>
          </p:spPr>
        </p:pic>
        <p:grpSp>
          <p:nvGrpSpPr>
            <p:cNvPr id="36" name="组 35"/>
            <p:cNvGrpSpPr/>
            <p:nvPr/>
          </p:nvGrpSpPr>
          <p:grpSpPr>
            <a:xfrm>
              <a:off x="595044" y="6612225"/>
              <a:ext cx="12155756" cy="1160175"/>
              <a:chOff x="1455711" y="6682904"/>
              <a:chExt cx="16623987" cy="1337373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6"/>
              <a:srcRect l="30461" t="-1908" r="20772" b="79899"/>
              <a:stretch/>
            </p:blipFill>
            <p:spPr>
              <a:xfrm>
                <a:off x="1455711" y="6840374"/>
                <a:ext cx="4262447" cy="987157"/>
              </a:xfrm>
              <a:prstGeom prst="rect">
                <a:avLst/>
              </a:prstGeom>
              <a:ln w="38100">
                <a:noFill/>
              </a:ln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6"/>
              <a:srcRect l="34917" t="23633" r="3088" b="50816"/>
              <a:stretch/>
            </p:blipFill>
            <p:spPr>
              <a:xfrm>
                <a:off x="4438911" y="6874240"/>
                <a:ext cx="5418665" cy="1146037"/>
              </a:xfrm>
              <a:prstGeom prst="rect">
                <a:avLst/>
              </a:prstGeom>
              <a:ln w="38100">
                <a:noFill/>
              </a:ln>
            </p:spPr>
          </p:pic>
          <p:grpSp>
            <p:nvGrpSpPr>
              <p:cNvPr id="35" name="组 34"/>
              <p:cNvGrpSpPr/>
              <p:nvPr/>
            </p:nvGrpSpPr>
            <p:grpSpPr>
              <a:xfrm>
                <a:off x="9857576" y="6682904"/>
                <a:ext cx="8222122" cy="1247286"/>
                <a:chOff x="1779968" y="8112670"/>
                <a:chExt cx="8222122" cy="1247286"/>
              </a:xfrm>
            </p:grpSpPr>
            <p:pic>
              <p:nvPicPr>
                <p:cNvPr id="30" name="图片 29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34890" t="72955" r="12388"/>
                <a:stretch/>
              </p:blipFill>
              <p:spPr>
                <a:xfrm>
                  <a:off x="5393899" y="8146922"/>
                  <a:ext cx="4608191" cy="1213034"/>
                </a:xfrm>
                <a:prstGeom prst="rect">
                  <a:avLst/>
                </a:prstGeom>
                <a:ln w="38100">
                  <a:noFill/>
                </a:ln>
              </p:spPr>
            </p:pic>
            <p:pic>
              <p:nvPicPr>
                <p:cNvPr id="34" name="图片 33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30501" t="46601" r="28152" b="26402"/>
                <a:stretch/>
              </p:blipFill>
              <p:spPr>
                <a:xfrm>
                  <a:off x="1779968" y="8112670"/>
                  <a:ext cx="3613931" cy="1210850"/>
                </a:xfrm>
                <a:prstGeom prst="rect">
                  <a:avLst/>
                </a:prstGeom>
                <a:ln w="38100">
                  <a:noFill/>
                </a:ln>
              </p:spPr>
            </p:pic>
          </p:grpSp>
        </p:grpSp>
      </p:grpSp>
      <p:sp>
        <p:nvSpPr>
          <p:cNvPr id="39" name="椭圆 38"/>
          <p:cNvSpPr/>
          <p:nvPr/>
        </p:nvSpPr>
        <p:spPr>
          <a:xfrm>
            <a:off x="5809414" y="2721981"/>
            <a:ext cx="2216989" cy="677667"/>
          </a:xfrm>
          <a:prstGeom prst="ellipse">
            <a:avLst/>
          </a:prstGeom>
          <a:noFill/>
          <a:ln w="38100" cap="flat">
            <a:solidFill>
              <a:srgbClr val="0432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140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/>
      <p:bldP spid="26" grpId="0"/>
      <p:bldP spid="29" grpId="0" animBg="1"/>
      <p:bldP spid="23" grpId="0" animBg="1"/>
      <p:bldP spid="24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864" y="1222534"/>
            <a:ext cx="5530003" cy="91175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475" y="327624"/>
            <a:ext cx="223458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subprocess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240" y="4147483"/>
            <a:ext cx="262892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 err="1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wavefunction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0432FF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0" y="5638839"/>
            <a:ext cx="5092339" cy="11281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534" y="7324517"/>
            <a:ext cx="2889839" cy="91258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08569" y="5105360"/>
            <a:ext cx="1175276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zh-CN" sz="2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Simple Harmonic Oscillator </a:t>
            </a:r>
            <a:r>
              <a:rPr kumimoji="0" lang="en-US" altLang="zh-CN" sz="2800" b="1" i="0" u="none" strike="noStrike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Wavefunction</a:t>
            </a:r>
            <a:r>
              <a:rPr kumimoji="0" lang="en-US" altLang="zh-CN" sz="2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 (S-wave ground state)</a:t>
            </a:r>
            <a:r>
              <a:rPr kumimoji="0" lang="en-US" altLang="zh-CN" sz="28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 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8569" y="6905368"/>
            <a:ext cx="1034729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zh-CN" sz="2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Effective Radius (related to binding energy)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3634740" y="8528278"/>
                <a:ext cx="6070529" cy="8617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𝑹</m:t>
                        </m:r>
                      </m:e>
                      <m:sub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𝒀</m:t>
                        </m:r>
                      </m:sub>
                    </m:sSub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=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𝟎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.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𝟔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∼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𝟎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.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𝟖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 </m:t>
                    </m:r>
                  </m:oMath>
                </a14:m>
                <a:r>
                  <a:rPr kumimoji="0" lang="en-US" altLang="zh-CN" sz="2800" b="1" i="0" u="none" strike="noStrike" cap="none" spc="0" normalizeH="0" baseline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fm</a:t>
                </a:r>
                <a:r>
                  <a:rPr kumimoji="0" lang="en-US" altLang="zh-CN" sz="2800" b="1" i="0" u="none" strike="noStrike" cap="none" spc="0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,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𝒁</m:t>
                        </m:r>
                      </m:sub>
                    </m:sSub>
                    <m:r>
                      <a:rPr lang="en-US" altLang="zh-CN" sz="2800" b="1" i="1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𝟏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𝟒</m:t>
                    </m:r>
                    <m:r>
                      <a:rPr lang="en-US" altLang="zh-CN" sz="2800" b="1" i="1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∼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𝟐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𝟎</m:t>
                    </m:r>
                    <m:r>
                      <a:rPr lang="en-US" altLang="zh-CN" sz="2800" b="1" i="1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 </m:t>
                    </m:r>
                  </m:oMath>
                </a14:m>
                <a:r>
                  <a:rPr lang="en-US" altLang="zh-CN" sz="2800" b="1" dirty="0" err="1" smtClean="0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fm</a:t>
                </a:r>
                <a:r>
                  <a:rPr lang="en-US" altLang="zh-CN" sz="2800" b="1" dirty="0" smtClean="0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(5~10 MeV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)</a:t>
                </a:r>
                <a:r>
                  <a:rPr lang="en-US" altLang="zh-CN" sz="2800" b="1" dirty="0" smtClean="0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,</a:t>
                </a:r>
                <a:endParaRPr kumimoji="0" lang="zh-CN" altLang="en-US" sz="2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740" y="8528278"/>
                <a:ext cx="6070529" cy="861774"/>
              </a:xfrm>
              <a:prstGeom prst="rect">
                <a:avLst/>
              </a:prstGeom>
              <a:blipFill rotWithShape="0">
                <a:blip r:embed="rId5"/>
                <a:stretch>
                  <a:fillRect t="-12057" b="-248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 13"/>
          <p:cNvGrpSpPr/>
          <p:nvPr/>
        </p:nvGrpSpPr>
        <p:grpSpPr>
          <a:xfrm>
            <a:off x="1703494" y="2261095"/>
            <a:ext cx="8219440" cy="1671790"/>
            <a:chOff x="1314027" y="2152430"/>
            <a:chExt cx="8693572" cy="176194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4027" y="2152430"/>
              <a:ext cx="8693572" cy="176194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9143999" y="3032917"/>
              <a:ext cx="795867" cy="5640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28296"/>
          <a:stretch/>
        </p:blipFill>
        <p:spPr>
          <a:xfrm>
            <a:off x="3316767" y="362815"/>
            <a:ext cx="6371266" cy="4518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119287" y="4974397"/>
                <a:ext cx="6123023" cy="9126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</m:ctrlPr>
                        </m:fPr>
                        <m:num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𝚪</m:t>
                          </m:r>
                          <m:d>
                            <m:dPr>
                              <m:ctrlP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  <m:t>𝒀</m:t>
                              </m:r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  <a:sym typeface="Helvetica Ligh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  <a:sym typeface="Helvetica Light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  <a:sym typeface="Helvetica Light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  <m:t>𝝅</m:t>
                              </m:r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  <m:t>→</m:t>
                              </m:r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  <m:t>𝝅𝝅𝝍</m:t>
                              </m:r>
                            </m:e>
                          </m:d>
                        </m:num>
                        <m:den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𝚪</m:t>
                          </m:r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(</m:t>
                          </m:r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𝐘</m:t>
                          </m:r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→</m:t>
                          </m:r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𝝅𝝅𝝍</m:t>
                          </m:r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)</m:t>
                          </m:r>
                        </m:den>
                      </m:f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∼</m:t>
                      </m:r>
                      <m:d>
                        <m:dPr>
                          <m:ctrlP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</m:ctrlPr>
                        </m:dPr>
                        <m:e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𝟐𝟏</m:t>
                          </m:r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.</m:t>
                          </m:r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𝟓</m:t>
                          </m:r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±</m:t>
                          </m:r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𝟑</m:t>
                          </m:r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.</m:t>
                          </m:r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𝟑</m:t>
                          </m:r>
                        </m:e>
                      </m:d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%</m:t>
                      </m:r>
                    </m:oMath>
                  </m:oMathPara>
                </a14:m>
                <a:endParaRPr kumimoji="0" lang="zh-CN" altLang="en-US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87" y="4974397"/>
                <a:ext cx="6123023" cy="9126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大括号 15"/>
          <p:cNvSpPr/>
          <p:nvPr/>
        </p:nvSpPr>
        <p:spPr>
          <a:xfrm>
            <a:off x="6140865" y="5488117"/>
            <a:ext cx="497002" cy="887485"/>
          </a:xfrm>
          <a:prstGeom prst="rightBrace">
            <a:avLst/>
          </a:prstGeom>
          <a:noFill/>
          <a:ln w="76200" cap="rnd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6777662" y="5677949"/>
                <a:ext cx="5109796" cy="4308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2800" b="1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𝚪</m:t>
                    </m:r>
                    <m:d>
                      <m:dPr>
                        <m:ctrlP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</m:ctrlPr>
                      </m:dPr>
                      <m:e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𝒀</m:t>
                        </m:r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→</m:t>
                        </m:r>
                        <m:sSub>
                          <m:sSubPr>
                            <m:ctrlP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𝒁</m:t>
                            </m:r>
                          </m:e>
                          <m:sub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𝒄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 </m:t>
                        </m:r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𝝅</m:t>
                        </m:r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→</m:t>
                        </m:r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𝝅𝝅𝝍</m:t>
                        </m:r>
                      </m:e>
                    </m:d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&gt;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𝟏𝟎𝟎</m:t>
                    </m:r>
                  </m:oMath>
                </a14:m>
                <a:r>
                  <a:rPr kumimoji="0" lang="en-US" altLang="zh-CN" sz="28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keV</a:t>
                </a:r>
                <a:endParaRPr kumimoji="0" lang="zh-CN" altLang="en-US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662" y="5677949"/>
                <a:ext cx="5109796" cy="430887"/>
              </a:xfrm>
              <a:prstGeom prst="rect">
                <a:avLst/>
              </a:prstGeom>
              <a:blipFill rotWithShape="0">
                <a:blip r:embed="rId4"/>
                <a:stretch>
                  <a:fillRect t="-23944" r="-3580" b="-4929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694498" y="6891449"/>
                <a:ext cx="52761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𝑩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→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𝝅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𝑱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𝝍</m:t>
                          </m:r>
                        </m:e>
                      </m:d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𝟓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𝟐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∼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𝟏𝟑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𝟐</m:t>
                          </m:r>
                        </m:e>
                      </m:d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%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498" y="6891449"/>
                <a:ext cx="5276124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681022" y="7726693"/>
                <a:ext cx="64098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Experiments: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𝚪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𝒀</m:t>
                        </m:r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→</m:t>
                        </m:r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𝝅</m:t>
                        </m:r>
                        <m:sSub>
                          <m:sSubPr>
                            <m:ctrlP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𝒄</m:t>
                            </m:r>
                          </m:sub>
                        </m:sSub>
                      </m:e>
                    </m:d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&gt;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𝟎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𝟒</m:t>
                    </m:r>
                  </m:oMath>
                </a14:m>
                <a:r>
                  <a:rPr lang="en-US" altLang="zh-CN" sz="2800" b="1" dirty="0" smtClean="0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MeV</a:t>
                </a:r>
                <a:endParaRPr lang="zh-CN" altLang="en-US" sz="2800" b="1" dirty="0">
                  <a:solidFill>
                    <a:srgbClr val="C0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022" y="7726693"/>
                <a:ext cx="6409896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1522" t="-12941" r="-1332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182197" y="8368606"/>
                <a:ext cx="10782334" cy="964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457200" marR="0" indent="-45720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</a:pPr>
                <a:r>
                  <a:rPr kumimoji="0" lang="en-US" altLang="zh-CN" sz="28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Dong et al.,</a:t>
                </a:r>
                <a:r>
                  <a:rPr kumimoji="0" lang="en-US" altLang="zh-CN" sz="2800" b="1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effective </a:t>
                </a:r>
                <a:r>
                  <a:rPr kumimoji="0" lang="en-US" altLang="zh-CN" sz="2800" b="1" i="0" u="none" strike="noStrike" cap="none" spc="0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Lagrangian</a:t>
                </a:r>
                <a:r>
                  <a:rPr kumimoji="0" lang="en-US" altLang="zh-CN" sz="2800" b="1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approach: </a:t>
                </a:r>
                <a:endParaRPr kumimoji="0" lang="en-US" altLang="zh-CN" sz="2800" b="1" i="0" u="none" strike="noStrike" cap="none" spc="0" normalizeH="0" dirty="0" smtClean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  <a:p>
                <a:pPr algn="l"/>
                <a:r>
                  <a:rPr lang="en-US" altLang="zh-CN" sz="2800" b="1" dirty="0" smtClean="0">
                    <a:solidFill>
                      <a:srgbClr val="0432FF"/>
                    </a:solidFill>
                    <a:ea typeface="Comic Sans MS" charset="0"/>
                    <a:cs typeface="Comic Sans MS" charset="0"/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𝚪</m:t>
                    </m:r>
                    <m:d>
                      <m:dPr>
                        <m:ctrlPr>
                          <a:rPr lang="en-US" altLang="zh-CN" sz="2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𝒀</m:t>
                        </m:r>
                        <m:r>
                          <a:rPr lang="en-US" altLang="zh-CN" sz="2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→</m:t>
                        </m:r>
                        <m:r>
                          <a:rPr lang="en-US" altLang="zh-CN" sz="2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𝝅</m:t>
                        </m:r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𝒄</m:t>
                            </m:r>
                          </m:sub>
                        </m:sSub>
                      </m:e>
                    </m:d>
                    <m:r>
                      <a:rPr lang="en-US" altLang="zh-CN" sz="2800" b="1" i="1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𝟑</m:t>
                    </m:r>
                    <m:r>
                      <a:rPr lang="en-US" altLang="zh-CN" sz="2800" b="1" i="1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𝟏𝟓</m:t>
                    </m:r>
                    <m:r>
                      <a:rPr lang="en-US" altLang="zh-CN" sz="2800" b="1" i="1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±</m:t>
                    </m:r>
                    <m:r>
                      <a:rPr lang="en-US" altLang="zh-CN" sz="2800" b="1" i="1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𝟎</m:t>
                    </m:r>
                    <m:r>
                      <a:rPr lang="en-US" altLang="zh-CN" sz="2800" b="1" i="1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𝟒𝟓</m:t>
                    </m:r>
                  </m:oMath>
                </a14:m>
                <a:r>
                  <a:rPr lang="en-US" altLang="zh-CN" sz="2800" b="1" dirty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MeV</a:t>
                </a:r>
                <a:r>
                  <a:rPr kumimoji="0" lang="en-US" altLang="zh-CN" sz="2800" b="1" i="0" u="none" strike="noStrike" cap="none" spc="0" normalizeH="0" dirty="0" smtClean="0">
                    <a:ln>
                      <a:noFill/>
                    </a:ln>
                    <a:solidFill>
                      <a:srgbClr val="0432FF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</a:t>
                </a:r>
                <a:endParaRPr kumimoji="0" lang="zh-CN" altLang="en-US" sz="2800" b="1" i="0" u="none" strike="noStrike" cap="none" spc="0" normalizeH="0" baseline="0" dirty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97" y="8368606"/>
                <a:ext cx="10782334" cy="964367"/>
              </a:xfrm>
              <a:prstGeom prst="rect">
                <a:avLst/>
              </a:prstGeom>
              <a:blipFill rotWithShape="0">
                <a:blip r:embed="rId7"/>
                <a:stretch>
                  <a:fillRect l="-1413" t="-5696" b="-170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1591876" y="6048147"/>
                <a:ext cx="3907928" cy="4308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2800" b="1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𝚪</m:t>
                    </m:r>
                    <m:d>
                      <m:dPr>
                        <m:ctrlP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</m:ctrlPr>
                      </m:dPr>
                      <m:e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𝒀</m:t>
                        </m:r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→</m:t>
                        </m:r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𝝅𝝅𝝍</m:t>
                        </m:r>
                      </m:e>
                    </m:d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&gt;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𝟓𝟎𝟖</m:t>
                    </m:r>
                  </m:oMath>
                </a14:m>
                <a:r>
                  <a:rPr kumimoji="0" lang="en-US" altLang="zh-CN" sz="28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keV</a:t>
                </a:r>
                <a:endParaRPr kumimoji="0" lang="zh-CN" altLang="en-US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876" y="6048147"/>
                <a:ext cx="3907928" cy="430887"/>
              </a:xfrm>
              <a:prstGeom prst="rect">
                <a:avLst/>
              </a:prstGeom>
              <a:blipFill rotWithShape="0">
                <a:blip r:embed="rId8"/>
                <a:stretch>
                  <a:fillRect t="-25352" r="-4992" b="-4929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149226" y="6696872"/>
                <a:ext cx="5347233" cy="9126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</m:ctrlPr>
                        </m:fPr>
                        <m:num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𝚪</m:t>
                          </m:r>
                          <m:d>
                            <m:dPr>
                              <m:ctrlP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  <a:sym typeface="Helvetica Ligh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  <a:sym typeface="Helvetica Light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  <a:sym typeface="Helvetica Light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  <m:t>→</m:t>
                              </m:r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  <m:t>𝑫</m:t>
                              </m:r>
                              <m:sSup>
                                <m:sSupPr>
                                  <m:ctrlP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  <a:sym typeface="Helvetica Light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  <a:sym typeface="Helvetica Light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  <a:sym typeface="Helvetica Light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𝚪</m:t>
                          </m:r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  <m:t>𝒁</m:t>
                              </m:r>
                            </m:e>
                            <m:sub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  <m:t>𝒄</m:t>
                              </m:r>
                            </m:sub>
                          </m:sSub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→</m:t>
                          </m:r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𝝅𝝍</m:t>
                          </m:r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)</m:t>
                          </m:r>
                        </m:den>
                      </m:f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∼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𝟔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.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𝟐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±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𝟏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.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𝟏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±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𝟐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.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𝟕</m:t>
                      </m:r>
                    </m:oMath>
                  </m:oMathPara>
                </a14:m>
                <a:endParaRPr kumimoji="0" lang="zh-CN" altLang="en-US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6" y="6696872"/>
                <a:ext cx="5347233" cy="91262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线箭头连接符 24"/>
          <p:cNvCxnSpPr/>
          <p:nvPr/>
        </p:nvCxnSpPr>
        <p:spPr>
          <a:xfrm>
            <a:off x="5583220" y="7203983"/>
            <a:ext cx="934507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headEnd w="med" len="lg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87027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512" y="1557869"/>
            <a:ext cx="6954288" cy="154877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5024" y="142751"/>
            <a:ext cx="887903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b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Radiative Decay of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Zc</a:t>
            </a:r>
            <a:r>
              <a:rPr lang="en-US" altLang="zh-CN" sz="3200" b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 in molecular scenario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7303" y="1172594"/>
            <a:ext cx="359393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Molecular Structure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0432FF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874010" y="2472267"/>
            <a:ext cx="794923" cy="575733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5" name="组 14"/>
          <p:cNvGrpSpPr/>
          <p:nvPr/>
        </p:nvGrpSpPr>
        <p:grpSpPr>
          <a:xfrm>
            <a:off x="102537" y="1706073"/>
            <a:ext cx="8381063" cy="4119424"/>
            <a:chOff x="102537" y="1706073"/>
            <a:chExt cx="8381063" cy="411942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9106" y="3830638"/>
              <a:ext cx="5134494" cy="1994859"/>
            </a:xfrm>
            <a:prstGeom prst="rect">
              <a:avLst/>
            </a:prstGeom>
            <a:ln w="50800">
              <a:solidFill>
                <a:srgbClr val="C00000"/>
              </a:solidFill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102537" y="3221522"/>
              <a:ext cx="2707472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800" b="1" i="0" u="none" strike="noStrike" cap="none" spc="0" normalizeH="0" baseline="0" dirty="0" smtClean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rPr>
                <a:t>Mass Operator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795103" y="1706073"/>
              <a:ext cx="673256" cy="914398"/>
            </a:xfrm>
            <a:prstGeom prst="ellipse">
              <a:avLst/>
            </a:prstGeom>
            <a:noFill/>
            <a:ln w="50800" cap="flat">
              <a:solidFill>
                <a:srgbClr val="C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闪电形 9"/>
            <p:cNvSpPr/>
            <p:nvPr/>
          </p:nvSpPr>
          <p:spPr>
            <a:xfrm>
              <a:off x="4318000" y="2472267"/>
              <a:ext cx="1693333" cy="1147270"/>
            </a:xfrm>
            <a:prstGeom prst="lightningBol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245099" y="6394451"/>
            <a:ext cx="12217833" cy="3113145"/>
            <a:chOff x="245099" y="6394451"/>
            <a:chExt cx="12217833" cy="31131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1122" y="6394451"/>
              <a:ext cx="7562068" cy="15980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/>
                <p:cNvSpPr txBox="1"/>
                <p:nvPr/>
              </p:nvSpPr>
              <p:spPr>
                <a:xfrm>
                  <a:off x="245099" y="6433555"/>
                  <a:ext cx="2119426" cy="5432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 Light"/>
                              </a:rPr>
                            </m:ctrlPr>
                          </m:sSubSupPr>
                          <m:e>
                            <m:r>
                              <a:rPr kumimoji="0" lang="en-US" altLang="zh-CN" sz="2800" b="1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 Light"/>
                              </a:rPr>
                              <m:t>𝐙</m:t>
                            </m:r>
                          </m:e>
                          <m:sub>
                            <m:r>
                              <a:rPr kumimoji="0" lang="en-US" altLang="zh-CN" sz="2800" b="1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 Light"/>
                              </a:rPr>
                              <m:t>𝐜</m:t>
                            </m:r>
                          </m:sub>
                          <m:sup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 Light"/>
                              </a:rPr>
                              <m:t>𝟎</m:t>
                            </m:r>
                          </m:sup>
                        </m:sSubSup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+mn-ea"/>
                            <a:cs typeface="+mn-cs"/>
                            <a:sym typeface="Helvetica Light"/>
                          </a:rPr>
                          <m:t>→</m:t>
                        </m:r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+mn-ea"/>
                            <a:cs typeface="+mn-cs"/>
                            <a:sym typeface="Helvetica Light"/>
                          </a:rPr>
                          <m:t>𝑱</m:t>
                        </m:r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+mn-ea"/>
                            <a:cs typeface="+mn-cs"/>
                            <a:sym typeface="Helvetica Light"/>
                          </a:rPr>
                          <m:t>/</m:t>
                        </m:r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+mn-ea"/>
                            <a:cs typeface="+mn-cs"/>
                            <a:sym typeface="Helvetica Light"/>
                          </a:rPr>
                          <m:t>𝝍</m:t>
                        </m:r>
                        <m:sSup>
                          <m:sSupPr>
                            <m:ctrlP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 Light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 Light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kumimoji="0" lang="zh-CN" altLang="en-US" sz="2800" b="1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ea typeface="+mn-ea"/>
                    <a:cs typeface="+mn-cs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3" name="文本框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099" y="6433555"/>
                  <a:ext cx="2119426" cy="54322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/>
                <p:cNvSpPr txBox="1"/>
                <p:nvPr/>
              </p:nvSpPr>
              <p:spPr>
                <a:xfrm>
                  <a:off x="609599" y="8265396"/>
                  <a:ext cx="11853333" cy="12422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342900" indent="-342900" algn="l">
                    <a:buFont typeface="Arial" charset="0"/>
                    <a:buChar char="•"/>
                  </a:pPr>
                  <a:r>
                    <a:rPr lang="en-US" altLang="zh-CN" sz="2400" b="1" dirty="0" smtClean="0">
                      <a:latin typeface="Comic Sans MS" charset="0"/>
                      <a:ea typeface="Comic Sans MS" charset="0"/>
                      <a:cs typeface="Comic Sans MS" charset="0"/>
                    </a:rPr>
                    <a:t>Taking</a:t>
                  </a:r>
                  <a14:m>
                    <m:oMath xmlns:m="http://schemas.openxmlformats.org/officeDocument/2006/math">
                      <m:r>
                        <a:rPr lang="zh-CN" altLang="en-US" sz="2400" b="1" i="0" smtClean="0">
                          <a:latin typeface="Cambria Math" charset="0"/>
                          <a:ea typeface="Comic Sans MS" charset="0"/>
                          <a:cs typeface="Comic Sans MS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400" b="1" i="1"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SupPr>
                        <m:e>
                          <m:r>
                            <a:rPr lang="en-US" altLang="zh-CN" sz="2400" b="1" i="1"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zh-CN" sz="2400" b="1" i="1"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CN" sz="2400" b="1" i="1"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𝟎</m:t>
                          </m:r>
                        </m:sup>
                      </m:sSubSup>
                      <m:r>
                        <a:rPr lang="en-US" altLang="zh-CN" sz="2400" b="1" i="1">
                          <a:latin typeface="Cambria Math" charset="0"/>
                          <a:ea typeface="Comic Sans MS" charset="0"/>
                          <a:cs typeface="Comic Sans MS" charset="0"/>
                        </a:rPr>
                        <m:t>→</m:t>
                      </m:r>
                      <m:r>
                        <a:rPr lang="en-US" altLang="zh-CN" sz="2400" b="1" i="1">
                          <a:latin typeface="Cambria Math" charset="0"/>
                          <a:ea typeface="Comic Sans MS" charset="0"/>
                          <a:cs typeface="Comic Sans MS" charset="0"/>
                        </a:rPr>
                        <m:t>𝑱</m:t>
                      </m:r>
                      <m:r>
                        <a:rPr lang="en-US" altLang="zh-CN" sz="2400" b="1" i="1">
                          <a:latin typeface="Cambria Math" charset="0"/>
                          <a:ea typeface="Comic Sans MS" charset="0"/>
                          <a:cs typeface="Comic Sans MS" charset="0"/>
                        </a:rPr>
                        <m:t>/</m:t>
                      </m:r>
                      <m:r>
                        <a:rPr lang="en-US" altLang="zh-CN" sz="2400" b="1" i="1">
                          <a:latin typeface="Cambria Math" charset="0"/>
                          <a:ea typeface="Comic Sans MS" charset="0"/>
                          <a:cs typeface="Comic Sans MS" charset="0"/>
                        </a:rPr>
                        <m:t>𝝍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 smtClean="0">
                      <a:latin typeface="Comic Sans MS" charset="0"/>
                      <a:ea typeface="Comic Sans MS" charset="0"/>
                      <a:cs typeface="Comic Sans MS" charset="0"/>
                    </a:rPr>
                    <a:t> </a:t>
                  </a:r>
                  <a:r>
                    <a:rPr lang="en-US" altLang="zh-CN" sz="2400" b="1" dirty="0" smtClean="0">
                      <a:latin typeface="Comic Sans MS" charset="0"/>
                      <a:ea typeface="Comic Sans MS" charset="0"/>
                      <a:cs typeface="Comic Sans MS" charset="0"/>
                    </a:rPr>
                    <a:t>mode</a:t>
                  </a:r>
                  <a:r>
                    <a:rPr lang="zh-CN" altLang="en-US" sz="2400" b="1" dirty="0" smtClean="0">
                      <a:latin typeface="Comic Sans MS" charset="0"/>
                      <a:ea typeface="Comic Sans MS" charset="0"/>
                      <a:cs typeface="Comic Sans MS" charset="0"/>
                    </a:rPr>
                    <a:t> </a:t>
                  </a:r>
                  <a:r>
                    <a:rPr lang="en-US" altLang="zh-CN" sz="2400" b="1" dirty="0" smtClean="0">
                      <a:latin typeface="Comic Sans MS" charset="0"/>
                      <a:ea typeface="Comic Sans MS" charset="0"/>
                      <a:cs typeface="Comic Sans MS" charset="0"/>
                    </a:rPr>
                    <a:t>as</a:t>
                  </a:r>
                  <a:r>
                    <a:rPr lang="zh-CN" altLang="en-US" sz="2400" b="1" dirty="0" smtClean="0">
                      <a:latin typeface="Comic Sans MS" charset="0"/>
                      <a:ea typeface="Comic Sans MS" charset="0"/>
                      <a:cs typeface="Comic Sans MS" charset="0"/>
                    </a:rPr>
                    <a:t> </a:t>
                  </a:r>
                  <a:r>
                    <a:rPr lang="en-US" altLang="zh-CN" sz="2400" b="1" dirty="0" smtClean="0">
                      <a:latin typeface="Comic Sans MS" charset="0"/>
                      <a:ea typeface="Comic Sans MS" charset="0"/>
                      <a:cs typeface="Comic Sans MS" charset="0"/>
                    </a:rPr>
                    <a:t>a scale, we can </a:t>
                  </a:r>
                  <a:r>
                    <a:rPr lang="en-US" altLang="zh-CN" sz="2400" b="1" dirty="0" smtClean="0">
                      <a:solidFill>
                        <a:srgbClr val="C00000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fix the model parameter</a:t>
                  </a:r>
                  <a:r>
                    <a:rPr lang="en-US" altLang="zh-CN" sz="2400" b="1" dirty="0" smtClean="0">
                      <a:latin typeface="Comic Sans MS" charset="0"/>
                      <a:ea typeface="Comic Sans MS" charset="0"/>
                      <a:cs typeface="Comic Sans MS" charset="0"/>
                    </a:rPr>
                    <a:t> by comparing the theoretical results with the corresponding experimental measurements.</a:t>
                  </a:r>
                  <a:endParaRPr lang="zh-CN" altLang="en-US" sz="2400" b="1" dirty="0"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</mc:Choice>
          <mc:Fallback xmlns=""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99" y="8265396"/>
                  <a:ext cx="11853333" cy="12422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029" b="-1078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3471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457" y="66305"/>
            <a:ext cx="4823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Radiative Decay of </a:t>
            </a:r>
            <a:r>
              <a:rPr lang="en-US" altLang="zh-CN" sz="3200" b="1" dirty="0" err="1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Zc</a:t>
            </a:r>
            <a:r>
              <a:rPr lang="en-US" altLang="zh-CN" sz="3200" b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22" y="1957389"/>
            <a:ext cx="5676900" cy="3035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2377020"/>
            <a:ext cx="5842000" cy="4051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73623" y="1008286"/>
                <a:ext cx="1765291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𝟎</m:t>
                          </m:r>
                        </m:sup>
                      </m:sSubSup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𝜼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sz="2800" b="1" i="1" smtClean="0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𝜸</m:t>
                      </m:r>
                    </m:oMath>
                  </m:oMathPara>
                </a14:m>
                <a:endParaRPr lang="zh-CN" altLang="en-US" sz="28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23" y="1008286"/>
                <a:ext cx="1765291" cy="5329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985000" y="1131269"/>
                <a:ext cx="2875018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𝟎</m:t>
                          </m:r>
                        </m:sup>
                      </m:sSubSup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𝝌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𝒄</m:t>
                          </m:r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𝟎</m:t>
                          </m:r>
                        </m:sub>
                      </m:sSub>
                      <m:r>
                        <a:rPr lang="en-US" altLang="zh-CN" sz="2800" b="1" i="1" smtClean="0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𝜸</m:t>
                      </m:r>
                      <m:r>
                        <a:rPr lang="en-US" altLang="zh-CN" sz="2800" b="1" i="1" smtClean="0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𝝌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𝒄</m:t>
                          </m:r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800" b="1" i="1" smtClean="0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𝜸</m:t>
                      </m:r>
                    </m:oMath>
                  </m:oMathPara>
                </a14:m>
                <a:endParaRPr lang="zh-CN" altLang="en-US" sz="28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0" y="1131269"/>
                <a:ext cx="2875018" cy="5329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22" y="5158318"/>
            <a:ext cx="5765800" cy="24511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730" y="7955250"/>
            <a:ext cx="650947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zh-CN" sz="2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Contact</a:t>
            </a:r>
            <a:r>
              <a:rPr kumimoji="0" lang="en-US" altLang="zh-CN" sz="24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 diagram is included to </a:t>
            </a:r>
            <a:r>
              <a:rPr kumimoji="0" lang="en-US" altLang="zh-CN" sz="2400" b="1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ensure the gauge invariance</a:t>
            </a:r>
            <a:r>
              <a:rPr kumimoji="0" lang="en-US" altLang="zh-CN" sz="24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 of th</a:t>
            </a:r>
            <a:r>
              <a:rPr lang="en-US" altLang="zh-CN" sz="2400" b="1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e total amplitude</a:t>
            </a:r>
            <a:r>
              <a:rPr kumimoji="0" lang="en-US" altLang="zh-CN" sz="24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  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502400" y="7013361"/>
                <a:ext cx="6292318" cy="24891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342900" indent="-342900" algn="l">
                  <a:buFont typeface="Arial" charset="0"/>
                  <a:buChar char="•"/>
                </a:pPr>
                <a:r>
                  <a:rPr kumimoji="0" lang="en-US" altLang="zh-CN" sz="2400" b="1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Triangle diagrams themselves</a:t>
                </a:r>
                <a:r>
                  <a:rPr kumimoji="0" lang="en-US" altLang="zh-CN" sz="2400" b="1" i="0" u="none" strike="noStrike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</a:t>
                </a:r>
                <a:r>
                  <a:rPr kumimoji="0" lang="en-US" altLang="zh-CN" sz="2400" b="1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𝒁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p>
                    </m:sSub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𝝌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b>
                    </m:sSub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𝜸</m:t>
                    </m:r>
                  </m:oMath>
                </a14:m>
                <a:r>
                  <a:rPr kumimoji="0" lang="en-US" altLang="zh-CN" sz="2400" b="1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are</a:t>
                </a:r>
                <a:r>
                  <a:rPr kumimoji="0" lang="en-US" altLang="zh-CN" sz="2400" b="1" i="0" u="none" strike="noStrike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gauge invariant.</a:t>
                </a:r>
                <a:r>
                  <a:rPr kumimoji="0" lang="en-US" altLang="zh-CN" sz="2400" b="1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</a:t>
                </a:r>
              </a:p>
              <a:p>
                <a:pPr marL="342900" indent="-342900" algn="l">
                  <a:spcBef>
                    <a:spcPts val="1200"/>
                  </a:spcBef>
                  <a:buFont typeface="Arial" charset="0"/>
                  <a:buChar char="•"/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Contact diagram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𝒁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p>
                    </m:sSub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𝝌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b>
                    </m:sSub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𝜸</m:t>
                    </m:r>
                  </m:oMath>
                </a14:m>
                <a:r>
                  <a:rPr kumimoji="0" lang="en-US" altLang="zh-CN" sz="2400" b="1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comes from </a:t>
                </a:r>
                <a:r>
                  <a:rPr kumimoji="0" lang="en-US" altLang="zh-CN" sz="2400" b="1" i="0" u="none" strike="noStrike" cap="none" spc="0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higher</a:t>
                </a:r>
                <a:r>
                  <a:rPr kumimoji="0" lang="en-US" altLang="zh-CN" sz="2400" b="1" i="0" u="none" strike="noStrike" cap="none" spc="0" normalizeH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partial wave coupling</a:t>
                </a:r>
                <a:r>
                  <a:rPr kumimoji="0" lang="en-US" altLang="zh-CN" sz="2400" b="1" i="0" u="none" strike="noStrike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4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𝒁</m:t>
                        </m:r>
                      </m:e>
                      <m:sub>
                        <m:r>
                          <a:rPr kumimoji="0" lang="en-US" altLang="zh-CN" sz="24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𝒄</m:t>
                        </m:r>
                      </m:sub>
                    </m:sSub>
                    <m:sSup>
                      <m:sSupPr>
                        <m:ctrlPr>
                          <a:rPr kumimoji="0" lang="en-US" altLang="zh-CN" sz="24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24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𝑫</m:t>
                        </m:r>
                      </m:e>
                      <m:sup>
                        <m:r>
                          <a:rPr kumimoji="0" lang="en-US" altLang="zh-CN" sz="24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∗</m:t>
                        </m:r>
                      </m:sup>
                    </m:sSup>
                    <m:r>
                      <a:rPr kumimoji="0" lang="en-US" altLang="zh-CN" sz="2400" b="1" i="1" u="none" strike="noStrike" cap="none" spc="0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𝑫</m:t>
                    </m:r>
                  </m:oMath>
                </a14:m>
                <a:r>
                  <a:rPr kumimoji="0" lang="en-US" altLang="zh-CN" sz="2400" b="1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𝝌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𝑫</m:t>
                    </m:r>
                  </m:oMath>
                </a14:m>
                <a:r>
                  <a:rPr kumimoji="0" lang="en-US" altLang="zh-CN" sz="2400" b="1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,</a:t>
                </a:r>
                <a:r>
                  <a:rPr kumimoji="0" lang="en-US" altLang="zh-CN" sz="2400" b="1" i="0" u="none" strike="noStrike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</a:t>
                </a:r>
              </a:p>
              <a:p>
                <a:pPr algn="l"/>
                <a:r>
                  <a:rPr lang="en-US" altLang="zh-CN" sz="2400" b="1" dirty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 </a:t>
                </a:r>
                <a:r>
                  <a:rPr kumimoji="0" lang="en-US" altLang="zh-CN" sz="2400" b="1" i="0" u="none" strike="noStrike" cap="none" spc="0" normalizeH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strong suppressed!</a:t>
                </a:r>
                <a:r>
                  <a:rPr kumimoji="0" lang="en-US" altLang="zh-CN" sz="2400" b="1" i="0" u="none" strike="noStrike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Include by hand</a:t>
                </a:r>
                <a:endParaRPr kumimoji="0" lang="zh-CN" altLang="en-US" sz="24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0" y="7013361"/>
                <a:ext cx="6292318" cy="2489143"/>
              </a:xfrm>
              <a:prstGeom prst="rect">
                <a:avLst/>
              </a:prstGeom>
              <a:blipFill rotWithShape="0">
                <a:blip r:embed="rId7"/>
                <a:stretch>
                  <a:fillRect l="-1938" t="-733" b="-48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677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7" y="1166287"/>
            <a:ext cx="5892800" cy="4711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6473" y="275627"/>
            <a:ext cx="3023264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Coupling</a:t>
            </a:r>
            <a:r>
              <a:rPr kumimoji="0" lang="en-US" altLang="zh-CN" sz="2800" b="0" u="none" strike="noStrike" cap="none" spc="0" normalizeH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 constant 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432FF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296438" y="6532461"/>
                <a:ext cx="52761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𝑩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altLang="zh-CN" sz="2800" b="1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→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𝝅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𝑱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𝝍</m:t>
                          </m:r>
                        </m:e>
                      </m:d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𝟓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𝟐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∼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𝟏𝟑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𝟐</m:t>
                          </m:r>
                        </m:e>
                      </m:d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%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438" y="6532461"/>
                <a:ext cx="527612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46473" y="6337760"/>
                <a:ext cx="5347233" cy="9126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</m:ctrlPr>
                        </m:fPr>
                        <m:num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𝚪</m:t>
                          </m:r>
                          <m:d>
                            <m:dPr>
                              <m:ctrlP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  <a:sym typeface="Helvetica Ligh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  <a:sym typeface="Helvetica Light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  <a:sym typeface="Helvetica Light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  <m:t>→</m:t>
                              </m:r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  <m:t>𝑫</m:t>
                              </m:r>
                              <m:sSup>
                                <m:sSupPr>
                                  <m:ctrlP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  <a:sym typeface="Helvetica Light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  <a:sym typeface="Helvetica Light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omic Sans MS" charset="0"/>
                                      <a:cs typeface="Comic Sans MS" charset="0"/>
                                      <a:sym typeface="Helvetica Light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𝚪</m:t>
                          </m:r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  <m:t>𝒁</m:t>
                              </m:r>
                            </m:e>
                            <m:sub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omic Sans MS" charset="0"/>
                                  <a:cs typeface="Comic Sans MS" charset="0"/>
                                  <a:sym typeface="Helvetica Light"/>
                                </a:rPr>
                                <m:t>𝒄</m:t>
                              </m:r>
                            </m:sub>
                          </m:sSub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→</m:t>
                          </m:r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𝝅𝝍</m:t>
                          </m:r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omic Sans MS" charset="0"/>
                              <a:cs typeface="Comic Sans MS" charset="0"/>
                              <a:sym typeface="Helvetica Light"/>
                            </a:rPr>
                            <m:t>)</m:t>
                          </m:r>
                        </m:den>
                      </m:f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∼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𝟔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.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𝟐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±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𝟏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.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𝟏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±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𝟐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.</m:t>
                      </m:r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omic Sans MS" charset="0"/>
                          <a:cs typeface="Comic Sans MS" charset="0"/>
                          <a:sym typeface="Helvetica Light"/>
                        </a:rPr>
                        <m:t>𝟕</m:t>
                      </m:r>
                    </m:oMath>
                  </m:oMathPara>
                </a14:m>
                <a:endParaRPr kumimoji="0" lang="zh-CN" altLang="en-US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73" y="6337760"/>
                <a:ext cx="5347233" cy="9126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302897" y="7302191"/>
                <a:ext cx="6269665" cy="564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𝚪</m:t>
                              </m:r>
                            </m:e>
                            <m:sub>
                              <m: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𝒁</m:t>
                              </m:r>
                            </m:sub>
                          </m:sSub>
                        </m:e>
                        <m:sub>
                          <m: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≃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𝚪</m:t>
                          </m:r>
                        </m:e>
                        <m:sub>
                          <m: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𝐃</m:t>
                          </m:r>
                          <m:sSup>
                            <m:sSup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𝐃</m:t>
                              </m:r>
                            </m:e>
                            <m:sup>
                              <m: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altLang="zh-CN" sz="2800" b="1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𝚪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𝝅𝝍</m:t>
                          </m:r>
                        </m:sub>
                      </m:sSub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𝟐𝟖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𝟏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±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𝟐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𝟔</m:t>
                          </m:r>
                        </m:e>
                      </m:d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altLang="zh-CN" sz="2800" b="1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𝐌𝐞𝐕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97" y="7302191"/>
                <a:ext cx="6269665" cy="5649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箭头 8"/>
          <p:cNvSpPr/>
          <p:nvPr/>
        </p:nvSpPr>
        <p:spPr>
          <a:xfrm>
            <a:off x="5507438" y="6557004"/>
            <a:ext cx="879290" cy="456311"/>
          </a:xfrm>
          <a:prstGeom prst="rightArrow">
            <a:avLst>
              <a:gd name="adj1" fmla="val 35157"/>
              <a:gd name="adj2" fmla="val 50000"/>
            </a:avLst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右大括号 9"/>
          <p:cNvSpPr/>
          <p:nvPr/>
        </p:nvSpPr>
        <p:spPr>
          <a:xfrm>
            <a:off x="11429999" y="6785159"/>
            <a:ext cx="524933" cy="914400"/>
          </a:xfrm>
          <a:prstGeom prst="rightBrac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左弧形箭头 10"/>
          <p:cNvSpPr/>
          <p:nvPr/>
        </p:nvSpPr>
        <p:spPr>
          <a:xfrm>
            <a:off x="12107333" y="7166727"/>
            <a:ext cx="778936" cy="1418474"/>
          </a:xfrm>
          <a:prstGeom prst="curvedLeftArrow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823655" y="8099651"/>
                <a:ext cx="55229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𝚪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altLang="zh-CN" sz="28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→</m:t>
                          </m:r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𝝅</m:t>
                          </m:r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𝑱</m:t>
                          </m:r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𝝍</m:t>
                          </m:r>
                        </m:e>
                      </m:d>
                      <m:r>
                        <a:rPr lang="en-US" altLang="zh-CN" sz="2800" b="1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𝟏</m:t>
                          </m:r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𝟑</m:t>
                          </m:r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∼</m:t>
                          </m:r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𝟒</m:t>
                          </m:r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800" b="1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altLang="zh-CN" sz="2800" b="1" i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𝐌𝐞𝐕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655" y="8099651"/>
                <a:ext cx="5522987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 1"/>
          <p:cNvGrpSpPr/>
          <p:nvPr/>
        </p:nvGrpSpPr>
        <p:grpSpPr>
          <a:xfrm>
            <a:off x="6572996" y="1069132"/>
            <a:ext cx="5778500" cy="4965700"/>
            <a:chOff x="6572996" y="1069132"/>
            <a:chExt cx="5778500" cy="49657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72996" y="1069132"/>
              <a:ext cx="5778500" cy="4965700"/>
            </a:xfrm>
            <a:prstGeom prst="rect">
              <a:avLst/>
            </a:prstGeom>
          </p:spPr>
        </p:pic>
        <p:cxnSp>
          <p:nvCxnSpPr>
            <p:cNvPr id="14" name="直线连接符 13"/>
            <p:cNvCxnSpPr/>
            <p:nvPr/>
          </p:nvCxnSpPr>
          <p:spPr>
            <a:xfrm flipV="1">
              <a:off x="7433733" y="3505191"/>
              <a:ext cx="4464000" cy="2"/>
            </a:xfrm>
            <a:prstGeom prst="line">
              <a:avLst/>
            </a:prstGeom>
            <a:noFill/>
            <a:ln w="50800" cap="flat">
              <a:solidFill>
                <a:srgbClr val="C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7" name="文本框 16"/>
          <p:cNvSpPr txBox="1"/>
          <p:nvPr/>
        </p:nvSpPr>
        <p:spPr>
          <a:xfrm>
            <a:off x="1303866" y="8707537"/>
            <a:ext cx="9049761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Theoretical estimation can overlap</a:t>
            </a:r>
            <a:r>
              <a:rPr kumimoji="0" lang="en-US" altLang="zh-CN" sz="2800" b="1" i="0" u="none" strike="noStrike" cap="none" spc="0" normalizeH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 with the experimental measurement!!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0432FF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925235" y="248337"/>
                <a:ext cx="2032992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𝟎</m:t>
                          </m:r>
                        </m:sup>
                      </m:sSubSup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</a:rPr>
                        <m:t>𝑱</m:t>
                      </m:r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</a:rPr>
                        <m:t>𝝍</m:t>
                      </m:r>
                    </m:oMath>
                  </m:oMathPara>
                </a14:m>
                <a:endParaRPr lang="zh-CN" altLang="en-US" sz="28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235" y="248337"/>
                <a:ext cx="2032992" cy="53296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635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391878" y="905284"/>
            <a:ext cx="11322314" cy="7959634"/>
            <a:chOff x="409131" y="836272"/>
            <a:chExt cx="11322314" cy="795963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3354" y="1445644"/>
              <a:ext cx="10458091" cy="735026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09131" y="836272"/>
              <a:ext cx="4167808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rPr>
                <a:t>New</a:t>
              </a:r>
              <a:r>
                <a:rPr kumimoji="0" lang="zh-CN" alt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rPr>
                <a:t> </a:t>
              </a:r>
              <a:r>
                <a:rPr kumimoji="0" lang="en-US" altLang="zh-CN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rPr>
                <a:t>hadron</a:t>
              </a:r>
              <a:r>
                <a:rPr kumimoji="0" lang="zh-CN" alt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rPr>
                <a:t> </a:t>
              </a:r>
              <a:r>
                <a:rPr kumimoji="0" lang="en-US" altLang="zh-CN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rPr>
                <a:t>states</a:t>
              </a:r>
              <a:endPara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45" y="723436"/>
            <a:ext cx="9263330" cy="787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17287" y="8189344"/>
            <a:ext cx="1060098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663300"/>
                </a:solidFill>
                <a:latin typeface="Comic Sans MS" charset="0"/>
                <a:ea typeface="宋体" charset="-122"/>
              </a:rPr>
              <a:t>some of </a:t>
            </a:r>
            <a:r>
              <a:rPr lang="en-US" altLang="zh-CN" b="1" dirty="0" smtClean="0">
                <a:solidFill>
                  <a:srgbClr val="663300"/>
                </a:solidFill>
                <a:latin typeface="Comic Sans MS" charset="0"/>
                <a:ea typeface="宋体" charset="-122"/>
              </a:rPr>
              <a:t>the </a:t>
            </a:r>
            <a:r>
              <a:rPr lang="en-US" altLang="zh-CN" b="1" dirty="0">
                <a:solidFill>
                  <a:srgbClr val="663300"/>
                </a:solidFill>
                <a:latin typeface="Comic Sans MS" charset="0"/>
                <a:ea typeface="宋体" charset="-122"/>
              </a:rPr>
              <a:t>states are near thresholds,</a:t>
            </a:r>
          </a:p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Comic Sans MS" charset="0"/>
                <a:ea typeface="宋体" charset="-122"/>
              </a:rPr>
              <a:t>Candidates of deuteron-like molecular states.</a:t>
            </a:r>
            <a:endParaRPr lang="en-US" altLang="zh-CN" b="1" dirty="0">
              <a:solidFill>
                <a:srgbClr val="C00000"/>
              </a:solidFill>
              <a:latin typeface="Comic Sans MS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6748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2161779" y="1356383"/>
            <a:ext cx="8235288" cy="3672819"/>
            <a:chOff x="1555750" y="679049"/>
            <a:chExt cx="8782839" cy="50346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5750" y="679049"/>
              <a:ext cx="4404783" cy="5006317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2934" y="745721"/>
              <a:ext cx="4225655" cy="4968000"/>
            </a:xfrm>
            <a:prstGeom prst="rect">
              <a:avLst/>
            </a:prstGeom>
            <a:ln w="31750">
              <a:solidFill>
                <a:srgbClr val="C00000"/>
              </a:solidFill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71681" y="517220"/>
                <a:ext cx="3955185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𝟎</m:t>
                          </m:r>
                        </m:sup>
                      </m:sSubSup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𝜼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𝟏</m:t>
                          </m:r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𝑺</m:t>
                          </m:r>
                        </m:e>
                      </m:d>
                      <m:r>
                        <a:rPr lang="en-US" altLang="zh-CN" sz="2800" b="1" i="1" smtClean="0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𝜸</m:t>
                      </m:r>
                      <m:r>
                        <a:rPr lang="en-US" altLang="zh-CN" sz="2800" b="1" i="1" smtClean="0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𝜼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𝟐</m:t>
                          </m:r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𝑺</m:t>
                          </m:r>
                        </m:e>
                      </m:d>
                      <m:r>
                        <a:rPr lang="en-US" altLang="zh-CN" sz="2800" b="1" i="1" smtClean="0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𝜸</m:t>
                      </m:r>
                    </m:oMath>
                  </m:oMathPara>
                </a14:m>
                <a:endParaRPr lang="zh-CN" altLang="en-US" sz="28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81" y="517220"/>
                <a:ext cx="3955185" cy="5329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 10"/>
          <p:cNvGrpSpPr/>
          <p:nvPr/>
        </p:nvGrpSpPr>
        <p:grpSpPr>
          <a:xfrm>
            <a:off x="271681" y="5008517"/>
            <a:ext cx="10125386" cy="4328764"/>
            <a:chOff x="271681" y="5008517"/>
            <a:chExt cx="10125386" cy="4328764"/>
          </a:xfrm>
        </p:grpSpPr>
        <p:grpSp>
          <p:nvGrpSpPr>
            <p:cNvPr id="9" name="组 8"/>
            <p:cNvGrpSpPr/>
            <p:nvPr/>
          </p:nvGrpSpPr>
          <p:grpSpPr>
            <a:xfrm>
              <a:off x="2161779" y="5754978"/>
              <a:ext cx="8235288" cy="3582303"/>
              <a:chOff x="2161779" y="5467111"/>
              <a:chExt cx="8235288" cy="3582303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1779" y="5467112"/>
                <a:ext cx="4104000" cy="3582302"/>
              </a:xfrm>
              <a:prstGeom prst="rect">
                <a:avLst/>
              </a:prstGeom>
              <a:ln w="31750">
                <a:solidFill>
                  <a:srgbClr val="C00000"/>
                </a:solidFill>
              </a:ln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97083" y="5467111"/>
                <a:ext cx="4099984" cy="358230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271681" y="5008517"/>
                  <a:ext cx="2875018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altLang="zh-CN" sz="2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𝒄</m:t>
                            </m:r>
                            <m: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800" b="1" i="1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𝜸</m:t>
                        </m:r>
                        <m:r>
                          <a:rPr lang="en-US" altLang="zh-CN" sz="2800" b="1" i="1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𝒄</m:t>
                            </m:r>
                            <m: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800" b="1" i="1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𝜸</m:t>
                        </m:r>
                      </m:oMath>
                    </m:oMathPara>
                  </a14:m>
                  <a:endParaRPr lang="zh-CN" altLang="en-US" sz="28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681" y="5008517"/>
                  <a:ext cx="2875018" cy="53296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7088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61282"/>
            <a:ext cx="549914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b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Experimental potential: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372753" y="1725494"/>
                <a:ext cx="5490029" cy="20692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</m:ctrlPr>
                        </m:fPr>
                        <m:num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𝚪</m:t>
                          </m:r>
                          <m:d>
                            <m:dPr>
                              <m:ctrlP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sym typeface="Helvetica Light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sym typeface="Helvetica Light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sym typeface="Helvetica Light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sym typeface="Helvetica Light"/>
                                    </a:rPr>
                                    <m:t>𝒄</m:t>
                                  </m:r>
                                </m:sub>
                                <m:sup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sym typeface="Helvetica Light"/>
                                    </a:rPr>
                                    <m:t>𝟎</m:t>
                                  </m:r>
                                </m:sup>
                              </m:sSubSup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sym typeface="Helvetica Light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sym typeface="Helvetica Ligh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sym typeface="Helvetica Light"/>
                                    </a:rPr>
                                    <m:t>𝜼</m:t>
                                  </m:r>
                                </m:e>
                                <m:sub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sym typeface="Helvetica Light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sym typeface="Helvetica Light"/>
                                </a:rPr>
                                <m:t>(</m:t>
                              </m:r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sym typeface="Helvetica Light"/>
                                </a:rPr>
                                <m:t>𝟐</m:t>
                              </m:r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sym typeface="Helvetica Light"/>
                                </a:rPr>
                                <m:t>𝑺</m:t>
                              </m:r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sym typeface="Helvetica Light"/>
                                </a:rPr>
                                <m:t>)</m:t>
                              </m:r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sym typeface="Helvetica Light"/>
                                </a:rPr>
                                <m:t>𝜸</m:t>
                              </m:r>
                            </m:e>
                          </m:d>
                        </m:num>
                        <m:den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𝚪</m:t>
                          </m:r>
                          <m:d>
                            <m:dPr>
                              <m:ctrlP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sym typeface="Helvetica Light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sym typeface="Helvetica Light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sym typeface="Helvetica Light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sym typeface="Helvetica Light"/>
                                    </a:rPr>
                                    <m:t>𝒄</m:t>
                                  </m:r>
                                </m:sub>
                                <m:sup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sym typeface="Helvetica Light"/>
                                    </a:rPr>
                                    <m:t>𝟎</m:t>
                                  </m:r>
                                </m:sup>
                              </m:sSubSup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sym typeface="Helvetica Light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sym typeface="Helvetica Light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sym typeface="Helvetica Light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kumimoji="0" lang="en-US" altLang="zh-CN" sz="28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sym typeface="Helvetica Light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sym typeface="Helvetica Light"/>
                                </a:rPr>
                                <m:t>𝑱</m:t>
                              </m:r>
                              <m:r>
                                <a:rPr kumimoji="0" lang="en-US" altLang="zh-CN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sym typeface="Helvetica Light"/>
                                </a:rPr>
                                <m:t>𝝍</m:t>
                              </m:r>
                            </m:e>
                          </m:d>
                        </m:den>
                      </m:f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=</m:t>
                      </m:r>
                      <m:d>
                        <m:dPr>
                          <m:ctrlP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</m:ctrlPr>
                        </m:dPr>
                        <m:e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𝟎</m:t>
                          </m:r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.</m:t>
                          </m:r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𝟓</m:t>
                          </m:r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∼</m:t>
                          </m:r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𝟏</m:t>
                          </m:r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.</m:t>
                          </m:r>
                          <m: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𝟓</m:t>
                          </m:r>
                        </m:e>
                      </m:d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%</m:t>
                      </m:r>
                    </m:oMath>
                  </m:oMathPara>
                </a14:m>
                <a:endParaRPr kumimoji="0" lang="en-US" altLang="zh-CN" sz="28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latin typeface="Cambria Math" charset="0"/>
                            </a:rPr>
                            <m:t>𝚪</m:t>
                          </m:r>
                          <m:d>
                            <m:dPr>
                              <m:ctrlPr>
                                <a:rPr lang="en-US" altLang="zh-CN" sz="2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800" b="1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800" b="1" i="1">
                                      <a:latin typeface="Cambria Math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altLang="zh-CN" sz="2800" b="1" i="1">
                                      <a:latin typeface="Cambria Math" charset="0"/>
                                    </a:rPr>
                                    <m:t>𝒄</m:t>
                                  </m:r>
                                </m:sub>
                                <m:sup>
                                  <m:r>
                                    <a:rPr lang="en-US" altLang="zh-CN" sz="2800" b="1" i="1">
                                      <a:latin typeface="Cambria Math" charset="0"/>
                                    </a:rPr>
                                    <m:t>𝟎</m:t>
                                  </m:r>
                                </m:sup>
                              </m:sSubSup>
                              <m:r>
                                <a:rPr lang="en-US" altLang="zh-CN" sz="2800" b="1" i="1">
                                  <a:latin typeface="Cambria Math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sz="28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 smtClean="0">
                                      <a:latin typeface="Cambria Math" charset="0"/>
                                    </a:rPr>
                                    <m:t>𝝌</m:t>
                                  </m:r>
                                </m:e>
                                <m:sub>
                                  <m:r>
                                    <a:rPr lang="en-US" altLang="zh-CN" sz="2800" b="1" i="1" smtClean="0">
                                      <a:latin typeface="Cambria Math" charset="0"/>
                                    </a:rPr>
                                    <m:t>𝒄</m:t>
                                  </m:r>
                                  <m:r>
                                    <a:rPr lang="en-US" altLang="zh-CN" sz="2800" b="1" i="1" smtClean="0">
                                      <a:latin typeface="Cambria Math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zh-CN" sz="2800" b="1" i="1">
                                  <a:latin typeface="Cambria Math" charset="0"/>
                                </a:rPr>
                                <m:t>𝜸</m:t>
                              </m:r>
                            </m:e>
                          </m:d>
                        </m:num>
                        <m:den>
                          <m:r>
                            <a:rPr lang="en-US" altLang="zh-CN" sz="2800" b="1" i="1">
                              <a:latin typeface="Cambria Math" charset="0"/>
                            </a:rPr>
                            <m:t>𝚪</m:t>
                          </m:r>
                          <m:d>
                            <m:dPr>
                              <m:ctrlPr>
                                <a:rPr lang="en-US" altLang="zh-CN" sz="28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800" b="1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800" b="1" i="1">
                                      <a:latin typeface="Cambria Math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altLang="zh-CN" sz="2800" b="1" i="1">
                                      <a:latin typeface="Cambria Math" charset="0"/>
                                    </a:rPr>
                                    <m:t>𝒄</m:t>
                                  </m:r>
                                </m:sub>
                                <m:sup>
                                  <m:r>
                                    <a:rPr lang="en-US" altLang="zh-CN" sz="2800" b="1" i="1">
                                      <a:latin typeface="Cambria Math" charset="0"/>
                                    </a:rPr>
                                    <m:t>𝟎</m:t>
                                  </m:r>
                                </m:sup>
                              </m:sSubSup>
                              <m:r>
                                <a:rPr lang="en-US" altLang="zh-CN" sz="2800" b="1" i="1">
                                  <a:latin typeface="Cambria Math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2800" b="1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1" i="1">
                                      <a:latin typeface="Cambria Math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zh-CN" sz="2800" b="1" i="1">
                                      <a:latin typeface="Cambria Math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altLang="zh-CN" sz="2800" b="1" i="1">
                                  <a:latin typeface="Cambria Math" charset="0"/>
                                </a:rPr>
                                <m:t>𝑱</m:t>
                              </m:r>
                              <m:r>
                                <a:rPr lang="en-US" altLang="zh-CN" sz="2800" b="1" i="1">
                                  <a:latin typeface="Cambria Math" charset="0"/>
                                </a:rPr>
                                <m:t>𝝍</m:t>
                              </m:r>
                            </m:e>
                          </m:d>
                        </m:den>
                      </m:f>
                      <m:r>
                        <a:rPr lang="en-US" altLang="zh-CN" sz="2800" b="1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8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latin typeface="Cambria Math" charset="0"/>
                            </a:rPr>
                            <m:t>𝟏</m:t>
                          </m:r>
                          <m:r>
                            <a:rPr lang="en-US" altLang="zh-CN" sz="2800" b="1" i="1">
                              <a:latin typeface="Cambria Math" charset="0"/>
                            </a:rPr>
                            <m:t>.</m:t>
                          </m:r>
                          <m:r>
                            <a:rPr lang="en-US" altLang="zh-CN" sz="2800" b="1" i="1">
                              <a:latin typeface="Cambria Math" charset="0"/>
                            </a:rPr>
                            <m:t>𝟓</m:t>
                          </m:r>
                          <m:r>
                            <a:rPr lang="en-US" altLang="zh-CN" sz="2800" b="1" i="1">
                              <a:latin typeface="Cambria Math" charset="0"/>
                            </a:rPr>
                            <m:t>∼</m:t>
                          </m:r>
                          <m:r>
                            <a:rPr lang="en-US" altLang="zh-CN" sz="2800" b="1" i="1" smtClean="0">
                              <a:latin typeface="Cambria Math" charset="0"/>
                            </a:rPr>
                            <m:t>𝟑</m:t>
                          </m:r>
                          <m:r>
                            <a:rPr lang="en-US" altLang="zh-CN" sz="2800" b="1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en-US" altLang="zh-CN" sz="2800" b="1" i="1" smtClean="0">
                              <a:latin typeface="Cambria Math" charset="0"/>
                            </a:rPr>
                            <m:t>𝟎</m:t>
                          </m:r>
                        </m:e>
                      </m:d>
                      <m:r>
                        <a:rPr lang="en-US" altLang="zh-CN" sz="2800" b="1" i="1">
                          <a:latin typeface="Cambria Math" charset="0"/>
                        </a:rPr>
                        <m:t>%</m:t>
                      </m:r>
                    </m:oMath>
                  </m:oMathPara>
                </a14:m>
                <a:endParaRPr kumimoji="0" lang="en-US" altLang="zh-CN" sz="28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753" y="1725494"/>
                <a:ext cx="5490029" cy="20692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439122" y="4563491"/>
                <a:ext cx="9899441" cy="9886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𝝈</m:t>
                    </m:r>
                    <m:d>
                      <m:dPr>
                        <m:ctrlP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−</m:t>
                            </m:r>
                          </m:sup>
                        </m:sSup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→</m:t>
                        </m:r>
                        <m:sSup>
                          <m:sSupPr>
                            <m:ctrlP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𝟎</m:t>
                            </m:r>
                          </m:sup>
                        </m:sSup>
                        <m:sSubSup>
                          <m:sSubSupPr>
                            <m:ctrlP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</m:ctrlPr>
                          </m:sSubSupPr>
                          <m:e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𝒁</m:t>
                            </m:r>
                          </m:e>
                          <m:sub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𝒄</m:t>
                            </m:r>
                          </m:sub>
                          <m:sup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𝟎</m:t>
                            </m:r>
                          </m:sup>
                        </m:sSubSup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→</m:t>
                        </m:r>
                        <m:sSup>
                          <m:sSupPr>
                            <m:ctrlP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𝟎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𝟎</m:t>
                            </m:r>
                          </m:sup>
                        </m:sSup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𝑱</m:t>
                        </m:r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𝝍</m:t>
                        </m:r>
                      </m:e>
                    </m:d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=(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𝟗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.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𝟗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±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𝟐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.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𝟏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) </m:t>
                    </m:r>
                  </m:oMath>
                </a14:m>
                <a:r>
                  <a:rPr kumimoji="0" lang="en-US" altLang="zh-CN" sz="28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pb. @4230 MeV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charset="0"/>
                        <a:ea typeface="Comic Sans MS" charset="0"/>
                        <a:cs typeface="Comic Sans MS" charset="0"/>
                      </a:rPr>
                      <m:t>𝝈</m:t>
                    </m:r>
                    <m:d>
                      <m:dPr>
                        <m:ctrlPr>
                          <a:rPr lang="en-US" altLang="zh-CN" sz="2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𝟎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altLang="zh-CN" sz="2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800" b="1" i="1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𝑱</m:t>
                        </m:r>
                        <m:r>
                          <a:rPr lang="en-US" altLang="zh-CN" sz="2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𝝍</m:t>
                        </m:r>
                      </m:e>
                    </m:d>
                    <m:r>
                      <a:rPr lang="en-US" altLang="zh-CN" sz="2800" b="1" i="1">
                        <a:latin typeface="Cambria Math" charset="0"/>
                        <a:ea typeface="Comic Sans MS" charset="0"/>
                        <a:cs typeface="Comic Sans MS" charset="0"/>
                      </a:rPr>
                      <m:t>=(</m:t>
                    </m:r>
                    <m:r>
                      <a:rPr lang="en-US" altLang="zh-CN" sz="2800" b="1" i="1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𝟒</m:t>
                    </m:r>
                    <m:r>
                      <a:rPr lang="en-US" altLang="zh-CN" sz="2800" b="1" i="1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a:rPr lang="en-US" altLang="zh-CN" sz="2800" b="1" i="1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𝟎</m:t>
                    </m:r>
                    <m:r>
                      <a:rPr lang="en-US" altLang="zh-CN" sz="2800" b="1" i="1">
                        <a:latin typeface="Cambria Math" charset="0"/>
                        <a:ea typeface="Comic Sans MS" charset="0"/>
                        <a:cs typeface="Comic Sans MS" charset="0"/>
                      </a:rPr>
                      <m:t>±</m:t>
                    </m:r>
                    <m:r>
                      <a:rPr lang="en-US" altLang="zh-CN" sz="2800" b="1" i="1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𝟏</m:t>
                    </m:r>
                    <m:r>
                      <a:rPr lang="en-US" altLang="zh-CN" sz="2800" b="1" i="1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a:rPr lang="en-US" altLang="zh-CN" sz="2800" b="1" i="1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𝟐</m:t>
                    </m:r>
                    <m:r>
                      <a:rPr lang="en-US" altLang="zh-CN" sz="2800" b="1" i="1">
                        <a:latin typeface="Cambria Math" charset="0"/>
                        <a:ea typeface="Comic Sans MS" charset="0"/>
                        <a:cs typeface="Comic Sans MS" charset="0"/>
                      </a:rPr>
                      <m:t>) </m:t>
                    </m:r>
                  </m:oMath>
                </a14:m>
                <a:r>
                  <a:rPr lang="en-US" altLang="zh-CN" sz="2800" b="1" dirty="0">
                    <a:latin typeface="Comic Sans MS" charset="0"/>
                    <a:ea typeface="Comic Sans MS" charset="0"/>
                    <a:cs typeface="Comic Sans MS" charset="0"/>
                  </a:rPr>
                  <a:t>pb. @</a:t>
                </a:r>
                <a:r>
                  <a:rPr lang="en-US" altLang="zh-CN" sz="28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4260 MeV</a:t>
                </a:r>
                <a:endParaRPr lang="en-US" altLang="zh-CN" sz="2800" b="1" dirty="0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122" y="4563491"/>
                <a:ext cx="9899441" cy="988669"/>
              </a:xfrm>
              <a:prstGeom prst="rect">
                <a:avLst/>
              </a:prstGeom>
              <a:blipFill rotWithShape="0">
                <a:blip r:embed="rId3"/>
                <a:stretch>
                  <a:fillRect t="-6173" r="-677" b="-191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48757" y="1310549"/>
            <a:ext cx="332623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b="1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Present estimation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0432FF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98" y="3986014"/>
            <a:ext cx="385041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b="1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Bes III measurement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0432FF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521116" y="5957146"/>
                <a:ext cx="9058122" cy="1554143"/>
              </a:xfrm>
              <a:prstGeom prst="rect">
                <a:avLst/>
              </a:prstGeom>
              <a:noFill/>
              <a:ln w="381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𝝈</m:t>
                    </m:r>
                    <m:d>
                      <m:dPr>
                        <m:ctrlP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−</m:t>
                            </m:r>
                          </m:sup>
                        </m:sSup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→</m:t>
                        </m:r>
                        <m:sSup>
                          <m:sSupPr>
                            <m:ctrlP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𝟎</m:t>
                            </m:r>
                          </m:sup>
                        </m:sSup>
                        <m:sSubSup>
                          <m:sSubSupPr>
                            <m:ctrlP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</m:ctrlPr>
                          </m:sSubSupPr>
                          <m:e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𝒁</m:t>
                            </m:r>
                          </m:e>
                          <m:sub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𝒄</m:t>
                            </m:r>
                          </m:sub>
                          <m:sup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𝟎</m:t>
                            </m:r>
                          </m:sup>
                        </m:sSubSup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→</m:t>
                        </m:r>
                        <m:sSup>
                          <m:sSupPr>
                            <m:ctrlP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𝟎</m:t>
                            </m:r>
                          </m:sup>
                        </m:sSup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𝜸</m:t>
                        </m:r>
                        <m:sSub>
                          <m:sSubPr>
                            <m:ctrlP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𝜼</m:t>
                            </m:r>
                          </m:e>
                          <m:sub>
                            <m:r>
                              <a:rPr kumimoji="0" lang="en-US" altLang="zh-CN" sz="28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𝒄</m:t>
                            </m:r>
                          </m:sub>
                        </m:sSub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(</m:t>
                        </m:r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𝟐</m:t>
                        </m:r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𝑺</m:t>
                        </m:r>
                        <m: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)</m:t>
                        </m:r>
                      </m:e>
                    </m:d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∼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𝟎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.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𝟏𝟖</m:t>
                    </m:r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 </m:t>
                    </m:r>
                  </m:oMath>
                </a14:m>
                <a:r>
                  <a:rPr kumimoji="0" lang="en-US" altLang="zh-CN" sz="2800" b="1" i="0" u="none" strike="noStrike" cap="none" spc="0" normalizeH="0" baseline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pb</a:t>
                </a:r>
                <a:r>
                  <a:rPr kumimoji="0" lang="en-US" altLang="zh-CN" sz="2800" b="1" i="0" u="none" strike="noStrike" cap="none" spc="0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@4.230</a:t>
                </a:r>
                <a:r>
                  <a:rPr kumimoji="0" lang="en-US" altLang="zh-CN" sz="2800" b="1" i="0" u="none" strike="noStrike" cap="none" spc="0" normalizeH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MeV</a:t>
                </a:r>
                <a:endParaRPr kumimoji="0" lang="en-US" altLang="zh-CN" sz="2800" b="1" i="0" u="none" strike="noStrike" cap="none" spc="0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𝝈</m:t>
                    </m:r>
                    <m:d>
                      <m:dPr>
                        <m:ctrlP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𝟎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𝜸</m:t>
                        </m:r>
                        <m:sSub>
                          <m:sSubPr>
                            <m:ctrlP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𝒄</m:t>
                            </m:r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altLang="zh-CN" sz="2800" b="1" i="1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∼</m:t>
                    </m:r>
                    <m:r>
                      <a:rPr lang="en-US" altLang="zh-CN" sz="2800" b="1" i="1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𝟎</m:t>
                    </m:r>
                    <m:r>
                      <a:rPr lang="en-US" altLang="zh-CN" sz="2800" b="1" i="1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𝟑𝟔</m:t>
                    </m:r>
                    <m:r>
                      <a:rPr lang="en-US" altLang="zh-CN" sz="2800" b="1" i="1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 </m:t>
                    </m:r>
                  </m:oMath>
                </a14:m>
                <a:r>
                  <a:rPr lang="en-US" altLang="zh-CN" sz="2800" b="1" dirty="0" err="1" smtClean="0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pb</a:t>
                </a:r>
                <a:r>
                  <a:rPr lang="en-US" altLang="zh-CN" sz="2800" b="1" dirty="0" smtClean="0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@4.230 MeV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𝝈</m:t>
                    </m:r>
                    <m:d>
                      <m:dPr>
                        <m:ctrlP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𝟎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𝜸</m:t>
                        </m:r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𝒄</m:t>
                            </m:r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altLang="zh-CN" sz="2800" b="1" i="1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∼</m:t>
                    </m:r>
                    <m:r>
                      <a:rPr lang="en-US" altLang="zh-CN" sz="2800" b="1" i="1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𝟎</m:t>
                    </m:r>
                    <m:r>
                      <a:rPr lang="en-US" altLang="zh-CN" sz="2800" b="1" i="1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𝟏𝟖</m:t>
                    </m:r>
                    <m:r>
                      <a:rPr lang="en-US" altLang="zh-CN" sz="2800" b="1" i="1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 </m:t>
                    </m:r>
                  </m:oMath>
                </a14:m>
                <a:r>
                  <a:rPr lang="en-US" altLang="zh-CN" sz="2800" b="1" dirty="0" err="1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pb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@</a:t>
                </a:r>
                <a:r>
                  <a:rPr lang="en-US" altLang="zh-CN" sz="2800" b="1" dirty="0" smtClean="0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4.260 MeV</a:t>
                </a:r>
                <a:endParaRPr lang="en-US" altLang="zh-CN" sz="2800" b="1" dirty="0">
                  <a:solidFill>
                    <a:srgbClr val="C0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116" y="5957146"/>
                <a:ext cx="9058122" cy="1554143"/>
              </a:xfrm>
              <a:prstGeom prst="rect">
                <a:avLst/>
              </a:prstGeom>
              <a:blipFill rotWithShape="0">
                <a:blip r:embed="rId4"/>
                <a:stretch>
                  <a:fillRect t="-2299" r="-1677" b="-9962"/>
                </a:stretch>
              </a:blipFill>
              <a:ln w="38100" cap="flat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741421" y="8049761"/>
                <a:ext cx="11636844" cy="15206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457200" indent="-457200" algn="l">
                  <a:buFont typeface="Arial" charset="0"/>
                  <a:buChar char="•"/>
                </a:pPr>
                <a:r>
                  <a:rPr lang="en-US" altLang="zh-CN" sz="28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only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𝜸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identified</a:t>
                </a:r>
                <a:r>
                  <a:rPr lang="en-US" altLang="zh-CN" sz="2800" b="1" dirty="0">
                    <a:latin typeface="Comic Sans MS" charset="0"/>
                    <a:ea typeface="Comic Sans MS" charset="0"/>
                    <a:cs typeface="Comic Sans MS" charset="0"/>
                  </a:rPr>
                  <a:t>, </a:t>
                </a:r>
                <a:r>
                  <a:rPr kumimoji="0" lang="en-US" altLang="zh-CN" sz="2800" b="1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without the reconstruction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8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𝝌</m:t>
                        </m:r>
                      </m:e>
                      <m:sub>
                        <m:r>
                          <a:rPr kumimoji="0" lang="en-US" altLang="zh-CN" sz="28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𝒄</m:t>
                        </m:r>
                        <m:r>
                          <a:rPr kumimoji="0" lang="en-US" altLang="zh-CN" sz="28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𝟎</m:t>
                        </m:r>
                      </m:sub>
                    </m:sSub>
                    <m:r>
                      <a:rPr kumimoji="0" lang="en-US" altLang="zh-CN" sz="2800" b="1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/</m:t>
                    </m:r>
                    <m:sSub>
                      <m:sSubPr>
                        <m:ctrlPr>
                          <a:rPr kumimoji="0" lang="en-US" altLang="zh-CN" sz="28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8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𝜼</m:t>
                        </m:r>
                      </m:e>
                      <m:sub>
                        <m:r>
                          <a:rPr kumimoji="0" lang="en-US" altLang="zh-CN" sz="2800" b="1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𝒄</m:t>
                        </m:r>
                      </m:sub>
                    </m:sSub>
                    <m:r>
                      <a:rPr kumimoji="0" lang="en-US" altLang="zh-CN" sz="2800" b="1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(</m:t>
                    </m:r>
                    <m:r>
                      <a:rPr kumimoji="0" lang="en-US" altLang="zh-CN" sz="2800" b="1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𝟐</m:t>
                    </m:r>
                    <m:r>
                      <a:rPr kumimoji="0" lang="en-US" altLang="zh-CN" sz="2800" b="1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𝑺</m:t>
                    </m:r>
                    <m:r>
                      <a:rPr kumimoji="0" lang="en-US" altLang="zh-CN" sz="2800" b="1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)</m:t>
                    </m:r>
                  </m:oMath>
                </a14:m>
                <a:endParaRPr kumimoji="0" lang="en-US" altLang="zh-CN" sz="28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  <a:p>
                <a:pPr marL="457200" indent="-457200" algn="l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𝜸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en-US" altLang="zh-CN" sz="2800" b="1" i="0" u="none" strike="noStrike" cap="none" spc="0" normalizeH="0" dirty="0" smtClean="0">
                    <a:ln>
                      <a:noFill/>
                    </a:ln>
                    <a:solidFill>
                      <a:srgbClr val="0432FF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recoil mass</a:t>
                </a:r>
                <a:r>
                  <a:rPr kumimoji="0" lang="en-US" altLang="zh-CN" sz="2800" b="1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within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𝝌</m:t>
                        </m:r>
                      </m:e>
                      <m:sub>
                        <m:r>
                          <a:rPr lang="en-US" altLang="zh-CN" sz="2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  <m:r>
                          <a:rPr lang="en-US" altLang="zh-CN" sz="2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b>
                    </m:sSub>
                    <m:r>
                      <a:rPr lang="en-US" altLang="zh-CN" sz="2800" b="1" i="1">
                        <a:latin typeface="Cambria Math" charset="0"/>
                        <a:ea typeface="Comic Sans MS" charset="0"/>
                        <a:cs typeface="Comic Sans MS" charset="0"/>
                      </a:rPr>
                      <m:t>/</m:t>
                    </m:r>
                    <m:sSub>
                      <m:sSubPr>
                        <m:ctrlPr>
                          <a:rPr lang="en-US" altLang="zh-CN" sz="2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𝜼</m:t>
                        </m:r>
                      </m:e>
                      <m:sub>
                        <m:r>
                          <a:rPr lang="en-US" altLang="zh-CN" sz="2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</m:sub>
                    </m:sSub>
                    <m:r>
                      <a:rPr lang="en-US" altLang="zh-CN" sz="2800" b="1" i="1">
                        <a:latin typeface="Cambria Math" charset="0"/>
                        <a:ea typeface="Comic Sans MS" charset="0"/>
                        <a:cs typeface="Comic Sans MS" charset="0"/>
                      </a:rPr>
                      <m:t>(</m:t>
                    </m:r>
                    <m:r>
                      <a:rPr lang="en-US" altLang="zh-CN" sz="2800" b="1" i="1">
                        <a:latin typeface="Cambria Math" charset="0"/>
                        <a:ea typeface="Comic Sans MS" charset="0"/>
                        <a:cs typeface="Comic Sans MS" charset="0"/>
                      </a:rPr>
                      <m:t>𝟐</m:t>
                    </m:r>
                    <m:r>
                      <a:rPr lang="en-US" altLang="zh-CN" sz="2800" b="1" i="1">
                        <a:latin typeface="Cambria Math" charset="0"/>
                        <a:ea typeface="Comic Sans MS" charset="0"/>
                        <a:cs typeface="Comic Sans MS" charset="0"/>
                      </a:rPr>
                      <m:t>𝑺</m:t>
                    </m:r>
                    <m:r>
                      <a:rPr lang="en-US" altLang="zh-CN" sz="2800" b="1" i="1">
                        <a:latin typeface="Cambria Math" charset="0"/>
                        <a:ea typeface="Comic Sans MS" charset="0"/>
                        <a:cs typeface="Comic Sans MS" charset="0"/>
                      </a:rPr>
                      <m:t>)</m:t>
                    </m:r>
                  </m:oMath>
                </a14:m>
                <a:r>
                  <a:rPr kumimoji="0" lang="en-US" altLang="zh-CN" sz="2800" b="1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mass region,</a:t>
                </a:r>
              </a:p>
              <a:p>
                <a:pPr marL="457200" indent="-457200" algn="l"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 smtClean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SupPr>
                      <m:e>
                        <m:r>
                          <a:rPr lang="en-US" altLang="zh-CN" sz="2800" b="1" i="1" smtClean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𝒁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</m:sub>
                      <m:sup>
                        <m:r>
                          <a:rPr lang="en-US" altLang="zh-CN" sz="2800" b="1" i="1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kumimoji="0" lang="en-US" altLang="zh-CN" sz="28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signals</a:t>
                </a:r>
                <a:r>
                  <a:rPr kumimoji="0" lang="en-US" altLang="zh-CN" sz="2800" b="1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en-US" altLang="zh-CN" sz="2800" b="1" i="0" u="none" strike="noStrike" cap="none" spc="0" normalizeH="0" dirty="0" smtClean="0">
                    <a:ln>
                      <a:noFill/>
                    </a:ln>
                    <a:solidFill>
                      <a:srgbClr val="0432FF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recoil mass</a:t>
                </a:r>
                <a:r>
                  <a:rPr kumimoji="0" lang="en-US" altLang="zh-CN" sz="2800" b="1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distribution</a:t>
                </a:r>
                <a:endParaRPr kumimoji="0" lang="zh-CN" altLang="en-US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21" y="8049761"/>
                <a:ext cx="11636844" cy="1520609"/>
              </a:xfrm>
              <a:prstGeom prst="rect">
                <a:avLst/>
              </a:prstGeom>
              <a:blipFill rotWithShape="0">
                <a:blip r:embed="rId5"/>
                <a:stretch>
                  <a:fillRect l="-1310" t="-2800" b="-108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174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1859" y="230505"/>
            <a:ext cx="186108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Y(4390)</a:t>
            </a:r>
            <a:endParaRPr lang="zh-CN" altLang="en-US" b="1" dirty="0">
              <a:solidFill>
                <a:srgbClr val="C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485" y="801869"/>
            <a:ext cx="6705600" cy="4593265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805998" y="419380"/>
            <a:ext cx="420111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PRL118, 092002 </a:t>
            </a:r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(</a:t>
            </a:r>
            <a:r>
              <a:rPr lang="en-US" altLang="zh-CN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2017)</a:t>
            </a:r>
            <a:endParaRPr lang="zh-CN" altLang="en-US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1002908" y="5799928"/>
                <a:ext cx="12230954" cy="4146713"/>
              </a:xfrm>
              <a:prstGeom prst="rect">
                <a:avLst/>
              </a:prstGeom>
            </p:spPr>
            <p:txBody>
              <a:bodyPr wrap="square" anchor="ctr" anchorCtr="0">
                <a:spAutoFit/>
              </a:bodyPr>
              <a:lstStyle/>
              <a:p>
                <a:pPr marL="571500" indent="-571500" algn="l">
                  <a:spcBef>
                    <a:spcPts val="1200"/>
                  </a:spcBef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𝒎</m:t>
                    </m:r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=</m:t>
                    </m:r>
                    <m:d>
                      <m:dPr>
                        <m:ctrlP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𝟒𝟑𝟗𝟏</m:t>
                        </m:r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.</m:t>
                        </m:r>
                        <m:sSubSup>
                          <m:sSubSupPr>
                            <m:ctrlP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𝟓</m:t>
                            </m:r>
                          </m:e>
                          <m:sub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−</m:t>
                            </m:r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𝟔</m:t>
                            </m:r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.</m:t>
                            </m:r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𝟖</m:t>
                            </m:r>
                          </m:sub>
                          <m:sup>
                            <m:r>
                              <a:rPr lang="en-US" altLang="zh-CN" sz="2800" b="1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+</m:t>
                            </m:r>
                            <m:r>
                              <a:rPr lang="en-US" altLang="zh-CN" sz="2800" b="1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𝟔</m:t>
                            </m:r>
                            <m:r>
                              <a:rPr lang="en-US" altLang="zh-CN" sz="2800" b="1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.</m:t>
                            </m:r>
                            <m:r>
                              <a:rPr lang="en-US" altLang="zh-CN" sz="2800" b="1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𝟑</m:t>
                            </m:r>
                          </m:sup>
                        </m:sSubSup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±</m:t>
                        </m:r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𝟏</m:t>
                        </m:r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.</m:t>
                        </m:r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e>
                    </m:d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 </m:t>
                    </m:r>
                    <m:r>
                      <a:rPr lang="en-US" altLang="zh-CN" sz="2800" b="1" i="0" dirty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𝐌𝐞𝐕</m:t>
                    </m:r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, </m:t>
                    </m:r>
                  </m:oMath>
                </a14:m>
                <a:endParaRPr lang="en-US" altLang="zh-CN" sz="2800" b="1" i="1" dirty="0" smtClean="0">
                  <a:solidFill>
                    <a:schemeClr val="tx1"/>
                  </a:solidFill>
                  <a:latin typeface="Cambria Math" charset="0"/>
                  <a:ea typeface="Comic Sans MS" charset="0"/>
                  <a:cs typeface="Comic Sans MS" charset="0"/>
                </a:endParaRPr>
              </a:p>
              <a:p>
                <a:pPr algn="l">
                  <a:spcBef>
                    <a:spcPts val="1200"/>
                  </a:spcBef>
                </a:pPr>
                <a:r>
                  <a:rPr lang="en-US" altLang="zh-CN" sz="2800" b="1" dirty="0" smtClean="0">
                    <a:solidFill>
                      <a:schemeClr val="tx1"/>
                    </a:solidFill>
                    <a:ea typeface="Comic Sans MS" charset="0"/>
                    <a:cs typeface="Comic Sans MS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800" b="1" i="0" dirty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𝚪</m:t>
                    </m:r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=</m:t>
                    </m:r>
                    <m:d>
                      <m:dPr>
                        <m:ctrlP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𝟏𝟑𝟗</m:t>
                        </m:r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.</m:t>
                        </m:r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𝟓</m:t>
                        </m:r>
                        <m:sSubSup>
                          <m:sSubSupPr>
                            <m:ctrlP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	</m:t>
                            </m:r>
                          </m:e>
                          <m:sub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−</m:t>
                            </m:r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𝟐𝟎</m:t>
                            </m:r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.</m:t>
                            </m:r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+</m:t>
                            </m:r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𝟏𝟔</m:t>
                            </m:r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.</m:t>
                            </m:r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±</m:t>
                        </m:r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.</m:t>
                        </m:r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𝟔</m:t>
                        </m:r>
                      </m:e>
                    </m:d>
                    <m:r>
                      <a:rPr lang="en-US" altLang="zh-CN" sz="2800" b="1" i="0" dirty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𝐌𝐞𝐕</m:t>
                    </m:r>
                  </m:oMath>
                </a14:m>
                <a:endParaRPr lang="en-US" altLang="zh-CN" sz="2800" b="1" dirty="0" smtClean="0">
                  <a:solidFill>
                    <a:schemeClr val="tx1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marL="571500" indent="-571500" algn="l">
                  <a:spcBef>
                    <a:spcPts val="1200"/>
                  </a:spcBef>
                  <a:buFont typeface="Arial" charset="0"/>
                  <a:buChar char="•"/>
                </a:pPr>
                <a:r>
                  <a:rPr lang="en-US" altLang="zh-CN" sz="28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Only observed in</a:t>
                </a:r>
                <a:r>
                  <a:rPr lang="en-US" altLang="zh-CN" sz="28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−</m:t>
                        </m:r>
                      </m:sup>
                    </m:sSup>
                    <m:r>
                      <a:rPr lang="en-US" altLang="zh-CN" sz="2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dirty="0" err="1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dirty="0" err="1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800" b="1" i="1" dirty="0" err="1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800" b="1" i="1" dirty="0" err="1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</m:sub>
                    </m:sSub>
                    <m:r>
                      <a:rPr lang="en-US" altLang="zh-CN" sz="2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process</a:t>
                </a:r>
              </a:p>
              <a:p>
                <a:pPr marL="571500" indent="-571500" algn="l">
                  <a:spcBef>
                    <a:spcPts val="1200"/>
                  </a:spcBef>
                  <a:buFont typeface="Arial" charset="0"/>
                  <a:buChar char="•"/>
                </a:pPr>
                <a:r>
                  <a:rPr lang="en-US" altLang="zh-CN" sz="2800" b="1" dirty="0" smtClean="0">
                    <a:solidFill>
                      <a:srgbClr val="0432FF"/>
                    </a:solidFill>
                    <a:ea typeface="Comic Sans MS" charset="0"/>
                    <a:cs typeface="Comic Sans MS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𝒎</m:t>
                        </m:r>
                      </m:e>
                      <m:sub>
                        <m: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𝒀</m:t>
                        </m:r>
                        <m:d>
                          <m:dPr>
                            <m:ctrlPr>
                              <a:rPr lang="en-US" altLang="zh-CN" sz="2800" b="1" i="1" dirty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dirty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𝟒𝟑𝟗𝟎</m:t>
                            </m:r>
                          </m:e>
                        </m:d>
                      </m:sub>
                    </m:sSub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800" b="1" i="1" dirty="0" err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𝒎</m:t>
                        </m:r>
                      </m:e>
                      <m:sub>
                        <m:r>
                          <a:rPr lang="en-US" altLang="zh-CN" sz="2800" b="1" i="1" dirty="0" err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𝒀</m:t>
                        </m:r>
                        <m:d>
                          <m:dPr>
                            <m:ctrlPr>
                              <a:rPr lang="en-US" altLang="zh-CN" sz="2800" b="1" i="1" dirty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dirty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𝟒𝟐𝟔𝟎</m:t>
                            </m:r>
                          </m:e>
                        </m:d>
                      </m:sub>
                    </m:sSub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≃</m:t>
                    </m:r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𝒎</m:t>
                        </m:r>
                      </m:e>
                      <m:sub>
                        <m:sSup>
                          <m:sSupPr>
                            <m:ctrlPr>
                              <a:rPr lang="en-US" altLang="zh-CN" sz="2800" b="1" i="1" dirty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dirty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800" b="1" i="1" dirty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𝒎</m:t>
                        </m:r>
                      </m:e>
                      <m:sub>
                        <m: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sub>
                    </m:sSub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 </m:t>
                    </m:r>
                  </m:oMath>
                </a14:m>
                <a:endParaRPr lang="en-US" altLang="zh-CN" sz="2800" dirty="0" smtClean="0">
                  <a:solidFill>
                    <a:srgbClr val="C00000"/>
                  </a:solidFill>
                </a:endParaRPr>
              </a:p>
              <a:p>
                <a:pPr marL="571500" indent="-571500" algn="l">
                  <a:spcBef>
                    <a:spcPts val="1200"/>
                  </a:spcBef>
                  <a:buFont typeface="Arial" charset="0"/>
                  <a:buChar char="•"/>
                </a:pPr>
                <a:r>
                  <a:rPr lang="en-US" altLang="zh-CN" sz="28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Y(4260):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𝟏</m:t>
                        </m:r>
                      </m:sub>
                    </m:sSub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𝑫</m:t>
                    </m:r>
                  </m:oMath>
                </a14:m>
                <a:r>
                  <a:rPr lang="en-US" altLang="zh-CN" sz="28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molecular;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altLang="zh-CN" sz="28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  Y(4390):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schemeClr val="accent5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schemeClr val="accent5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800" b="1" i="1" dirty="0">
                            <a:solidFill>
                              <a:schemeClr val="accent5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chemeClr val="accent5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a:rPr lang="en-US" altLang="zh-CN" sz="2800" b="1" i="1" dirty="0">
                            <a:solidFill>
                              <a:schemeClr val="accent5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chemeClr val="accent5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chemeClr val="accent5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2800" b="1" dirty="0" smtClean="0">
                    <a:solidFill>
                      <a:schemeClr val="accent5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molecular?</a:t>
                </a:r>
                <a:endParaRPr lang="en-US" altLang="zh-CN" sz="2800" dirty="0" smtClean="0">
                  <a:solidFill>
                    <a:schemeClr val="accent5"/>
                  </a:solidFill>
                </a:endParaRPr>
              </a:p>
              <a:p>
                <a:pPr marL="571500" indent="-571500" algn="l">
                  <a:buFont typeface="Arial" charset="0"/>
                  <a:buChar char="•"/>
                </a:pPr>
                <a:endParaRPr lang="zh-CN" altLang="en-US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08" y="5799928"/>
                <a:ext cx="12230954" cy="4146713"/>
              </a:xfrm>
              <a:prstGeom prst="rect">
                <a:avLst/>
              </a:prstGeom>
              <a:blipFill rotWithShape="0">
                <a:blip r:embed="rId4"/>
                <a:stretch>
                  <a:fillRect l="-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 13"/>
          <p:cNvGrpSpPr/>
          <p:nvPr/>
        </p:nvGrpSpPr>
        <p:grpSpPr>
          <a:xfrm>
            <a:off x="7107347" y="2229252"/>
            <a:ext cx="3486587" cy="1007412"/>
            <a:chOff x="7107347" y="2229252"/>
            <a:chExt cx="3486587" cy="1007412"/>
          </a:xfrm>
        </p:grpSpPr>
        <p:sp>
          <p:nvSpPr>
            <p:cNvPr id="7" name="文本框 6"/>
            <p:cNvSpPr txBox="1"/>
            <p:nvPr/>
          </p:nvSpPr>
          <p:spPr>
            <a:xfrm>
              <a:off x="8732847" y="2229252"/>
              <a:ext cx="1861087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altLang="zh-CN" b="1" dirty="0" smtClean="0">
                  <a:solidFill>
                    <a:srgbClr val="C00000"/>
                  </a:solidFill>
                  <a:latin typeface="Comic Sans MS" charset="0"/>
                  <a:ea typeface="Comic Sans MS" charset="0"/>
                  <a:cs typeface="Comic Sans MS" charset="0"/>
                </a:rPr>
                <a:t>Y(4390)</a:t>
              </a:r>
              <a:endParaRPr lang="zh-CN" altLang="en-US" b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cxnSp>
          <p:nvCxnSpPr>
            <p:cNvPr id="9" name="直线箭头连接符 8"/>
            <p:cNvCxnSpPr/>
            <p:nvPr/>
          </p:nvCxnSpPr>
          <p:spPr>
            <a:xfrm flipV="1">
              <a:off x="7107347" y="2598821"/>
              <a:ext cx="1571432" cy="637843"/>
            </a:xfrm>
            <a:prstGeom prst="straightConnector1">
              <a:avLst/>
            </a:prstGeom>
            <a:ln>
              <a:solidFill>
                <a:srgbClr val="0432FF"/>
              </a:solidFill>
              <a:headEnd type="arrow" w="med" len="sm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9371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298700"/>
            <a:ext cx="4368800" cy="1803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6536" y="230505"/>
            <a:ext cx="92621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Possibility of Y(4390) as </a:t>
            </a:r>
            <a:r>
              <a:rPr lang="en-US" altLang="zh-CN" b="1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D*D1 molecule </a:t>
            </a:r>
            <a:endParaRPr lang="zh-CN" altLang="en-US" b="1" dirty="0">
              <a:solidFill>
                <a:srgbClr val="C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5542788" y="1739693"/>
            <a:ext cx="7462012" cy="3005876"/>
            <a:chOff x="5542788" y="1519560"/>
            <a:chExt cx="7462012" cy="30058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2788" y="1519560"/>
              <a:ext cx="7462012" cy="110921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8560" t="7304" r="2892" b="12594"/>
            <a:stretch/>
          </p:blipFill>
          <p:spPr>
            <a:xfrm>
              <a:off x="7128934" y="2506136"/>
              <a:ext cx="5232400" cy="2019300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413962" y="1158748"/>
            <a:ext cx="303288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Pio</a:t>
            </a:r>
            <a:r>
              <a:rPr lang="en-US" altLang="zh-CN" sz="3200" b="1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n</a:t>
            </a:r>
            <a:r>
              <a:rPr lang="zh-CN" altLang="en-US" sz="3200" b="1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200" b="1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 exchange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0432FF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79707" y="1074083"/>
            <a:ext cx="657712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Pio</a:t>
            </a:r>
            <a:r>
              <a:rPr lang="en-US" altLang="zh-CN" sz="3200" b="1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n</a:t>
            </a:r>
            <a:r>
              <a:rPr lang="zh-CN" altLang="en-US" sz="3200" b="1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200" b="1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 exchange induced potential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0432FF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907108" y="6137708"/>
            <a:ext cx="11190584" cy="1119711"/>
            <a:chOff x="2985408" y="5814967"/>
            <a:chExt cx="9352624" cy="77451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/>
            <a:srcRect b="35804"/>
            <a:stretch/>
          </p:blipFill>
          <p:spPr>
            <a:xfrm>
              <a:off x="2985408" y="5814967"/>
              <a:ext cx="5727700" cy="77451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l="28288" t="61243"/>
            <a:stretch/>
          </p:blipFill>
          <p:spPr>
            <a:xfrm>
              <a:off x="8230592" y="5857874"/>
              <a:ext cx="4107440" cy="548927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566167" y="4931188"/>
            <a:ext cx="470321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Bethe-</a:t>
            </a:r>
            <a:r>
              <a:rPr kumimoji="0" lang="en-US" altLang="zh-CN" sz="3200" b="0" i="0" u="none" strike="noStrike" cap="none" spc="0" normalizeH="0" baseline="0" dirty="0" err="1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Salpter</a:t>
            </a:r>
            <a:r>
              <a:rPr kumimoji="0" lang="en-US" altLang="zh-CN" sz="3200" b="0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 equation: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432FF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6994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568" y="632922"/>
            <a:ext cx="7111192" cy="555993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73814" y="1059930"/>
            <a:ext cx="186108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Y(4390)</a:t>
            </a:r>
            <a:endParaRPr kumimoji="0" lang="zh-CN" altLang="en-US" sz="3600" b="1" i="0" u="none" strike="noStrike" cap="none" spc="0" normalizeH="0" baseline="0" dirty="0">
              <a:ln>
                <a:noFill/>
              </a:ln>
              <a:solidFill>
                <a:srgbClr val="0432FF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p:cxnSp>
        <p:nvCxnSpPr>
          <p:cNvPr id="5" name="直线箭头连接符 4"/>
          <p:cNvCxnSpPr/>
          <p:nvPr/>
        </p:nvCxnSpPr>
        <p:spPr>
          <a:xfrm>
            <a:off x="2610196" y="1429789"/>
            <a:ext cx="1745673" cy="1014153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708152" y="6561050"/>
            <a:ext cx="10066753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Mass of D*D1 molecular: </a:t>
            </a:r>
            <a:r>
              <a:rPr lang="en-US" altLang="zh-CN" sz="2800" b="1" dirty="0" smtClean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4384 MeV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;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zh-CN" sz="2800" b="1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Well consistent</a:t>
            </a:r>
            <a:r>
              <a:rPr kumimoji="0" lang="en-US" altLang="zh-CN" sz="2800" b="1" i="0" u="none" strike="noStrike" cap="none" spc="0" normalizeH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 with Y(4390);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altLang="zh-CN" sz="28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altLang="zh-CN" sz="2800" b="1" dirty="0">
              <a:latin typeface="Comic Sans MS" charset="0"/>
              <a:ea typeface="Comic Sans MS" charset="0"/>
              <a:cs typeface="Comic Sans MS" charset="0"/>
            </a:endParaRPr>
          </a:p>
          <a:p>
            <a:pPr marL="571500" indent="-571500" algn="l">
              <a:buFont typeface="Arial" charset="0"/>
              <a:buChar char="•"/>
            </a:pPr>
            <a:r>
              <a:rPr lang="en-US" altLang="zh-CN" sz="2800" b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Y(4390</a:t>
            </a:r>
            <a:r>
              <a:rPr lang="en-US" altLang="zh-CN" sz="2800" b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r>
              <a:rPr lang="en-US" altLang="zh-CN" sz="2800" b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could be a good candidate of </a:t>
            </a:r>
            <a:r>
              <a:rPr lang="en-US" altLang="zh-CN" sz="2800" b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D*D1 molecular</a:t>
            </a:r>
          </a:p>
        </p:txBody>
      </p:sp>
      <p:sp>
        <p:nvSpPr>
          <p:cNvPr id="7" name="下箭头 6"/>
          <p:cNvSpPr/>
          <p:nvPr/>
        </p:nvSpPr>
        <p:spPr>
          <a:xfrm>
            <a:off x="5732379" y="7668126"/>
            <a:ext cx="593558" cy="401053"/>
          </a:xfrm>
          <a:prstGeom prst="down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57409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7586" y="86128"/>
            <a:ext cx="750686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Hidden charm decays of Y(4390)</a:t>
            </a:r>
            <a:endParaRPr lang="zh-CN" altLang="en-US" b="1" dirty="0">
              <a:solidFill>
                <a:srgbClr val="C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271" y="1050088"/>
            <a:ext cx="7185192" cy="6045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9651996" y="622291"/>
            <a:ext cx="281808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Production process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432FF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454442" y="1203158"/>
            <a:ext cx="6593305" cy="1941095"/>
          </a:xfrm>
          <a:prstGeom prst="roundRect">
            <a:avLst/>
          </a:prstGeom>
          <a:noFill/>
          <a:ln w="22225" cap="flat">
            <a:solidFill>
              <a:srgbClr val="C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7" name="直线箭头连接符 6"/>
          <p:cNvCxnSpPr>
            <a:stCxn id="4" idx="1"/>
          </p:cNvCxnSpPr>
          <p:nvPr/>
        </p:nvCxnSpPr>
        <p:spPr>
          <a:xfrm flipH="1">
            <a:off x="9079832" y="858253"/>
            <a:ext cx="572164" cy="473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772312" y="4853405"/>
            <a:ext cx="281808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Predicted process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432FF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p:cxnSp>
        <p:nvCxnSpPr>
          <p:cNvPr id="9" name="直线箭头连接符 8"/>
          <p:cNvCxnSpPr/>
          <p:nvPr/>
        </p:nvCxnSpPr>
        <p:spPr>
          <a:xfrm flipH="1" flipV="1">
            <a:off x="9144000" y="4701674"/>
            <a:ext cx="676439" cy="3295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446422" y="3633537"/>
            <a:ext cx="6593305" cy="1941095"/>
          </a:xfrm>
          <a:prstGeom prst="roundRect">
            <a:avLst/>
          </a:prstGeom>
          <a:noFill/>
          <a:ln w="22225" cap="flat">
            <a:solidFill>
              <a:srgbClr val="C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802106" y="7523951"/>
                <a:ext cx="11743088" cy="13952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457200" indent="-457200" algn="l"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</m:ctrlPr>
                      </m:sSubSupPr>
                      <m:e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𝑍</m:t>
                        </m:r>
                      </m:e>
                      <m:sub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𝑐</m:t>
                        </m:r>
                      </m:sub>
                      <m: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′</m:t>
                        </m:r>
                      </m:sup>
                    </m:sSubSup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→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𝜋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 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𝐽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/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𝜓</m:t>
                    </m:r>
                  </m:oMath>
                </a14:m>
                <a:r>
                  <a:rPr lang="en-US" altLang="zh-CN" sz="2800" dirty="0" smtClean="0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2800" dirty="0">
                    <a:solidFill>
                      <a:srgbClr val="C00000"/>
                    </a:solidFill>
                  </a:rPr>
                  <a:t>✘</a:t>
                </a:r>
                <a:r>
                  <a:rPr lang="en-US" altLang="zh-CN" sz="2800" dirty="0" smtClean="0">
                    <a:latin typeface="Comic Sans MS" charset="0"/>
                    <a:ea typeface="Comic Sans MS" charset="0"/>
                    <a:cs typeface="Comic Sans MS" charset="0"/>
                  </a:rPr>
                  <a:t>,</a:t>
                </a:r>
                <a:r>
                  <a:rPr lang="en-US" altLang="zh-CN" sz="2800" dirty="0" smtClean="0">
                    <a:ea typeface="Comic Sans MS" charset="0"/>
                    <a:cs typeface="Comic Sans MS" charset="0"/>
                  </a:rPr>
                  <a:t>  </a:t>
                </a:r>
              </a:p>
              <a:p>
                <a:pPr algn="l"/>
                <a:r>
                  <a:rPr lang="zh-CN" altLang="en-US" sz="2800" dirty="0">
                    <a:ea typeface="Comic Sans MS" charset="0"/>
                    <a:cs typeface="Comic Sans MS" charset="0"/>
                  </a:rPr>
                  <a:t> </a:t>
                </a:r>
                <a:r>
                  <a:rPr lang="zh-CN" altLang="en-US" sz="2800" dirty="0" smtClean="0">
                    <a:ea typeface="Comic Sans MS" charset="0"/>
                    <a:cs typeface="Comic Sans MS" charset="0"/>
                  </a:rPr>
                  <a:t>  </a:t>
                </a:r>
                <a:r>
                  <a:rPr lang="en-US" altLang="zh-CN" sz="2800" dirty="0" smtClean="0">
                    <a:ea typeface="Comic Sans MS" charset="0"/>
                    <a:cs typeface="Comic Sans MS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SupPr>
                      <m:e>
                        <m:r>
                          <a:rPr lang="en-US" altLang="zh-CN" sz="2800" i="1" dirty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800" i="1" dirty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2800" i="1" dirty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′</m:t>
                        </m:r>
                      </m:sup>
                    </m:sSubSup>
                    <m:r>
                      <a:rPr lang="en-US" altLang="zh-CN" sz="2800" i="1" dirty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→</m:t>
                    </m:r>
                    <m:r>
                      <a:rPr lang="en-US" altLang="zh-CN" sz="2800" i="1" dirty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𝜋</m:t>
                    </m:r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0" lang="en-US" altLang="zh-CN" sz="2800" b="0" i="0" u="none" strike="noStrike" cap="none" spc="0" normalizeH="0" baseline="0" dirty="0" smtClean="0">
                    <a:ln>
                      <a:noFill/>
                    </a:ln>
                    <a:solidFill>
                      <a:srgbClr val="0432FF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</a:t>
                </a:r>
                <a:r>
                  <a:rPr lang="en-US" altLang="zh-CN" sz="2800" dirty="0" smtClean="0">
                    <a:solidFill>
                      <a:srgbClr val="0432FF"/>
                    </a:solidFill>
                  </a:rPr>
                  <a:t>✔</a:t>
                </a:r>
                <a:endParaRPr lang="en-US" altLang="zh-CN" sz="2800" dirty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marL="457200" indent="-457200" algn="l">
                  <a:buFont typeface="Arial" charset="0"/>
                  <a:buChar char="•"/>
                </a:pPr>
                <a:r>
                  <a:rPr kumimoji="0" lang="en-US" altLang="zh-CN" sz="28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plays</a:t>
                </a:r>
                <a:r>
                  <a:rPr kumimoji="0" lang="en-US" altLang="zh-CN" sz="2800" b="0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principle role in understanding of the production process</a:t>
                </a:r>
                <a:endParaRPr kumimoji="0" lang="zh-CN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6" y="7523951"/>
                <a:ext cx="11743088" cy="1395254"/>
              </a:xfrm>
              <a:prstGeom prst="rect">
                <a:avLst/>
              </a:prstGeom>
              <a:blipFill rotWithShape="0">
                <a:blip r:embed="rId3"/>
                <a:stretch>
                  <a:fillRect l="-1298" t="-5677" b="-1135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48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93" y="50800"/>
            <a:ext cx="5778500" cy="461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98" y="4833428"/>
            <a:ext cx="5753100" cy="4457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02400" y="868694"/>
            <a:ext cx="6368715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charset="0"/>
              <a:buChar char="•"/>
            </a:pP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Partial</a:t>
            </a:r>
            <a:r>
              <a:rPr lang="zh-CN" altLang="en-US" sz="28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width</a:t>
            </a:r>
            <a:r>
              <a:rPr lang="zh-CN" altLang="en-US" sz="2800" b="1" dirty="0" smtClean="0">
                <a:latin typeface="Comic Sans MS" charset="0"/>
                <a:ea typeface="Comic Sans MS" charset="0"/>
                <a:cs typeface="Comic Sans MS" charset="0"/>
              </a:rPr>
              <a:t>：  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order of 1</a:t>
            </a:r>
            <a:r>
              <a:rPr lang="zh-CN" altLang="en-US" sz="28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MeV</a:t>
            </a:r>
          </a:p>
          <a:p>
            <a:pPr algn="l">
              <a:lnSpc>
                <a:spcPct val="150000"/>
              </a:lnSpc>
            </a:pPr>
            <a:r>
              <a:rPr kumimoji="0" lang="en-US" altLang="zh-CN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    Branching</a:t>
            </a:r>
            <a:r>
              <a:rPr kumimoji="0" lang="en-US" altLang="zh-CN" sz="2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 ratio: </a:t>
            </a:r>
            <a:r>
              <a:rPr kumimoji="0" lang="en-US" altLang="zh-CN" sz="2800" b="1" i="0" u="none" strike="noStrike" cap="none" spc="0" normalizeH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order of 1%</a:t>
            </a:r>
          </a:p>
          <a:p>
            <a:pPr marL="457200" indent="-457200" algn="l">
              <a:lnSpc>
                <a:spcPct val="150000"/>
              </a:lnSpc>
              <a:buFont typeface="Arial" charset="0"/>
              <a:buChar char="•"/>
            </a:pPr>
            <a:r>
              <a:rPr lang="en-US" altLang="zh-CN" sz="2800" b="1" baseline="0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Large</a:t>
            </a:r>
            <a:r>
              <a:rPr lang="en-US" altLang="zh-CN" sz="2800" b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 enough to be observed.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00362" y="3647787"/>
            <a:ext cx="223298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rPr>
              <a:t>Prediction: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304903"/>
                  </p:ext>
                </p:extLst>
              </p:nvPr>
            </p:nvGraphicFramePr>
            <p:xfrm>
              <a:off x="6567577" y="4540053"/>
              <a:ext cx="6350958" cy="4693793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989826"/>
                    <a:gridCol w="2053087"/>
                    <a:gridCol w="2308045"/>
                  </a:tblGrid>
                  <a:tr h="427242">
                    <a:tc>
                      <a:txBody>
                        <a:bodyPr/>
                        <a:lstStyle/>
                        <a:p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 smtClean="0">
                              <a:latin typeface="Comic Sans MS" charset="0"/>
                              <a:ea typeface="Comic Sans MS" charset="0"/>
                              <a:cs typeface="Comic Sans MS" charset="0"/>
                            </a:rPr>
                            <a:t>Prediction</a:t>
                          </a:r>
                          <a:endParaRPr lang="zh-CN" altLang="en-US" sz="2800" dirty="0">
                            <a:solidFill>
                              <a:srgbClr val="C00000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 smtClean="0">
                              <a:latin typeface="Comic Sans MS" charset="0"/>
                              <a:ea typeface="Comic Sans MS" charset="0"/>
                              <a:cs typeface="Comic Sans MS" charset="0"/>
                            </a:rPr>
                            <a:t>Experiments</a:t>
                          </a:r>
                          <a:endParaRPr lang="zh-CN" altLang="en-US" sz="2800" dirty="0">
                            <a:solidFill>
                              <a:srgbClr val="0432FF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CN" sz="2800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uFillTx/>
                                        <a:sym typeface="Helvetica Light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2800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uFillTx/>
                                        <a:sym typeface="Helvetica Light"/>
                                      </a:rPr>
                                      <m:t>Γ</m:t>
                                    </m:r>
                                    <m:d>
                                      <m:dPr>
                                        <m:ctrlP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  <m:t>𝜂</m:t>
                                        </m:r>
                                        <m: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  <m:t>𝐽</m:t>
                                        </m:r>
                                        <m: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  <m:t>/</m:t>
                                        </m:r>
                                        <m: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  <m:t>𝜓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2800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uFillTx/>
                                        <a:sym typeface="Helvetica Light"/>
                                      </a:rPr>
                                      <m:t>Γ</m:t>
                                    </m:r>
                                    <m:d>
                                      <m:dPr>
                                        <m:ctrlP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𝜋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𝜋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  <m:sSub>
                                          <m:sSubPr>
                                            <m:ctrlP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u="none" strike="noStrike" cap="none" spc="0" normalizeH="0" baseline="0" smtClean="0">
                                    <a:ln>
                                      <a:noFill/>
                                    </a:ln>
                                    <a:effectLst/>
                                    <a:uFillTx/>
                                    <a:sym typeface="Helvetica Light"/>
                                  </a:rPr>
                                  <m:t>0.52∼2.29 </m:t>
                                </m:r>
                              </m:oMath>
                            </m:oMathPara>
                          </a14:m>
                          <a:endParaRPr lang="zh-CN" alt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u="none" strike="noStrike" cap="none" spc="0" normalizeH="0" baseline="0" smtClean="0">
                                    <a:ln>
                                      <a:noFill/>
                                    </a:ln>
                                    <a:effectLst/>
                                    <a:uFillTx/>
                                    <a:sym typeface="Helvetica Light"/>
                                  </a:rPr>
                                  <m:t>0.11∼0.55</m:t>
                                </m:r>
                              </m:oMath>
                            </m:oMathPara>
                          </a14:m>
                          <a:endParaRPr lang="zh-CN" altLang="en-US" sz="2800" dirty="0">
                            <a:solidFill>
                              <a:srgbClr val="0432FF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CN" sz="2800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uFillTx/>
                                        <a:sym typeface="Helvetica Light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2800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uFillTx/>
                                        <a:sym typeface="Helvetica Light"/>
                                      </a:rPr>
                                      <m:t>Γ</m:t>
                                    </m:r>
                                    <m:d>
                                      <m:dPr>
                                        <m:ctrlP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𝜂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  <m:t>𝐽</m:t>
                                        </m:r>
                                        <m: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  <m:t>/</m:t>
                                        </m:r>
                                        <m: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  <m:t>𝜓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2800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uFillTx/>
                                        <a:sym typeface="Helvetica Light"/>
                                      </a:rPr>
                                      <m:t>Γ</m:t>
                                    </m:r>
                                    <m:d>
                                      <m:dPr>
                                        <m:ctrlP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  <m:t>𝜂</m:t>
                                        </m:r>
                                        <m: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  <m:t>𝐽</m:t>
                                        </m:r>
                                        <m: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  <m:t>/</m:t>
                                        </m:r>
                                        <m: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  <m:t>𝜓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u="none" strike="noStrike" cap="none" spc="0" normalizeH="0" baseline="0" smtClean="0">
                                    <a:ln>
                                      <a:noFill/>
                                    </a:ln>
                                    <a:effectLst/>
                                    <a:uFillTx/>
                                    <a:sym typeface="Helvetica Light"/>
                                  </a:rPr>
                                  <m:t>0.18∼0.28 </m:t>
                                </m:r>
                              </m:oMath>
                            </m:oMathPara>
                          </a14:m>
                          <a:endParaRPr lang="zh-CN" alt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 smtClean="0"/>
                            <a:t>-----</a:t>
                          </a:r>
                          <a:endParaRPr lang="zh-CN" altLang="en-US" sz="2800" dirty="0">
                            <a:solidFill>
                              <a:srgbClr val="0432FF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CN" sz="2800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uFillTx/>
                                        <a:sym typeface="Helvetica Light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2800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uFillTx/>
                                        <a:sym typeface="Helvetica Light"/>
                                      </a:rPr>
                                      <m:t>Γ</m:t>
                                    </m:r>
                                    <m:d>
                                      <m:dPr>
                                        <m:ctrlP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𝜂</m:t>
                                            </m:r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2800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uFillTx/>
                                        <a:sym typeface="Helvetica Light"/>
                                      </a:rPr>
                                      <m:t>Γ</m:t>
                                    </m:r>
                                    <m:d>
                                      <m:dPr>
                                        <m:ctrlP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𝜋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𝜋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  <m:sSub>
                                          <m:sSubPr>
                                            <m:ctrlP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584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u="none" strike="noStrike" cap="none" spc="0" normalizeH="0" baseline="0" smtClean="0">
                                    <a:ln>
                                      <a:noFill/>
                                    </a:ln>
                                    <a:effectLst/>
                                    <a:uFillTx/>
                                    <a:sym typeface="Helvetica Light"/>
                                  </a:rPr>
                                  <m:t>0.45∼2.63 </m:t>
                                </m:r>
                              </m:oMath>
                            </m:oMathPara>
                          </a14:m>
                          <a:endParaRPr lang="zh-CN" altLang="en-US" sz="2800" dirty="0"/>
                        </a:p>
                        <a:p>
                          <a:endParaRPr lang="zh-CN" alt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584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u="none" strike="noStrike" cap="none" spc="0" normalizeH="0" baseline="0" smtClean="0">
                                    <a:ln>
                                      <a:noFill/>
                                    </a:ln>
                                    <a:effectLst/>
                                    <a:uFillTx/>
                                    <a:sym typeface="Helvetica Light"/>
                                  </a:rPr>
                                  <m:t>≤0.71 </m:t>
                                </m:r>
                              </m:oMath>
                            </m:oMathPara>
                          </a14:m>
                          <a:endParaRPr lang="zh-CN" altLang="en-US" sz="2800" dirty="0"/>
                        </a:p>
                        <a:p>
                          <a:endParaRPr lang="zh-CN" altLang="en-US" sz="2800" dirty="0">
                            <a:solidFill>
                              <a:srgbClr val="0432FF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CN" sz="2800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uFillTx/>
                                        <a:sym typeface="Helvetica Light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2800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uFillTx/>
                                        <a:sym typeface="Helvetica Light"/>
                                      </a:rPr>
                                      <m:t>Γ</m:t>
                                    </m:r>
                                    <m:d>
                                      <m:dPr>
                                        <m:ctrlP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𝜂</m:t>
                                            </m:r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zh-CN" sz="2800" u="none" strike="noStrike" cap="none" spc="0" normalizeH="0" baseline="0" smtClean="0"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uFillTx/>
                                                <a:sym typeface="Helvetica Light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2800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effectLst/>
                                        <a:uFillTx/>
                                        <a:sym typeface="Helvetica Light"/>
                                      </a:rPr>
                                      <m:t>Γ</m:t>
                                    </m:r>
                                    <m:d>
                                      <m:dPr>
                                        <m:ctrlP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  <m:t>𝜂</m:t>
                                        </m:r>
                                        <m: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  <m:t>𝐽</m:t>
                                        </m:r>
                                        <m: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  <m:t>/</m:t>
                                        </m:r>
                                        <m:r>
                                          <a:rPr kumimoji="0" lang="en-US" altLang="zh-CN" sz="2800" u="none" strike="noStrike" cap="none" spc="0" normalizeH="0" baseline="0" smtClean="0">
                                            <a:ln>
                                              <a:noFill/>
                                            </a:ln>
                                            <a:effectLst/>
                                            <a:uFillTx/>
                                            <a:sym typeface="Helvetica Light"/>
                                          </a:rPr>
                                          <m:t>𝜓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584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u="none" strike="noStrike" cap="none" spc="0" normalizeH="0" baseline="0" smtClean="0">
                                    <a:ln>
                                      <a:noFill/>
                                    </a:ln>
                                    <a:effectLst/>
                                    <a:uFillTx/>
                                    <a:sym typeface="Helvetica Light"/>
                                  </a:rPr>
                                  <m:t>0.80</m:t>
                                </m:r>
                                <m:r>
                                  <a:rPr kumimoji="0" lang="en-US" altLang="zh-CN" sz="2800" u="none" strike="noStrike" cap="none" spc="0" normalizeH="0" baseline="0" smtClean="0">
                                    <a:ln>
                                      <a:noFill/>
                                    </a:ln>
                                    <a:effectLst/>
                                    <a:uFillTx/>
                                    <a:sym typeface="Helvetica Light"/>
                                  </a:rPr>
                                  <m:t>∼</m:t>
                                </m:r>
                                <m:r>
                                  <a:rPr kumimoji="0" lang="en-US" altLang="zh-CN" sz="2800" u="none" strike="noStrike" cap="none" spc="0" normalizeH="0" baseline="0" smtClean="0">
                                    <a:ln>
                                      <a:noFill/>
                                    </a:ln>
                                    <a:effectLst/>
                                    <a:uFillTx/>
                                    <a:sym typeface="Helvetica Light"/>
                                  </a:rPr>
                                  <m:t>0</m:t>
                                </m:r>
                                <m:r>
                                  <a:rPr kumimoji="0" lang="en-US" altLang="zh-CN" sz="2800" u="none" strike="noStrike" cap="none" spc="0" normalizeH="0" baseline="0" smtClean="0">
                                    <a:ln>
                                      <a:noFill/>
                                    </a:ln>
                                    <a:effectLst/>
                                    <a:uFillTx/>
                                    <a:sym typeface="Helvetica Light"/>
                                  </a:rPr>
                                  <m:t>.</m:t>
                                </m:r>
                                <m:r>
                                  <a:rPr kumimoji="0" lang="en-US" altLang="zh-CN" sz="2800" u="none" strike="noStrike" cap="none" spc="0" normalizeH="0" baseline="0" smtClean="0">
                                    <a:ln>
                                      <a:noFill/>
                                    </a:ln>
                                    <a:effectLst/>
                                    <a:uFillTx/>
                                    <a:sym typeface="Helvetica Light"/>
                                  </a:rPr>
                                  <m:t>88</m:t>
                                </m:r>
                                <m:r>
                                  <a:rPr kumimoji="0" lang="en-US" altLang="zh-CN" sz="2800" u="none" strike="noStrike" cap="none" spc="0" normalizeH="0" baseline="0" smtClean="0">
                                    <a:ln>
                                      <a:noFill/>
                                    </a:ln>
                                    <a:effectLst/>
                                    <a:uFillTx/>
                                    <a:sym typeface="Helvetica Light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584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u="none" strike="noStrike" cap="none" spc="0" normalizeH="0" baseline="0" smtClean="0">
                                    <a:ln>
                                      <a:noFill/>
                                    </a:ln>
                                    <a:effectLst/>
                                    <a:uFillTx/>
                                    <a:sym typeface="Helvetica Light"/>
                                  </a:rPr>
                                  <m:t>≤4.15</m:t>
                                </m:r>
                                <m:r>
                                  <a:rPr kumimoji="0" lang="en-US" altLang="zh-CN" sz="2800" u="none" strike="noStrike" cap="none" spc="0" normalizeH="0" baseline="0" smtClean="0">
                                    <a:ln>
                                      <a:noFill/>
                                    </a:ln>
                                    <a:effectLst/>
                                    <a:uFillTx/>
                                    <a:sym typeface="Helvetica Light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800" dirty="0">
                            <a:solidFill>
                              <a:srgbClr val="0432FF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304903"/>
                  </p:ext>
                </p:extLst>
              </p:nvPr>
            </p:nvGraphicFramePr>
            <p:xfrm>
              <a:off x="6567577" y="4540053"/>
              <a:ext cx="6350958" cy="4693793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989826"/>
                    <a:gridCol w="2053087"/>
                    <a:gridCol w="2308045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zh-CN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 smtClean="0">
                              <a:latin typeface="Comic Sans MS" charset="0"/>
                              <a:ea typeface="Comic Sans MS" charset="0"/>
                              <a:cs typeface="Comic Sans MS" charset="0"/>
                            </a:rPr>
                            <a:t>Prediction</a:t>
                          </a:r>
                          <a:endParaRPr lang="zh-CN" altLang="en-US" sz="2800" dirty="0">
                            <a:solidFill>
                              <a:srgbClr val="C00000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 smtClean="0">
                              <a:latin typeface="Comic Sans MS" charset="0"/>
                              <a:ea typeface="Comic Sans MS" charset="0"/>
                              <a:cs typeface="Comic Sans MS" charset="0"/>
                            </a:rPr>
                            <a:t>Experiments</a:t>
                          </a:r>
                          <a:endParaRPr lang="zh-CN" altLang="en-US" sz="2800" dirty="0">
                            <a:solidFill>
                              <a:srgbClr val="0432FF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endParaRPr>
                        </a:p>
                      </a:txBody>
                      <a:tcPr/>
                    </a:tc>
                  </a:tr>
                  <a:tr h="99148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58282" r="-219266" b="-321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7033" t="-58282" r="-112760" b="-321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5198" t="-58282" r="-264" b="-321472"/>
                          </a:stretch>
                        </a:blipFill>
                      </a:tcPr>
                    </a:tc>
                  </a:tr>
                  <a:tr h="105689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148276" r="-219266" b="-2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7033" t="-148276" r="-112760" b="-2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 smtClean="0"/>
                            <a:t>-----</a:t>
                          </a:r>
                          <a:endParaRPr lang="zh-CN" altLang="en-US" sz="2800" dirty="0">
                            <a:solidFill>
                              <a:srgbClr val="0432FF"/>
                            </a:solidFill>
                          </a:endParaRPr>
                        </a:p>
                      </a:txBody>
                      <a:tcPr/>
                    </a:tc>
                  </a:tr>
                  <a:tr h="106349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248276" r="-219266" b="-1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7033" t="-248276" r="-112760" b="-1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5198" t="-248276" r="-264" b="-101149"/>
                          </a:stretch>
                        </a:blipFill>
                      </a:tcPr>
                    </a:tc>
                  </a:tr>
                  <a:tr h="106375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346286" r="-219266" b="-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7033" t="-346286" r="-112760" b="-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5198" t="-346286" r="-264" b="-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2812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utline"/>
          <p:cNvSpPr/>
          <p:nvPr/>
        </p:nvSpPr>
        <p:spPr>
          <a:xfrm>
            <a:off x="4410160" y="905701"/>
            <a:ext cx="378949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US" sz="6600" b="1" smtClean="0"/>
              <a:t>Summary</a:t>
            </a:r>
            <a:endParaRPr sz="6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adiative decay of the Zc(3900)"/>
              <p:cNvSpPr/>
              <p:nvPr/>
            </p:nvSpPr>
            <p:spPr>
              <a:xfrm>
                <a:off x="440264" y="1966038"/>
                <a:ext cx="12240565" cy="546624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marL="635000" indent="-635000">
                  <a:buSzPct val="100000"/>
                  <a:buAutoNum type="arabicPeriod"/>
                </a:lvl1pPr>
              </a:lstStyle>
              <a:p>
                <a:pPr marL="0" indent="0" algn="l">
                  <a:lnSpc>
                    <a:spcPct val="200000"/>
                  </a:lnSpc>
                  <a:buNone/>
                </a:pPr>
                <a:r>
                  <a:rPr lang="en-US" sz="32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𝒔</m:t>
                        </m:r>
                        <m: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𝟐𝟒𝟔𝟎</m:t>
                        </m:r>
                      </m:e>
                    </m:d>
                    <m:r>
                      <a:rPr lang="en-US" altLang="zh-CN" sz="3200" b="1" i="1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𝝅</m:t>
                    </m:r>
                  </m:oMath>
                </a14:m>
                <a:r>
                  <a:rPr lang="en-US" altLang="zh-CN" sz="32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SupPr>
                      <m:e>
                        <m: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𝒔</m:t>
                        </m:r>
                        <m: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𝟐𝟑𝟏𝟕</m:t>
                        </m:r>
                      </m:e>
                    </m:d>
                  </m:oMath>
                </a14:m>
                <a:endParaRPr lang="en-US" altLang="zh-CN" sz="3200" b="1" dirty="0" smtClean="0">
                  <a:solidFill>
                    <a:srgbClr val="0432FF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marL="342900" indent="-342900" algn="l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𝚪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(</m:t>
                        </m:r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𝐃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𝐬𝟏</m:t>
                        </m:r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 </m:t>
                        </m:r>
                      </m:sub>
                    </m:sSub>
                    <m:r>
                      <a:rPr lang="en-US" altLang="zh-CN" sz="2400" b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 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𝒔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𝜸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)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𝚪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(</m:t>
                        </m:r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𝐃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𝐬𝟏</m:t>
                        </m:r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 </m:t>
                        </m:r>
                      </m:sub>
                    </m:sSub>
                    <m:r>
                      <a:rPr lang="en-US" altLang="zh-CN" sz="2400" b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 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𝒔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𝝅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Weakly depend on the model parameter;</a:t>
                </a:r>
              </a:p>
              <a:p>
                <a:pPr marL="342900" indent="-342900" algn="l">
                  <a:buFont typeface="Arial" charset="0"/>
                  <a:buChar char="•"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The ratio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𝚪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(</m:t>
                        </m:r>
                        <m: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𝐃</m:t>
                        </m:r>
                      </m:e>
                      <m:sub>
                        <m: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𝐬𝟏</m:t>
                        </m:r>
                        <m: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 </m:t>
                        </m:r>
                      </m:sub>
                    </m:sSub>
                    <m:r>
                      <a:rPr lang="en-US" altLang="zh-CN" sz="2400" b="1" i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 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𝒔</m:t>
                        </m:r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𝜸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𝚪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(</m:t>
                        </m:r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𝐃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𝐬𝟏</m:t>
                        </m:r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 </m:t>
                        </m:r>
                      </m:sub>
                    </m:sSub>
                    <m:r>
                      <a:rPr lang="en-US" altLang="zh-CN" sz="2400" b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 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𝝅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is consistent with experiments;</a:t>
                </a:r>
              </a:p>
              <a:p>
                <a:pPr marL="0" indent="0" algn="l">
                  <a:lnSpc>
                    <a:spcPct val="200000"/>
                  </a:lnSpc>
                  <a:buNone/>
                </a:pPr>
                <a:r>
                  <a:rPr lang="en-US" altLang="zh-CN" sz="32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2.</a:t>
                </a:r>
                <a:r>
                  <a:rPr lang="zh-CN" altLang="en-US" sz="32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𝒀</m:t>
                    </m:r>
                    <m:d>
                      <m:dPr>
                        <m:ctrlP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𝟒𝟐𝟔𝟎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𝒁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𝟑𝟗𝟎𝟎</m:t>
                        </m:r>
                      </m:e>
                    </m:d>
                  </m:oMath>
                </a14:m>
                <a:endParaRPr lang="en-US" sz="3200" b="1" dirty="0" smtClean="0">
                  <a:solidFill>
                    <a:srgbClr val="0432FF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marL="342900" lvl="0" indent="-342900" algn="l">
                  <a:buSzTx/>
                  <a:buFont typeface="Arial" charset="0"/>
                  <a:buChar char="•"/>
                </a:pPr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the </a:t>
                </a:r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toy model estimation is consistent with experiments </a:t>
                </a:r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and </a:t>
                </a:r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other methods;</a:t>
                </a:r>
                <a:endParaRPr lang="en-US" sz="3200" b="1" dirty="0" smtClean="0">
                  <a:solidFill>
                    <a:srgbClr val="0432FF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marL="342900" lvl="0" indent="-342900" algn="l">
                  <a:buSzTx/>
                  <a:buFont typeface="Arial" charset="0"/>
                  <a:buChar char="•"/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Predicted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the widths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SupPr>
                      <m:e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𝒁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</m:sub>
                      <m:sup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p>
                    </m:sSubSup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→</m:t>
                    </m:r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𝜸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𝜼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, 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𝜸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𝜼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𝟐</m:t>
                        </m:r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𝑺</m:t>
                        </m:r>
                      </m:e>
                    </m:d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, 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𝜸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𝝌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b>
                    </m:sSub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, </m:t>
                    </m:r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𝜸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𝝌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  <m: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;</a:t>
                </a:r>
              </a:p>
              <a:p>
                <a:pPr marL="0" indent="0" algn="l">
                  <a:spcBef>
                    <a:spcPts val="1200"/>
                  </a:spcBef>
                  <a:spcAft>
                    <a:spcPts val="1200"/>
                  </a:spcAft>
                  <a:buSzTx/>
                  <a:buNone/>
                </a:pPr>
                <a:r>
                  <a:rPr lang="en-US" altLang="zh-CN" sz="32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3.</a:t>
                </a:r>
                <a:r>
                  <a:rPr lang="zh-CN" altLang="en-US" sz="32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b="1" i="1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𝒀</m:t>
                    </m:r>
                    <m:d>
                      <m:dPr>
                        <m:ctrlP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𝟒𝟑𝟗</m:t>
                        </m:r>
                        <m:r>
                          <a:rPr lang="en-US" altLang="zh-CN" sz="32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e>
                    </m:d>
                  </m:oMath>
                </a14:m>
                <a:endParaRPr lang="en-US" altLang="zh-CN" sz="3200" b="1" dirty="0" smtClean="0">
                  <a:solidFill>
                    <a:srgbClr val="0432FF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marL="342900" indent="-342900" algn="l">
                  <a:buSzTx/>
                  <a:buFont typeface="Arial" charset="0"/>
                  <a:buChar char="•"/>
                </a:pPr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Potential model: supports Y(4390) as a molecule state;</a:t>
                </a:r>
              </a:p>
              <a:p>
                <a:pPr marL="342900" indent="-342900" algn="l">
                  <a:buSzTx/>
                  <a:buFont typeface="Arial" charset="0"/>
                  <a:buChar char="•"/>
                </a:pPr>
                <a:r>
                  <a:rPr lang="en-US" altLang="zh-CN" sz="2400" b="1" dirty="0" smtClean="0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Production process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could be understood in a molecule scenario;</a:t>
                </a:r>
              </a:p>
              <a:p>
                <a:pPr marL="342900" indent="-342900" algn="l">
                  <a:buSzTx/>
                  <a:buFont typeface="Arial" charset="0"/>
                  <a:buChar char="•"/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Predicted the width of</a:t>
                </a:r>
                <a:r>
                  <a:rPr lang="en-US" altLang="zh-CN" sz="24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𝜼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𝑱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/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𝝍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, </m:t>
                    </m:r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𝜼</m:t>
                        </m:r>
                      </m:e>
                      <m:sup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𝑱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/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𝝍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, </m:t>
                    </m:r>
                    <m:r>
                      <a:rPr lang="en-US" altLang="zh-CN" sz="2400" b="1" i="1" dirty="0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𝜼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4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radiative decay of the Zc(3900)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4" y="1966038"/>
                <a:ext cx="12240565" cy="5466240"/>
              </a:xfrm>
              <a:prstGeom prst="rect">
                <a:avLst/>
              </a:prstGeom>
              <a:blipFill rotWithShape="0">
                <a:blip r:embed="rId2"/>
                <a:stretch>
                  <a:fillRect l="-1594" b="-212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374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utline"/>
          <p:cNvSpPr/>
          <p:nvPr/>
        </p:nvSpPr>
        <p:spPr>
          <a:xfrm>
            <a:off x="0" y="2862047"/>
            <a:ext cx="13004800" cy="3233832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3998" rIns="50800" bIns="503998" anchor="ctr">
            <a:spAutoFit/>
          </a:bodyPr>
          <a:lstStyle>
            <a:lvl1pPr>
              <a:defRPr sz="6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US" sz="7200" b="1" dirty="0" smtClean="0">
                <a:solidFill>
                  <a:srgbClr val="0432FF"/>
                </a:solidFill>
              </a:rPr>
              <a:t>Thank you </a:t>
            </a:r>
          </a:p>
          <a:p>
            <a:r>
              <a:rPr lang="en-US" sz="7200" b="1" dirty="0" smtClean="0">
                <a:solidFill>
                  <a:srgbClr val="0432FF"/>
                </a:solidFill>
              </a:rPr>
              <a:t>for your attention!</a:t>
            </a:r>
            <a:endParaRPr sz="7200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85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utline"/>
          <p:cNvSpPr/>
          <p:nvPr/>
        </p:nvSpPr>
        <p:spPr>
          <a:xfrm>
            <a:off x="264760" y="431568"/>
            <a:ext cx="300402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6600" b="1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adiative decay of the Zc(3900)"/>
              <p:cNvSpPr/>
              <p:nvPr/>
            </p:nvSpPr>
            <p:spPr>
              <a:xfrm>
                <a:off x="569533" y="1934789"/>
                <a:ext cx="12147399" cy="613834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marL="635000" indent="-635000">
                  <a:buSzPct val="100000"/>
                  <a:buAutoNum type="arabicPeriod"/>
                </a:lvl1pPr>
              </a:lstStyle>
              <a:p>
                <a:pPr algn="l">
                  <a:lnSpc>
                    <a:spcPct val="200000"/>
                  </a:lnSpc>
                </a:pPr>
                <a:r>
                  <a:rPr lang="en-US" sz="48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800" b="1" i="1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4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4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𝒔</m:t>
                        </m:r>
                        <m:r>
                          <a:rPr lang="en-US" altLang="zh-CN" sz="4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CN" sz="4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4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𝟐𝟒𝟔𝟎</m:t>
                        </m:r>
                      </m:e>
                    </m:d>
                  </m:oMath>
                </a14:m>
                <a:r>
                  <a:rPr lang="en-US" sz="48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4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SupPr>
                      <m:e>
                        <m:r>
                          <a:rPr lang="en-US" altLang="zh-CN" sz="4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4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𝒔</m:t>
                        </m:r>
                        <m:r>
                          <a:rPr lang="en-US" altLang="zh-CN" sz="4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4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sz="4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4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𝟐𝟑𝟏𝟕</m:t>
                        </m:r>
                      </m:e>
                    </m:d>
                  </m:oMath>
                </a14:m>
                <a:endParaRPr lang="en-US" sz="4800" b="1" dirty="0" smtClean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algn="l">
                  <a:lnSpc>
                    <a:spcPct val="200000"/>
                  </a:lnSpc>
                </a:pPr>
                <a:r>
                  <a:rPr lang="zh-CN" altLang="en-US" sz="48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4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𝒀</m:t>
                    </m:r>
                    <m:r>
                      <a:rPr lang="en-US" altLang="zh-CN" sz="4800" b="1" i="1" dirty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(</m:t>
                    </m:r>
                    <m:r>
                      <a:rPr lang="en-US" altLang="zh-CN" sz="4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𝟒𝟐𝟔𝟎</m:t>
                    </m:r>
                    <m:r>
                      <a:rPr lang="en-US" altLang="zh-CN" sz="4800" b="1" i="1" dirty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)</m:t>
                    </m:r>
                  </m:oMath>
                </a14:m>
                <a:r>
                  <a:rPr lang="en-US" sz="48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sz="4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𝒁</m:t>
                        </m:r>
                      </m:e>
                      <m:sub>
                        <m:r>
                          <a:rPr lang="en-US" sz="4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𝒄</m:t>
                        </m:r>
                      </m:sub>
                    </m:sSub>
                    <m:r>
                      <a:rPr lang="en-US" sz="4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(</m:t>
                    </m:r>
                    <m:r>
                      <a:rPr lang="en-US" sz="4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𝟑𝟗𝟎𝟎</m:t>
                    </m:r>
                    <m:r>
                      <a:rPr lang="en-US" sz="4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)</m:t>
                    </m:r>
                  </m:oMath>
                </a14:m>
                <a:endParaRPr lang="en-US" sz="4800" b="1" dirty="0" smtClean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algn="l">
                  <a:lnSpc>
                    <a:spcPct val="200000"/>
                  </a:lnSpc>
                </a:pPr>
                <a:r>
                  <a:rPr lang="zh-CN" altLang="en-US" sz="48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4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𝒀</m:t>
                    </m:r>
                    <m:r>
                      <a:rPr lang="en-US" altLang="zh-CN" sz="4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(</m:t>
                    </m:r>
                    <m:r>
                      <a:rPr lang="en-US" altLang="zh-CN" sz="4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𝟒𝟑𝟗𝟎</m:t>
                    </m:r>
                    <m:r>
                      <a:rPr lang="en-US" altLang="zh-CN" sz="4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)</m:t>
                    </m:r>
                  </m:oMath>
                </a14:m>
                <a:endParaRPr lang="en-US" sz="4800" b="1" dirty="0" smtClean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algn="l">
                  <a:lnSpc>
                    <a:spcPct val="200000"/>
                  </a:lnSpc>
                </a:pPr>
                <a:r>
                  <a:rPr lang="en-US" sz="48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Summary</a:t>
                </a:r>
              </a:p>
            </p:txBody>
          </p:sp>
        </mc:Choice>
        <mc:Fallback>
          <p:sp>
            <p:nvSpPr>
              <p:cNvPr id="125" name="radiative decay of the Zc(3900)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33" y="1934789"/>
                <a:ext cx="12147399" cy="6138347"/>
              </a:xfrm>
              <a:prstGeom prst="rect">
                <a:avLst/>
              </a:prstGeom>
              <a:blipFill rotWithShape="0">
                <a:blip r:embed="rId2"/>
                <a:stretch>
                  <a:fillRect l="-3061" b="-158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 31"/>
          <p:cNvGrpSpPr/>
          <p:nvPr/>
        </p:nvGrpSpPr>
        <p:grpSpPr>
          <a:xfrm>
            <a:off x="233567" y="1279993"/>
            <a:ext cx="5892463" cy="4797439"/>
            <a:chOff x="233567" y="1279993"/>
            <a:chExt cx="5892463" cy="4797439"/>
          </a:xfrm>
        </p:grpSpPr>
        <p:sp>
          <p:nvSpPr>
            <p:cNvPr id="9" name="文本框 8"/>
            <p:cNvSpPr txBox="1"/>
            <p:nvPr/>
          </p:nvSpPr>
          <p:spPr>
            <a:xfrm>
              <a:off x="233567" y="1279993"/>
              <a:ext cx="5256247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800" b="1" dirty="0" smtClean="0">
                  <a:latin typeface="Comic Sans MS" charset="0"/>
                  <a:ea typeface="Comic Sans MS" charset="0"/>
                  <a:cs typeface="Comic Sans MS" charset="0"/>
                </a:rPr>
                <a:t>Quark Model VS Experiments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endParaRPr>
            </a:p>
          </p:txBody>
        </p:sp>
        <p:grpSp>
          <p:nvGrpSpPr>
            <p:cNvPr id="24" name="组 23"/>
            <p:cNvGrpSpPr/>
            <p:nvPr/>
          </p:nvGrpSpPr>
          <p:grpSpPr>
            <a:xfrm>
              <a:off x="883405" y="2246990"/>
              <a:ext cx="5242625" cy="3830442"/>
              <a:chOff x="883405" y="1230989"/>
              <a:chExt cx="5242625" cy="3830442"/>
            </a:xfrm>
          </p:grpSpPr>
          <p:grpSp>
            <p:nvGrpSpPr>
              <p:cNvPr id="19" name="组 18"/>
              <p:cNvGrpSpPr/>
              <p:nvPr/>
            </p:nvGrpSpPr>
            <p:grpSpPr>
              <a:xfrm>
                <a:off x="883405" y="1230989"/>
                <a:ext cx="5242625" cy="3830442"/>
                <a:chOff x="929899" y="1246487"/>
                <a:chExt cx="5242625" cy="3830442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29899" y="1246487"/>
                  <a:ext cx="5242625" cy="3516046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文本框 9"/>
                    <p:cNvSpPr txBox="1"/>
                    <p:nvPr/>
                  </p:nvSpPr>
                  <p:spPr>
                    <a:xfrm>
                      <a:off x="1495389" y="4684420"/>
                      <a:ext cx="434350" cy="37959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non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𝒔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zh-CN" altLang="en-US" sz="1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ea typeface="+mn-ea"/>
                        <a:cs typeface="+mn-cs"/>
                        <a:sym typeface="Helvetica Light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文本框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95389" y="4684420"/>
                      <a:ext cx="434350" cy="379591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7042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文本框 10"/>
                    <p:cNvSpPr txBox="1"/>
                    <p:nvPr/>
                  </p:nvSpPr>
                  <p:spPr>
                    <a:xfrm>
                      <a:off x="2298718" y="4697338"/>
                      <a:ext cx="434350" cy="37959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non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</m:ctrlPr>
                              </m:sSubSupPr>
                              <m:e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𝒔</m:t>
                                </m:r>
                              </m:sub>
                              <m:sup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∗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zh-CN" altLang="en-US" sz="1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ea typeface="+mn-ea"/>
                        <a:cs typeface="+mn-cs"/>
                        <a:sym typeface="Helvetica Light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文本框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98718" y="4697338"/>
                      <a:ext cx="434350" cy="379591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l="-5556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文本框 11"/>
                    <p:cNvSpPr txBox="1"/>
                    <p:nvPr/>
                  </p:nvSpPr>
                  <p:spPr>
                    <a:xfrm>
                      <a:off x="3069635" y="4697337"/>
                      <a:ext cx="535338" cy="37959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non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</m:ctrlPr>
                              </m:sSubSupPr>
                              <m:e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𝒔</m:t>
                                </m:r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∗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zh-CN" altLang="en-US" sz="1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ea typeface="+mn-ea"/>
                        <a:cs typeface="+mn-cs"/>
                        <a:sym typeface="Helvetica Light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文本框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69635" y="4697337"/>
                      <a:ext cx="535338" cy="379591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4545" b="-1613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文本框 12"/>
                    <p:cNvSpPr txBox="1"/>
                    <p:nvPr/>
                  </p:nvSpPr>
                  <p:spPr>
                    <a:xfrm>
                      <a:off x="3857468" y="4694757"/>
                      <a:ext cx="535338" cy="37959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non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𝒔</m:t>
                                </m:r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zh-CN" altLang="en-US" sz="1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ea typeface="+mn-ea"/>
                        <a:cs typeface="+mn-cs"/>
                        <a:sym typeface="Helvetica Light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文本框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57468" y="4694757"/>
                      <a:ext cx="535338" cy="379591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4545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文本框 13"/>
                    <p:cNvSpPr txBox="1"/>
                    <p:nvPr/>
                  </p:nvSpPr>
                  <p:spPr>
                    <a:xfrm>
                      <a:off x="4629801" y="4692173"/>
                      <a:ext cx="535338" cy="37959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non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</m:ctrlPr>
                              </m:sSubSupPr>
                              <m:e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𝒔</m:t>
                                </m:r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zh-CN" altLang="en-US" sz="1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ea typeface="+mn-ea"/>
                        <a:cs typeface="+mn-cs"/>
                        <a:sym typeface="Helvetica Light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文本框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29801" y="4692173"/>
                      <a:ext cx="535338" cy="379591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4545" b="-1613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文本框 14"/>
                    <p:cNvSpPr txBox="1"/>
                    <p:nvPr/>
                  </p:nvSpPr>
                  <p:spPr>
                    <a:xfrm>
                      <a:off x="5479626" y="4689593"/>
                      <a:ext cx="535338" cy="37959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non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𝒔</m:t>
                                </m:r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zh-CN" altLang="en-US" sz="1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ea typeface="+mn-ea"/>
                        <a:cs typeface="+mn-cs"/>
                        <a:sym typeface="Helvetica Light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文本框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79626" y="4689593"/>
                      <a:ext cx="535338" cy="379591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4545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文本框 16"/>
                    <p:cNvSpPr txBox="1"/>
                    <p:nvPr/>
                  </p:nvSpPr>
                  <p:spPr>
                    <a:xfrm>
                      <a:off x="1606880" y="2574068"/>
                      <a:ext cx="516167" cy="37959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non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800" b="1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 Light"/>
                              </a:rPr>
                              <m:t>𝑫𝑲</m:t>
                            </m:r>
                          </m:oMath>
                        </m:oMathPara>
                      </a14:m>
                      <a:endParaRPr kumimoji="0" lang="zh-CN" altLang="en-US" sz="1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ea typeface="+mn-ea"/>
                        <a:cs typeface="+mn-cs"/>
                        <a:sym typeface="Helvetica Light"/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文本框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06880" y="2574068"/>
                      <a:ext cx="516167" cy="379591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4706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文本框 17"/>
                    <p:cNvSpPr txBox="1"/>
                    <p:nvPr/>
                  </p:nvSpPr>
                  <p:spPr>
                    <a:xfrm>
                      <a:off x="1558646" y="1796570"/>
                      <a:ext cx="607474" cy="37959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non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kumimoji="0" lang="en-US" altLang="zh-CN" sz="18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+mn-ea"/>
                                    <a:cs typeface="+mn-cs"/>
                                    <a:sym typeface="Helvetica Light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0" lang="en-US" altLang="zh-CN" sz="1800" b="1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 Light"/>
                              </a:rPr>
                              <m:t>𝑲</m:t>
                            </m:r>
                          </m:oMath>
                        </m:oMathPara>
                      </a14:m>
                      <a:endParaRPr kumimoji="0" lang="zh-CN" altLang="en-US" sz="1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ea typeface="+mn-ea"/>
                        <a:cs typeface="+mn-cs"/>
                        <a:sym typeface="Helvetica Light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文本框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58646" y="1796570"/>
                      <a:ext cx="607474" cy="379591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4000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1" name="直线连接符 20"/>
              <p:cNvCxnSpPr/>
              <p:nvPr/>
            </p:nvCxnSpPr>
            <p:spPr>
              <a:xfrm>
                <a:off x="3642103" y="3487118"/>
                <a:ext cx="639608" cy="0"/>
              </a:xfrm>
              <a:prstGeom prst="line">
                <a:avLst/>
              </a:prstGeom>
              <a:noFill/>
              <a:ln w="25400" cap="flat">
                <a:solidFill>
                  <a:srgbClr val="0432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" name="直线连接符 21"/>
              <p:cNvCxnSpPr/>
              <p:nvPr/>
            </p:nvCxnSpPr>
            <p:spPr>
              <a:xfrm>
                <a:off x="3639520" y="3902991"/>
                <a:ext cx="639608" cy="0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3" name="文本框 22"/>
              <p:cNvSpPr txBox="1"/>
              <p:nvPr/>
            </p:nvSpPr>
            <p:spPr>
              <a:xfrm>
                <a:off x="4331094" y="3252523"/>
                <a:ext cx="1497205" cy="8566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charset="0"/>
                    <a:ea typeface="Times New Roman" charset="0"/>
                    <a:cs typeface="Times New Roman" charset="0"/>
                    <a:sym typeface="Helvetica Light"/>
                  </a:rPr>
                  <a:t>Experiments</a:t>
                </a:r>
              </a:p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charset="0"/>
                  <a:ea typeface="Times New Roman" charset="0"/>
                  <a:cs typeface="Times New Roman" charset="0"/>
                  <a:sym typeface="Helvetica Light"/>
                </a:endParaRPr>
              </a:p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GI Model</a:t>
                </a:r>
                <a:endParaRPr kumimoji="0" lang="zh-CN" altLang="en-US" sz="2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charset="0"/>
                  <a:ea typeface="Times New Roman" charset="0"/>
                  <a:cs typeface="Times New Roman" charset="0"/>
                  <a:sym typeface="Helvetica Light"/>
                </a:endParaRPr>
              </a:p>
            </p:txBody>
          </p:sp>
        </p:grpSp>
      </p:grpSp>
      <p:grpSp>
        <p:nvGrpSpPr>
          <p:cNvPr id="33" name="组 32"/>
          <p:cNvGrpSpPr/>
          <p:nvPr/>
        </p:nvGrpSpPr>
        <p:grpSpPr>
          <a:xfrm>
            <a:off x="6718683" y="1265869"/>
            <a:ext cx="5659017" cy="4608849"/>
            <a:chOff x="6745519" y="1283952"/>
            <a:chExt cx="5659017" cy="460884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220" y="2004965"/>
              <a:ext cx="5275316" cy="3887836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6745519" y="1283952"/>
              <a:ext cx="5365251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800" b="1" dirty="0" smtClean="0">
                  <a:latin typeface="Comic Sans MS" charset="0"/>
                  <a:ea typeface="Comic Sans MS" charset="0"/>
                  <a:cs typeface="Comic Sans MS" charset="0"/>
                </a:rPr>
                <a:t>Charmed-strange VS charmed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endParaRPr>
            </a:p>
          </p:txBody>
        </p:sp>
      </p:grpSp>
      <p:sp>
        <p:nvSpPr>
          <p:cNvPr id="28" name="圆角矩形 27"/>
          <p:cNvSpPr/>
          <p:nvPr/>
        </p:nvSpPr>
        <p:spPr>
          <a:xfrm>
            <a:off x="2796607" y="2590088"/>
            <a:ext cx="870138" cy="1552637"/>
          </a:xfrm>
          <a:prstGeom prst="roundRect">
            <a:avLst/>
          </a:prstGeom>
          <a:solidFill>
            <a:srgbClr val="00FDFF">
              <a:alpha val="19000"/>
            </a:srgbClr>
          </a:solidFill>
          <a:ln w="25400" cap="flat">
            <a:solidFill>
              <a:srgbClr val="C00000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709817" y="2319155"/>
            <a:ext cx="676981" cy="984483"/>
          </a:xfrm>
          <a:prstGeom prst="roundRect">
            <a:avLst>
              <a:gd name="adj" fmla="val 12952"/>
            </a:avLst>
          </a:prstGeom>
          <a:solidFill>
            <a:srgbClr val="00FDFF">
              <a:alpha val="19000"/>
            </a:srgbClr>
          </a:solidFill>
          <a:ln w="25400" cap="flat">
            <a:solidFill>
              <a:srgbClr val="C00000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842065" y="6279070"/>
                <a:ext cx="11545824" cy="23185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571500" indent="-571500" algn="l">
                  <a:buFont typeface="Arial" charset="0"/>
                  <a:buChar char="•"/>
                </a:pPr>
                <a:r>
                  <a:rPr kumimoji="0" lang="en-US" altLang="zh-CN" sz="2400" b="1" i="0" u="none" strike="noStrike" cap="none" spc="0" normalizeH="0" baseline="0" dirty="0" smtClean="0">
                    <a:ln>
                      <a:noFill/>
                    </a:ln>
                    <a:solidFill>
                      <a:srgbClr val="0432FF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GI</a:t>
                </a:r>
                <a:r>
                  <a:rPr kumimoji="0" lang="zh-CN" altLang="en-US" sz="2400" b="1" i="0" u="none" strike="noStrike" cap="none" spc="0" normalizeH="0" baseline="0" dirty="0" smtClean="0">
                    <a:ln>
                      <a:noFill/>
                    </a:ln>
                    <a:solidFill>
                      <a:srgbClr val="0432FF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</a:t>
                </a:r>
                <a:r>
                  <a:rPr kumimoji="0" lang="en-US" altLang="zh-CN" sz="2400" b="1" i="0" u="none" strike="noStrike" cap="none" spc="0" normalizeH="0" baseline="0" dirty="0" smtClean="0">
                    <a:ln>
                      <a:noFill/>
                    </a:ln>
                    <a:solidFill>
                      <a:srgbClr val="0432FF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model</a:t>
                </a:r>
                <a:r>
                  <a:rPr kumimoji="0" lang="en-US" altLang="zh-CN" sz="2400" b="1" i="0" u="none" strike="noStrike" cap="none" spc="0" normalizeH="0" dirty="0" smtClean="0">
                    <a:ln>
                      <a:noFill/>
                    </a:ln>
                    <a:solidFill>
                      <a:srgbClr val="0432FF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:</a:t>
                </a:r>
                <a:r>
                  <a:rPr kumimoji="0" lang="en-US" altLang="zh-CN" sz="2400" b="1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400" b="1" i="1" u="none" strike="noStrike" cap="none" spc="0" normalizeH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</m:ctrlPr>
                      </m:sSubSupPr>
                      <m:e>
                        <m:r>
                          <a:rPr kumimoji="0" lang="en-US" altLang="zh-CN" sz="2400" b="1" i="1" u="none" strike="noStrike" cap="none" spc="0" normalizeH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𝑫</m:t>
                        </m:r>
                      </m:e>
                      <m:sub>
                        <m:r>
                          <a:rPr kumimoji="0" lang="en-US" altLang="zh-CN" sz="2400" b="1" i="1" u="none" strike="noStrike" cap="none" spc="0" normalizeH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𝒔</m:t>
                        </m:r>
                        <m:r>
                          <a:rPr kumimoji="0" lang="en-US" altLang="zh-CN" sz="2400" b="1" i="1" u="none" strike="noStrike" cap="none" spc="0" normalizeH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𝟎</m:t>
                        </m:r>
                      </m:sub>
                      <m:sup>
                        <m:r>
                          <a:rPr kumimoji="0" lang="en-US" altLang="zh-CN" sz="2400" b="1" i="1" u="none" strike="noStrike" cap="none" spc="0" normalizeH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∗</m:t>
                        </m:r>
                      </m:sup>
                    </m:sSubSup>
                    <m:r>
                      <a:rPr kumimoji="0" lang="en-US" altLang="zh-CN" sz="2400" b="1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 :∼</m:t>
                    </m:r>
                    <m:r>
                      <a:rPr kumimoji="0" lang="en-US" altLang="zh-CN" sz="2400" b="1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𝟐𝟒𝟖𝟎</m:t>
                    </m:r>
                    <m:r>
                      <a:rPr kumimoji="0" lang="en-US" altLang="zh-CN" sz="2400" b="1" i="1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 </m:t>
                    </m:r>
                    <m:r>
                      <a:rPr kumimoji="0" lang="en-US" altLang="zh-CN" sz="2400" b="1" i="0" u="none" strike="noStrike" cap="none" spc="0" normalizeH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𝐌𝐞𝐕</m:t>
                    </m:r>
                  </m:oMath>
                </a14:m>
                <a:r>
                  <a:rPr kumimoji="0" lang="en-US" altLang="zh-CN" sz="2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</a:t>
                </a:r>
                <a:r>
                  <a:rPr kumimoji="0" lang="en-US" altLang="zh-CN" sz="2400" b="1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                                                         </a:t>
                </a:r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                      </a:t>
                </a:r>
              </a:p>
              <a:p>
                <a:pPr algn="l"/>
                <a:r>
                  <a:rPr lang="en-US" altLang="zh-CN" sz="2400" b="1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𝒔</m:t>
                        </m:r>
                        <m:r>
                          <a:rPr lang="en-US" altLang="zh-CN" sz="2400" b="1" i="1" dirty="0" smtClean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 :∼</m:t>
                    </m:r>
                    <m:r>
                      <a:rPr lang="en-US" altLang="zh-CN" sz="24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𝟐𝟓𝟎𝟎</m:t>
                    </m:r>
                    <m:r>
                      <a:rPr lang="en-US" altLang="zh-CN" sz="24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 </m:t>
                    </m:r>
                    <m:r>
                      <a:rPr lang="en-US" altLang="zh-CN" sz="2400" b="1" i="0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𝐌𝐞𝐕</m:t>
                    </m:r>
                  </m:oMath>
                </a14:m>
                <a:endParaRPr kumimoji="0" lang="en-US" altLang="zh-CN" sz="2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  <a:p>
                <a:pPr marL="571500" indent="-571500" algn="l">
                  <a:buFont typeface="Arial" charset="0"/>
                  <a:buChar char="•"/>
                </a:pPr>
                <a:r>
                  <a:rPr lang="en-US" altLang="zh-CN" sz="2400" b="1" dirty="0" smtClean="0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Experiments:</a:t>
                </a:r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SupPr>
                      <m:e>
                        <m:r>
                          <a:rPr lang="en-US" altLang="zh-CN" sz="24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𝒔</m:t>
                        </m:r>
                        <m:r>
                          <a:rPr lang="en-US" altLang="zh-CN" sz="24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4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 :</m:t>
                    </m:r>
                    <m:r>
                      <a:rPr lang="en-US" altLang="zh-CN" sz="2400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𝟐𝟑𝟏𝟕</m:t>
                    </m:r>
                    <m:r>
                      <a:rPr lang="en-US" altLang="zh-CN" sz="24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a:rPr lang="en-US" altLang="zh-CN" sz="24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𝟕</m:t>
                    </m:r>
                    <m:r>
                      <a:rPr lang="en-US" altLang="zh-CN" sz="24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±</m:t>
                    </m:r>
                    <m:r>
                      <a:rPr lang="en-US" altLang="zh-CN" sz="24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𝟎</m:t>
                    </m:r>
                    <m:r>
                      <a:rPr lang="en-US" altLang="zh-CN" sz="24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a:rPr lang="en-US" altLang="zh-CN" sz="24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𝟔</m:t>
                    </m:r>
                    <m:r>
                      <a:rPr lang="en-US" altLang="zh-CN" sz="2400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 </m:t>
                    </m:r>
                    <m:r>
                      <a:rPr lang="en-US" altLang="zh-CN" sz="2400" b="1" i="0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𝐌</m:t>
                    </m:r>
                    <m:r>
                      <a:rPr lang="en-US" altLang="zh-CN" sz="2400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𝒆𝑽</m:t>
                    </m:r>
                  </m:oMath>
                </a14:m>
                <a:r>
                  <a:rPr lang="en-US" altLang="zh-CN" sz="2400" b="1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</a:p>
              <a:p>
                <a:pPr algn="l"/>
                <a:r>
                  <a:rPr lang="en-US" altLang="zh-CN" sz="2400" b="1" dirty="0">
                    <a:latin typeface="Comic Sans MS" charset="0"/>
                    <a:ea typeface="Comic Sans MS" charset="0"/>
                    <a:cs typeface="Comic Sans MS" charset="0"/>
                  </a:rPr>
                  <a:t>            </a:t>
                </a:r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𝒔</m:t>
                        </m:r>
                        <m:r>
                          <a:rPr lang="en-US" altLang="zh-CN" sz="24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 :</m:t>
                    </m:r>
                    <m:r>
                      <a:rPr lang="en-US" altLang="zh-CN" sz="2400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𝟐𝟒𝟓𝟗</m:t>
                    </m:r>
                    <m:r>
                      <a:rPr lang="en-US" altLang="zh-CN" sz="24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a:rPr lang="en-US" altLang="zh-CN" sz="24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𝟓</m:t>
                    </m:r>
                    <m:r>
                      <a:rPr lang="en-US" altLang="zh-CN" sz="24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±</m:t>
                    </m:r>
                    <m:r>
                      <a:rPr lang="en-US" altLang="zh-CN" sz="24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𝟎</m:t>
                    </m:r>
                    <m:r>
                      <a:rPr lang="en-US" altLang="zh-CN" sz="24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a:rPr lang="en-US" altLang="zh-CN" sz="24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𝟔</m:t>
                    </m:r>
                    <m:r>
                      <a:rPr lang="en-US" altLang="zh-CN" sz="2400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 </m:t>
                    </m:r>
                    <m:r>
                      <a:rPr lang="en-US" altLang="zh-CN" sz="2400" b="1" i="0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𝐌</m:t>
                    </m:r>
                    <m:r>
                      <a:rPr lang="en-US" altLang="zh-CN" sz="2400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𝒆𝑽</m:t>
                    </m:r>
                  </m:oMath>
                </a14:m>
                <a:endParaRPr lang="en-US" altLang="zh-CN" sz="2400" b="1" dirty="0" smtClean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algn="l"/>
                <a:r>
                  <a:rPr lang="en-US" altLang="zh-CN" sz="2400" b="1" dirty="0" smtClean="0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Far below the quark model predictions. </a:t>
                </a:r>
              </a:p>
              <a:p>
                <a:pPr algn="l"/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~</a:t>
                </a:r>
                <a:r>
                  <a:rPr lang="en-US" altLang="zh-CN" sz="24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40 MeV </a:t>
                </a:r>
                <a:r>
                  <a:rPr lang="en-US" altLang="zh-CN" sz="2400" b="1" dirty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b</a:t>
                </a:r>
                <a:r>
                  <a:rPr lang="en-US" altLang="zh-CN" sz="24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elow the threshold</a:t>
                </a:r>
                <a:r>
                  <a:rPr lang="en-US" altLang="zh-CN" sz="24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DK and D*K, respectively.</a:t>
                </a: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65" y="6279070"/>
                <a:ext cx="11545824" cy="2318583"/>
              </a:xfrm>
              <a:prstGeom prst="rect">
                <a:avLst/>
              </a:prstGeom>
              <a:blipFill rotWithShape="0">
                <a:blip r:embed="rId12"/>
                <a:stretch>
                  <a:fillRect l="-1162" t="-20000" b="-552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93522" y="288814"/>
                <a:ext cx="51768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𝒔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𝟐𝟒𝟔𝟎</m:t>
                        </m:r>
                      </m:e>
                    </m:d>
                  </m:oMath>
                </a14:m>
                <a:r>
                  <a:rPr lang="en-US" altLang="zh-CN" sz="32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SupPr>
                      <m:e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𝒔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𝟐𝟑𝟏𝟕</m:t>
                        </m:r>
                      </m:e>
                    </m:d>
                  </m:oMath>
                </a14:m>
                <a:endParaRPr lang="zh-CN" altLang="en-US" sz="3200" b="1" dirty="0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2" y="288814"/>
                <a:ext cx="5176802" cy="584775"/>
              </a:xfrm>
              <a:prstGeom prst="rect">
                <a:avLst/>
              </a:prstGeom>
              <a:blipFill rotWithShape="0">
                <a:blip r:embed="rId1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832606" y="8694771"/>
            <a:ext cx="9875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buFont typeface="Arial" charset="0"/>
              <a:buChar char="•"/>
            </a:pPr>
            <a:r>
              <a:rPr lang="en-US" altLang="zh-CN" sz="2400" b="1">
                <a:latin typeface="Comic Sans MS" charset="0"/>
                <a:ea typeface="Comic Sans MS" charset="0"/>
                <a:cs typeface="Comic Sans MS" charset="0"/>
              </a:rPr>
              <a:t>Comparison of Charmed and charmed-strange meson:  SU(3) </a:t>
            </a:r>
            <a:r>
              <a:rPr lang="en-US" altLang="zh-CN" sz="2400" b="1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symmetry</a:t>
            </a:r>
            <a:r>
              <a:rPr lang="en-US" altLang="zh-CN" sz="2400" b="1">
                <a:latin typeface="Comic Sans MS" charset="0"/>
                <a:ea typeface="Comic Sans MS" charset="0"/>
                <a:cs typeface="Comic Sans MS" charset="0"/>
              </a:rPr>
              <a:t>  and </a:t>
            </a:r>
            <a:r>
              <a:rPr lang="en-US" altLang="zh-CN" sz="2400" b="1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breaking</a:t>
            </a:r>
            <a:endParaRPr lang="en-US" altLang="zh-CN" sz="2400" b="1" dirty="0">
              <a:solidFill>
                <a:srgbClr val="C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47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 16"/>
          <p:cNvGrpSpPr/>
          <p:nvPr/>
        </p:nvGrpSpPr>
        <p:grpSpPr>
          <a:xfrm>
            <a:off x="47715" y="4138599"/>
            <a:ext cx="12915810" cy="2253253"/>
            <a:chOff x="47715" y="4284903"/>
            <a:chExt cx="12915810" cy="242104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/>
            <a:srcRect l="6937"/>
            <a:stretch/>
          </p:blipFill>
          <p:spPr>
            <a:xfrm>
              <a:off x="262128" y="4429506"/>
              <a:ext cx="2044700" cy="2095500"/>
            </a:xfrm>
            <a:prstGeom prst="rect">
              <a:avLst/>
            </a:prstGeom>
          </p:spPr>
        </p:pic>
        <p:sp>
          <p:nvSpPr>
            <p:cNvPr id="13" name="圆角矩形 12"/>
            <p:cNvSpPr/>
            <p:nvPr/>
          </p:nvSpPr>
          <p:spPr>
            <a:xfrm>
              <a:off x="47715" y="4284903"/>
              <a:ext cx="12915810" cy="2421049"/>
            </a:xfrm>
            <a:prstGeom prst="roundRect">
              <a:avLst/>
            </a:prstGeom>
            <a:blipFill dpi="0" rotWithShape="1">
              <a:blip r:embed="rId4">
                <a:alphaModFix amt="20000"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76200" dir="16200000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536191" y="4403072"/>
              <a:ext cx="7354577" cy="1895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571500" marR="0" indent="-5715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</a:pPr>
              <a:r>
                <a:rPr kumimoji="0" lang="en-US" altLang="zh-CN" sz="2800" b="1" i="0" u="none" strike="noStrike" cap="none" spc="0" normalizeH="0" baseline="0" dirty="0" err="1" smtClean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rPr>
                <a:t>Diquar</a:t>
              </a:r>
              <a:r>
                <a:rPr lang="en-US" altLang="zh-CN" sz="2800" b="1" dirty="0" err="1" smtClean="0">
                  <a:solidFill>
                    <a:srgbClr val="0432FF"/>
                  </a:solidFill>
                  <a:latin typeface="Comic Sans MS" charset="0"/>
                  <a:ea typeface="Comic Sans MS" charset="0"/>
                  <a:cs typeface="Comic Sans MS" charset="0"/>
                </a:rPr>
                <a:t>k-antidiquark</a:t>
              </a:r>
              <a:r>
                <a:rPr lang="en-US" altLang="zh-CN" sz="2800" b="1" dirty="0" smtClean="0">
                  <a:solidFill>
                    <a:srgbClr val="0432FF"/>
                  </a:solidFill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kumimoji="0" lang="en-US" altLang="zh-CN" sz="2800" b="1" i="0" u="none" strike="noStrike" cap="none" spc="0" normalizeH="0" baseline="0" dirty="0" err="1" smtClean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rPr>
                <a:t>tetraquark</a:t>
              </a:r>
              <a:r>
                <a:rPr kumimoji="0" lang="en-US" altLang="zh-CN" sz="2800" b="1" i="0" u="none" strike="noStrike" cap="none" spc="0" normalizeH="0" baseline="0" dirty="0" smtClean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rPr>
                <a:t> states</a:t>
              </a:r>
              <a:endParaRPr lang="en-US" altLang="zh-CN" sz="2800" b="1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  <a:p>
              <a:pPr algn="l"/>
              <a:r>
                <a:rPr kumimoji="0" lang="en-US" altLang="zh-CN" sz="3200" b="1" i="0" u="none" strike="noStrike" cap="none" spc="0" normalizeH="0" baseline="0" dirty="0" smtClean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rPr>
                <a:t>   </a:t>
              </a:r>
              <a:r>
                <a:rPr kumimoji="0" lang="en-US" altLang="zh-CN" sz="3200" b="1" i="0" u="none" strike="noStrike" cap="none" spc="0" normalizeH="0" dirty="0" smtClean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rPr>
                <a:t> </a:t>
              </a:r>
              <a:r>
                <a:rPr lang="en-US" altLang="zh-CN" sz="2400" b="1" dirty="0" smtClean="0">
                  <a:latin typeface="Comic Sans MS" charset="0"/>
                  <a:ea typeface="Comic Sans MS" charset="0"/>
                  <a:cs typeface="Comic Sans MS" charset="0"/>
                </a:rPr>
                <a:t>Mass</a:t>
              </a:r>
              <a:r>
                <a:rPr lang="en-US" altLang="zh-CN" sz="2400" b="1" dirty="0">
                  <a:latin typeface="Comic Sans MS" charset="0"/>
                  <a:ea typeface="Comic Sans MS" charset="0"/>
                  <a:cs typeface="Comic Sans MS" charset="0"/>
                </a:rPr>
                <a:t>: </a:t>
              </a:r>
              <a:r>
                <a:rPr lang="is-IS" altLang="zh-CN" sz="2400" b="1" dirty="0">
                  <a:latin typeface="Comic Sans MS" charset="0"/>
                  <a:ea typeface="Comic Sans MS" charset="0"/>
                  <a:cs typeface="Comic Sans MS" charset="0"/>
                </a:rPr>
                <a:t>NPA778,22, PLB624 (2005) </a:t>
              </a:r>
              <a:r>
                <a:rPr lang="is-IS" altLang="zh-CN" sz="2400" b="1" dirty="0" smtClean="0">
                  <a:latin typeface="Comic Sans MS" charset="0"/>
                  <a:ea typeface="Comic Sans MS" charset="0"/>
                  <a:cs typeface="Comic Sans MS" charset="0"/>
                </a:rPr>
                <a:t>217</a:t>
              </a:r>
              <a:r>
                <a:rPr lang="is-IS" altLang="zh-CN" sz="2400" b="1" dirty="0">
                  <a:latin typeface="Comic Sans MS" charset="0"/>
                  <a:ea typeface="Comic Sans MS" charset="0"/>
                  <a:cs typeface="Comic Sans MS" charset="0"/>
                </a:rPr>
                <a:t>, </a:t>
              </a:r>
              <a:endParaRPr lang="is-IS" altLang="zh-CN" sz="2400" b="1" dirty="0" smtClean="0">
                <a:latin typeface="Comic Sans MS" charset="0"/>
                <a:ea typeface="Comic Sans MS" charset="0"/>
                <a:cs typeface="Comic Sans MS" charset="0"/>
              </a:endParaRPr>
            </a:p>
            <a:p>
              <a:pPr algn="l"/>
              <a:r>
                <a:rPr lang="is-IS" altLang="zh-CN" sz="2400" b="1" dirty="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is-IS" altLang="zh-CN" sz="2400" b="1" dirty="0" smtClean="0">
                  <a:latin typeface="Comic Sans MS" charset="0"/>
                  <a:ea typeface="Comic Sans MS" charset="0"/>
                  <a:cs typeface="Comic Sans MS" charset="0"/>
                </a:rPr>
                <a:t>            PRD68 </a:t>
              </a:r>
              <a:r>
                <a:rPr lang="is-IS" altLang="zh-CN" sz="2400" b="1" dirty="0">
                  <a:latin typeface="Comic Sans MS" charset="0"/>
                  <a:ea typeface="Comic Sans MS" charset="0"/>
                  <a:cs typeface="Comic Sans MS" charset="0"/>
                </a:rPr>
                <a:t>(2003) 011501</a:t>
              </a:r>
              <a:endParaRPr lang="en-US" altLang="zh-CN" sz="2400" b="1" dirty="0">
                <a:latin typeface="Comic Sans MS" charset="0"/>
                <a:ea typeface="Comic Sans MS" charset="0"/>
                <a:cs typeface="Comic Sans MS" charset="0"/>
              </a:endParaRPr>
            </a:p>
            <a:p>
              <a:pPr marR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altLang="zh-CN" sz="2400" b="1" dirty="0">
                  <a:latin typeface="Comic Sans MS" charset="0"/>
                  <a:ea typeface="Comic Sans MS" charset="0"/>
                  <a:cs typeface="Comic Sans MS" charset="0"/>
                </a:rPr>
                <a:t>     </a:t>
              </a:r>
              <a:r>
                <a:rPr lang="en-US" altLang="zh-CN" sz="2400" b="1" dirty="0" smtClean="0">
                  <a:latin typeface="Comic Sans MS" charset="0"/>
                  <a:ea typeface="Comic Sans MS" charset="0"/>
                  <a:cs typeface="Comic Sans MS" charset="0"/>
                </a:rPr>
                <a:t>Decay: PLB634,35</a:t>
              </a:r>
              <a:endParaRPr lang="en-US" altLang="zh-CN" sz="2400" b="1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487263" y="159682"/>
                <a:ext cx="7986610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r>
                  <a:rPr lang="en-US" altLang="zh-CN" sz="32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Structure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SupPr>
                      <m:e>
                        <m:r>
                          <a:rPr lang="en-US" altLang="zh-CN" sz="32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32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𝒔</m:t>
                        </m:r>
                        <m:r>
                          <a:rPr lang="en-US" altLang="zh-CN" sz="32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32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∗</m:t>
                        </m:r>
                      </m:sup>
                    </m:sSubSup>
                    <m:r>
                      <a:rPr lang="en-US" altLang="zh-CN" sz="32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(</m:t>
                    </m:r>
                    <m:r>
                      <a:rPr lang="en-US" altLang="zh-CN" sz="32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𝟐𝟑𝟏𝟕</m:t>
                    </m:r>
                    <m:r>
                      <a:rPr lang="en-US" altLang="zh-CN" sz="32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)</m:t>
                    </m:r>
                  </m:oMath>
                </a14:m>
                <a:r>
                  <a:rPr kumimoji="0" lang="en-US" altLang="zh-CN" sz="32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32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32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𝒔</m:t>
                        </m:r>
                        <m:r>
                          <a:rPr lang="en-US" altLang="zh-CN" sz="32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𝟏</m:t>
                        </m:r>
                      </m:sub>
                    </m:sSub>
                    <m:r>
                      <a:rPr lang="en-US" altLang="zh-CN" sz="32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(</m:t>
                    </m:r>
                    <m:r>
                      <a:rPr lang="en-US" altLang="zh-CN" sz="32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𝟐𝟒𝟔𝟎</m:t>
                    </m:r>
                    <m:r>
                      <a:rPr lang="en-US" altLang="zh-CN" sz="32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)</m:t>
                    </m:r>
                  </m:oMath>
                </a14:m>
                <a:r>
                  <a:rPr kumimoji="0" lang="en-US" altLang="zh-CN" sz="32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</a:t>
                </a:r>
                <a:endParaRPr kumimoji="0" lang="zh-CN" altLang="en-US" sz="3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63" y="159682"/>
                <a:ext cx="7986610" cy="595035"/>
              </a:xfrm>
              <a:prstGeom prst="rect">
                <a:avLst/>
              </a:prstGeom>
              <a:blipFill rotWithShape="0">
                <a:blip r:embed="rId5"/>
                <a:stretch>
                  <a:fillRect l="-1985" t="-11224" b="-316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78" y="6867144"/>
            <a:ext cx="2044700" cy="2273300"/>
          </a:xfrm>
          <a:prstGeom prst="rect">
            <a:avLst/>
          </a:prstGeom>
        </p:spPr>
      </p:pic>
      <p:grpSp>
        <p:nvGrpSpPr>
          <p:cNvPr id="11" name="组 10"/>
          <p:cNvGrpSpPr/>
          <p:nvPr/>
        </p:nvGrpSpPr>
        <p:grpSpPr>
          <a:xfrm>
            <a:off x="34126" y="1087981"/>
            <a:ext cx="12934098" cy="2899467"/>
            <a:chOff x="34126" y="1179421"/>
            <a:chExt cx="12934098" cy="306339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7"/>
            <a:srcRect l="7500"/>
            <a:stretch/>
          </p:blipFill>
          <p:spPr>
            <a:xfrm>
              <a:off x="316992" y="1532227"/>
              <a:ext cx="1879600" cy="1879600"/>
            </a:xfrm>
            <a:prstGeom prst="rect">
              <a:avLst/>
            </a:prstGeom>
          </p:spPr>
        </p:pic>
        <p:sp>
          <p:nvSpPr>
            <p:cNvPr id="10" name="圆角矩形 9"/>
            <p:cNvSpPr/>
            <p:nvPr/>
          </p:nvSpPr>
          <p:spPr>
            <a:xfrm>
              <a:off x="34126" y="1179421"/>
              <a:ext cx="12934098" cy="3063395"/>
            </a:xfrm>
            <a:prstGeom prst="roundRect">
              <a:avLst/>
            </a:prstGeom>
            <a:blipFill dpi="0" rotWithShape="1">
              <a:blip r:embed="rId4">
                <a:alphaModFix amt="20000"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76200" dir="16200000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398268" y="1179421"/>
                  <a:ext cx="10551668" cy="28074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0" indent="-571500" algn="l">
                    <a:buFont typeface="Arial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2800" b="1" i="1" dirty="0" smtClean="0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𝑪</m:t>
                      </m:r>
                      <m:acc>
                        <m:accPr>
                          <m:chr m:val="̅"/>
                          <m:ctrlPr>
                            <a:rPr lang="en-US" altLang="zh-CN" sz="2800" b="1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accPr>
                        <m:e>
                          <m:r>
                            <a:rPr lang="en-US" altLang="zh-CN" sz="2800" b="1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𝑺</m:t>
                          </m:r>
                        </m:e>
                      </m:acc>
                    </m:oMath>
                  </a14:m>
                  <a:r>
                    <a:rPr lang="en-US" altLang="zh-CN" sz="2800" b="1" dirty="0" smtClean="0">
                      <a:solidFill>
                        <a:srgbClr val="0432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 with strong DK and D*K coupling</a:t>
                  </a:r>
                </a:p>
                <a:p>
                  <a:pPr algn="l"/>
                  <a:r>
                    <a:rPr lang="pt-BR" altLang="zh-CN" sz="2400" b="1" dirty="0" smtClean="0">
                      <a:latin typeface="Comic Sans MS" charset="0"/>
                      <a:ea typeface="Comic Sans MS" charset="0"/>
                      <a:cs typeface="Comic Sans MS" charset="0"/>
                    </a:rPr>
                    <a:t>    PPNP. </a:t>
                  </a:r>
                  <a:r>
                    <a:rPr lang="pt-BR" altLang="zh-CN" sz="2400" b="1" dirty="0">
                      <a:latin typeface="Comic Sans MS" charset="0"/>
                      <a:ea typeface="Comic Sans MS" charset="0"/>
                      <a:cs typeface="Comic Sans MS" charset="0"/>
                    </a:rPr>
                    <a:t>61, 155 (2008). </a:t>
                  </a:r>
                  <a:r>
                    <a:rPr lang="is-IS" altLang="zh-CN" sz="2400" b="1" dirty="0" smtClean="0">
                      <a:latin typeface="Comic Sans MS" charset="0"/>
                      <a:ea typeface="Comic Sans MS" charset="0"/>
                      <a:cs typeface="Comic Sans MS" charset="0"/>
                    </a:rPr>
                    <a:t>PLB </a:t>
                  </a:r>
                  <a:r>
                    <a:rPr lang="is-IS" altLang="zh-CN" sz="2400" b="1" dirty="0">
                      <a:latin typeface="Comic Sans MS" charset="0"/>
                      <a:ea typeface="Comic Sans MS" charset="0"/>
                      <a:cs typeface="Comic Sans MS" charset="0"/>
                    </a:rPr>
                    <a:t>601, 137 (2004) </a:t>
                  </a:r>
                  <a:endParaRPr lang="pt-BR" altLang="zh-CN" b="1" dirty="0">
                    <a:latin typeface="Comic Sans MS" charset="0"/>
                    <a:ea typeface="Comic Sans MS" charset="0"/>
                    <a:cs typeface="Comic Sans MS" charset="0"/>
                  </a:endParaRPr>
                </a:p>
                <a:p>
                  <a:pPr marL="342900" indent="-342900" algn="l">
                    <a:buFont typeface="Arial" charset="0"/>
                    <a:buChar char="•"/>
                  </a:pPr>
                  <a:r>
                    <a:rPr lang="pt-BR" altLang="zh-CN" b="1" dirty="0">
                      <a:solidFill>
                        <a:srgbClr val="0432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 </a:t>
                  </a:r>
                  <a:r>
                    <a:rPr lang="pt-BR" altLang="zh-CN" sz="2800" b="1" dirty="0">
                      <a:solidFill>
                        <a:srgbClr val="0432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Quark </a:t>
                  </a:r>
                  <a:r>
                    <a:rPr lang="pt-BR" altLang="zh-CN" sz="2800" b="1" dirty="0" err="1">
                      <a:solidFill>
                        <a:srgbClr val="0432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model</a:t>
                  </a:r>
                  <a:r>
                    <a:rPr lang="pt-BR" altLang="zh-CN" sz="2800" b="1" dirty="0">
                      <a:solidFill>
                        <a:srgbClr val="0432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 </a:t>
                  </a:r>
                  <a:r>
                    <a:rPr lang="pt-BR" altLang="zh-CN" sz="2800" b="1" dirty="0" err="1">
                      <a:solidFill>
                        <a:srgbClr val="0432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with</a:t>
                  </a:r>
                  <a:r>
                    <a:rPr lang="pt-BR" altLang="zh-CN" sz="2800" b="1" dirty="0">
                      <a:solidFill>
                        <a:srgbClr val="0432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 </a:t>
                  </a:r>
                  <a:r>
                    <a:rPr lang="pt-BR" altLang="zh-CN" sz="2800" b="1" dirty="0" smtClean="0">
                      <a:solidFill>
                        <a:srgbClr val="0432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fine-</a:t>
                  </a:r>
                  <a:r>
                    <a:rPr lang="pt-BR" altLang="zh-CN" sz="2800" b="1" dirty="0" err="1" smtClean="0">
                      <a:solidFill>
                        <a:srgbClr val="0432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tuning</a:t>
                  </a:r>
                  <a:r>
                    <a:rPr lang="pt-BR" altLang="zh-CN" sz="2800" b="1" dirty="0" smtClean="0">
                      <a:solidFill>
                        <a:srgbClr val="0432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 </a:t>
                  </a:r>
                  <a:r>
                    <a:rPr lang="pt-BR" altLang="zh-CN" sz="2800" b="1" dirty="0" err="1" smtClean="0">
                      <a:solidFill>
                        <a:srgbClr val="0432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parameters</a:t>
                  </a:r>
                  <a:endParaRPr lang="pt-BR" altLang="zh-CN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endParaRPr>
                </a:p>
                <a:p>
                  <a:pPr algn="l"/>
                  <a:r>
                    <a:rPr lang="nb-NO" altLang="zh-CN" sz="2400" b="1" dirty="0">
                      <a:latin typeface="Comic Sans MS" charset="0"/>
                      <a:ea typeface="Comic Sans MS" charset="0"/>
                      <a:cs typeface="Comic Sans MS" charset="0"/>
                    </a:rPr>
                    <a:t>   </a:t>
                  </a:r>
                  <a:r>
                    <a:rPr lang="en-US" altLang="zh-CN" sz="2400" b="1" dirty="0" smtClean="0">
                      <a:latin typeface="Comic Sans MS" charset="0"/>
                      <a:ea typeface="Comic Sans MS" charset="0"/>
                      <a:cs typeface="Comic Sans MS" charset="0"/>
                    </a:rPr>
                    <a:t>JHEP</a:t>
                  </a:r>
                  <a:r>
                    <a:rPr lang="en-US" altLang="zh-CN" sz="2400" b="1" dirty="0">
                      <a:latin typeface="Comic Sans MS" charset="0"/>
                      <a:ea typeface="Comic Sans MS" charset="0"/>
                      <a:cs typeface="Comic Sans MS" charset="0"/>
                    </a:rPr>
                    <a:t>. 07 (2014) </a:t>
                  </a:r>
                  <a:r>
                    <a:rPr lang="en-US" altLang="zh-CN" sz="2400" b="1" dirty="0" smtClean="0">
                      <a:latin typeface="Comic Sans MS" charset="0"/>
                      <a:ea typeface="Comic Sans MS" charset="0"/>
                      <a:cs typeface="Comic Sans MS" charset="0"/>
                    </a:rPr>
                    <a:t>106 </a:t>
                  </a:r>
                  <a:endParaRPr lang="en-US" altLang="zh-CN" sz="2400" b="1" dirty="0">
                    <a:latin typeface="Comic Sans MS" charset="0"/>
                    <a:ea typeface="Comic Sans MS" charset="0"/>
                    <a:cs typeface="Comic Sans MS" charset="0"/>
                  </a:endParaRPr>
                </a:p>
                <a:p>
                  <a:pPr marL="342900" indent="-342900" algn="l">
                    <a:buFont typeface="Arial" charset="0"/>
                    <a:buChar char="•"/>
                  </a:pPr>
                  <a:r>
                    <a:rPr lang="is-IS" altLang="zh-CN" sz="3200" b="1" dirty="0" smtClean="0">
                      <a:solidFill>
                        <a:srgbClr val="0432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 </a:t>
                  </a:r>
                  <a:r>
                    <a:rPr lang="is-IS" altLang="zh-CN" sz="2800" b="1" dirty="0" smtClean="0">
                      <a:solidFill>
                        <a:srgbClr val="0432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Decay Properties</a:t>
                  </a:r>
                </a:p>
                <a:p>
                  <a:pPr lvl="0" algn="l"/>
                  <a:r>
                    <a:rPr lang="nb-NO" altLang="zh-CN" sz="2400" b="1" dirty="0" smtClean="0">
                      <a:latin typeface="Comic Sans MS" charset="0"/>
                      <a:ea typeface="Comic Sans MS" charset="0"/>
                      <a:cs typeface="Comic Sans MS" charset="0"/>
                    </a:rPr>
                    <a:t>   EPJC47,445(QPC),PRD75,034013(QCDSR),PRD,92,074047 (</a:t>
                  </a:r>
                  <a:r>
                    <a:rPr lang="nb-NO" altLang="zh-CN" sz="2400" b="1" dirty="0" err="1" smtClean="0">
                      <a:latin typeface="Comic Sans MS" charset="0"/>
                      <a:ea typeface="Comic Sans MS" charset="0"/>
                      <a:cs typeface="Comic Sans MS" charset="0"/>
                    </a:rPr>
                    <a:t>chET</a:t>
                  </a:r>
                  <a:r>
                    <a:rPr lang="nb-NO" altLang="zh-CN" sz="2400" b="1" dirty="0" smtClean="0">
                      <a:latin typeface="Comic Sans MS" charset="0"/>
                      <a:ea typeface="Comic Sans MS" charset="0"/>
                      <a:cs typeface="Comic Sans MS" charset="0"/>
                    </a:rPr>
                    <a:t>) </a:t>
                  </a:r>
                  <a:endParaRPr lang="nb-NO" altLang="zh-CN" sz="2400" b="1" dirty="0"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268" y="1179421"/>
                  <a:ext cx="10551668" cy="280740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560" t="-2064" r="-751" b="-52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圆角矩形 11"/>
          <p:cNvSpPr/>
          <p:nvPr/>
        </p:nvSpPr>
        <p:spPr>
          <a:xfrm>
            <a:off x="47715" y="6539556"/>
            <a:ext cx="12902221" cy="2973864"/>
          </a:xfrm>
          <a:prstGeom prst="round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76200" dir="16200000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2400" dirty="0" smtClean="0">
              <a:solidFill>
                <a:srgbClr val="FFFFFF"/>
              </a:solidFill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solidFill>
                <a:srgbClr val="FFFFFF"/>
              </a:solidFill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solidFill>
                <a:srgbClr val="FFFFFF"/>
              </a:solidFill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2599139" y="6865937"/>
                <a:ext cx="8192948" cy="2380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571500" indent="-571500" algn="l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𝑫𝑲</m:t>
                    </m:r>
                  </m:oMath>
                </a14:m>
                <a:r>
                  <a:rPr lang="en-US" altLang="zh-CN" sz="28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∗</m:t>
                        </m:r>
                      </m:sup>
                    </m:sSup>
                    <m:r>
                      <a:rPr lang="en-US" altLang="zh-CN" sz="2800" b="1" i="1" dirty="0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𝑲</m:t>
                    </m:r>
                  </m:oMath>
                </a14:m>
                <a:r>
                  <a:rPr lang="en-US" altLang="zh-CN" sz="28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Molecule</a:t>
                </a:r>
              </a:p>
              <a:p>
                <a:pPr algn="l"/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   PRD81,036014 (BS approach), </a:t>
                </a:r>
              </a:p>
              <a:p>
                <a:pPr algn="l"/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   PRD74,014013,NPA748,537 (potential model), </a:t>
                </a:r>
              </a:p>
              <a:p>
                <a:pPr algn="l"/>
                <a:r>
                  <a:rPr lang="en-US" altLang="zh-CN" sz="2400" b="1" dirty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  PRD76,014005,,PRD76,114008 (decay behavior), </a:t>
                </a:r>
              </a:p>
              <a:p>
                <a:pPr algn="l"/>
                <a:r>
                  <a:rPr lang="en-US" altLang="zh-CN" sz="2400" b="1" dirty="0" smtClean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   PLB572m164 (Production from B decay) </a:t>
                </a:r>
              </a:p>
              <a:p>
                <a:pPr marL="571500" indent="-571500" algn="l">
                  <a:buFont typeface="Arial" charset="0"/>
                  <a:buChar char="•"/>
                </a:pPr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139" y="6865937"/>
                <a:ext cx="8192948" cy="2380139"/>
              </a:xfrm>
              <a:prstGeom prst="rect">
                <a:avLst/>
              </a:prstGeom>
              <a:blipFill rotWithShape="0">
                <a:blip r:embed="rId9"/>
                <a:stretch>
                  <a:fillRect t="-1790" r="-67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48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34" y="1231116"/>
            <a:ext cx="7261894" cy="1305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35958" y="201091"/>
                <a:ext cx="6329169" cy="604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𝒔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𝟐𝟒𝟔𝟎</m:t>
                        </m:r>
                      </m:e>
                    </m:d>
                    <m:r>
                      <a:rPr lang="en-US" altLang="zh-CN" sz="3200" b="1" i="1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SupPr>
                      <m:e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𝑫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𝒔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𝟐𝟑𝟏𝟕</m:t>
                        </m:r>
                      </m:e>
                    </m:d>
                    <m:r>
                      <a:rPr lang="en-US" altLang="zh-CN" sz="3200" b="1" i="1" smtClean="0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𝜸</m:t>
                    </m:r>
                    <m:r>
                      <a:rPr lang="en-US" altLang="zh-CN" sz="3200" b="1" i="1">
                        <a:solidFill>
                          <a:srgbClr val="C00000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/</m:t>
                    </m:r>
                    <m:sSup>
                      <m:sSupPr>
                        <m:ctrlP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3200" dirty="0" smtClean="0"/>
                  <a:t> 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58" y="201091"/>
                <a:ext cx="6329169" cy="6049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 9"/>
          <p:cNvGrpSpPr/>
          <p:nvPr/>
        </p:nvGrpSpPr>
        <p:grpSpPr>
          <a:xfrm>
            <a:off x="499064" y="3097144"/>
            <a:ext cx="9489223" cy="3594755"/>
            <a:chOff x="514313" y="3037820"/>
            <a:chExt cx="9489223" cy="3594755"/>
          </a:xfrm>
        </p:grpSpPr>
        <p:sp>
          <p:nvSpPr>
            <p:cNvPr id="4" name="文本框 3"/>
            <p:cNvSpPr txBox="1"/>
            <p:nvPr/>
          </p:nvSpPr>
          <p:spPr>
            <a:xfrm>
              <a:off x="514313" y="3037820"/>
              <a:ext cx="413574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571500" marR="0" indent="-5715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</a:pPr>
              <a:r>
                <a:rPr kumimoji="0" lang="en-US" altLang="zh-CN" sz="2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rPr>
                <a:t>Molecular structure</a:t>
              </a:r>
              <a:r>
                <a:rPr kumimoji="0" lang="en-US" altLang="zh-CN" sz="28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rPr>
                <a:t> </a:t>
              </a:r>
              <a:endPara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charset="0"/>
                <a:ea typeface="Comic Sans MS" charset="0"/>
                <a:cs typeface="Comic Sans MS" charset="0"/>
                <a:sym typeface="Helvetica Light"/>
              </a:endParaRPr>
            </a:p>
          </p:txBody>
        </p:sp>
        <p:grpSp>
          <p:nvGrpSpPr>
            <p:cNvPr id="9" name="组 8"/>
            <p:cNvGrpSpPr/>
            <p:nvPr/>
          </p:nvGrpSpPr>
          <p:grpSpPr>
            <a:xfrm>
              <a:off x="1705286" y="3811056"/>
              <a:ext cx="8298250" cy="2821519"/>
              <a:chOff x="1705286" y="3811056"/>
              <a:chExt cx="8298250" cy="282151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7716" y="3811056"/>
                <a:ext cx="6967862" cy="1546566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5286" y="5130459"/>
                <a:ext cx="7947242" cy="1502116"/>
              </a:xfrm>
              <a:prstGeom prst="rect">
                <a:avLst/>
              </a:prstGeom>
            </p:spPr>
          </p:pic>
          <p:sp>
            <p:nvSpPr>
              <p:cNvPr id="8" name="椭圆 7"/>
              <p:cNvSpPr/>
              <p:nvPr/>
            </p:nvSpPr>
            <p:spPr>
              <a:xfrm>
                <a:off x="8815578" y="5907024"/>
                <a:ext cx="1187958" cy="725551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sp>
        <p:nvSpPr>
          <p:cNvPr id="11" name="椭圆 10"/>
          <p:cNvSpPr/>
          <p:nvPr/>
        </p:nvSpPr>
        <p:spPr>
          <a:xfrm>
            <a:off x="3169920" y="4062173"/>
            <a:ext cx="1024128" cy="493776"/>
          </a:xfrm>
          <a:prstGeom prst="ellipse">
            <a:avLst/>
          </a:prstGeom>
          <a:noFill/>
          <a:ln w="38100" cap="flat">
            <a:solidFill>
              <a:srgbClr val="C00000"/>
            </a:solidFill>
            <a:prstDash val="solid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169920" y="5309615"/>
            <a:ext cx="1146048" cy="624753"/>
          </a:xfrm>
          <a:prstGeom prst="ellipse">
            <a:avLst/>
          </a:prstGeom>
          <a:noFill/>
          <a:ln w="38100" cap="flat">
            <a:solidFill>
              <a:srgbClr val="C00000"/>
            </a:solidFill>
            <a:prstDash val="solid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43" name="组 42"/>
          <p:cNvGrpSpPr/>
          <p:nvPr/>
        </p:nvGrpSpPr>
        <p:grpSpPr>
          <a:xfrm>
            <a:off x="463573" y="4770150"/>
            <a:ext cx="10081522" cy="4493504"/>
            <a:chOff x="463573" y="4770150"/>
            <a:chExt cx="10081522" cy="449350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/>
            <a:srcRect r="49310" b="22953"/>
            <a:stretch/>
          </p:blipFill>
          <p:spPr>
            <a:xfrm>
              <a:off x="2260091" y="6930918"/>
              <a:ext cx="4660646" cy="233273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/>
            <a:srcRect l="53042" b="22953"/>
            <a:stretch/>
          </p:blipFill>
          <p:spPr>
            <a:xfrm>
              <a:off x="6227559" y="6930918"/>
              <a:ext cx="4317536" cy="2332736"/>
            </a:xfrm>
            <a:prstGeom prst="rect">
              <a:avLst/>
            </a:prstGeom>
          </p:spPr>
        </p:pic>
        <p:sp>
          <p:nvSpPr>
            <p:cNvPr id="35" name="右弧形箭头 34"/>
            <p:cNvSpPr/>
            <p:nvPr/>
          </p:nvSpPr>
          <p:spPr>
            <a:xfrm>
              <a:off x="463573" y="4770150"/>
              <a:ext cx="2139628" cy="3843498"/>
            </a:xfrm>
            <a:prstGeom prst="curvedRightArrow">
              <a:avLst>
                <a:gd name="adj1" fmla="val 25000"/>
                <a:gd name="adj2" fmla="val 53447"/>
                <a:gd name="adj3" fmla="val 25000"/>
              </a:avLst>
            </a:prstGeom>
            <a:blipFill rotWithShape="1">
              <a:blip r:embed="rId7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6" name="椭圆 35"/>
          <p:cNvSpPr/>
          <p:nvPr/>
        </p:nvSpPr>
        <p:spPr>
          <a:xfrm>
            <a:off x="5939281" y="5261908"/>
            <a:ext cx="1114638" cy="573976"/>
          </a:xfrm>
          <a:prstGeom prst="ellipse">
            <a:avLst/>
          </a:prstGeom>
          <a:noFill/>
          <a:ln w="38100" cap="flat">
            <a:solidFill>
              <a:srgbClr val="C00000"/>
            </a:solidFill>
            <a:prstDash val="solid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756401" y="4022215"/>
            <a:ext cx="1114638" cy="573976"/>
          </a:xfrm>
          <a:prstGeom prst="ellipse">
            <a:avLst/>
          </a:prstGeom>
          <a:noFill/>
          <a:ln w="38100" cap="flat">
            <a:solidFill>
              <a:srgbClr val="C00000"/>
            </a:solidFill>
            <a:prstDash val="solid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2938523" y="4419264"/>
            <a:ext cx="8858879" cy="4494835"/>
            <a:chOff x="1819397" y="4585801"/>
            <a:chExt cx="8858879" cy="4494835"/>
          </a:xfrm>
        </p:grpSpPr>
        <p:sp>
          <p:nvSpPr>
            <p:cNvPr id="38" name="右弧形箭头 37"/>
            <p:cNvSpPr/>
            <p:nvPr/>
          </p:nvSpPr>
          <p:spPr>
            <a:xfrm flipH="1">
              <a:off x="8677232" y="4585801"/>
              <a:ext cx="2001044" cy="3843498"/>
            </a:xfrm>
            <a:prstGeom prst="curvedRightArrow">
              <a:avLst>
                <a:gd name="adj1" fmla="val 25000"/>
                <a:gd name="adj2" fmla="val 53447"/>
                <a:gd name="adj3" fmla="val 25000"/>
              </a:avLst>
            </a:prstGeom>
            <a:blipFill rotWithShape="1">
              <a:blip r:embed="rId7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41" name="组 40"/>
            <p:cNvGrpSpPr/>
            <p:nvPr/>
          </p:nvGrpSpPr>
          <p:grpSpPr>
            <a:xfrm>
              <a:off x="1819397" y="7113935"/>
              <a:ext cx="6724654" cy="1966701"/>
              <a:chOff x="492021" y="7152504"/>
              <a:chExt cx="6724654" cy="1966701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8"/>
              <a:srcRect r="28209"/>
              <a:stretch/>
            </p:blipFill>
            <p:spPr>
              <a:xfrm>
                <a:off x="543099" y="7152504"/>
                <a:ext cx="5551279" cy="1069587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2021" y="8186119"/>
                <a:ext cx="6724654" cy="93308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30103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0655"/>
            <a:ext cx="6502400" cy="29927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424" y="4910096"/>
            <a:ext cx="8046720" cy="48435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1311952"/>
            <a:ext cx="6189472" cy="3041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919343" y="534549"/>
                <a:ext cx="4663713" cy="540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𝒔</m:t>
                          </m:r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d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𝟐𝟒𝟔𝟎</m:t>
                          </m:r>
                        </m:e>
                      </m:d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𝒔</m:t>
                          </m:r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d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𝟐𝟑𝟏𝟕</m:t>
                          </m:r>
                        </m:e>
                      </m:d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8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43" y="534549"/>
                <a:ext cx="4663713" cy="5408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393947" y="534549"/>
                <a:ext cx="44612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𝒔</m:t>
                          </m:r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d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𝟐𝟒𝟔𝟎</m:t>
                          </m:r>
                        </m:e>
                      </m:d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𝒔</m:t>
                          </m:r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d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𝟐𝟑𝟏𝟕</m:t>
                          </m:r>
                        </m:e>
                      </m:d>
                      <m:r>
                        <a:rPr lang="en-US" altLang="zh-CN" sz="2800" b="1" i="1" smtClean="0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𝜸</m:t>
                      </m:r>
                    </m:oMath>
                  </m:oMathPara>
                </a14:m>
                <a:endParaRPr lang="zh-CN" altLang="en-US" sz="28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947" y="534549"/>
                <a:ext cx="446128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32498" y="4259114"/>
                <a:ext cx="3349378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𝒔</m:t>
                          </m:r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d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𝟐𝟒𝟔𝟎</m:t>
                          </m:r>
                        </m:e>
                      </m:d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8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98" y="4259114"/>
                <a:ext cx="3349378" cy="5329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299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928" y="1702010"/>
            <a:ext cx="5844032" cy="5047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19804" y="396740"/>
                <a:ext cx="578684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8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Coupling</a:t>
                </a:r>
                <a:r>
                  <a:rPr kumimoji="0" lang="en-US" altLang="zh-CN" sz="2800" b="0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constants depending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800" b="0" i="0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Λ</m:t>
                    </m:r>
                  </m:oMath>
                </a14:m>
                <a:endParaRPr kumimoji="0" lang="zh-CN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04" y="396740"/>
                <a:ext cx="5786841" cy="533479"/>
              </a:xfrm>
              <a:prstGeom prst="rect">
                <a:avLst/>
              </a:prstGeom>
              <a:blipFill rotWithShape="0">
                <a:blip r:embed="rId3"/>
                <a:stretch>
                  <a:fillRect l="-2316" t="-10227" b="-295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640189" y="7317041"/>
                <a:ext cx="6842322" cy="1497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571500" indent="-571500" algn="l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𝜦</m:t>
                    </m:r>
                    <m:r>
                      <a:rPr lang="en-US" altLang="zh-CN" sz="2800" b="1" i="1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∼</m:t>
                    </m:r>
                    <m:r>
                      <a:rPr lang="en-US" altLang="zh-CN" sz="2800" b="1" i="1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𝟏</m:t>
                    </m:r>
                  </m:oMath>
                </a14:m>
                <a:r>
                  <a:rPr kumimoji="0" lang="en-US" altLang="zh-CN" sz="2800" b="1" i="0" u="none" strike="noStrike" cap="none" spc="0" normalizeH="0" baseline="0" dirty="0" smtClean="0">
                    <a:ln>
                      <a:noFill/>
                    </a:ln>
                    <a:solidFill>
                      <a:srgbClr val="0432FF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</a:t>
                </a:r>
                <a:r>
                  <a:rPr kumimoji="0" lang="en-US" altLang="zh-CN" sz="2800" b="1" i="0" u="none" strike="noStrike" cap="none" spc="0" normalizeH="0" baseline="0" dirty="0" err="1" smtClean="0">
                    <a:ln>
                      <a:noFill/>
                    </a:ln>
                    <a:solidFill>
                      <a:srgbClr val="0432FF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GeV</a:t>
                </a:r>
                <a:r>
                  <a:rPr kumimoji="0" lang="en-US" altLang="zh-CN" sz="2800" b="1" i="0" u="none" strike="noStrike" cap="none" spc="0" normalizeH="0" baseline="0" dirty="0" smtClean="0">
                    <a:ln>
                      <a:noFill/>
                    </a:ln>
                    <a:solidFill>
                      <a:srgbClr val="0432FF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, we take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𝚲</m:t>
                    </m:r>
                    <m:r>
                      <a:rPr lang="en-US" altLang="zh-CN" sz="2800" b="1" i="1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𝟏</m:t>
                    </m:r>
                    <m:r>
                      <a:rPr lang="en-US" altLang="zh-CN" sz="2800" b="1" i="1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∼</m:t>
                    </m:r>
                    <m:r>
                      <a:rPr lang="en-US" altLang="zh-CN" sz="2800" b="1" i="1" smtClean="0">
                        <a:solidFill>
                          <a:srgbClr val="0432FF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𝟐</m:t>
                    </m:r>
                  </m:oMath>
                </a14:m>
                <a:r>
                  <a:rPr kumimoji="0" lang="en-US" altLang="zh-CN" sz="2800" b="1" i="0" u="none" strike="noStrike" cap="none" spc="0" normalizeH="0" baseline="0" dirty="0" smtClean="0">
                    <a:ln>
                      <a:noFill/>
                    </a:ln>
                    <a:solidFill>
                      <a:srgbClr val="0432FF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</a:t>
                </a:r>
                <a:r>
                  <a:rPr kumimoji="0" lang="en-US" altLang="zh-CN" sz="2800" b="1" i="0" u="none" strike="noStrike" cap="none" spc="0" normalizeH="0" baseline="0" dirty="0" err="1" smtClean="0">
                    <a:ln>
                      <a:noFill/>
                    </a:ln>
                    <a:solidFill>
                      <a:srgbClr val="0432FF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GeV</a:t>
                </a:r>
                <a:r>
                  <a:rPr kumimoji="0" lang="en-US" altLang="zh-CN" sz="2800" b="1" i="0" u="none" strike="noStrike" cap="none" spc="0" normalizeH="0" baseline="0" dirty="0" smtClean="0">
                    <a:ln>
                      <a:noFill/>
                    </a:ln>
                    <a:solidFill>
                      <a:srgbClr val="0432FF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;</a:t>
                </a:r>
                <a:endParaRPr kumimoji="0" lang="en-US" altLang="zh-CN" sz="28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  <a:p>
                <a:pPr marL="571500" indent="-571500" algn="l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1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800" b="1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𝒈</m:t>
                        </m:r>
                      </m:e>
                      <m:sub>
                        <m:sSubSup>
                          <m:sSubSupPr>
                            <m:ctrlPr>
                              <a:rPr kumimoji="0" lang="en-US" altLang="zh-CN" sz="2800" b="1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</m:ctrlPr>
                          </m:sSubSupPr>
                          <m:e>
                            <m:r>
                              <a:rPr kumimoji="0" lang="en-US" altLang="zh-CN" sz="2800" b="1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𝑫</m:t>
                            </m:r>
                          </m:e>
                          <m:sub>
                            <m:r>
                              <a:rPr kumimoji="0" lang="en-US" altLang="zh-CN" sz="2800" b="1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𝒔</m:t>
                            </m:r>
                            <m:r>
                              <a:rPr kumimoji="0" lang="en-US" altLang="zh-CN" sz="2800" b="1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𝟎</m:t>
                            </m:r>
                          </m:sub>
                          <m:sup>
                            <m:r>
                              <a:rPr kumimoji="0" lang="en-US" altLang="zh-CN" sz="2800" b="1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omic Sans MS" charset="0"/>
                                <a:cs typeface="Comic Sans MS" charset="0"/>
                                <a:sym typeface="Helvetica Light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altLang="zh-CN" sz="2800" b="1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omic Sans MS" charset="0"/>
                            <a:cs typeface="Comic Sans MS" charset="0"/>
                            <a:sym typeface="Helvetica Light"/>
                          </a:rPr>
                          <m:t>𝑫𝑲</m:t>
                        </m:r>
                      </m:sub>
                    </m:sSub>
                    <m:r>
                      <a:rPr kumimoji="0" lang="en-US" altLang="zh-CN" sz="2800" b="1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=(</m:t>
                    </m:r>
                    <m:r>
                      <a:rPr kumimoji="0" lang="en-US" altLang="zh-CN" sz="2800" b="1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𝟗</m:t>
                    </m:r>
                    <m:r>
                      <a:rPr kumimoji="0" lang="en-US" altLang="zh-CN" sz="2800" b="1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.</m:t>
                    </m:r>
                    <m:r>
                      <a:rPr kumimoji="0" lang="en-US" altLang="zh-CN" sz="2800" b="1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𝟖𝟓</m:t>
                    </m:r>
                    <m:r>
                      <a:rPr kumimoji="0" lang="en-US" altLang="zh-CN" sz="2800" b="1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∼</m:t>
                    </m:r>
                    <m:r>
                      <a:rPr kumimoji="0" lang="en-US" altLang="zh-CN" sz="2800" b="1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𝟏𝟏</m:t>
                    </m:r>
                    <m:r>
                      <a:rPr kumimoji="0" lang="en-US" altLang="zh-CN" sz="2800" b="1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.</m:t>
                    </m:r>
                    <m:r>
                      <a:rPr kumimoji="0" lang="en-US" altLang="zh-CN" sz="2800" b="1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𝟐𝟎</m:t>
                    </m:r>
                    <m:r>
                      <a:rPr kumimoji="0" lang="en-US" altLang="zh-CN" sz="2800" b="1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charset="0"/>
                        <a:ea typeface="Comic Sans MS" charset="0"/>
                        <a:cs typeface="Comic Sans MS" charset="0"/>
                        <a:sym typeface="Helvetica Light"/>
                      </a:rPr>
                      <m:t>)</m:t>
                    </m:r>
                  </m:oMath>
                </a14:m>
                <a:r>
                  <a:rPr kumimoji="0" lang="en-US" altLang="zh-CN" sz="28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</a:t>
                </a:r>
                <a:r>
                  <a:rPr kumimoji="0" lang="en-US" altLang="zh-CN" sz="2800" b="1" i="0" u="none" strike="noStrike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GeV</a:t>
                </a:r>
                <a:r>
                  <a:rPr kumimoji="0" lang="en-US" altLang="zh-CN" sz="28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, </a:t>
                </a:r>
              </a:p>
              <a:p>
                <a:pPr algn="l"/>
                <a:r>
                  <a:rPr lang="en-US" altLang="zh-CN" sz="2800" b="1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2800" b="1" dirty="0" smtClean="0">
                    <a:latin typeface="Comic Sans MS" charset="0"/>
                    <a:ea typeface="Comic Sans MS" charset="0"/>
                    <a:cs typeface="Comic Sans MS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𝒈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1" i="1" dirty="0" smtClean="0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dirty="0" smtClean="0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800" b="1" i="1" dirty="0" smtClean="0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𝒔</m:t>
                            </m:r>
                            <m:r>
                              <a:rPr lang="en-US" altLang="zh-CN" sz="2800" b="1" i="1" dirty="0" smtClean="0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𝟏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800" b="1" i="1" dirty="0" smtClean="0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dirty="0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800" b="1" i="1" dirty="0" smtClean="0"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800" b="1" i="1" dirty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𝑲</m:t>
                        </m:r>
                      </m:sub>
                    </m:sSub>
                    <m:r>
                      <a:rPr lang="en-US" altLang="zh-CN" sz="2800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=(</m:t>
                    </m:r>
                    <m:r>
                      <a:rPr lang="en-US" altLang="zh-CN" sz="28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𝟏𝟎</m:t>
                    </m:r>
                    <m:r>
                      <a:rPr lang="en-US" altLang="zh-CN" sz="28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a:rPr lang="en-US" altLang="zh-CN" sz="28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𝟐𝟓</m:t>
                    </m:r>
                    <m:r>
                      <a:rPr lang="en-US" altLang="zh-CN" sz="2800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∼</m:t>
                    </m:r>
                    <m:r>
                      <a:rPr lang="en-US" altLang="zh-CN" sz="2800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𝟏𝟏</m:t>
                    </m:r>
                    <m:r>
                      <a:rPr lang="en-US" altLang="zh-CN" sz="2800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a:rPr lang="en-US" altLang="zh-CN" sz="2800" b="1" i="1" dirty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𝟕𝟑</m:t>
                    </m:r>
                    <m:r>
                      <a:rPr lang="en-US" altLang="zh-CN" sz="2800" b="1" i="1" dirty="0">
                        <a:latin typeface="Cambria Math" charset="0"/>
                        <a:ea typeface="Comic Sans MS" charset="0"/>
                        <a:cs typeface="Comic Sans MS" charset="0"/>
                      </a:rPr>
                      <m:t>)</m:t>
                    </m:r>
                  </m:oMath>
                </a14:m>
                <a:r>
                  <a:rPr lang="en-US" altLang="zh-CN" sz="2800" b="1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2800" b="1" dirty="0" err="1">
                    <a:latin typeface="Comic Sans MS" charset="0"/>
                    <a:ea typeface="Comic Sans MS" charset="0"/>
                    <a:cs typeface="Comic Sans MS" charset="0"/>
                  </a:rPr>
                  <a:t>GeV</a:t>
                </a:r>
                <a:r>
                  <a:rPr lang="en-US" altLang="zh-CN" sz="2800" b="1" dirty="0">
                    <a:latin typeface="Comic Sans MS" charset="0"/>
                    <a:ea typeface="Comic Sans MS" charset="0"/>
                    <a:cs typeface="Comic Sans MS" charset="0"/>
                  </a:rPr>
                  <a:t>,</a:t>
                </a:r>
                <a:r>
                  <a:rPr kumimoji="0" lang="en-US" altLang="zh-CN" sz="2800" b="1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</a:t>
                </a:r>
                <a:r>
                  <a:rPr kumimoji="0" lang="en-US" altLang="zh-CN" sz="28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charset="0"/>
                    <a:ea typeface="Comic Sans MS" charset="0"/>
                    <a:cs typeface="Comic Sans MS" charset="0"/>
                    <a:sym typeface="Helvetica Light"/>
                  </a:rPr>
                  <a:t> </a:t>
                </a:r>
                <a:endParaRPr kumimoji="0" lang="zh-CN" altLang="en-US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charset="0"/>
                  <a:ea typeface="Comic Sans MS" charset="0"/>
                  <a:cs typeface="Comic Sans MS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189" y="7317041"/>
                <a:ext cx="6842322" cy="1497589"/>
              </a:xfrm>
              <a:prstGeom prst="rect">
                <a:avLst/>
              </a:prstGeom>
              <a:blipFill rotWithShape="0">
                <a:blip r:embed="rId4"/>
                <a:stretch>
                  <a:fillRect t="-3252" r="-1247" b="-813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16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255678" y="3349199"/>
                <a:ext cx="2349233" cy="540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𝒔</m:t>
                          </m:r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𝒔</m:t>
                          </m:r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8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78" y="3349199"/>
                <a:ext cx="2349233" cy="5408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8317271" y="3349199"/>
                <a:ext cx="21468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𝒔</m:t>
                          </m:r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𝒔</m:t>
                          </m:r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800" b="1" i="1" smtClean="0">
                          <a:solidFill>
                            <a:srgbClr val="0432FF"/>
                          </a:solidFill>
                          <a:latin typeface="Cambria Math" charset="0"/>
                          <a:ea typeface="Comic Sans MS" charset="0"/>
                          <a:cs typeface="Comic Sans MS" charset="0"/>
                        </a:rPr>
                        <m:t>𝜸</m:t>
                      </m:r>
                    </m:oMath>
                  </m:oMathPara>
                </a14:m>
                <a:endParaRPr lang="zh-CN" altLang="en-US" sz="28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271" y="3349199"/>
                <a:ext cx="214680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 18"/>
          <p:cNvGrpSpPr/>
          <p:nvPr/>
        </p:nvGrpSpPr>
        <p:grpSpPr>
          <a:xfrm>
            <a:off x="365331" y="5042242"/>
            <a:ext cx="6287782" cy="4566189"/>
            <a:chOff x="365331" y="5042242"/>
            <a:chExt cx="6287782" cy="456618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331" y="5042242"/>
              <a:ext cx="6287782" cy="4566189"/>
            </a:xfrm>
            <a:prstGeom prst="rect">
              <a:avLst/>
            </a:prstGeom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820940" y="8218793"/>
                  <a:ext cx="2192139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𝒔</m:t>
                            </m:r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800" b="1" i="1">
                            <a:solidFill>
                              <a:srgbClr val="0432FF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𝒔</m:t>
                            </m:r>
                          </m:sub>
                          <m:sup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∗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omic Sans MS" charset="0"/>
                                <a:cs typeface="Comic Sans MS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zh-CN" altLang="en-US" sz="28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940" y="8218793"/>
                  <a:ext cx="2192139" cy="5329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 17"/>
          <p:cNvGrpSpPr/>
          <p:nvPr/>
        </p:nvGrpSpPr>
        <p:grpSpPr>
          <a:xfrm>
            <a:off x="338667" y="86455"/>
            <a:ext cx="12356606" cy="6880996"/>
            <a:chOff x="338667" y="86455"/>
            <a:chExt cx="12356606" cy="688099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/>
            <a:srcRect l="5064" b="16166"/>
            <a:stretch/>
          </p:blipFill>
          <p:spPr>
            <a:xfrm>
              <a:off x="338667" y="86455"/>
              <a:ext cx="6348312" cy="4869594"/>
            </a:xfrm>
            <a:prstGeom prst="rect">
              <a:avLst/>
            </a:prstGeom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63904" y="326043"/>
              <a:ext cx="5831369" cy="4538565"/>
            </a:xfrm>
            <a:prstGeom prst="rect">
              <a:avLst/>
            </a:prstGeom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7256023" y="5673746"/>
                  <a:ext cx="5191613" cy="52136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marL="457200" indent="-457200">
                    <a:buFont typeface="Arial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𝚪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𝒔</m:t>
                              </m:r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𝒔</m:t>
                              </m:r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sup>
                          </m:sSup>
                        </m:sub>
                      </m:sSub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=</m:t>
                      </m:r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</a:rPr>
                        <m:t>𝟏𝟗</m:t>
                      </m:r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</a:rPr>
                        <m:t>∼</m:t>
                      </m:r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</a:rPr>
                        <m:t>𝟐𝟐</m:t>
                      </m:r>
                      <m:r>
                        <a:rPr kumimoji="0" lang="en-US" altLang="zh-CN" sz="28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𝐤𝐞𝐕</m:t>
                      </m:r>
                    </m:oMath>
                  </a14:m>
                  <a:endParaRPr kumimoji="0" lang="zh-CN" altLang="en-US" sz="2800" b="1" u="none" strike="noStrike" cap="none" spc="0" normalizeH="0" baseline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023" y="5673746"/>
                  <a:ext cx="5191613" cy="52136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17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/>
                <p:cNvSpPr txBox="1"/>
                <p:nvPr/>
              </p:nvSpPr>
              <p:spPr>
                <a:xfrm>
                  <a:off x="7256023" y="6472892"/>
                  <a:ext cx="4680640" cy="49455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marL="457200" indent="-457200">
                    <a:buFont typeface="Arial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altLang="zh-CN" sz="2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FillTx/>
                              <a:latin typeface="Cambria Math" charset="0"/>
                              <a:sym typeface="Helvetica Light"/>
                            </a:rPr>
                            <m:t>𝚪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𝒔</m:t>
                              </m:r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800" b="1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𝒔</m:t>
                              </m:r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altLang="zh-CN" sz="2800" b="1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𝜸</m:t>
                          </m:r>
                        </m:sub>
                      </m:sSub>
                      <m:r>
                        <a:rPr kumimoji="0" lang="en-US" altLang="zh-CN" sz="2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𝟑</m:t>
                      </m:r>
                      <m:r>
                        <a:rPr lang="en-US" altLang="zh-CN" sz="2800" b="1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altLang="zh-CN" sz="2800" b="1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altLang="zh-CN" sz="2800" b="1" i="1">
                          <a:solidFill>
                            <a:srgbClr val="0432FF"/>
                          </a:solidFill>
                          <a:latin typeface="Cambria Math" charset="0"/>
                        </a:rPr>
                        <m:t>∼</m:t>
                      </m:r>
                      <m:r>
                        <a:rPr lang="en-US" altLang="zh-CN" sz="2800" b="1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𝟑</m:t>
                      </m:r>
                      <m:r>
                        <a:rPr lang="en-US" altLang="zh-CN" sz="2800" b="1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altLang="zh-CN" sz="2800" b="1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𝟏</m:t>
                      </m:r>
                      <m:r>
                        <a:rPr lang="en-US" altLang="zh-CN" sz="2800" b="1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 </m:t>
                      </m:r>
                      <m:r>
                        <a:rPr kumimoji="0" lang="en-US" altLang="zh-CN" sz="28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charset="0"/>
                          <a:sym typeface="Helvetica Light"/>
                        </a:rPr>
                        <m:t>𝐤𝐞𝐕</m:t>
                      </m:r>
                    </m:oMath>
                  </a14:m>
                  <a:endParaRPr kumimoji="0" lang="zh-CN" altLang="en-US" sz="3200" b="1" u="none" strike="noStrike" cap="none" spc="0" normalizeH="0" baseline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FillTx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023" y="6472892"/>
                  <a:ext cx="4680640" cy="49455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23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文本框 12"/>
          <p:cNvSpPr txBox="1"/>
          <p:nvPr/>
        </p:nvSpPr>
        <p:spPr>
          <a:xfrm>
            <a:off x="7256023" y="7150694"/>
            <a:ext cx="5891348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altLang="zh-CN" sz="2800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Weakly dependent on the model parameters 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charset="0"/>
              <a:ea typeface="Comic Sans MS" charset="0"/>
              <a:cs typeface="Comic Sans MS" charset="0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7315964" y="8345397"/>
                <a:ext cx="4366644" cy="5041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457200" indent="-45720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FillTx/>
                            <a:latin typeface="Cambria Math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800" b="1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FillTx/>
                            <a:latin typeface="Cambria Math" charset="0"/>
                            <a:sym typeface="Helvetica Light"/>
                          </a:rPr>
                          <m:t>𝚪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𝒔</m:t>
                            </m:r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800" b="1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𝒔</m:t>
                            </m:r>
                          </m:sub>
                          <m:sup>
                            <m:r>
                              <a:rPr lang="en-US" altLang="zh-CN" sz="2800" b="1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𝟎</m:t>
                            </m:r>
                          </m:sup>
                        </m:sSup>
                      </m:sub>
                    </m:sSub>
                    <m:r>
                      <a:rPr kumimoji="0" lang="en-US" altLang="zh-CN" sz="28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FillTx/>
                        <a:latin typeface="Cambria Math" charset="0"/>
                        <a:sym typeface="Helvetica Light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𝟑𝟏</m:t>
                    </m:r>
                    <m:r>
                      <a:rPr lang="en-US" altLang="zh-CN" sz="2800" b="1" i="1">
                        <a:solidFill>
                          <a:srgbClr val="0432FF"/>
                        </a:solidFill>
                        <a:latin typeface="Cambria Math" charset="0"/>
                      </a:rPr>
                      <m:t>∼</m:t>
                    </m:r>
                    <m:r>
                      <a:rPr lang="en-US" altLang="zh-CN" sz="2800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𝟒𝟓</m:t>
                    </m:r>
                    <m:r>
                      <a:rPr kumimoji="0" lang="en-US" altLang="zh-CN" sz="2800" b="1" i="0" u="none" strike="noStrike" cap="none" spc="0" normalizeH="0" baseline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FillTx/>
                        <a:latin typeface="Cambria Math" charset="0"/>
                        <a:sym typeface="Helvetica Light"/>
                      </a:rPr>
                      <m:t>𝐤𝐞𝐕</m:t>
                    </m:r>
                  </m:oMath>
                </a14:m>
                <a:endParaRPr kumimoji="0" lang="zh-CN" altLang="en-US" sz="2800" b="1" u="none" strike="noStrike" cap="none" spc="0" normalizeH="0" baseline="0" dirty="0">
                  <a:ln>
                    <a:noFill/>
                  </a:ln>
                  <a:solidFill>
                    <a:srgbClr val="0432FF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964" y="8345397"/>
                <a:ext cx="4366644" cy="50411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059515" y="5160867"/>
                <a:ext cx="5584960" cy="4447564"/>
              </a:xfrm>
              <a:prstGeom prst="rect">
                <a:avLst/>
              </a:prstGeom>
              <a:solidFill>
                <a:srgbClr val="FFFFFF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endParaRPr lang="en-US" altLang="zh-CN" sz="2800" b="1" i="1" dirty="0">
                  <a:solidFill>
                    <a:srgbClr val="C00000"/>
                  </a:solidFill>
                  <a:latin typeface="Cambria Math" charset="0"/>
                </a:endParaRPr>
              </a:p>
              <a:p>
                <a:pPr marL="457200" indent="-457200" algn="l">
                  <a:buFont typeface="Arial" charset="0"/>
                  <a:buChar char="•"/>
                </a:pPr>
                <a:r>
                  <a:rPr lang="en-US" altLang="zh-CN" sz="2800" b="1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𝚪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800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altLang="zh-CN" sz="2800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𝒔</m:t>
                                </m:r>
                                <m:r>
                                  <a:rPr lang="en-US" altLang="zh-CN" sz="2800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altLang="zh-CN" sz="2800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altLang="zh-CN" sz="2800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𝒔</m:t>
                                </m:r>
                                <m:r>
                                  <a:rPr lang="en-US" altLang="zh-CN" sz="2800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altLang="zh-CN" sz="2800" b="1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𝚪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8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0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𝐃</m:t>
                                </m:r>
                              </m:e>
                              <m:sub>
                                <m:r>
                                  <a:rPr lang="en-US" altLang="zh-CN" sz="2800" b="1" i="0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𝐬𝟏</m:t>
                                </m:r>
                              </m:sub>
                            </m:sSub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altLang="zh-CN" sz="28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altLang="zh-CN" sz="28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𝒔</m:t>
                                </m:r>
                              </m:sub>
                              <m:sup>
                                <m:r>
                                  <a:rPr lang="en-US" altLang="zh-CN" sz="28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zh-CN" sz="28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CN" sz="28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𝟎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𝟎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𝟎𝟔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∼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𝟎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𝟏𝟏</m:t>
                    </m:r>
                  </m:oMath>
                </a14:m>
                <a:r>
                  <a:rPr lang="en-US" altLang="zh-CN" sz="2800" b="1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US" altLang="zh-CN" sz="2800" b="1" dirty="0" smtClean="0">
                  <a:solidFill>
                    <a:srgbClr val="C00000"/>
                  </a:solidFill>
                </a:endParaRPr>
              </a:p>
              <a:p>
                <a:pPr lvl="0" algn="l"/>
                <a:r>
                  <a:rPr lang="en-US" altLang="zh-CN" sz="28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 Experiments</a:t>
                </a:r>
                <a:r>
                  <a:rPr lang="en-US" altLang="zh-CN" sz="2800" b="1" dirty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: &lt;0.58 CLEO</a:t>
                </a:r>
              </a:p>
              <a:p>
                <a:pPr lvl="0" algn="l"/>
                <a:r>
                  <a:rPr lang="en-US" altLang="zh-CN" sz="2800" b="1" dirty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        </a:t>
                </a:r>
                <a:r>
                  <a:rPr lang="en-US" altLang="zh-CN" sz="28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        </a:t>
                </a:r>
                <a:r>
                  <a:rPr lang="en-US" altLang="zh-CN" sz="2800" b="1" dirty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&lt;0.22 </a:t>
                </a:r>
                <a:r>
                  <a:rPr lang="en-US" altLang="zh-CN" sz="2800" b="1" dirty="0" smtClean="0">
                    <a:solidFill>
                      <a:srgbClr val="0432FF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BABAR</a:t>
                </a:r>
              </a:p>
              <a:p>
                <a:pPr lvl="0" algn="l"/>
                <a:endParaRPr lang="en-US" altLang="zh-CN" sz="2800" b="1" dirty="0">
                  <a:solidFill>
                    <a:srgbClr val="0432FF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algn="l"/>
                <a:r>
                  <a:rPr lang="en-US" altLang="zh-CN" sz="2800" b="1" dirty="0" smtClean="0">
                    <a:solidFill>
                      <a:srgbClr val="C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Safely under the experimental upper limit </a:t>
                </a:r>
              </a:p>
              <a:p>
                <a:pPr algn="l"/>
                <a:endParaRPr lang="zh-CN" altLang="en-US" sz="2800" b="1" dirty="0">
                  <a:solidFill>
                    <a:srgbClr val="C0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515" y="5160867"/>
                <a:ext cx="5584960" cy="444756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0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8426</TotalTime>
  <Words>444</Words>
  <Application>Microsoft Macintosh PowerPoint</Application>
  <PresentationFormat>自定义</PresentationFormat>
  <Paragraphs>243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Cambria Math</vt:lpstr>
      <vt:lpstr>Helvetica</vt:lpstr>
      <vt:lpstr>Helvetica Light</vt:lpstr>
      <vt:lpstr>Helvetica Neue</vt:lpstr>
      <vt:lpstr>宋体</vt:lpstr>
      <vt:lpstr>Arial</vt:lpstr>
      <vt:lpstr>Comic Sans MS</vt:lpstr>
      <vt:lpstr>Times New Roman</vt:lpstr>
      <vt:lpstr>White</vt:lpstr>
      <vt:lpstr>Decay Properties of Molecular States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Decay Properties of Molecular States</dc:title>
  <cp:lastModifiedBy>Microsoft Office 用户</cp:lastModifiedBy>
  <cp:revision>103</cp:revision>
  <dcterms:modified xsi:type="dcterms:W3CDTF">2018-06-22T07:16:26Z</dcterms:modified>
</cp:coreProperties>
</file>