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21"/>
  </p:notesMasterIdLst>
  <p:sldIdLst>
    <p:sldId id="256" r:id="rId2"/>
    <p:sldId id="258" r:id="rId3"/>
    <p:sldId id="306" r:id="rId4"/>
    <p:sldId id="309" r:id="rId5"/>
    <p:sldId id="299" r:id="rId6"/>
    <p:sldId id="308" r:id="rId7"/>
    <p:sldId id="307" r:id="rId8"/>
    <p:sldId id="301" r:id="rId9"/>
    <p:sldId id="302" r:id="rId10"/>
    <p:sldId id="310" r:id="rId11"/>
    <p:sldId id="311" r:id="rId12"/>
    <p:sldId id="312" r:id="rId13"/>
    <p:sldId id="303" r:id="rId14"/>
    <p:sldId id="304" r:id="rId15"/>
    <p:sldId id="278" r:id="rId16"/>
    <p:sldId id="282" r:id="rId17"/>
    <p:sldId id="294" r:id="rId18"/>
    <p:sldId id="295" r:id="rId19"/>
    <p:sldId id="29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54"/>
    <p:restoredTop sz="91140"/>
  </p:normalViewPr>
  <p:slideViewPr>
    <p:cSldViewPr snapToGrid="0" snapToObjects="1">
      <p:cViewPr varScale="1">
        <p:scale>
          <a:sx n="115" d="100"/>
          <a:sy n="115" d="100"/>
        </p:scale>
        <p:origin x="18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38C9B-8C7E-0447-BA77-EDA75CBDCE74}" type="datetimeFigureOut">
              <a:rPr lang="en-US" smtClean="0"/>
              <a:t>6/22/18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AC3AD-B51C-C544-9C18-E19F2D04BBAD}" type="slidenum">
              <a:rPr lang="en-US" smtClean="0"/>
              <a:t>‹#›</a:t>
            </a:fld>
            <a:endParaRPr lang="en-US"/>
          </a:p>
        </p:txBody>
      </p:sp>
    </p:spTree>
    <p:extLst>
      <p:ext uri="{BB962C8B-B14F-4D97-AF65-F5344CB8AC3E}">
        <p14:creationId xmlns:p14="http://schemas.microsoft.com/office/powerpoint/2010/main" val="116487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1AC3AD-B51C-C544-9C18-E19F2D04BBAD}" type="slidenum">
              <a:rPr lang="en-US" smtClean="0"/>
              <a:t>3</a:t>
            </a:fld>
            <a:endParaRPr lang="en-US"/>
          </a:p>
        </p:txBody>
      </p:sp>
    </p:spTree>
    <p:extLst>
      <p:ext uri="{BB962C8B-B14F-4D97-AF65-F5344CB8AC3E}">
        <p14:creationId xmlns:p14="http://schemas.microsoft.com/office/powerpoint/2010/main" val="38736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a:p>
        </p:txBody>
      </p:sp>
      <p:sp>
        <p:nvSpPr>
          <p:cNvPr id="4" name="Slide Number Placeholder 3"/>
          <p:cNvSpPr>
            <a:spLocks noGrp="1"/>
          </p:cNvSpPr>
          <p:nvPr>
            <p:ph type="sldNum" sz="quarter" idx="10"/>
          </p:nvPr>
        </p:nvSpPr>
        <p:spPr/>
        <p:txBody>
          <a:bodyPr/>
          <a:lstStyle/>
          <a:p>
            <a:fld id="{9D1AC3AD-B51C-C544-9C18-E19F2D04BBAD}" type="slidenum">
              <a:rPr lang="en-US" smtClean="0"/>
              <a:t>4</a:t>
            </a:fld>
            <a:endParaRPr lang="en-US"/>
          </a:p>
        </p:txBody>
      </p:sp>
    </p:spTree>
    <p:extLst>
      <p:ext uri="{BB962C8B-B14F-4D97-AF65-F5344CB8AC3E}">
        <p14:creationId xmlns:p14="http://schemas.microsoft.com/office/powerpoint/2010/main" val="161971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fld id="{9D1AC3AD-B51C-C544-9C18-E19F2D04BBAD}" type="slidenum">
              <a:rPr lang="en-US" smtClean="0"/>
              <a:t>6</a:t>
            </a:fld>
            <a:endParaRPr lang="en-US"/>
          </a:p>
        </p:txBody>
      </p:sp>
    </p:spTree>
    <p:extLst>
      <p:ext uri="{BB962C8B-B14F-4D97-AF65-F5344CB8AC3E}">
        <p14:creationId xmlns:p14="http://schemas.microsoft.com/office/powerpoint/2010/main" val="10809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1AC3AD-B51C-C544-9C18-E19F2D04BBAD}" type="slidenum">
              <a:rPr lang="en-US" smtClean="0"/>
              <a:t>7</a:t>
            </a:fld>
            <a:endParaRPr lang="en-US"/>
          </a:p>
        </p:txBody>
      </p:sp>
    </p:spTree>
    <p:extLst>
      <p:ext uri="{BB962C8B-B14F-4D97-AF65-F5344CB8AC3E}">
        <p14:creationId xmlns:p14="http://schemas.microsoft.com/office/powerpoint/2010/main" val="1757349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可以实现</a:t>
            </a:r>
            <a:endParaRPr lang="en-US" dirty="0"/>
          </a:p>
        </p:txBody>
      </p:sp>
      <p:sp>
        <p:nvSpPr>
          <p:cNvPr id="4" name="Slide Number Placeholder 3"/>
          <p:cNvSpPr>
            <a:spLocks noGrp="1"/>
          </p:cNvSpPr>
          <p:nvPr>
            <p:ph type="sldNum" sz="quarter" idx="10"/>
          </p:nvPr>
        </p:nvSpPr>
        <p:spPr/>
        <p:txBody>
          <a:bodyPr/>
          <a:lstStyle/>
          <a:p>
            <a:fld id="{80F3B88F-4623-3343-8D33-99869526B42B}" type="slidenum">
              <a:rPr lang="en-US" smtClean="0"/>
              <a:t>13</a:t>
            </a:fld>
            <a:endParaRPr lang="en-US"/>
          </a:p>
        </p:txBody>
      </p:sp>
    </p:spTree>
    <p:extLst>
      <p:ext uri="{BB962C8B-B14F-4D97-AF65-F5344CB8AC3E}">
        <p14:creationId xmlns:p14="http://schemas.microsoft.com/office/powerpoint/2010/main" val="1981752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氙是很好的探测稀有物理事件的靶物质，对自旋无关和自旋相关的暗物质和物质相互作用都有很好的灵敏度，同时也能够探测低能太阳中微子。氙中的</a:t>
            </a:r>
            <a:r>
              <a:rPr lang="en-US" altLang="zh-CN" dirty="0" smtClean="0"/>
              <a:t>136Xe</a:t>
            </a:r>
            <a:r>
              <a:rPr lang="zh-CN" altLang="en-US" dirty="0" smtClean="0"/>
              <a:t>可以开展无中微子双贝塔衰变探测。</a:t>
            </a:r>
            <a:endParaRPr lang="en-US" dirty="0"/>
          </a:p>
        </p:txBody>
      </p:sp>
      <p:sp>
        <p:nvSpPr>
          <p:cNvPr id="4" name="Slide Number Placeholder 3"/>
          <p:cNvSpPr>
            <a:spLocks noGrp="1"/>
          </p:cNvSpPr>
          <p:nvPr>
            <p:ph type="sldNum" sz="quarter" idx="10"/>
          </p:nvPr>
        </p:nvSpPr>
        <p:spPr/>
        <p:txBody>
          <a:bodyPr/>
          <a:lstStyle/>
          <a:p>
            <a:fld id="{9D1AC3AD-B51C-C544-9C18-E19F2D04BBAD}" type="slidenum">
              <a:rPr lang="en-US" smtClean="0"/>
              <a:t>17</a:t>
            </a:fld>
            <a:endParaRPr lang="en-US"/>
          </a:p>
        </p:txBody>
      </p:sp>
    </p:spTree>
    <p:extLst>
      <p:ext uri="{BB962C8B-B14F-4D97-AF65-F5344CB8AC3E}">
        <p14:creationId xmlns:p14="http://schemas.microsoft.com/office/powerpoint/2010/main" val="154456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近期，空间暗物质间接探测出现了一些反常的超出，有可能是暗物质粒子湮灭产生的信号。我们希望利用液氙进行暗物质直接探测对这些疑似信号进行独立检验。</a:t>
            </a:r>
            <a:endParaRPr lang="en-US" dirty="0"/>
          </a:p>
        </p:txBody>
      </p:sp>
      <p:sp>
        <p:nvSpPr>
          <p:cNvPr id="4" name="Slide Number Placeholder 3"/>
          <p:cNvSpPr>
            <a:spLocks noGrp="1"/>
          </p:cNvSpPr>
          <p:nvPr>
            <p:ph type="sldNum" sz="quarter" idx="10"/>
          </p:nvPr>
        </p:nvSpPr>
        <p:spPr/>
        <p:txBody>
          <a:bodyPr/>
          <a:lstStyle/>
          <a:p>
            <a:fld id="{9D1AC3AD-B51C-C544-9C18-E19F2D04BBAD}" type="slidenum">
              <a:rPr lang="en-US" smtClean="0"/>
              <a:t>18</a:t>
            </a:fld>
            <a:endParaRPr lang="en-US"/>
          </a:p>
        </p:txBody>
      </p:sp>
    </p:spTree>
    <p:extLst>
      <p:ext uri="{BB962C8B-B14F-4D97-AF65-F5344CB8AC3E}">
        <p14:creationId xmlns:p14="http://schemas.microsoft.com/office/powerpoint/2010/main" val="188398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与此同时，世界上也在开展数吨级液氙暗物质探测实验，</a:t>
            </a:r>
            <a:r>
              <a:rPr lang="en-US" altLang="zh-CN" dirty="0" smtClean="0"/>
              <a:t>XENON1T</a:t>
            </a:r>
            <a:r>
              <a:rPr lang="zh-CN" altLang="en-US" dirty="0" smtClean="0"/>
              <a:t>的灵敏区有</a:t>
            </a:r>
            <a:r>
              <a:rPr lang="en-US" altLang="zh-CN" dirty="0" smtClean="0"/>
              <a:t>2</a:t>
            </a:r>
            <a:r>
              <a:rPr lang="zh-CN" altLang="en-US" dirty="0" smtClean="0"/>
              <a:t>吨的液氙，未来的</a:t>
            </a:r>
            <a:r>
              <a:rPr lang="en-US" altLang="zh-CN" dirty="0" smtClean="0"/>
              <a:t>LZ</a:t>
            </a:r>
            <a:r>
              <a:rPr lang="zh-CN" altLang="en-US" dirty="0" smtClean="0"/>
              <a:t> </a:t>
            </a:r>
            <a:r>
              <a:rPr lang="en-US" altLang="zh-CN" dirty="0" smtClean="0"/>
              <a:t>7</a:t>
            </a:r>
            <a:r>
              <a:rPr lang="zh-CN" altLang="en-US" dirty="0" smtClean="0"/>
              <a:t>吨级的实验也在准备中，但是进展有了两年的延迟。</a:t>
            </a:r>
            <a:endParaRPr lang="en-US" dirty="0"/>
          </a:p>
        </p:txBody>
      </p:sp>
      <p:sp>
        <p:nvSpPr>
          <p:cNvPr id="4" name="Slide Number Placeholder 3"/>
          <p:cNvSpPr>
            <a:spLocks noGrp="1"/>
          </p:cNvSpPr>
          <p:nvPr>
            <p:ph type="sldNum" sz="quarter" idx="10"/>
          </p:nvPr>
        </p:nvSpPr>
        <p:spPr/>
        <p:txBody>
          <a:bodyPr/>
          <a:lstStyle/>
          <a:p>
            <a:fld id="{9D1AC3AD-B51C-C544-9C18-E19F2D04BBAD}" type="slidenum">
              <a:rPr lang="en-US" smtClean="0"/>
              <a:t>19</a:t>
            </a:fld>
            <a:endParaRPr lang="en-US"/>
          </a:p>
        </p:txBody>
      </p:sp>
    </p:spTree>
    <p:extLst>
      <p:ext uri="{BB962C8B-B14F-4D97-AF65-F5344CB8AC3E}">
        <p14:creationId xmlns:p14="http://schemas.microsoft.com/office/powerpoint/2010/main" val="710012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3225"/>
            <a:ext cx="7772400" cy="1470025"/>
          </a:xfrm>
        </p:spPr>
        <p:txBody>
          <a:bodyPr>
            <a:normAutofit/>
          </a:bodyPr>
          <a:lstStyle>
            <a:lvl1pPr>
              <a:defRPr sz="4000" b="0" i="0">
                <a:latin typeface="+mn-lt"/>
                <a:ea typeface="STHeiti" charset="-122"/>
                <a:cs typeface="STHeiti" charset="-122"/>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337560"/>
            <a:ext cx="6400800" cy="2301240"/>
          </a:xfrm>
        </p:spPr>
        <p:txBody>
          <a:bodyPr>
            <a:normAutofit/>
          </a:bodyPr>
          <a:lstStyle>
            <a:lvl1pPr marL="0" indent="0" algn="ctr">
              <a:buNone/>
              <a:defRPr sz="2800" b="0" i="0">
                <a:solidFill>
                  <a:schemeClr val="tx1"/>
                </a:solidFill>
                <a:latin typeface="+mn-lt"/>
                <a:ea typeface="STHeiti" charset="-122"/>
                <a:cs typeface="STHeiti"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962519-69DA-2D4F-A520-3484ABB1254D}" type="datetime1">
              <a:rPr lang="en-US" altLang="zh-CN" smtClean="0"/>
              <a:t>6/22/18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4E902-E56C-EC48-93AE-39D12EC21934}" type="slidenum">
              <a:rPr lang="en-US" smtClean="0"/>
              <a:t>‹#›</a:t>
            </a:fld>
            <a:endParaRPr lang="en-US"/>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4521"/>
            <a:ext cx="1941936" cy="603142"/>
          </a:xfrm>
          <a:prstGeom prst="rect">
            <a:avLst/>
          </a:prstGeom>
        </p:spPr>
      </p:pic>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96791944-F70C-A746-8E63-FE9699D1D604}" type="datetime1">
              <a:rPr lang="en-US" altLang="zh-CN" smtClean="0"/>
              <a:t>6/22/18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4E902-E56C-EC48-93AE-39D12EC21934}"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1EF6EF11-C4D5-C44B-8227-962B4C13BC4F}" type="datetime1">
              <a:rPr lang="en-US" altLang="zh-CN" smtClean="0"/>
              <a:t>6/22/18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4E902-E56C-EC48-93AE-39D12EC21934}"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2890" y="126151"/>
            <a:ext cx="8641080" cy="688913"/>
          </a:xfrm>
        </p:spPr>
        <p:txBody>
          <a:bodyPr>
            <a:normAutofit/>
          </a:bodyPr>
          <a:lstStyle>
            <a:lvl1pPr algn="l">
              <a:defRPr sz="3200" b="0" i="0">
                <a:latin typeface="+mn-lt"/>
                <a:ea typeface="STHeiti" charset="-122"/>
                <a:cs typeface="STHeiti" charset="-122"/>
              </a:defRPr>
            </a:lvl1pPr>
          </a:lstStyle>
          <a:p>
            <a:r>
              <a:rPr lang="en-US" altLang="zh-CN" smtClean="0"/>
              <a:t>Click to edit Master title style</a:t>
            </a:r>
            <a:endParaRPr lang="en-US" dirty="0"/>
          </a:p>
        </p:txBody>
      </p:sp>
      <p:sp>
        <p:nvSpPr>
          <p:cNvPr id="3" name="Content Placeholder 2"/>
          <p:cNvSpPr>
            <a:spLocks noGrp="1"/>
          </p:cNvSpPr>
          <p:nvPr>
            <p:ph idx="1"/>
          </p:nvPr>
        </p:nvSpPr>
        <p:spPr>
          <a:xfrm>
            <a:off x="262890" y="960120"/>
            <a:ext cx="8641080" cy="5888955"/>
          </a:xfrm>
        </p:spPr>
        <p:txBody>
          <a:bodyPr>
            <a:normAutofit/>
          </a:bodyPr>
          <a:lstStyle>
            <a:lvl1pPr marL="180000" algn="l">
              <a:buSzPct val="100000"/>
              <a:defRPr sz="2400" b="0" i="0">
                <a:latin typeface="+mn-lt"/>
                <a:ea typeface="STHeiti" charset="-122"/>
                <a:cs typeface="STHeiti" charset="-122"/>
              </a:defRPr>
            </a:lvl1pPr>
            <a:lvl2pPr>
              <a:defRPr sz="2000" b="0" i="0">
                <a:latin typeface="+mn-lt"/>
                <a:ea typeface="STHeiti" charset="-122"/>
                <a:cs typeface="STHeiti" charset="-122"/>
              </a:defRPr>
            </a:lvl2pPr>
            <a:lvl3pPr>
              <a:defRPr sz="1800" b="0" i="0">
                <a:latin typeface="+mn-lt"/>
                <a:ea typeface="STHeiti" charset="-122"/>
                <a:cs typeface="STHeiti" charset="-122"/>
              </a:defRPr>
            </a:lvl3pPr>
            <a:lvl4pPr>
              <a:defRPr sz="1600" b="0" i="0">
                <a:latin typeface="+mn-lt"/>
                <a:ea typeface="STHeiti" charset="-122"/>
                <a:cs typeface="STHeiti" charset="-122"/>
              </a:defRPr>
            </a:lvl4pPr>
            <a:lvl5pPr>
              <a:defRPr sz="1400" b="0" i="0">
                <a:latin typeface="+mn-lt"/>
                <a:ea typeface="STHeiti" charset="-122"/>
                <a:cs typeface="STHeiti" charset="-122"/>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10"/>
          </p:nvPr>
        </p:nvSpPr>
        <p:spPr>
          <a:xfrm>
            <a:off x="0" y="6492875"/>
            <a:ext cx="2133600" cy="365125"/>
          </a:xfrm>
        </p:spPr>
        <p:txBody>
          <a:bodyPr/>
          <a:lstStyle/>
          <a:p>
            <a:fld id="{DF9E2A79-EB76-7544-811F-D2AB64FD3722}" type="datetime1">
              <a:rPr lang="en-US" altLang="zh-CN" smtClean="0"/>
              <a:t>6/22/18</a:t>
            </a:fld>
            <a:endParaRPr lang="en-US"/>
          </a:p>
        </p:txBody>
      </p:sp>
      <p:sp>
        <p:nvSpPr>
          <p:cNvPr id="5" name="Footer Placeholder 4"/>
          <p:cNvSpPr>
            <a:spLocks noGrp="1"/>
          </p:cNvSpPr>
          <p:nvPr>
            <p:ph type="ftr" sz="quarter" idx="11"/>
          </p:nvPr>
        </p:nvSpPr>
        <p:spPr>
          <a:xfrm>
            <a:off x="3124200" y="6483950"/>
            <a:ext cx="2895600" cy="365125"/>
          </a:xfrm>
        </p:spPr>
        <p:txBody>
          <a:bodyPr/>
          <a:lstStyle/>
          <a:p>
            <a:endParaRPr lang="en-US"/>
          </a:p>
        </p:txBody>
      </p:sp>
      <p:sp>
        <p:nvSpPr>
          <p:cNvPr id="6" name="Slide Number Placeholder 5"/>
          <p:cNvSpPr>
            <a:spLocks noGrp="1"/>
          </p:cNvSpPr>
          <p:nvPr>
            <p:ph type="sldNum" sz="quarter" idx="12"/>
          </p:nvPr>
        </p:nvSpPr>
        <p:spPr>
          <a:xfrm>
            <a:off x="7010400" y="6483950"/>
            <a:ext cx="2133600" cy="365125"/>
          </a:xfrm>
        </p:spPr>
        <p:txBody>
          <a:bodyPr/>
          <a:lstStyle/>
          <a:p>
            <a:fld id="{3374E902-E56C-EC48-93AE-39D12EC21934}" type="slidenum">
              <a:rPr lang="en-US" smtClean="0"/>
              <a:t>‹#›</a:t>
            </a:fld>
            <a:endParaRPr lang="en-US"/>
          </a:p>
        </p:txBody>
      </p:sp>
      <p:cxnSp>
        <p:nvCxnSpPr>
          <p:cNvPr id="8" name="Straight Connector 7"/>
          <p:cNvCxnSpPr/>
          <p:nvPr/>
        </p:nvCxnSpPr>
        <p:spPr>
          <a:xfrm>
            <a:off x="262890" y="883644"/>
            <a:ext cx="8641080" cy="0"/>
          </a:xfrm>
          <a:prstGeom prst="line">
            <a:avLst/>
          </a:prstGeom>
        </p:spPr>
        <p:style>
          <a:lnRef idx="3">
            <a:schemeClr val="accent4"/>
          </a:lnRef>
          <a:fillRef idx="0">
            <a:schemeClr val="accent4"/>
          </a:fillRef>
          <a:effectRef idx="2">
            <a:schemeClr val="accent4"/>
          </a:effectRef>
          <a:fontRef idx="minor">
            <a:schemeClr val="tx1"/>
          </a:fontRef>
        </p:style>
      </p:cxn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B7E384C6-3FB5-4E4A-8F0E-A754762D4D0F}" type="datetime1">
              <a:rPr lang="en-US" altLang="zh-CN" smtClean="0"/>
              <a:t>6/22/18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4E902-E56C-EC48-93AE-39D12EC21934}"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1D0CEEF4-FEA7-8C40-9D88-BE9803C28524}" type="datetime1">
              <a:rPr lang="en-US" altLang="zh-CN" smtClean="0"/>
              <a:t>6/22/18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4E902-E56C-EC48-93AE-39D12EC21934}"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D05E284A-523A-B944-B236-1B28F55CBD47}" type="datetime1">
              <a:rPr lang="en-US" altLang="zh-CN" smtClean="0"/>
              <a:t>6/22/18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74E902-E56C-EC48-93AE-39D12EC21934}"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F0DBE941-9A2F-9848-9AD6-C883B6BF660A}" type="datetime1">
              <a:rPr lang="en-US" altLang="zh-CN" smtClean="0"/>
              <a:t>6/22/18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74E902-E56C-EC48-93AE-39D12EC21934}"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4E49F-3CA5-FE4B-A094-C8B47D46F6D9}" type="datetime1">
              <a:rPr lang="en-US" altLang="zh-CN" smtClean="0"/>
              <a:t>6/22/18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74E902-E56C-EC48-93AE-39D12EC21934}"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E625EF5-6495-3C4E-8F54-28D45F561739}" type="datetime1">
              <a:rPr lang="en-US" altLang="zh-CN" smtClean="0"/>
              <a:t>6/22/18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4E902-E56C-EC48-93AE-39D12EC21934}"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F65890E0-5AD3-EA49-B427-9154305BB8C8}" type="datetime1">
              <a:rPr lang="en-US" altLang="zh-CN" smtClean="0"/>
              <a:t>6/22/18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4E902-E56C-EC48-93AE-39D12EC21934}" type="slidenum">
              <a:rPr lang="en-US" smtClean="0"/>
              <a:t>‹#›</a:t>
            </a:fld>
            <a:endParaRPr lang="en-US"/>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DD789-78A5-244A-AFD8-4AEFBCDD32D6}" type="datetime1">
              <a:rPr lang="en-US" altLang="zh-CN" smtClean="0"/>
              <a:t>6/22/18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4E902-E56C-EC48-93AE-39D12EC21934}" type="slidenum">
              <a:rPr lang="en-US" smtClean="0"/>
              <a:t>‹#›</a:t>
            </a:fld>
            <a:endParaRPr lang="en-US"/>
          </a:p>
        </p:txBody>
      </p:sp>
    </p:spTree>
    <p:extLst>
      <p:ext uri="{BB962C8B-B14F-4D97-AF65-F5344CB8AC3E}">
        <p14:creationId xmlns:p14="http://schemas.microsoft.com/office/powerpoint/2010/main" val="3276188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push/>
  </p:transition>
  <p:timing>
    <p:tnLst>
      <p:par>
        <p:cTn id="1" dur="indefinite" restart="never" nodeType="tmRoot"/>
      </p:par>
    </p:tnLst>
  </p:timing>
  <p:hf hdr="0" ftr="0" dt="0"/>
  <p:txStyles>
    <p:titleStyle>
      <a:lvl1pPr algn="ctr" defTabSz="457200" rtl="0" eaLnBrk="1" latinLnBrk="0" hangingPunct="1">
        <a:spcBef>
          <a:spcPct val="0"/>
        </a:spcBef>
        <a:buNone/>
        <a:defRPr sz="4400" b="1" i="0" kern="1200">
          <a:solidFill>
            <a:schemeClr val="tx1"/>
          </a:solidFill>
          <a:latin typeface="Calibri Light" charset="0"/>
          <a:ea typeface="Calibri Light" charset="0"/>
          <a:cs typeface="Calibri Light"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charset="0"/>
          <a:ea typeface="Calibri Light" charset="0"/>
          <a:cs typeface="Calibri Light"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Light" charset="0"/>
          <a:ea typeface="Calibri Light" charset="0"/>
          <a:cs typeface="Calibri Light"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charset="0"/>
          <a:ea typeface="Calibri Light" charset="0"/>
          <a:cs typeface="Calibri Light"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charset="0"/>
          <a:ea typeface="Calibri Light" charset="0"/>
          <a:cs typeface="Calibri Light" charset="0"/>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charset="0"/>
          <a:ea typeface="Calibri Light" charset="0"/>
          <a:cs typeface="Calibri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 Id="rId3" Type="http://schemas.openxmlformats.org/officeDocument/2006/relationships/image" Target="../media/image37.tiff"/></Relationships>
</file>

<file path=ppt/slides/_rels/slide12.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emf"/><Relationship Id="rId5" Type="http://schemas.openxmlformats.org/officeDocument/2006/relationships/image" Target="../media/image41.tiff"/><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2.tiff"/></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jpe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tiff"/><Relationship Id="rId5" Type="http://schemas.openxmlformats.org/officeDocument/2006/relationships/image" Target="../media/image54.tiff"/><Relationship Id="rId6"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56.tiff"/><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emf"/><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png"/><Relationship Id="rId8" Type="http://schemas.openxmlformats.org/officeDocument/2006/relationships/image" Target="../media/image30.jpeg"/><Relationship Id="rId9"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 Id="rId3"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zh-CN" dirty="0" smtClean="0"/>
              <a:t>Overview of PandaX-4T Experiment</a:t>
            </a:r>
            <a:endParaRPr lang="en-US" dirty="0"/>
          </a:p>
        </p:txBody>
      </p:sp>
      <p:sp>
        <p:nvSpPr>
          <p:cNvPr id="3" name="Subtitle 2"/>
          <p:cNvSpPr>
            <a:spLocks noGrp="1"/>
          </p:cNvSpPr>
          <p:nvPr>
            <p:ph type="subTitle" idx="1"/>
          </p:nvPr>
        </p:nvSpPr>
        <p:spPr/>
        <p:txBody>
          <a:bodyPr>
            <a:normAutofit/>
          </a:bodyPr>
          <a:lstStyle/>
          <a:p>
            <a:r>
              <a:rPr lang="en-US" dirty="0" smtClean="0"/>
              <a:t>Ning Zhou (</a:t>
            </a:r>
            <a:r>
              <a:rPr lang="zh-CN" altLang="en-US" dirty="0" smtClean="0"/>
              <a:t>周宁</a:t>
            </a:r>
            <a:r>
              <a:rPr lang="en-US" dirty="0" smtClean="0"/>
              <a:t>)</a:t>
            </a:r>
          </a:p>
          <a:p>
            <a:r>
              <a:rPr lang="en-US" altLang="zh-CN" sz="2400" dirty="0" smtClean="0"/>
              <a:t>Shanghai Jiao Tong University</a:t>
            </a:r>
          </a:p>
          <a:p>
            <a:r>
              <a:rPr lang="en-US" sz="2400" dirty="0" smtClean="0"/>
              <a:t>On behalf of </a:t>
            </a:r>
            <a:r>
              <a:rPr lang="en-US" sz="2400" dirty="0" err="1" smtClean="0"/>
              <a:t>PandaX</a:t>
            </a:r>
            <a:r>
              <a:rPr lang="en-US" sz="2400" dirty="0" smtClean="0"/>
              <a:t> Collaboration</a:t>
            </a:r>
          </a:p>
          <a:p>
            <a:endParaRPr lang="en-US" sz="2400" dirty="0" smtClean="0"/>
          </a:p>
          <a:p>
            <a:r>
              <a:rPr lang="zh-CN" altLang="en-US" sz="2000" dirty="0" smtClean="0"/>
              <a:t>中国物理学会高能物理分会，上海，</a:t>
            </a:r>
            <a:r>
              <a:rPr lang="en-US" altLang="zh-CN" sz="2000" dirty="0" smtClean="0"/>
              <a:t>2018-06-22</a:t>
            </a:r>
            <a:endParaRPr lang="en-US" sz="20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4808" y="88046"/>
            <a:ext cx="1163436" cy="1163436"/>
          </a:xfrm>
          <a:prstGeom prst="rect">
            <a:avLst/>
          </a:prstGeom>
        </p:spPr>
      </p:pic>
    </p:spTree>
    <p:extLst>
      <p:ext uri="{BB962C8B-B14F-4D97-AF65-F5344CB8AC3E}">
        <p14:creationId xmlns:p14="http://schemas.microsoft.com/office/powerpoint/2010/main" val="928502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dirty="0" smtClean="0"/>
              <a:t>ER Background from Materials</a:t>
            </a:r>
            <a:endParaRPr kumimoji="1" lang="zh-CN" altLang="en-US" dirty="0"/>
          </a:p>
        </p:txBody>
      </p:sp>
      <p:sp>
        <p:nvSpPr>
          <p:cNvPr id="3" name="Content Placeholder 2"/>
          <p:cNvSpPr>
            <a:spLocks noGrp="1"/>
          </p:cNvSpPr>
          <p:nvPr>
            <p:ph idx="1"/>
          </p:nvPr>
        </p:nvSpPr>
        <p:spPr>
          <a:xfrm>
            <a:off x="262890" y="960120"/>
            <a:ext cx="4648203" cy="5888955"/>
          </a:xfrm>
        </p:spPr>
        <p:txBody>
          <a:bodyPr/>
          <a:lstStyle/>
          <a:p>
            <a:r>
              <a:rPr kumimoji="1" lang="en-US" altLang="zh-CN" dirty="0" smtClean="0"/>
              <a:t>Dominant ER background sources are from inner/outer vessels and PMTs </a:t>
            </a:r>
            <a:endParaRPr kumimoji="1" lang="zh-CN" alt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095" y="1119365"/>
            <a:ext cx="4232905" cy="2759811"/>
          </a:xfrm>
          <a:prstGeom prst="rect">
            <a:avLst/>
          </a:prstGeom>
        </p:spPr>
      </p:pic>
      <p:sp>
        <p:nvSpPr>
          <p:cNvPr id="7" name="TextBox 6"/>
          <p:cNvSpPr txBox="1"/>
          <p:nvPr/>
        </p:nvSpPr>
        <p:spPr>
          <a:xfrm>
            <a:off x="5790387" y="960120"/>
            <a:ext cx="2152185" cy="369332"/>
          </a:xfrm>
          <a:prstGeom prst="rect">
            <a:avLst/>
          </a:prstGeom>
          <a:noFill/>
        </p:spPr>
        <p:txBody>
          <a:bodyPr wrap="square" rtlCol="0">
            <a:spAutoFit/>
          </a:bodyPr>
          <a:lstStyle/>
          <a:p>
            <a:r>
              <a:rPr lang="en-US" smtClean="0"/>
              <a:t>ER from materials</a:t>
            </a: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944" y="3879176"/>
            <a:ext cx="4335056" cy="2951203"/>
          </a:xfrm>
          <a:prstGeom prst="rect">
            <a:avLst/>
          </a:prstGeom>
        </p:spPr>
      </p:pic>
      <p:pic>
        <p:nvPicPr>
          <p:cNvPr id="9" name="Picture 8"/>
          <p:cNvPicPr>
            <a:picLocks noChangeAspect="1"/>
          </p:cNvPicPr>
          <p:nvPr/>
        </p:nvPicPr>
        <p:blipFill>
          <a:blip r:embed="rId4"/>
          <a:stretch>
            <a:fillRect/>
          </a:stretch>
        </p:blipFill>
        <p:spPr>
          <a:xfrm>
            <a:off x="72393" y="4252898"/>
            <a:ext cx="4838700" cy="2273300"/>
          </a:xfrm>
          <a:prstGeom prst="rect">
            <a:avLst/>
          </a:prstGeom>
        </p:spPr>
      </p:pic>
      <p:sp>
        <p:nvSpPr>
          <p:cNvPr id="10" name="TextBox 9"/>
          <p:cNvSpPr txBox="1"/>
          <p:nvPr/>
        </p:nvSpPr>
        <p:spPr>
          <a:xfrm>
            <a:off x="651192" y="3811038"/>
            <a:ext cx="3278458" cy="369332"/>
          </a:xfrm>
          <a:prstGeom prst="rect">
            <a:avLst/>
          </a:prstGeom>
          <a:noFill/>
        </p:spPr>
        <p:txBody>
          <a:bodyPr wrap="square" rtlCol="0">
            <a:spAutoFit/>
          </a:bodyPr>
          <a:lstStyle/>
          <a:p>
            <a:r>
              <a:rPr kumimoji="1" lang="en-US" altLang="zh-CN" dirty="0" err="1" smtClean="0"/>
              <a:t>mDRU</a:t>
            </a:r>
            <a:r>
              <a:rPr kumimoji="1" lang="en-US" altLang="zh-CN" dirty="0" smtClean="0"/>
              <a:t> = 1 event / ton / day / </a:t>
            </a:r>
            <a:r>
              <a:rPr kumimoji="1" lang="en-US" altLang="zh-CN" dirty="0" err="1" smtClean="0"/>
              <a:t>keV</a:t>
            </a:r>
            <a:endParaRPr kumimoji="1" lang="zh-CN" altLang="en-US" dirty="0"/>
          </a:p>
        </p:txBody>
      </p:sp>
      <p:sp>
        <p:nvSpPr>
          <p:cNvPr id="11" name="Slide Number Placeholder 10"/>
          <p:cNvSpPr>
            <a:spLocks noGrp="1"/>
          </p:cNvSpPr>
          <p:nvPr>
            <p:ph type="sldNum" sz="quarter" idx="12"/>
          </p:nvPr>
        </p:nvSpPr>
        <p:spPr/>
        <p:txBody>
          <a:bodyPr/>
          <a:lstStyle/>
          <a:p>
            <a:fld id="{3374E902-E56C-EC48-93AE-39D12EC21934}" type="slidenum">
              <a:rPr lang="en-US" smtClean="0"/>
              <a:t>10</a:t>
            </a:fld>
            <a:endParaRPr lang="en-US"/>
          </a:p>
        </p:txBody>
      </p:sp>
    </p:spTree>
    <p:extLst>
      <p:ext uri="{BB962C8B-B14F-4D97-AF65-F5344CB8AC3E}">
        <p14:creationId xmlns:p14="http://schemas.microsoft.com/office/powerpoint/2010/main" val="1532270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dirty="0" smtClean="0"/>
              <a:t>Total ER Background</a:t>
            </a:r>
            <a:endParaRPr kumimoji="1" lang="zh-CN" altLang="en-US" dirty="0"/>
          </a:p>
        </p:txBody>
      </p:sp>
      <p:sp>
        <p:nvSpPr>
          <p:cNvPr id="3" name="Content Placeholder 2"/>
          <p:cNvSpPr>
            <a:spLocks noGrp="1"/>
          </p:cNvSpPr>
          <p:nvPr>
            <p:ph idx="1"/>
          </p:nvPr>
        </p:nvSpPr>
        <p:spPr/>
        <p:txBody>
          <a:bodyPr/>
          <a:lstStyle/>
          <a:p>
            <a:r>
              <a:rPr lang="en-US" altLang="zh-CN" baseline="30000" dirty="0" smtClean="0">
                <a:ea typeface="Times New Roman" charset="0"/>
                <a:cs typeface="Times New Roman" charset="0"/>
              </a:rPr>
              <a:t>85</a:t>
            </a:r>
            <a:r>
              <a:rPr lang="en-US" altLang="zh-CN" dirty="0" smtClean="0">
                <a:ea typeface="Times New Roman" charset="0"/>
                <a:cs typeface="Times New Roman" charset="0"/>
              </a:rPr>
              <a:t>Kr and </a:t>
            </a:r>
            <a:r>
              <a:rPr lang="en-US" altLang="zh-CN" baseline="30000" dirty="0" smtClean="0">
                <a:ea typeface="Times New Roman" charset="0"/>
                <a:cs typeface="Times New Roman" charset="0"/>
              </a:rPr>
              <a:t>222</a:t>
            </a:r>
            <a:r>
              <a:rPr lang="en-US" altLang="zh-CN" dirty="0" smtClean="0">
                <a:ea typeface="Times New Roman" charset="0"/>
                <a:cs typeface="Times New Roman" charset="0"/>
              </a:rPr>
              <a:t>Rn need to be tightly controlled</a:t>
            </a:r>
          </a:p>
          <a:p>
            <a:pPr lvl="1"/>
            <a:r>
              <a:rPr lang="en-US" altLang="zh-CN" dirty="0" smtClean="0">
                <a:ea typeface="Times New Roman" charset="0"/>
                <a:cs typeface="Times New Roman" charset="0"/>
              </a:rPr>
              <a:t>The goal is to control </a:t>
            </a:r>
            <a:r>
              <a:rPr lang="en-US" altLang="zh-CN" baseline="30000" dirty="0" err="1">
                <a:ea typeface="Times New Roman" charset="0"/>
                <a:cs typeface="Times New Roman" charset="0"/>
              </a:rPr>
              <a:t>nat</a:t>
            </a:r>
            <a:r>
              <a:rPr lang="en-US" altLang="zh-CN" dirty="0" err="1">
                <a:ea typeface="Times New Roman" charset="0"/>
                <a:cs typeface="Times New Roman" charset="0"/>
              </a:rPr>
              <a:t>Kr</a:t>
            </a:r>
            <a:r>
              <a:rPr lang="en-US" altLang="zh-CN" dirty="0">
                <a:ea typeface="Times New Roman" charset="0"/>
                <a:cs typeface="Times New Roman" charset="0"/>
              </a:rPr>
              <a:t> ~ 0.1 </a:t>
            </a:r>
            <a:r>
              <a:rPr lang="en-US" altLang="zh-CN" dirty="0" err="1">
                <a:ea typeface="Times New Roman" charset="0"/>
                <a:cs typeface="Times New Roman" charset="0"/>
              </a:rPr>
              <a:t>ppt</a:t>
            </a:r>
            <a:r>
              <a:rPr lang="en-US" altLang="zh-CN" dirty="0">
                <a:ea typeface="Times New Roman" charset="0"/>
                <a:cs typeface="Times New Roman" charset="0"/>
              </a:rPr>
              <a:t>,  </a:t>
            </a:r>
            <a:r>
              <a:rPr lang="en-US" altLang="zh-CN" baseline="30000" dirty="0">
                <a:ea typeface="Times New Roman" charset="0"/>
                <a:cs typeface="Times New Roman" charset="0"/>
              </a:rPr>
              <a:t>222</a:t>
            </a:r>
            <a:r>
              <a:rPr lang="en-US" altLang="zh-CN" dirty="0">
                <a:ea typeface="Times New Roman" charset="0"/>
                <a:cs typeface="Times New Roman" charset="0"/>
              </a:rPr>
              <a:t>Rn ~1 </a:t>
            </a:r>
            <a:r>
              <a:rPr lang="en-US" altLang="zh-CN" dirty="0" err="1">
                <a:latin typeface="Symbol" charset="2"/>
                <a:ea typeface="Symbol" charset="2"/>
                <a:cs typeface="Symbol" charset="2"/>
              </a:rPr>
              <a:t>m</a:t>
            </a:r>
            <a:r>
              <a:rPr lang="en-US" altLang="zh-CN" dirty="0" err="1">
                <a:ea typeface="Times New Roman" charset="0"/>
                <a:cs typeface="Times New Roman" charset="0"/>
              </a:rPr>
              <a:t>Bq</a:t>
            </a:r>
            <a:r>
              <a:rPr lang="en-US" altLang="zh-CN" dirty="0">
                <a:ea typeface="Times New Roman" charset="0"/>
                <a:cs typeface="Times New Roman" charset="0"/>
              </a:rPr>
              <a:t>/kg</a:t>
            </a:r>
          </a:p>
          <a:p>
            <a:pPr lvl="1"/>
            <a:endParaRPr lang="en-US" altLang="zh-CN" dirty="0">
              <a:ea typeface="Times New Roman" charset="0"/>
              <a:cs typeface="Times New Roman"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7838"/>
            <a:ext cx="5754029" cy="3917205"/>
          </a:xfrm>
          <a:prstGeom prst="rect">
            <a:avLst/>
          </a:prstGeom>
        </p:spPr>
      </p:pic>
      <p:pic>
        <p:nvPicPr>
          <p:cNvPr id="8" name="Picture 7"/>
          <p:cNvPicPr>
            <a:picLocks noChangeAspect="1"/>
          </p:cNvPicPr>
          <p:nvPr/>
        </p:nvPicPr>
        <p:blipFill>
          <a:blip r:embed="rId3"/>
          <a:stretch>
            <a:fillRect/>
          </a:stretch>
        </p:blipFill>
        <p:spPr>
          <a:xfrm>
            <a:off x="5479531" y="2772720"/>
            <a:ext cx="3664470" cy="2892099"/>
          </a:xfrm>
          <a:prstGeom prst="rect">
            <a:avLst/>
          </a:prstGeom>
        </p:spPr>
      </p:pic>
      <p:sp>
        <p:nvSpPr>
          <p:cNvPr id="9" name="TextBox 8"/>
          <p:cNvSpPr txBox="1"/>
          <p:nvPr/>
        </p:nvSpPr>
        <p:spPr>
          <a:xfrm>
            <a:off x="8415492" y="2663097"/>
            <a:ext cx="566488" cy="461665"/>
          </a:xfrm>
          <a:prstGeom prst="rect">
            <a:avLst/>
          </a:prstGeom>
          <a:noFill/>
        </p:spPr>
        <p:txBody>
          <a:bodyPr wrap="square" rtlCol="0">
            <a:spAutoFit/>
          </a:bodyPr>
          <a:lstStyle/>
          <a:p>
            <a:pPr algn="ctr"/>
            <a:r>
              <a:rPr lang="en-US" sz="2400" b="1" dirty="0" smtClean="0"/>
              <a:t>ER </a:t>
            </a:r>
            <a:endParaRPr lang="en-US" sz="2400" b="1" dirty="0"/>
          </a:p>
        </p:txBody>
      </p:sp>
      <p:sp>
        <p:nvSpPr>
          <p:cNvPr id="10" name="Slide Number Placeholder 9"/>
          <p:cNvSpPr>
            <a:spLocks noGrp="1"/>
          </p:cNvSpPr>
          <p:nvPr>
            <p:ph type="sldNum" sz="quarter" idx="12"/>
          </p:nvPr>
        </p:nvSpPr>
        <p:spPr/>
        <p:txBody>
          <a:bodyPr/>
          <a:lstStyle/>
          <a:p>
            <a:fld id="{3374E902-E56C-EC48-93AE-39D12EC21934}" type="slidenum">
              <a:rPr lang="en-US" smtClean="0"/>
              <a:t>11</a:t>
            </a:fld>
            <a:endParaRPr lang="en-US"/>
          </a:p>
        </p:txBody>
      </p:sp>
    </p:spTree>
    <p:extLst>
      <p:ext uri="{BB962C8B-B14F-4D97-AF65-F5344CB8AC3E}">
        <p14:creationId xmlns:p14="http://schemas.microsoft.com/office/powerpoint/2010/main" val="2051527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7766" y="1138706"/>
            <a:ext cx="4232905" cy="2759811"/>
          </a:xfrm>
          <a:prstGeom prst="rect">
            <a:avLst/>
          </a:prstGeom>
        </p:spPr>
      </p:pic>
      <p:sp>
        <p:nvSpPr>
          <p:cNvPr id="2" name="Title 1"/>
          <p:cNvSpPr>
            <a:spLocks noGrp="1"/>
          </p:cNvSpPr>
          <p:nvPr>
            <p:ph type="title"/>
          </p:nvPr>
        </p:nvSpPr>
        <p:spPr/>
        <p:txBody>
          <a:bodyPr/>
          <a:lstStyle/>
          <a:p>
            <a:r>
              <a:rPr kumimoji="1" lang="en-US" altLang="zh-CN" dirty="0" smtClean="0"/>
              <a:t>NR Background</a:t>
            </a:r>
            <a:endParaRPr kumimoji="1" lang="zh-CN" altLang="en-US" dirty="0"/>
          </a:p>
        </p:txBody>
      </p:sp>
      <p:sp>
        <p:nvSpPr>
          <p:cNvPr id="3" name="Content Placeholder 2"/>
          <p:cNvSpPr>
            <a:spLocks noGrp="1"/>
          </p:cNvSpPr>
          <p:nvPr>
            <p:ph idx="1"/>
          </p:nvPr>
        </p:nvSpPr>
        <p:spPr>
          <a:xfrm>
            <a:off x="262890" y="960120"/>
            <a:ext cx="4967032" cy="5888955"/>
          </a:xfrm>
        </p:spPr>
        <p:txBody>
          <a:bodyPr/>
          <a:lstStyle/>
          <a:p>
            <a:r>
              <a:rPr kumimoji="1" lang="en-US" altLang="zh-CN" dirty="0" smtClean="0"/>
              <a:t>Simulate S.F. and (</a:t>
            </a:r>
            <a:r>
              <a:rPr kumimoji="1" lang="en-US" altLang="zh-CN" dirty="0" err="1" smtClean="0">
                <a:latin typeface="Symbol" charset="2"/>
                <a:ea typeface="Symbol" charset="2"/>
                <a:cs typeface="Symbol" charset="2"/>
              </a:rPr>
              <a:t>a</a:t>
            </a:r>
            <a:r>
              <a:rPr kumimoji="1" lang="en-US" altLang="zh-CN" dirty="0" err="1" smtClean="0"/>
              <a:t>,n</a:t>
            </a:r>
            <a:r>
              <a:rPr kumimoji="1" lang="en-US" altLang="zh-CN" dirty="0" smtClean="0"/>
              <a:t>) processes</a:t>
            </a:r>
          </a:p>
          <a:p>
            <a:r>
              <a:rPr kumimoji="1" lang="en-US" altLang="zh-CN" dirty="0" smtClean="0"/>
              <a:t>Take into account of the associated gamma production</a:t>
            </a:r>
          </a:p>
          <a:p>
            <a:r>
              <a:rPr kumimoji="1" lang="en-US" altLang="zh-CN" dirty="0" smtClean="0"/>
              <a:t>Neutrino CNNS </a:t>
            </a:r>
            <a:endParaRPr kumimoji="1" lang="zh-CN" altLang="en-US" dirty="0"/>
          </a:p>
        </p:txBody>
      </p:sp>
      <p:sp>
        <p:nvSpPr>
          <p:cNvPr id="6" name="TextBox 5"/>
          <p:cNvSpPr txBox="1"/>
          <p:nvPr/>
        </p:nvSpPr>
        <p:spPr>
          <a:xfrm>
            <a:off x="6190789" y="972461"/>
            <a:ext cx="2152185" cy="369332"/>
          </a:xfrm>
          <a:prstGeom prst="rect">
            <a:avLst/>
          </a:prstGeom>
          <a:noFill/>
        </p:spPr>
        <p:txBody>
          <a:bodyPr wrap="square" rtlCol="0">
            <a:spAutoFit/>
          </a:bodyPr>
          <a:lstStyle/>
          <a:p>
            <a:r>
              <a:rPr lang="en-US" dirty="0"/>
              <a:t>N</a:t>
            </a:r>
            <a:r>
              <a:rPr lang="en-US" dirty="0" smtClean="0"/>
              <a:t>R from materials</a:t>
            </a:r>
            <a:endParaRPr lang="en-US" dirty="0"/>
          </a:p>
        </p:txBody>
      </p:sp>
      <p:pic>
        <p:nvPicPr>
          <p:cNvPr id="7" name="Picture 6"/>
          <p:cNvPicPr>
            <a:picLocks noChangeAspect="1"/>
          </p:cNvPicPr>
          <p:nvPr/>
        </p:nvPicPr>
        <p:blipFill>
          <a:blip r:embed="rId3"/>
          <a:stretch>
            <a:fillRect/>
          </a:stretch>
        </p:blipFill>
        <p:spPr>
          <a:xfrm>
            <a:off x="262890" y="4449807"/>
            <a:ext cx="4226234" cy="239926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379" y="3834384"/>
            <a:ext cx="4277621" cy="2912103"/>
          </a:xfrm>
          <a:prstGeom prst="rect">
            <a:avLst/>
          </a:prstGeom>
        </p:spPr>
      </p:pic>
      <p:pic>
        <p:nvPicPr>
          <p:cNvPr id="9" name="Picture 8"/>
          <p:cNvPicPr>
            <a:picLocks noChangeAspect="1"/>
          </p:cNvPicPr>
          <p:nvPr/>
        </p:nvPicPr>
        <p:blipFill>
          <a:blip r:embed="rId5"/>
          <a:stretch>
            <a:fillRect/>
          </a:stretch>
        </p:blipFill>
        <p:spPr>
          <a:xfrm>
            <a:off x="1554747" y="2720897"/>
            <a:ext cx="2675869" cy="1972418"/>
          </a:xfrm>
          <a:prstGeom prst="rect">
            <a:avLst/>
          </a:prstGeom>
        </p:spPr>
      </p:pic>
      <p:sp>
        <p:nvSpPr>
          <p:cNvPr id="10" name="TextBox 9"/>
          <p:cNvSpPr txBox="1"/>
          <p:nvPr/>
        </p:nvSpPr>
        <p:spPr>
          <a:xfrm>
            <a:off x="3084205" y="1842865"/>
            <a:ext cx="2391044" cy="369332"/>
          </a:xfrm>
          <a:prstGeom prst="rect">
            <a:avLst/>
          </a:prstGeom>
          <a:noFill/>
        </p:spPr>
        <p:txBody>
          <a:bodyPr wrap="square" rtlCol="0">
            <a:spAutoFit/>
          </a:bodyPr>
          <a:lstStyle/>
          <a:p>
            <a:r>
              <a:rPr kumimoji="1" lang="en-US" altLang="zh-CN" smtClean="0">
                <a:solidFill>
                  <a:srgbClr val="C00000"/>
                </a:solidFill>
              </a:rPr>
              <a:t>See Q.H. </a:t>
            </a:r>
            <a:r>
              <a:rPr kumimoji="1" lang="en-US" altLang="zh-CN" dirty="0" smtClean="0">
                <a:solidFill>
                  <a:srgbClr val="C00000"/>
                </a:solidFill>
              </a:rPr>
              <a:t>Wang’s talk</a:t>
            </a:r>
            <a:endParaRPr kumimoji="1" lang="zh-CN" altLang="en-US" dirty="0">
              <a:solidFill>
                <a:srgbClr val="C00000"/>
              </a:solidFill>
            </a:endParaRPr>
          </a:p>
        </p:txBody>
      </p:sp>
      <p:sp>
        <p:nvSpPr>
          <p:cNvPr id="11" name="TextBox 10"/>
          <p:cNvSpPr txBox="1"/>
          <p:nvPr/>
        </p:nvSpPr>
        <p:spPr>
          <a:xfrm>
            <a:off x="3434498" y="2671837"/>
            <a:ext cx="566488" cy="461665"/>
          </a:xfrm>
          <a:prstGeom prst="rect">
            <a:avLst/>
          </a:prstGeom>
          <a:noFill/>
        </p:spPr>
        <p:txBody>
          <a:bodyPr wrap="square" rtlCol="0">
            <a:spAutoFit/>
          </a:bodyPr>
          <a:lstStyle/>
          <a:p>
            <a:pPr algn="ctr"/>
            <a:r>
              <a:rPr lang="en-US" sz="2400" b="1" dirty="0"/>
              <a:t>N</a:t>
            </a:r>
            <a:r>
              <a:rPr lang="en-US" sz="2400" b="1" dirty="0" smtClean="0"/>
              <a:t>R </a:t>
            </a:r>
            <a:endParaRPr lang="en-US" sz="2400" b="1" dirty="0"/>
          </a:p>
        </p:txBody>
      </p:sp>
      <p:sp>
        <p:nvSpPr>
          <p:cNvPr id="12" name="Slide Number Placeholder 11"/>
          <p:cNvSpPr>
            <a:spLocks noGrp="1"/>
          </p:cNvSpPr>
          <p:nvPr>
            <p:ph type="sldNum" sz="quarter" idx="12"/>
          </p:nvPr>
        </p:nvSpPr>
        <p:spPr/>
        <p:txBody>
          <a:bodyPr/>
          <a:lstStyle/>
          <a:p>
            <a:fld id="{3374E902-E56C-EC48-93AE-39D12EC21934}" type="slidenum">
              <a:rPr lang="en-US" smtClean="0"/>
              <a:t>12</a:t>
            </a:fld>
            <a:endParaRPr lang="en-US"/>
          </a:p>
        </p:txBody>
      </p:sp>
    </p:spTree>
    <p:extLst>
      <p:ext uri="{BB962C8B-B14F-4D97-AF65-F5344CB8AC3E}">
        <p14:creationId xmlns:p14="http://schemas.microsoft.com/office/powerpoint/2010/main" val="1406490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Simulation</a:t>
            </a:r>
            <a:endParaRPr lang="en-US" dirty="0"/>
          </a:p>
        </p:txBody>
      </p:sp>
      <p:sp>
        <p:nvSpPr>
          <p:cNvPr id="3" name="Content Placeholder 2"/>
          <p:cNvSpPr>
            <a:spLocks noGrp="1"/>
          </p:cNvSpPr>
          <p:nvPr>
            <p:ph idx="1"/>
          </p:nvPr>
        </p:nvSpPr>
        <p:spPr/>
        <p:txBody>
          <a:bodyPr/>
          <a:lstStyle/>
          <a:p>
            <a:r>
              <a:rPr lang="en-US" altLang="zh-CN" dirty="0"/>
              <a:t>Total ER background: 0.05 </a:t>
            </a:r>
            <a:r>
              <a:rPr lang="en-US" altLang="zh-CN" dirty="0" err="1"/>
              <a:t>mDRU</a:t>
            </a:r>
            <a:endParaRPr lang="en-US" altLang="zh-CN" dirty="0"/>
          </a:p>
          <a:p>
            <a:r>
              <a:rPr lang="en-US" altLang="zh-CN" dirty="0"/>
              <a:t>Total NR background: 1 event / ton / </a:t>
            </a:r>
            <a:r>
              <a:rPr lang="en-US" altLang="zh-CN" dirty="0" smtClean="0"/>
              <a:t>year</a:t>
            </a:r>
          </a:p>
          <a:p>
            <a:r>
              <a:rPr lang="en-US" altLang="zh-CN" dirty="0" smtClean="0"/>
              <a:t>With 2-year exposure:</a:t>
            </a:r>
          </a:p>
          <a:p>
            <a:pPr lvl="1"/>
            <a:r>
              <a:rPr lang="en-US" altLang="zh-CN" dirty="0" smtClean="0"/>
              <a:t>2.5 ER events and 2.3 NR events </a:t>
            </a:r>
            <a:r>
              <a:rPr lang="en-US" dirty="0" smtClean="0"/>
              <a:t> </a:t>
            </a:r>
            <a:endParaRPr lang="en-US" dirty="0"/>
          </a:p>
        </p:txBody>
      </p:sp>
      <p:pic>
        <p:nvPicPr>
          <p:cNvPr id="16" name="Picture 15"/>
          <p:cNvPicPr>
            <a:picLocks noChangeAspect="1"/>
          </p:cNvPicPr>
          <p:nvPr/>
        </p:nvPicPr>
        <p:blipFill>
          <a:blip r:embed="rId3"/>
          <a:stretch>
            <a:fillRect/>
          </a:stretch>
        </p:blipFill>
        <p:spPr>
          <a:xfrm>
            <a:off x="1210011" y="2994587"/>
            <a:ext cx="6746838" cy="3863413"/>
          </a:xfrm>
          <a:prstGeom prst="rect">
            <a:avLst/>
          </a:prstGeom>
        </p:spPr>
      </p:pic>
      <p:sp>
        <p:nvSpPr>
          <p:cNvPr id="20" name="Slide Number Placeholder 19"/>
          <p:cNvSpPr>
            <a:spLocks noGrp="1"/>
          </p:cNvSpPr>
          <p:nvPr>
            <p:ph type="sldNum" sz="quarter" idx="12"/>
          </p:nvPr>
        </p:nvSpPr>
        <p:spPr/>
        <p:txBody>
          <a:bodyPr/>
          <a:lstStyle/>
          <a:p>
            <a:fld id="{3374E902-E56C-EC48-93AE-39D12EC21934}" type="slidenum">
              <a:rPr lang="en-US" smtClean="0"/>
              <a:t>13</a:t>
            </a:fld>
            <a:endParaRPr lang="en-US"/>
          </a:p>
        </p:txBody>
      </p:sp>
    </p:spTree>
    <p:extLst>
      <p:ext uri="{BB962C8B-B14F-4D97-AF65-F5344CB8AC3E}">
        <p14:creationId xmlns:p14="http://schemas.microsoft.com/office/powerpoint/2010/main" val="1767987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Expected Sensitivity</a:t>
            </a:r>
            <a:endParaRPr lang="en-US" dirty="0"/>
          </a:p>
        </p:txBody>
      </p:sp>
      <p:sp>
        <p:nvSpPr>
          <p:cNvPr id="3" name="Content Placeholder 2"/>
          <p:cNvSpPr>
            <a:spLocks noGrp="1"/>
          </p:cNvSpPr>
          <p:nvPr>
            <p:ph idx="1"/>
          </p:nvPr>
        </p:nvSpPr>
        <p:spPr>
          <a:xfrm>
            <a:off x="262890" y="960120"/>
            <a:ext cx="4989334" cy="5888955"/>
          </a:xfrm>
        </p:spPr>
        <p:txBody>
          <a:bodyPr/>
          <a:lstStyle/>
          <a:p>
            <a:r>
              <a:rPr lang="en-US" dirty="0" smtClean="0"/>
              <a:t>With two-year exposure, x10 improvement on sensitivity could be achieved.</a:t>
            </a:r>
          </a:p>
          <a:p>
            <a:r>
              <a:rPr lang="en-US" dirty="0"/>
              <a:t>S</a:t>
            </a:r>
            <a:r>
              <a:rPr lang="en-US" dirty="0" smtClean="0"/>
              <a:t>pin-independent DM-nucleon sensitivity may reach below 10</a:t>
            </a:r>
            <a:r>
              <a:rPr lang="en-US" baseline="30000" dirty="0" smtClean="0"/>
              <a:t>-47</a:t>
            </a:r>
            <a:r>
              <a:rPr lang="en-US" dirty="0" smtClean="0"/>
              <a:t>cm</a:t>
            </a:r>
            <a:r>
              <a:rPr lang="en-US" baseline="30000" dirty="0" smtClean="0"/>
              <a:t>2</a:t>
            </a:r>
            <a:r>
              <a:rPr lang="en-US" dirty="0" smtClean="0"/>
              <a:t> </a:t>
            </a:r>
          </a:p>
          <a:p>
            <a:r>
              <a:rPr lang="en-US" dirty="0" smtClean="0"/>
              <a:t>Spin-dependent DM-neutron 10</a:t>
            </a:r>
            <a:r>
              <a:rPr lang="en-US" baseline="30000" dirty="0" smtClean="0"/>
              <a:t>-42</a:t>
            </a:r>
            <a:r>
              <a:rPr lang="en-US" dirty="0" smtClean="0"/>
              <a:t> cm</a:t>
            </a:r>
            <a:r>
              <a:rPr lang="en-US" baseline="30000" dirty="0" smtClean="0"/>
              <a:t>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224" y="1164028"/>
            <a:ext cx="3885342" cy="26313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458" y="4226658"/>
            <a:ext cx="3885341" cy="263134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13" y="4244957"/>
            <a:ext cx="3858322" cy="2613043"/>
          </a:xfrm>
          <a:prstGeom prst="rect">
            <a:avLst/>
          </a:prstGeom>
        </p:spPr>
      </p:pic>
      <p:sp>
        <p:nvSpPr>
          <p:cNvPr id="10" name="TextBox 9"/>
          <p:cNvSpPr txBox="1"/>
          <p:nvPr/>
        </p:nvSpPr>
        <p:spPr>
          <a:xfrm>
            <a:off x="6222380" y="435548"/>
            <a:ext cx="2074127" cy="369332"/>
          </a:xfrm>
          <a:prstGeom prst="rect">
            <a:avLst/>
          </a:prstGeom>
          <a:noFill/>
        </p:spPr>
        <p:txBody>
          <a:bodyPr wrap="square" rtlCol="0">
            <a:spAutoFit/>
          </a:bodyPr>
          <a:lstStyle/>
          <a:p>
            <a:r>
              <a:rPr kumimoji="1" lang="en-US" altLang="zh-CN" dirty="0" err="1" smtClean="0">
                <a:solidFill>
                  <a:srgbClr val="C00000"/>
                </a:solidFill>
              </a:rPr>
              <a:t>arXiv</a:t>
            </a:r>
            <a:r>
              <a:rPr kumimoji="1" lang="en-US" altLang="zh-CN" dirty="0" smtClean="0">
                <a:solidFill>
                  <a:srgbClr val="C00000"/>
                </a:solidFill>
              </a:rPr>
              <a:t>:</a:t>
            </a:r>
            <a:r>
              <a:rPr lang="cs-CZ" altLang="zh-CN" dirty="0" smtClean="0">
                <a:solidFill>
                  <a:srgbClr val="C00000"/>
                </a:solidFill>
              </a:rPr>
              <a:t>1806.02229</a:t>
            </a:r>
            <a:endParaRPr kumimoji="1" lang="zh-CN" altLang="en-US" dirty="0">
              <a:solidFill>
                <a:srgbClr val="C00000"/>
              </a:solidFill>
            </a:endParaRPr>
          </a:p>
        </p:txBody>
      </p:sp>
      <p:sp>
        <p:nvSpPr>
          <p:cNvPr id="11" name="TextBox 10"/>
          <p:cNvSpPr txBox="1"/>
          <p:nvPr/>
        </p:nvSpPr>
        <p:spPr>
          <a:xfrm>
            <a:off x="7460167" y="1438508"/>
            <a:ext cx="479502" cy="369332"/>
          </a:xfrm>
          <a:prstGeom prst="rect">
            <a:avLst/>
          </a:prstGeom>
          <a:noFill/>
        </p:spPr>
        <p:txBody>
          <a:bodyPr wrap="square" rtlCol="0">
            <a:spAutoFit/>
          </a:bodyPr>
          <a:lstStyle/>
          <a:p>
            <a:r>
              <a:rPr kumimoji="1" lang="en-US" altLang="zh-CN" b="1" smtClean="0"/>
              <a:t>SI</a:t>
            </a:r>
            <a:endParaRPr kumimoji="1" lang="zh-CN" altLang="en-US" b="1" dirty="0"/>
          </a:p>
        </p:txBody>
      </p:sp>
      <p:sp>
        <p:nvSpPr>
          <p:cNvPr id="13" name="TextBox 12"/>
          <p:cNvSpPr txBox="1"/>
          <p:nvPr/>
        </p:nvSpPr>
        <p:spPr>
          <a:xfrm>
            <a:off x="1457094" y="4523679"/>
            <a:ext cx="1977481" cy="646331"/>
          </a:xfrm>
          <a:prstGeom prst="rect">
            <a:avLst/>
          </a:prstGeom>
          <a:noFill/>
        </p:spPr>
        <p:txBody>
          <a:bodyPr wrap="square" rtlCol="0">
            <a:spAutoFit/>
          </a:bodyPr>
          <a:lstStyle/>
          <a:p>
            <a:r>
              <a:rPr kumimoji="1" lang="en-US" altLang="zh-CN" b="1" smtClean="0"/>
              <a:t>SD </a:t>
            </a:r>
          </a:p>
          <a:p>
            <a:r>
              <a:rPr kumimoji="1" lang="en-US" altLang="zh-CN" b="1" dirty="0" smtClean="0"/>
              <a:t>neutron only</a:t>
            </a:r>
            <a:endParaRPr kumimoji="1" lang="zh-CN" altLang="en-US" b="1" dirty="0"/>
          </a:p>
        </p:txBody>
      </p:sp>
      <p:sp>
        <p:nvSpPr>
          <p:cNvPr id="14" name="TextBox 13"/>
          <p:cNvSpPr txBox="1"/>
          <p:nvPr/>
        </p:nvSpPr>
        <p:spPr>
          <a:xfrm>
            <a:off x="6319026" y="5729497"/>
            <a:ext cx="1977481" cy="646331"/>
          </a:xfrm>
          <a:prstGeom prst="rect">
            <a:avLst/>
          </a:prstGeom>
          <a:noFill/>
        </p:spPr>
        <p:txBody>
          <a:bodyPr wrap="square" rtlCol="0">
            <a:spAutoFit/>
          </a:bodyPr>
          <a:lstStyle/>
          <a:p>
            <a:r>
              <a:rPr kumimoji="1" lang="en-US" altLang="zh-CN" b="1" dirty="0" smtClean="0"/>
              <a:t>SD </a:t>
            </a:r>
          </a:p>
          <a:p>
            <a:r>
              <a:rPr kumimoji="1" lang="en-US" altLang="zh-CN" b="1" dirty="0" smtClean="0"/>
              <a:t>proton only</a:t>
            </a:r>
            <a:endParaRPr kumimoji="1" lang="zh-CN" altLang="en-US" b="1" dirty="0"/>
          </a:p>
        </p:txBody>
      </p:sp>
      <p:sp>
        <p:nvSpPr>
          <p:cNvPr id="15" name="Slide Number Placeholder 14"/>
          <p:cNvSpPr>
            <a:spLocks noGrp="1"/>
          </p:cNvSpPr>
          <p:nvPr>
            <p:ph type="sldNum" sz="quarter" idx="12"/>
          </p:nvPr>
        </p:nvSpPr>
        <p:spPr/>
        <p:txBody>
          <a:bodyPr/>
          <a:lstStyle/>
          <a:p>
            <a:fld id="{3374E902-E56C-EC48-93AE-39D12EC21934}" type="slidenum">
              <a:rPr lang="en-US" smtClean="0"/>
              <a:t>14</a:t>
            </a:fld>
            <a:endParaRPr lang="en-US"/>
          </a:p>
        </p:txBody>
      </p:sp>
    </p:spTree>
    <p:extLst>
      <p:ext uri="{BB962C8B-B14F-4D97-AF65-F5344CB8AC3E}">
        <p14:creationId xmlns:p14="http://schemas.microsoft.com/office/powerpoint/2010/main" val="1989260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Outlook</a:t>
            </a:r>
            <a:endParaRPr lang="en-US" dirty="0"/>
          </a:p>
        </p:txBody>
      </p:sp>
      <p:sp>
        <p:nvSpPr>
          <p:cNvPr id="3" name="Content Placeholder 2"/>
          <p:cNvSpPr>
            <a:spLocks noGrp="1"/>
          </p:cNvSpPr>
          <p:nvPr>
            <p:ph idx="1"/>
          </p:nvPr>
        </p:nvSpPr>
        <p:spPr/>
        <p:txBody>
          <a:bodyPr/>
          <a:lstStyle/>
          <a:p>
            <a:pPr algn="just"/>
            <a:r>
              <a:rPr lang="en-US" dirty="0" err="1" smtClean="0"/>
              <a:t>PandaX</a:t>
            </a:r>
            <a:r>
              <a:rPr lang="en-US" dirty="0" smtClean="0"/>
              <a:t> experiment with 580kg Xenon has reached the world frontier of dark matter direct detection.</a:t>
            </a:r>
          </a:p>
          <a:p>
            <a:pPr algn="just"/>
            <a:r>
              <a:rPr lang="en-US" altLang="zh-CN" dirty="0" smtClean="0"/>
              <a:t>PandaX-4T could be a multi-purpose detector for rare signal searches like dark matter, neutrino, </a:t>
            </a:r>
            <a:r>
              <a:rPr lang="en-US" altLang="zh-CN" dirty="0" err="1" smtClean="0"/>
              <a:t>etc</a:t>
            </a:r>
            <a:r>
              <a:rPr lang="en-US" altLang="zh-CN" dirty="0" smtClean="0"/>
              <a:t> </a:t>
            </a:r>
          </a:p>
          <a:p>
            <a:pPr algn="just"/>
            <a:r>
              <a:rPr lang="en-US" altLang="zh-CN" dirty="0" smtClean="0"/>
              <a:t>Detector R&amp;D is ongoing; assembly/commissioning is expected during 2019-2020</a:t>
            </a:r>
          </a:p>
          <a:p>
            <a:pPr algn="just"/>
            <a:r>
              <a:rPr lang="en-US" altLang="zh-CN" dirty="0" smtClean="0"/>
              <a:t>From detailed MC simulations, background level of PandaX-4T is estimated.</a:t>
            </a:r>
          </a:p>
          <a:p>
            <a:pPr algn="just"/>
            <a:r>
              <a:rPr lang="en-US" dirty="0" smtClean="0"/>
              <a:t>The sensitivity to SI DM could reach ~10</a:t>
            </a:r>
            <a:r>
              <a:rPr lang="en-US" baseline="30000" dirty="0" smtClean="0"/>
              <a:t>-47</a:t>
            </a:r>
            <a:r>
              <a:rPr lang="en-US" dirty="0" smtClean="0"/>
              <a:t>cm</a:t>
            </a:r>
            <a:r>
              <a:rPr lang="en-US" baseline="30000" dirty="0" smtClean="0"/>
              <a:t>2</a:t>
            </a:r>
            <a:r>
              <a:rPr lang="en-US" dirty="0" smtClean="0"/>
              <a:t> with two-year exposure.</a:t>
            </a:r>
          </a:p>
        </p:txBody>
      </p:sp>
      <p:sp>
        <p:nvSpPr>
          <p:cNvPr id="4" name="Slide Number Placeholder 3"/>
          <p:cNvSpPr>
            <a:spLocks noGrp="1"/>
          </p:cNvSpPr>
          <p:nvPr>
            <p:ph type="sldNum" sz="quarter" idx="12"/>
          </p:nvPr>
        </p:nvSpPr>
        <p:spPr/>
        <p:txBody>
          <a:bodyPr/>
          <a:lstStyle/>
          <a:p>
            <a:fld id="{3374E902-E56C-EC48-93AE-39D12EC21934}" type="slidenum">
              <a:rPr lang="en-US" smtClean="0"/>
              <a:t>15</a:t>
            </a:fld>
            <a:endParaRPr lang="en-US"/>
          </a:p>
        </p:txBody>
      </p:sp>
    </p:spTree>
    <p:extLst>
      <p:ext uri="{BB962C8B-B14F-4D97-AF65-F5344CB8AC3E}">
        <p14:creationId xmlns:p14="http://schemas.microsoft.com/office/powerpoint/2010/main" val="476393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Principle</a:t>
            </a:r>
            <a:endParaRPr lang="en-US" dirty="0"/>
          </a:p>
        </p:txBody>
      </p:sp>
      <p:sp>
        <p:nvSpPr>
          <p:cNvPr id="3" name="Content Placeholder 2"/>
          <p:cNvSpPr>
            <a:spLocks noGrp="1"/>
          </p:cNvSpPr>
          <p:nvPr>
            <p:ph idx="1"/>
          </p:nvPr>
        </p:nvSpPr>
        <p:spPr/>
        <p:txBody>
          <a:bodyPr/>
          <a:lstStyle/>
          <a:p>
            <a:r>
              <a:rPr lang="en-US" altLang="zh-CN" dirty="0"/>
              <a:t>D</a:t>
            </a:r>
            <a:r>
              <a:rPr lang="en-US" altLang="zh-CN" dirty="0" smtClean="0"/>
              <a:t>ouble </a:t>
            </a:r>
            <a:r>
              <a:rPr lang="en-US" altLang="zh-CN" dirty="0"/>
              <a:t>phase Xenon </a:t>
            </a:r>
            <a:r>
              <a:rPr lang="en-US" altLang="zh-CN" dirty="0" smtClean="0"/>
              <a:t>Time Projection Chamber</a:t>
            </a:r>
            <a:endParaRPr lang="en-US" altLang="zh-CN" dirty="0"/>
          </a:p>
          <a:p>
            <a:pPr lvl="1"/>
            <a:r>
              <a:rPr lang="en-US" altLang="zh-CN" dirty="0"/>
              <a:t>Mature </a:t>
            </a:r>
            <a:r>
              <a:rPr lang="en-US" altLang="zh-CN" dirty="0" smtClean="0"/>
              <a:t>technique</a:t>
            </a:r>
            <a:endParaRPr lang="en-US" altLang="zh-CN" dirty="0"/>
          </a:p>
          <a:p>
            <a:pPr lvl="1"/>
            <a:r>
              <a:rPr lang="en-US" altLang="zh-CN" dirty="0"/>
              <a:t>S</a:t>
            </a:r>
            <a:r>
              <a:rPr lang="en-US" altLang="zh-CN" dirty="0" smtClean="0"/>
              <a:t>ensitive </a:t>
            </a:r>
            <a:r>
              <a:rPr lang="en-US" altLang="zh-CN" dirty="0"/>
              <a:t>to massive DM candidate </a:t>
            </a:r>
          </a:p>
          <a:p>
            <a:pPr lvl="1"/>
            <a:r>
              <a:rPr lang="en-US" altLang="zh-CN" dirty="0" smtClean="0"/>
              <a:t>Self-shielding </a:t>
            </a:r>
            <a:r>
              <a:rPr lang="en-US" altLang="zh-CN" dirty="0"/>
              <a:t>property</a:t>
            </a:r>
          </a:p>
          <a:p>
            <a:pPr lvl="1"/>
            <a:r>
              <a:rPr lang="en-US" altLang="zh-CN" dirty="0"/>
              <a:t>S</a:t>
            </a:r>
            <a:r>
              <a:rPr lang="en-US" altLang="zh-CN" dirty="0" smtClean="0"/>
              <a:t>ignal/background discrimination</a:t>
            </a:r>
            <a:endParaRPr lang="en-US" altLang="zh-CN" dirty="0"/>
          </a:p>
          <a:p>
            <a:pPr lvl="1"/>
            <a:r>
              <a:rPr lang="en-US" altLang="zh-CN" dirty="0"/>
              <a:t>…</a:t>
            </a:r>
          </a:p>
          <a:p>
            <a:endParaRPr lang="en-US" altLang="zh-CN" dirty="0"/>
          </a:p>
          <a:p>
            <a:r>
              <a:rPr lang="en-US" altLang="zh-CN" dirty="0"/>
              <a:t>Dark matter </a:t>
            </a:r>
            <a:r>
              <a:rPr lang="en-US" altLang="zh-CN" dirty="0" smtClean="0"/>
              <a:t>detection </a:t>
            </a:r>
            <a:r>
              <a:rPr lang="en-US" altLang="zh-CN" dirty="0"/>
              <a:t>in Xenon detector</a:t>
            </a:r>
          </a:p>
          <a:p>
            <a:pPr lvl="1"/>
            <a:r>
              <a:rPr lang="en-US" altLang="zh-CN" dirty="0"/>
              <a:t>Incoming DM </a:t>
            </a:r>
            <a:r>
              <a:rPr lang="en-US" altLang="zh-CN" dirty="0" smtClean="0"/>
              <a:t>collides </a:t>
            </a:r>
            <a:r>
              <a:rPr lang="en-US" altLang="zh-CN" dirty="0"/>
              <a:t>with Xenon atom</a:t>
            </a:r>
          </a:p>
          <a:p>
            <a:pPr lvl="1"/>
            <a:r>
              <a:rPr lang="en-US" altLang="zh-CN" dirty="0"/>
              <a:t>Two signatures</a:t>
            </a:r>
          </a:p>
          <a:p>
            <a:pPr lvl="2"/>
            <a:r>
              <a:rPr lang="en-US" altLang="zh-CN" dirty="0"/>
              <a:t>S1</a:t>
            </a:r>
            <a:r>
              <a:rPr lang="zh-CN" altLang="en-US" dirty="0"/>
              <a:t>：</a:t>
            </a:r>
            <a:r>
              <a:rPr lang="en-US" altLang="zh-CN" dirty="0"/>
              <a:t>scintillation light in </a:t>
            </a:r>
            <a:r>
              <a:rPr lang="en-US" altLang="zh-CN" dirty="0" err="1"/>
              <a:t>LXe</a:t>
            </a:r>
            <a:r>
              <a:rPr lang="en-US" altLang="zh-CN" dirty="0"/>
              <a:t> upon scattering</a:t>
            </a:r>
          </a:p>
          <a:p>
            <a:pPr lvl="2"/>
            <a:r>
              <a:rPr lang="en-US" altLang="zh-CN" dirty="0"/>
              <a:t>S2</a:t>
            </a:r>
            <a:r>
              <a:rPr lang="zh-CN" altLang="en-US" dirty="0"/>
              <a:t>：</a:t>
            </a:r>
            <a:r>
              <a:rPr lang="en-US" altLang="zh-CN" dirty="0"/>
              <a:t>scintillation light in </a:t>
            </a:r>
            <a:r>
              <a:rPr lang="en-US" altLang="zh-CN" dirty="0" err="1"/>
              <a:t>GXe</a:t>
            </a:r>
            <a:r>
              <a:rPr lang="en-US" altLang="zh-CN" dirty="0"/>
              <a:t> due to ionization electron</a:t>
            </a:r>
          </a:p>
          <a:p>
            <a:pPr lvl="1"/>
            <a:r>
              <a:rPr lang="en-US" altLang="zh-CN" dirty="0"/>
              <a:t>Reconstruct the collision energy and 3-D position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86386" y="1614626"/>
            <a:ext cx="3457614" cy="2808517"/>
          </a:xfrm>
          <a:prstGeom prst="rect">
            <a:avLst/>
          </a:prstGeom>
        </p:spPr>
      </p:pic>
      <p:sp>
        <p:nvSpPr>
          <p:cNvPr id="5" name="Slide Number Placeholder 4"/>
          <p:cNvSpPr>
            <a:spLocks noGrp="1"/>
          </p:cNvSpPr>
          <p:nvPr>
            <p:ph type="sldNum" sz="quarter" idx="12"/>
          </p:nvPr>
        </p:nvSpPr>
        <p:spPr/>
        <p:txBody>
          <a:bodyPr/>
          <a:lstStyle/>
          <a:p>
            <a:fld id="{3374E902-E56C-EC48-93AE-39D12EC21934}" type="slidenum">
              <a:rPr lang="en-US" smtClean="0"/>
              <a:t>16</a:t>
            </a:fld>
            <a:endParaRPr lang="en-US"/>
          </a:p>
        </p:txBody>
      </p:sp>
    </p:spTree>
    <p:extLst>
      <p:ext uri="{BB962C8B-B14F-4D97-AF65-F5344CB8AC3E}">
        <p14:creationId xmlns:p14="http://schemas.microsoft.com/office/powerpoint/2010/main" val="131935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357953" y="3378246"/>
            <a:ext cx="2054017" cy="1329070"/>
          </a:xfrm>
          <a:prstGeom prst="rect">
            <a:avLst/>
          </a:prstGeom>
        </p:spPr>
      </p:pic>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err="1" smtClean="0">
                <a:solidFill>
                  <a:srgbClr val="FF0000"/>
                </a:solidFill>
              </a:rPr>
              <a:t>LXe</a:t>
            </a:r>
            <a:r>
              <a:rPr lang="en-US" dirty="0" smtClean="0">
                <a:solidFill>
                  <a:srgbClr val="FF0000"/>
                </a:solidFill>
              </a:rPr>
              <a:t> Detector for measuring rare physics events</a:t>
            </a:r>
          </a:p>
          <a:p>
            <a:endParaRPr lang="en-US" dirty="0" smtClean="0"/>
          </a:p>
          <a:p>
            <a:r>
              <a:rPr lang="en-US" dirty="0" smtClean="0"/>
              <a:t>Dark Matter Direction Detection</a:t>
            </a:r>
          </a:p>
          <a:p>
            <a:pPr lvl="1"/>
            <a:r>
              <a:rPr lang="en-US" dirty="0" smtClean="0"/>
              <a:t>Xenon detectors leading sensitivity for massive DM </a:t>
            </a:r>
            <a:endParaRPr lang="en-US" dirty="0"/>
          </a:p>
          <a:p>
            <a:pPr lvl="1"/>
            <a:r>
              <a:rPr lang="en-US" dirty="0" smtClean="0"/>
              <a:t>Cross-check with indirect detection and collider search</a:t>
            </a:r>
            <a:endParaRPr lang="en-US" dirty="0"/>
          </a:p>
          <a:p>
            <a:endParaRPr lang="en-US" dirty="0"/>
          </a:p>
          <a:p>
            <a:r>
              <a:rPr lang="en-US" dirty="0" smtClean="0"/>
              <a:t>Neutrino detection</a:t>
            </a:r>
          </a:p>
          <a:p>
            <a:pPr lvl="1"/>
            <a:r>
              <a:rPr lang="en-US" dirty="0" smtClean="0"/>
              <a:t>Neutrino-nucleus coherent</a:t>
            </a:r>
            <a:r>
              <a:rPr lang="zh-CN" altLang="en-US" dirty="0" smtClean="0"/>
              <a:t> </a:t>
            </a:r>
            <a:r>
              <a:rPr lang="en-US" altLang="zh-CN" dirty="0" smtClean="0"/>
              <a:t>scattering</a:t>
            </a:r>
            <a:endParaRPr lang="en-US" dirty="0" smtClean="0"/>
          </a:p>
          <a:p>
            <a:pPr lvl="1"/>
            <a:r>
              <a:rPr lang="en-US" dirty="0" smtClean="0"/>
              <a:t>Solar pp, </a:t>
            </a:r>
            <a:r>
              <a:rPr lang="en-US" baseline="30000" dirty="0" smtClean="0"/>
              <a:t>8</a:t>
            </a:r>
            <a:r>
              <a:rPr lang="en-US" dirty="0" smtClean="0"/>
              <a:t>B, DSNB</a:t>
            </a:r>
          </a:p>
          <a:p>
            <a:endParaRPr lang="en-US" dirty="0" smtClean="0"/>
          </a:p>
          <a:p>
            <a:r>
              <a:rPr lang="en-US" dirty="0" err="1"/>
              <a:t>Neutrinoless</a:t>
            </a:r>
            <a:r>
              <a:rPr lang="en-US" dirty="0"/>
              <a:t> double beta decay</a:t>
            </a:r>
          </a:p>
          <a:p>
            <a:pPr lvl="1"/>
            <a:r>
              <a:rPr lang="zh-CN" altLang="en-US" baseline="30000" dirty="0">
                <a:latin typeface="Times New Roman" charset="0"/>
                <a:ea typeface="楷体_GB2312" charset="0"/>
              </a:rPr>
              <a:t> </a:t>
            </a:r>
            <a:r>
              <a:rPr lang="en-US" altLang="zh-CN" baseline="30000" dirty="0">
                <a:latin typeface="Times New Roman" charset="0"/>
                <a:ea typeface="楷体_GB2312" charset="0"/>
              </a:rPr>
              <a:t>136</a:t>
            </a:r>
            <a:r>
              <a:rPr lang="en-US" altLang="zh-CN" dirty="0">
                <a:latin typeface="Times New Roman" charset="0"/>
                <a:ea typeface="楷体_GB2312" charset="0"/>
              </a:rPr>
              <a:t>Xe → </a:t>
            </a:r>
            <a:r>
              <a:rPr lang="en-US" altLang="zh-CN" baseline="30000" dirty="0">
                <a:latin typeface="Times New Roman" charset="0"/>
                <a:ea typeface="楷体_GB2312" charset="0"/>
              </a:rPr>
              <a:t>136</a:t>
            </a:r>
            <a:r>
              <a:rPr lang="en-US" altLang="zh-CN" dirty="0">
                <a:latin typeface="Times New Roman" charset="0"/>
                <a:ea typeface="楷体_GB2312" charset="0"/>
              </a:rPr>
              <a:t>Ba + 2e</a:t>
            </a:r>
            <a:r>
              <a:rPr lang="en-US" altLang="zh-CN" baseline="30000" dirty="0">
                <a:latin typeface="Times New Roman" charset="0"/>
                <a:ea typeface="楷体_GB2312" charset="0"/>
              </a:rPr>
              <a:t>-</a:t>
            </a:r>
            <a:endParaRPr lang="en-US" dirty="0"/>
          </a:p>
          <a:p>
            <a:pPr lvl="1"/>
            <a:r>
              <a:rPr lang="en-US" dirty="0" err="1"/>
              <a:t>Majorana</a:t>
            </a:r>
            <a:r>
              <a:rPr lang="en-US" dirty="0"/>
              <a:t> neutrino? Anti-matter? Neutrino mass</a:t>
            </a:r>
            <a:r>
              <a:rPr lang="en-US" dirty="0" smtClean="0"/>
              <a:t>?</a:t>
            </a:r>
            <a:endParaRPr lang="en-US" dirty="0"/>
          </a:p>
          <a:p>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0584" y="1421857"/>
            <a:ext cx="1416813" cy="93104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5539" y="1421858"/>
            <a:ext cx="2238446" cy="1537286"/>
          </a:xfrm>
          <a:prstGeom prst="rect">
            <a:avLst/>
          </a:prstGeom>
        </p:spPr>
      </p:pic>
      <p:pic>
        <p:nvPicPr>
          <p:cNvPr id="6"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62747" y="4963679"/>
            <a:ext cx="2261238" cy="184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33892" y="2982502"/>
            <a:ext cx="2810108" cy="1942140"/>
          </a:xfrm>
          <a:prstGeom prst="rect">
            <a:avLst/>
          </a:prstGeom>
        </p:spPr>
      </p:pic>
      <p:sp>
        <p:nvSpPr>
          <p:cNvPr id="10" name="Slide Number Placeholder 9"/>
          <p:cNvSpPr>
            <a:spLocks noGrp="1"/>
          </p:cNvSpPr>
          <p:nvPr>
            <p:ph type="sldNum" sz="quarter" idx="12"/>
          </p:nvPr>
        </p:nvSpPr>
        <p:spPr/>
        <p:txBody>
          <a:bodyPr/>
          <a:lstStyle/>
          <a:p>
            <a:fld id="{3374E902-E56C-EC48-93AE-39D12EC21934}" type="slidenum">
              <a:rPr lang="en-US" smtClean="0"/>
              <a:t>17</a:t>
            </a:fld>
            <a:endParaRPr lang="en-US"/>
          </a:p>
        </p:txBody>
      </p:sp>
    </p:spTree>
    <p:extLst>
      <p:ext uri="{BB962C8B-B14F-4D97-AF65-F5344CB8AC3E}">
        <p14:creationId xmlns:p14="http://schemas.microsoft.com/office/powerpoint/2010/main" val="758553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Interesting Signatures from Indirect Search</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pic>
        <p:nvPicPr>
          <p:cNvPr id="6" name="Picture 5"/>
          <p:cNvPicPr>
            <a:picLocks noChangeAspect="1"/>
          </p:cNvPicPr>
          <p:nvPr/>
        </p:nvPicPr>
        <p:blipFill>
          <a:blip r:embed="rId3"/>
          <a:stretch>
            <a:fillRect/>
          </a:stretch>
        </p:blipFill>
        <p:spPr>
          <a:xfrm>
            <a:off x="0" y="3477333"/>
            <a:ext cx="4583430" cy="3129921"/>
          </a:xfrm>
          <a:prstGeom prst="rect">
            <a:avLst/>
          </a:prstGeom>
        </p:spPr>
      </p:pic>
      <p:pic>
        <p:nvPicPr>
          <p:cNvPr id="7" name="Picture 6"/>
          <p:cNvPicPr>
            <a:picLocks noChangeAspect="1"/>
          </p:cNvPicPr>
          <p:nvPr/>
        </p:nvPicPr>
        <p:blipFill>
          <a:blip r:embed="rId4"/>
          <a:stretch>
            <a:fillRect/>
          </a:stretch>
        </p:blipFill>
        <p:spPr>
          <a:xfrm>
            <a:off x="1026039" y="1137932"/>
            <a:ext cx="3107550" cy="2062636"/>
          </a:xfrm>
          <a:prstGeom prst="rect">
            <a:avLst/>
          </a:prstGeom>
        </p:spPr>
      </p:pic>
      <p:pic>
        <p:nvPicPr>
          <p:cNvPr id="8" name="Picture 7"/>
          <p:cNvPicPr>
            <a:picLocks noChangeAspect="1"/>
          </p:cNvPicPr>
          <p:nvPr/>
        </p:nvPicPr>
        <p:blipFill>
          <a:blip r:embed="rId5"/>
          <a:stretch>
            <a:fillRect/>
          </a:stretch>
        </p:blipFill>
        <p:spPr>
          <a:xfrm>
            <a:off x="5535566" y="1137932"/>
            <a:ext cx="2723262" cy="2161589"/>
          </a:xfrm>
          <a:prstGeom prst="rect">
            <a:avLst/>
          </a:prstGeom>
        </p:spPr>
      </p:pic>
      <p:pic>
        <p:nvPicPr>
          <p:cNvPr id="5" name="Picture 4"/>
          <p:cNvPicPr>
            <a:picLocks noChangeAspect="1"/>
          </p:cNvPicPr>
          <p:nvPr/>
        </p:nvPicPr>
        <p:blipFill>
          <a:blip r:embed="rId6"/>
          <a:stretch>
            <a:fillRect/>
          </a:stretch>
        </p:blipFill>
        <p:spPr>
          <a:xfrm>
            <a:off x="4876800" y="3477333"/>
            <a:ext cx="4027170" cy="3068320"/>
          </a:xfrm>
          <a:prstGeom prst="rect">
            <a:avLst/>
          </a:prstGeom>
        </p:spPr>
      </p:pic>
      <p:sp>
        <p:nvSpPr>
          <p:cNvPr id="4" name="TextBox 3"/>
          <p:cNvSpPr txBox="1"/>
          <p:nvPr/>
        </p:nvSpPr>
        <p:spPr>
          <a:xfrm>
            <a:off x="6266985" y="3713356"/>
            <a:ext cx="1115122" cy="369332"/>
          </a:xfrm>
          <a:prstGeom prst="rect">
            <a:avLst/>
          </a:prstGeom>
          <a:noFill/>
        </p:spPr>
        <p:txBody>
          <a:bodyPr wrap="square" rtlCol="0">
            <a:spAutoFit/>
          </a:bodyPr>
          <a:lstStyle/>
          <a:p>
            <a:r>
              <a:rPr lang="en-US" smtClean="0"/>
              <a:t>DAMPE</a:t>
            </a:r>
            <a:endParaRPr lang="en-US"/>
          </a:p>
        </p:txBody>
      </p:sp>
      <p:sp>
        <p:nvSpPr>
          <p:cNvPr id="11" name="TextBox 10"/>
          <p:cNvSpPr txBox="1"/>
          <p:nvPr/>
        </p:nvSpPr>
        <p:spPr>
          <a:xfrm>
            <a:off x="2683726" y="3620429"/>
            <a:ext cx="1115122" cy="369332"/>
          </a:xfrm>
          <a:prstGeom prst="rect">
            <a:avLst/>
          </a:prstGeom>
          <a:noFill/>
        </p:spPr>
        <p:txBody>
          <a:bodyPr wrap="square" rtlCol="0">
            <a:spAutoFit/>
          </a:bodyPr>
          <a:lstStyle/>
          <a:p>
            <a:r>
              <a:rPr lang="en-US" dirty="0" smtClean="0"/>
              <a:t>AMS-02</a:t>
            </a:r>
            <a:endParaRPr lang="en-US" dirty="0"/>
          </a:p>
        </p:txBody>
      </p:sp>
      <p:cxnSp>
        <p:nvCxnSpPr>
          <p:cNvPr id="13" name="Straight Arrow Connector 12"/>
          <p:cNvCxnSpPr/>
          <p:nvPr/>
        </p:nvCxnSpPr>
        <p:spPr>
          <a:xfrm flipH="1">
            <a:off x="7907477" y="3787446"/>
            <a:ext cx="397218" cy="814039"/>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7234472" y="4573942"/>
            <a:ext cx="868166" cy="936702"/>
          </a:xfrm>
          <a:prstGeom prst="ellipse">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3374E902-E56C-EC48-93AE-39D12EC21934}" type="slidenum">
              <a:rPr lang="en-US" smtClean="0"/>
              <a:t>18</a:t>
            </a:fld>
            <a:endParaRPr lang="en-US"/>
          </a:p>
        </p:txBody>
      </p:sp>
    </p:spTree>
    <p:extLst>
      <p:ext uri="{BB962C8B-B14F-4D97-AF65-F5344CB8AC3E}">
        <p14:creationId xmlns:p14="http://schemas.microsoft.com/office/powerpoint/2010/main" val="795883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99365" y="982819"/>
            <a:ext cx="4284065" cy="5532783"/>
          </a:xfrm>
          <a:prstGeom prst="rect">
            <a:avLst/>
          </a:prstGeom>
        </p:spPr>
      </p:pic>
      <p:sp>
        <p:nvSpPr>
          <p:cNvPr id="2" name="Title 1"/>
          <p:cNvSpPr>
            <a:spLocks noGrp="1"/>
          </p:cNvSpPr>
          <p:nvPr>
            <p:ph type="title"/>
          </p:nvPr>
        </p:nvSpPr>
        <p:spPr/>
        <p:txBody>
          <a:bodyPr/>
          <a:lstStyle/>
          <a:p>
            <a:r>
              <a:rPr lang="en-US" dirty="0" smtClean="0"/>
              <a:t>Multi-ton Xenon Detectors</a:t>
            </a:r>
            <a:r>
              <a:rPr lang="zh-CN" altLang="en-US" dirty="0" smtClean="0"/>
              <a:t> </a:t>
            </a:r>
            <a:r>
              <a:rPr lang="en-US" altLang="zh-CN" dirty="0" smtClean="0"/>
              <a:t>in</a:t>
            </a:r>
            <a:r>
              <a:rPr lang="zh-CN" altLang="en-US" dirty="0" smtClean="0"/>
              <a:t> </a:t>
            </a:r>
            <a:r>
              <a:rPr lang="en-US" altLang="zh-CN" dirty="0" smtClean="0"/>
              <a:t>the World</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sp>
        <p:nvSpPr>
          <p:cNvPr id="14" name="TextBox 13"/>
          <p:cNvSpPr txBox="1">
            <a:spLocks noChangeArrowheads="1"/>
          </p:cNvSpPr>
          <p:nvPr/>
        </p:nvSpPr>
        <p:spPr bwMode="auto">
          <a:xfrm>
            <a:off x="293620" y="5684605"/>
            <a:ext cx="4289809"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400" b="1" dirty="0" smtClean="0">
                <a:latin typeface="Franklin Gothic Book" panose="020B0503020102020204" pitchFamily="34" charset="0"/>
                <a:ea typeface="+mj-ea"/>
                <a:cs typeface="Times New Roman" panose="02020603050405020304" pitchFamily="18" charset="0"/>
              </a:rPr>
              <a:t>LZ, 7-ton, in preparation, Sanford Lab</a:t>
            </a:r>
          </a:p>
        </p:txBody>
      </p:sp>
      <p:pic>
        <p:nvPicPr>
          <p:cNvPr id="15" name="内容占位符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38884" y="960120"/>
            <a:ext cx="4270830" cy="5524797"/>
          </a:xfrm>
          <a:prstGeom prst="rect">
            <a:avLst/>
          </a:prstGeom>
        </p:spPr>
      </p:pic>
      <p:pic>
        <p:nvPicPr>
          <p:cNvPr id="16" name="图片 26"/>
          <p:cNvPicPr>
            <a:picLocks noChangeAspect="1"/>
          </p:cNvPicPr>
          <p:nvPr/>
        </p:nvPicPr>
        <p:blipFill>
          <a:blip r:embed="rId5"/>
          <a:stretch>
            <a:fillRect/>
          </a:stretch>
        </p:blipFill>
        <p:spPr>
          <a:xfrm>
            <a:off x="4634096" y="5172141"/>
            <a:ext cx="4275617" cy="1343461"/>
          </a:xfrm>
          <a:prstGeom prst="rect">
            <a:avLst/>
          </a:prstGeom>
        </p:spPr>
      </p:pic>
      <p:sp>
        <p:nvSpPr>
          <p:cNvPr id="17" name="文本框 5"/>
          <p:cNvSpPr txBox="1"/>
          <p:nvPr/>
        </p:nvSpPr>
        <p:spPr>
          <a:xfrm>
            <a:off x="4634096" y="4708072"/>
            <a:ext cx="1402948" cy="461665"/>
          </a:xfrm>
          <a:prstGeom prst="rect">
            <a:avLst/>
          </a:prstGeom>
          <a:solidFill>
            <a:srgbClr val="FFCC99"/>
          </a:solidFill>
        </p:spPr>
        <p:txBody>
          <a:bodyPr wrap="none" rtlCol="0">
            <a:spAutoFit/>
          </a:bodyPr>
          <a:lstStyle/>
          <a:p>
            <a:r>
              <a:rPr lang="en-US" altLang="zh-CN" sz="2400" dirty="0" smtClean="0"/>
              <a:t>XENON1T</a:t>
            </a:r>
            <a:endParaRPr lang="en-US" sz="2400" dirty="0"/>
          </a:p>
        </p:txBody>
      </p:sp>
      <p:sp>
        <p:nvSpPr>
          <p:cNvPr id="4" name="Slide Number Placeholder 3"/>
          <p:cNvSpPr>
            <a:spLocks noGrp="1"/>
          </p:cNvSpPr>
          <p:nvPr>
            <p:ph type="sldNum" sz="quarter" idx="12"/>
          </p:nvPr>
        </p:nvSpPr>
        <p:spPr/>
        <p:txBody>
          <a:bodyPr/>
          <a:lstStyle/>
          <a:p>
            <a:fld id="{3374E902-E56C-EC48-93AE-39D12EC21934}" type="slidenum">
              <a:rPr lang="en-US" smtClean="0"/>
              <a:t>19</a:t>
            </a:fld>
            <a:endParaRPr lang="en-US"/>
          </a:p>
        </p:txBody>
      </p:sp>
    </p:spTree>
    <p:extLst>
      <p:ext uri="{BB962C8B-B14F-4D97-AF65-F5344CB8AC3E}">
        <p14:creationId xmlns:p14="http://schemas.microsoft.com/office/powerpoint/2010/main" val="1590179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altLang="zh-CN" dirty="0" smtClean="0"/>
              <a:t>PandaX-4T upgrade plan</a:t>
            </a:r>
          </a:p>
          <a:p>
            <a:r>
              <a:rPr lang="en-US" dirty="0" smtClean="0"/>
              <a:t>Background simulation</a:t>
            </a:r>
          </a:p>
          <a:p>
            <a:r>
              <a:rPr lang="en-US" dirty="0" smtClean="0"/>
              <a:t>Expected sensitivity</a:t>
            </a:r>
          </a:p>
          <a:p>
            <a:r>
              <a:rPr lang="en-US" dirty="0" smtClean="0"/>
              <a:t>Summary</a:t>
            </a:r>
            <a:endParaRPr lang="en-US" dirty="0"/>
          </a:p>
        </p:txBody>
      </p:sp>
      <p:sp>
        <p:nvSpPr>
          <p:cNvPr id="12" name="Slide Number Placeholder 11"/>
          <p:cNvSpPr>
            <a:spLocks noGrp="1"/>
          </p:cNvSpPr>
          <p:nvPr>
            <p:ph type="sldNum" sz="quarter" idx="12"/>
          </p:nvPr>
        </p:nvSpPr>
        <p:spPr/>
        <p:txBody>
          <a:bodyPr/>
          <a:lstStyle/>
          <a:p>
            <a:fld id="{3374E902-E56C-EC48-93AE-39D12EC21934}" type="slidenum">
              <a:rPr lang="en-US" smtClean="0"/>
              <a:t>2</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042" y="2810107"/>
            <a:ext cx="5973872" cy="3889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248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0830" y="3960608"/>
            <a:ext cx="16065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555908" y="5962514"/>
            <a:ext cx="149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ea typeface="宋体" charset="-122"/>
              </a:defRPr>
            </a:lvl1pPr>
            <a:lvl2pPr marL="685800" indent="-228600">
              <a:lnSpc>
                <a:spcPct val="90000"/>
              </a:lnSpc>
              <a:spcBef>
                <a:spcPts val="500"/>
              </a:spcBef>
              <a:buFont typeface="Arial" charset="0"/>
              <a:buChar char="•"/>
              <a:defRPr sz="2400">
                <a:solidFill>
                  <a:schemeClr val="tx1"/>
                </a:solidFill>
                <a:latin typeface="Calibri" charset="0"/>
                <a:ea typeface="宋体" charset="-122"/>
              </a:defRPr>
            </a:lvl2pPr>
            <a:lvl3pPr marL="1143000" indent="-228600">
              <a:lnSpc>
                <a:spcPct val="90000"/>
              </a:lnSpc>
              <a:spcBef>
                <a:spcPts val="500"/>
              </a:spcBef>
              <a:buFont typeface="Arial" charset="0"/>
              <a:buChar char="•"/>
              <a:defRPr sz="2000">
                <a:solidFill>
                  <a:schemeClr val="tx1"/>
                </a:solidFill>
                <a:latin typeface="Calibri" charset="0"/>
                <a:ea typeface="宋体" charset="-122"/>
              </a:defRPr>
            </a:lvl3pPr>
            <a:lvl4pPr marL="1600200" indent="-228600">
              <a:lnSpc>
                <a:spcPct val="90000"/>
              </a:lnSpc>
              <a:spcBef>
                <a:spcPts val="500"/>
              </a:spcBef>
              <a:buFont typeface="Arial" charset="0"/>
              <a:buChar char="•"/>
              <a:defRPr>
                <a:solidFill>
                  <a:schemeClr val="tx1"/>
                </a:solidFill>
                <a:latin typeface="Calibri" charset="0"/>
                <a:ea typeface="宋体" charset="-122"/>
              </a:defRPr>
            </a:lvl4pPr>
            <a:lvl5pPr marL="2057400" indent="-228600">
              <a:lnSpc>
                <a:spcPct val="90000"/>
              </a:lnSpc>
              <a:spcBef>
                <a:spcPts val="500"/>
              </a:spcBef>
              <a:buFont typeface="Arial" charset="0"/>
              <a:buChar char="•"/>
              <a:defRPr>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9pPr>
          </a:lstStyle>
          <a:p>
            <a:pPr algn="ctr" eaLnBrk="1" hangingPunct="1">
              <a:lnSpc>
                <a:spcPct val="100000"/>
              </a:lnSpc>
              <a:spcBef>
                <a:spcPct val="0"/>
              </a:spcBef>
              <a:buFontTx/>
              <a:buNone/>
            </a:pPr>
            <a:r>
              <a:rPr lang="en-US" altLang="zh-CN" sz="1600" b="1" dirty="0">
                <a:latin typeface="+mj-ea"/>
                <a:ea typeface="+mj-ea"/>
                <a:cs typeface="Times New Roman" charset="0"/>
              </a:rPr>
              <a:t>Phase I: </a:t>
            </a:r>
          </a:p>
          <a:p>
            <a:pPr algn="ctr" eaLnBrk="1" hangingPunct="1">
              <a:lnSpc>
                <a:spcPct val="100000"/>
              </a:lnSpc>
              <a:spcBef>
                <a:spcPct val="0"/>
              </a:spcBef>
              <a:buFontTx/>
              <a:buNone/>
            </a:pPr>
            <a:r>
              <a:rPr lang="en-US" altLang="zh-CN" sz="1600" b="1" dirty="0">
                <a:latin typeface="+mj-ea"/>
                <a:ea typeface="+mj-ea"/>
                <a:cs typeface="Times New Roman" charset="0"/>
              </a:rPr>
              <a:t>120 kg DM</a:t>
            </a:r>
          </a:p>
          <a:p>
            <a:pPr algn="ctr" eaLnBrk="1" hangingPunct="1">
              <a:lnSpc>
                <a:spcPct val="100000"/>
              </a:lnSpc>
              <a:spcBef>
                <a:spcPct val="0"/>
              </a:spcBef>
              <a:buFontTx/>
              <a:buNone/>
            </a:pPr>
            <a:r>
              <a:rPr lang="en-US" altLang="zh-CN" sz="1600" b="1" dirty="0">
                <a:solidFill>
                  <a:srgbClr val="FF0066"/>
                </a:solidFill>
                <a:latin typeface="+mj-ea"/>
                <a:ea typeface="+mj-ea"/>
                <a:cs typeface="Times New Roman" charset="0"/>
              </a:rPr>
              <a:t>2009-2014</a:t>
            </a:r>
          </a:p>
        </p:txBody>
      </p:sp>
      <p:pic>
        <p:nvPicPr>
          <p:cNvPr id="9" name="图片 4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041" y="3974497"/>
            <a:ext cx="243363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p:cNvSpPr txBox="1">
            <a:spLocks noChangeArrowheads="1"/>
          </p:cNvSpPr>
          <p:nvPr/>
        </p:nvSpPr>
        <p:spPr bwMode="auto">
          <a:xfrm>
            <a:off x="2890619" y="5986775"/>
            <a:ext cx="14811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ea typeface="宋体" charset="-122"/>
              </a:defRPr>
            </a:lvl1pPr>
            <a:lvl2pPr marL="685800" indent="-228600">
              <a:lnSpc>
                <a:spcPct val="90000"/>
              </a:lnSpc>
              <a:spcBef>
                <a:spcPts val="500"/>
              </a:spcBef>
              <a:buFont typeface="Arial" charset="0"/>
              <a:buChar char="•"/>
              <a:defRPr sz="2400">
                <a:solidFill>
                  <a:schemeClr val="tx1"/>
                </a:solidFill>
                <a:latin typeface="Calibri" charset="0"/>
                <a:ea typeface="宋体" charset="-122"/>
              </a:defRPr>
            </a:lvl2pPr>
            <a:lvl3pPr marL="1143000" indent="-228600">
              <a:lnSpc>
                <a:spcPct val="90000"/>
              </a:lnSpc>
              <a:spcBef>
                <a:spcPts val="500"/>
              </a:spcBef>
              <a:buFont typeface="Arial" charset="0"/>
              <a:buChar char="•"/>
              <a:defRPr sz="2000">
                <a:solidFill>
                  <a:schemeClr val="tx1"/>
                </a:solidFill>
                <a:latin typeface="Calibri" charset="0"/>
                <a:ea typeface="宋体" charset="-122"/>
              </a:defRPr>
            </a:lvl3pPr>
            <a:lvl4pPr marL="1600200" indent="-228600">
              <a:lnSpc>
                <a:spcPct val="90000"/>
              </a:lnSpc>
              <a:spcBef>
                <a:spcPts val="500"/>
              </a:spcBef>
              <a:buFont typeface="Arial" charset="0"/>
              <a:buChar char="•"/>
              <a:defRPr>
                <a:solidFill>
                  <a:schemeClr val="tx1"/>
                </a:solidFill>
                <a:latin typeface="Calibri" charset="0"/>
                <a:ea typeface="宋体" charset="-122"/>
              </a:defRPr>
            </a:lvl4pPr>
            <a:lvl5pPr marL="2057400" indent="-228600">
              <a:lnSpc>
                <a:spcPct val="90000"/>
              </a:lnSpc>
              <a:spcBef>
                <a:spcPts val="500"/>
              </a:spcBef>
              <a:buFont typeface="Arial" charset="0"/>
              <a:buChar char="•"/>
              <a:defRPr>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9pPr>
          </a:lstStyle>
          <a:p>
            <a:pPr algn="ctr" eaLnBrk="1" hangingPunct="1">
              <a:lnSpc>
                <a:spcPct val="100000"/>
              </a:lnSpc>
              <a:spcBef>
                <a:spcPct val="0"/>
              </a:spcBef>
              <a:buFontTx/>
              <a:buNone/>
            </a:pPr>
            <a:r>
              <a:rPr lang="en-US" altLang="zh-CN" sz="1600" b="1" dirty="0">
                <a:latin typeface="+mj-ea"/>
                <a:ea typeface="+mj-ea"/>
                <a:cs typeface="Times New Roman" charset="0"/>
              </a:rPr>
              <a:t>Phase II: </a:t>
            </a:r>
          </a:p>
          <a:p>
            <a:pPr algn="ctr" eaLnBrk="1" hangingPunct="1">
              <a:lnSpc>
                <a:spcPct val="100000"/>
              </a:lnSpc>
              <a:spcBef>
                <a:spcPct val="0"/>
              </a:spcBef>
              <a:buFontTx/>
              <a:buNone/>
            </a:pPr>
            <a:r>
              <a:rPr lang="en-US" altLang="zh-CN" sz="1600" b="1" dirty="0" smtClean="0">
                <a:latin typeface="+mj-ea"/>
                <a:ea typeface="+mj-ea"/>
                <a:cs typeface="Times New Roman" charset="0"/>
              </a:rPr>
              <a:t>580 </a:t>
            </a:r>
            <a:r>
              <a:rPr lang="en-US" altLang="zh-CN" sz="1600" b="1" dirty="0">
                <a:latin typeface="+mj-ea"/>
                <a:ea typeface="+mj-ea"/>
                <a:cs typeface="Times New Roman" charset="0"/>
              </a:rPr>
              <a:t>kg DM </a:t>
            </a:r>
          </a:p>
          <a:p>
            <a:pPr algn="ctr" eaLnBrk="1" hangingPunct="1">
              <a:lnSpc>
                <a:spcPct val="100000"/>
              </a:lnSpc>
              <a:spcBef>
                <a:spcPct val="0"/>
              </a:spcBef>
              <a:buFontTx/>
              <a:buNone/>
            </a:pPr>
            <a:r>
              <a:rPr lang="en-US" altLang="zh-CN" sz="1600" b="1" dirty="0" smtClean="0">
                <a:solidFill>
                  <a:srgbClr val="FF0066"/>
                </a:solidFill>
                <a:latin typeface="+mj-ea"/>
                <a:ea typeface="+mj-ea"/>
                <a:cs typeface="Times New Roman" charset="0"/>
              </a:rPr>
              <a:t>2014-2018</a:t>
            </a:r>
            <a:endParaRPr lang="en-US" altLang="zh-CN" sz="1600" b="1" dirty="0">
              <a:solidFill>
                <a:srgbClr val="FF0066"/>
              </a:solidFill>
              <a:latin typeface="+mj-ea"/>
              <a:ea typeface="+mj-ea"/>
              <a:cs typeface="Times New Roman" charset="0"/>
            </a:endParaRPr>
          </a:p>
        </p:txBody>
      </p:sp>
      <p:sp>
        <p:nvSpPr>
          <p:cNvPr id="4" name="Title 3"/>
          <p:cNvSpPr>
            <a:spLocks noGrp="1"/>
          </p:cNvSpPr>
          <p:nvPr>
            <p:ph type="title"/>
          </p:nvPr>
        </p:nvSpPr>
        <p:spPr/>
        <p:txBody>
          <a:bodyPr/>
          <a:lstStyle/>
          <a:p>
            <a:r>
              <a:rPr lang="en-US" dirty="0" err="1" smtClean="0"/>
              <a:t>PandaX</a:t>
            </a:r>
            <a:r>
              <a:rPr lang="en-US" dirty="0" smtClean="0"/>
              <a:t> Experiment</a:t>
            </a:r>
            <a:endParaRPr lang="en-US" dirty="0"/>
          </a:p>
        </p:txBody>
      </p:sp>
      <p:sp>
        <p:nvSpPr>
          <p:cNvPr id="5" name="Content Placeholder 4"/>
          <p:cNvSpPr>
            <a:spLocks noGrp="1"/>
          </p:cNvSpPr>
          <p:nvPr>
            <p:ph idx="1"/>
          </p:nvPr>
        </p:nvSpPr>
        <p:spPr/>
        <p:txBody>
          <a:bodyPr/>
          <a:lstStyle/>
          <a:p>
            <a:pPr>
              <a:buClr>
                <a:schemeClr val="tx1"/>
              </a:buClr>
            </a:pPr>
            <a:r>
              <a:rPr lang="en-US" b="1" dirty="0" smtClean="0">
                <a:solidFill>
                  <a:srgbClr val="FF0000"/>
                </a:solidFill>
              </a:rPr>
              <a:t>P</a:t>
            </a:r>
            <a:r>
              <a:rPr lang="en-US" dirty="0" smtClean="0"/>
              <a:t>article </a:t>
            </a:r>
            <a:r>
              <a:rPr lang="en-US" b="1" dirty="0">
                <a:solidFill>
                  <a:srgbClr val="FF0000"/>
                </a:solidFill>
              </a:rPr>
              <a:t>and</a:t>
            </a:r>
            <a:r>
              <a:rPr lang="en-US" dirty="0"/>
              <a:t> </a:t>
            </a:r>
            <a:r>
              <a:rPr lang="en-US" b="1" dirty="0">
                <a:solidFill>
                  <a:srgbClr val="FF0000"/>
                </a:solidFill>
              </a:rPr>
              <a:t>A</a:t>
            </a:r>
            <a:r>
              <a:rPr lang="en-US" dirty="0"/>
              <a:t>strophysical </a:t>
            </a:r>
            <a:r>
              <a:rPr lang="en-US" b="1" dirty="0">
                <a:solidFill>
                  <a:srgbClr val="FF0000"/>
                </a:solidFill>
              </a:rPr>
              <a:t>X</a:t>
            </a:r>
            <a:r>
              <a:rPr lang="en-US" dirty="0"/>
              <a:t>enon </a:t>
            </a:r>
            <a:r>
              <a:rPr lang="en-US" dirty="0" smtClean="0"/>
              <a:t>Experiments</a:t>
            </a:r>
          </a:p>
          <a:p>
            <a:pPr lvl="1"/>
            <a:r>
              <a:rPr lang="en-US" dirty="0" smtClean="0"/>
              <a:t>Formed in 2009, ~50 people</a:t>
            </a:r>
          </a:p>
          <a:p>
            <a:r>
              <a:rPr lang="en-US" dirty="0" err="1" smtClean="0"/>
              <a:t>PandaX</a:t>
            </a:r>
            <a:r>
              <a:rPr lang="en-US" dirty="0" smtClean="0"/>
              <a:t>-II experiment results with 54-ton-day</a:t>
            </a:r>
          </a:p>
          <a:p>
            <a:pPr lvl="1"/>
            <a:r>
              <a:rPr lang="en-US" b="1" dirty="0" smtClean="0">
                <a:solidFill>
                  <a:srgbClr val="0070C0"/>
                </a:solidFill>
              </a:rPr>
              <a:t>World-leading signal constraints</a:t>
            </a:r>
          </a:p>
          <a:p>
            <a:pPr lvl="1"/>
            <a:endParaRPr lang="en-US" dirty="0" smtClean="0"/>
          </a:p>
          <a:p>
            <a:r>
              <a:rPr lang="en-US" dirty="0" smtClean="0"/>
              <a:t>Future: </a:t>
            </a:r>
            <a:r>
              <a:rPr lang="en-US" dirty="0" err="1" smtClean="0"/>
              <a:t>PandaX-xT</a:t>
            </a:r>
            <a:r>
              <a:rPr lang="en-US" dirty="0" smtClean="0"/>
              <a:t> multi-ton DM experiments</a:t>
            </a:r>
            <a:endParaRPr lang="en-US" dirty="0"/>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7419" y="960120"/>
            <a:ext cx="2046566" cy="2548255"/>
          </a:xfrm>
          <a:prstGeom prst="rect">
            <a:avLst/>
          </a:prstGeom>
        </p:spPr>
      </p:pic>
      <p:sp>
        <p:nvSpPr>
          <p:cNvPr id="2" name="Slide Number Placeholder 1"/>
          <p:cNvSpPr>
            <a:spLocks noGrp="1"/>
          </p:cNvSpPr>
          <p:nvPr>
            <p:ph type="sldNum" sz="quarter" idx="12"/>
          </p:nvPr>
        </p:nvSpPr>
        <p:spPr/>
        <p:txBody>
          <a:bodyPr/>
          <a:lstStyle/>
          <a:p>
            <a:fld id="{3374E902-E56C-EC48-93AE-39D12EC21934}" type="slidenum">
              <a:rPr lang="en-US" smtClean="0"/>
              <a:t>3</a:t>
            </a:fld>
            <a:endParaRPr lang="en-US"/>
          </a:p>
        </p:txBody>
      </p:sp>
      <p:pic>
        <p:nvPicPr>
          <p:cNvPr id="11" name="图片 19"/>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39177" y="4191683"/>
            <a:ext cx="2290763"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4"/>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86863" y="3660172"/>
            <a:ext cx="19526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9"/>
          <p:cNvSpPr txBox="1">
            <a:spLocks noChangeArrowheads="1"/>
          </p:cNvSpPr>
          <p:nvPr/>
        </p:nvSpPr>
        <p:spPr bwMode="auto">
          <a:xfrm>
            <a:off x="6956634" y="5828292"/>
            <a:ext cx="18049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ea typeface="宋体" charset="-122"/>
              </a:defRPr>
            </a:lvl1pPr>
            <a:lvl2pPr marL="685800" indent="-228600">
              <a:lnSpc>
                <a:spcPct val="90000"/>
              </a:lnSpc>
              <a:spcBef>
                <a:spcPts val="500"/>
              </a:spcBef>
              <a:buFont typeface="Arial" charset="0"/>
              <a:buChar char="•"/>
              <a:defRPr sz="2400">
                <a:solidFill>
                  <a:schemeClr val="tx1"/>
                </a:solidFill>
                <a:latin typeface="Calibri" charset="0"/>
                <a:ea typeface="宋体" charset="-122"/>
              </a:defRPr>
            </a:lvl2pPr>
            <a:lvl3pPr marL="1143000" indent="-228600">
              <a:lnSpc>
                <a:spcPct val="90000"/>
              </a:lnSpc>
              <a:spcBef>
                <a:spcPts val="500"/>
              </a:spcBef>
              <a:buFont typeface="Arial" charset="0"/>
              <a:buChar char="•"/>
              <a:defRPr sz="2000">
                <a:solidFill>
                  <a:schemeClr val="tx1"/>
                </a:solidFill>
                <a:latin typeface="Calibri" charset="0"/>
                <a:ea typeface="宋体" charset="-122"/>
              </a:defRPr>
            </a:lvl3pPr>
            <a:lvl4pPr marL="1600200" indent="-228600">
              <a:lnSpc>
                <a:spcPct val="90000"/>
              </a:lnSpc>
              <a:spcBef>
                <a:spcPts val="500"/>
              </a:spcBef>
              <a:buFont typeface="Arial" charset="0"/>
              <a:buChar char="•"/>
              <a:defRPr>
                <a:solidFill>
                  <a:schemeClr val="tx1"/>
                </a:solidFill>
                <a:latin typeface="Calibri" charset="0"/>
                <a:ea typeface="宋体" charset="-122"/>
              </a:defRPr>
            </a:lvl4pPr>
            <a:lvl5pPr marL="2057400" indent="-228600">
              <a:lnSpc>
                <a:spcPct val="90000"/>
              </a:lnSpc>
              <a:spcBef>
                <a:spcPts val="500"/>
              </a:spcBef>
              <a:buFont typeface="Arial" charset="0"/>
              <a:buChar char="•"/>
              <a:defRPr>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9pPr>
          </a:lstStyle>
          <a:p>
            <a:pPr algn="ctr" eaLnBrk="1" hangingPunct="1">
              <a:lnSpc>
                <a:spcPct val="100000"/>
              </a:lnSpc>
              <a:spcBef>
                <a:spcPct val="0"/>
              </a:spcBef>
              <a:buFontTx/>
              <a:buNone/>
            </a:pPr>
            <a:r>
              <a:rPr lang="en-US" altLang="zh-CN" sz="1600" b="1" dirty="0" err="1">
                <a:latin typeface="+mj-ea"/>
                <a:ea typeface="+mj-ea"/>
                <a:cs typeface="Times New Roman" charset="0"/>
              </a:rPr>
              <a:t>PandaX</a:t>
            </a:r>
            <a:r>
              <a:rPr lang="en-US" altLang="zh-CN" sz="1600" b="1" dirty="0">
                <a:latin typeface="+mj-ea"/>
                <a:ea typeface="+mj-ea"/>
                <a:cs typeface="Times New Roman" charset="0"/>
              </a:rPr>
              <a:t>-III: </a:t>
            </a:r>
          </a:p>
          <a:p>
            <a:pPr algn="ctr" eaLnBrk="1" hangingPunct="1">
              <a:lnSpc>
                <a:spcPct val="100000"/>
              </a:lnSpc>
              <a:spcBef>
                <a:spcPct val="0"/>
              </a:spcBef>
              <a:buFontTx/>
              <a:buNone/>
            </a:pPr>
            <a:r>
              <a:rPr lang="en-US" altLang="zh-CN" sz="1600" b="1" dirty="0">
                <a:latin typeface="+mj-ea"/>
                <a:ea typeface="+mj-ea"/>
                <a:cs typeface="Times New Roman" charset="0"/>
              </a:rPr>
              <a:t>200 kg to 1 ton </a:t>
            </a:r>
            <a:r>
              <a:rPr lang="en-US" altLang="zh-CN" sz="1600" b="1" baseline="30000" dirty="0">
                <a:latin typeface="+mj-ea"/>
                <a:ea typeface="+mj-ea"/>
                <a:cs typeface="Times New Roman" charset="0"/>
              </a:rPr>
              <a:t>136</a:t>
            </a:r>
            <a:r>
              <a:rPr lang="en-US" altLang="zh-CN" sz="1600" b="1" dirty="0">
                <a:latin typeface="+mj-ea"/>
                <a:ea typeface="+mj-ea"/>
                <a:cs typeface="Times New Roman" charset="0"/>
              </a:rPr>
              <a:t>Xe 0vDBD</a:t>
            </a:r>
          </a:p>
          <a:p>
            <a:pPr algn="ctr" eaLnBrk="1" hangingPunct="1">
              <a:lnSpc>
                <a:spcPct val="100000"/>
              </a:lnSpc>
              <a:spcBef>
                <a:spcPct val="0"/>
              </a:spcBef>
              <a:buFontTx/>
              <a:buNone/>
            </a:pPr>
            <a:r>
              <a:rPr lang="en-US" altLang="zh-CN" sz="1600" b="1" dirty="0" smtClean="0">
                <a:solidFill>
                  <a:srgbClr val="FF0066"/>
                </a:solidFill>
                <a:latin typeface="+mj-ea"/>
                <a:ea typeface="+mj-ea"/>
                <a:cs typeface="Times New Roman" charset="0"/>
              </a:rPr>
              <a:t>Future</a:t>
            </a:r>
            <a:endParaRPr lang="en-US" altLang="zh-CN" sz="1600" b="1" dirty="0">
              <a:solidFill>
                <a:srgbClr val="FF0066"/>
              </a:solidFill>
              <a:latin typeface="+mj-ea"/>
              <a:ea typeface="+mj-ea"/>
              <a:cs typeface="Times New Roman" charset="0"/>
            </a:endParaRPr>
          </a:p>
        </p:txBody>
      </p:sp>
      <p:sp>
        <p:nvSpPr>
          <p:cNvPr id="15" name="TextBox 14"/>
          <p:cNvSpPr txBox="1">
            <a:spLocks noChangeArrowheads="1"/>
          </p:cNvSpPr>
          <p:nvPr/>
        </p:nvSpPr>
        <p:spPr bwMode="auto">
          <a:xfrm>
            <a:off x="4827427" y="5995987"/>
            <a:ext cx="14414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ea typeface="宋体" charset="-122"/>
              </a:defRPr>
            </a:lvl1pPr>
            <a:lvl2pPr marL="685800" indent="-228600">
              <a:lnSpc>
                <a:spcPct val="90000"/>
              </a:lnSpc>
              <a:spcBef>
                <a:spcPts val="500"/>
              </a:spcBef>
              <a:buFont typeface="Arial" charset="0"/>
              <a:buChar char="•"/>
              <a:defRPr sz="2400">
                <a:solidFill>
                  <a:schemeClr val="tx1"/>
                </a:solidFill>
                <a:latin typeface="Calibri" charset="0"/>
                <a:ea typeface="宋体" charset="-122"/>
              </a:defRPr>
            </a:lvl2pPr>
            <a:lvl3pPr marL="1143000" indent="-228600">
              <a:lnSpc>
                <a:spcPct val="90000"/>
              </a:lnSpc>
              <a:spcBef>
                <a:spcPts val="500"/>
              </a:spcBef>
              <a:buFont typeface="Arial" charset="0"/>
              <a:buChar char="•"/>
              <a:defRPr sz="2000">
                <a:solidFill>
                  <a:schemeClr val="tx1"/>
                </a:solidFill>
                <a:latin typeface="Calibri" charset="0"/>
                <a:ea typeface="宋体" charset="-122"/>
              </a:defRPr>
            </a:lvl3pPr>
            <a:lvl4pPr marL="1600200" indent="-228600">
              <a:lnSpc>
                <a:spcPct val="90000"/>
              </a:lnSpc>
              <a:spcBef>
                <a:spcPts val="500"/>
              </a:spcBef>
              <a:buFont typeface="Arial" charset="0"/>
              <a:buChar char="•"/>
              <a:defRPr>
                <a:solidFill>
                  <a:schemeClr val="tx1"/>
                </a:solidFill>
                <a:latin typeface="Calibri" charset="0"/>
                <a:ea typeface="宋体" charset="-122"/>
              </a:defRPr>
            </a:lvl4pPr>
            <a:lvl5pPr marL="2057400" indent="-228600">
              <a:lnSpc>
                <a:spcPct val="90000"/>
              </a:lnSpc>
              <a:spcBef>
                <a:spcPts val="500"/>
              </a:spcBef>
              <a:buFont typeface="Arial" charset="0"/>
              <a:buChar char="•"/>
              <a:defRPr>
                <a:solidFill>
                  <a:schemeClr val="tx1"/>
                </a:solidFill>
                <a:latin typeface="Calibri" charset="0"/>
                <a:ea typeface="宋体" charset="-122"/>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ea typeface="宋体" charset="-122"/>
              </a:defRPr>
            </a:lvl9pPr>
          </a:lstStyle>
          <a:p>
            <a:pPr algn="ctr" eaLnBrk="1" hangingPunct="1">
              <a:lnSpc>
                <a:spcPct val="100000"/>
              </a:lnSpc>
              <a:spcBef>
                <a:spcPct val="0"/>
              </a:spcBef>
              <a:buFontTx/>
              <a:buNone/>
            </a:pPr>
            <a:r>
              <a:rPr lang="en-US" altLang="zh-CN" sz="1600" b="1" dirty="0" err="1">
                <a:latin typeface="+mj-ea"/>
                <a:ea typeface="+mj-ea"/>
                <a:cs typeface="Times New Roman" charset="0"/>
              </a:rPr>
              <a:t>PandaX-xT</a:t>
            </a:r>
            <a:r>
              <a:rPr lang="en-US" altLang="zh-CN" sz="1600" b="1" dirty="0">
                <a:latin typeface="+mj-ea"/>
                <a:ea typeface="+mj-ea"/>
                <a:cs typeface="Times New Roman" charset="0"/>
              </a:rPr>
              <a:t>: multi-ton DM</a:t>
            </a:r>
          </a:p>
          <a:p>
            <a:pPr algn="ctr" eaLnBrk="1" hangingPunct="1">
              <a:lnSpc>
                <a:spcPct val="100000"/>
              </a:lnSpc>
              <a:spcBef>
                <a:spcPct val="0"/>
              </a:spcBef>
              <a:buFontTx/>
              <a:buNone/>
            </a:pPr>
            <a:r>
              <a:rPr lang="en-US" altLang="zh-CN" sz="1600" b="1" dirty="0" smtClean="0">
                <a:solidFill>
                  <a:srgbClr val="FF0066"/>
                </a:solidFill>
                <a:latin typeface="+mj-ea"/>
                <a:ea typeface="+mj-ea"/>
                <a:cs typeface="Times New Roman" charset="0"/>
              </a:rPr>
              <a:t>Future</a:t>
            </a:r>
            <a:endParaRPr lang="en-US" altLang="zh-CN" sz="1600" b="1" dirty="0">
              <a:solidFill>
                <a:srgbClr val="FF0066"/>
              </a:solidFill>
              <a:latin typeface="+mj-ea"/>
              <a:ea typeface="+mj-ea"/>
              <a:cs typeface="Times New Roman" charset="0"/>
            </a:endParaRPr>
          </a:p>
        </p:txBody>
      </p:sp>
    </p:spTree>
    <p:extLst>
      <p:ext uri="{BB962C8B-B14F-4D97-AF65-F5344CB8AC3E}">
        <p14:creationId xmlns:p14="http://schemas.microsoft.com/office/powerpoint/2010/main" val="22720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dirty="0" smtClean="0"/>
              <a:t>PandaX-4T Upgrade Plan</a:t>
            </a:r>
            <a:endParaRPr kumimoji="1" lang="zh-CN" altLang="en-US" dirty="0"/>
          </a:p>
        </p:txBody>
      </p:sp>
      <p:sp>
        <p:nvSpPr>
          <p:cNvPr id="3" name="Content Placeholder 2"/>
          <p:cNvSpPr>
            <a:spLocks noGrp="1"/>
          </p:cNvSpPr>
          <p:nvPr>
            <p:ph idx="1"/>
          </p:nvPr>
        </p:nvSpPr>
        <p:spPr>
          <a:xfrm>
            <a:off x="262890" y="948961"/>
            <a:ext cx="8641080" cy="5888955"/>
          </a:xfrm>
        </p:spPr>
        <p:txBody>
          <a:bodyPr/>
          <a:lstStyle/>
          <a:p>
            <a:r>
              <a:rPr kumimoji="1" lang="en-US" altLang="zh-CN" dirty="0" smtClean="0"/>
              <a:t>Improve the sensitivity by 1-2 magnitude </a:t>
            </a:r>
          </a:p>
          <a:p>
            <a:r>
              <a:rPr kumimoji="1" lang="en-US" altLang="zh-CN" dirty="0" smtClean="0"/>
              <a:t>4-ton liquid xenon sensitive volume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72288"/>
            <a:ext cx="5237169" cy="4958365"/>
          </a:xfrm>
          <a:prstGeom prst="rect">
            <a:avLst/>
          </a:prstGeom>
        </p:spPr>
      </p:pic>
      <p:sp>
        <p:nvSpPr>
          <p:cNvPr id="10" name="TextBox 9"/>
          <p:cNvSpPr txBox="1"/>
          <p:nvPr/>
        </p:nvSpPr>
        <p:spPr>
          <a:xfrm rot="20568585">
            <a:off x="4363363" y="4552959"/>
            <a:ext cx="2952142" cy="369332"/>
          </a:xfrm>
          <a:prstGeom prst="rect">
            <a:avLst/>
          </a:prstGeom>
          <a:noFill/>
        </p:spPr>
        <p:txBody>
          <a:bodyPr wrap="square" rtlCol="0">
            <a:spAutoFit/>
          </a:bodyPr>
          <a:lstStyle/>
          <a:p>
            <a:r>
              <a:rPr lang="en-US" b="1" dirty="0" smtClean="0">
                <a:solidFill>
                  <a:srgbClr val="C00000"/>
                </a:solidFill>
                <a:latin typeface="+mj-ea"/>
                <a:ea typeface="+mj-ea"/>
                <a:cs typeface="SimHei" charset="-122"/>
              </a:rPr>
              <a:t>Goal of 4-ton detector</a:t>
            </a:r>
            <a:endParaRPr lang="en-US" b="1" dirty="0">
              <a:solidFill>
                <a:srgbClr val="C00000"/>
              </a:solidFill>
              <a:latin typeface="+mj-ea"/>
              <a:ea typeface="+mj-ea"/>
              <a:cs typeface="SimHei" charset="-122"/>
            </a:endParaRPr>
          </a:p>
        </p:txBody>
      </p:sp>
      <p:cxnSp>
        <p:nvCxnSpPr>
          <p:cNvPr id="11" name="Straight Connector 10"/>
          <p:cNvCxnSpPr/>
          <p:nvPr/>
        </p:nvCxnSpPr>
        <p:spPr>
          <a:xfrm flipV="1">
            <a:off x="3815257" y="4705158"/>
            <a:ext cx="1237693" cy="33485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644733" y="4412767"/>
            <a:ext cx="3195877" cy="1025729"/>
          </a:xfrm>
          <a:custGeom>
            <a:avLst/>
            <a:gdLst>
              <a:gd name="connsiteX0" fmla="*/ 0 w 3668751"/>
              <a:gd name="connsiteY0" fmla="*/ 0 h 1370337"/>
              <a:gd name="connsiteX1" fmla="*/ 1137424 w 3668751"/>
              <a:gd name="connsiteY1" fmla="*/ 1349297 h 1370337"/>
              <a:gd name="connsiteX2" fmla="*/ 3646449 w 3668751"/>
              <a:gd name="connsiteY2" fmla="*/ 858644 h 1370337"/>
              <a:gd name="connsiteX3" fmla="*/ 3646449 w 3668751"/>
              <a:gd name="connsiteY3" fmla="*/ 858644 h 1370337"/>
              <a:gd name="connsiteX4" fmla="*/ 3668751 w 3668751"/>
              <a:gd name="connsiteY4" fmla="*/ 869795 h 1370337"/>
              <a:gd name="connsiteX5" fmla="*/ 3668751 w 3668751"/>
              <a:gd name="connsiteY5" fmla="*/ 869795 h 13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751" h="1370337">
                <a:moveTo>
                  <a:pt x="0" y="0"/>
                </a:moveTo>
                <a:cubicBezTo>
                  <a:pt x="264841" y="603095"/>
                  <a:pt x="529683" y="1206190"/>
                  <a:pt x="1137424" y="1349297"/>
                </a:cubicBezTo>
                <a:cubicBezTo>
                  <a:pt x="1745165" y="1492404"/>
                  <a:pt x="3646449" y="858644"/>
                  <a:pt x="3646449" y="858644"/>
                </a:cubicBezTo>
                <a:lnTo>
                  <a:pt x="3646449" y="858644"/>
                </a:lnTo>
                <a:lnTo>
                  <a:pt x="3668751" y="869795"/>
                </a:lnTo>
                <a:lnTo>
                  <a:pt x="3668751" y="869795"/>
                </a:ln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90792" y="2040376"/>
            <a:ext cx="4504764" cy="2346512"/>
          </a:xfrm>
          <a:custGeom>
            <a:avLst/>
            <a:gdLst>
              <a:gd name="connsiteX0" fmla="*/ 0 w 4504764"/>
              <a:gd name="connsiteY0" fmla="*/ 1183341 h 2346512"/>
              <a:gd name="connsiteX1" fmla="*/ 87405 w 4504764"/>
              <a:gd name="connsiteY1" fmla="*/ 1492624 h 2346512"/>
              <a:gd name="connsiteX2" fmla="*/ 181535 w 4504764"/>
              <a:gd name="connsiteY2" fmla="*/ 1748118 h 2346512"/>
              <a:gd name="connsiteX3" fmla="*/ 322729 w 4504764"/>
              <a:gd name="connsiteY3" fmla="*/ 1990165 h 2346512"/>
              <a:gd name="connsiteX4" fmla="*/ 450476 w 4504764"/>
              <a:gd name="connsiteY4" fmla="*/ 2111188 h 2346512"/>
              <a:gd name="connsiteX5" fmla="*/ 598394 w 4504764"/>
              <a:gd name="connsiteY5" fmla="*/ 2171700 h 2346512"/>
              <a:gd name="connsiteX6" fmla="*/ 820270 w 4504764"/>
              <a:gd name="connsiteY6" fmla="*/ 2286000 h 2346512"/>
              <a:gd name="connsiteX7" fmla="*/ 1082488 w 4504764"/>
              <a:gd name="connsiteY7" fmla="*/ 2346512 h 2346512"/>
              <a:gd name="connsiteX8" fmla="*/ 1351429 w 4504764"/>
              <a:gd name="connsiteY8" fmla="*/ 2346512 h 2346512"/>
              <a:gd name="connsiteX9" fmla="*/ 1714500 w 4504764"/>
              <a:gd name="connsiteY9" fmla="*/ 2292724 h 2346512"/>
              <a:gd name="connsiteX10" fmla="*/ 2185147 w 4504764"/>
              <a:gd name="connsiteY10" fmla="*/ 2198594 h 2346512"/>
              <a:gd name="connsiteX11" fmla="*/ 2729753 w 4504764"/>
              <a:gd name="connsiteY11" fmla="*/ 2077571 h 2346512"/>
              <a:gd name="connsiteX12" fmla="*/ 3254188 w 4504764"/>
              <a:gd name="connsiteY12" fmla="*/ 1949824 h 2346512"/>
              <a:gd name="connsiteX13" fmla="*/ 3906370 w 4504764"/>
              <a:gd name="connsiteY13" fmla="*/ 1788459 h 2346512"/>
              <a:gd name="connsiteX14" fmla="*/ 4504764 w 4504764"/>
              <a:gd name="connsiteY14" fmla="*/ 1660712 h 2346512"/>
              <a:gd name="connsiteX15" fmla="*/ 4504764 w 4504764"/>
              <a:gd name="connsiteY15" fmla="*/ 0 h 2346512"/>
              <a:gd name="connsiteX16" fmla="*/ 0 w 4504764"/>
              <a:gd name="connsiteY16" fmla="*/ 0 h 2346512"/>
              <a:gd name="connsiteX17" fmla="*/ 0 w 4504764"/>
              <a:gd name="connsiteY17" fmla="*/ 1183341 h 234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04764" h="2346512">
                <a:moveTo>
                  <a:pt x="0" y="1183341"/>
                </a:moveTo>
                <a:lnTo>
                  <a:pt x="87405" y="1492624"/>
                </a:lnTo>
                <a:lnTo>
                  <a:pt x="181535" y="1748118"/>
                </a:lnTo>
                <a:lnTo>
                  <a:pt x="322729" y="1990165"/>
                </a:lnTo>
                <a:lnTo>
                  <a:pt x="450476" y="2111188"/>
                </a:lnTo>
                <a:lnTo>
                  <a:pt x="598394" y="2171700"/>
                </a:lnTo>
                <a:lnTo>
                  <a:pt x="820270" y="2286000"/>
                </a:lnTo>
                <a:lnTo>
                  <a:pt x="1082488" y="2346512"/>
                </a:lnTo>
                <a:lnTo>
                  <a:pt x="1351429" y="2346512"/>
                </a:lnTo>
                <a:lnTo>
                  <a:pt x="1714500" y="2292724"/>
                </a:lnTo>
                <a:lnTo>
                  <a:pt x="2185147" y="2198594"/>
                </a:lnTo>
                <a:lnTo>
                  <a:pt x="2729753" y="2077571"/>
                </a:lnTo>
                <a:lnTo>
                  <a:pt x="3254188" y="1949824"/>
                </a:lnTo>
                <a:lnTo>
                  <a:pt x="3906370" y="1788459"/>
                </a:lnTo>
                <a:lnTo>
                  <a:pt x="4504764" y="1660712"/>
                </a:lnTo>
                <a:lnTo>
                  <a:pt x="4504764" y="0"/>
                </a:lnTo>
                <a:lnTo>
                  <a:pt x="0" y="0"/>
                </a:lnTo>
                <a:lnTo>
                  <a:pt x="0" y="1183341"/>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TextBox 13"/>
          <p:cNvSpPr txBox="1"/>
          <p:nvPr/>
        </p:nvSpPr>
        <p:spPr>
          <a:xfrm rot="20706392">
            <a:off x="4650742" y="3096488"/>
            <a:ext cx="2227980" cy="307777"/>
          </a:xfrm>
          <a:prstGeom prst="rect">
            <a:avLst/>
          </a:prstGeom>
          <a:noFill/>
        </p:spPr>
        <p:txBody>
          <a:bodyPr wrap="square" rtlCol="0">
            <a:spAutoFit/>
          </a:bodyPr>
          <a:lstStyle/>
          <a:p>
            <a:r>
              <a:rPr lang="en-US" sz="1400" b="1" dirty="0" err="1">
                <a:ea typeface="SimHei" charset="-122"/>
                <a:cs typeface="SimHei" charset="-122"/>
              </a:rPr>
              <a:t>PandaX</a:t>
            </a:r>
            <a:r>
              <a:rPr lang="en-US" sz="1400" b="1" dirty="0">
                <a:ea typeface="SimHei" charset="-122"/>
                <a:cs typeface="SimHei" charset="-122"/>
              </a:rPr>
              <a:t>-I </a:t>
            </a:r>
            <a:r>
              <a:rPr lang="en-US" altLang="zh-CN" sz="1400" b="1" dirty="0" smtClean="0">
                <a:ea typeface="SimHei" charset="-122"/>
                <a:cs typeface="SimHei" charset="-122"/>
              </a:rPr>
              <a:t>120kg</a:t>
            </a:r>
            <a:r>
              <a:rPr lang="en-US" altLang="zh-CN" sz="1400" b="1" dirty="0">
                <a:ea typeface="SimHei" charset="-122"/>
                <a:cs typeface="SimHei" charset="-122"/>
              </a:rPr>
              <a:t> </a:t>
            </a:r>
            <a:r>
              <a:rPr lang="en-US" altLang="zh-CN" sz="1400" b="1" dirty="0" smtClean="0">
                <a:ea typeface="SimHei" charset="-122"/>
                <a:cs typeface="SimHei" charset="-122"/>
              </a:rPr>
              <a:t>detector</a:t>
            </a:r>
            <a:endParaRPr lang="en-US" sz="1400" b="1" dirty="0">
              <a:ea typeface="SimHei" charset="-122"/>
              <a:cs typeface="SimHei" charset="-122"/>
            </a:endParaRPr>
          </a:p>
        </p:txBody>
      </p:sp>
      <p:sp>
        <p:nvSpPr>
          <p:cNvPr id="17" name="Freeform 16"/>
          <p:cNvSpPr/>
          <p:nvPr/>
        </p:nvSpPr>
        <p:spPr>
          <a:xfrm>
            <a:off x="596068" y="3214753"/>
            <a:ext cx="4498042" cy="1842247"/>
          </a:xfrm>
          <a:custGeom>
            <a:avLst/>
            <a:gdLst>
              <a:gd name="connsiteX0" fmla="*/ 0 w 4498042"/>
              <a:gd name="connsiteY0" fmla="*/ 0 h 1842247"/>
              <a:gd name="connsiteX1" fmla="*/ 168089 w 4498042"/>
              <a:gd name="connsiteY1" fmla="*/ 470647 h 1842247"/>
              <a:gd name="connsiteX2" fmla="*/ 316006 w 4498042"/>
              <a:gd name="connsiteY2" fmla="*/ 766482 h 1842247"/>
              <a:gd name="connsiteX3" fmla="*/ 416859 w 4498042"/>
              <a:gd name="connsiteY3" fmla="*/ 894229 h 1842247"/>
              <a:gd name="connsiteX4" fmla="*/ 679077 w 4498042"/>
              <a:gd name="connsiteY4" fmla="*/ 1001806 h 1842247"/>
              <a:gd name="connsiteX5" fmla="*/ 934571 w 4498042"/>
              <a:gd name="connsiteY5" fmla="*/ 1109382 h 1842247"/>
              <a:gd name="connsiteX6" fmla="*/ 1257300 w 4498042"/>
              <a:gd name="connsiteY6" fmla="*/ 1156447 h 1842247"/>
              <a:gd name="connsiteX7" fmla="*/ 1620371 w 4498042"/>
              <a:gd name="connsiteY7" fmla="*/ 1116106 h 1842247"/>
              <a:gd name="connsiteX8" fmla="*/ 2084294 w 4498042"/>
              <a:gd name="connsiteY8" fmla="*/ 1028700 h 1842247"/>
              <a:gd name="connsiteX9" fmla="*/ 2763371 w 4498042"/>
              <a:gd name="connsiteY9" fmla="*/ 867335 h 1842247"/>
              <a:gd name="connsiteX10" fmla="*/ 3489512 w 4498042"/>
              <a:gd name="connsiteY10" fmla="*/ 705970 h 1842247"/>
              <a:gd name="connsiteX11" fmla="*/ 4121524 w 4498042"/>
              <a:gd name="connsiteY11" fmla="*/ 551329 h 1842247"/>
              <a:gd name="connsiteX12" fmla="*/ 4498042 w 4498042"/>
              <a:gd name="connsiteY12" fmla="*/ 463923 h 1842247"/>
              <a:gd name="connsiteX13" fmla="*/ 4498042 w 4498042"/>
              <a:gd name="connsiteY13" fmla="*/ 1143000 h 1842247"/>
              <a:gd name="connsiteX14" fmla="*/ 3765177 w 4498042"/>
              <a:gd name="connsiteY14" fmla="*/ 1317811 h 1842247"/>
              <a:gd name="connsiteX15" fmla="*/ 3146612 w 4498042"/>
              <a:gd name="connsiteY15" fmla="*/ 1465729 h 1842247"/>
              <a:gd name="connsiteX16" fmla="*/ 2548218 w 4498042"/>
              <a:gd name="connsiteY16" fmla="*/ 1600200 h 1842247"/>
              <a:gd name="connsiteX17" fmla="*/ 1775012 w 4498042"/>
              <a:gd name="connsiteY17" fmla="*/ 1775011 h 1842247"/>
              <a:gd name="connsiteX18" fmla="*/ 1297642 w 4498042"/>
              <a:gd name="connsiteY18" fmla="*/ 1842247 h 1842247"/>
              <a:gd name="connsiteX19" fmla="*/ 921124 w 4498042"/>
              <a:gd name="connsiteY19" fmla="*/ 1808629 h 1842247"/>
              <a:gd name="connsiteX20" fmla="*/ 652183 w 4498042"/>
              <a:gd name="connsiteY20" fmla="*/ 1680882 h 1842247"/>
              <a:gd name="connsiteX21" fmla="*/ 396689 w 4498042"/>
              <a:gd name="connsiteY21" fmla="*/ 1445559 h 1842247"/>
              <a:gd name="connsiteX22" fmla="*/ 215153 w 4498042"/>
              <a:gd name="connsiteY22" fmla="*/ 1210235 h 1842247"/>
              <a:gd name="connsiteX23" fmla="*/ 0 w 4498042"/>
              <a:gd name="connsiteY23" fmla="*/ 806823 h 1842247"/>
              <a:gd name="connsiteX24" fmla="*/ 0 w 4498042"/>
              <a:gd name="connsiteY24" fmla="*/ 0 h 184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8042" h="1842247">
                <a:moveTo>
                  <a:pt x="0" y="0"/>
                </a:moveTo>
                <a:lnTo>
                  <a:pt x="168089" y="470647"/>
                </a:lnTo>
                <a:lnTo>
                  <a:pt x="316006" y="766482"/>
                </a:lnTo>
                <a:lnTo>
                  <a:pt x="416859" y="894229"/>
                </a:lnTo>
                <a:lnTo>
                  <a:pt x="679077" y="1001806"/>
                </a:lnTo>
                <a:lnTo>
                  <a:pt x="934571" y="1109382"/>
                </a:lnTo>
                <a:lnTo>
                  <a:pt x="1257300" y="1156447"/>
                </a:lnTo>
                <a:lnTo>
                  <a:pt x="1620371" y="1116106"/>
                </a:lnTo>
                <a:lnTo>
                  <a:pt x="2084294" y="1028700"/>
                </a:lnTo>
                <a:lnTo>
                  <a:pt x="2763371" y="867335"/>
                </a:lnTo>
                <a:lnTo>
                  <a:pt x="3489512" y="705970"/>
                </a:lnTo>
                <a:lnTo>
                  <a:pt x="4121524" y="551329"/>
                </a:lnTo>
                <a:lnTo>
                  <a:pt x="4498042" y="463923"/>
                </a:lnTo>
                <a:lnTo>
                  <a:pt x="4498042" y="1143000"/>
                </a:lnTo>
                <a:lnTo>
                  <a:pt x="3765177" y="1317811"/>
                </a:lnTo>
                <a:lnTo>
                  <a:pt x="3146612" y="1465729"/>
                </a:lnTo>
                <a:lnTo>
                  <a:pt x="2548218" y="1600200"/>
                </a:lnTo>
                <a:lnTo>
                  <a:pt x="1775012" y="1775011"/>
                </a:lnTo>
                <a:lnTo>
                  <a:pt x="1297642" y="1842247"/>
                </a:lnTo>
                <a:lnTo>
                  <a:pt x="921124" y="1808629"/>
                </a:lnTo>
                <a:lnTo>
                  <a:pt x="652183" y="1680882"/>
                </a:lnTo>
                <a:lnTo>
                  <a:pt x="396689" y="1445559"/>
                </a:lnTo>
                <a:lnTo>
                  <a:pt x="215153" y="1210235"/>
                </a:lnTo>
                <a:lnTo>
                  <a:pt x="0" y="806823"/>
                </a:lnTo>
                <a:cubicBezTo>
                  <a:pt x="2241" y="544605"/>
                  <a:pt x="4483" y="282388"/>
                  <a:pt x="0" y="0"/>
                </a:cubicBez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TextBox 17"/>
          <p:cNvSpPr txBox="1"/>
          <p:nvPr/>
        </p:nvSpPr>
        <p:spPr>
          <a:xfrm rot="20563095">
            <a:off x="4577878" y="3724162"/>
            <a:ext cx="2473814" cy="338554"/>
          </a:xfrm>
          <a:prstGeom prst="rect">
            <a:avLst/>
          </a:prstGeom>
          <a:noFill/>
        </p:spPr>
        <p:txBody>
          <a:bodyPr wrap="square" rtlCol="0">
            <a:spAutoFit/>
          </a:bodyPr>
          <a:lstStyle/>
          <a:p>
            <a:r>
              <a:rPr lang="en-US" sz="1600" b="1" dirty="0" err="1">
                <a:ea typeface="SimHei" charset="-122"/>
                <a:cs typeface="SimHei" charset="-122"/>
              </a:rPr>
              <a:t>PandaX</a:t>
            </a:r>
            <a:r>
              <a:rPr lang="en-US" sz="1600" b="1" dirty="0">
                <a:ea typeface="SimHei" charset="-122"/>
                <a:cs typeface="SimHei" charset="-122"/>
              </a:rPr>
              <a:t>-II </a:t>
            </a:r>
            <a:r>
              <a:rPr lang="en-US" sz="1600" b="1" dirty="0" smtClean="0">
                <a:ea typeface="SimHei" charset="-122"/>
                <a:cs typeface="SimHei" charset="-122"/>
              </a:rPr>
              <a:t>580kg detector</a:t>
            </a:r>
            <a:endParaRPr lang="en-US" sz="1600" b="1" dirty="0">
              <a:latin typeface="SimHei" charset="-122"/>
              <a:ea typeface="SimHei" charset="-122"/>
              <a:cs typeface="SimHei" charset="-122"/>
            </a:endParaRPr>
          </a:p>
        </p:txBody>
      </p:sp>
      <p:pic>
        <p:nvPicPr>
          <p:cNvPr id="19"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5412" y="1612766"/>
            <a:ext cx="1527196" cy="113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p:cNvPicPr>
          <p:nvPr/>
        </p:nvPicPr>
        <p:blipFill>
          <a:blip r:embed="rId5">
            <a:lum bright="10000" contrast="10000"/>
            <a:extLst>
              <a:ext uri="{28A0092B-C50C-407E-A947-70E740481C1C}">
                <a14:useLocalDpi xmlns:a14="http://schemas.microsoft.com/office/drawing/2010/main" val="0"/>
              </a:ext>
            </a:extLst>
          </a:blip>
          <a:srcRect/>
          <a:stretch>
            <a:fillRect/>
          </a:stretch>
        </p:blipFill>
        <p:spPr bwMode="auto">
          <a:xfrm>
            <a:off x="6939094" y="2387392"/>
            <a:ext cx="1282931" cy="129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5834" y="3756734"/>
            <a:ext cx="2152597" cy="30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lide Number Placeholder 21"/>
          <p:cNvSpPr>
            <a:spLocks noGrp="1"/>
          </p:cNvSpPr>
          <p:nvPr>
            <p:ph type="sldNum" sz="quarter" idx="12"/>
          </p:nvPr>
        </p:nvSpPr>
        <p:spPr/>
        <p:txBody>
          <a:bodyPr/>
          <a:lstStyle/>
          <a:p>
            <a:fld id="{3374E902-E56C-EC48-93AE-39D12EC21934}" type="slidenum">
              <a:rPr lang="en-US" smtClean="0"/>
              <a:t>4</a:t>
            </a:fld>
            <a:endParaRPr lang="en-US"/>
          </a:p>
        </p:txBody>
      </p:sp>
    </p:spTree>
    <p:extLst>
      <p:ext uri="{BB962C8B-B14F-4D97-AF65-F5344CB8AC3E}">
        <p14:creationId xmlns:p14="http://schemas.microsoft.com/office/powerpoint/2010/main" val="39306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889463"/>
            <a:ext cx="4560989" cy="2804121"/>
          </a:xfrm>
          <a:prstGeom prst="rect">
            <a:avLst/>
          </a:prstGeom>
        </p:spPr>
      </p:pic>
      <p:grpSp>
        <p:nvGrpSpPr>
          <p:cNvPr id="12" name="组合 2"/>
          <p:cNvGrpSpPr>
            <a:grpSpLocks noChangeAspect="1"/>
          </p:cNvGrpSpPr>
          <p:nvPr/>
        </p:nvGrpSpPr>
        <p:grpSpPr bwMode="auto">
          <a:xfrm>
            <a:off x="4560989" y="4006371"/>
            <a:ext cx="4583011" cy="2821047"/>
            <a:chOff x="3352006" y="1724027"/>
            <a:chExt cx="6606665" cy="4217986"/>
          </a:xfrm>
        </p:grpSpPr>
        <p:pic>
          <p:nvPicPr>
            <p:cNvPr id="13" name="图片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006" y="1724027"/>
              <a:ext cx="6606665" cy="421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
            <p:cNvSpPr/>
            <p:nvPr/>
          </p:nvSpPr>
          <p:spPr>
            <a:xfrm rot="983650">
              <a:off x="7329974" y="3219451"/>
              <a:ext cx="701621" cy="212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p:cNvSpPr>
            <a:spLocks noGrp="1"/>
          </p:cNvSpPr>
          <p:nvPr>
            <p:ph type="title"/>
          </p:nvPr>
        </p:nvSpPr>
        <p:spPr/>
        <p:txBody>
          <a:bodyPr/>
          <a:lstStyle/>
          <a:p>
            <a:r>
              <a:rPr lang="en-US" altLang="zh-CN" dirty="0" smtClean="0">
                <a:latin typeface="+mn-lt"/>
              </a:rPr>
              <a:t>Experiment Hall B2 at CJPL-II </a:t>
            </a:r>
            <a:endParaRPr lang="en-US" dirty="0">
              <a:latin typeface="+mn-lt"/>
            </a:endParaRPr>
          </a:p>
        </p:txBody>
      </p:sp>
      <p:sp>
        <p:nvSpPr>
          <p:cNvPr id="3" name="Content Placeholder 2"/>
          <p:cNvSpPr>
            <a:spLocks noGrp="1"/>
          </p:cNvSpPr>
          <p:nvPr>
            <p:ph idx="1"/>
          </p:nvPr>
        </p:nvSpPr>
        <p:spPr/>
        <p:txBody>
          <a:bodyPr/>
          <a:lstStyle/>
          <a:p>
            <a:r>
              <a:rPr lang="en-US" altLang="zh-CN" sz="2000" dirty="0" smtClean="0"/>
              <a:t>Water</a:t>
            </a:r>
            <a:r>
              <a:rPr lang="zh-CN" altLang="en-US" sz="2000" dirty="0" smtClean="0"/>
              <a:t> </a:t>
            </a:r>
            <a:r>
              <a:rPr lang="en-US" altLang="zh-CN" sz="2000" dirty="0"/>
              <a:t>Shielding</a:t>
            </a:r>
            <a:endParaRPr lang="en-US" altLang="zh-CN" sz="2000" dirty="0">
              <a:solidFill>
                <a:srgbClr val="C00000"/>
              </a:solidFill>
            </a:endParaRPr>
          </a:p>
          <a:p>
            <a:pPr lvl="1"/>
            <a:r>
              <a:rPr lang="en-US" altLang="zh-CN" sz="1800" dirty="0"/>
              <a:t>5000Ton</a:t>
            </a:r>
            <a:r>
              <a:rPr lang="zh-CN" altLang="en-US" sz="1800" dirty="0"/>
              <a:t> </a:t>
            </a:r>
            <a:r>
              <a:rPr lang="en-US" altLang="zh-CN" sz="1800" dirty="0"/>
              <a:t>pure</a:t>
            </a:r>
            <a:r>
              <a:rPr lang="zh-CN" altLang="en-US" sz="1800" dirty="0"/>
              <a:t> </a:t>
            </a:r>
            <a:r>
              <a:rPr lang="en-US" altLang="zh-CN" sz="1800" dirty="0"/>
              <a:t>water</a:t>
            </a:r>
          </a:p>
          <a:p>
            <a:pPr lvl="1"/>
            <a:r>
              <a:rPr lang="en-US" altLang="zh-CN" sz="1800" dirty="0"/>
              <a:t>U/</a:t>
            </a:r>
            <a:r>
              <a:rPr lang="en-US" altLang="zh-CN" sz="1800" dirty="0" err="1"/>
              <a:t>Th</a:t>
            </a:r>
            <a:r>
              <a:rPr lang="zh-CN" altLang="en-US" sz="1800" dirty="0"/>
              <a:t> </a:t>
            </a:r>
            <a:r>
              <a:rPr lang="en-US" altLang="zh-CN" sz="1800" dirty="0"/>
              <a:t>&lt;10</a:t>
            </a:r>
            <a:r>
              <a:rPr lang="en-US" altLang="zh-CN" sz="1800" baseline="30000" dirty="0"/>
              <a:t>-14</a:t>
            </a:r>
            <a:r>
              <a:rPr lang="zh-CN" altLang="en-US" sz="1800" dirty="0"/>
              <a:t> </a:t>
            </a:r>
            <a:r>
              <a:rPr lang="en-US" altLang="zh-CN" sz="1800" dirty="0"/>
              <a:t>g/g</a:t>
            </a:r>
          </a:p>
          <a:p>
            <a:r>
              <a:rPr lang="en-US" altLang="zh-CN" sz="2000" dirty="0"/>
              <a:t>Rn</a:t>
            </a:r>
            <a:r>
              <a:rPr lang="zh-CN" altLang="en-US" sz="2000" dirty="0"/>
              <a:t> </a:t>
            </a:r>
            <a:r>
              <a:rPr lang="en-US" altLang="zh-CN" sz="2000" dirty="0"/>
              <a:t>ctrl.</a:t>
            </a:r>
          </a:p>
          <a:p>
            <a:pPr lvl="1"/>
            <a:r>
              <a:rPr lang="en-US" altLang="zh-CN" sz="1800" dirty="0"/>
              <a:t>&lt;1mBq/m</a:t>
            </a:r>
            <a:r>
              <a:rPr lang="en-US" altLang="zh-CN" sz="1800" baseline="30000" dirty="0"/>
              <a:t>3</a:t>
            </a:r>
            <a:r>
              <a:rPr lang="zh-CN" altLang="en-US" sz="1800" dirty="0"/>
              <a:t> </a:t>
            </a:r>
            <a:r>
              <a:rPr lang="en-US" altLang="zh-CN" sz="1800" dirty="0"/>
              <a:t>in</a:t>
            </a:r>
            <a:r>
              <a:rPr lang="zh-CN" altLang="en-US" sz="1800" dirty="0"/>
              <a:t> </a:t>
            </a:r>
            <a:r>
              <a:rPr lang="en-US" altLang="zh-CN" sz="1800" dirty="0"/>
              <a:t>water;</a:t>
            </a:r>
          </a:p>
          <a:p>
            <a:pPr lvl="1"/>
            <a:r>
              <a:rPr lang="en-US" altLang="zh-CN" sz="1800" dirty="0"/>
              <a:t>~10Bq/m</a:t>
            </a:r>
            <a:r>
              <a:rPr lang="en-US" altLang="zh-CN" sz="1800" baseline="30000" dirty="0"/>
              <a:t>3</a:t>
            </a:r>
            <a:r>
              <a:rPr lang="zh-CN" altLang="en-US" sz="1800" baseline="30000" dirty="0"/>
              <a:t> </a:t>
            </a:r>
            <a:r>
              <a:rPr lang="en-US" altLang="zh-CN" sz="1800" dirty="0"/>
              <a:t>in</a:t>
            </a:r>
            <a:r>
              <a:rPr lang="zh-CN" altLang="en-US" sz="1800" dirty="0"/>
              <a:t> </a:t>
            </a:r>
            <a:r>
              <a:rPr lang="en-US" altLang="zh-CN" sz="1800" dirty="0"/>
              <a:t>the</a:t>
            </a:r>
            <a:r>
              <a:rPr lang="zh-CN" altLang="en-US" sz="1800" dirty="0"/>
              <a:t> </a:t>
            </a:r>
            <a:r>
              <a:rPr lang="en-US" altLang="zh-CN" sz="1800" dirty="0"/>
              <a:t>cave</a:t>
            </a:r>
          </a:p>
          <a:p>
            <a:r>
              <a:rPr lang="en-US" altLang="zh-CN" sz="2000" dirty="0"/>
              <a:t>Fresh</a:t>
            </a:r>
            <a:r>
              <a:rPr lang="zh-CN" altLang="en-US" sz="2000" dirty="0"/>
              <a:t> </a:t>
            </a:r>
            <a:r>
              <a:rPr lang="en-US" altLang="zh-CN" sz="2000" dirty="0"/>
              <a:t>air</a:t>
            </a:r>
          </a:p>
          <a:p>
            <a:endParaRPr lang="en-US" altLang="zh-CN" dirty="0" smtClean="0">
              <a:latin typeface="+mj-lt"/>
              <a:ea typeface="+mj-ea"/>
            </a:endParaRPr>
          </a:p>
        </p:txBody>
      </p:sp>
      <p:pic>
        <p:nvPicPr>
          <p:cNvPr id="18"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221680" y="1343303"/>
            <a:ext cx="3065474" cy="2299106"/>
          </a:xfrm>
          <a:prstGeom prst="rect">
            <a:avLst/>
          </a:prstGeom>
        </p:spPr>
      </p:pic>
      <p:sp>
        <p:nvSpPr>
          <p:cNvPr id="21" name="TextBox 20"/>
          <p:cNvSpPr txBox="1"/>
          <p:nvPr/>
        </p:nvSpPr>
        <p:spPr>
          <a:xfrm>
            <a:off x="6604864" y="3656261"/>
            <a:ext cx="1757639" cy="369332"/>
          </a:xfrm>
          <a:prstGeom prst="rect">
            <a:avLst/>
          </a:prstGeom>
          <a:noFill/>
        </p:spPr>
        <p:txBody>
          <a:bodyPr wrap="square" rtlCol="0">
            <a:spAutoFit/>
          </a:bodyPr>
          <a:lstStyle/>
          <a:p>
            <a:r>
              <a:rPr lang="en-US" altLang="zh-CN" b="1" dirty="0" smtClean="0">
                <a:solidFill>
                  <a:schemeClr val="bg1"/>
                </a:solidFill>
                <a:ea typeface="+mj-ea"/>
              </a:rPr>
              <a:t>Water Tank</a:t>
            </a:r>
            <a:endParaRPr lang="en-US" b="1" dirty="0">
              <a:solidFill>
                <a:schemeClr val="bg1"/>
              </a:solidFill>
              <a:ea typeface="+mj-ea"/>
            </a:endParaRPr>
          </a:p>
        </p:txBody>
      </p:sp>
      <p:pic>
        <p:nvPicPr>
          <p:cNvPr id="22" name="图片 7"/>
          <p:cNvPicPr>
            <a:picLocks noChangeAspect="1"/>
          </p:cNvPicPr>
          <p:nvPr/>
        </p:nvPicPr>
        <p:blipFill rotWithShape="1">
          <a:blip r:embed="rId5" cstate="print">
            <a:extLst>
              <a:ext uri="{28A0092B-C50C-407E-A947-70E740481C1C}">
                <a14:useLocalDpi xmlns:a14="http://schemas.microsoft.com/office/drawing/2010/main" val="0"/>
              </a:ext>
            </a:extLst>
          </a:blip>
          <a:srcRect l="11110" r="12738"/>
          <a:stretch/>
        </p:blipFill>
        <p:spPr>
          <a:xfrm>
            <a:off x="3393922" y="960119"/>
            <a:ext cx="3112563" cy="3065474"/>
          </a:xfrm>
          <a:prstGeom prst="rect">
            <a:avLst/>
          </a:prstGeom>
        </p:spPr>
      </p:pic>
      <p:sp>
        <p:nvSpPr>
          <p:cNvPr id="23" name="TextBox 22"/>
          <p:cNvSpPr txBox="1"/>
          <p:nvPr/>
        </p:nvSpPr>
        <p:spPr>
          <a:xfrm>
            <a:off x="4868016" y="3647335"/>
            <a:ext cx="1757639" cy="369332"/>
          </a:xfrm>
          <a:prstGeom prst="rect">
            <a:avLst/>
          </a:prstGeom>
          <a:noFill/>
        </p:spPr>
        <p:txBody>
          <a:bodyPr wrap="square" rtlCol="0">
            <a:spAutoFit/>
          </a:bodyPr>
          <a:lstStyle/>
          <a:p>
            <a:r>
              <a:rPr lang="en-US" altLang="zh-CN" b="1" smtClean="0">
                <a:solidFill>
                  <a:schemeClr val="bg1"/>
                </a:solidFill>
                <a:ea typeface="+mj-ea"/>
              </a:rPr>
              <a:t>Experiment Hall</a:t>
            </a:r>
            <a:endParaRPr lang="en-US" b="1" dirty="0">
              <a:solidFill>
                <a:schemeClr val="bg1"/>
              </a:solidFill>
              <a:ea typeface="+mj-ea"/>
            </a:endParaRPr>
          </a:p>
        </p:txBody>
      </p:sp>
      <p:sp>
        <p:nvSpPr>
          <p:cNvPr id="25" name="文本框 4"/>
          <p:cNvSpPr txBox="1"/>
          <p:nvPr/>
        </p:nvSpPr>
        <p:spPr>
          <a:xfrm>
            <a:off x="50892" y="5940348"/>
            <a:ext cx="984257" cy="369332"/>
          </a:xfrm>
          <a:prstGeom prst="rect">
            <a:avLst/>
          </a:prstGeom>
          <a:noFill/>
        </p:spPr>
        <p:txBody>
          <a:bodyPr wrap="square" rtlCol="0">
            <a:spAutoFit/>
          </a:bodyPr>
          <a:lstStyle/>
          <a:p>
            <a:r>
              <a:rPr lang="en-US" altLang="zh-CN" b="1" dirty="0" err="1" smtClean="0">
                <a:solidFill>
                  <a:srgbClr val="FF0000"/>
                </a:solidFill>
              </a:rPr>
              <a:t>PandaX</a:t>
            </a:r>
            <a:endParaRPr lang="en-US" b="1" dirty="0">
              <a:solidFill>
                <a:srgbClr val="FF0000"/>
              </a:solidFill>
            </a:endParaRPr>
          </a:p>
        </p:txBody>
      </p:sp>
      <p:cxnSp>
        <p:nvCxnSpPr>
          <p:cNvPr id="26" name="直接箭头连接符 11"/>
          <p:cNvCxnSpPr/>
          <p:nvPr/>
        </p:nvCxnSpPr>
        <p:spPr>
          <a:xfrm flipV="1">
            <a:off x="897490" y="5940348"/>
            <a:ext cx="243658" cy="1935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32555" y="4025593"/>
            <a:ext cx="1628434" cy="1084537"/>
          </a:xfrm>
          <a:prstGeom prst="rect">
            <a:avLst/>
          </a:prstGeom>
        </p:spPr>
      </p:pic>
      <p:sp>
        <p:nvSpPr>
          <p:cNvPr id="7" name="Slide Number Placeholder 6"/>
          <p:cNvSpPr>
            <a:spLocks noGrp="1"/>
          </p:cNvSpPr>
          <p:nvPr>
            <p:ph type="sldNum" sz="quarter" idx="12"/>
          </p:nvPr>
        </p:nvSpPr>
        <p:spPr/>
        <p:txBody>
          <a:bodyPr/>
          <a:lstStyle/>
          <a:p>
            <a:fld id="{3374E902-E56C-EC48-93AE-39D12EC21934}" type="slidenum">
              <a:rPr lang="en-US" smtClean="0"/>
              <a:t>5</a:t>
            </a:fld>
            <a:endParaRPr lang="en-US"/>
          </a:p>
        </p:txBody>
      </p:sp>
    </p:spTree>
    <p:extLst>
      <p:ext uri="{BB962C8B-B14F-4D97-AF65-F5344CB8AC3E}">
        <p14:creationId xmlns:p14="http://schemas.microsoft.com/office/powerpoint/2010/main" val="1621790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dirty="0" smtClean="0"/>
              <a:t>PandaX-4T Structure</a:t>
            </a:r>
            <a:endParaRPr kumimoji="1"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6038" y="2234617"/>
            <a:ext cx="27432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4013" y="3199748"/>
            <a:ext cx="210026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
          <p:cNvSpPr>
            <a:spLocks noChangeArrowheads="1"/>
          </p:cNvSpPr>
          <p:nvPr/>
        </p:nvSpPr>
        <p:spPr bwMode="auto">
          <a:xfrm>
            <a:off x="5521577" y="4310900"/>
            <a:ext cx="9572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66"/>
              </a:buClr>
              <a:buSzPct val="60000"/>
              <a:buFont typeface="Wingdings" panose="05000000000000000000" pitchFamily="2" charset="2"/>
              <a:buChar char="n"/>
              <a:defRPr sz="3000">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000066"/>
              </a:buClr>
              <a:buSzPct val="55000"/>
              <a:buFont typeface="Wingdings" panose="05000000000000000000" pitchFamily="2" charset="2"/>
              <a:buChar char="n"/>
              <a:defRPr sz="2800">
                <a:solidFill>
                  <a:srgbClr val="000066"/>
                </a:solidFill>
                <a:latin typeface="黑体" panose="02010609060101010101" pitchFamily="49" charset="-122"/>
                <a:ea typeface="黑体" panose="02010609060101010101" pitchFamily="49"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lgn="ctr">
              <a:spcBef>
                <a:spcPct val="0"/>
              </a:spcBef>
              <a:buClrTx/>
              <a:buSzTx/>
              <a:buFontTx/>
              <a:buNone/>
            </a:pPr>
            <a:r>
              <a:rPr lang="en-US" altLang="zh-CN" sz="2000" b="1" smtClean="0">
                <a:solidFill>
                  <a:srgbClr val="0000CC"/>
                </a:solidFill>
                <a:latin typeface="+mn-lt"/>
              </a:rPr>
              <a:t>TPC</a:t>
            </a:r>
            <a:endParaRPr lang="en-US" altLang="zh-CN" sz="2000" b="1" dirty="0">
              <a:solidFill>
                <a:srgbClr val="0000CC"/>
              </a:solidFill>
              <a:latin typeface="+mn-lt"/>
            </a:endParaRPr>
          </a:p>
        </p:txBody>
      </p:sp>
      <p:sp>
        <p:nvSpPr>
          <p:cNvPr id="8" name="矩形 2"/>
          <p:cNvSpPr>
            <a:spLocks noChangeArrowheads="1"/>
          </p:cNvSpPr>
          <p:nvPr/>
        </p:nvSpPr>
        <p:spPr bwMode="auto">
          <a:xfrm>
            <a:off x="7330757" y="2672381"/>
            <a:ext cx="833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66"/>
              </a:buClr>
              <a:buSzPct val="60000"/>
              <a:buFont typeface="Wingdings" panose="05000000000000000000" pitchFamily="2" charset="2"/>
              <a:buChar char="n"/>
              <a:defRPr sz="3000">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000066"/>
              </a:buClr>
              <a:buSzPct val="55000"/>
              <a:buFont typeface="Wingdings" panose="05000000000000000000" pitchFamily="2" charset="2"/>
              <a:buChar char="n"/>
              <a:defRPr sz="2800">
                <a:solidFill>
                  <a:srgbClr val="000066"/>
                </a:solidFill>
                <a:latin typeface="黑体" panose="02010609060101010101" pitchFamily="49" charset="-122"/>
                <a:ea typeface="黑体" panose="02010609060101010101" pitchFamily="49"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FontTx/>
              <a:buNone/>
            </a:pPr>
            <a:r>
              <a:rPr lang="en-US" altLang="zh-CN" sz="2000" b="1" dirty="0" smtClean="0">
                <a:solidFill>
                  <a:srgbClr val="0000CC"/>
                </a:solidFill>
                <a:latin typeface="+mn-lt"/>
              </a:rPr>
              <a:t>PMTs</a:t>
            </a:r>
            <a:endParaRPr lang="en-US" altLang="zh-CN" sz="2000" b="1" dirty="0">
              <a:solidFill>
                <a:srgbClr val="0000CC"/>
              </a:solidFill>
              <a:latin typeface="+mn-lt"/>
            </a:endParaRPr>
          </a:p>
        </p:txBody>
      </p:sp>
      <p:sp>
        <p:nvSpPr>
          <p:cNvPr id="9" name="矩形 3"/>
          <p:cNvSpPr>
            <a:spLocks noChangeArrowheads="1"/>
          </p:cNvSpPr>
          <p:nvPr/>
        </p:nvSpPr>
        <p:spPr bwMode="auto">
          <a:xfrm>
            <a:off x="3835400" y="3215520"/>
            <a:ext cx="1400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66"/>
              </a:buClr>
              <a:buSzPct val="60000"/>
              <a:buFont typeface="Wingdings" panose="05000000000000000000" pitchFamily="2" charset="2"/>
              <a:buChar char="n"/>
              <a:defRPr sz="3000">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000066"/>
              </a:buClr>
              <a:buSzPct val="55000"/>
              <a:buFont typeface="Wingdings" panose="05000000000000000000" pitchFamily="2" charset="2"/>
              <a:buChar char="n"/>
              <a:defRPr sz="2800">
                <a:solidFill>
                  <a:srgbClr val="000066"/>
                </a:solidFill>
                <a:latin typeface="黑体" panose="02010609060101010101" pitchFamily="49" charset="-122"/>
                <a:ea typeface="黑体" panose="02010609060101010101" pitchFamily="49"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FontTx/>
              <a:buNone/>
            </a:pPr>
            <a:r>
              <a:rPr lang="en-US" altLang="zh-CN" sz="2000" b="1" dirty="0" smtClean="0">
                <a:solidFill>
                  <a:srgbClr val="008000"/>
                </a:solidFill>
                <a:latin typeface="+mn-lt"/>
              </a:rPr>
              <a:t>Cryogenics</a:t>
            </a:r>
            <a:endParaRPr lang="en-US" altLang="zh-CN" sz="2000" b="1" dirty="0">
              <a:solidFill>
                <a:srgbClr val="008000"/>
              </a:solidFill>
              <a:latin typeface="+mn-lt"/>
            </a:endParaRPr>
          </a:p>
        </p:txBody>
      </p:sp>
      <p:sp>
        <p:nvSpPr>
          <p:cNvPr id="10" name="矩形 4"/>
          <p:cNvSpPr>
            <a:spLocks noChangeArrowheads="1"/>
          </p:cNvSpPr>
          <p:nvPr/>
        </p:nvSpPr>
        <p:spPr bwMode="auto">
          <a:xfrm>
            <a:off x="3678238" y="2171117"/>
            <a:ext cx="1746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66"/>
              </a:buClr>
              <a:buSzPct val="60000"/>
              <a:buFont typeface="Wingdings" panose="05000000000000000000" pitchFamily="2" charset="2"/>
              <a:buChar char="n"/>
              <a:defRPr sz="3000">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000066"/>
              </a:buClr>
              <a:buSzPct val="55000"/>
              <a:buFont typeface="Wingdings" panose="05000000000000000000" pitchFamily="2" charset="2"/>
              <a:buChar char="n"/>
              <a:defRPr sz="2800">
                <a:solidFill>
                  <a:srgbClr val="000066"/>
                </a:solidFill>
                <a:latin typeface="黑体" panose="02010609060101010101" pitchFamily="49" charset="-122"/>
                <a:ea typeface="黑体" panose="02010609060101010101" pitchFamily="49"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FontTx/>
              <a:buNone/>
            </a:pPr>
            <a:r>
              <a:rPr lang="en-US" altLang="zh-CN" sz="2000" b="1" dirty="0" smtClean="0">
                <a:solidFill>
                  <a:srgbClr val="008000"/>
                </a:solidFill>
                <a:latin typeface="+mn-lt"/>
              </a:rPr>
              <a:t>Xenon storage and handling</a:t>
            </a:r>
            <a:endParaRPr lang="en-US" altLang="zh-CN" sz="2000" b="1" dirty="0">
              <a:solidFill>
                <a:schemeClr val="tx1"/>
              </a:solidFill>
              <a:latin typeface="黑体" panose="02010609060101010101" pitchFamily="49" charset="-122"/>
            </a:endParaRPr>
          </a:p>
        </p:txBody>
      </p:sp>
      <p:sp>
        <p:nvSpPr>
          <p:cNvPr id="11" name="矩形 7"/>
          <p:cNvSpPr>
            <a:spLocks noChangeArrowheads="1"/>
          </p:cNvSpPr>
          <p:nvPr/>
        </p:nvSpPr>
        <p:spPr bwMode="auto">
          <a:xfrm>
            <a:off x="2881564" y="6316079"/>
            <a:ext cx="1984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66"/>
              </a:buClr>
              <a:buSzPct val="60000"/>
              <a:buFont typeface="Wingdings" panose="05000000000000000000" pitchFamily="2" charset="2"/>
              <a:buChar char="n"/>
              <a:defRPr sz="3000">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000066"/>
              </a:buClr>
              <a:buSzPct val="55000"/>
              <a:buFont typeface="Wingdings" panose="05000000000000000000" pitchFamily="2" charset="2"/>
              <a:buChar char="n"/>
              <a:defRPr sz="2800">
                <a:solidFill>
                  <a:srgbClr val="000066"/>
                </a:solidFill>
                <a:latin typeface="黑体" panose="02010609060101010101" pitchFamily="49" charset="-122"/>
                <a:ea typeface="黑体" panose="02010609060101010101" pitchFamily="49"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FontTx/>
              <a:buNone/>
            </a:pPr>
            <a:r>
              <a:rPr lang="en-US" altLang="zh-CN" sz="2000" b="1" dirty="0" smtClean="0">
                <a:solidFill>
                  <a:srgbClr val="008000"/>
                </a:solidFill>
                <a:latin typeface="+mn-lt"/>
              </a:rPr>
              <a:t>Cryostat vessels</a:t>
            </a:r>
            <a:endParaRPr lang="en-US" altLang="zh-CN" sz="2000" b="1" dirty="0">
              <a:solidFill>
                <a:srgbClr val="008000"/>
              </a:solidFill>
              <a:latin typeface="+mn-lt"/>
            </a:endParaRPr>
          </a:p>
        </p:txBody>
      </p:sp>
      <p:sp>
        <p:nvSpPr>
          <p:cNvPr id="12" name="矩形 8"/>
          <p:cNvSpPr>
            <a:spLocks noChangeArrowheads="1"/>
          </p:cNvSpPr>
          <p:nvPr/>
        </p:nvSpPr>
        <p:spPr bwMode="auto">
          <a:xfrm>
            <a:off x="39688" y="2833074"/>
            <a:ext cx="18049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66"/>
              </a:buClr>
              <a:buSzPct val="60000"/>
              <a:buFont typeface="Wingdings" panose="05000000000000000000" pitchFamily="2" charset="2"/>
              <a:buChar char="n"/>
              <a:defRPr sz="3000">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000066"/>
              </a:buClr>
              <a:buSzPct val="55000"/>
              <a:buFont typeface="Wingdings" panose="05000000000000000000" pitchFamily="2" charset="2"/>
              <a:buChar char="n"/>
              <a:defRPr sz="2800">
                <a:solidFill>
                  <a:srgbClr val="000066"/>
                </a:solidFill>
                <a:latin typeface="黑体" panose="02010609060101010101" pitchFamily="49" charset="-122"/>
                <a:ea typeface="黑体" panose="02010609060101010101" pitchFamily="49"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FontTx/>
              <a:buNone/>
            </a:pPr>
            <a:r>
              <a:rPr lang="en-US" altLang="zh-CN" sz="2000" b="1" smtClean="0">
                <a:solidFill>
                  <a:schemeClr val="tx1"/>
                </a:solidFill>
                <a:latin typeface="+mn-lt"/>
              </a:rPr>
              <a:t>Electronics</a:t>
            </a:r>
            <a:endParaRPr lang="en-US" altLang="zh-CN" sz="2000" b="1" dirty="0">
              <a:solidFill>
                <a:schemeClr val="tx1"/>
              </a:solidFill>
              <a:latin typeface="+mn-lt"/>
            </a:endParaRPr>
          </a:p>
        </p:txBody>
      </p:sp>
      <p:sp>
        <p:nvSpPr>
          <p:cNvPr id="13" name="矩形 9"/>
          <p:cNvSpPr>
            <a:spLocks noChangeArrowheads="1"/>
          </p:cNvSpPr>
          <p:nvPr/>
        </p:nvSpPr>
        <p:spPr bwMode="auto">
          <a:xfrm>
            <a:off x="262891" y="4801682"/>
            <a:ext cx="8372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66"/>
              </a:buClr>
              <a:buSzPct val="60000"/>
              <a:buFont typeface="Wingdings" panose="05000000000000000000" pitchFamily="2" charset="2"/>
              <a:buChar char="n"/>
              <a:defRPr sz="3000">
                <a:solidFill>
                  <a:srgbClr val="000066"/>
                </a:solidFill>
                <a:latin typeface="Tahoma" panose="020B0604030504040204" pitchFamily="34" charset="0"/>
                <a:ea typeface="黑体" panose="02010609060101010101" pitchFamily="49" charset="-122"/>
              </a:defRPr>
            </a:lvl1pPr>
            <a:lvl2pPr marL="742950" indent="-285750">
              <a:spcBef>
                <a:spcPct val="20000"/>
              </a:spcBef>
              <a:buClr>
                <a:srgbClr val="000066"/>
              </a:buClr>
              <a:buSzPct val="55000"/>
              <a:buFont typeface="Wingdings" panose="05000000000000000000" pitchFamily="2" charset="2"/>
              <a:buChar char="n"/>
              <a:defRPr sz="2800">
                <a:solidFill>
                  <a:srgbClr val="000066"/>
                </a:solidFill>
                <a:latin typeface="黑体" panose="02010609060101010101" pitchFamily="49" charset="-122"/>
                <a:ea typeface="黑体" panose="02010609060101010101" pitchFamily="49" charset="-122"/>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宋体" panose="02010600030101010101" pitchFamily="2" charset="-122"/>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宋体" panose="02010600030101010101" pitchFamily="2" charset="-122"/>
              </a:defRPr>
            </a:lvl9pPr>
          </a:lstStyle>
          <a:p>
            <a:pPr>
              <a:spcBef>
                <a:spcPct val="0"/>
              </a:spcBef>
              <a:buClrTx/>
              <a:buSzTx/>
              <a:buFontTx/>
              <a:buNone/>
            </a:pPr>
            <a:r>
              <a:rPr lang="en-US" altLang="zh-CN" sz="2000" b="1" smtClean="0">
                <a:solidFill>
                  <a:schemeClr val="tx1"/>
                </a:solidFill>
                <a:latin typeface="+mn-lt"/>
              </a:rPr>
              <a:t>TDAQ</a:t>
            </a:r>
            <a:endParaRPr lang="en-US" altLang="zh-CN" sz="2000" b="1" dirty="0">
              <a:solidFill>
                <a:schemeClr val="tx1"/>
              </a:solidFill>
              <a:latin typeface="+mn-lt"/>
            </a:endParaRPr>
          </a:p>
        </p:txBody>
      </p:sp>
      <p:cxnSp>
        <p:nvCxnSpPr>
          <p:cNvPr id="14" name="直接箭头连接符 11"/>
          <p:cNvCxnSpPr/>
          <p:nvPr/>
        </p:nvCxnSpPr>
        <p:spPr>
          <a:xfrm flipH="1">
            <a:off x="2624138" y="2679117"/>
            <a:ext cx="1054100" cy="50800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3"/>
          <p:cNvCxnSpPr/>
          <p:nvPr/>
        </p:nvCxnSpPr>
        <p:spPr>
          <a:xfrm flipH="1">
            <a:off x="3443288" y="2696579"/>
            <a:ext cx="234950" cy="57467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3748089" y="3615630"/>
            <a:ext cx="604836" cy="41127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8"/>
          <p:cNvCxnSpPr/>
          <p:nvPr/>
        </p:nvCxnSpPr>
        <p:spPr>
          <a:xfrm flipH="1" flipV="1">
            <a:off x="2833688" y="5282617"/>
            <a:ext cx="1377950" cy="103346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26"/>
          <p:cNvCxnSpPr/>
          <p:nvPr/>
        </p:nvCxnSpPr>
        <p:spPr>
          <a:xfrm>
            <a:off x="6318250" y="4594300"/>
            <a:ext cx="485775" cy="250098"/>
          </a:xfrm>
          <a:prstGeom prst="straightConnector1">
            <a:avLst/>
          </a:prstGeom>
          <a:ln w="762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37"/>
          <p:cNvCxnSpPr/>
          <p:nvPr/>
        </p:nvCxnSpPr>
        <p:spPr>
          <a:xfrm>
            <a:off x="1341438" y="3271254"/>
            <a:ext cx="574675" cy="7556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39"/>
          <p:cNvCxnSpPr/>
          <p:nvPr/>
        </p:nvCxnSpPr>
        <p:spPr>
          <a:xfrm flipV="1">
            <a:off x="1204913" y="4453942"/>
            <a:ext cx="723900" cy="5238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40"/>
          <p:cNvSpPr/>
          <p:nvPr/>
        </p:nvSpPr>
        <p:spPr>
          <a:xfrm>
            <a:off x="-1052" y="2696579"/>
            <a:ext cx="2133600" cy="2714625"/>
          </a:xfrm>
          <a:prstGeom prst="rect">
            <a:avLst/>
          </a:prstGeom>
          <a:solidFill>
            <a:schemeClr val="bg1">
              <a:lumMod val="65000"/>
              <a:alpha val="2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4" name="矩形 47"/>
          <p:cNvSpPr/>
          <p:nvPr/>
        </p:nvSpPr>
        <p:spPr>
          <a:xfrm>
            <a:off x="2107223" y="2023479"/>
            <a:ext cx="3301390" cy="4838700"/>
          </a:xfrm>
          <a:prstGeom prst="rect">
            <a:avLst/>
          </a:prstGeom>
          <a:solidFill>
            <a:schemeClr val="accent1">
              <a:lumMod val="75000"/>
              <a:alpha val="2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6" name="矩形标注 5"/>
          <p:cNvSpPr/>
          <p:nvPr/>
        </p:nvSpPr>
        <p:spPr>
          <a:xfrm>
            <a:off x="5400643" y="2171117"/>
            <a:ext cx="3735387" cy="4433887"/>
          </a:xfrm>
          <a:prstGeom prst="wedgeRectCallout">
            <a:avLst>
              <a:gd name="adj1" fmla="val -117825"/>
              <a:gd name="adj2" fmla="val 15319"/>
            </a:avLst>
          </a:pr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7" name="任意多边形 3"/>
          <p:cNvSpPr/>
          <p:nvPr/>
        </p:nvSpPr>
        <p:spPr>
          <a:xfrm>
            <a:off x="7570787" y="3072491"/>
            <a:ext cx="1277938" cy="3243587"/>
          </a:xfrm>
          <a:custGeom>
            <a:avLst/>
            <a:gdLst>
              <a:gd name="connsiteX0" fmla="*/ 161841 w 1278542"/>
              <a:gd name="connsiteY0" fmla="*/ 186117 h 3325826"/>
              <a:gd name="connsiteX1" fmla="*/ 161841 w 1278542"/>
              <a:gd name="connsiteY1" fmla="*/ 0 h 3325826"/>
              <a:gd name="connsiteX2" fmla="*/ 1278542 w 1278542"/>
              <a:gd name="connsiteY2" fmla="*/ 0 h 3325826"/>
              <a:gd name="connsiteX3" fmla="*/ 1278542 w 1278542"/>
              <a:gd name="connsiteY3" fmla="*/ 3325826 h 3325826"/>
              <a:gd name="connsiteX4" fmla="*/ 0 w 1278542"/>
              <a:gd name="connsiteY4" fmla="*/ 3325826 h 3325826"/>
              <a:gd name="connsiteX5" fmla="*/ 0 w 1278542"/>
              <a:gd name="connsiteY5" fmla="*/ 3034513 h 332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8542" h="3325826">
                <a:moveTo>
                  <a:pt x="161841" y="186117"/>
                </a:moveTo>
                <a:lnTo>
                  <a:pt x="161841" y="0"/>
                </a:lnTo>
                <a:lnTo>
                  <a:pt x="1278542" y="0"/>
                </a:lnTo>
                <a:lnTo>
                  <a:pt x="1278542" y="3325826"/>
                </a:lnTo>
                <a:lnTo>
                  <a:pt x="0" y="3325826"/>
                </a:lnTo>
                <a:lnTo>
                  <a:pt x="0" y="3034513"/>
                </a:lnTo>
              </a:path>
            </a:pathLst>
          </a:custGeom>
          <a:noFill/>
          <a:ln w="57150">
            <a:solidFill>
              <a:srgbClr val="0000CC"/>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30" name="Content Placeholder 2"/>
          <p:cNvSpPr>
            <a:spLocks noGrp="1"/>
          </p:cNvSpPr>
          <p:nvPr>
            <p:ph idx="1"/>
          </p:nvPr>
        </p:nvSpPr>
        <p:spPr>
          <a:xfrm>
            <a:off x="262890" y="960120"/>
            <a:ext cx="8641080" cy="5888955"/>
          </a:xfrm>
        </p:spPr>
        <p:txBody>
          <a:bodyPr/>
          <a:lstStyle/>
          <a:p>
            <a:r>
              <a:rPr lang="en-US" dirty="0" smtClean="0"/>
              <a:t>Large scale TPC</a:t>
            </a:r>
          </a:p>
          <a:p>
            <a:r>
              <a:rPr lang="en-US" dirty="0" smtClean="0"/>
              <a:t>Background control </a:t>
            </a:r>
          </a:p>
        </p:txBody>
      </p:sp>
      <p:sp>
        <p:nvSpPr>
          <p:cNvPr id="31" name="Slide Number Placeholder 30"/>
          <p:cNvSpPr>
            <a:spLocks noGrp="1"/>
          </p:cNvSpPr>
          <p:nvPr>
            <p:ph type="sldNum" sz="quarter" idx="12"/>
          </p:nvPr>
        </p:nvSpPr>
        <p:spPr/>
        <p:txBody>
          <a:bodyPr/>
          <a:lstStyle/>
          <a:p>
            <a:fld id="{3374E902-E56C-EC48-93AE-39D12EC21934}" type="slidenum">
              <a:rPr lang="en-US" smtClean="0"/>
              <a:t>6</a:t>
            </a:fld>
            <a:endParaRPr lang="en-US"/>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9058" y="50527"/>
            <a:ext cx="2500942" cy="212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382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TPC</a:t>
            </a:r>
            <a:endParaRPr lang="en-US" dirty="0"/>
          </a:p>
        </p:txBody>
      </p:sp>
      <p:sp>
        <p:nvSpPr>
          <p:cNvPr id="3" name="Content Placeholder 2"/>
          <p:cNvSpPr>
            <a:spLocks noGrp="1"/>
          </p:cNvSpPr>
          <p:nvPr>
            <p:ph idx="1"/>
          </p:nvPr>
        </p:nvSpPr>
        <p:spPr/>
        <p:txBody>
          <a:bodyPr/>
          <a:lstStyle/>
          <a:p>
            <a:r>
              <a:rPr lang="en-US" altLang="zh-CN" dirty="0" smtClean="0"/>
              <a:t>Drift region: </a:t>
            </a:r>
            <a:r>
              <a:rPr lang="en-US" altLang="zh-CN" b="1" i="1" dirty="0" smtClean="0">
                <a:solidFill>
                  <a:srgbClr val="0070C0"/>
                </a:solidFill>
                <a:latin typeface="Symbol" charset="2"/>
                <a:ea typeface="Symbol" charset="2"/>
                <a:cs typeface="Symbol" charset="2"/>
              </a:rPr>
              <a:t>F</a:t>
            </a:r>
            <a:r>
              <a:rPr lang="en-US" altLang="zh-CN" b="1" dirty="0" smtClean="0">
                <a:solidFill>
                  <a:srgbClr val="0070C0"/>
                </a:solidFill>
              </a:rPr>
              <a:t> ~1.2</a:t>
            </a:r>
            <a:r>
              <a:rPr lang="en-US" altLang="zh-CN" b="1" dirty="0">
                <a:solidFill>
                  <a:srgbClr val="0070C0"/>
                </a:solidFill>
              </a:rPr>
              <a:t>m</a:t>
            </a:r>
            <a:r>
              <a:rPr lang="zh-CN" altLang="en-US" b="1" dirty="0" smtClean="0">
                <a:solidFill>
                  <a:srgbClr val="0070C0"/>
                </a:solidFill>
              </a:rPr>
              <a:t>，</a:t>
            </a:r>
            <a:r>
              <a:rPr lang="en-US" altLang="zh-CN" b="1" i="1" dirty="0" smtClean="0">
                <a:solidFill>
                  <a:srgbClr val="0070C0"/>
                </a:solidFill>
              </a:rPr>
              <a:t>H </a:t>
            </a:r>
            <a:r>
              <a:rPr lang="en-US" altLang="zh-CN" b="1" dirty="0" smtClean="0">
                <a:solidFill>
                  <a:srgbClr val="0070C0"/>
                </a:solidFill>
              </a:rPr>
              <a:t>~1.2</a:t>
            </a:r>
            <a:r>
              <a:rPr lang="en-US" altLang="zh-CN" b="1" dirty="0">
                <a:solidFill>
                  <a:srgbClr val="0070C0"/>
                </a:solidFill>
              </a:rPr>
              <a:t>m</a:t>
            </a:r>
          </a:p>
          <a:p>
            <a:pPr lvl="1"/>
            <a:r>
              <a:rPr lang="en-US" altLang="zh-CN" dirty="0" smtClean="0"/>
              <a:t>Xenon in sensitive region</a:t>
            </a:r>
            <a:r>
              <a:rPr lang="zh-CN" altLang="en-US" dirty="0" smtClean="0"/>
              <a:t>～</a:t>
            </a:r>
            <a:r>
              <a:rPr lang="en-US" altLang="zh-CN" dirty="0" smtClean="0"/>
              <a:t>4 ton</a:t>
            </a:r>
          </a:p>
          <a:p>
            <a:r>
              <a:rPr lang="en-US" altLang="zh-CN" b="1" dirty="0" smtClean="0">
                <a:solidFill>
                  <a:srgbClr val="0070C0"/>
                </a:solidFill>
              </a:rPr>
              <a:t>Design goal</a:t>
            </a:r>
            <a:r>
              <a:rPr lang="en-US" altLang="zh-CN" dirty="0" smtClean="0"/>
              <a:t>:</a:t>
            </a:r>
          </a:p>
          <a:p>
            <a:pPr lvl="1"/>
            <a:r>
              <a:rPr lang="en-US" altLang="zh-CN" dirty="0" smtClean="0"/>
              <a:t>High signal collection efficiency</a:t>
            </a:r>
          </a:p>
          <a:p>
            <a:pPr lvl="1"/>
            <a:r>
              <a:rPr lang="en-US" altLang="zh-CN" dirty="0"/>
              <a:t>U</a:t>
            </a:r>
            <a:r>
              <a:rPr lang="en-US" altLang="zh-CN" dirty="0" smtClean="0"/>
              <a:t>niform </a:t>
            </a:r>
            <a:r>
              <a:rPr lang="en-US" altLang="zh-CN" i="1" dirty="0" smtClean="0"/>
              <a:t>E</a:t>
            </a:r>
            <a:r>
              <a:rPr lang="en-US" altLang="zh-CN" dirty="0" smtClean="0"/>
              <a:t> field in a large volume</a:t>
            </a:r>
          </a:p>
          <a:p>
            <a:pPr lvl="1"/>
            <a:r>
              <a:rPr lang="en-US" dirty="0" smtClean="0"/>
              <a:t>Veto facility</a:t>
            </a:r>
            <a:endParaRPr lang="en-US" dirty="0"/>
          </a:p>
        </p:txBody>
      </p:sp>
      <p:pic>
        <p:nvPicPr>
          <p:cNvPr id="4" name="Picture 3"/>
          <p:cNvPicPr>
            <a:picLocks noChangeAspect="1"/>
          </p:cNvPicPr>
          <p:nvPr/>
        </p:nvPicPr>
        <p:blipFill>
          <a:blip r:embed="rId3"/>
          <a:stretch>
            <a:fillRect/>
          </a:stretch>
        </p:blipFill>
        <p:spPr>
          <a:xfrm>
            <a:off x="4521522" y="1961725"/>
            <a:ext cx="4489833" cy="4455029"/>
          </a:xfrm>
          <a:prstGeom prst="rect">
            <a:avLst/>
          </a:prstGeom>
        </p:spPr>
      </p:pic>
      <p:pic>
        <p:nvPicPr>
          <p:cNvPr id="6" name="图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802" y="3455581"/>
            <a:ext cx="2090750" cy="3287168"/>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4851" y="4748207"/>
            <a:ext cx="1290248" cy="1556899"/>
          </a:xfrm>
          <a:prstGeom prst="rect">
            <a:avLst/>
          </a:prstGeom>
          <a:effectLst>
            <a:outerShdw blurRad="50800" dist="50800" dir="5400000" algn="ctr" rotWithShape="0">
              <a:srgbClr val="000000">
                <a:alpha val="58000"/>
              </a:srgbClr>
            </a:outerShdw>
          </a:effectLst>
        </p:spPr>
      </p:pic>
      <p:cxnSp>
        <p:nvCxnSpPr>
          <p:cNvPr id="11" name="Straight Arrow Connector 10"/>
          <p:cNvCxnSpPr/>
          <p:nvPr/>
        </p:nvCxnSpPr>
        <p:spPr>
          <a:xfrm flipV="1">
            <a:off x="2679405" y="3059134"/>
            <a:ext cx="1775637" cy="1689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775099" y="5944454"/>
            <a:ext cx="2030817" cy="3606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191426" y="2111401"/>
            <a:ext cx="1868273" cy="369332"/>
          </a:xfrm>
          <a:prstGeom prst="rect">
            <a:avLst/>
          </a:prstGeom>
          <a:solidFill>
            <a:schemeClr val="bg1"/>
          </a:solidFill>
        </p:spPr>
        <p:txBody>
          <a:bodyPr wrap="square" rtlCol="0">
            <a:spAutoFit/>
          </a:bodyPr>
          <a:lstStyle/>
          <a:p>
            <a:r>
              <a:rPr lang="en-US" dirty="0" smtClean="0"/>
              <a:t>Top PMT array, 3”</a:t>
            </a:r>
            <a:endParaRPr lang="en-US" dirty="0"/>
          </a:p>
        </p:txBody>
      </p:sp>
      <p:sp>
        <p:nvSpPr>
          <p:cNvPr id="7" name="TextBox 6"/>
          <p:cNvSpPr txBox="1"/>
          <p:nvPr/>
        </p:nvSpPr>
        <p:spPr>
          <a:xfrm>
            <a:off x="7517220" y="2785731"/>
            <a:ext cx="1386750" cy="369332"/>
          </a:xfrm>
          <a:prstGeom prst="rect">
            <a:avLst/>
          </a:prstGeom>
          <a:solidFill>
            <a:schemeClr val="bg1"/>
          </a:solidFill>
        </p:spPr>
        <p:txBody>
          <a:bodyPr wrap="square" rtlCol="0">
            <a:spAutoFit/>
          </a:bodyPr>
          <a:lstStyle/>
          <a:p>
            <a:r>
              <a:rPr lang="en-US" dirty="0" smtClean="0"/>
              <a:t>Top Cu plate</a:t>
            </a:r>
            <a:endParaRPr lang="en-US" dirty="0"/>
          </a:p>
        </p:txBody>
      </p:sp>
      <p:sp>
        <p:nvSpPr>
          <p:cNvPr id="13" name="TextBox 12"/>
          <p:cNvSpPr txBox="1"/>
          <p:nvPr/>
        </p:nvSpPr>
        <p:spPr>
          <a:xfrm>
            <a:off x="7757250" y="3516478"/>
            <a:ext cx="1386750" cy="646331"/>
          </a:xfrm>
          <a:prstGeom prst="rect">
            <a:avLst/>
          </a:prstGeom>
          <a:solidFill>
            <a:schemeClr val="bg1"/>
          </a:solidFill>
        </p:spPr>
        <p:txBody>
          <a:bodyPr wrap="square" rtlCol="0">
            <a:spAutoFit/>
          </a:bodyPr>
          <a:lstStyle/>
          <a:p>
            <a:r>
              <a:rPr lang="en-US" dirty="0" smtClean="0"/>
              <a:t>Teflon supporter</a:t>
            </a:r>
            <a:endParaRPr lang="en-US" dirty="0"/>
          </a:p>
        </p:txBody>
      </p:sp>
      <p:sp>
        <p:nvSpPr>
          <p:cNvPr id="14" name="TextBox 13"/>
          <p:cNvSpPr txBox="1"/>
          <p:nvPr/>
        </p:nvSpPr>
        <p:spPr>
          <a:xfrm>
            <a:off x="7757250" y="4162809"/>
            <a:ext cx="1386750" cy="923330"/>
          </a:xfrm>
          <a:prstGeom prst="rect">
            <a:avLst/>
          </a:prstGeom>
          <a:solidFill>
            <a:schemeClr val="bg1"/>
          </a:solidFill>
        </p:spPr>
        <p:txBody>
          <a:bodyPr wrap="square" rtlCol="0">
            <a:spAutoFit/>
          </a:bodyPr>
          <a:lstStyle/>
          <a:p>
            <a:r>
              <a:rPr lang="en-US" dirty="0" smtClean="0"/>
              <a:t>Electrodes </a:t>
            </a:r>
            <a:r>
              <a:rPr lang="en-US" smtClean="0"/>
              <a:t>and shaping rings</a:t>
            </a:r>
            <a:endParaRPr lang="en-US"/>
          </a:p>
        </p:txBody>
      </p:sp>
      <p:sp>
        <p:nvSpPr>
          <p:cNvPr id="15" name="TextBox 14"/>
          <p:cNvSpPr txBox="1"/>
          <p:nvPr/>
        </p:nvSpPr>
        <p:spPr>
          <a:xfrm>
            <a:off x="7764338" y="5099165"/>
            <a:ext cx="1386750" cy="646331"/>
          </a:xfrm>
          <a:prstGeom prst="rect">
            <a:avLst/>
          </a:prstGeom>
          <a:solidFill>
            <a:schemeClr val="bg1"/>
          </a:solidFill>
        </p:spPr>
        <p:txBody>
          <a:bodyPr wrap="square" rtlCol="0">
            <a:spAutoFit/>
          </a:bodyPr>
          <a:lstStyle/>
          <a:p>
            <a:r>
              <a:rPr lang="en-US" dirty="0" smtClean="0"/>
              <a:t>Bottom Cu plate</a:t>
            </a:r>
            <a:endParaRPr lang="en-US" dirty="0"/>
          </a:p>
        </p:txBody>
      </p:sp>
      <p:sp>
        <p:nvSpPr>
          <p:cNvPr id="16" name="TextBox 15"/>
          <p:cNvSpPr txBox="1"/>
          <p:nvPr/>
        </p:nvSpPr>
        <p:spPr>
          <a:xfrm>
            <a:off x="7131213" y="5897746"/>
            <a:ext cx="1892771" cy="646331"/>
          </a:xfrm>
          <a:prstGeom prst="rect">
            <a:avLst/>
          </a:prstGeom>
          <a:solidFill>
            <a:schemeClr val="bg1"/>
          </a:solidFill>
        </p:spPr>
        <p:txBody>
          <a:bodyPr wrap="square" rtlCol="0">
            <a:spAutoFit/>
          </a:bodyPr>
          <a:lstStyle/>
          <a:p>
            <a:r>
              <a:rPr lang="en-US" dirty="0" smtClean="0"/>
              <a:t>Bottom </a:t>
            </a:r>
            <a:r>
              <a:rPr lang="en-US" smtClean="0"/>
              <a:t>PMT array 3”</a:t>
            </a:r>
            <a:endParaRPr lang="en-US"/>
          </a:p>
        </p:txBody>
      </p:sp>
      <p:sp>
        <p:nvSpPr>
          <p:cNvPr id="10" name="TextBox 9"/>
          <p:cNvSpPr txBox="1"/>
          <p:nvPr/>
        </p:nvSpPr>
        <p:spPr>
          <a:xfrm>
            <a:off x="4326915" y="6260911"/>
            <a:ext cx="1382232" cy="369332"/>
          </a:xfrm>
          <a:prstGeom prst="rect">
            <a:avLst/>
          </a:prstGeom>
          <a:noFill/>
        </p:spPr>
        <p:txBody>
          <a:bodyPr wrap="square" rtlCol="0">
            <a:spAutoFit/>
          </a:bodyPr>
          <a:lstStyle/>
          <a:p>
            <a:r>
              <a:rPr lang="en-US" smtClean="0"/>
              <a:t>Veto System</a:t>
            </a:r>
            <a:endParaRPr lang="en-US"/>
          </a:p>
        </p:txBody>
      </p:sp>
      <p:cxnSp>
        <p:nvCxnSpPr>
          <p:cNvPr id="18" name="Straight Arrow Connector 17"/>
          <p:cNvCxnSpPr/>
          <p:nvPr/>
        </p:nvCxnSpPr>
        <p:spPr>
          <a:xfrm flipV="1">
            <a:off x="5020754" y="3678865"/>
            <a:ext cx="890948" cy="2494733"/>
          </a:xfrm>
          <a:prstGeom prst="straightConnector1">
            <a:avLst/>
          </a:prstGeom>
          <a:ln w="28575">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5011190" y="5745496"/>
            <a:ext cx="900512" cy="428103"/>
          </a:xfrm>
          <a:prstGeom prst="straightConnector1">
            <a:avLst/>
          </a:prstGeom>
          <a:ln w="28575">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3374E902-E56C-EC48-93AE-39D12EC21934}" type="slidenum">
              <a:rPr lang="en-US" smtClean="0"/>
              <a:t>7</a:t>
            </a:fld>
            <a:endParaRPr lang="en-US"/>
          </a:p>
        </p:txBody>
      </p:sp>
    </p:spTree>
    <p:extLst>
      <p:ext uri="{BB962C8B-B14F-4D97-AF65-F5344CB8AC3E}">
        <p14:creationId xmlns:p14="http://schemas.microsoft.com/office/powerpoint/2010/main" val="17988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zh-CN" dirty="0" smtClean="0"/>
              <a:t>Current Status and Schedule</a:t>
            </a:r>
            <a:endParaRPr kumimoji="1" lang="zh-CN" altLang="en-US" dirty="0"/>
          </a:p>
        </p:txBody>
      </p:sp>
      <p:sp>
        <p:nvSpPr>
          <p:cNvPr id="3" name="Content Placeholder 2"/>
          <p:cNvSpPr>
            <a:spLocks noGrp="1"/>
          </p:cNvSpPr>
          <p:nvPr>
            <p:ph idx="1"/>
          </p:nvPr>
        </p:nvSpPr>
        <p:spPr/>
        <p:txBody>
          <a:bodyPr/>
          <a:lstStyle/>
          <a:p>
            <a:r>
              <a:rPr kumimoji="1" lang="en-US" altLang="zh-CN" dirty="0" smtClean="0"/>
              <a:t>R&amp;D work-in-progress</a:t>
            </a:r>
          </a:p>
          <a:p>
            <a:r>
              <a:rPr kumimoji="1" lang="en-US" altLang="zh-CN" dirty="0" smtClean="0"/>
              <a:t>2019-2020: assembly and commissioning</a:t>
            </a:r>
            <a:endParaRPr kumimoji="1" lang="zh-CN" altLang="en-US" dirty="0"/>
          </a:p>
        </p:txBody>
      </p:sp>
      <p:pic>
        <p:nvPicPr>
          <p:cNvPr id="4" name="图片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7477" y="1832020"/>
            <a:ext cx="2727656" cy="1542245"/>
          </a:xfrm>
          <a:prstGeom prst="rect">
            <a:avLst/>
          </a:prstGeom>
        </p:spPr>
      </p:pic>
      <p:pic>
        <p:nvPicPr>
          <p:cNvPr id="6"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968955" y="3751438"/>
            <a:ext cx="2616503" cy="3578771"/>
          </a:xfrm>
          <a:prstGeom prst="rect">
            <a:avLst/>
          </a:prstGeom>
        </p:spPr>
      </p:pic>
      <p:pic>
        <p:nvPicPr>
          <p:cNvPr id="8"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05" y="3573526"/>
            <a:ext cx="2431648" cy="3275549"/>
          </a:xfrm>
          <a:prstGeom prst="rect">
            <a:avLst/>
          </a:prstGeom>
        </p:spPr>
      </p:pic>
      <p:pic>
        <p:nvPicPr>
          <p:cNvPr id="9" name="图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05" y="1861756"/>
            <a:ext cx="2431648" cy="1711770"/>
          </a:xfrm>
          <a:prstGeom prst="rect">
            <a:avLst/>
          </a:prstGeom>
        </p:spPr>
      </p:pic>
      <p:pic>
        <p:nvPicPr>
          <p:cNvPr id="11" name="图片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27478" y="5273847"/>
            <a:ext cx="2727656" cy="1546590"/>
          </a:xfrm>
          <a:prstGeom prst="rect">
            <a:avLst/>
          </a:prstGeom>
        </p:spPr>
      </p:pic>
      <p:pic>
        <p:nvPicPr>
          <p:cNvPr id="12" name="Picture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83980" y="1832020"/>
            <a:ext cx="3586455" cy="2295115"/>
          </a:xfrm>
          <a:prstGeom prst="rect">
            <a:avLst/>
          </a:prstGeom>
        </p:spPr>
      </p:pic>
      <p:pic>
        <p:nvPicPr>
          <p:cNvPr id="24" name="Picture 23"/>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627477" y="3340175"/>
            <a:ext cx="2727656" cy="2045742"/>
          </a:xfrm>
          <a:prstGeom prst="rect">
            <a:avLst/>
          </a:prstGeom>
        </p:spPr>
      </p:pic>
      <p:sp>
        <p:nvSpPr>
          <p:cNvPr id="7" name="Slide Number Placeholder 6"/>
          <p:cNvSpPr>
            <a:spLocks noGrp="1"/>
          </p:cNvSpPr>
          <p:nvPr>
            <p:ph type="sldNum" sz="quarter" idx="12"/>
          </p:nvPr>
        </p:nvSpPr>
        <p:spPr/>
        <p:txBody>
          <a:bodyPr/>
          <a:lstStyle/>
          <a:p>
            <a:fld id="{3374E902-E56C-EC48-93AE-39D12EC21934}" type="slidenum">
              <a:rPr lang="en-US" smtClean="0"/>
              <a:t>8</a:t>
            </a:fld>
            <a:endParaRPr lang="en-US"/>
          </a:p>
        </p:txBody>
      </p:sp>
      <p:sp>
        <p:nvSpPr>
          <p:cNvPr id="13" name="TextBox 12"/>
          <p:cNvSpPr txBox="1"/>
          <p:nvPr/>
        </p:nvSpPr>
        <p:spPr>
          <a:xfrm>
            <a:off x="6155473" y="1026738"/>
            <a:ext cx="2486722" cy="369332"/>
          </a:xfrm>
          <a:prstGeom prst="rect">
            <a:avLst/>
          </a:prstGeom>
          <a:noFill/>
        </p:spPr>
        <p:txBody>
          <a:bodyPr wrap="square" rtlCol="0">
            <a:spAutoFit/>
          </a:bodyPr>
          <a:lstStyle/>
          <a:p>
            <a:r>
              <a:rPr kumimoji="1" lang="en-US" altLang="zh-CN" dirty="0" smtClean="0">
                <a:solidFill>
                  <a:srgbClr val="C00000"/>
                </a:solidFill>
              </a:rPr>
              <a:t>See Zhou Huang’s poster</a:t>
            </a:r>
            <a:endParaRPr kumimoji="1" lang="zh-CN" altLang="en-US" dirty="0">
              <a:solidFill>
                <a:srgbClr val="C00000"/>
              </a:solidFill>
            </a:endParaRPr>
          </a:p>
        </p:txBody>
      </p:sp>
    </p:spTree>
    <p:extLst>
      <p:ext uri="{BB962C8B-B14F-4D97-AF65-F5344CB8AC3E}">
        <p14:creationId xmlns:p14="http://schemas.microsoft.com/office/powerpoint/2010/main" val="1369164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Simulation</a:t>
            </a:r>
            <a:endParaRPr lang="en-US" dirty="0"/>
          </a:p>
        </p:txBody>
      </p:sp>
      <p:sp>
        <p:nvSpPr>
          <p:cNvPr id="3" name="Content Placeholder 2"/>
          <p:cNvSpPr>
            <a:spLocks noGrp="1"/>
          </p:cNvSpPr>
          <p:nvPr>
            <p:ph idx="1"/>
          </p:nvPr>
        </p:nvSpPr>
        <p:spPr>
          <a:xfrm>
            <a:off x="262890" y="960120"/>
            <a:ext cx="5680710" cy="5888955"/>
          </a:xfrm>
        </p:spPr>
        <p:txBody>
          <a:bodyPr/>
          <a:lstStyle/>
          <a:p>
            <a:r>
              <a:rPr lang="en-US" b="1" dirty="0" smtClean="0"/>
              <a:t>Simulate the ER and NR backgrounds</a:t>
            </a:r>
          </a:p>
          <a:p>
            <a:pPr lvl="1"/>
            <a:r>
              <a:rPr lang="en-US" dirty="0" smtClean="0">
                <a:solidFill>
                  <a:srgbClr val="0070C0"/>
                </a:solidFill>
              </a:rPr>
              <a:t>Detector materials</a:t>
            </a:r>
            <a:r>
              <a:rPr lang="en-US" dirty="0" smtClean="0"/>
              <a:t>: inner/outer vessels, flanges, copper plates, electrodes, PTFE materials, PMTs </a:t>
            </a:r>
            <a:r>
              <a:rPr lang="en-US" dirty="0" err="1" smtClean="0"/>
              <a:t>etc</a:t>
            </a:r>
            <a:endParaRPr lang="en-US" dirty="0" smtClean="0"/>
          </a:p>
          <a:p>
            <a:pPr lvl="1"/>
            <a:r>
              <a:rPr lang="en-US" dirty="0" smtClean="0">
                <a:solidFill>
                  <a:srgbClr val="0070C0"/>
                </a:solidFill>
              </a:rPr>
              <a:t>Radioactivity in xenon</a:t>
            </a:r>
            <a:r>
              <a:rPr lang="en-US" dirty="0" smtClean="0"/>
              <a:t>: </a:t>
            </a:r>
            <a:r>
              <a:rPr lang="en-US" baseline="30000" dirty="0" smtClean="0"/>
              <a:t>85</a:t>
            </a:r>
            <a:r>
              <a:rPr lang="en-US" dirty="0" smtClean="0"/>
              <a:t>Kr, </a:t>
            </a:r>
            <a:r>
              <a:rPr lang="en-US" baseline="30000" dirty="0" smtClean="0"/>
              <a:t>222</a:t>
            </a:r>
            <a:r>
              <a:rPr lang="en-US" dirty="0" smtClean="0"/>
              <a:t>Rn, </a:t>
            </a:r>
            <a:r>
              <a:rPr lang="en-US" baseline="30000" dirty="0" smtClean="0"/>
              <a:t>136</a:t>
            </a:r>
            <a:r>
              <a:rPr lang="en-US" dirty="0" smtClean="0"/>
              <a:t>Xe</a:t>
            </a:r>
          </a:p>
          <a:p>
            <a:pPr lvl="1"/>
            <a:r>
              <a:rPr lang="en-US" dirty="0" smtClean="0">
                <a:solidFill>
                  <a:srgbClr val="0070C0"/>
                </a:solidFill>
              </a:rPr>
              <a:t>Neutrino</a:t>
            </a:r>
            <a:r>
              <a:rPr lang="en-US" dirty="0" smtClean="0"/>
              <a:t>: electron scattering and coherent nucleus scattering </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6246" y="977974"/>
            <a:ext cx="2129101" cy="2771321"/>
          </a:xfrm>
          <a:prstGeom prst="rect">
            <a:avLst/>
          </a:prstGeom>
        </p:spPr>
      </p:pic>
      <p:pic>
        <p:nvPicPr>
          <p:cNvPr id="10" name="Picture 9"/>
          <p:cNvPicPr>
            <a:picLocks noChangeAspect="1"/>
          </p:cNvPicPr>
          <p:nvPr/>
        </p:nvPicPr>
        <p:blipFill>
          <a:blip r:embed="rId3"/>
          <a:stretch>
            <a:fillRect/>
          </a:stretch>
        </p:blipFill>
        <p:spPr>
          <a:xfrm>
            <a:off x="11430" y="4366062"/>
            <a:ext cx="9144000" cy="2300450"/>
          </a:xfrm>
          <a:prstGeom prst="rect">
            <a:avLst/>
          </a:prstGeom>
        </p:spPr>
      </p:pic>
      <p:sp>
        <p:nvSpPr>
          <p:cNvPr id="11" name="Slide Number Placeholder 10"/>
          <p:cNvSpPr>
            <a:spLocks noGrp="1"/>
          </p:cNvSpPr>
          <p:nvPr>
            <p:ph type="sldNum" sz="quarter" idx="12"/>
          </p:nvPr>
        </p:nvSpPr>
        <p:spPr/>
        <p:txBody>
          <a:bodyPr/>
          <a:lstStyle/>
          <a:p>
            <a:fld id="{3374E902-E56C-EC48-93AE-39D12EC21934}" type="slidenum">
              <a:rPr lang="en-US" smtClean="0"/>
              <a:t>9</a:t>
            </a:fld>
            <a:endParaRPr lang="en-US"/>
          </a:p>
        </p:txBody>
      </p:sp>
      <p:sp>
        <p:nvSpPr>
          <p:cNvPr id="4" name="TextBox 3"/>
          <p:cNvSpPr txBox="1"/>
          <p:nvPr/>
        </p:nvSpPr>
        <p:spPr>
          <a:xfrm>
            <a:off x="2810107" y="3749295"/>
            <a:ext cx="2486722" cy="369332"/>
          </a:xfrm>
          <a:prstGeom prst="rect">
            <a:avLst/>
          </a:prstGeom>
          <a:noFill/>
        </p:spPr>
        <p:txBody>
          <a:bodyPr wrap="square" rtlCol="0">
            <a:spAutoFit/>
          </a:bodyPr>
          <a:lstStyle/>
          <a:p>
            <a:r>
              <a:rPr kumimoji="1" lang="en-US" altLang="zh-CN" dirty="0" smtClean="0">
                <a:solidFill>
                  <a:srgbClr val="C00000"/>
                </a:solidFill>
              </a:rPr>
              <a:t>See </a:t>
            </a:r>
            <a:r>
              <a:rPr kumimoji="1" lang="en-US" altLang="zh-CN" dirty="0" err="1" smtClean="0">
                <a:solidFill>
                  <a:srgbClr val="C00000"/>
                </a:solidFill>
              </a:rPr>
              <a:t>Linhui</a:t>
            </a:r>
            <a:r>
              <a:rPr kumimoji="1" lang="en-US" altLang="zh-CN" dirty="0" smtClean="0">
                <a:solidFill>
                  <a:srgbClr val="C00000"/>
                </a:solidFill>
              </a:rPr>
              <a:t> </a:t>
            </a:r>
            <a:r>
              <a:rPr kumimoji="1" lang="en-US" altLang="zh-CN" dirty="0" err="1" smtClean="0">
                <a:solidFill>
                  <a:srgbClr val="C00000"/>
                </a:solidFill>
              </a:rPr>
              <a:t>Gu’s</a:t>
            </a:r>
            <a:r>
              <a:rPr kumimoji="1" lang="en-US" altLang="zh-CN" dirty="0" smtClean="0">
                <a:solidFill>
                  <a:srgbClr val="C00000"/>
                </a:solidFill>
              </a:rPr>
              <a:t> poster</a:t>
            </a:r>
            <a:endParaRPr kumimoji="1" lang="zh-CN" altLang="en-US" dirty="0">
              <a:solidFill>
                <a:srgbClr val="C00000"/>
              </a:solidFill>
            </a:endParaRPr>
          </a:p>
        </p:txBody>
      </p:sp>
    </p:spTree>
    <p:extLst>
      <p:ext uri="{BB962C8B-B14F-4D97-AF65-F5344CB8AC3E}">
        <p14:creationId xmlns:p14="http://schemas.microsoft.com/office/powerpoint/2010/main" val="1262759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panda4-English">
  <a:themeElements>
    <a:clrScheme name="Inspiration">
      <a:dk1>
        <a:sysClr val="windowText" lastClr="000000"/>
      </a:dk1>
      <a:lt1>
        <a:sysClr val="window" lastClr="FFFFFF"/>
      </a:lt1>
      <a:dk2>
        <a:srgbClr val="2F2F26"/>
      </a:dk2>
      <a:lt2>
        <a:srgbClr val="9FA795"/>
      </a:lt2>
      <a:accent1>
        <a:srgbClr val="749805"/>
      </a:accent1>
      <a:accent2>
        <a:srgbClr val="BACC82"/>
      </a:accent2>
      <a:accent3>
        <a:srgbClr val="6E9EC2"/>
      </a:accent3>
      <a:accent4>
        <a:srgbClr val="2046A5"/>
      </a:accent4>
      <a:accent5>
        <a:srgbClr val="5039C6"/>
      </a:accent5>
      <a:accent6>
        <a:srgbClr val="7411D0"/>
      </a:accent6>
      <a:hlink>
        <a:srgbClr val="FFC000"/>
      </a:hlink>
      <a:folHlink>
        <a:srgbClr val="C0C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anda4-English" id="{3969ACEB-5380-8848-89FC-84C884012817}" vid="{2ABF079A-25E0-8547-B39F-F657007288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SJTU2</Template>
  <TotalTime>4113</TotalTime>
  <Words>820</Words>
  <Application>Microsoft Macintosh PowerPoint</Application>
  <PresentationFormat>On-screen Show (4:3)</PresentationFormat>
  <Paragraphs>182</Paragraphs>
  <Slides>19</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Calibri</vt:lpstr>
      <vt:lpstr>Calibri Light</vt:lpstr>
      <vt:lpstr>DengXian</vt:lpstr>
      <vt:lpstr>DengXian Light</vt:lpstr>
      <vt:lpstr>Franklin Gothic Book</vt:lpstr>
      <vt:lpstr>SimHei</vt:lpstr>
      <vt:lpstr>STHeiti</vt:lpstr>
      <vt:lpstr>Symbol</vt:lpstr>
      <vt:lpstr>Times New Roman</vt:lpstr>
      <vt:lpstr>楷体_GB2312</vt:lpstr>
      <vt:lpstr>黑体</vt:lpstr>
      <vt:lpstr>Arial</vt:lpstr>
      <vt:lpstr>panda4-English</vt:lpstr>
      <vt:lpstr>Overview of PandaX-4T Experiment</vt:lpstr>
      <vt:lpstr>Outline</vt:lpstr>
      <vt:lpstr>PandaX Experiment</vt:lpstr>
      <vt:lpstr>PandaX-4T Upgrade Plan</vt:lpstr>
      <vt:lpstr>Experiment Hall B2 at CJPL-II </vt:lpstr>
      <vt:lpstr>PandaX-4T Structure</vt:lpstr>
      <vt:lpstr>Large Scale TPC</vt:lpstr>
      <vt:lpstr>Current Status and Schedule</vt:lpstr>
      <vt:lpstr>Background Simulation</vt:lpstr>
      <vt:lpstr>ER Background from Materials</vt:lpstr>
      <vt:lpstr>Total ER Background</vt:lpstr>
      <vt:lpstr>NR Background</vt:lpstr>
      <vt:lpstr>Background Simulation</vt:lpstr>
      <vt:lpstr>Expected Sensitivity</vt:lpstr>
      <vt:lpstr>Summary and Outlook</vt:lpstr>
      <vt:lpstr>Detector Principle</vt:lpstr>
      <vt:lpstr>Motivation</vt:lpstr>
      <vt:lpstr>Interesting Signatures from Indirect Search</vt:lpstr>
      <vt:lpstr>Multi-ton Xenon Detectors in the World</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Ning Zhou</dc:creator>
  <cp:lastModifiedBy>Ning Zhou</cp:lastModifiedBy>
  <cp:revision>261</cp:revision>
  <cp:lastPrinted>2018-06-22T00:14:55Z</cp:lastPrinted>
  <dcterms:created xsi:type="dcterms:W3CDTF">2017-11-19T18:12:19Z</dcterms:created>
  <dcterms:modified xsi:type="dcterms:W3CDTF">2018-06-22T00:18:02Z</dcterms:modified>
</cp:coreProperties>
</file>