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2" r:id="rId10"/>
    <p:sldId id="274" r:id="rId11"/>
    <p:sldId id="263" r:id="rId12"/>
    <p:sldId id="268" r:id="rId13"/>
    <p:sldId id="267" r:id="rId14"/>
    <p:sldId id="277" r:id="rId15"/>
    <p:sldId id="269" r:id="rId16"/>
    <p:sldId id="270" r:id="rId17"/>
    <p:sldId id="272" r:id="rId18"/>
    <p:sldId id="280" r:id="rId19"/>
    <p:sldId id="279" r:id="rId20"/>
    <p:sldId id="278" r:id="rId21"/>
    <p:sldId id="273" r:id="rId22"/>
    <p:sldId id="276" r:id="rId23"/>
    <p:sldId id="275" r:id="rId24"/>
    <p:sldId id="281" r:id="rId25"/>
    <p:sldId id="284" r:id="rId26"/>
    <p:sldId id="285" r:id="rId27"/>
    <p:sldId id="282" r:id="rId28"/>
    <p:sldId id="283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7"/>
  </p:normalViewPr>
  <p:slideViewPr>
    <p:cSldViewPr snapToGrid="0">
      <p:cViewPr varScale="1">
        <p:scale>
          <a:sx n="146" d="100"/>
          <a:sy n="146" d="100"/>
        </p:scale>
        <p:origin x="4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9A041-1704-4EA6-9588-83C888DC3A31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B48B9-CEBD-4C63-A737-194234A485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376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B48B9-CEBD-4C63-A737-194234A4856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5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B48B9-CEBD-4C63-A737-194234A4856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79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879A-1BA9-D042-B07E-AFFAC845CC4F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97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A2D5-9F5F-5B42-83FB-FDDABDDCBFFA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36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9AD5-AA05-264D-9094-7291D48262BE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39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E751-231F-A842-B7D3-5F3E708AFB33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91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DC13-0D24-DD44-958E-A7C868FE3971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34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5B6A-F139-E441-BD17-F676BD92C4C2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77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9E2B-2DD4-1E4E-8780-C57477908C7B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86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D9E7-8A66-5C49-BFBB-9FA79804FF07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3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7463-B8D8-FA4F-B21B-207755969CE6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82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738A-F194-1946-911E-125C8F2AB678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05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3A92-6288-3745-BA6F-22513D821631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86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34744-66AE-454A-9255-C326562CDB55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97F36-E712-44A6-8D47-4430068D29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8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5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emf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1500" y="762317"/>
            <a:ext cx="8001000" cy="23876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 preliminary reconstruction of the carbon in cosmic rays with DAMPE experiment</a:t>
            </a:r>
            <a:endParaRPr lang="zh-CN" altLang="en-US" sz="3200" b="1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776214"/>
            <a:ext cx="6858000" cy="1655762"/>
          </a:xfrm>
        </p:spPr>
        <p:txBody>
          <a:bodyPr>
            <a:normAutofit/>
          </a:bodyPr>
          <a:lstStyle/>
          <a:p>
            <a:r>
              <a:rPr lang="en-US" altLang="zh-CN" sz="2000" dirty="0" err="1" smtClean="0"/>
              <a:t>Libo</a:t>
            </a:r>
            <a:r>
              <a:rPr lang="en-US" altLang="zh-CN" sz="2000" dirty="0" smtClean="0"/>
              <a:t> Wu</a:t>
            </a:r>
          </a:p>
          <a:p>
            <a:r>
              <a:rPr lang="en-US" altLang="zh-CN" sz="2000" dirty="0" smtClean="0"/>
              <a:t>(on behalf of the DAMPE collaboration)</a:t>
            </a:r>
          </a:p>
          <a:p>
            <a:r>
              <a:rPr lang="en-US" altLang="zh-CN" sz="2000" dirty="0" smtClean="0"/>
              <a:t>State Key Laboratory of Particle Detection and Electronics</a:t>
            </a:r>
          </a:p>
          <a:p>
            <a:r>
              <a:rPr lang="en-US" altLang="zh-CN" sz="2000" dirty="0" smtClean="0"/>
              <a:t>University of Science and Technology of China</a:t>
            </a:r>
          </a:p>
          <a:p>
            <a:endParaRPr lang="zh-CN" altLang="en-US" sz="2000" dirty="0"/>
          </a:p>
        </p:txBody>
      </p:sp>
      <p:pic>
        <p:nvPicPr>
          <p:cNvPr id="4" name="图片 3" descr="ustcnameblu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7636" y="410874"/>
            <a:ext cx="3570107" cy="53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625" y="123083"/>
            <a:ext cx="1134834" cy="110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31" y="198784"/>
            <a:ext cx="1603738" cy="95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连接符 12"/>
          <p:cNvCxnSpPr/>
          <p:nvPr/>
        </p:nvCxnSpPr>
        <p:spPr>
          <a:xfrm flipV="1">
            <a:off x="774042" y="3322539"/>
            <a:ext cx="7595915" cy="4122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9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56801"/>
            <a:ext cx="4640263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ustcnameblu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9684-6F7E-1A47-866A-70183C01995B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6293" y="379631"/>
            <a:ext cx="3482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Carbon Analysis</a:t>
            </a:r>
            <a:endParaRPr lang="zh-CN" altLang="en-US" sz="4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76293" y="1343227"/>
            <a:ext cx="2745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rgbClr val="0070C0"/>
                </a:solidFill>
              </a:rPr>
              <a:t>Data Sample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13" name="文本框 3"/>
          <p:cNvSpPr txBox="1">
            <a:spLocks noChangeArrowheads="1"/>
          </p:cNvSpPr>
          <p:nvPr/>
        </p:nvSpPr>
        <p:spPr bwMode="auto">
          <a:xfrm rot="735644">
            <a:off x="3841966" y="3165840"/>
            <a:ext cx="3848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latin typeface="+mn-lt"/>
              </a:rPr>
              <a:t>Stable data acquisition very soon after the satellite launch (December 17, 2015) </a:t>
            </a:r>
            <a:endParaRPr lang="zh-CN" altLang="en-US" sz="2400" b="1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文本框 4"/>
          <p:cNvSpPr txBox="1">
            <a:spLocks noChangeArrowheads="1"/>
          </p:cNvSpPr>
          <p:nvPr/>
        </p:nvSpPr>
        <p:spPr bwMode="auto">
          <a:xfrm>
            <a:off x="1649040" y="5646953"/>
            <a:ext cx="69625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+mn-lt"/>
              </a:rPr>
              <a:t>Here a data sample collected in about 2 year is analyzed looking for events induced by Carbon nuclei</a:t>
            </a:r>
            <a:endParaRPr lang="zh-CN" alt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5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stcnameblu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3DC4-D642-2A46-86D8-7EF77897EC01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6293" y="379631"/>
            <a:ext cx="3482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Carbon Analysis</a:t>
            </a:r>
            <a:endParaRPr lang="zh-CN" altLang="en-US" sz="4000" dirty="0"/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9729"/>
            <a:ext cx="503237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88183" y="1930268"/>
            <a:ext cx="2930033" cy="461665"/>
          </a:xfrm>
          <a:prstGeom prst="rect">
            <a:avLst/>
          </a:prstGeom>
          <a:blipFill rotWithShape="0">
            <a:blip r:embed="rId5"/>
            <a:stretch>
              <a:fillRect l="-417" t="-9333" b="-32000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555369"/>
              </p:ext>
            </p:extLst>
          </p:nvPr>
        </p:nvGraphicFramePr>
        <p:xfrm>
          <a:off x="4713514" y="2552942"/>
          <a:ext cx="4430486" cy="2225676"/>
        </p:xfrm>
        <a:graphic>
          <a:graphicData uri="http://schemas.openxmlformats.org/drawingml/2006/table">
            <a:tbl>
              <a:tblPr firstRow="1" bandRow="1"/>
              <a:tblGrid>
                <a:gridCol w="868032"/>
                <a:gridCol w="1794614"/>
                <a:gridCol w="992777"/>
                <a:gridCol w="775063"/>
              </a:tblGrid>
              <a:tr h="37094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Color</a:t>
                      </a:r>
                      <a:endParaRPr lang="zh-CN" altLang="en-US" sz="1800" dirty="0"/>
                    </a:p>
                  </a:txBody>
                  <a:tcPr marT="45733" marB="457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Logic</a:t>
                      </a:r>
                      <a:endParaRPr lang="zh-CN" altLang="en-US" sz="1800" dirty="0"/>
                    </a:p>
                  </a:txBody>
                  <a:tcPr marT="45733" marB="457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Entries</a:t>
                      </a:r>
                      <a:endParaRPr lang="zh-CN" altLang="en-US" sz="1800" dirty="0"/>
                    </a:p>
                  </a:txBody>
                  <a:tcPr marT="45733" marB="457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Eff(%)</a:t>
                      </a:r>
                      <a:endParaRPr lang="zh-CN" altLang="en-US" sz="1800" dirty="0"/>
                    </a:p>
                  </a:txBody>
                  <a:tcPr marT="45733" marB="457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7094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T="45733" marB="457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err="1" smtClean="0"/>
                        <a:t>PreSelection</a:t>
                      </a:r>
                      <a:endParaRPr lang="zh-CN" altLang="en-US" sz="1800" dirty="0"/>
                    </a:p>
                  </a:txBody>
                  <a:tcPr marT="45733" marB="457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285063</a:t>
                      </a:r>
                      <a:endParaRPr lang="zh-CN" altLang="en-US" sz="1800" dirty="0"/>
                    </a:p>
                  </a:txBody>
                  <a:tcPr marT="45733" marB="457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0.85</a:t>
                      </a:r>
                      <a:endParaRPr lang="zh-CN" altLang="en-US" sz="1800" dirty="0"/>
                    </a:p>
                  </a:txBody>
                  <a:tcPr marT="45733" marB="457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37094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T="45733" marB="457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Energy&gt;50GeV</a:t>
                      </a:r>
                      <a:endParaRPr lang="zh-CN" altLang="en-US" sz="1800" dirty="0"/>
                    </a:p>
                  </a:txBody>
                  <a:tcPr marT="45733" marB="457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251321</a:t>
                      </a:r>
                      <a:endParaRPr lang="zh-CN" altLang="en-US" sz="1800" dirty="0"/>
                    </a:p>
                  </a:txBody>
                  <a:tcPr marT="45733" marB="457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0.75</a:t>
                      </a:r>
                      <a:endParaRPr lang="zh-CN" altLang="en-US" sz="1800" dirty="0"/>
                    </a:p>
                  </a:txBody>
                  <a:tcPr marT="45733" marB="457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37094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T="45733" marB="457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err="1" smtClean="0"/>
                        <a:t>MaxBarIDCut</a:t>
                      </a:r>
                      <a:endParaRPr lang="zh-CN" altLang="en-US" sz="1800" dirty="0"/>
                    </a:p>
                  </a:txBody>
                  <a:tcPr marT="45733" marB="457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230515</a:t>
                      </a:r>
                      <a:endParaRPr lang="zh-CN" altLang="en-US" sz="1800" dirty="0"/>
                    </a:p>
                  </a:txBody>
                  <a:tcPr marT="45733" marB="457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0.69</a:t>
                      </a:r>
                      <a:endParaRPr lang="zh-CN" altLang="en-US" sz="1800" dirty="0"/>
                    </a:p>
                  </a:txBody>
                  <a:tcPr marT="45733" marB="457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  <a:tr h="37094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T="45733" marB="457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err="1" smtClean="0"/>
                        <a:t>MaxLayerIDCut</a:t>
                      </a:r>
                      <a:endParaRPr lang="zh-CN" altLang="en-US" sz="1800" dirty="0"/>
                    </a:p>
                  </a:txBody>
                  <a:tcPr marT="45733" marB="457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164608</a:t>
                      </a:r>
                      <a:endParaRPr lang="zh-CN" altLang="en-US" sz="1800" dirty="0"/>
                    </a:p>
                  </a:txBody>
                  <a:tcPr marT="45733" marB="457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0.49</a:t>
                      </a:r>
                      <a:endParaRPr lang="zh-CN" altLang="en-US" sz="1800" dirty="0"/>
                    </a:p>
                  </a:txBody>
                  <a:tcPr marT="45733" marB="457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37094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endParaRPr lang="zh-CN" altLang="en-US" sz="1800" dirty="0"/>
                    </a:p>
                  </a:txBody>
                  <a:tcPr marT="45733" marB="457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High Energy</a:t>
                      </a:r>
                      <a:endParaRPr lang="zh-CN" altLang="en-US" sz="1800" dirty="0"/>
                    </a:p>
                  </a:txBody>
                  <a:tcPr marT="45733" marB="457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161033</a:t>
                      </a:r>
                      <a:endParaRPr lang="zh-CN" altLang="en-US" sz="1800" dirty="0"/>
                    </a:p>
                  </a:txBody>
                  <a:tcPr marT="45733" marB="457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0.48</a:t>
                      </a:r>
                      <a:endParaRPr lang="zh-CN" altLang="en-US" sz="1800" dirty="0"/>
                    </a:p>
                  </a:txBody>
                  <a:tcPr marT="45733" marB="457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23" name="组合 6"/>
          <p:cNvGrpSpPr>
            <a:grpSpLocks/>
          </p:cNvGrpSpPr>
          <p:nvPr/>
        </p:nvGrpSpPr>
        <p:grpSpPr bwMode="auto">
          <a:xfrm>
            <a:off x="5080227" y="2972042"/>
            <a:ext cx="236537" cy="1631950"/>
            <a:chOff x="3839199" y="1928725"/>
            <a:chExt cx="236467" cy="1632199"/>
          </a:xfrm>
        </p:grpSpPr>
        <p:sp>
          <p:nvSpPr>
            <p:cNvPr id="24" name="矩形 5"/>
            <p:cNvSpPr>
              <a:spLocks noChangeArrowheads="1"/>
            </p:cNvSpPr>
            <p:nvPr/>
          </p:nvSpPr>
          <p:spPr bwMode="auto">
            <a:xfrm>
              <a:off x="3839199" y="1928725"/>
              <a:ext cx="228600" cy="1685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矩形 9"/>
            <p:cNvSpPr>
              <a:spLocks noChangeArrowheads="1"/>
            </p:cNvSpPr>
            <p:nvPr/>
          </p:nvSpPr>
          <p:spPr bwMode="auto">
            <a:xfrm>
              <a:off x="3839199" y="2326648"/>
              <a:ext cx="228600" cy="152400"/>
            </a:xfrm>
            <a:prstGeom prst="rect">
              <a:avLst/>
            </a:prstGeom>
            <a:solidFill>
              <a:srgbClr val="AC3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矩形 10"/>
            <p:cNvSpPr>
              <a:spLocks noChangeArrowheads="1"/>
            </p:cNvSpPr>
            <p:nvPr/>
          </p:nvSpPr>
          <p:spPr bwMode="auto">
            <a:xfrm>
              <a:off x="3839199" y="2675193"/>
              <a:ext cx="228600" cy="152400"/>
            </a:xfrm>
            <a:prstGeom prst="rect">
              <a:avLst/>
            </a:prstGeom>
            <a:solidFill>
              <a:srgbClr val="59D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11"/>
            <p:cNvSpPr>
              <a:spLocks noChangeArrowheads="1"/>
            </p:cNvSpPr>
            <p:nvPr/>
          </p:nvSpPr>
          <p:spPr bwMode="auto">
            <a:xfrm>
              <a:off x="3839199" y="3026730"/>
              <a:ext cx="228600" cy="152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矩形 12"/>
            <p:cNvSpPr>
              <a:spLocks noChangeArrowheads="1"/>
            </p:cNvSpPr>
            <p:nvPr/>
          </p:nvSpPr>
          <p:spPr bwMode="auto">
            <a:xfrm>
              <a:off x="3847066" y="3408524"/>
              <a:ext cx="228600" cy="152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76293" y="1343227"/>
            <a:ext cx="2221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rgbClr val="0070C0"/>
                </a:solidFill>
              </a:rPr>
              <a:t>Efficiency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2480" y="1987298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MC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276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stcnameblu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726C-8BD0-3D49-84C5-EDB944047BCC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6293" y="379631"/>
            <a:ext cx="3482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Carbon Analysis</a:t>
            </a:r>
            <a:endParaRPr lang="zh-CN" altLang="en-US" sz="4000" dirty="0"/>
          </a:p>
        </p:txBody>
      </p:sp>
      <p:pic>
        <p:nvPicPr>
          <p:cNvPr id="15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8862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276293" y="1343227"/>
            <a:ext cx="4893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rgbClr val="0070C0"/>
                </a:solidFill>
              </a:rPr>
              <a:t>Acceptance &amp;&amp; Efficiency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8650" y="1975121"/>
            <a:ext cx="3861708" cy="3766867"/>
            <a:chOff x="628650" y="1975121"/>
            <a:chExt cx="3861708" cy="3766867"/>
          </a:xfrm>
        </p:grpSpPr>
        <p:pic>
          <p:nvPicPr>
            <p:cNvPr id="14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2115972"/>
              <a:ext cx="3861708" cy="3626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/>
                <p:cNvSpPr txBox="1"/>
                <p:nvPr/>
              </p:nvSpPr>
              <p:spPr>
                <a:xfrm>
                  <a:off x="628650" y="1975121"/>
                  <a:ext cx="579710" cy="2409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40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14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altLang="zh-CN" sz="1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</a:rPr>
                          <m:t>Sr</m:t>
                        </m:r>
                        <m:r>
                          <a:rPr lang="en-US" altLang="zh-CN" sz="14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1975121"/>
                  <a:ext cx="579710" cy="2409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9474" r="-10526" b="-3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文本框 16"/>
          <p:cNvSpPr txBox="1"/>
          <p:nvPr/>
        </p:nvSpPr>
        <p:spPr>
          <a:xfrm>
            <a:off x="1208360" y="232728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MC</a:t>
            </a:r>
            <a:endParaRPr lang="zh-CN" altLang="en-US" sz="2800" dirty="0"/>
          </a:p>
        </p:txBody>
      </p:sp>
      <p:sp>
        <p:nvSpPr>
          <p:cNvPr id="18" name="文本框 17"/>
          <p:cNvSpPr txBox="1"/>
          <p:nvPr/>
        </p:nvSpPr>
        <p:spPr>
          <a:xfrm>
            <a:off x="5554880" y="232728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MC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048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stcnameblu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49FA-08AB-6841-907F-3D52BA48DA79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6293" y="379631"/>
            <a:ext cx="3482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Carbon Analysis</a:t>
            </a:r>
            <a:endParaRPr lang="zh-CN" altLang="en-US" sz="4000" dirty="0"/>
          </a:p>
        </p:txBody>
      </p:sp>
      <p:grpSp>
        <p:nvGrpSpPr>
          <p:cNvPr id="11" name="组合 8"/>
          <p:cNvGrpSpPr>
            <a:grpSpLocks/>
          </p:cNvGrpSpPr>
          <p:nvPr/>
        </p:nvGrpSpPr>
        <p:grpSpPr bwMode="auto">
          <a:xfrm>
            <a:off x="538163" y="1752600"/>
            <a:ext cx="4054475" cy="3411538"/>
            <a:chOff x="538163" y="2133600"/>
            <a:chExt cx="4054475" cy="3411538"/>
          </a:xfrm>
        </p:grpSpPr>
        <p:grpSp>
          <p:nvGrpSpPr>
            <p:cNvPr id="12" name="组合 4"/>
            <p:cNvGrpSpPr>
              <a:grpSpLocks/>
            </p:cNvGrpSpPr>
            <p:nvPr/>
          </p:nvGrpSpPr>
          <p:grpSpPr bwMode="auto">
            <a:xfrm>
              <a:off x="538163" y="2133600"/>
              <a:ext cx="4054475" cy="3411538"/>
              <a:chOff x="746463" y="2818120"/>
              <a:chExt cx="3951838" cy="3354080"/>
            </a:xfrm>
          </p:grpSpPr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463" y="2818120"/>
                <a:ext cx="3951838" cy="3354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文本框 6"/>
              <p:cNvSpPr txBox="1">
                <a:spLocks noChangeArrowheads="1"/>
              </p:cNvSpPr>
              <p:nvPr/>
            </p:nvSpPr>
            <p:spPr bwMode="auto">
              <a:xfrm>
                <a:off x="1517449" y="2985540"/>
                <a:ext cx="2728305" cy="514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2800" b="1" dirty="0" smtClean="0">
                    <a:latin typeface="+mn-lt"/>
                  </a:rPr>
                  <a:t>129GeV - 215GeV</a:t>
                </a:r>
                <a:endParaRPr lang="zh-CN" altLang="en-US" sz="2800" b="1" dirty="0" smtClean="0">
                  <a:latin typeface="+mn-lt"/>
                </a:endParaRPr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>
              <a:off x="2438400" y="3810000"/>
              <a:ext cx="0" cy="1389063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3200400" y="3810000"/>
              <a:ext cx="0" cy="141763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9"/>
          <p:cNvGrpSpPr>
            <a:grpSpLocks/>
          </p:cNvGrpSpPr>
          <p:nvPr/>
        </p:nvGrpSpPr>
        <p:grpSpPr bwMode="auto">
          <a:xfrm>
            <a:off x="4876800" y="1698625"/>
            <a:ext cx="3940175" cy="3482975"/>
            <a:chOff x="4876800" y="2133600"/>
            <a:chExt cx="3940175" cy="3482975"/>
          </a:xfrm>
        </p:grpSpPr>
        <p:grpSp>
          <p:nvGrpSpPr>
            <p:cNvPr id="18" name="组合 7"/>
            <p:cNvGrpSpPr>
              <a:grpSpLocks/>
            </p:cNvGrpSpPr>
            <p:nvPr/>
          </p:nvGrpSpPr>
          <p:grpSpPr bwMode="auto">
            <a:xfrm>
              <a:off x="4876800" y="2133600"/>
              <a:ext cx="3940175" cy="3482975"/>
              <a:chOff x="4844418" y="2349843"/>
              <a:chExt cx="3939428" cy="3354080"/>
            </a:xfrm>
          </p:grpSpPr>
          <p:pic>
            <p:nvPicPr>
              <p:cNvPr id="21" name="图片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4418" y="2349843"/>
                <a:ext cx="3939428" cy="3354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文本框 9"/>
              <p:cNvSpPr txBox="1">
                <a:spLocks noChangeArrowheads="1"/>
              </p:cNvSpPr>
              <p:nvPr/>
            </p:nvSpPr>
            <p:spPr bwMode="auto">
              <a:xfrm>
                <a:off x="5429405" y="2494746"/>
                <a:ext cx="3164049" cy="503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2800" b="1" dirty="0" smtClean="0">
                    <a:latin typeface="+mn-lt"/>
                  </a:rPr>
                  <a:t>2782GeV - 4641GeV</a:t>
                </a:r>
                <a:endParaRPr lang="zh-CN" altLang="en-US" sz="2800" b="1" dirty="0" smtClean="0">
                  <a:latin typeface="+mn-lt"/>
                </a:endParaRPr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>
              <a:off x="6400800" y="3875088"/>
              <a:ext cx="0" cy="1389062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391400" y="3875088"/>
              <a:ext cx="0" cy="1389062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438400" y="5237024"/>
                <a:ext cx="50899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Charge</m:t>
                      </m:r>
                      <m:r>
                        <a:rPr lang="en-US" altLang="zh-CN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𝑀𝑒𝑎𝑛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±2×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𝑆𝑖𝑔𝑚𝑎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237024"/>
                <a:ext cx="508992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7"/>
          <p:cNvSpPr txBox="1">
            <a:spLocks noChangeArrowheads="1"/>
          </p:cNvSpPr>
          <p:nvPr/>
        </p:nvSpPr>
        <p:spPr bwMode="auto">
          <a:xfrm>
            <a:off x="2590800" y="2440993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FF0000"/>
                </a:solidFill>
              </a:rPr>
              <a:t>C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4" name="文本框 7"/>
          <p:cNvSpPr txBox="1">
            <a:spLocks noChangeArrowheads="1"/>
          </p:cNvSpPr>
          <p:nvPr/>
        </p:nvSpPr>
        <p:spPr bwMode="auto">
          <a:xfrm>
            <a:off x="3562350" y="369670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FF0000"/>
                </a:solidFill>
              </a:rPr>
              <a:t>N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5" name="文本框 7"/>
          <p:cNvSpPr txBox="1">
            <a:spLocks noChangeArrowheads="1"/>
          </p:cNvSpPr>
          <p:nvPr/>
        </p:nvSpPr>
        <p:spPr bwMode="auto">
          <a:xfrm>
            <a:off x="1612900" y="3972930"/>
            <a:ext cx="38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B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6" name="文本框 7"/>
          <p:cNvSpPr txBox="1">
            <a:spLocks noChangeArrowheads="1"/>
          </p:cNvSpPr>
          <p:nvPr/>
        </p:nvSpPr>
        <p:spPr bwMode="auto">
          <a:xfrm>
            <a:off x="6670779" y="2575965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FF0000"/>
                </a:solidFill>
              </a:rPr>
              <a:t>C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7" name="文本框 7"/>
          <p:cNvSpPr txBox="1">
            <a:spLocks noChangeArrowheads="1"/>
          </p:cNvSpPr>
          <p:nvPr/>
        </p:nvSpPr>
        <p:spPr bwMode="auto">
          <a:xfrm>
            <a:off x="7781669" y="3631389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N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8" name="文本框 7"/>
          <p:cNvSpPr txBox="1">
            <a:spLocks noChangeArrowheads="1"/>
          </p:cNvSpPr>
          <p:nvPr/>
        </p:nvSpPr>
        <p:spPr bwMode="auto">
          <a:xfrm>
            <a:off x="5806092" y="3750852"/>
            <a:ext cx="38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B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76293" y="1343227"/>
            <a:ext cx="3224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rgbClr val="0070C0"/>
                </a:solidFill>
              </a:rPr>
              <a:t>PSD Charge Cut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905229" y="2526531"/>
            <a:ext cx="1656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Mean=5.86</a:t>
            </a:r>
          </a:p>
          <a:p>
            <a:r>
              <a:rPr lang="en-US" altLang="zh-CN" sz="2400" b="1" dirty="0" smtClean="0"/>
              <a:t>Sigma=0.20</a:t>
            </a:r>
            <a:endParaRPr lang="zh-CN" altLang="en-US" sz="2400" b="1" dirty="0"/>
          </a:p>
        </p:txBody>
      </p:sp>
      <p:sp>
        <p:nvSpPr>
          <p:cNvPr id="31" name="文本框 30"/>
          <p:cNvSpPr txBox="1"/>
          <p:nvPr/>
        </p:nvSpPr>
        <p:spPr>
          <a:xfrm>
            <a:off x="7044222" y="2434730"/>
            <a:ext cx="1656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Mean=5.98</a:t>
            </a:r>
          </a:p>
          <a:p>
            <a:r>
              <a:rPr lang="en-US" altLang="zh-CN" sz="2400" b="1" dirty="0" smtClean="0"/>
              <a:t>Sigma=0.24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303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stcnameblu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422C-D055-5540-B7AE-B1D7DCCD008B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6293" y="379631"/>
            <a:ext cx="3482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Carbon Analysis</a:t>
            </a:r>
            <a:endParaRPr lang="zh-CN" altLang="en-US" sz="4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073" y="2211327"/>
            <a:ext cx="4212588" cy="296593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76293" y="1343227"/>
            <a:ext cx="7025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rgbClr val="0070C0"/>
                </a:solidFill>
              </a:rPr>
              <a:t>Energy response to carbon for BT-data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62" y="2286966"/>
            <a:ext cx="3911238" cy="281465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28650" y="5373174"/>
            <a:ext cx="8110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Energy resolution is batter than 30% at these two energy points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573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stcnameblu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C8E3-360D-574B-81F8-1D486E61F9A1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6293" y="379631"/>
            <a:ext cx="3482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Carbon Analysis</a:t>
            </a:r>
            <a:endParaRPr lang="zh-CN" altLang="en-US" sz="4000" dirty="0"/>
          </a:p>
        </p:txBody>
      </p:sp>
      <p:sp>
        <p:nvSpPr>
          <p:cNvPr id="29" name="文本框 28"/>
          <p:cNvSpPr txBox="1"/>
          <p:nvPr/>
        </p:nvSpPr>
        <p:spPr>
          <a:xfrm>
            <a:off x="276293" y="1343227"/>
            <a:ext cx="3322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rgbClr val="0070C0"/>
                </a:solidFill>
              </a:rPr>
              <a:t>Bayes Unfolding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73067" y="2293241"/>
            <a:ext cx="4499225" cy="3241646"/>
            <a:chOff x="110349" y="2984500"/>
            <a:chExt cx="4499225" cy="3241646"/>
          </a:xfrm>
        </p:grpSpPr>
        <p:grpSp>
          <p:nvGrpSpPr>
            <p:cNvPr id="31" name="组合 33"/>
            <p:cNvGrpSpPr>
              <a:grpSpLocks/>
            </p:cNvGrpSpPr>
            <p:nvPr/>
          </p:nvGrpSpPr>
          <p:grpSpPr bwMode="auto">
            <a:xfrm>
              <a:off x="110349" y="2984500"/>
              <a:ext cx="3958431" cy="3241646"/>
              <a:chOff x="270613" y="2628591"/>
              <a:chExt cx="3958823" cy="3241167"/>
            </a:xfrm>
          </p:grpSpPr>
          <p:grpSp>
            <p:nvGrpSpPr>
              <p:cNvPr id="36" name="组合 19"/>
              <p:cNvGrpSpPr>
                <a:grpSpLocks/>
              </p:cNvGrpSpPr>
              <p:nvPr/>
            </p:nvGrpSpPr>
            <p:grpSpPr bwMode="auto">
              <a:xfrm>
                <a:off x="270613" y="2955140"/>
                <a:ext cx="3958823" cy="2914618"/>
                <a:chOff x="532845" y="1995776"/>
                <a:chExt cx="3646935" cy="2692978"/>
              </a:xfrm>
            </p:grpSpPr>
            <p:sp>
              <p:nvSpPr>
                <p:cNvPr id="38" name="文本框 1"/>
                <p:cNvSpPr txBox="1">
                  <a:spLocks noChangeArrowheads="1"/>
                </p:cNvSpPr>
                <p:nvPr/>
              </p:nvSpPr>
              <p:spPr bwMode="auto">
                <a:xfrm>
                  <a:off x="2896094" y="4375991"/>
                  <a:ext cx="1283686" cy="312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600" dirty="0"/>
                    <a:t>Energy(MeV)</a:t>
                  </a:r>
                  <a:endParaRPr lang="zh-CN" altLang="en-US" sz="1600" dirty="0"/>
                </a:p>
              </p:txBody>
            </p:sp>
            <p:sp>
              <p:nvSpPr>
                <p:cNvPr id="39" name="文本框 15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303623" y="2229458"/>
                  <a:ext cx="770357" cy="311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600" dirty="0"/>
                    <a:t>Counts</a:t>
                  </a:r>
                  <a:endParaRPr lang="zh-CN" altLang="en-US" sz="1600" dirty="0"/>
                </a:p>
              </p:txBody>
            </p:sp>
            <p:pic>
              <p:nvPicPr>
                <p:cNvPr id="40" name="图片 1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1118" y="1995776"/>
                  <a:ext cx="3242810" cy="2468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7" name="文本框 21"/>
              <p:cNvSpPr txBox="1">
                <a:spLocks noChangeArrowheads="1"/>
              </p:cNvSpPr>
              <p:nvPr/>
            </p:nvSpPr>
            <p:spPr bwMode="auto">
              <a:xfrm>
                <a:off x="1210498" y="2628591"/>
                <a:ext cx="22846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CN" sz="1600" baseline="0"/>
                  <a:t>Energy Spectrum (MC)</a:t>
                </a:r>
                <a:endParaRPr lang="zh-CN" altLang="en-US" sz="1600"/>
              </a:p>
            </p:txBody>
          </p:sp>
        </p:grpSp>
        <p:grpSp>
          <p:nvGrpSpPr>
            <p:cNvPr id="32" name="组合 32"/>
            <p:cNvGrpSpPr>
              <a:grpSpLocks/>
            </p:cNvGrpSpPr>
            <p:nvPr/>
          </p:nvGrpSpPr>
          <p:grpSpPr bwMode="auto">
            <a:xfrm>
              <a:off x="2207528" y="4358224"/>
              <a:ext cx="2402046" cy="646331"/>
              <a:chOff x="2251411" y="2361215"/>
              <a:chExt cx="2402875" cy="646967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2251411" y="2583684"/>
                <a:ext cx="444653" cy="4767"/>
              </a:xfrm>
              <a:prstGeom prst="line">
                <a:avLst/>
              </a:prstGeom>
              <a:ln w="38100">
                <a:solidFill>
                  <a:srgbClr val="FF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2251411" y="2857004"/>
                <a:ext cx="444653" cy="6356"/>
              </a:xfrm>
              <a:prstGeom prst="line">
                <a:avLst/>
              </a:prstGeom>
              <a:ln w="38100">
                <a:solidFill>
                  <a:srgbClr val="3535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框 37"/>
              <p:cNvSpPr txBox="1">
                <a:spLocks noChangeArrowheads="1"/>
              </p:cNvSpPr>
              <p:nvPr/>
            </p:nvSpPr>
            <p:spPr bwMode="auto">
              <a:xfrm>
                <a:off x="2789030" y="2361215"/>
                <a:ext cx="1865256" cy="646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 err="1"/>
                  <a:t>Bgo</a:t>
                </a:r>
                <a:r>
                  <a:rPr lang="en-US" altLang="zh-CN" sz="1800" b="1" dirty="0"/>
                  <a:t> energy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/>
                  <a:t>Primary energy</a:t>
                </a:r>
              </a:p>
            </p:txBody>
          </p:sp>
        </p:grpSp>
      </p:grpSp>
      <p:grpSp>
        <p:nvGrpSpPr>
          <p:cNvPr id="41" name="组合 3"/>
          <p:cNvGrpSpPr>
            <a:grpSpLocks/>
          </p:cNvGrpSpPr>
          <p:nvPr/>
        </p:nvGrpSpPr>
        <p:grpSpPr bwMode="auto">
          <a:xfrm>
            <a:off x="4945546" y="2053040"/>
            <a:ext cx="3908695" cy="3751277"/>
            <a:chOff x="4596201" y="3283321"/>
            <a:chExt cx="3794859" cy="3364866"/>
          </a:xfrm>
        </p:grpSpPr>
        <p:pic>
          <p:nvPicPr>
            <p:cNvPr id="42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046" y="3678967"/>
              <a:ext cx="3466014" cy="2677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文本框 17"/>
            <p:cNvSpPr txBox="1">
              <a:spLocks noChangeArrowheads="1"/>
            </p:cNvSpPr>
            <p:nvPr/>
          </p:nvSpPr>
          <p:spPr bwMode="auto">
            <a:xfrm>
              <a:off x="6411910" y="6259870"/>
              <a:ext cx="1979150" cy="388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600" dirty="0" err="1"/>
                <a:t>Bgo</a:t>
              </a:r>
              <a:r>
                <a:rPr lang="en-US" altLang="zh-CN" sz="1600" dirty="0"/>
                <a:t> Energy(MeV)</a:t>
              </a:r>
              <a:endParaRPr lang="zh-CN" altLang="en-US" sz="1600" dirty="0"/>
            </a:p>
          </p:txBody>
        </p:sp>
        <p:sp>
          <p:nvSpPr>
            <p:cNvPr id="44" name="文本框 18"/>
            <p:cNvSpPr txBox="1">
              <a:spLocks noChangeArrowheads="1"/>
            </p:cNvSpPr>
            <p:nvPr/>
          </p:nvSpPr>
          <p:spPr bwMode="auto">
            <a:xfrm rot="16200000">
              <a:off x="3543218" y="4336304"/>
              <a:ext cx="2475155" cy="369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600" dirty="0"/>
                <a:t>Primary</a:t>
              </a:r>
              <a:r>
                <a:rPr lang="en-US" altLang="zh-CN" sz="1600" baseline="0" dirty="0"/>
                <a:t> </a:t>
              </a:r>
              <a:r>
                <a:rPr lang="en-US" altLang="zh-CN" sz="1600" dirty="0"/>
                <a:t>Energy(MeV)</a:t>
              </a:r>
              <a:endParaRPr lang="zh-CN" altLang="en-US" sz="1600" dirty="0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48420" y="2626185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MC</a:t>
            </a:r>
            <a:endParaRPr lang="zh-CN" altLang="en-US" sz="2800" dirty="0"/>
          </a:p>
        </p:txBody>
      </p:sp>
      <p:sp>
        <p:nvSpPr>
          <p:cNvPr id="26" name="文本框 25"/>
          <p:cNvSpPr txBox="1"/>
          <p:nvPr/>
        </p:nvSpPr>
        <p:spPr>
          <a:xfrm>
            <a:off x="7593208" y="4671106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MC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044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stcnameblu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1C34-1F83-BF40-851E-F5F8BE8B5A68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6293" y="379631"/>
            <a:ext cx="3482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Carbon Analysis</a:t>
            </a:r>
            <a:endParaRPr lang="zh-CN" altLang="en-US" sz="4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76293" y="1343227"/>
            <a:ext cx="1834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rgbClr val="0070C0"/>
                </a:solidFill>
              </a:rPr>
              <a:t>Results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grpSp>
        <p:nvGrpSpPr>
          <p:cNvPr id="12" name="组合 31"/>
          <p:cNvGrpSpPr>
            <a:grpSpLocks/>
          </p:cNvGrpSpPr>
          <p:nvPr/>
        </p:nvGrpSpPr>
        <p:grpSpPr bwMode="auto">
          <a:xfrm>
            <a:off x="2111219" y="2026689"/>
            <a:ext cx="5288987" cy="4162089"/>
            <a:chOff x="4932192" y="3823212"/>
            <a:chExt cx="3790740" cy="2824171"/>
          </a:xfrm>
        </p:grpSpPr>
        <p:grpSp>
          <p:nvGrpSpPr>
            <p:cNvPr id="13" name="组合 22"/>
            <p:cNvGrpSpPr>
              <a:grpSpLocks/>
            </p:cNvGrpSpPr>
            <p:nvPr/>
          </p:nvGrpSpPr>
          <p:grpSpPr bwMode="auto">
            <a:xfrm>
              <a:off x="4932192" y="3823212"/>
              <a:ext cx="3331209" cy="2824171"/>
              <a:chOff x="5202444" y="3787246"/>
              <a:chExt cx="3331209" cy="2824171"/>
            </a:xfrm>
          </p:grpSpPr>
          <p:pic>
            <p:nvPicPr>
              <p:cNvPr id="18" name="图片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2444" y="4036699"/>
                <a:ext cx="3331209" cy="2574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文本框 25"/>
              <p:cNvSpPr txBox="1">
                <a:spLocks noChangeArrowheads="1"/>
              </p:cNvSpPr>
              <p:nvPr/>
            </p:nvSpPr>
            <p:spPr bwMode="auto">
              <a:xfrm>
                <a:off x="5586865" y="3787246"/>
                <a:ext cx="2765655" cy="271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CN" sz="2000" baseline="0" dirty="0" smtClean="0"/>
                  <a:t>Carbon</a:t>
                </a:r>
                <a:r>
                  <a:rPr lang="en-US" altLang="zh-CN" sz="2000" dirty="0" smtClean="0"/>
                  <a:t> </a:t>
                </a:r>
                <a:r>
                  <a:rPr lang="en-US" altLang="zh-CN" sz="2000" baseline="0" dirty="0" smtClean="0"/>
                  <a:t>Energy </a:t>
                </a:r>
                <a:r>
                  <a:rPr lang="en-US" altLang="zh-CN" sz="2000" baseline="0" dirty="0"/>
                  <a:t>Spectrum (Data)</a:t>
                </a:r>
                <a:endParaRPr lang="zh-CN" altLang="en-US" sz="2000" dirty="0"/>
              </a:p>
            </p:txBody>
          </p:sp>
        </p:grpSp>
        <p:grpSp>
          <p:nvGrpSpPr>
            <p:cNvPr id="14" name="组合 24"/>
            <p:cNvGrpSpPr>
              <a:grpSpLocks/>
            </p:cNvGrpSpPr>
            <p:nvPr/>
          </p:nvGrpSpPr>
          <p:grpSpPr bwMode="auto">
            <a:xfrm>
              <a:off x="7044699" y="4316878"/>
              <a:ext cx="1678233" cy="480333"/>
              <a:chOff x="2897793" y="2283698"/>
              <a:chExt cx="1678233" cy="480333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2897793" y="2397806"/>
                <a:ext cx="444404" cy="3175"/>
              </a:xfrm>
              <a:prstGeom prst="line">
                <a:avLst/>
              </a:prstGeom>
              <a:ln w="38100">
                <a:solidFill>
                  <a:srgbClr val="FF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本框 30"/>
              <p:cNvSpPr txBox="1">
                <a:spLocks noChangeArrowheads="1"/>
              </p:cNvSpPr>
              <p:nvPr/>
            </p:nvSpPr>
            <p:spPr bwMode="auto">
              <a:xfrm>
                <a:off x="3431482" y="2283698"/>
                <a:ext cx="1144544" cy="480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 err="1"/>
                  <a:t>Bgo</a:t>
                </a:r>
                <a:r>
                  <a:rPr lang="en-US" altLang="zh-CN" sz="2000" b="1" dirty="0"/>
                  <a:t> energy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Unfolding</a:t>
                </a:r>
                <a:endParaRPr lang="zh-CN" altLang="en-US" sz="2000" b="1" dirty="0"/>
              </a:p>
            </p:txBody>
          </p:sp>
        </p:grpSp>
        <p:sp>
          <p:nvSpPr>
            <p:cNvPr id="15" name="椭圆 26"/>
            <p:cNvSpPr>
              <a:spLocks noChangeArrowheads="1"/>
            </p:cNvSpPr>
            <p:nvPr/>
          </p:nvSpPr>
          <p:spPr bwMode="auto">
            <a:xfrm>
              <a:off x="7207512" y="4619646"/>
              <a:ext cx="119428" cy="8519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686050" y="4931091"/>
            <a:ext cx="961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smtClean="0"/>
              <a:t>Data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310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stcnameblu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3A51-0104-5E46-ADB1-AA6BBA5501FE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6293" y="379631"/>
            <a:ext cx="3482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Carbon Analysis</a:t>
            </a:r>
            <a:endParaRPr lang="zh-CN" altLang="en-US" sz="4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39" y="2050531"/>
            <a:ext cx="4099538" cy="33090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851" y="2050531"/>
            <a:ext cx="4073802" cy="330904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64997" y="5544797"/>
            <a:ext cx="48892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BGO Energy: 118.64 GeV</a:t>
            </a:r>
          </a:p>
          <a:p>
            <a:r>
              <a:rPr lang="en-US" altLang="zh-CN" sz="2800" dirty="0" smtClean="0"/>
              <a:t>Max PSD Bar Energy: 71.19 MeV</a:t>
            </a:r>
            <a:endParaRPr lang="zh-CN" altLang="en-US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76293" y="1343227"/>
            <a:ext cx="3799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rgbClr val="0070C0"/>
                </a:solidFill>
              </a:rPr>
              <a:t>Carbon Candidates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503" y="2044189"/>
            <a:ext cx="4177738" cy="33302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39" y="2044189"/>
            <a:ext cx="4099538" cy="3324850"/>
          </a:xfrm>
          <a:prstGeom prst="rect">
            <a:avLst/>
          </a:prstGeom>
        </p:spPr>
      </p:pic>
      <p:pic>
        <p:nvPicPr>
          <p:cNvPr id="4" name="图片 3" descr="ustcnameblu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E7B6-C757-6341-BFE6-49A9233D3668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6293" y="379631"/>
            <a:ext cx="3482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Carbon Analysis</a:t>
            </a:r>
            <a:endParaRPr lang="zh-CN" altLang="en-US" sz="4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764997" y="5544797"/>
            <a:ext cx="48892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BGO Energy: 704.72 GeV</a:t>
            </a:r>
          </a:p>
          <a:p>
            <a:r>
              <a:rPr lang="en-US" altLang="zh-CN" sz="2800" dirty="0" smtClean="0"/>
              <a:t>Max PSD Bar Energy: 72.83 MeV</a:t>
            </a:r>
            <a:endParaRPr lang="zh-CN" altLang="en-US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76293" y="1343227"/>
            <a:ext cx="3799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rgbClr val="0070C0"/>
                </a:solidFill>
              </a:rPr>
              <a:t>Carbon Candidates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795" y="2001833"/>
            <a:ext cx="4151031" cy="33853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48" y="2075666"/>
            <a:ext cx="4067991" cy="3237715"/>
          </a:xfrm>
          <a:prstGeom prst="rect">
            <a:avLst/>
          </a:prstGeom>
        </p:spPr>
      </p:pic>
      <p:pic>
        <p:nvPicPr>
          <p:cNvPr id="4" name="图片 3" descr="ustcnameblu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B650-5C50-4C4B-9DDD-0D9C9FFEE843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6293" y="379631"/>
            <a:ext cx="3482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Carbon Analysis</a:t>
            </a:r>
            <a:endParaRPr lang="zh-CN" altLang="en-US" sz="4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76293" y="1343227"/>
            <a:ext cx="3799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rgbClr val="0070C0"/>
                </a:solidFill>
              </a:rPr>
              <a:t>Carbon Candidates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4997" y="5544797"/>
            <a:ext cx="50719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BGO Energy: 1.19 </a:t>
            </a:r>
            <a:r>
              <a:rPr lang="en-US" altLang="zh-CN" sz="2800" dirty="0" err="1"/>
              <a:t>T</a:t>
            </a:r>
            <a:r>
              <a:rPr lang="en-US" altLang="zh-CN" sz="2800" dirty="0" err="1" smtClean="0"/>
              <a:t>eV</a:t>
            </a:r>
            <a:endParaRPr lang="en-US" altLang="zh-CN" sz="2800" dirty="0" smtClean="0"/>
          </a:p>
          <a:p>
            <a:r>
              <a:rPr lang="en-US" altLang="zh-CN" sz="2800" dirty="0" smtClean="0"/>
              <a:t>Max PSD Bar Energy: 92.32 MeV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498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stcnameblu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76293" y="379631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Outline</a:t>
            </a:r>
            <a:endParaRPr lang="zh-CN" altLang="en-US" sz="4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76293" y="1663338"/>
            <a:ext cx="516833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600" dirty="0" smtClean="0"/>
              <a:t>Motivation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600" dirty="0" smtClean="0"/>
              <a:t>DAMPE Experiment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600" dirty="0" smtClean="0"/>
              <a:t>Carbon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3600" dirty="0" smtClean="0"/>
              <a:t>Charge Reconstruction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3600" dirty="0" smtClean="0"/>
              <a:t>Energy Reconstruction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3600" dirty="0" smtClean="0"/>
              <a:t>Results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600" dirty="0" smtClean="0"/>
              <a:t>Summary</a:t>
            </a:r>
            <a:endParaRPr lang="zh-CN" altLang="en-US" sz="36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BDE2-BB52-A743-A5FE-FF10D1C316EF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8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stcnameblu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9477-CE55-A44D-B973-7E352F7C8CC9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6293" y="379631"/>
            <a:ext cx="3482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Carbon Analysis</a:t>
            </a:r>
            <a:endParaRPr lang="zh-CN" altLang="en-US" sz="4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48" y="2075666"/>
            <a:ext cx="4067991" cy="329104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76293" y="1343227"/>
            <a:ext cx="3799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rgbClr val="0070C0"/>
                </a:solidFill>
              </a:rPr>
              <a:t>Carbon Candidates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609" y="2075666"/>
            <a:ext cx="4151887" cy="333112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64997" y="5544797"/>
            <a:ext cx="48892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BGO Energy: 1.57 </a:t>
            </a:r>
            <a:r>
              <a:rPr lang="en-US" altLang="zh-CN" sz="2800" dirty="0" err="1"/>
              <a:t>T</a:t>
            </a:r>
            <a:r>
              <a:rPr lang="en-US" altLang="zh-CN" sz="2800" dirty="0" err="1" smtClean="0"/>
              <a:t>eV</a:t>
            </a:r>
            <a:endParaRPr lang="en-US" altLang="zh-CN" sz="2800" dirty="0" smtClean="0"/>
          </a:p>
          <a:p>
            <a:r>
              <a:rPr lang="en-US" altLang="zh-CN" sz="2800" dirty="0" smtClean="0"/>
              <a:t>Max PSD Bar Energy: 60.61 MeV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620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stcnameblu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78EF-9694-B04F-A521-8E40AE523F23}" type="datetime1">
              <a:rPr lang="zh-CN" altLang="en-US" smtClean="0"/>
              <a:t>2018/6/21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6293" y="379631"/>
            <a:ext cx="217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Summary</a:t>
            </a:r>
            <a:endParaRPr lang="zh-CN" altLang="en-US" sz="4000" dirty="0"/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>
          <a:xfrm>
            <a:off x="457200" y="10080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2400" dirty="0" smtClean="0">
              <a:ea typeface="楷体_GB2312"/>
              <a:cs typeface="楷体_GB231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/>
              <a:t>DAMPE detector has been in operation for 2.5 years since launch on Dec. 17th 2015.</a:t>
            </a:r>
            <a:endParaRPr lang="en-US" altLang="zh-CN" sz="2400" dirty="0" smtClean="0">
              <a:ea typeface="楷体_GB2312"/>
              <a:cs typeface="楷体_GB231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ea typeface="楷体_GB2312"/>
                <a:cs typeface="楷体_GB2312"/>
              </a:rPr>
              <a:t>A charge reconstruction method and a carbon selection criteria is developed </a:t>
            </a:r>
            <a:endParaRPr lang="en-US" altLang="zh-CN" sz="2400" dirty="0">
              <a:ea typeface="楷体_GB2312"/>
              <a:cs typeface="楷体_GB231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ea typeface="楷体_GB2312"/>
                <a:cs typeface="楷体_GB2312"/>
              </a:rPr>
              <a:t>Each logic acceptance and efficiency is obtained by MC.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ea typeface="楷体_GB2312"/>
                <a:cs typeface="楷体_GB2312"/>
              </a:rPr>
              <a:t>In the future 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ea typeface="楷体_GB2312"/>
                <a:cs typeface="楷体_GB2312"/>
              </a:rPr>
              <a:t>some charge corrections will be done with MC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ea typeface="楷体_GB2312"/>
                <a:cs typeface="楷体_GB2312"/>
              </a:rPr>
              <a:t>Calculate the contamination of B&amp;N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5135679" y="5185007"/>
            <a:ext cx="385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latin typeface="Comic Sans MS" panose="030F0702030302020204" pitchFamily="66" charset="0"/>
              </a:rPr>
              <a:t>Thank</a:t>
            </a:r>
            <a:r>
              <a:rPr lang="zh-CN" altLang="en-US" sz="60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6000" dirty="0" smtClean="0">
                <a:latin typeface="Comic Sans MS" panose="030F0702030302020204" pitchFamily="66" charset="0"/>
              </a:rPr>
              <a:t>you</a:t>
            </a:r>
            <a:endParaRPr lang="zh-CN" altLang="en-US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DC1D-159B-4D4D-A477-8EC9FD065336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972139" y="2386149"/>
            <a:ext cx="31997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 smtClean="0">
                <a:latin typeface="+mj-lt"/>
              </a:rPr>
              <a:t>Backup</a:t>
            </a:r>
            <a:endParaRPr lang="zh-CN" altLang="en-US"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07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stcnameblu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E4C3-40FB-0D48-9D2E-F31A91344079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6293" y="379631"/>
            <a:ext cx="1689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Backup</a:t>
            </a:r>
            <a:endParaRPr lang="zh-CN" altLang="en-US" sz="40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4498097" y="3318688"/>
            <a:ext cx="4472378" cy="3013400"/>
            <a:chOff x="6362309" y="181197"/>
            <a:chExt cx="5356943" cy="310749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6976" y="181197"/>
              <a:ext cx="5172276" cy="279127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8781360" y="2919355"/>
              <a:ext cx="966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distance</a:t>
              </a:r>
              <a:endParaRPr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 rot="16200000">
              <a:off x="6127886" y="1376568"/>
              <a:ext cx="838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Counts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104503" y="1461981"/>
            <a:ext cx="4507546" cy="3118728"/>
            <a:chOff x="321068" y="113411"/>
            <a:chExt cx="5460469" cy="312480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1229" y="113411"/>
              <a:ext cx="5190308" cy="289564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994794" y="2868887"/>
              <a:ext cx="966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distance</a:t>
              </a:r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 rot="16200000">
              <a:off x="86645" y="1369983"/>
              <a:ext cx="838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Counts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12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stcnameblu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8029-9364-DF45-A90A-D97437012832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6293" y="379631"/>
            <a:ext cx="1689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Backup</a:t>
            </a:r>
            <a:endParaRPr lang="zh-CN" altLang="en-US" sz="40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855074" y="1279088"/>
            <a:ext cx="7296150" cy="5077263"/>
            <a:chOff x="2404879" y="702198"/>
            <a:chExt cx="7663729" cy="525982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4210" y="1140752"/>
              <a:ext cx="7294398" cy="4566056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5180332" y="702198"/>
              <a:ext cx="2482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Method2_QCor0_QCor1</a:t>
              </a:r>
              <a:endParaRPr lang="zh-CN" altLang="en-US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765074" y="5592691"/>
              <a:ext cx="1170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L0_Charge</a:t>
              </a:r>
              <a:endParaRPr lang="zh-CN" altLang="en-US" dirty="0"/>
            </a:p>
          </p:txBody>
        </p:sp>
        <p:sp>
          <p:nvSpPr>
            <p:cNvPr id="16" name="文本框 15"/>
            <p:cNvSpPr txBox="1"/>
            <p:nvPr/>
          </p:nvSpPr>
          <p:spPr>
            <a:xfrm rot="16200000">
              <a:off x="2004416" y="3084885"/>
              <a:ext cx="1170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L1_Charge</a:t>
              </a:r>
              <a:endParaRPr lang="zh-CN" altLang="en-US" dirty="0"/>
            </a:p>
          </p:txBody>
        </p:sp>
        <p:sp>
          <p:nvSpPr>
            <p:cNvPr id="17" name="椭圆 16"/>
            <p:cNvSpPr/>
            <p:nvPr/>
          </p:nvSpPr>
          <p:spPr>
            <a:xfrm>
              <a:off x="3279629" y="1328285"/>
              <a:ext cx="603542" cy="29150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rot="5400000">
              <a:off x="6442590" y="3056994"/>
              <a:ext cx="474261" cy="40867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279629" y="4343495"/>
              <a:ext cx="603542" cy="10988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 rot="16200000">
              <a:off x="2887075" y="2392036"/>
              <a:ext cx="19734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/>
                <a:t>L0Problem</a:t>
              </a:r>
              <a:endParaRPr lang="zh-CN" altLang="en-US" sz="3200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765074" y="4752701"/>
              <a:ext cx="19734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/>
                <a:t>L1Problem</a:t>
              </a:r>
              <a:endParaRPr lang="zh-CN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33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stcnameblu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2C24-CE40-EC46-BA4B-BE318F634A48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6293" y="379631"/>
            <a:ext cx="1689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Backup</a:t>
            </a:r>
            <a:endParaRPr lang="zh-CN" altLang="en-US" sz="40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788" y="1334522"/>
            <a:ext cx="3703424" cy="50466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1334522"/>
            <a:ext cx="3686438" cy="50466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977" y="5230190"/>
            <a:ext cx="4476207" cy="3328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5951" y="5563066"/>
            <a:ext cx="4382261" cy="3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09562" y="801188"/>
            <a:ext cx="7338477" cy="5248702"/>
            <a:chOff x="1109562" y="801188"/>
            <a:chExt cx="7338477" cy="524870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0395" y="801188"/>
              <a:ext cx="7107644" cy="506403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7104017" y="5680558"/>
              <a:ext cx="1344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Max </a:t>
              </a:r>
              <a:r>
                <a:rPr lang="en-US" altLang="zh-CN" dirty="0" err="1" smtClean="0"/>
                <a:t>LayerID</a:t>
              </a:r>
              <a:endParaRPr lang="zh-CN" altLang="en-US" dirty="0"/>
            </a:p>
          </p:txBody>
        </p:sp>
        <p:sp>
          <p:nvSpPr>
            <p:cNvPr id="4" name="文本框 3"/>
            <p:cNvSpPr txBox="1"/>
            <p:nvPr/>
          </p:nvSpPr>
          <p:spPr>
            <a:xfrm rot="10800000">
              <a:off x="1109562" y="1148026"/>
              <a:ext cx="461665" cy="182274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 smtClean="0"/>
                <a:t>Total Energy (GeV)</a:t>
              </a:r>
              <a:endParaRPr lang="zh-CN" altLang="en-US" dirty="0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698824" y="5853948"/>
            <a:ext cx="168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Max </a:t>
            </a:r>
            <a:r>
              <a:rPr lang="en-US" altLang="zh-CN" dirty="0" err="1" smtClean="0"/>
              <a:t>LayerID</a:t>
            </a:r>
            <a:r>
              <a:rPr lang="en-US" altLang="zh-CN" dirty="0" smtClean="0"/>
              <a:t> &lt; 9</a:t>
            </a:r>
            <a:endParaRPr lang="zh-CN" altLang="en-US" dirty="0"/>
          </a:p>
        </p:txBody>
      </p:sp>
      <p:sp>
        <p:nvSpPr>
          <p:cNvPr id="7" name="下箭头 6"/>
          <p:cNvSpPr/>
          <p:nvPr/>
        </p:nvSpPr>
        <p:spPr>
          <a:xfrm flipV="1">
            <a:off x="5564777" y="5563104"/>
            <a:ext cx="296092" cy="4867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ABC-6064-4E8D-9D28-96405A10E5D6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B537-84D7-0940-A17A-06793AB1378C}" type="datetime1">
              <a:rPr lang="zh-CN" altLang="en-US" smtClean="0"/>
              <a:t>2018/6/21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7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41794" y="1301764"/>
            <a:ext cx="6039382" cy="4970684"/>
            <a:chOff x="673015" y="1135810"/>
            <a:chExt cx="6690613" cy="4970684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3848" y="1135810"/>
              <a:ext cx="6252869" cy="4716349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5451566" y="5737162"/>
              <a:ext cx="1912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err="1" smtClean="0"/>
                <a:t>LayerEnergy</a:t>
              </a:r>
              <a:r>
                <a:rPr lang="en-US" altLang="zh-CN" dirty="0" smtClean="0"/>
                <a:t> (GeV)</a:t>
              </a:r>
              <a:endParaRPr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 rot="10800000">
              <a:off x="673015" y="1759132"/>
              <a:ext cx="461665" cy="6560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 smtClean="0"/>
                <a:t>Count</a:t>
              </a:r>
              <a:endParaRPr lang="zh-CN" altLang="en-US" dirty="0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6055365" y="3512686"/>
            <a:ext cx="1071154" cy="8709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055365" y="4017321"/>
            <a:ext cx="1071154" cy="8709"/>
          </a:xfrm>
          <a:prstGeom prst="line">
            <a:avLst/>
          </a:prstGeom>
          <a:ln w="57150">
            <a:solidFill>
              <a:srgbClr val="85C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055365" y="4521956"/>
            <a:ext cx="1071154" cy="8709"/>
          </a:xfrm>
          <a:prstGeom prst="line">
            <a:avLst/>
          </a:prstGeom>
          <a:ln w="57150">
            <a:solidFill>
              <a:srgbClr val="7D9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055365" y="2067626"/>
            <a:ext cx="1071154" cy="87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055365" y="2535661"/>
            <a:ext cx="1071154" cy="8709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055365" y="3003696"/>
            <a:ext cx="1071154" cy="8709"/>
          </a:xfrm>
          <a:prstGeom prst="line">
            <a:avLst/>
          </a:prstGeom>
          <a:ln w="57150">
            <a:solidFill>
              <a:srgbClr val="07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7204900" y="1891669"/>
            <a:ext cx="112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All Entries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7161355" y="2359704"/>
            <a:ext cx="159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GlobalTrackCut</a:t>
            </a:r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7278454" y="281903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G3Cut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7278454" y="3336729"/>
            <a:ext cx="1647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LayerEnergyCut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7278453" y="3841364"/>
            <a:ext cx="166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MaxLayerIDCut</a:t>
            </a:r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7278453" y="4359063"/>
            <a:ext cx="1867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MaxBarEnergyCut</a:t>
            </a:r>
            <a:endParaRPr lang="zh-CN" altLang="en-US" dirty="0"/>
          </a:p>
        </p:txBody>
      </p:sp>
      <p:pic>
        <p:nvPicPr>
          <p:cNvPr id="4" name="图片 3" descr="ustcnameblu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BBB3-CB79-A541-8E51-1854154C5CBA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6293" y="379631"/>
            <a:ext cx="1689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Backup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666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stcnameblu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98D7-0E7D-5E4B-90F5-5F4528FC1C2E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6293" y="379631"/>
            <a:ext cx="1689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Backup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822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stcnameblu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76293" y="379631"/>
            <a:ext cx="2477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Motivation</a:t>
            </a:r>
            <a:endParaRPr lang="zh-CN" altLang="en-US" sz="4000" dirty="0"/>
          </a:p>
        </p:txBody>
      </p:sp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2578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905000" y="5227048"/>
            <a:ext cx="61722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400" baseline="0" dirty="0"/>
              <a:t>Cosmic rays from other galactic sources</a:t>
            </a:r>
          </a:p>
          <a:p>
            <a:pPr>
              <a:spcBef>
                <a:spcPct val="0"/>
              </a:spcBef>
            </a:pPr>
            <a:r>
              <a:rPr lang="en-US" altLang="zh-CN" sz="2400" dirty="0"/>
              <a:t>U</a:t>
            </a:r>
            <a:r>
              <a:rPr lang="en-US" altLang="zh-CN" sz="2400" baseline="0" dirty="0" smtClean="0"/>
              <a:t>nknown </a:t>
            </a:r>
            <a:r>
              <a:rPr lang="en-US" altLang="zh-CN" sz="2400" baseline="0" dirty="0"/>
              <a:t>acceleration mechanisms</a:t>
            </a:r>
          </a:p>
          <a:p>
            <a:pPr>
              <a:spcBef>
                <a:spcPct val="0"/>
              </a:spcBef>
            </a:pPr>
            <a:r>
              <a:rPr lang="en-US" altLang="zh-CN" sz="2400" dirty="0"/>
              <a:t>D</a:t>
            </a:r>
            <a:r>
              <a:rPr lang="en-US" altLang="zh-CN" sz="2400" baseline="0" dirty="0" smtClean="0"/>
              <a:t>ifferent </a:t>
            </a:r>
            <a:r>
              <a:rPr lang="en-US" altLang="zh-CN" sz="2400" baseline="0" dirty="0"/>
              <a:t>propagation effects    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08A3-A5BA-C947-A736-91878713F1AB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565267" y="1689679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PRL 117, 231102 (2016)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18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stcnameblu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76293" y="379631"/>
            <a:ext cx="4253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DAMPE Experiment</a:t>
            </a:r>
            <a:endParaRPr lang="zh-CN" altLang="en-US" sz="4000" dirty="0"/>
          </a:p>
        </p:txBody>
      </p:sp>
      <p:sp>
        <p:nvSpPr>
          <p:cNvPr id="6" name="文本框 8"/>
          <p:cNvSpPr txBox="1">
            <a:spLocks noChangeArrowheads="1"/>
          </p:cNvSpPr>
          <p:nvPr/>
        </p:nvSpPr>
        <p:spPr bwMode="auto">
          <a:xfrm>
            <a:off x="276293" y="1255090"/>
            <a:ext cx="8734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+mn-lt"/>
              </a:rPr>
              <a:t>The collaboration of </a:t>
            </a:r>
            <a:r>
              <a:rPr lang="fr-FR" altLang="zh-CN" sz="2400" dirty="0" smtClean="0">
                <a:solidFill>
                  <a:srgbClr val="FF0000"/>
                </a:solidFill>
                <a:latin typeface="+mn-lt"/>
              </a:rPr>
              <a:t>DArk Matter Particle Explorer (DAMPE) </a:t>
            </a:r>
            <a:endParaRPr lang="zh-CN" altLang="en-US" sz="24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3989779" y="2064655"/>
            <a:ext cx="5162913" cy="368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16DB8"/>
                </a:solidFill>
              </a:rPr>
              <a:t>CHINA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Purple Mountain Observatory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University of Science and Technology of China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Institute of High Energy Physics National Space Science Center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Institute of Modern Physics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70C0"/>
                </a:solidFill>
              </a:rPr>
              <a:t>ITALY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INFN Perugia and University of Perugia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INFN Bari and University of Bari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INFN Lecce and University of Salento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70C0"/>
                </a:solidFill>
              </a:rPr>
              <a:t>SWITZERLAND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University of Geneva</a:t>
            </a: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146" y="3511597"/>
            <a:ext cx="808038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2149475"/>
            <a:ext cx="8096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4921343"/>
            <a:ext cx="1011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423941" y="2067927"/>
            <a:ext cx="36265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2000" baseline="0" dirty="0" smtClean="0">
                <a:solidFill>
                  <a:srgbClr val="FF0000"/>
                </a:solidFill>
                <a:latin typeface="+mn-lt"/>
              </a:rPr>
              <a:t>Scientific Goals: 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000" baseline="0" dirty="0" smtClean="0">
                <a:latin typeface="+mn-lt"/>
              </a:rPr>
              <a:t>Origins and propagations of CRs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000" baseline="0" dirty="0" smtClean="0">
                <a:latin typeface="+mn-lt"/>
              </a:rPr>
              <a:t>Dark Matter Indirect Detection</a:t>
            </a:r>
            <a:endParaRPr lang="en-US" altLang="zh-CN" sz="2000" dirty="0" smtClean="0">
              <a:latin typeface="+mn-lt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2000" baseline="0" dirty="0" smtClean="0">
                <a:latin typeface="+mn-lt"/>
              </a:rPr>
              <a:t>Gamma-ray Astronomy</a:t>
            </a: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423941" y="3879752"/>
            <a:ext cx="371896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zh-CN" sz="2000" baseline="0" dirty="0" smtClean="0">
                <a:solidFill>
                  <a:srgbClr val="FF0000"/>
                </a:solidFill>
                <a:latin typeface="+mn-lt"/>
              </a:rPr>
              <a:t>Orbit Information: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000" baseline="0" dirty="0" smtClean="0">
                <a:solidFill>
                  <a:srgbClr val="000000"/>
                </a:solidFill>
                <a:latin typeface="+mn-lt"/>
              </a:rPr>
              <a:t>Orbit: sun-synchronous</a:t>
            </a:r>
            <a:endParaRPr lang="zh-CN" altLang="en-US" sz="2000" baseline="0" dirty="0" smtClean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2000" baseline="0" dirty="0" smtClean="0">
                <a:solidFill>
                  <a:srgbClr val="000000"/>
                </a:solidFill>
                <a:latin typeface="+mn-lt"/>
              </a:rPr>
              <a:t>Altitude: 500 km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000" baseline="0" dirty="0" smtClean="0">
                <a:solidFill>
                  <a:srgbClr val="000000"/>
                </a:solidFill>
                <a:latin typeface="+mn-lt"/>
              </a:rPr>
              <a:t>Period: 94 minutes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000" baseline="0" dirty="0" smtClean="0">
                <a:solidFill>
                  <a:srgbClr val="000000"/>
                </a:solidFill>
                <a:latin typeface="+mn-lt"/>
              </a:rPr>
              <a:t>Launched Date: Dec. 17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+mn-lt"/>
              </a:rPr>
              <a:t>th</a:t>
            </a:r>
            <a:r>
              <a:rPr lang="en-US" altLang="zh-CN" sz="2000" baseline="0" dirty="0" smtClean="0">
                <a:solidFill>
                  <a:srgbClr val="000000"/>
                </a:solidFill>
                <a:latin typeface="+mn-lt"/>
              </a:rPr>
              <a:t>, 2015</a:t>
            </a:r>
            <a:endParaRPr lang="zh-CN" altLang="en-US" sz="20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AE09-7EDD-EA4B-80C0-26867A7D24DC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6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stcnameblu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76293" y="379631"/>
            <a:ext cx="3680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DAMPE Detector</a:t>
            </a:r>
            <a:endParaRPr lang="zh-CN" altLang="en-US" sz="4000" dirty="0"/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47" y="1382549"/>
            <a:ext cx="6858000" cy="345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1371600" y="4839856"/>
            <a:ext cx="691253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2400" baseline="0" dirty="0">
                <a:latin typeface="+mn-lt"/>
              </a:rPr>
              <a:t> Charge measurement (</a:t>
            </a:r>
            <a:r>
              <a:rPr lang="en-US" altLang="zh-CN" sz="2400" baseline="0" dirty="0" err="1">
                <a:latin typeface="+mn-lt"/>
              </a:rPr>
              <a:t>dE</a:t>
            </a:r>
            <a:r>
              <a:rPr lang="en-US" altLang="zh-CN" sz="2400" baseline="0" dirty="0">
                <a:latin typeface="+mn-lt"/>
              </a:rPr>
              <a:t>/dx in PSD, STK and BGO)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2400" baseline="0" dirty="0">
                <a:latin typeface="+mn-lt"/>
              </a:rPr>
              <a:t> Pair production and precise tracking (STK and BGO)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2400" baseline="0" dirty="0">
                <a:latin typeface="+mn-lt"/>
              </a:rPr>
              <a:t> Precise energy measurement (</a:t>
            </a:r>
            <a:r>
              <a:rPr lang="en-US" altLang="zh-CN" sz="2400" baseline="0" dirty="0" smtClean="0">
                <a:latin typeface="+mn-lt"/>
              </a:rPr>
              <a:t>BGO)</a:t>
            </a:r>
            <a:endParaRPr lang="en-US" altLang="zh-CN" sz="2400" baseline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2400" baseline="0" dirty="0">
                <a:latin typeface="+mn-lt"/>
              </a:rPr>
              <a:t> Electron/hadron</a:t>
            </a:r>
            <a:r>
              <a:rPr lang="zh-CN" altLang="en-US" sz="2400" baseline="0" dirty="0">
                <a:latin typeface="+mn-lt"/>
              </a:rPr>
              <a:t> </a:t>
            </a:r>
            <a:r>
              <a:rPr lang="en-US" altLang="zh-CN" sz="2400" baseline="0" dirty="0">
                <a:latin typeface="+mn-lt"/>
              </a:rPr>
              <a:t> identification (BGO and NUD)</a:t>
            </a:r>
            <a:endParaRPr lang="zh-CN" altLang="en-US" sz="2400" dirty="0">
              <a:latin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436-4A82-8747-AAE3-42D9E6640088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95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1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stcnameblu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76293" y="379631"/>
            <a:ext cx="3482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Carbon Analysis</a:t>
            </a:r>
            <a:endParaRPr lang="zh-CN" altLang="en-US" sz="4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568" y="2152802"/>
            <a:ext cx="5945576" cy="78691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6293" y="1343227"/>
            <a:ext cx="4416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rgbClr val="0070C0"/>
                </a:solidFill>
              </a:rPr>
              <a:t>Charge Reconstruction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06730" y="3185180"/>
            <a:ext cx="3111622" cy="2868963"/>
            <a:chOff x="928650" y="3185180"/>
            <a:chExt cx="3111622" cy="2868963"/>
          </a:xfrm>
        </p:grpSpPr>
        <p:pic>
          <p:nvPicPr>
            <p:cNvPr id="8" name="图片 1" descr="C:\Users\sunzhy\Desktop\SS-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89" t="2930" r="14885" b="6395"/>
            <a:stretch>
              <a:fillRect/>
            </a:stretch>
          </p:blipFill>
          <p:spPr bwMode="auto">
            <a:xfrm>
              <a:off x="928650" y="3185180"/>
              <a:ext cx="3111622" cy="236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50" y="5590789"/>
              <a:ext cx="3111622" cy="46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图片 9" descr="D:\dampe\CERN束流测试\March-2015\psdx25vss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356" y="3185180"/>
            <a:ext cx="3432603" cy="275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3710-D3C4-7845-893E-C61FDCD768D1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475220" y="3073507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smtClean="0">
                <a:solidFill>
                  <a:srgbClr val="FF0000"/>
                </a:solidFill>
              </a:rPr>
              <a:t>Ar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stcnameblu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101-DA71-DD4B-8A7D-574534E39D06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76293" y="379631"/>
            <a:ext cx="3482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Carbon Analysis</a:t>
            </a:r>
            <a:endParaRPr lang="zh-CN" altLang="en-US" sz="4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76293" y="1343227"/>
            <a:ext cx="5848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rgbClr val="0070C0"/>
                </a:solidFill>
              </a:rPr>
              <a:t>Charge Reconstruction Method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/>
              <p:cNvSpPr txBox="1"/>
              <p:nvPr/>
            </p:nvSpPr>
            <p:spPr>
              <a:xfrm>
                <a:off x="1587527" y="5445556"/>
                <a:ext cx="1690656" cy="725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zh-CN" altLang="en-US" sz="28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7"/>
                              </m:rPr>
                              <a:rPr lang="en-US" altLang="zh-CN" sz="28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8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altLang="zh-CN" sz="28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8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zh-CN" altLang="en-US" sz="28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7"/>
                              </m:rPr>
                              <a:rPr lang="en-US" altLang="zh-CN" sz="28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sz="280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800" b="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zh-CN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文本框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527" y="5445556"/>
                <a:ext cx="1690656" cy="725520"/>
              </a:xfrm>
              <a:prstGeom prst="rect">
                <a:avLst/>
              </a:prstGeom>
              <a:blipFill rotWithShape="0">
                <a:blip r:embed="rId4"/>
                <a:stretch>
                  <a:fillRect l="-12590" b="-42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/>
              <p:cNvSpPr txBox="1"/>
              <p:nvPr/>
            </p:nvSpPr>
            <p:spPr>
              <a:xfrm>
                <a:off x="1474392" y="3735743"/>
                <a:ext cx="2020137" cy="1273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zh-CN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800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altLang="zh-CN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en-US" altLang="zh-CN" sz="2800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den>
                            </m:f>
                          </m:num>
                          <m:den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2.</m:t>
                            </m:r>
                          </m:den>
                        </m:f>
                      </m:e>
                    </m:rad>
                  </m:oMath>
                </a14:m>
                <a:endParaRPr lang="zh-CN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392" y="3735743"/>
                <a:ext cx="2020137" cy="12730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组合 62"/>
          <p:cNvGrpSpPr/>
          <p:nvPr/>
        </p:nvGrpSpPr>
        <p:grpSpPr>
          <a:xfrm>
            <a:off x="367393" y="2095571"/>
            <a:ext cx="3457847" cy="1427625"/>
            <a:chOff x="628650" y="2095570"/>
            <a:chExt cx="3457847" cy="1427625"/>
          </a:xfrm>
        </p:grpSpPr>
        <p:grpSp>
          <p:nvGrpSpPr>
            <p:cNvPr id="60" name="组合 59"/>
            <p:cNvGrpSpPr/>
            <p:nvPr/>
          </p:nvGrpSpPr>
          <p:grpSpPr>
            <a:xfrm>
              <a:off x="1657350" y="2095570"/>
              <a:ext cx="2429147" cy="1427625"/>
              <a:chOff x="628650" y="2186432"/>
              <a:chExt cx="2429147" cy="1427625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628650" y="2481942"/>
                <a:ext cx="2429147" cy="907890"/>
                <a:chOff x="628650" y="2481942"/>
                <a:chExt cx="2429147" cy="907890"/>
              </a:xfrm>
            </p:grpSpPr>
            <p:grpSp>
              <p:nvGrpSpPr>
                <p:cNvPr id="25" name="组合 24"/>
                <p:cNvGrpSpPr/>
                <p:nvPr/>
              </p:nvGrpSpPr>
              <p:grpSpPr>
                <a:xfrm>
                  <a:off x="628650" y="2481942"/>
                  <a:ext cx="2429147" cy="410247"/>
                  <a:chOff x="557349" y="2107474"/>
                  <a:chExt cx="2429147" cy="410247"/>
                </a:xfrm>
              </p:grpSpPr>
              <p:sp>
                <p:nvSpPr>
                  <p:cNvPr id="7" name="矩形 6"/>
                  <p:cNvSpPr/>
                  <p:nvPr/>
                </p:nvSpPr>
                <p:spPr>
                  <a:xfrm>
                    <a:off x="557349" y="2107474"/>
                    <a:ext cx="435428" cy="182880"/>
                  </a:xfrm>
                  <a:prstGeom prst="rect">
                    <a:avLst/>
                  </a:prstGeom>
                  <a:noFill/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" name="矩形 12"/>
                  <p:cNvSpPr/>
                  <p:nvPr/>
                </p:nvSpPr>
                <p:spPr>
                  <a:xfrm>
                    <a:off x="1221922" y="2107474"/>
                    <a:ext cx="435428" cy="182880"/>
                  </a:xfrm>
                  <a:prstGeom prst="rect">
                    <a:avLst/>
                  </a:prstGeom>
                  <a:noFill/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" name="矩形 13"/>
                  <p:cNvSpPr/>
                  <p:nvPr/>
                </p:nvSpPr>
                <p:spPr>
                  <a:xfrm>
                    <a:off x="1886495" y="2107474"/>
                    <a:ext cx="435428" cy="182880"/>
                  </a:xfrm>
                  <a:prstGeom prst="rect">
                    <a:avLst/>
                  </a:prstGeom>
                  <a:solidFill>
                    <a:srgbClr val="FF0000"/>
                  </a:solidFill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2551068" y="2133147"/>
                    <a:ext cx="435428" cy="182880"/>
                  </a:xfrm>
                  <a:prstGeom prst="rect">
                    <a:avLst/>
                  </a:prstGeom>
                  <a:noFill/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901338" y="2334841"/>
                    <a:ext cx="435428" cy="182880"/>
                  </a:xfrm>
                  <a:prstGeom prst="rect">
                    <a:avLst/>
                  </a:prstGeom>
                  <a:noFill/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" name="矩形 21"/>
                  <p:cNvSpPr/>
                  <p:nvPr/>
                </p:nvSpPr>
                <p:spPr>
                  <a:xfrm>
                    <a:off x="1565911" y="2334841"/>
                    <a:ext cx="435428" cy="182880"/>
                  </a:xfrm>
                  <a:prstGeom prst="rect">
                    <a:avLst/>
                  </a:prstGeom>
                  <a:solidFill>
                    <a:srgbClr val="FF0000"/>
                  </a:solidFill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3" name="矩形 22"/>
                  <p:cNvSpPr/>
                  <p:nvPr/>
                </p:nvSpPr>
                <p:spPr>
                  <a:xfrm>
                    <a:off x="2230484" y="2334841"/>
                    <a:ext cx="435428" cy="182880"/>
                  </a:xfrm>
                  <a:prstGeom prst="rect">
                    <a:avLst/>
                  </a:prstGeom>
                  <a:noFill/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628650" y="2979585"/>
                  <a:ext cx="2429147" cy="410247"/>
                  <a:chOff x="557349" y="2107474"/>
                  <a:chExt cx="2429147" cy="410247"/>
                </a:xfrm>
              </p:grpSpPr>
              <p:sp>
                <p:nvSpPr>
                  <p:cNvPr id="47" name="矩形 46"/>
                  <p:cNvSpPr/>
                  <p:nvPr/>
                </p:nvSpPr>
                <p:spPr>
                  <a:xfrm>
                    <a:off x="557349" y="2107474"/>
                    <a:ext cx="435428" cy="182880"/>
                  </a:xfrm>
                  <a:prstGeom prst="rect">
                    <a:avLst/>
                  </a:prstGeom>
                  <a:noFill/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1221922" y="2107474"/>
                    <a:ext cx="435428" cy="182880"/>
                  </a:xfrm>
                  <a:prstGeom prst="rect">
                    <a:avLst/>
                  </a:prstGeom>
                  <a:solidFill>
                    <a:srgbClr val="FF0000"/>
                  </a:solidFill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" name="矩形 48"/>
                  <p:cNvSpPr/>
                  <p:nvPr/>
                </p:nvSpPr>
                <p:spPr>
                  <a:xfrm>
                    <a:off x="1886495" y="2107474"/>
                    <a:ext cx="435428" cy="182880"/>
                  </a:xfrm>
                  <a:prstGeom prst="rect">
                    <a:avLst/>
                  </a:prstGeom>
                  <a:noFill/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2551068" y="2133147"/>
                    <a:ext cx="435428" cy="182880"/>
                  </a:xfrm>
                  <a:prstGeom prst="rect">
                    <a:avLst/>
                  </a:prstGeom>
                  <a:noFill/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901338" y="2334841"/>
                    <a:ext cx="435428" cy="182880"/>
                  </a:xfrm>
                  <a:prstGeom prst="rect">
                    <a:avLst/>
                  </a:prstGeom>
                  <a:solidFill>
                    <a:srgbClr val="FF0000"/>
                  </a:solidFill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矩形 51"/>
                  <p:cNvSpPr/>
                  <p:nvPr/>
                </p:nvSpPr>
                <p:spPr>
                  <a:xfrm>
                    <a:off x="1565911" y="2334841"/>
                    <a:ext cx="435428" cy="182880"/>
                  </a:xfrm>
                  <a:prstGeom prst="rect">
                    <a:avLst/>
                  </a:prstGeom>
                  <a:noFill/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" name="矩形 52"/>
                  <p:cNvSpPr/>
                  <p:nvPr/>
                </p:nvSpPr>
                <p:spPr>
                  <a:xfrm>
                    <a:off x="2230484" y="2334841"/>
                    <a:ext cx="435428" cy="182880"/>
                  </a:xfrm>
                  <a:prstGeom prst="rect">
                    <a:avLst/>
                  </a:prstGeom>
                  <a:noFill/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cxnSp>
            <p:nvCxnSpPr>
              <p:cNvPr id="27" name="直接箭头连接符 26"/>
              <p:cNvCxnSpPr/>
              <p:nvPr/>
            </p:nvCxnSpPr>
            <p:spPr>
              <a:xfrm flipH="1">
                <a:off x="846364" y="2186432"/>
                <a:ext cx="1638097" cy="142762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文本框 60"/>
            <p:cNvSpPr txBox="1"/>
            <p:nvPr/>
          </p:nvSpPr>
          <p:spPr>
            <a:xfrm>
              <a:off x="628650" y="2405522"/>
              <a:ext cx="982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PSD_0</a:t>
              </a:r>
              <a:endParaRPr lang="zh-CN" altLang="en-US" sz="2400" dirty="0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28650" y="2866443"/>
              <a:ext cx="982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PSD_1</a:t>
              </a:r>
              <a:endParaRPr lang="zh-CN" altLang="en-US" sz="2400" dirty="0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249666" y="2405523"/>
            <a:ext cx="4416567" cy="3541249"/>
            <a:chOff x="-308244" y="2776967"/>
            <a:chExt cx="3767978" cy="2956626"/>
          </a:xfrm>
        </p:grpSpPr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08244" y="2776967"/>
              <a:ext cx="3767978" cy="2956626"/>
            </a:xfrm>
            <a:prstGeom prst="rect">
              <a:avLst/>
            </a:prstGeom>
          </p:spPr>
        </p:pic>
        <p:sp>
          <p:nvSpPr>
            <p:cNvPr id="71" name="文本框 10"/>
            <p:cNvSpPr txBox="1">
              <a:spLocks noChangeArrowheads="1"/>
            </p:cNvSpPr>
            <p:nvPr/>
          </p:nvSpPr>
          <p:spPr bwMode="auto">
            <a:xfrm>
              <a:off x="193726" y="2943562"/>
              <a:ext cx="913301" cy="515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3600" dirty="0">
                  <a:solidFill>
                    <a:srgbClr val="FF0000"/>
                  </a:solidFill>
                </a:rPr>
                <a:t>Data</a:t>
              </a:r>
              <a:endParaRPr lang="zh-CN" altLang="en-US" sz="3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2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stcnameblu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47B7-EE40-904A-991E-379726255FE5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76293" y="379631"/>
            <a:ext cx="3482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Carbon Analysis</a:t>
            </a:r>
            <a:endParaRPr lang="zh-CN" altLang="en-US" sz="4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76293" y="1343227"/>
            <a:ext cx="1834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rgbClr val="0070C0"/>
                </a:solidFill>
              </a:rPr>
              <a:t>Results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pic>
        <p:nvPicPr>
          <p:cNvPr id="13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6" r="9399"/>
          <a:stretch>
            <a:fillRect/>
          </a:stretch>
        </p:blipFill>
        <p:spPr bwMode="auto">
          <a:xfrm>
            <a:off x="1856911" y="1928002"/>
            <a:ext cx="5430178" cy="437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2"/>
          <p:cNvSpPr txBox="1">
            <a:spLocks noChangeArrowheads="1"/>
          </p:cNvSpPr>
          <p:nvPr/>
        </p:nvSpPr>
        <p:spPr bwMode="auto">
          <a:xfrm>
            <a:off x="2395718" y="2175381"/>
            <a:ext cx="2952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H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6" name="文本框 2"/>
          <p:cNvSpPr txBox="1">
            <a:spLocks noChangeArrowheads="1"/>
          </p:cNvSpPr>
          <p:nvPr/>
        </p:nvSpPr>
        <p:spPr bwMode="auto">
          <a:xfrm>
            <a:off x="2561689" y="2556721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He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7" name="文本框 2"/>
          <p:cNvSpPr txBox="1">
            <a:spLocks noChangeArrowheads="1"/>
          </p:cNvSpPr>
          <p:nvPr/>
        </p:nvSpPr>
        <p:spPr bwMode="auto">
          <a:xfrm>
            <a:off x="2713811" y="3777442"/>
            <a:ext cx="303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Li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8" name="文本框 2"/>
          <p:cNvSpPr txBox="1">
            <a:spLocks noChangeArrowheads="1"/>
          </p:cNvSpPr>
          <p:nvPr/>
        </p:nvSpPr>
        <p:spPr bwMode="auto">
          <a:xfrm>
            <a:off x="2835963" y="3581985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Be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>
            <a:off x="2980940" y="3122408"/>
            <a:ext cx="2872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B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0" name="文本框 2"/>
          <p:cNvSpPr txBox="1">
            <a:spLocks noChangeArrowheads="1"/>
          </p:cNvSpPr>
          <p:nvPr/>
        </p:nvSpPr>
        <p:spPr bwMode="auto">
          <a:xfrm>
            <a:off x="3141401" y="2697982"/>
            <a:ext cx="2952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FF0000"/>
                </a:solidFill>
              </a:rPr>
              <a:t>C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1" name="文本框 2"/>
          <p:cNvSpPr txBox="1">
            <a:spLocks noChangeArrowheads="1"/>
          </p:cNvSpPr>
          <p:nvPr/>
        </p:nvSpPr>
        <p:spPr bwMode="auto">
          <a:xfrm>
            <a:off x="3307472" y="3088897"/>
            <a:ext cx="2952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2" name="文本框 2"/>
          <p:cNvSpPr txBox="1">
            <a:spLocks noChangeArrowheads="1"/>
          </p:cNvSpPr>
          <p:nvPr/>
        </p:nvSpPr>
        <p:spPr bwMode="auto">
          <a:xfrm>
            <a:off x="3473543" y="2725998"/>
            <a:ext cx="3048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O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3" name="文本框 2"/>
          <p:cNvSpPr txBox="1">
            <a:spLocks noChangeArrowheads="1"/>
          </p:cNvSpPr>
          <p:nvPr/>
        </p:nvSpPr>
        <p:spPr bwMode="auto">
          <a:xfrm>
            <a:off x="3646026" y="3924574"/>
            <a:ext cx="2792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F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4" name="文本框 2"/>
          <p:cNvSpPr txBox="1">
            <a:spLocks noChangeArrowheads="1"/>
          </p:cNvSpPr>
          <p:nvPr/>
        </p:nvSpPr>
        <p:spPr bwMode="auto">
          <a:xfrm>
            <a:off x="3755085" y="3344046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Ne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5" name="文本框 2"/>
          <p:cNvSpPr txBox="1">
            <a:spLocks noChangeArrowheads="1"/>
          </p:cNvSpPr>
          <p:nvPr/>
        </p:nvSpPr>
        <p:spPr bwMode="auto">
          <a:xfrm>
            <a:off x="3885099" y="3857372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Na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6" name="文本框 2"/>
          <p:cNvSpPr txBox="1">
            <a:spLocks noChangeArrowheads="1"/>
          </p:cNvSpPr>
          <p:nvPr/>
        </p:nvSpPr>
        <p:spPr bwMode="auto">
          <a:xfrm>
            <a:off x="4047117" y="3276844"/>
            <a:ext cx="3978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Mg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7" name="文本框 2"/>
          <p:cNvSpPr txBox="1">
            <a:spLocks noChangeArrowheads="1"/>
          </p:cNvSpPr>
          <p:nvPr/>
        </p:nvSpPr>
        <p:spPr bwMode="auto">
          <a:xfrm>
            <a:off x="4216281" y="3795712"/>
            <a:ext cx="3209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Al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8" name="文本框 2"/>
          <p:cNvSpPr txBox="1">
            <a:spLocks noChangeArrowheads="1"/>
          </p:cNvSpPr>
          <p:nvPr/>
        </p:nvSpPr>
        <p:spPr bwMode="auto">
          <a:xfrm>
            <a:off x="4377384" y="3386845"/>
            <a:ext cx="3209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Si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9" name="文本框 2"/>
          <p:cNvSpPr txBox="1">
            <a:spLocks noChangeArrowheads="1"/>
          </p:cNvSpPr>
          <p:nvPr/>
        </p:nvSpPr>
        <p:spPr bwMode="auto">
          <a:xfrm>
            <a:off x="4733939" y="3946719"/>
            <a:ext cx="2872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S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0" name="文本框 2"/>
          <p:cNvSpPr txBox="1">
            <a:spLocks noChangeArrowheads="1"/>
          </p:cNvSpPr>
          <p:nvPr/>
        </p:nvSpPr>
        <p:spPr bwMode="auto">
          <a:xfrm>
            <a:off x="4827233" y="4426779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Cl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1" name="文本框 2"/>
          <p:cNvSpPr txBox="1">
            <a:spLocks noChangeArrowheads="1"/>
          </p:cNvSpPr>
          <p:nvPr/>
        </p:nvSpPr>
        <p:spPr bwMode="auto">
          <a:xfrm>
            <a:off x="5000506" y="4217278"/>
            <a:ext cx="3385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err="1" smtClean="0">
                <a:solidFill>
                  <a:srgbClr val="FF0000"/>
                </a:solidFill>
              </a:rPr>
              <a:t>Ar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2" name="文本框 2"/>
          <p:cNvSpPr txBox="1">
            <a:spLocks noChangeArrowheads="1"/>
          </p:cNvSpPr>
          <p:nvPr/>
        </p:nvSpPr>
        <p:spPr bwMode="auto">
          <a:xfrm>
            <a:off x="5143006" y="4412736"/>
            <a:ext cx="2872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K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3" name="文本框 2"/>
          <p:cNvSpPr txBox="1">
            <a:spLocks noChangeArrowheads="1"/>
          </p:cNvSpPr>
          <p:nvPr/>
        </p:nvSpPr>
        <p:spPr bwMode="auto">
          <a:xfrm>
            <a:off x="5296697" y="4134266"/>
            <a:ext cx="380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Ca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4" name="文本框 2"/>
          <p:cNvSpPr txBox="1">
            <a:spLocks noChangeArrowheads="1"/>
          </p:cNvSpPr>
          <p:nvPr/>
        </p:nvSpPr>
        <p:spPr bwMode="auto">
          <a:xfrm>
            <a:off x="5396725" y="46343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err="1" smtClean="0">
                <a:solidFill>
                  <a:srgbClr val="FF0000"/>
                </a:solidFill>
              </a:rPr>
              <a:t>Sc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5" name="文本框 2"/>
          <p:cNvSpPr txBox="1">
            <a:spLocks noChangeArrowheads="1"/>
          </p:cNvSpPr>
          <p:nvPr/>
        </p:nvSpPr>
        <p:spPr bwMode="auto">
          <a:xfrm>
            <a:off x="5563629" y="4317282"/>
            <a:ext cx="30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err="1" smtClean="0">
                <a:solidFill>
                  <a:srgbClr val="FF0000"/>
                </a:solidFill>
              </a:rPr>
              <a:t>Ti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6" name="文本框 2"/>
          <p:cNvSpPr txBox="1">
            <a:spLocks noChangeArrowheads="1"/>
          </p:cNvSpPr>
          <p:nvPr/>
        </p:nvSpPr>
        <p:spPr bwMode="auto">
          <a:xfrm>
            <a:off x="5778216" y="4538920"/>
            <a:ext cx="2872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FF0000"/>
                </a:solidFill>
              </a:rPr>
              <a:t>V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7" name="文本框 2"/>
          <p:cNvSpPr txBox="1">
            <a:spLocks noChangeArrowheads="1"/>
          </p:cNvSpPr>
          <p:nvPr/>
        </p:nvSpPr>
        <p:spPr bwMode="auto">
          <a:xfrm>
            <a:off x="5919726" y="4343463"/>
            <a:ext cx="3465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Cr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8" name="文本框 2"/>
          <p:cNvSpPr txBox="1">
            <a:spLocks noChangeArrowheads="1"/>
          </p:cNvSpPr>
          <p:nvPr/>
        </p:nvSpPr>
        <p:spPr bwMode="auto">
          <a:xfrm>
            <a:off x="6166083" y="3725399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Fe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9" name="文本框 2"/>
          <p:cNvSpPr txBox="1">
            <a:spLocks noChangeArrowheads="1"/>
          </p:cNvSpPr>
          <p:nvPr/>
        </p:nvSpPr>
        <p:spPr bwMode="auto">
          <a:xfrm>
            <a:off x="6480629" y="4634902"/>
            <a:ext cx="3289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smtClean="0">
                <a:solidFill>
                  <a:srgbClr val="FF0000"/>
                </a:solidFill>
              </a:rPr>
              <a:t>Ni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40" name="文本框 2"/>
          <p:cNvSpPr txBox="1">
            <a:spLocks noChangeArrowheads="1"/>
          </p:cNvSpPr>
          <p:nvPr/>
        </p:nvSpPr>
        <p:spPr bwMode="auto">
          <a:xfrm>
            <a:off x="4546301" y="4175749"/>
            <a:ext cx="2872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FF0000"/>
                </a:solidFill>
              </a:rPr>
              <a:t>P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41" name="文本框 2"/>
          <p:cNvSpPr txBox="1">
            <a:spLocks noChangeArrowheads="1"/>
          </p:cNvSpPr>
          <p:nvPr/>
        </p:nvSpPr>
        <p:spPr bwMode="auto">
          <a:xfrm>
            <a:off x="6019719" y="4062098"/>
            <a:ext cx="3978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 err="1" smtClean="0">
                <a:solidFill>
                  <a:srgbClr val="FF0000"/>
                </a:solidFill>
              </a:rPr>
              <a:t>Mn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746" y="1667446"/>
            <a:ext cx="5999720" cy="4871467"/>
          </a:xfrm>
          <a:prstGeom prst="rect">
            <a:avLst/>
          </a:prstGeom>
        </p:spPr>
      </p:pic>
      <p:pic>
        <p:nvPicPr>
          <p:cNvPr id="4" name="图片 3" descr="ustcnameblu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2458" y="408254"/>
            <a:ext cx="2918017" cy="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ustcblu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5679" y="192653"/>
            <a:ext cx="838403" cy="81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276293" y="1166949"/>
            <a:ext cx="8577948" cy="870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F179-083A-5F41-BFF0-D868DB5E02A9}" type="datetime1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第十届全国高能物理大会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7F36-E712-44A6-8D47-4430068D295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6293" y="379631"/>
            <a:ext cx="3482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Carbon Analysis</a:t>
            </a:r>
            <a:endParaRPr lang="zh-CN" altLang="en-US" sz="4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76293" y="1343227"/>
            <a:ext cx="4389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rgbClr val="0070C0"/>
                </a:solidFill>
              </a:rPr>
              <a:t>Energy Reconstruction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759</Words>
  <Application>Microsoft Macintosh PowerPoint</Application>
  <PresentationFormat>全屏显示(4:3)</PresentationFormat>
  <Paragraphs>287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 Unicode MS</vt:lpstr>
      <vt:lpstr>Calibri</vt:lpstr>
      <vt:lpstr>Calibri Light</vt:lpstr>
      <vt:lpstr>Cambria Math</vt:lpstr>
      <vt:lpstr>Comic Sans MS</vt:lpstr>
      <vt:lpstr>Wingdings</vt:lpstr>
      <vt:lpstr>楷体_GB2312</vt:lpstr>
      <vt:lpstr>宋体</vt:lpstr>
      <vt:lpstr>Arial</vt:lpstr>
      <vt:lpstr>Office 主题</vt:lpstr>
      <vt:lpstr>A preliminary reconstruction of the carbon in cosmic rays with DAMPE experiment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武利波</dc:creator>
  <cp:lastModifiedBy>Microsoft Office 用户</cp:lastModifiedBy>
  <cp:revision>87</cp:revision>
  <dcterms:created xsi:type="dcterms:W3CDTF">2018-06-16T09:52:55Z</dcterms:created>
  <dcterms:modified xsi:type="dcterms:W3CDTF">2018-06-21T15:47:43Z</dcterms:modified>
</cp:coreProperties>
</file>