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345" r:id="rId7"/>
    <p:sldId id="346" r:id="rId8"/>
    <p:sldId id="259" r:id="rId9"/>
    <p:sldId id="309" r:id="rId10"/>
    <p:sldId id="276" r:id="rId11"/>
    <p:sldId id="288" r:id="rId12"/>
    <p:sldId id="289" r:id="rId13"/>
    <p:sldId id="267" r:id="rId14"/>
    <p:sldId id="325" r:id="rId15"/>
    <p:sldId id="268" r:id="rId16"/>
    <p:sldId id="273" r:id="rId17"/>
    <p:sldId id="261" r:id="rId18"/>
    <p:sldId id="275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5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5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5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5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5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5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5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5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5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5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5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5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96278" y="2638921"/>
            <a:ext cx="751646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+mj-lt"/>
              </a:rPr>
              <a:t>PMT Test for PandaX-4T Experiment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  <a:cs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9090" y="4059555"/>
            <a:ext cx="6206490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kumimoji="1" lang="en-US" altLang="fr-FR" sz="2400" dirty="0" smtClean="0">
                <a:sym typeface="+mn-ea"/>
              </a:rPr>
              <a:t>Jumin YUAN* (</a:t>
            </a:r>
            <a:r>
              <a:rPr kumimoji="1" lang="zh-CN" altLang="en-US" sz="2400" dirty="0" smtClean="0">
                <a:sym typeface="+mn-ea"/>
              </a:rPr>
              <a:t>袁鞠敏</a:t>
            </a:r>
            <a:r>
              <a:rPr kumimoji="1" lang="en-US" altLang="fr-FR" sz="2400" dirty="0" smtClean="0">
                <a:sym typeface="+mn-ea"/>
              </a:rPr>
              <a:t>), Anqing WANG (</a:t>
            </a:r>
            <a:r>
              <a:rPr kumimoji="1" lang="zh-CN" altLang="en-US" sz="2400" dirty="0" smtClean="0">
                <a:sym typeface="+mn-ea"/>
              </a:rPr>
              <a:t>王安庆</a:t>
            </a:r>
            <a:r>
              <a:rPr kumimoji="1" lang="en-US" altLang="fr-FR" sz="2400" dirty="0" smtClean="0">
                <a:sym typeface="+mn-ea"/>
              </a:rPr>
              <a:t>)  </a:t>
            </a:r>
            <a:endParaRPr kumimoji="1" lang="en-US" altLang="fr-FR" sz="2400" dirty="0" smtClean="0">
              <a:sym typeface="+mn-ea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kumimoji="1" lang="en-US" altLang="fr-FR" sz="2400" dirty="0" smtClean="0">
                <a:sym typeface="+mn-ea"/>
              </a:rPr>
              <a:t>Shandong University</a:t>
            </a:r>
            <a:endParaRPr kumimoji="1" lang="en-US" altLang="fr-FR" sz="2400" dirty="0" smtClean="0">
              <a:sym typeface="+mn-ea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kumimoji="1" lang="en-US" altLang="fr-FR" sz="2400" dirty="0" smtClean="0">
                <a:sym typeface="+mn-ea"/>
              </a:rPr>
              <a:t>On behalf of PandaX-4T Collaboration </a:t>
            </a:r>
            <a:endParaRPr kumimoji="1" lang="en-US" altLang="fr-FR" sz="2400" dirty="0" smtClean="0">
              <a:sym typeface="+mn-ea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kumimoji="1" lang="en-US" altLang="fr-FR" sz="2400" dirty="0" smtClean="0">
                <a:sym typeface="+mn-ea"/>
              </a:rPr>
              <a:t>06/22/2018</a:t>
            </a:r>
            <a:endParaRPr kumimoji="1" lang="en-US" altLang="fr-FR" sz="2400" dirty="0" smtClean="0">
              <a:sym typeface="+mn-ea"/>
            </a:endParaRPr>
          </a:p>
        </p:txBody>
      </p:sp>
      <p:pic>
        <p:nvPicPr>
          <p:cNvPr id="2" name="图片 1" descr="山大图标"/>
          <p:cNvPicPr>
            <a:picLocks noChangeAspect="1"/>
          </p:cNvPicPr>
          <p:nvPr/>
        </p:nvPicPr>
        <p:blipFill>
          <a:blip r:embed="rId1"/>
          <a:srcRect r="3372" b="21632"/>
          <a:stretch>
            <a:fillRect/>
          </a:stretch>
        </p:blipFill>
        <p:spPr>
          <a:xfrm>
            <a:off x="76676" y="88741"/>
            <a:ext cx="2754630" cy="998220"/>
          </a:xfrm>
          <a:prstGeom prst="rect">
            <a:avLst/>
          </a:prstGeom>
        </p:spPr>
      </p:pic>
      <p:pic>
        <p:nvPicPr>
          <p:cNvPr id="3" name="图片 2" descr="上海交大图标"/>
          <p:cNvPicPr>
            <a:picLocks noChangeAspect="1"/>
          </p:cNvPicPr>
          <p:nvPr/>
        </p:nvPicPr>
        <p:blipFill>
          <a:blip r:embed="rId2"/>
          <a:srcRect l="10903" t="21637" r="9521" b="20678"/>
          <a:stretch>
            <a:fillRect/>
          </a:stretch>
        </p:blipFill>
        <p:spPr>
          <a:xfrm>
            <a:off x="6149658" y="208756"/>
            <a:ext cx="2953703" cy="878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896" y="1676224"/>
            <a:ext cx="2385536" cy="75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900" smtClean="0"/>
            </a:fld>
            <a:endParaRPr lang="zh-CN" altLang="en-US" sz="900"/>
          </a:p>
        </p:txBody>
      </p:sp>
      <p:sp>
        <p:nvSpPr>
          <p:cNvPr id="5" name="文本框 4"/>
          <p:cNvSpPr txBox="1"/>
          <p:nvPr/>
        </p:nvSpPr>
        <p:spPr>
          <a:xfrm>
            <a:off x="270510" y="1729740"/>
            <a:ext cx="3535045" cy="41617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fr-FR" altLang="zh-CN" b="0" dirty="0" smtClean="0">
                <a:solidFill>
                  <a:srgbClr val="000000"/>
                </a:solidFill>
                <a:cs typeface="+mn-lt"/>
              </a:rPr>
              <a:t>PMT mounting </a:t>
            </a:r>
            <a:endParaRPr kumimoji="1" lang="fr-FR" altLang="zh-CN" b="0" dirty="0" smtClean="0">
              <a:solidFill>
                <a:srgbClr val="000000"/>
              </a:solidFill>
              <a:cs typeface="+mn-lt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fr-FR" altLang="zh-CN" dirty="0" smtClean="0">
                <a:solidFill>
                  <a:srgbClr val="000000"/>
                </a:solidFill>
                <a:cs typeface="+mn-lt"/>
                <a:sym typeface="+mn-ea"/>
              </a:rPr>
              <a:t> Fill nitrogen gas into the chamber : 1.5 barg</a:t>
            </a:r>
            <a:endParaRPr kumimoji="1" lang="fr-FR" altLang="zh-CN" b="0" dirty="0" smtClean="0">
              <a:solidFill>
                <a:srgbClr val="000000"/>
              </a:solidFill>
              <a:cs typeface="+mn-lt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fr-FR" altLang="zh-CN" b="0" dirty="0" smtClean="0">
                <a:solidFill>
                  <a:srgbClr val="000000"/>
                </a:solidFill>
                <a:cs typeface="+mn-lt"/>
              </a:rPr>
              <a:t>Test DR, APP, SPE gain in RT</a:t>
            </a:r>
            <a:endParaRPr kumimoji="1" lang="fr-FR" altLang="zh-CN" b="0" dirty="0" smtClean="0">
              <a:solidFill>
                <a:srgbClr val="000000"/>
              </a:solidFill>
              <a:cs typeface="+mn-lt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fr-FR" altLang="zh-CN" b="0" dirty="0" smtClean="0">
                <a:solidFill>
                  <a:srgbClr val="000000"/>
                </a:solidFill>
                <a:cs typeface="+mn-lt"/>
              </a:rPr>
              <a:t>Cool down the chamber: </a:t>
            </a:r>
            <a:r>
              <a:rPr kumimoji="1" lang="fr-FR" altLang="zh-CN" dirty="0" smtClean="0">
                <a:solidFill>
                  <a:srgbClr val="000000"/>
                </a:solidFill>
                <a:cs typeface="+mn-lt"/>
                <a:sym typeface="+mn-ea"/>
              </a:rPr>
              <a:t>take 4.5 h from 25℃ to -50℃ (top)</a:t>
            </a:r>
            <a:endParaRPr kumimoji="1" lang="fr-FR" altLang="zh-CN" dirty="0" smtClean="0">
              <a:solidFill>
                <a:srgbClr val="000000"/>
              </a:solidFill>
              <a:cs typeface="+mn-lt"/>
              <a:sym typeface="+mn-ea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fr-FR" altLang="zh-CN" dirty="0" smtClean="0">
                <a:solidFill>
                  <a:srgbClr val="000000"/>
                </a:solidFill>
                <a:cs typeface="+mn-lt"/>
                <a:sym typeface="+mn-ea"/>
              </a:rPr>
              <a:t>Test DR, APP, SPE gain in LT</a:t>
            </a:r>
            <a:endParaRPr kumimoji="1" lang="fr-FR" altLang="zh-CN" b="0" dirty="0" smtClean="0">
              <a:solidFill>
                <a:srgbClr val="000000"/>
              </a:solidFill>
              <a:cs typeface="+mn-lt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fr-FR" altLang="zh-CN" dirty="0" smtClean="0">
                <a:solidFill>
                  <a:srgbClr val="000000"/>
                </a:solidFill>
                <a:cs typeface="+mn-lt"/>
                <a:sym typeface="+mn-ea"/>
              </a:rPr>
              <a:t>24 h return back 25℃ </a:t>
            </a:r>
            <a:endParaRPr kumimoji="1" lang="fr-FR" altLang="zh-CN" dirty="0" smtClean="0">
              <a:solidFill>
                <a:srgbClr val="000000"/>
              </a:solidFill>
              <a:cs typeface="+mn-lt"/>
              <a:sym typeface="+mn-ea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fr-FR" altLang="zh-CN" dirty="0" smtClean="0">
                <a:solidFill>
                  <a:srgbClr val="000000"/>
                </a:solidFill>
                <a:cs typeface="+mn-lt"/>
                <a:sym typeface="+mn-ea"/>
              </a:rPr>
              <a:t>One whole run need 3 days</a:t>
            </a:r>
            <a:endParaRPr kumimoji="1" lang="fr-FR" altLang="zh-CN" dirty="0" smtClean="0">
              <a:solidFill>
                <a:srgbClr val="000000"/>
              </a:solidFill>
              <a:cs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79958" y="1826260"/>
            <a:ext cx="4894618" cy="3612515"/>
            <a:chOff x="1362" y="1476"/>
            <a:chExt cx="12186" cy="868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45" y="3131"/>
              <a:ext cx="12103" cy="7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rcRect t="52905" r="-371"/>
            <a:stretch>
              <a:fillRect/>
            </a:stretch>
          </p:blipFill>
          <p:spPr>
            <a:xfrm>
              <a:off x="1362" y="1476"/>
              <a:ext cx="12178" cy="1759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5117624" y="1297940"/>
            <a:ext cx="243649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fr-FR" altLang="zh-CN" sz="1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sym typeface="+mn-ea"/>
              </a:rPr>
              <a:t>Run</a:t>
            </a:r>
            <a:r>
              <a:rPr kumimoji="1" lang="en-US" altLang="fr-FR" sz="1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sym typeface="+mn-ea"/>
              </a:rPr>
              <a:t>10</a:t>
            </a:r>
            <a:r>
              <a:rPr kumimoji="1" lang="fr-FR" altLang="zh-CN" sz="1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sym typeface="+mn-ea"/>
              </a:rPr>
              <a:t>a running history (LT</a:t>
            </a:r>
            <a:r>
              <a:rPr kumimoji="1" lang="fr-FR" altLang="zh-CN" sz="135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sym typeface="+mn-ea"/>
              </a:rPr>
              <a:t>)</a:t>
            </a:r>
            <a:endParaRPr lang="zh-CN" altLang="en-US" sz="1350"/>
          </a:p>
        </p:txBody>
      </p:sp>
      <p:sp>
        <p:nvSpPr>
          <p:cNvPr id="165" name=" 165"/>
          <p:cNvSpPr/>
          <p:nvPr/>
        </p:nvSpPr>
        <p:spPr>
          <a:xfrm>
            <a:off x="1270" y="911860"/>
            <a:ext cx="6607810" cy="79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5"/>
          <p:cNvSpPr/>
          <p:nvPr/>
        </p:nvSpPr>
        <p:spPr>
          <a:xfrm>
            <a:off x="3592195" y="6109970"/>
            <a:ext cx="555498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234" y="77099"/>
            <a:ext cx="4064126" cy="83747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fr-FR" altLang="zh-CN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lt"/>
              </a:rPr>
              <a:t>IV. Testing procedure </a:t>
            </a:r>
            <a:endParaRPr kumimoji="1" lang="fr-FR" altLang="zh-CN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900" smtClean="0"/>
            </a:fld>
            <a:endParaRPr lang="zh-CN" altLang="en-US" sz="900"/>
          </a:p>
        </p:txBody>
      </p:sp>
      <p:sp>
        <p:nvSpPr>
          <p:cNvPr id="6" name="文本框 5"/>
          <p:cNvSpPr txBox="1"/>
          <p:nvPr/>
        </p:nvSpPr>
        <p:spPr>
          <a:xfrm>
            <a:off x="659448" y="266541"/>
            <a:ext cx="267855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V. Test results</a:t>
            </a:r>
            <a:endParaRPr lang="en-US" alt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 descr="E:\SDU\2018.3\shanghai annual meeting\DR-LT.pngDR-LT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95929" y="3589970"/>
            <a:ext cx="3715841" cy="2520000"/>
          </a:xfrm>
          <a:prstGeom prst="rect">
            <a:avLst/>
          </a:prstGeom>
        </p:spPr>
      </p:pic>
      <p:pic>
        <p:nvPicPr>
          <p:cNvPr id="5" name="图片 4" descr="E:\SDU\2018.3\shanghai annual meeting\DR-RT.pngDR-R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96302" y="1092407"/>
            <a:ext cx="3715468" cy="252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76984" y="1804095"/>
            <a:ext cx="21816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cs typeface="+mn-lt"/>
              </a:rPr>
              <a:t>Room </a:t>
            </a:r>
            <a:r>
              <a:rPr lang="en-US" altLang="zh-CN" sz="1600" dirty="0">
                <a:cs typeface="+mn-lt"/>
              </a:rPr>
              <a:t>temperature</a:t>
            </a:r>
            <a:endParaRPr lang="en-US" altLang="zh-CN" sz="1600" dirty="0"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+mn-lt"/>
              </a:rPr>
              <a:t>A</a:t>
            </a:r>
            <a:r>
              <a:rPr lang="en-US" altLang="zh-CN" sz="1600" dirty="0" smtClean="0">
                <a:cs typeface="+mn-lt"/>
              </a:rPr>
              <a:t>verage DR</a:t>
            </a:r>
            <a:r>
              <a:rPr lang="en-US" altLang="zh-CN" sz="1600" dirty="0">
                <a:cs typeface="+mn-lt"/>
              </a:rPr>
              <a:t>: </a:t>
            </a:r>
            <a:r>
              <a:rPr lang="en-US" altLang="zh-CN" sz="1600" dirty="0">
                <a:solidFill>
                  <a:srgbClr val="FF0000"/>
                </a:solidFill>
                <a:cs typeface="+mn-lt"/>
              </a:rPr>
              <a:t>290 Hz</a:t>
            </a:r>
            <a:endParaRPr lang="en-US" altLang="zh-CN" sz="1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49604" y="4324095"/>
            <a:ext cx="21921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cs typeface="+mn-lt"/>
              </a:rPr>
              <a:t>Low </a:t>
            </a:r>
            <a:r>
              <a:rPr lang="en-US" altLang="zh-CN" sz="1600" dirty="0">
                <a:cs typeface="+mn-lt"/>
              </a:rPr>
              <a:t>temperature</a:t>
            </a:r>
            <a:endParaRPr lang="en-US" altLang="zh-CN" sz="1600" dirty="0"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cs typeface="+mn-lt"/>
              </a:rPr>
              <a:t>Average </a:t>
            </a:r>
            <a:r>
              <a:rPr lang="en-US" altLang="zh-CN" sz="1600" dirty="0">
                <a:cs typeface="+mn-lt"/>
              </a:rPr>
              <a:t>DR: </a:t>
            </a:r>
            <a:r>
              <a:rPr lang="en-US" altLang="zh-CN" sz="1600" dirty="0" smtClean="0">
                <a:solidFill>
                  <a:srgbClr val="FF0000"/>
                </a:solidFill>
                <a:cs typeface="+mn-lt"/>
              </a:rPr>
              <a:t>15.6 </a:t>
            </a:r>
            <a:r>
              <a:rPr lang="en-US" altLang="zh-CN" sz="1600" dirty="0">
                <a:solidFill>
                  <a:srgbClr val="FF0000"/>
                </a:solidFill>
                <a:cs typeface="+mn-lt"/>
              </a:rPr>
              <a:t>Hz</a:t>
            </a:r>
            <a:endParaRPr lang="en-US" altLang="zh-CN" sz="1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65" name=" 165"/>
          <p:cNvSpPr/>
          <p:nvPr/>
        </p:nvSpPr>
        <p:spPr>
          <a:xfrm>
            <a:off x="1270" y="911860"/>
            <a:ext cx="6607810" cy="79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65"/>
          <p:cNvSpPr/>
          <p:nvPr/>
        </p:nvSpPr>
        <p:spPr>
          <a:xfrm>
            <a:off x="3592195" y="6109970"/>
            <a:ext cx="555498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7983" y="1864360"/>
            <a:ext cx="4128770" cy="3477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+mn-lt"/>
                <a:sym typeface="+mn-ea"/>
              </a:rPr>
              <a:t>Trigger mode: self_trigger</a:t>
            </a:r>
            <a:endParaRPr lang="en-US" sz="2000" dirty="0"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b="0" dirty="0">
              <a:ea typeface="宋体" panose="02010600030101010101" pitchFamily="2" charset="-122"/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+mn-lt"/>
                <a:sym typeface="+mn-ea"/>
              </a:rPr>
              <a:t>Trigger threshold: </a:t>
            </a:r>
            <a:r>
              <a:rPr lang="en-US" sz="2000" dirty="0" smtClean="0">
                <a:cs typeface="+mn-lt"/>
                <a:sym typeface="+mn-ea"/>
              </a:rPr>
              <a:t>                  </a:t>
            </a:r>
            <a:endParaRPr lang="en-US" sz="2000" dirty="0" smtClean="0">
              <a:cs typeface="+mn-lt"/>
              <a:sym typeface="+mn-ea"/>
            </a:endParaRPr>
          </a:p>
          <a:p>
            <a:r>
              <a:rPr lang="en-US" sz="2000" dirty="0" smtClean="0">
                <a:cs typeface="+mn-lt"/>
                <a:sym typeface="+mn-ea"/>
              </a:rPr>
              <a:t>     30 ADC (~3.66mv) in amplitude</a:t>
            </a:r>
            <a:endParaRPr lang="en-US" sz="2000" dirty="0"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cs typeface="+mn-lt"/>
              <a:sym typeface="+mn-ea"/>
            </a:endParaRPr>
          </a:p>
          <a:p>
            <a:pPr marL="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+mn-lt"/>
                <a:sym typeface="+mn-ea"/>
              </a:rPr>
              <a:t>Charge cut: ¼ mean value of SPE</a:t>
            </a:r>
            <a:endParaRPr lang="en-US" sz="2000" dirty="0">
              <a:cs typeface="+mn-lt"/>
              <a:sym typeface="+mn-ea"/>
            </a:endParaRPr>
          </a:p>
          <a:p>
            <a:pPr marL="0" lvl="1" indent="-342900">
              <a:buFont typeface="Arial" panose="020B0604020202020204" pitchFamily="34" charset="0"/>
              <a:buChar char="•"/>
            </a:pPr>
            <a:endParaRPr lang="en-US" sz="2000" dirty="0">
              <a:cs typeface="+mn-lt"/>
              <a:sym typeface="+mn-ea"/>
            </a:endParaRPr>
          </a:p>
          <a:p>
            <a:pPr marL="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+mn-lt"/>
                <a:sym typeface="+mn-ea"/>
              </a:rPr>
              <a:t>Quality cuts:                                   </a:t>
            </a:r>
            <a:endParaRPr lang="en-US" sz="2000" dirty="0" smtClean="0">
              <a:cs typeface="+mn-lt"/>
              <a:sym typeface="+mn-ea"/>
            </a:endParaRPr>
          </a:p>
          <a:p>
            <a:pPr marL="0" lvl="1"/>
            <a:r>
              <a:rPr lang="en-US" sz="2000" dirty="0" smtClean="0">
                <a:cs typeface="+mn-lt"/>
                <a:sym typeface="+mn-ea"/>
              </a:rPr>
              <a:t>       </a:t>
            </a:r>
            <a:r>
              <a:rPr lang="en-US" sz="2000" dirty="0" err="1" smtClean="0">
                <a:cs typeface="+mn-lt"/>
                <a:sym typeface="+mn-ea"/>
              </a:rPr>
              <a:t>rms</a:t>
            </a:r>
            <a:r>
              <a:rPr lang="en-US" sz="2000" dirty="0" smtClean="0">
                <a:cs typeface="+mn-lt"/>
                <a:sym typeface="+mn-ea"/>
              </a:rPr>
              <a:t>&lt;5 ADC, overshoot&lt;15 ADC</a:t>
            </a:r>
            <a:endParaRPr lang="en-US" sz="2000" dirty="0">
              <a:cs typeface="+mn-lt"/>
              <a:sym typeface="+mn-ea"/>
            </a:endParaRPr>
          </a:p>
          <a:p>
            <a:pPr marL="0" lvl="1" indent="-342900">
              <a:buFont typeface="Arial" panose="020B0604020202020204" pitchFamily="34" charset="0"/>
              <a:buChar char="•"/>
            </a:pPr>
            <a:endParaRPr lang="en-US" sz="2000" dirty="0">
              <a:cs typeface="+mn-lt"/>
              <a:sym typeface="+mn-ea"/>
            </a:endParaRPr>
          </a:p>
          <a:p>
            <a:pPr marL="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+mn-lt"/>
                <a:sym typeface="+mn-ea"/>
              </a:rPr>
              <a:t>DR = </a:t>
            </a:r>
            <a:r>
              <a:rPr lang="en-US" sz="2000" dirty="0" smtClean="0">
                <a:cs typeface="+mn-lt"/>
                <a:sym typeface="+mn-ea"/>
              </a:rPr>
              <a:t>Event number/ live time</a:t>
            </a:r>
            <a:endParaRPr lang="en-US" altLang="en-US" b="0" dirty="0">
              <a:ea typeface="宋体" panose="02010600030101010101" pitchFamily="2" charset="-122"/>
              <a:cs typeface="+mn-lt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5615" y="1180822"/>
            <a:ext cx="181530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a. Dark rate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 rot="2937619">
            <a:off x="4137439" y="2956916"/>
            <a:ext cx="4882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3600" dirty="0" smtClean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preliminary</a:t>
            </a:r>
            <a:endParaRPr lang="en-US" altLang="en-US" sz="3200" dirty="0">
              <a:solidFill>
                <a:schemeClr val="bg1">
                  <a:lumMod val="65000"/>
                </a:schemeClr>
              </a:solidFill>
              <a:ea typeface="宋体" panose="02010600030101010101" pitchFamily="2" charset="-122"/>
              <a:cs typeface="+mn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900" smtClean="0"/>
            </a:fld>
            <a:endParaRPr lang="zh-CN" altLang="en-US" sz="900"/>
          </a:p>
        </p:txBody>
      </p:sp>
      <p:sp>
        <p:nvSpPr>
          <p:cNvPr id="6" name="文本框 5"/>
          <p:cNvSpPr txBox="1"/>
          <p:nvPr/>
        </p:nvSpPr>
        <p:spPr>
          <a:xfrm>
            <a:off x="680200" y="265529"/>
            <a:ext cx="294099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b. Light emission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+mn-ea"/>
            </a:endParaRPr>
          </a:p>
        </p:txBody>
      </p:sp>
      <p:pic>
        <p:nvPicPr>
          <p:cNvPr id="15" name="内容占位符 6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92" y="3858803"/>
            <a:ext cx="2333702" cy="1620000"/>
          </a:xfr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69" y="3870042"/>
            <a:ext cx="2335929" cy="1620000"/>
          </a:xfrm>
          <a:prstGeom prst="rect">
            <a:avLst/>
          </a:prstGeom>
        </p:spPr>
      </p:pic>
      <p:pic>
        <p:nvPicPr>
          <p:cNvPr id="3" name="图片 2" descr="mmexport1529313083983"/>
          <p:cNvPicPr>
            <a:picLocks noChangeAspect="1"/>
          </p:cNvPicPr>
          <p:nvPr/>
        </p:nvPicPr>
        <p:blipFill rotWithShape="1">
          <a:blip r:embed="rId3"/>
          <a:srcRect l="6565"/>
          <a:stretch>
            <a:fillRect/>
          </a:stretch>
        </p:blipFill>
        <p:spPr>
          <a:xfrm>
            <a:off x="429242" y="2219764"/>
            <a:ext cx="3858235" cy="288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内容占位符 2"/>
          <p:cNvSpPr txBox="1"/>
          <p:nvPr/>
        </p:nvSpPr>
        <p:spPr>
          <a:xfrm>
            <a:off x="494874" y="1046972"/>
            <a:ext cx="8205801" cy="1090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Some PMT dark rate suddenly increased at low temperature for few hours.</a:t>
            </a:r>
            <a:endParaRPr lang="en-US" altLang="zh-CN" sz="2000" dirty="0" smtClean="0"/>
          </a:p>
          <a:p>
            <a:r>
              <a:rPr lang="en-US" altLang="zh-CN" sz="2000" dirty="0" smtClean="0"/>
              <a:t>The dark rate of few opposite PMTs correlated increased, but the rest PMTs still quiet.</a:t>
            </a:r>
            <a:endParaRPr lang="zh-CN" altLang="en-US" sz="2000" dirty="0"/>
          </a:p>
        </p:txBody>
      </p:sp>
      <p:pic>
        <p:nvPicPr>
          <p:cNvPr id="11" name="内容占位符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15" y="1982038"/>
            <a:ext cx="1817383" cy="1800000"/>
          </a:xfrm>
          <a:prstGeom prst="rect">
            <a:avLst/>
          </a:prstGeom>
        </p:spPr>
      </p:pic>
      <p:sp>
        <p:nvSpPr>
          <p:cNvPr id="12" name="内容占位符 2"/>
          <p:cNvSpPr txBox="1"/>
          <p:nvPr/>
        </p:nvSpPr>
        <p:spPr>
          <a:xfrm>
            <a:off x="477622" y="5560843"/>
            <a:ext cx="7922207" cy="1143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Total 13/300 PMTs (</a:t>
            </a:r>
            <a:r>
              <a:rPr lang="en-US" altLang="zh-CN" sz="2000" dirty="0" smtClean="0">
                <a:solidFill>
                  <a:srgbClr val="FF0000"/>
                </a:solidFill>
              </a:rPr>
              <a:t>5%</a:t>
            </a:r>
            <a:r>
              <a:rPr lang="en-US" altLang="zh-CN" sz="2000" dirty="0" smtClean="0"/>
              <a:t>) were found with light emission problem so far, much lower than Xenon1T’s R11410-20 PMTs (53/248, &gt;20%) .</a:t>
            </a:r>
            <a:endParaRPr lang="en-US" altLang="zh-CN" sz="2000" dirty="0" smtClean="0"/>
          </a:p>
          <a:p>
            <a:r>
              <a:rPr lang="en-US" altLang="zh-CN" sz="2000" dirty="0" smtClean="0"/>
              <a:t>All PMTs with light emission will be returned to Hamamatsu.</a:t>
            </a:r>
            <a:endParaRPr lang="zh-CN" altLang="en-US" sz="20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240" y="2014089"/>
            <a:ext cx="1691005" cy="158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900" smtClean="0"/>
            </a:fld>
            <a:endParaRPr lang="zh-CN" altLang="en-US" sz="900"/>
          </a:p>
        </p:txBody>
      </p:sp>
      <p:sp>
        <p:nvSpPr>
          <p:cNvPr id="6" name="文本框 5"/>
          <p:cNvSpPr txBox="1"/>
          <p:nvPr/>
        </p:nvSpPr>
        <p:spPr>
          <a:xfrm>
            <a:off x="713423" y="266541"/>
            <a:ext cx="511467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c.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Afterpulse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probability (APP)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 descr="E:\SDU\2018.3\shanghai annual meeting\APP-LT.pngAPP-LT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08420" y="3628666"/>
            <a:ext cx="3960000" cy="2685345"/>
          </a:xfrm>
          <a:prstGeom prst="rect">
            <a:avLst/>
          </a:prstGeom>
        </p:spPr>
      </p:pic>
      <p:pic>
        <p:nvPicPr>
          <p:cNvPr id="5" name="图片 4" descr="E:\SDU\2018.3\shanghai annual meeting\APP-RT.pngAPP-R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8420" y="963820"/>
            <a:ext cx="3960000" cy="268476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28093" y="1520030"/>
            <a:ext cx="212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Room </a:t>
            </a:r>
            <a:r>
              <a:rPr lang="en-US" altLang="zh-CN" sz="1600" dirty="0"/>
              <a:t>temperature</a:t>
            </a:r>
            <a:endParaRPr lang="en-US" altLang="zh-CN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Average APP</a:t>
            </a:r>
            <a:r>
              <a:rPr lang="en-US" altLang="zh-CN" sz="1600" dirty="0"/>
              <a:t>: </a:t>
            </a:r>
            <a:r>
              <a:rPr lang="en-US" altLang="zh-CN" sz="1600" dirty="0">
                <a:solidFill>
                  <a:srgbClr val="FF0000"/>
                </a:solidFill>
              </a:rPr>
              <a:t>1%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31225" y="4255075"/>
            <a:ext cx="213236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low </a:t>
            </a:r>
            <a:r>
              <a:rPr lang="en-US" altLang="zh-CN" sz="1600" dirty="0"/>
              <a:t>temperature</a:t>
            </a:r>
            <a:endParaRPr lang="en-US" altLang="zh-CN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Average APP</a:t>
            </a:r>
            <a:r>
              <a:rPr lang="en-US" altLang="zh-CN" sz="1600" dirty="0"/>
              <a:t>: </a:t>
            </a:r>
            <a:r>
              <a:rPr lang="en-US" altLang="zh-CN" sz="1600" dirty="0">
                <a:solidFill>
                  <a:srgbClr val="FF0000"/>
                </a:solidFill>
              </a:rPr>
              <a:t>1.9%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8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48" y="3628666"/>
            <a:ext cx="3806190" cy="2618740"/>
          </a:xfrm>
        </p:spPr>
      </p:pic>
      <p:sp>
        <p:nvSpPr>
          <p:cNvPr id="13" name="文本框 12"/>
          <p:cNvSpPr txBox="1"/>
          <p:nvPr/>
        </p:nvSpPr>
        <p:spPr>
          <a:xfrm>
            <a:off x="356394" y="1050648"/>
            <a:ext cx="4810099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+mn-lt"/>
                <a:sym typeface="+mn-ea"/>
              </a:rPr>
              <a:t>Trigger mode: external trigger with </a:t>
            </a:r>
            <a:r>
              <a:rPr lang="en-US" altLang="zh-CN" sz="2000" dirty="0" smtClean="0">
                <a:cs typeface="+mn-lt"/>
                <a:sym typeface="+mn-ea"/>
              </a:rPr>
              <a:t>LED.</a:t>
            </a:r>
            <a:endParaRPr lang="en-US" altLang="zh-CN" sz="2000" dirty="0"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+mn-lt"/>
                <a:sym typeface="+mn-ea"/>
              </a:rPr>
              <a:t>After </a:t>
            </a:r>
            <a:r>
              <a:rPr lang="en-US" sz="2000" dirty="0">
                <a:cs typeface="+mn-lt"/>
                <a:sym typeface="+mn-ea"/>
              </a:rPr>
              <a:t>pulse (AP) : the </a:t>
            </a:r>
            <a:r>
              <a:rPr lang="en-US" sz="2000" dirty="0" smtClean="0">
                <a:cs typeface="+mn-lt"/>
                <a:sym typeface="+mn-ea"/>
              </a:rPr>
              <a:t>pulses </a:t>
            </a:r>
            <a:r>
              <a:rPr lang="en-US" altLang="zh-CN" sz="2000" dirty="0" smtClean="0">
                <a:sym typeface="+mn-ea"/>
              </a:rPr>
              <a:t>following the main pulse (in trigger window) by the delayed time between 400 ns </a:t>
            </a:r>
            <a:r>
              <a:rPr lang="en-US" altLang="zh-CN" sz="2000" dirty="0">
                <a:sym typeface="+mn-ea"/>
              </a:rPr>
              <a:t>and </a:t>
            </a:r>
            <a:r>
              <a:rPr lang="en-US" altLang="zh-CN" sz="2000" dirty="0" smtClean="0">
                <a:sym typeface="+mn-ea"/>
              </a:rPr>
              <a:t>5 µs </a:t>
            </a:r>
            <a:endParaRPr lang="en-US" altLang="zh-CN" sz="2000" dirty="0">
              <a:sym typeface="+mn-ea"/>
            </a:endParaRPr>
          </a:p>
          <a:p>
            <a:endParaRPr lang="en-US" altLang="en-US" sz="2000" b="0" dirty="0">
              <a:ea typeface="宋体" panose="02010600030101010101" pitchFamily="2" charset="-122"/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+mn-lt"/>
                <a:sym typeface="+mn-ea"/>
              </a:rPr>
              <a:t>APP = AP events / main pulse events</a:t>
            </a:r>
            <a:endParaRPr lang="en-US" altLang="en-US" sz="2000" b="0" dirty="0">
              <a:ea typeface="宋体" panose="02010600030101010101" pitchFamily="2" charset="-122"/>
              <a:cs typeface="+mn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08939" y="3531254"/>
            <a:ext cx="2761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 timing profile for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Afterpulses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088420" y="2662695"/>
            <a:ext cx="0" cy="72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079794" y="5294829"/>
            <a:ext cx="0" cy="72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226443" y="2729894"/>
            <a:ext cx="1125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Below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acceptance</a:t>
            </a:r>
            <a:endParaRPr lang="zh-CN" alt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7210268" y="5240093"/>
            <a:ext cx="1125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Below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acceptance</a:t>
            </a:r>
            <a:endParaRPr lang="zh-CN" altLang="en-US" sz="1600" dirty="0"/>
          </a:p>
        </p:txBody>
      </p:sp>
      <p:sp>
        <p:nvSpPr>
          <p:cNvPr id="19" name="矩形 18"/>
          <p:cNvSpPr/>
          <p:nvPr/>
        </p:nvSpPr>
        <p:spPr>
          <a:xfrm rot="2937619">
            <a:off x="4571863" y="3192966"/>
            <a:ext cx="4882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3600" dirty="0" smtClean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preliminary</a:t>
            </a:r>
            <a:endParaRPr lang="en-US" altLang="en-US" sz="3200" dirty="0">
              <a:solidFill>
                <a:schemeClr val="bg1">
                  <a:lumMod val="65000"/>
                </a:schemeClr>
              </a:solidFill>
              <a:ea typeface="宋体" panose="02010600030101010101" pitchFamily="2" charset="-122"/>
              <a:cs typeface="+mn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585" y="5998741"/>
            <a:ext cx="6802120" cy="76390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46190"/>
            <a:ext cx="2057400" cy="365125"/>
          </a:xfrm>
        </p:spPr>
        <p:txBody>
          <a:bodyPr/>
          <a:lstStyle/>
          <a:p>
            <a:fld id="{565CE74E-AB26-4998-AD42-012C4C1AD076}" type="slidenum">
              <a:rPr lang="zh-CN" altLang="en-US" sz="900" smtClean="0"/>
            </a:fld>
            <a:endParaRPr lang="zh-CN" altLang="en-US" sz="900"/>
          </a:p>
        </p:txBody>
      </p:sp>
      <p:sp>
        <p:nvSpPr>
          <p:cNvPr id="6" name="文本框 5"/>
          <p:cNvSpPr txBox="1"/>
          <p:nvPr/>
        </p:nvSpPr>
        <p:spPr>
          <a:xfrm>
            <a:off x="687388" y="180835"/>
            <a:ext cx="284725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d. Single PE gain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 descr="E:\SDU\2018.3\shanghai annual meeting\gain-RT.pnggain-R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99660" y="1795879"/>
            <a:ext cx="3418840" cy="2318842"/>
          </a:xfrm>
          <a:prstGeom prst="rect">
            <a:avLst/>
          </a:prstGeom>
        </p:spPr>
      </p:pic>
      <p:pic>
        <p:nvPicPr>
          <p:cNvPr id="8" name="图片 7" descr="E:\SDU\2018.3\shanghai annual meeting\gain-LT.pnggain-L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99080" y="4061084"/>
            <a:ext cx="3420000" cy="2319623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7" y="3889850"/>
            <a:ext cx="3600000" cy="2458447"/>
          </a:xfrm>
        </p:spPr>
      </p:pic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953049" y="2124309"/>
            <a:ext cx="4119529" cy="1800000"/>
            <a:chOff x="1225" y="1806"/>
            <a:chExt cx="5051" cy="2207"/>
          </a:xfrm>
        </p:grpSpPr>
        <p:pic>
          <p:nvPicPr>
            <p:cNvPr id="11" name="图片 10" descr="mmexport152931310210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5" y="1806"/>
              <a:ext cx="3766" cy="2207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4991" y="3161"/>
              <a:ext cx="1285" cy="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LED driver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991" y="2029"/>
              <a:ext cx="830" cy="3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  <a:t>PMT2</a:t>
              </a:r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991" y="2656"/>
              <a:ext cx="830" cy="3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  <a:t>PMT1</a:t>
              </a:r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52662" y="742774"/>
            <a:ext cx="8514101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+mn-lt"/>
                <a:sym typeface="+mn-ea"/>
              </a:rPr>
              <a:t>Trigger mode: external trigger with </a:t>
            </a:r>
            <a:r>
              <a:rPr lang="en-US" altLang="zh-CN" sz="2000" dirty="0" smtClean="0">
                <a:cs typeface="+mn-lt"/>
                <a:sym typeface="+mn-ea"/>
              </a:rPr>
              <a:t>LED (light fed in the chamber via optical fiber from the outside).</a:t>
            </a:r>
            <a:r>
              <a:rPr lang="en-US" altLang="zh-CN" sz="2000" dirty="0" smtClean="0">
                <a:ea typeface="宋体" panose="02010600030101010101" pitchFamily="2" charset="-122"/>
                <a:cs typeface="+mn-lt"/>
                <a:sym typeface="+mn-ea"/>
              </a:rPr>
              <a:t> </a:t>
            </a:r>
            <a:r>
              <a:rPr lang="en-US" sz="2000" dirty="0" smtClean="0">
                <a:cs typeface="+mn-lt"/>
                <a:sym typeface="+mn-ea"/>
              </a:rPr>
              <a:t>Single photon occupancy ~10%</a:t>
            </a:r>
            <a:endParaRPr lang="en-US" sz="2000" dirty="0" smtClean="0"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+mn-lt"/>
                <a:sym typeface="+mn-ea"/>
              </a:rPr>
              <a:t>Charge integration in the trigger window.</a:t>
            </a:r>
            <a:endParaRPr lang="en-US" sz="2000" dirty="0" smtClean="0"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ea typeface="宋体" panose="02010600030101010101" pitchFamily="2" charset="-122"/>
                <a:cs typeface="+mn-lt"/>
                <a:sym typeface="+mn-ea"/>
              </a:rPr>
              <a:t>Average gain@1500V: </a:t>
            </a:r>
            <a:r>
              <a:rPr lang="en-US" altLang="zh-CN" sz="2000" dirty="0" smtClean="0">
                <a:sym typeface="+mn-ea"/>
              </a:rPr>
              <a:t>6.3x10</a:t>
            </a:r>
            <a:r>
              <a:rPr lang="en-US" altLang="zh-CN" sz="2000" baseline="30000" dirty="0" smtClean="0">
                <a:sym typeface="+mn-ea"/>
              </a:rPr>
              <a:t>6</a:t>
            </a:r>
            <a:r>
              <a:rPr lang="en-US" altLang="zh-CN" sz="2000" dirty="0" smtClean="0">
                <a:ea typeface="宋体" panose="02010600030101010101" pitchFamily="2" charset="-122"/>
                <a:cs typeface="+mn-lt"/>
                <a:sym typeface="+mn-ea"/>
              </a:rPr>
              <a:t>@RT, </a:t>
            </a:r>
            <a:r>
              <a:rPr lang="en-US" altLang="zh-CN" sz="2000" dirty="0" smtClean="0">
                <a:sym typeface="+mn-ea"/>
              </a:rPr>
              <a:t>6.8x10</a:t>
            </a:r>
            <a:r>
              <a:rPr lang="en-US" altLang="zh-CN" sz="2000" baseline="30000" dirty="0" smtClean="0">
                <a:sym typeface="+mn-ea"/>
              </a:rPr>
              <a:t>6</a:t>
            </a:r>
            <a:r>
              <a:rPr lang="en-US" altLang="zh-CN" sz="2000" dirty="0">
                <a:cs typeface="+mn-lt"/>
                <a:sym typeface="+mn-ea"/>
              </a:rPr>
              <a:t> </a:t>
            </a:r>
            <a:r>
              <a:rPr lang="en-US" altLang="zh-CN" sz="2000" dirty="0" smtClean="0">
                <a:cs typeface="+mn-lt"/>
                <a:sym typeface="+mn-ea"/>
              </a:rPr>
              <a:t>@LT</a:t>
            </a:r>
            <a:endParaRPr lang="en-US" altLang="zh-CN" sz="2000" dirty="0"/>
          </a:p>
        </p:txBody>
      </p:sp>
      <p:sp>
        <p:nvSpPr>
          <p:cNvPr id="20" name="矩形 19"/>
          <p:cNvSpPr/>
          <p:nvPr/>
        </p:nvSpPr>
        <p:spPr>
          <a:xfrm rot="2937619">
            <a:off x="3930247" y="3969560"/>
            <a:ext cx="4882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3600" dirty="0" smtClean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preliminary</a:t>
            </a:r>
            <a:endParaRPr lang="en-US" altLang="en-US" sz="3200" dirty="0">
              <a:solidFill>
                <a:schemeClr val="bg1">
                  <a:lumMod val="65000"/>
                </a:schemeClr>
              </a:solidFill>
              <a:ea typeface="宋体" panose="02010600030101010101" pitchFamily="2" charset="-122"/>
              <a:cs typeface="+mn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900" smtClean="0"/>
            </a:fld>
            <a:endParaRPr lang="zh-CN" altLang="en-US" sz="900"/>
          </a:p>
        </p:txBody>
      </p:sp>
      <p:sp>
        <p:nvSpPr>
          <p:cNvPr id="6" name="文本框 5"/>
          <p:cNvSpPr txBox="1"/>
          <p:nvPr/>
        </p:nvSpPr>
        <p:spPr>
          <a:xfrm>
            <a:off x="630753" y="243661"/>
            <a:ext cx="4702826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Summary and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Outlook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9276" y="1175655"/>
            <a:ext cx="8396655" cy="25299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fr-FR" sz="2400" dirty="0" smtClean="0">
                <a:solidFill>
                  <a:srgbClr val="000000"/>
                </a:solidFill>
                <a:ea typeface="+mj-ea"/>
                <a:cs typeface="+mn-lt"/>
                <a:sym typeface="+mn-ea"/>
              </a:rPr>
              <a:t>Completed the preliminary tests of </a:t>
            </a:r>
            <a:r>
              <a:rPr kumimoji="1" lang="en-US" altLang="fr-FR" sz="2400" b="1" u="sng" dirty="0" smtClean="0">
                <a:solidFill>
                  <a:srgbClr val="0070C0"/>
                </a:solidFill>
                <a:ea typeface="+mj-ea"/>
                <a:cs typeface="+mn-lt"/>
                <a:sym typeface="+mn-ea"/>
              </a:rPr>
              <a:t>300</a:t>
            </a:r>
            <a:r>
              <a:rPr kumimoji="1" lang="en-US" altLang="fr-FR" sz="2400" dirty="0" smtClean="0">
                <a:solidFill>
                  <a:srgbClr val="000000"/>
                </a:solidFill>
                <a:ea typeface="+mj-ea"/>
                <a:cs typeface="+mn-lt"/>
                <a:sym typeface="+mn-ea"/>
              </a:rPr>
              <a:t> R11410-23 PMTs by the joint efforts from SDU and SJTU.</a:t>
            </a:r>
            <a:endParaRPr kumimoji="1" lang="en-US" altLang="fr-FR" sz="2400" dirty="0" smtClean="0">
              <a:solidFill>
                <a:srgbClr val="000000"/>
              </a:solidFill>
              <a:ea typeface="+mj-ea"/>
              <a:cs typeface="+mn-lt"/>
              <a:sym typeface="+mn-ea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fr-FR" sz="2400" dirty="0" smtClean="0">
                <a:solidFill>
                  <a:srgbClr val="000000"/>
                </a:solidFill>
                <a:ea typeface="+mj-ea"/>
                <a:cs typeface="+mn-lt"/>
                <a:sym typeface="+mn-ea"/>
              </a:rPr>
              <a:t>Most PMTs performed well in the tests (</a:t>
            </a:r>
            <a:r>
              <a:rPr kumimoji="1" lang="en-US" altLang="fr-FR" sz="2400" b="1" u="sng" dirty="0" smtClean="0">
                <a:solidFill>
                  <a:srgbClr val="FF0000"/>
                </a:solidFill>
                <a:ea typeface="+mj-ea"/>
                <a:cs typeface="+mn-lt"/>
                <a:sym typeface="+mn-ea"/>
              </a:rPr>
              <a:t>low dark rate</a:t>
            </a:r>
            <a:r>
              <a:rPr kumimoji="1" lang="en-US" altLang="fr-FR" sz="2400" dirty="0" smtClean="0">
                <a:solidFill>
                  <a:srgbClr val="000000"/>
                </a:solidFill>
                <a:ea typeface="+mj-ea"/>
                <a:cs typeface="+mn-lt"/>
                <a:sym typeface="+mn-ea"/>
              </a:rPr>
              <a:t>, </a:t>
            </a:r>
            <a:r>
              <a:rPr kumimoji="1" lang="en-US" altLang="fr-FR" sz="2400" b="1" u="sng" dirty="0" smtClean="0">
                <a:solidFill>
                  <a:srgbClr val="FF0000"/>
                </a:solidFill>
                <a:ea typeface="+mj-ea"/>
                <a:cs typeface="+mn-lt"/>
                <a:sym typeface="+mn-ea"/>
              </a:rPr>
              <a:t>low APP</a:t>
            </a:r>
            <a:r>
              <a:rPr kumimoji="1" lang="en-US" altLang="fr-FR" sz="2400" dirty="0" smtClean="0">
                <a:solidFill>
                  <a:srgbClr val="000000"/>
                </a:solidFill>
                <a:ea typeface="+mj-ea"/>
                <a:cs typeface="+mn-lt"/>
                <a:sym typeface="+mn-ea"/>
              </a:rPr>
              <a:t>, </a:t>
            </a:r>
            <a:r>
              <a:rPr kumimoji="1" lang="en-US" altLang="fr-FR" sz="2400" b="1" u="sng" dirty="0" smtClean="0">
                <a:solidFill>
                  <a:srgbClr val="FF0000"/>
                </a:solidFill>
                <a:ea typeface="+mj-ea"/>
                <a:cs typeface="+mn-lt"/>
                <a:sym typeface="+mn-ea"/>
              </a:rPr>
              <a:t>good SPE gain &amp; resolution</a:t>
            </a:r>
            <a:r>
              <a:rPr kumimoji="1" lang="en-US" altLang="fr-FR" sz="2400" dirty="0" smtClean="0">
                <a:solidFill>
                  <a:srgbClr val="000000"/>
                </a:solidFill>
                <a:ea typeface="+mj-ea"/>
                <a:cs typeface="+mn-lt"/>
                <a:sym typeface="+mn-ea"/>
              </a:rPr>
              <a:t>, etc.).</a:t>
            </a:r>
            <a:endParaRPr kumimoji="1" lang="en-US" altLang="fr-FR" sz="2400" dirty="0" smtClean="0">
              <a:solidFill>
                <a:srgbClr val="000000"/>
              </a:solidFill>
              <a:ea typeface="+mj-ea"/>
              <a:cs typeface="+mn-lt"/>
              <a:sym typeface="+mn-ea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fr-FR" sz="2400" b="1" u="sng" dirty="0" smtClean="0">
                <a:solidFill>
                  <a:srgbClr val="0070C0"/>
                </a:solidFill>
                <a:ea typeface="+mj-ea"/>
                <a:cs typeface="+mn-lt"/>
                <a:sym typeface="+mn-ea"/>
              </a:rPr>
              <a:t>5%</a:t>
            </a:r>
            <a:r>
              <a:rPr kumimoji="1" lang="en-US" altLang="fr-FR" sz="2400" b="1" dirty="0" smtClean="0">
                <a:solidFill>
                  <a:srgbClr val="0070C0"/>
                </a:solidFill>
                <a:ea typeface="+mj-ea"/>
                <a:cs typeface="+mn-lt"/>
                <a:sym typeface="+mn-ea"/>
              </a:rPr>
              <a:t> </a:t>
            </a:r>
            <a:r>
              <a:rPr kumimoji="1" lang="en-US" altLang="fr-FR" sz="2400" b="1" dirty="0" smtClean="0">
                <a:solidFill>
                  <a:schemeClr val="tx1"/>
                </a:solidFill>
                <a:ea typeface="+mj-ea"/>
                <a:cs typeface="+mn-lt"/>
                <a:sym typeface="+mn-ea"/>
              </a:rPr>
              <a:t>PMTs</a:t>
            </a:r>
            <a:r>
              <a:rPr kumimoji="1" lang="en-US" altLang="fr-FR" sz="2400" b="1" dirty="0" smtClean="0">
                <a:solidFill>
                  <a:srgbClr val="0070C0"/>
                </a:solidFill>
                <a:ea typeface="+mj-ea"/>
                <a:cs typeface="+mn-lt"/>
                <a:sym typeface="+mn-ea"/>
              </a:rPr>
              <a:t> </a:t>
            </a:r>
            <a:r>
              <a:rPr kumimoji="1" lang="en-US" altLang="fr-FR" sz="2400" dirty="0" smtClean="0">
                <a:solidFill>
                  <a:srgbClr val="000000"/>
                </a:solidFill>
                <a:ea typeface="+mj-ea"/>
                <a:cs typeface="+mn-lt"/>
                <a:sym typeface="+mn-ea"/>
              </a:rPr>
              <a:t>were identified with the problem of light emission and will be returned to Hamamatsu.</a:t>
            </a:r>
            <a:endParaRPr kumimoji="1" lang="en-US" altLang="fr-FR" sz="2400" dirty="0" smtClean="0">
              <a:solidFill>
                <a:srgbClr val="000000"/>
              </a:solidFill>
              <a:ea typeface="+mj-ea"/>
              <a:cs typeface="+mn-lt"/>
              <a:sym typeface="+mn-ea"/>
            </a:endParaRPr>
          </a:p>
        </p:txBody>
      </p:sp>
      <p:sp>
        <p:nvSpPr>
          <p:cNvPr id="165" name=" 165"/>
          <p:cNvSpPr/>
          <p:nvPr/>
        </p:nvSpPr>
        <p:spPr>
          <a:xfrm>
            <a:off x="1270" y="911860"/>
            <a:ext cx="6607810" cy="79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9277" y="3847246"/>
            <a:ext cx="8396654" cy="17173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fr-FR" sz="2400" dirty="0">
                <a:solidFill>
                  <a:srgbClr val="000000"/>
                </a:solidFill>
                <a:cs typeface="+mn-lt"/>
                <a:sym typeface="+mn-ea"/>
              </a:rPr>
              <a:t>More tests are undergoing to </a:t>
            </a:r>
            <a:r>
              <a:rPr kumimoji="1" lang="en-US" altLang="fr-FR" sz="2400" dirty="0" smtClean="0">
                <a:solidFill>
                  <a:srgbClr val="000000"/>
                </a:solidFill>
                <a:cs typeface="+mn-lt"/>
                <a:sym typeface="+mn-ea"/>
              </a:rPr>
              <a:t>further check </a:t>
            </a:r>
            <a:r>
              <a:rPr kumimoji="1" lang="en-US" altLang="fr-FR" sz="2400" dirty="0">
                <a:solidFill>
                  <a:srgbClr val="000000"/>
                </a:solidFill>
                <a:cs typeface="+mn-lt"/>
                <a:sym typeface="+mn-ea"/>
              </a:rPr>
              <a:t>the questionable </a:t>
            </a:r>
            <a:r>
              <a:rPr kumimoji="1" lang="en-US" altLang="fr-FR" sz="2400" dirty="0" smtClean="0">
                <a:solidFill>
                  <a:srgbClr val="000000"/>
                </a:solidFill>
                <a:cs typeface="+mn-lt"/>
                <a:sym typeface="+mn-ea"/>
              </a:rPr>
              <a:t>PMTs which were </a:t>
            </a:r>
            <a:r>
              <a:rPr kumimoji="1" lang="en-US" altLang="fr-FR" sz="2400" dirty="0">
                <a:solidFill>
                  <a:srgbClr val="000000"/>
                </a:solidFill>
                <a:cs typeface="+mn-lt"/>
                <a:sym typeface="+mn-ea"/>
              </a:rPr>
              <a:t>found in the preliminary tests</a:t>
            </a:r>
            <a:r>
              <a:rPr kumimoji="1" lang="en-US" altLang="fr-FR" sz="2400" dirty="0" smtClean="0">
                <a:solidFill>
                  <a:srgbClr val="000000"/>
                </a:solidFill>
                <a:cs typeface="+mn-lt"/>
                <a:sym typeface="+mn-ea"/>
              </a:rPr>
              <a:t>.</a:t>
            </a:r>
            <a:endParaRPr lang="en-US" altLang="zh-CN" sz="2400" dirty="0">
              <a:cs typeface="+mn-lt"/>
              <a:sym typeface="+mn-ea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fr-FR" sz="2400" dirty="0" smtClean="0">
                <a:solidFill>
                  <a:srgbClr val="000000"/>
                </a:solidFill>
                <a:cs typeface="+mn-lt"/>
                <a:sym typeface="+mn-ea"/>
              </a:rPr>
              <a:t>PMT </a:t>
            </a:r>
            <a:r>
              <a:rPr kumimoji="1" lang="en-US" altLang="fr-FR" sz="2400" b="1" u="sng" dirty="0" smtClean="0">
                <a:solidFill>
                  <a:srgbClr val="0070C0"/>
                </a:solidFill>
                <a:cs typeface="+mn-lt"/>
                <a:sym typeface="+mn-ea"/>
              </a:rPr>
              <a:t>radioactivity screening</a:t>
            </a:r>
            <a:r>
              <a:rPr kumimoji="1" lang="en-US" altLang="fr-FR" sz="2400" dirty="0" smtClean="0">
                <a:solidFill>
                  <a:srgbClr val="000000"/>
                </a:solidFill>
                <a:cs typeface="+mn-lt"/>
                <a:sym typeface="+mn-ea"/>
              </a:rPr>
              <a:t>, additional acceptance tests for </a:t>
            </a:r>
            <a:r>
              <a:rPr kumimoji="1" lang="en-US" altLang="fr-FR" sz="2400" b="1" u="sng" dirty="0" smtClean="0">
                <a:solidFill>
                  <a:srgbClr val="0070C0"/>
                </a:solidFill>
                <a:cs typeface="+mn-lt"/>
                <a:sym typeface="+mn-ea"/>
              </a:rPr>
              <a:t>newly purchased PMTs </a:t>
            </a:r>
            <a:r>
              <a:rPr kumimoji="1" lang="en-US" altLang="fr-FR" sz="2400" b="1" dirty="0" smtClean="0">
                <a:solidFill>
                  <a:srgbClr val="0070C0"/>
                </a:solidFill>
                <a:cs typeface="+mn-lt"/>
                <a:sym typeface="+mn-ea"/>
              </a:rPr>
              <a:t>(~100 pieces).</a:t>
            </a:r>
            <a:endParaRPr kumimoji="1" lang="en-US" altLang="fr-FR" sz="2400" b="1" dirty="0" smtClean="0">
              <a:solidFill>
                <a:srgbClr val="0070C0"/>
              </a:solidFill>
              <a:cs typeface="+mn-lt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86060" y="5746911"/>
            <a:ext cx="3158685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fr-FR" sz="3200" b="1" i="1" dirty="0">
                <a:solidFill>
                  <a:srgbClr val="000000"/>
                </a:solidFill>
                <a:ea typeface="幼圆" panose="02010509060101010101" pitchFamily="49" charset="-122"/>
                <a:cs typeface="+mn-lt"/>
                <a:sym typeface="+mn-ea"/>
              </a:rPr>
              <a:t>To be </a:t>
            </a:r>
            <a:r>
              <a:rPr kumimoji="1" lang="en-US" altLang="fr-FR" sz="3200" b="1" i="1" dirty="0" smtClean="0">
                <a:solidFill>
                  <a:srgbClr val="000000"/>
                </a:solidFill>
                <a:ea typeface="幼圆" panose="02010509060101010101" pitchFamily="49" charset="-122"/>
                <a:cs typeface="+mn-lt"/>
                <a:sym typeface="+mn-ea"/>
              </a:rPr>
              <a:t>continued…</a:t>
            </a:r>
            <a:endParaRPr kumimoji="1" lang="en-US" altLang="fr-FR" sz="3200" b="1" i="1" dirty="0">
              <a:solidFill>
                <a:srgbClr val="000000"/>
              </a:solidFill>
              <a:ea typeface="幼圆" panose="02010509060101010101" pitchFamily="49" charset="-122"/>
              <a:cs typeface="+mn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900" smtClean="0"/>
            </a:fld>
            <a:endParaRPr lang="zh-CN" altLang="en-US" sz="900"/>
          </a:p>
        </p:txBody>
      </p:sp>
      <p:sp>
        <p:nvSpPr>
          <p:cNvPr id="2" name="文本框 1"/>
          <p:cNvSpPr txBox="1"/>
          <p:nvPr/>
        </p:nvSpPr>
        <p:spPr>
          <a:xfrm>
            <a:off x="905305" y="2581185"/>
            <a:ext cx="7443128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+mj-lt"/>
                <a:sym typeface="+mn-ea"/>
              </a:rPr>
              <a:t>Thanks for your attention 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  <a:cs typeface="+mj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900" smtClean="0"/>
            </a:fld>
            <a:endParaRPr lang="zh-CN" altLang="en-US" sz="900"/>
          </a:p>
        </p:txBody>
      </p:sp>
      <p:sp>
        <p:nvSpPr>
          <p:cNvPr id="100" name="文本框 99"/>
          <p:cNvSpPr txBox="1"/>
          <p:nvPr/>
        </p:nvSpPr>
        <p:spPr>
          <a:xfrm>
            <a:off x="752793" y="1536700"/>
            <a:ext cx="7036860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a typeface="宋体" panose="02010600030101010101" pitchFamily="2" charset="-122"/>
                <a:cs typeface="Times New Roman" panose="02020603050405020304" charset="0"/>
              </a:rPr>
              <a:t>PMT system </a:t>
            </a:r>
            <a:r>
              <a:rPr lang="en-US" sz="2800" b="1" dirty="0" smtClean="0">
                <a:ea typeface="宋体" panose="02010600030101010101" pitchFamily="2" charset="-122"/>
                <a:cs typeface="Times New Roman" panose="02020603050405020304" charset="0"/>
              </a:rPr>
              <a:t>of </a:t>
            </a:r>
            <a:r>
              <a:rPr lang="en-US" sz="2800" b="1" dirty="0">
                <a:ea typeface="宋体" panose="02010600030101010101" pitchFamily="2" charset="-122"/>
                <a:cs typeface="Times New Roman" panose="02020603050405020304" charset="0"/>
              </a:rPr>
              <a:t>PandaX-4T</a:t>
            </a:r>
            <a:endParaRPr lang="en-US" sz="2800" b="1" dirty="0"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a typeface="宋体" panose="02010600030101010101" pitchFamily="2" charset="-122"/>
                <a:cs typeface="Times New Roman" panose="02020603050405020304" charset="0"/>
              </a:rPr>
              <a:t>Experimental setup </a:t>
            </a:r>
            <a:r>
              <a:rPr lang="en-US" altLang="en-US" sz="2800" b="1" dirty="0">
                <a:ea typeface="宋体" panose="02010600030101010101" pitchFamily="2" charset="-122"/>
                <a:cs typeface="Times New Roman" panose="02020603050405020304" charset="0"/>
              </a:rPr>
              <a:t>for PMT </a:t>
            </a:r>
            <a:r>
              <a:rPr lang="en-US" altLang="en-US" sz="2800" b="1" dirty="0" smtClean="0">
                <a:ea typeface="宋体" panose="02010600030101010101" pitchFamily="2" charset="-122"/>
                <a:cs typeface="Times New Roman" panose="02020603050405020304" charset="0"/>
              </a:rPr>
              <a:t>batch testing</a:t>
            </a:r>
            <a:endParaRPr lang="en-US" altLang="en-US" sz="2800" b="1" dirty="0" smtClean="0"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b="1" dirty="0" smtClean="0"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ym typeface="+mn-ea"/>
              </a:rPr>
              <a:t>Testing </a:t>
            </a:r>
            <a:r>
              <a:rPr lang="zh-CN" altLang="en-US" sz="2800" b="1" dirty="0">
                <a:sym typeface="+mn-ea"/>
              </a:rPr>
              <a:t>Procedure</a:t>
            </a:r>
            <a:endParaRPr lang="en-US" altLang="en-US" sz="2800" b="1" dirty="0"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b="1" dirty="0"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a typeface="宋体" panose="02010600030101010101" pitchFamily="2" charset="-122"/>
                <a:cs typeface="Times New Roman" panose="02020603050405020304" charset="0"/>
              </a:rPr>
              <a:t>Preliminary test </a:t>
            </a:r>
            <a:r>
              <a:rPr lang="en-US" altLang="en-US" sz="2800" b="1" dirty="0">
                <a:ea typeface="宋体" panose="02010600030101010101" pitchFamily="2" charset="-122"/>
                <a:cs typeface="Times New Roman" panose="02020603050405020304" charset="0"/>
              </a:rPr>
              <a:t>results</a:t>
            </a:r>
            <a:endParaRPr lang="en-US" altLang="en-US" sz="2800" b="1" dirty="0"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b="1" dirty="0" smtClean="0"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Summary and outlook</a:t>
            </a:r>
            <a:endParaRPr lang="en-US" altLang="en-US" sz="2800" b="1" dirty="0" smtClean="0"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2793" y="215741"/>
            <a:ext cx="1709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>
                <a:sym typeface="+mn-ea"/>
              </a:rPr>
              <a:t>Outline</a:t>
            </a:r>
            <a:endParaRPr lang="en-US" altLang="zh-CN" sz="4000">
              <a:sym typeface="+mn-ea"/>
            </a:endParaRPr>
          </a:p>
        </p:txBody>
      </p:sp>
      <p:sp>
        <p:nvSpPr>
          <p:cNvPr id="165" name=" 165"/>
          <p:cNvSpPr/>
          <p:nvPr/>
        </p:nvSpPr>
        <p:spPr>
          <a:xfrm>
            <a:off x="1270" y="911860"/>
            <a:ext cx="6607810" cy="79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5"/>
          <p:cNvSpPr/>
          <p:nvPr/>
        </p:nvSpPr>
        <p:spPr>
          <a:xfrm>
            <a:off x="3592195" y="6109970"/>
            <a:ext cx="555498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56098" y="257908"/>
            <a:ext cx="521200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I. PMT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system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of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andaX-4T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1449" y="1020217"/>
            <a:ext cx="2231094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PandaX-4T TPC</a:t>
            </a:r>
            <a:r>
              <a:rPr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 165"/>
          <p:cNvSpPr/>
          <p:nvPr/>
        </p:nvSpPr>
        <p:spPr>
          <a:xfrm>
            <a:off x="1270" y="911860"/>
            <a:ext cx="6607810" cy="79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 165"/>
          <p:cNvSpPr/>
          <p:nvPr/>
        </p:nvSpPr>
        <p:spPr>
          <a:xfrm>
            <a:off x="3592195" y="6256618"/>
            <a:ext cx="555498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94784" y="1412984"/>
            <a:ext cx="5040000" cy="4421884"/>
            <a:chOff x="105898" y="1620842"/>
            <a:chExt cx="5239223" cy="4596674"/>
          </a:xfrm>
        </p:grpSpPr>
        <p:pic>
          <p:nvPicPr>
            <p:cNvPr id="21" name="内容占位符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74" y="1687504"/>
              <a:ext cx="4680000" cy="449091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033128" y="1620842"/>
              <a:ext cx="20748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</a:rPr>
                <a:t>Top PMT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array, 3” 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917171" y="5522284"/>
              <a:ext cx="2427950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Bottom </a:t>
              </a:r>
              <a:r>
                <a:rPr lang="en-US" altLang="zh-CN" sz="2000" dirty="0">
                  <a:solidFill>
                    <a:srgbClr val="FF0000"/>
                  </a:solidFill>
                </a:rPr>
                <a:t>PMT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array, 3” </a:t>
              </a:r>
              <a:endParaRPr lang="en-US" altLang="zh-CN" sz="2000" dirty="0" smtClean="0">
                <a:solidFill>
                  <a:srgbClr val="FF0000"/>
                </a:solidFill>
              </a:endParaRPr>
            </a:p>
            <a:p>
              <a:endParaRPr lang="zh-CN" altLang="en-US" sz="700" dirty="0">
                <a:solidFill>
                  <a:srgbClr val="FF0000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05898" y="5817406"/>
              <a:ext cx="146495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Veto System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内容占位符 2"/>
          <p:cNvSpPr>
            <a:spLocks noGrp="1"/>
          </p:cNvSpPr>
          <p:nvPr>
            <p:ph idx="1"/>
          </p:nvPr>
        </p:nvSpPr>
        <p:spPr>
          <a:xfrm>
            <a:off x="5445617" y="1100790"/>
            <a:ext cx="3267315" cy="44153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b="1" dirty="0" smtClean="0"/>
              <a:t>PMT system: </a:t>
            </a:r>
            <a:endParaRPr lang="en-US" altLang="zh-CN" sz="2000" b="1" dirty="0" smtClean="0"/>
          </a:p>
          <a:p>
            <a:r>
              <a:rPr lang="en-US" altLang="zh-CN" sz="1800" dirty="0" smtClean="0"/>
              <a:t>Top PMT array:                       </a:t>
            </a:r>
            <a:r>
              <a:rPr lang="en-US" altLang="zh-CN" sz="1800" dirty="0" smtClean="0">
                <a:solidFill>
                  <a:srgbClr val="FF0000"/>
                </a:solidFill>
              </a:rPr>
              <a:t>169 </a:t>
            </a:r>
            <a:r>
              <a:rPr lang="en-US" altLang="zh-CN" sz="1800" dirty="0" smtClean="0"/>
              <a:t>3-inch R11410-23</a:t>
            </a:r>
            <a:endParaRPr lang="en-US" altLang="zh-CN" sz="1800" dirty="0" smtClean="0"/>
          </a:p>
          <a:p>
            <a:r>
              <a:rPr lang="en-US" altLang="zh-CN" sz="1800" dirty="0" smtClean="0"/>
              <a:t>Bottom PMT array:                  </a:t>
            </a:r>
            <a:r>
              <a:rPr lang="en-US" altLang="zh-CN" sz="1800" dirty="0" smtClean="0">
                <a:solidFill>
                  <a:srgbClr val="FF0000"/>
                </a:solidFill>
              </a:rPr>
              <a:t>199</a:t>
            </a:r>
            <a:r>
              <a:rPr lang="en-US" altLang="zh-CN" sz="1800" dirty="0" smtClean="0"/>
              <a:t> 3-inch R11410-23</a:t>
            </a:r>
            <a:endParaRPr lang="en-US" altLang="zh-CN" sz="1800" dirty="0" smtClean="0"/>
          </a:p>
          <a:p>
            <a:r>
              <a:rPr lang="en-US" altLang="zh-CN" sz="1800" dirty="0" smtClean="0"/>
              <a:t>Veto system:                           ~</a:t>
            </a:r>
            <a:r>
              <a:rPr lang="en-US" altLang="zh-CN" sz="1800" dirty="0" smtClean="0">
                <a:solidFill>
                  <a:srgbClr val="FF0000"/>
                </a:solidFill>
              </a:rPr>
              <a:t>140</a:t>
            </a:r>
            <a:r>
              <a:rPr lang="en-US" altLang="zh-CN" sz="1800" dirty="0" smtClean="0"/>
              <a:t> 1-inch R8520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2000" b="1" dirty="0"/>
              <a:t>Key requirements:</a:t>
            </a:r>
            <a:endParaRPr lang="en-US" altLang="zh-CN" sz="2000" b="1" dirty="0"/>
          </a:p>
          <a:p>
            <a:r>
              <a:rPr lang="en-US" altLang="zh-CN" sz="1800" dirty="0"/>
              <a:t>Low radioactivity</a:t>
            </a:r>
            <a:endParaRPr lang="en-US" altLang="zh-CN" sz="1800" dirty="0"/>
          </a:p>
          <a:p>
            <a:r>
              <a:rPr lang="en-US" altLang="zh-CN" sz="1800" dirty="0"/>
              <a:t>Low dark current rate</a:t>
            </a:r>
            <a:endParaRPr lang="en-US" altLang="zh-CN" sz="1800" dirty="0"/>
          </a:p>
          <a:p>
            <a:r>
              <a:rPr lang="en-US" altLang="zh-CN" sz="1800" dirty="0"/>
              <a:t>High </a:t>
            </a:r>
            <a:r>
              <a:rPr lang="en-US" altLang="zh-CN" sz="1800" dirty="0" smtClean="0"/>
              <a:t>Quantum </a:t>
            </a:r>
            <a:r>
              <a:rPr lang="en-US" altLang="zh-CN" sz="1800" dirty="0"/>
              <a:t>Efficiency (QE) at 178 nm</a:t>
            </a:r>
            <a:endParaRPr lang="en-US" altLang="zh-CN" sz="1800" dirty="0"/>
          </a:p>
          <a:p>
            <a:r>
              <a:rPr lang="en-US" altLang="zh-CN" sz="1800" dirty="0"/>
              <a:t>Low </a:t>
            </a:r>
            <a:r>
              <a:rPr lang="en-US" altLang="zh-CN" sz="1800" dirty="0" smtClean="0"/>
              <a:t>temperature</a:t>
            </a:r>
            <a:endParaRPr lang="en-US" altLang="zh-CN" sz="1800" dirty="0"/>
          </a:p>
        </p:txBody>
      </p:sp>
      <p:sp>
        <p:nvSpPr>
          <p:cNvPr id="26" name="文本框 25"/>
          <p:cNvSpPr txBox="1"/>
          <p:nvPr/>
        </p:nvSpPr>
        <p:spPr>
          <a:xfrm>
            <a:off x="5445617" y="5536966"/>
            <a:ext cx="3223644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Arial" panose="020B0604020202020204" pitchFamily="34" charset="0"/>
              </a:rPr>
              <a:t>All PMTs are custom-made by Hamamatsu!</a:t>
            </a:r>
            <a:endParaRPr sz="2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56098" y="266700"/>
            <a:ext cx="521200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I. PMT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system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of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andaX-4T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9443" y="1743810"/>
            <a:ext cx="7785645" cy="410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Low </a:t>
            </a:r>
            <a:r>
              <a:rPr lang="en-US" altLang="zh-CN" sz="2000" dirty="0"/>
              <a:t>Radioactivity : </a:t>
            </a:r>
            <a:r>
              <a:rPr lang="en-US" altLang="zh-CN" sz="2000" dirty="0" smtClean="0"/>
              <a:t>                                                                                             </a:t>
            </a:r>
            <a:r>
              <a:rPr lang="en-US" altLang="zh-CN" baseline="30000" dirty="0" smtClean="0"/>
              <a:t>238</a:t>
            </a:r>
            <a:r>
              <a:rPr lang="en-US" altLang="zh-CN" dirty="0" smtClean="0"/>
              <a:t>U </a:t>
            </a:r>
            <a:r>
              <a:rPr lang="en-US" altLang="zh-CN" dirty="0"/>
              <a:t>+  </a:t>
            </a:r>
            <a:r>
              <a:rPr lang="en-US" altLang="zh-CN" baseline="30000" dirty="0" smtClean="0"/>
              <a:t>232</a:t>
            </a:r>
            <a:r>
              <a:rPr lang="en-US" altLang="zh-CN" dirty="0" smtClean="0"/>
              <a:t>Th &lt; 15 </a:t>
            </a:r>
            <a:r>
              <a:rPr lang="en-US" altLang="zh-CN" dirty="0" err="1"/>
              <a:t>mBq</a:t>
            </a:r>
            <a:r>
              <a:rPr lang="en-US" altLang="zh-CN" dirty="0"/>
              <a:t>/pc, </a:t>
            </a:r>
            <a:r>
              <a:rPr lang="en-US" altLang="zh-CN" baseline="30000" dirty="0" smtClean="0"/>
              <a:t>40</a:t>
            </a:r>
            <a:r>
              <a:rPr lang="en-US" altLang="zh-CN" dirty="0" smtClean="0"/>
              <a:t>K&lt;30 </a:t>
            </a:r>
            <a:r>
              <a:rPr lang="en-US" altLang="zh-CN" dirty="0" err="1" smtClean="0"/>
              <a:t>mBq</a:t>
            </a:r>
            <a:r>
              <a:rPr lang="en-US" altLang="zh-CN" dirty="0" smtClean="0"/>
              <a:t>/pc,</a:t>
            </a:r>
            <a:r>
              <a:rPr lang="en-US" altLang="zh-CN" baseline="30000" dirty="0" smtClean="0"/>
              <a:t>  60</a:t>
            </a:r>
            <a:r>
              <a:rPr lang="en-US" altLang="zh-CN" dirty="0" smtClean="0"/>
              <a:t>Co</a:t>
            </a:r>
            <a:r>
              <a:rPr lang="en-US" altLang="zh-CN" baseline="30000" dirty="0" smtClean="0"/>
              <a:t> </a:t>
            </a:r>
            <a:r>
              <a:rPr lang="en-US" altLang="zh-CN" dirty="0"/>
              <a:t>&lt;7.5 m</a:t>
            </a:r>
            <a:r>
              <a:rPr lang="en-US" altLang="zh-CN" dirty="0" err="1" smtClean="0"/>
              <a:t>Bq</a:t>
            </a:r>
            <a:r>
              <a:rPr lang="en-US" altLang="zh-CN" dirty="0" smtClean="0"/>
              <a:t>/pc,</a:t>
            </a:r>
            <a:r>
              <a:rPr lang="en-US" altLang="zh-CN" baseline="30000" dirty="0" smtClean="0"/>
              <a:t>  </a:t>
            </a:r>
            <a:r>
              <a:rPr lang="en-US" altLang="zh-CN" baseline="30000" dirty="0"/>
              <a:t>137 </a:t>
            </a:r>
            <a:r>
              <a:rPr lang="en-US" altLang="zh-CN" dirty="0"/>
              <a:t>Cs &lt;</a:t>
            </a:r>
            <a:r>
              <a:rPr lang="en-US" altLang="zh-CN" dirty="0" smtClean="0"/>
              <a:t>50mBq/pc.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Quantum </a:t>
            </a:r>
            <a:r>
              <a:rPr lang="en-US" altLang="zh-CN" sz="2000" dirty="0" smtClean="0"/>
              <a:t>Efficiency: </a:t>
            </a:r>
            <a:r>
              <a:rPr lang="en-US" altLang="zh-CN" dirty="0" smtClean="0"/>
              <a:t>typical 30% (&gt;26%) at 178 nm.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D</a:t>
            </a:r>
            <a:r>
              <a:rPr lang="en-US" altLang="zh-CN" sz="2000" dirty="0" smtClean="0"/>
              <a:t>ark </a:t>
            </a:r>
            <a:r>
              <a:rPr lang="en-US" altLang="zh-CN" sz="2000" dirty="0"/>
              <a:t>C</a:t>
            </a:r>
            <a:r>
              <a:rPr lang="en-US" altLang="zh-CN" sz="2000" dirty="0" smtClean="0"/>
              <a:t>urrent </a:t>
            </a:r>
            <a:r>
              <a:rPr lang="en-US" altLang="zh-CN" sz="2000" dirty="0"/>
              <a:t>R</a:t>
            </a:r>
            <a:r>
              <a:rPr lang="en-US" altLang="zh-CN" sz="2000" dirty="0" smtClean="0"/>
              <a:t>ate </a:t>
            </a:r>
            <a:r>
              <a:rPr lang="en-US" altLang="zh-CN" sz="2000" dirty="0"/>
              <a:t>(DR</a:t>
            </a:r>
            <a:r>
              <a:rPr lang="en-US" altLang="zh-CN" sz="2000" dirty="0" smtClean="0"/>
              <a:t>):</a:t>
            </a:r>
            <a:endParaRPr lang="en-US" altLang="zh-CN" sz="20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 room temperature: typical 4 k</a:t>
            </a:r>
            <a:r>
              <a:rPr lang="en-US" altLang="zh-CN" dirty="0" smtClean="0">
                <a:sym typeface="+mn-ea"/>
              </a:rPr>
              <a:t>Hz</a:t>
            </a:r>
            <a:r>
              <a:rPr lang="en-US" altLang="zh-CN" dirty="0" smtClean="0"/>
              <a:t>, max 10 kHz, ¼ PE threshold.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sym typeface="+mn-ea"/>
              </a:rPr>
              <a:t>low temperature (-100</a:t>
            </a:r>
            <a:r>
              <a:rPr lang="en-US" altLang="zh-CN" baseline="30000" dirty="0" smtClean="0"/>
              <a:t> </a:t>
            </a:r>
            <a:r>
              <a:rPr lang="en-US" altLang="zh-CN" baseline="30000" dirty="0" err="1" smtClean="0"/>
              <a:t>o</a:t>
            </a:r>
            <a:r>
              <a:rPr lang="en-US" altLang="zh-CN" dirty="0" err="1" smtClean="0"/>
              <a:t>C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+mn-ea"/>
              </a:rPr>
              <a:t>)</a:t>
            </a:r>
            <a:r>
              <a:rPr lang="en-US" altLang="zh-CN" dirty="0" smtClean="0"/>
              <a:t> </a:t>
            </a:r>
            <a:r>
              <a:rPr lang="en-US" altLang="zh-CN" dirty="0"/>
              <a:t>: typical 50 Hz, max 200 </a:t>
            </a:r>
            <a:r>
              <a:rPr lang="en-US" altLang="zh-CN" dirty="0" smtClean="0">
                <a:sym typeface="+mn-ea"/>
              </a:rPr>
              <a:t>Hz, </a:t>
            </a:r>
            <a:r>
              <a:rPr lang="en-US" altLang="zh-CN" dirty="0"/>
              <a:t>¼ PE threshold</a:t>
            </a:r>
            <a:r>
              <a:rPr lang="en-US" altLang="zh-CN" dirty="0" smtClean="0">
                <a:sym typeface="+mn-ea"/>
              </a:rPr>
              <a:t>.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/>
              <a:t>Afterpulse</a:t>
            </a:r>
            <a:r>
              <a:rPr lang="en-US" altLang="zh-CN" sz="2000" dirty="0" smtClean="0"/>
              <a:t> Probability </a:t>
            </a:r>
            <a:r>
              <a:rPr lang="en-US" altLang="zh-CN" sz="2000" dirty="0"/>
              <a:t>(APP</a:t>
            </a:r>
            <a:r>
              <a:rPr lang="en-US" altLang="zh-CN" sz="2000" dirty="0" smtClean="0"/>
              <a:t>):</a:t>
            </a:r>
            <a:r>
              <a:rPr lang="en-US" altLang="zh-CN" dirty="0" smtClean="0"/>
              <a:t> &lt; </a:t>
            </a:r>
            <a:r>
              <a:rPr lang="en-US" altLang="zh-CN" dirty="0"/>
              <a:t>5% </a:t>
            </a:r>
            <a:r>
              <a:rPr lang="en-US" altLang="zh-CN" dirty="0" smtClean="0"/>
              <a:t>between 400 ns </a:t>
            </a:r>
            <a:r>
              <a:rPr lang="en-US" altLang="zh-CN" dirty="0"/>
              <a:t>to </a:t>
            </a:r>
            <a:r>
              <a:rPr lang="en-US" altLang="zh-CN" dirty="0" smtClean="0"/>
              <a:t>5 µs.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Temperature rate: </a:t>
            </a:r>
            <a:r>
              <a:rPr lang="en-US" altLang="zh-CN" dirty="0" smtClean="0"/>
              <a:t>lower than -100 ℃ (-115 </a:t>
            </a:r>
            <a:r>
              <a:rPr lang="en-US" altLang="zh-CN" dirty="0"/>
              <a:t>℃</a:t>
            </a:r>
            <a:r>
              <a:rPr lang="en-US" altLang="zh-CN" dirty="0" smtClean="0"/>
              <a:t>).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Single Photoelectron  gain </a:t>
            </a:r>
            <a:r>
              <a:rPr lang="en-US" altLang="zh-CN" sz="2000" dirty="0">
                <a:sym typeface="+mn-ea"/>
              </a:rPr>
              <a:t>(SPE gain)</a:t>
            </a:r>
            <a:r>
              <a:rPr lang="en-US" altLang="zh-CN" sz="2000" dirty="0"/>
              <a:t>: </a:t>
            </a:r>
            <a:r>
              <a:rPr lang="en-US" altLang="zh-CN" dirty="0"/>
              <a:t>~</a:t>
            </a:r>
            <a:r>
              <a:rPr lang="en-US" altLang="zh-CN" dirty="0" smtClean="0"/>
              <a:t>5×10</a:t>
            </a:r>
            <a:r>
              <a:rPr lang="en-US" altLang="zh-CN" baseline="30000" dirty="0" smtClean="0"/>
              <a:t>6</a:t>
            </a:r>
            <a:r>
              <a:rPr lang="en-US" altLang="zh-CN" dirty="0" smtClean="0"/>
              <a:t> </a:t>
            </a:r>
            <a:r>
              <a:rPr lang="en-US" altLang="zh-CN" dirty="0"/>
              <a:t>@</a:t>
            </a:r>
            <a:r>
              <a:rPr lang="en-US" altLang="zh-CN" dirty="0" smtClean="0"/>
              <a:t>1500V.</a:t>
            </a:r>
            <a:endParaRPr lang="en-US" altLang="zh-CN" baseline="30000" dirty="0"/>
          </a:p>
        </p:txBody>
      </p:sp>
      <p:sp>
        <p:nvSpPr>
          <p:cNvPr id="165" name=" 165"/>
          <p:cNvSpPr/>
          <p:nvPr/>
        </p:nvSpPr>
        <p:spPr>
          <a:xfrm>
            <a:off x="1270" y="911860"/>
            <a:ext cx="6607810" cy="79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 165"/>
          <p:cNvSpPr/>
          <p:nvPr/>
        </p:nvSpPr>
        <p:spPr>
          <a:xfrm>
            <a:off x="3592195" y="6256618"/>
            <a:ext cx="555498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图片 4" descr="qq_pic_merged_15293147470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7367" y="594427"/>
            <a:ext cx="2080851" cy="162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9443" y="1210346"/>
            <a:ext cx="3403496" cy="478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/>
              <a:t>PMT Acceptance Criteria: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56098" y="266700"/>
            <a:ext cx="521200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I. PMT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system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of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andaX-4T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9443" y="1743810"/>
            <a:ext cx="7785645" cy="410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</a:rPr>
              <a:t>Low </a:t>
            </a:r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</a:rPr>
              <a:t>Radioactivity : </a:t>
            </a: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     </a:t>
            </a:r>
            <a:r>
              <a:rPr lang="en-US" altLang="zh-CN" baseline="30000" dirty="0" smtClean="0">
                <a:solidFill>
                  <a:schemeClr val="bg1">
                    <a:lumMod val="75000"/>
                  </a:schemeClr>
                </a:solidFill>
              </a:rPr>
              <a:t>238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+  </a:t>
            </a:r>
            <a:r>
              <a:rPr lang="en-US" altLang="zh-CN" baseline="30000" dirty="0" smtClean="0">
                <a:solidFill>
                  <a:schemeClr val="bg1">
                    <a:lumMod val="75000"/>
                  </a:schemeClr>
                </a:solidFill>
              </a:rPr>
              <a:t>232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Th &lt; 15 </a:t>
            </a:r>
            <a:r>
              <a:rPr lang="en-US" altLang="zh-CN" dirty="0" err="1">
                <a:solidFill>
                  <a:schemeClr val="bg1">
                    <a:lumMod val="75000"/>
                  </a:schemeClr>
                </a:solidFill>
              </a:rPr>
              <a:t>mBq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/pc, </a:t>
            </a:r>
            <a:r>
              <a:rPr lang="en-US" altLang="zh-CN" baseline="30000" dirty="0" smtClean="0">
                <a:solidFill>
                  <a:schemeClr val="bg1">
                    <a:lumMod val="75000"/>
                  </a:schemeClr>
                </a:solidFill>
              </a:rPr>
              <a:t>40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K&lt;30 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mBq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/pc,</a:t>
            </a:r>
            <a:r>
              <a:rPr lang="en-US" altLang="zh-CN" baseline="30000" dirty="0" smtClean="0">
                <a:solidFill>
                  <a:schemeClr val="bg1">
                    <a:lumMod val="75000"/>
                  </a:schemeClr>
                </a:solidFill>
              </a:rPr>
              <a:t>  60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Co</a:t>
            </a:r>
            <a:r>
              <a:rPr lang="en-US" altLang="zh-CN" baseline="30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&lt;7.5 m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Bq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/pc,</a:t>
            </a:r>
            <a:r>
              <a:rPr lang="en-US" altLang="zh-CN" baseline="30000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altLang="zh-CN" baseline="30000" dirty="0">
                <a:solidFill>
                  <a:schemeClr val="bg1">
                    <a:lumMod val="75000"/>
                  </a:schemeClr>
                </a:solidFill>
              </a:rPr>
              <a:t>137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Cs &lt;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50mBq/pc.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</a:rPr>
              <a:t>Quantum </a:t>
            </a: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</a:rPr>
              <a:t>Efficiency: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typical 30% (&gt;26%) at 178 nm.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D</a:t>
            </a:r>
            <a:r>
              <a:rPr lang="en-US" altLang="zh-CN" sz="2000" b="1" dirty="0" smtClean="0"/>
              <a:t>ark </a:t>
            </a:r>
            <a:r>
              <a:rPr lang="en-US" altLang="zh-CN" sz="2000" b="1" dirty="0"/>
              <a:t>C</a:t>
            </a:r>
            <a:r>
              <a:rPr lang="en-US" altLang="zh-CN" sz="2000" b="1" dirty="0" smtClean="0"/>
              <a:t>urrent </a:t>
            </a:r>
            <a:r>
              <a:rPr lang="en-US" altLang="zh-CN" sz="2000" b="1" dirty="0"/>
              <a:t>R</a:t>
            </a:r>
            <a:r>
              <a:rPr lang="en-US" altLang="zh-CN" sz="2000" b="1" dirty="0" smtClean="0"/>
              <a:t>ate </a:t>
            </a:r>
            <a:r>
              <a:rPr lang="en-US" altLang="zh-CN" sz="2000" b="1" dirty="0"/>
              <a:t>(DR</a:t>
            </a:r>
            <a:r>
              <a:rPr lang="en-US" altLang="zh-CN" sz="2000" b="1" dirty="0" smtClean="0"/>
              <a:t>):</a:t>
            </a:r>
            <a:endParaRPr lang="en-US" altLang="zh-CN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 room temperature: typical 4 k</a:t>
            </a:r>
            <a:r>
              <a:rPr lang="en-US" altLang="zh-CN" dirty="0" smtClean="0">
                <a:sym typeface="+mn-ea"/>
              </a:rPr>
              <a:t>Hz</a:t>
            </a:r>
            <a:r>
              <a:rPr lang="en-US" altLang="zh-CN" dirty="0" smtClean="0"/>
              <a:t>, max 10 kHz, ¼ PE threshold.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sym typeface="+mn-ea"/>
              </a:rPr>
              <a:t>low temperature (-100</a:t>
            </a:r>
            <a:r>
              <a:rPr lang="en-US" altLang="zh-CN" baseline="30000" dirty="0" smtClean="0"/>
              <a:t> </a:t>
            </a:r>
            <a:r>
              <a:rPr lang="en-US" altLang="zh-CN" baseline="30000" dirty="0" err="1" smtClean="0"/>
              <a:t>o</a:t>
            </a:r>
            <a:r>
              <a:rPr lang="en-US" altLang="zh-CN" dirty="0" err="1" smtClean="0"/>
              <a:t>C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+mn-ea"/>
              </a:rPr>
              <a:t>)</a:t>
            </a:r>
            <a:r>
              <a:rPr lang="en-US" altLang="zh-CN" dirty="0" smtClean="0"/>
              <a:t> </a:t>
            </a:r>
            <a:r>
              <a:rPr lang="en-US" altLang="zh-CN" dirty="0"/>
              <a:t>: typical 50 Hz, max 200 </a:t>
            </a:r>
            <a:r>
              <a:rPr lang="en-US" altLang="zh-CN" dirty="0" smtClean="0">
                <a:sym typeface="+mn-ea"/>
              </a:rPr>
              <a:t>Hz, </a:t>
            </a:r>
            <a:r>
              <a:rPr lang="en-US" altLang="zh-CN" dirty="0"/>
              <a:t>¼ PE threshold</a:t>
            </a:r>
            <a:r>
              <a:rPr lang="en-US" altLang="zh-CN" dirty="0" smtClean="0">
                <a:sym typeface="+mn-ea"/>
              </a:rPr>
              <a:t>.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err="1" smtClean="0"/>
              <a:t>Afterpulse</a:t>
            </a:r>
            <a:r>
              <a:rPr lang="en-US" altLang="zh-CN" sz="2000" b="1" dirty="0" smtClean="0"/>
              <a:t> Probability </a:t>
            </a:r>
            <a:r>
              <a:rPr lang="en-US" altLang="zh-CN" sz="2000" b="1" dirty="0"/>
              <a:t>(APP</a:t>
            </a:r>
            <a:r>
              <a:rPr lang="en-US" altLang="zh-CN" sz="2000" b="1" dirty="0" smtClean="0"/>
              <a:t>):</a:t>
            </a:r>
            <a:r>
              <a:rPr lang="en-US" altLang="zh-CN" dirty="0" smtClean="0"/>
              <a:t> &lt; </a:t>
            </a:r>
            <a:r>
              <a:rPr lang="en-US" altLang="zh-CN" dirty="0"/>
              <a:t>5% </a:t>
            </a:r>
            <a:r>
              <a:rPr lang="en-US" altLang="zh-CN" dirty="0" smtClean="0"/>
              <a:t>between 400 ns </a:t>
            </a:r>
            <a:r>
              <a:rPr lang="en-US" altLang="zh-CN" dirty="0"/>
              <a:t>to </a:t>
            </a:r>
            <a:r>
              <a:rPr lang="en-US" altLang="zh-CN" dirty="0" smtClean="0"/>
              <a:t>5 µs.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</a:rPr>
              <a:t>Temperature rate: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lower than -100 ℃ (-115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℃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).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Single Photoelectron  gain </a:t>
            </a:r>
            <a:r>
              <a:rPr lang="en-US" altLang="zh-CN" sz="2000" b="1" dirty="0">
                <a:sym typeface="+mn-ea"/>
              </a:rPr>
              <a:t>(SPE gain)</a:t>
            </a:r>
            <a:r>
              <a:rPr lang="en-US" altLang="zh-CN" sz="2000" b="1" dirty="0"/>
              <a:t>: </a:t>
            </a:r>
            <a:r>
              <a:rPr lang="en-US" altLang="zh-CN" dirty="0"/>
              <a:t>~</a:t>
            </a:r>
            <a:r>
              <a:rPr lang="en-US" altLang="zh-CN" dirty="0" smtClean="0"/>
              <a:t>5×10</a:t>
            </a:r>
            <a:r>
              <a:rPr lang="en-US" altLang="zh-CN" baseline="30000" dirty="0" smtClean="0"/>
              <a:t>6</a:t>
            </a:r>
            <a:r>
              <a:rPr lang="en-US" altLang="zh-CN" dirty="0" smtClean="0"/>
              <a:t> </a:t>
            </a:r>
            <a:r>
              <a:rPr lang="en-US" altLang="zh-CN" dirty="0"/>
              <a:t>@</a:t>
            </a:r>
            <a:r>
              <a:rPr lang="en-US" altLang="zh-CN" dirty="0" smtClean="0"/>
              <a:t>1500V.</a:t>
            </a:r>
            <a:endParaRPr lang="en-US" altLang="zh-CN" baseline="30000" dirty="0"/>
          </a:p>
        </p:txBody>
      </p:sp>
      <p:sp>
        <p:nvSpPr>
          <p:cNvPr id="165" name=" 165"/>
          <p:cNvSpPr/>
          <p:nvPr/>
        </p:nvSpPr>
        <p:spPr>
          <a:xfrm>
            <a:off x="1270" y="911860"/>
            <a:ext cx="6607810" cy="79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 165"/>
          <p:cNvSpPr/>
          <p:nvPr/>
        </p:nvSpPr>
        <p:spPr>
          <a:xfrm>
            <a:off x="3592195" y="6256618"/>
            <a:ext cx="555498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图片 4" descr="qq_pic_merged_15293147470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7367" y="594427"/>
            <a:ext cx="2080851" cy="162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9443" y="1210346"/>
            <a:ext cx="3403496" cy="478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/>
              <a:t>PMT Acceptance Criteria: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900" smtClean="0"/>
            </a:fld>
            <a:endParaRPr lang="zh-CN" altLang="en-US" sz="900"/>
          </a:p>
        </p:txBody>
      </p:sp>
      <p:sp>
        <p:nvSpPr>
          <p:cNvPr id="6" name="文本框 5"/>
          <p:cNvSpPr txBox="1"/>
          <p:nvPr/>
        </p:nvSpPr>
        <p:spPr>
          <a:xfrm>
            <a:off x="608648" y="257749"/>
            <a:ext cx="4210768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II. Experimental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setup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+mn-ea"/>
            </a:endParaRPr>
          </a:p>
        </p:txBody>
      </p:sp>
      <p:sp>
        <p:nvSpPr>
          <p:cNvPr id="165" name=" 165"/>
          <p:cNvSpPr/>
          <p:nvPr/>
        </p:nvSpPr>
        <p:spPr>
          <a:xfrm>
            <a:off x="1270" y="911860"/>
            <a:ext cx="6607810" cy="79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5"/>
          <p:cNvSpPr/>
          <p:nvPr/>
        </p:nvSpPr>
        <p:spPr>
          <a:xfrm>
            <a:off x="3592195" y="6109970"/>
            <a:ext cx="555498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44489" y="1249159"/>
            <a:ext cx="3872367" cy="26620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 PMT array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 Low temperature chamber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 Electronics and data acquisition (DAQ)</a:t>
            </a:r>
            <a:endParaRPr lang="zh-CN" altLang="en-US" sz="2400" dirty="0"/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4569685" y="1050771"/>
            <a:ext cx="3600000" cy="2251175"/>
            <a:chOff x="4330585" y="2209921"/>
            <a:chExt cx="4522902" cy="2828290"/>
          </a:xfrm>
        </p:grpSpPr>
        <p:pic>
          <p:nvPicPr>
            <p:cNvPr id="8" name="图片 7" descr="微信图片_20180608124358"/>
            <p:cNvPicPr>
              <a:picLocks noChangeAspect="1"/>
            </p:cNvPicPr>
            <p:nvPr/>
          </p:nvPicPr>
          <p:blipFill>
            <a:blip r:embed="rId1"/>
            <a:srcRect t="15142" r="-1051"/>
            <a:stretch>
              <a:fillRect/>
            </a:stretch>
          </p:blipFill>
          <p:spPr>
            <a:xfrm>
              <a:off x="4364672" y="2209921"/>
              <a:ext cx="4488815" cy="282829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529679" y="2371455"/>
              <a:ext cx="2158800" cy="7346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</a:rPr>
                <a:t>Low temperature chamber</a:t>
              </a:r>
              <a:endParaRPr lang="en-US" altLang="zh-CN" sz="1600" dirty="0">
                <a:solidFill>
                  <a:srgbClr val="FF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942335" y="2209921"/>
              <a:ext cx="706656" cy="4253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</a:rPr>
                <a:t>DAQ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330585" y="4481538"/>
              <a:ext cx="1487667" cy="4253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Refrigerator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44489" y="4179613"/>
            <a:ext cx="391020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en-US" sz="2400" b="1" dirty="0" smtClean="0"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Two similar testing systems for cross check (SDU &amp; SJTU )</a:t>
            </a:r>
            <a:endParaRPr lang="en-US" altLang="zh-CN" sz="2400" b="1" dirty="0"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50" y="3376632"/>
            <a:ext cx="3600000" cy="2700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289279" y="1924547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@SDU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169685" y="4470247"/>
            <a:ext cx="903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@SJTU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900" smtClean="0"/>
            </a:fld>
            <a:endParaRPr lang="zh-CN" altLang="en-US" sz="900"/>
          </a:p>
        </p:txBody>
      </p:sp>
      <p:sp>
        <p:nvSpPr>
          <p:cNvPr id="8" name="文本框 7"/>
          <p:cNvSpPr txBox="1"/>
          <p:nvPr/>
        </p:nvSpPr>
        <p:spPr>
          <a:xfrm>
            <a:off x="726123" y="266541"/>
            <a:ext cx="2215671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+mn-ea"/>
              </a:rPr>
              <a:t>a. PMT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+mn-ea"/>
              </a:rPr>
              <a:t>array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t="6509" r="1834" b="1341"/>
          <a:stretch>
            <a:fillRect/>
          </a:stretch>
        </p:blipFill>
        <p:spPr>
          <a:xfrm>
            <a:off x="2556510" y="1303044"/>
            <a:ext cx="1925718" cy="21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8" y="1303044"/>
            <a:ext cx="2282695" cy="216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79741" y="1136795"/>
            <a:ext cx="3768703" cy="23544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ym typeface="+mn-ea"/>
              </a:rPr>
              <a:t>PMT </a:t>
            </a:r>
            <a:r>
              <a:rPr lang="en-US" altLang="zh-CN" b="1" dirty="0">
                <a:sym typeface="+mn-ea"/>
              </a:rPr>
              <a:t>mounting</a:t>
            </a:r>
            <a:r>
              <a:rPr lang="zh-CN" altLang="en-US" b="1" dirty="0" smtClean="0">
                <a:sym typeface="+mn-ea"/>
              </a:rPr>
              <a:t>：</a:t>
            </a:r>
            <a:endParaRPr lang="en-US" altLang="en-US" sz="1200" dirty="0"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  <a:cs typeface="+mn-lt"/>
                <a:sym typeface="+mn-ea"/>
              </a:rPr>
              <a:t>16 </a:t>
            </a:r>
            <a:r>
              <a:rPr lang="en-US" altLang="zh-CN" sz="1600" dirty="0" smtClean="0">
                <a:solidFill>
                  <a:srgbClr val="FF0000"/>
                </a:solidFill>
                <a:cs typeface="+mn-lt"/>
                <a:sym typeface="+mn-ea"/>
              </a:rPr>
              <a:t>PMTs per batch test.</a:t>
            </a:r>
            <a:endParaRPr lang="en-US" altLang="zh-CN" sz="1600" dirty="0">
              <a:solidFill>
                <a:srgbClr val="FF0000"/>
              </a:solidFill>
              <a:cs typeface="+mn-lt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FF0000"/>
                </a:solidFill>
                <a:cs typeface="+mn-lt"/>
                <a:sym typeface="+mn-ea"/>
              </a:rPr>
              <a:t>Face-to-face </a:t>
            </a:r>
            <a:r>
              <a:rPr lang="en-US" altLang="zh-CN" sz="1600" dirty="0">
                <a:solidFill>
                  <a:srgbClr val="FF0000"/>
                </a:solidFill>
                <a:cs typeface="+mn-lt"/>
                <a:sym typeface="+mn-ea"/>
              </a:rPr>
              <a:t>mounted</a:t>
            </a:r>
            <a:r>
              <a:rPr lang="en-US" altLang="zh-CN" sz="1600" dirty="0">
                <a:cs typeface="+mn-lt"/>
                <a:sym typeface="+mn-ea"/>
              </a:rPr>
              <a:t> on the </a:t>
            </a:r>
            <a:r>
              <a:rPr lang="en-US" altLang="zh-CN" sz="1600" dirty="0" smtClean="0">
                <a:cs typeface="+mn-lt"/>
                <a:sym typeface="+mn-ea"/>
              </a:rPr>
              <a:t>top and bottom PTFE array.</a:t>
            </a:r>
            <a:endParaRPr lang="en-US" altLang="zh-CN" sz="1600" dirty="0" smtClean="0">
              <a:cs typeface="+mn-lt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cs typeface="+mn-lt"/>
                <a:sym typeface="+mn-ea"/>
              </a:rPr>
              <a:t>The </a:t>
            </a:r>
            <a:r>
              <a:rPr lang="en-US" altLang="zh-CN" sz="1600" dirty="0">
                <a:cs typeface="+mn-lt"/>
                <a:sym typeface="+mn-ea"/>
              </a:rPr>
              <a:t>gap between two opposite PMTs is around 3 </a:t>
            </a:r>
            <a:r>
              <a:rPr lang="en-US" altLang="zh-CN" sz="1600" dirty="0" smtClean="0">
                <a:cs typeface="+mn-lt"/>
                <a:sym typeface="+mn-ea"/>
              </a:rPr>
              <a:t>cm</a:t>
            </a:r>
            <a:endParaRPr lang="en-US" altLang="zh-CN" sz="1600" dirty="0">
              <a:cs typeface="+mn-lt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79741" y="3623401"/>
            <a:ext cx="4041265" cy="23544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smtClean="0">
                <a:sym typeface="+mn-ea"/>
              </a:rPr>
              <a:t>HV Divider (PMT Base)</a:t>
            </a:r>
            <a:r>
              <a:rPr lang="zh-CN" altLang="en-US" b="1" dirty="0" smtClean="0">
                <a:sym typeface="+mn-ea"/>
              </a:rPr>
              <a:t>：</a:t>
            </a:r>
            <a:endParaRPr lang="zh-CN" altLang="en-US" b="1" dirty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0" dirty="0">
                <a:solidFill>
                  <a:srgbClr val="FF0000"/>
                </a:solidFill>
                <a:cs typeface="+mn-lt"/>
              </a:rPr>
              <a:t>Split HV supply</a:t>
            </a:r>
            <a:r>
              <a:rPr lang="en-US" altLang="zh-CN" sz="1600" b="0" dirty="0">
                <a:cs typeface="+mn-lt"/>
              </a:rPr>
              <a:t>: -800 V and +700V </a:t>
            </a:r>
            <a:r>
              <a:rPr lang="en-US" altLang="zh-CN" sz="1600" dirty="0">
                <a:cs typeface="+mn-lt"/>
              </a:rPr>
              <a:t>(typical)</a:t>
            </a:r>
            <a:r>
              <a:rPr lang="en-US" altLang="zh-CN" sz="1600" dirty="0" smtClean="0"/>
              <a:t> </a:t>
            </a:r>
            <a:endParaRPr lang="en-US" sz="1400" b="0" dirty="0" smtClean="0"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+mn-lt"/>
                <a:sym typeface="+mn-ea"/>
              </a:rPr>
              <a:t>18 pairs of cables for 16 PMTs: 16 positive HV + 2 negative </a:t>
            </a:r>
            <a:r>
              <a:rPr lang="en-US" altLang="zh-CN" sz="1600" dirty="0" smtClean="0">
                <a:cs typeface="+mn-lt"/>
                <a:sym typeface="+mn-ea"/>
              </a:rPr>
              <a:t>HV.</a:t>
            </a:r>
            <a:endParaRPr lang="en-US" sz="1600" b="0" dirty="0">
              <a:ea typeface="宋体" panose="02010600030101010101" pitchFamily="2" charset="-122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宋体" panose="02010600030101010101" pitchFamily="2" charset="-122"/>
                <a:cs typeface="+mn-lt"/>
                <a:sym typeface="+mn-ea"/>
              </a:rPr>
              <a:t>Signals are decoupled from the +HV </a:t>
            </a:r>
            <a:r>
              <a:rPr lang="en-US" sz="1600" dirty="0">
                <a:ea typeface="宋体" panose="02010600030101010101" pitchFamily="2" charset="-122"/>
                <a:cs typeface="+mn-lt"/>
                <a:sym typeface="+mn-ea"/>
              </a:rPr>
              <a:t>by the </a:t>
            </a:r>
            <a:r>
              <a:rPr lang="en-US" sz="1600" dirty="0" err="1" smtClean="0">
                <a:ea typeface="宋体" panose="02010600030101010101" pitchFamily="2" charset="-122"/>
                <a:cs typeface="+mn-lt"/>
                <a:sym typeface="+mn-ea"/>
              </a:rPr>
              <a:t>decoupler</a:t>
            </a:r>
            <a:r>
              <a:rPr lang="en-US" sz="1600" dirty="0" smtClean="0">
                <a:ea typeface="宋体" panose="02010600030101010101" pitchFamily="2" charset="-122"/>
                <a:cs typeface="+mn-lt"/>
                <a:sym typeface="+mn-ea"/>
              </a:rPr>
              <a:t> outside the chamber.</a:t>
            </a:r>
            <a:endParaRPr lang="en-US" sz="1400" dirty="0">
              <a:ea typeface="宋体" panose="02010600030101010101" pitchFamily="2" charset="-122"/>
              <a:cs typeface="+mn-lt"/>
              <a:sym typeface="+mn-ea"/>
            </a:endParaRPr>
          </a:p>
        </p:txBody>
      </p:sp>
      <p:pic>
        <p:nvPicPr>
          <p:cNvPr id="19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" r="2135"/>
          <a:stretch>
            <a:fillRect/>
          </a:stretch>
        </p:blipFill>
        <p:spPr>
          <a:xfrm>
            <a:off x="114300" y="4008754"/>
            <a:ext cx="4840123" cy="1620000"/>
          </a:xfrm>
          <a:prstGeom prst="rect">
            <a:avLst/>
          </a:prstGeom>
        </p:spPr>
      </p:pic>
      <p:sp>
        <p:nvSpPr>
          <p:cNvPr id="165" name=" 165"/>
          <p:cNvSpPr/>
          <p:nvPr/>
        </p:nvSpPr>
        <p:spPr>
          <a:xfrm>
            <a:off x="1270" y="911860"/>
            <a:ext cx="6607810" cy="79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165"/>
          <p:cNvSpPr/>
          <p:nvPr/>
        </p:nvSpPr>
        <p:spPr>
          <a:xfrm>
            <a:off x="3592195" y="6109970"/>
            <a:ext cx="555498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68814" y="1315596"/>
            <a:ext cx="5038796" cy="13542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宋体" panose="02010600030101010101" pitchFamily="2" charset="-122"/>
                <a:cs typeface="+mn-lt"/>
                <a:sym typeface="+mn-ea"/>
              </a:rPr>
              <a:t>Chamber:</a:t>
            </a:r>
            <a:r>
              <a:rPr lang="en-US" sz="2000" dirty="0">
                <a:ea typeface="宋体" panose="02010600030101010101" pitchFamily="2" charset="-122"/>
                <a:cs typeface="+mn-lt"/>
                <a:sym typeface="+mn-ea"/>
              </a:rPr>
              <a:t> </a:t>
            </a:r>
            <a:r>
              <a:rPr lang="en-US" dirty="0" smtClean="0">
                <a:ea typeface="宋体" panose="02010600030101010101" pitchFamily="2" charset="-122"/>
                <a:cs typeface="+mn-lt"/>
                <a:sym typeface="+mn-ea"/>
              </a:rPr>
              <a:t>filled </a:t>
            </a:r>
            <a:r>
              <a:rPr lang="en-US" dirty="0">
                <a:ea typeface="宋体" panose="02010600030101010101" pitchFamily="2" charset="-122"/>
                <a:cs typeface="+mn-lt"/>
                <a:sym typeface="+mn-ea"/>
              </a:rPr>
              <a:t>with </a:t>
            </a:r>
            <a:r>
              <a:rPr lang="en-US" dirty="0" smtClean="0">
                <a:ea typeface="宋体" panose="02010600030101010101" pitchFamily="2" charset="-122"/>
                <a:cs typeface="+mn-lt"/>
                <a:sym typeface="+mn-ea"/>
              </a:rPr>
              <a:t>dry nitrogen gas, pressure </a:t>
            </a:r>
            <a:r>
              <a:rPr lang="en-US" dirty="0">
                <a:ea typeface="宋体" panose="02010600030101010101" pitchFamily="2" charset="-122"/>
                <a:cs typeface="+mn-lt"/>
                <a:sym typeface="+mn-ea"/>
              </a:rPr>
              <a:t>is 1.5 </a:t>
            </a:r>
            <a:r>
              <a:rPr lang="en-US" dirty="0" err="1" smtClean="0">
                <a:ea typeface="宋体" panose="02010600030101010101" pitchFamily="2" charset="-122"/>
                <a:cs typeface="+mn-lt"/>
                <a:sym typeface="+mn-ea"/>
              </a:rPr>
              <a:t>barg</a:t>
            </a:r>
            <a:endParaRPr lang="en-US" dirty="0">
              <a:ea typeface="宋体" panose="02010600030101010101" pitchFamily="2" charset="-122"/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800" dirty="0">
              <a:ea typeface="宋体" panose="02010600030101010101" pitchFamily="2" charset="-122"/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ea typeface="宋体" panose="02010600030101010101" pitchFamily="2" charset="-122"/>
                <a:cs typeface="+mn-lt"/>
                <a:sym typeface="+mn-ea"/>
              </a:rPr>
              <a:t>Refrigerator </a:t>
            </a:r>
            <a:r>
              <a:rPr lang="en-US" altLang="zh-CN" b="1" dirty="0" smtClean="0">
                <a:cs typeface="+mn-lt"/>
                <a:sym typeface="+mn-ea"/>
              </a:rPr>
              <a:t>(</a:t>
            </a:r>
            <a:r>
              <a:rPr lang="en-US" altLang="zh-CN" b="1" dirty="0">
                <a:cs typeface="+mn-lt"/>
                <a:sym typeface="+mn-ea"/>
              </a:rPr>
              <a:t>LT-A025WN</a:t>
            </a:r>
            <a:r>
              <a:rPr lang="en-US" altLang="zh-CN" b="1" dirty="0" smtClean="0">
                <a:cs typeface="+mn-lt"/>
                <a:sym typeface="+mn-ea"/>
              </a:rPr>
              <a:t>)</a:t>
            </a:r>
            <a:r>
              <a:rPr lang="en-US" altLang="en-US" b="1" dirty="0" smtClean="0">
                <a:ea typeface="宋体" panose="02010600030101010101" pitchFamily="2" charset="-122"/>
                <a:cs typeface="+mn-lt"/>
                <a:sym typeface="+mn-ea"/>
              </a:rPr>
              <a:t>: </a:t>
            </a:r>
            <a:r>
              <a:rPr lang="en-US" altLang="en-US" b="0" dirty="0">
                <a:ea typeface="宋体" panose="02010600030101010101" pitchFamily="2" charset="-122"/>
                <a:cs typeface="+mn-lt"/>
                <a:sym typeface="+mn-ea"/>
              </a:rPr>
              <a:t>refrigerant (</a:t>
            </a:r>
            <a:r>
              <a:rPr lang="en-US" dirty="0">
                <a:ea typeface="宋体" panose="02010600030101010101" pitchFamily="2" charset="-122"/>
                <a:cs typeface="+mn-lt"/>
                <a:sym typeface="+mn-ea"/>
              </a:rPr>
              <a:t>ethanol</a:t>
            </a:r>
            <a:r>
              <a:rPr lang="en-US" altLang="en-US" b="0" dirty="0">
                <a:ea typeface="宋体" panose="02010600030101010101" pitchFamily="2" charset="-122"/>
                <a:cs typeface="+mn-lt"/>
                <a:sym typeface="+mn-ea"/>
              </a:rPr>
              <a:t>) pass through the </a:t>
            </a:r>
            <a:r>
              <a:rPr lang="en-US" altLang="en-US" b="0" dirty="0" smtClean="0">
                <a:ea typeface="宋体" panose="02010600030101010101" pitchFamily="2" charset="-122"/>
                <a:cs typeface="+mn-lt"/>
                <a:sym typeface="+mn-ea"/>
              </a:rPr>
              <a:t>coil </a:t>
            </a:r>
            <a:r>
              <a:rPr lang="en-US" altLang="en-US" b="0" dirty="0">
                <a:ea typeface="宋体" panose="02010600030101010101" pitchFamily="2" charset="-122"/>
                <a:cs typeface="+mn-lt"/>
                <a:sym typeface="+mn-ea"/>
              </a:rPr>
              <a:t>tube inside the chamber</a:t>
            </a:r>
            <a:endParaRPr lang="en-US" altLang="en-US" b="0" dirty="0">
              <a:ea typeface="宋体" panose="02010600030101010101" pitchFamily="2" charset="-122"/>
              <a:cs typeface="+mn-lt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02266" y="1260425"/>
            <a:ext cx="3058248" cy="3336737"/>
            <a:chOff x="5716" y="2868"/>
            <a:chExt cx="6180" cy="60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rcRect l="10489" t="542"/>
            <a:stretch>
              <a:fillRect/>
            </a:stretch>
          </p:blipFill>
          <p:spPr>
            <a:xfrm>
              <a:off x="5829" y="2868"/>
              <a:ext cx="5864" cy="5745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867" y="8374"/>
              <a:ext cx="1270" cy="4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Φ</a:t>
              </a:r>
              <a:r>
                <a:rPr lang="en-US" altLang="zh-CN" sz="1200"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altLang="zh-CN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rot="16200000">
              <a:off x="5553" y="5425"/>
              <a:ext cx="883" cy="5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660</a:t>
              </a:r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11197" y="5270"/>
              <a:ext cx="841" cy="5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061" y="4467"/>
              <a:ext cx="1065" cy="4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050">
                  <a:latin typeface="Arial" panose="020B0604020202020204" pitchFamily="34" charset="0"/>
                  <a:cs typeface="Arial" panose="020B0604020202020204" pitchFamily="34" charset="0"/>
                </a:rPr>
                <a:t>Φ</a:t>
              </a:r>
              <a:r>
                <a:rPr lang="en-US" altLang="zh-CN" sz="1050">
                  <a:latin typeface="Arial" panose="020B0604020202020204" pitchFamily="34" charset="0"/>
                  <a:cs typeface="Arial" panose="020B0604020202020204" pitchFamily="34" charset="0"/>
                </a:rPr>
                <a:t>430</a:t>
              </a:r>
              <a:endParaRPr lang="en-US" altLang="zh-CN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049" y="4903"/>
              <a:ext cx="1088" cy="4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050">
                  <a:latin typeface="Arial" panose="020B0604020202020204" pitchFamily="34" charset="0"/>
                  <a:cs typeface="Arial" panose="020B0604020202020204" pitchFamily="34" charset="0"/>
                </a:rPr>
                <a:t>Φ</a:t>
              </a:r>
              <a:r>
                <a:rPr lang="en-US" altLang="zh-CN" sz="1050">
                  <a:latin typeface="Arial" panose="020B0604020202020204" pitchFamily="34" charset="0"/>
                  <a:cs typeface="Arial" panose="020B0604020202020204" pitchFamily="34" charset="0"/>
                </a:rPr>
                <a:t>400</a:t>
              </a:r>
              <a:endParaRPr lang="en-US" altLang="zh-CN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16200000">
              <a:off x="10760" y="5611"/>
              <a:ext cx="862" cy="5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450</a:t>
              </a:r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222" y="2868"/>
              <a:ext cx="2088" cy="4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真空法兰盖</a:t>
              </a:r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082" y="2892"/>
              <a:ext cx="2074" cy="4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真空法兰盖</a:t>
              </a:r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05" y="3190875"/>
            <a:ext cx="3036570" cy="228028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10271" y="4624804"/>
            <a:ext cx="465396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cs typeface="+mn-lt"/>
                <a:sym typeface="+mn-ea"/>
              </a:rPr>
              <a:t>Temperature </a:t>
            </a:r>
            <a:r>
              <a:rPr lang="en-US" altLang="zh-CN" b="1" dirty="0">
                <a:cs typeface="+mn-lt"/>
                <a:sym typeface="+mn-ea"/>
              </a:rPr>
              <a:t>monitor: </a:t>
            </a:r>
            <a:r>
              <a:rPr lang="en-US" altLang="zh-CN" dirty="0">
                <a:cs typeface="+mn-lt"/>
                <a:sym typeface="+mn-ea"/>
              </a:rPr>
              <a:t>3 PT100 </a:t>
            </a:r>
            <a:r>
              <a:rPr lang="en-US" altLang="zh-CN" dirty="0" smtClean="0">
                <a:cs typeface="+mn-lt"/>
                <a:sym typeface="+mn-ea"/>
              </a:rPr>
              <a:t>sensors on top, middle and bottom.</a:t>
            </a:r>
            <a:endParaRPr lang="en-US" altLang="zh-CN" dirty="0" smtClean="0"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800" dirty="0"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ea typeface="宋体" panose="02010600030101010101" pitchFamily="2" charset="-122"/>
                <a:cs typeface="+mn-lt"/>
                <a:sym typeface="+mn-ea"/>
              </a:rPr>
              <a:t>Temperature field: </a:t>
            </a:r>
            <a:r>
              <a:rPr lang="en-US" dirty="0" smtClean="0">
                <a:ea typeface="宋体" panose="02010600030101010101" pitchFamily="2" charset="-122"/>
                <a:cs typeface="+mn-lt"/>
                <a:sym typeface="+mn-ea"/>
              </a:rPr>
              <a:t>-50 ℃ (</a:t>
            </a:r>
            <a:r>
              <a:rPr lang="en-US" dirty="0">
                <a:ea typeface="宋体" panose="02010600030101010101" pitchFamily="2" charset="-122"/>
                <a:cs typeface="+mn-lt"/>
                <a:sym typeface="+mn-ea"/>
              </a:rPr>
              <a:t>top</a:t>
            </a:r>
            <a:r>
              <a:rPr lang="en-US" dirty="0" smtClean="0">
                <a:ea typeface="宋体" panose="02010600030101010101" pitchFamily="2" charset="-122"/>
                <a:cs typeface="+mn-lt"/>
                <a:sym typeface="+mn-ea"/>
              </a:rPr>
              <a:t>) and -80</a:t>
            </a:r>
            <a:r>
              <a:rPr lang="en-US" altLang="zh-CN" dirty="0">
                <a:cs typeface="+mn-lt"/>
                <a:sym typeface="+mn-ea"/>
              </a:rPr>
              <a:t> </a:t>
            </a:r>
            <a:r>
              <a:rPr lang="en-US" altLang="zh-CN" dirty="0" smtClean="0">
                <a:cs typeface="+mn-lt"/>
                <a:sym typeface="+mn-ea"/>
              </a:rPr>
              <a:t>℃ </a:t>
            </a:r>
            <a:r>
              <a:rPr lang="en-US" dirty="0" smtClean="0">
                <a:ea typeface="宋体" panose="02010600030101010101" pitchFamily="2" charset="-122"/>
                <a:cs typeface="+mn-lt"/>
                <a:sym typeface="+mn-ea"/>
              </a:rPr>
              <a:t>(bottom), limited by the power</a:t>
            </a:r>
            <a:endParaRPr lang="en-US" altLang="en-US" dirty="0" smtClean="0">
              <a:ea typeface="宋体" panose="02010600030101010101" pitchFamily="2" charset="-122"/>
              <a:cs typeface="+mn-lt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65" name=" 165"/>
          <p:cNvSpPr/>
          <p:nvPr/>
        </p:nvSpPr>
        <p:spPr>
          <a:xfrm>
            <a:off x="1270" y="911860"/>
            <a:ext cx="6607810" cy="79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5"/>
          <p:cNvSpPr/>
          <p:nvPr/>
        </p:nvSpPr>
        <p:spPr>
          <a:xfrm>
            <a:off x="3592195" y="6109970"/>
            <a:ext cx="555498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7990" y="290603"/>
            <a:ext cx="4911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lt"/>
                <a:sym typeface="+mn-ea"/>
              </a:rPr>
              <a:t>b. Low temperature chamber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900" smtClean="0"/>
            </a:fld>
            <a:endParaRPr lang="zh-CN" altLang="en-US" sz="900"/>
          </a:p>
        </p:txBody>
      </p:sp>
      <p:sp>
        <p:nvSpPr>
          <p:cNvPr id="7" name="文本框 6"/>
          <p:cNvSpPr txBox="1"/>
          <p:nvPr/>
        </p:nvSpPr>
        <p:spPr>
          <a:xfrm>
            <a:off x="5033639" y="1043258"/>
            <a:ext cx="3936853" cy="5031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+mn-lt"/>
                <a:sym typeface="+mn-ea"/>
              </a:rPr>
              <a:t>Digitizer: CAEN </a:t>
            </a:r>
            <a:r>
              <a:rPr lang="en-US" dirty="0" smtClean="0">
                <a:solidFill>
                  <a:srgbClr val="FF0000"/>
                </a:solidFill>
                <a:cs typeface="+mn-lt"/>
                <a:sym typeface="+mn-ea"/>
              </a:rPr>
              <a:t>V1725B</a:t>
            </a:r>
            <a:r>
              <a:rPr lang="en-US" dirty="0" smtClean="0">
                <a:cs typeface="+mn-lt"/>
                <a:sym typeface="+mn-ea"/>
              </a:rPr>
              <a:t>, 16 channels</a:t>
            </a:r>
            <a:r>
              <a:rPr lang="en-US" dirty="0">
                <a:cs typeface="+mn-lt"/>
                <a:sym typeface="+mn-ea"/>
              </a:rPr>
              <a:t>, </a:t>
            </a:r>
            <a:r>
              <a:rPr lang="en-US" dirty="0" smtClean="0">
                <a:cs typeface="+mn-lt"/>
                <a:sym typeface="+mn-ea"/>
              </a:rPr>
              <a:t>14 </a:t>
            </a:r>
            <a:r>
              <a:rPr lang="en-US" dirty="0">
                <a:cs typeface="+mn-lt"/>
                <a:sym typeface="+mn-ea"/>
              </a:rPr>
              <a:t>bit </a:t>
            </a:r>
            <a:r>
              <a:rPr lang="en-US" dirty="0" smtClean="0">
                <a:cs typeface="+mn-lt"/>
                <a:sym typeface="+mn-ea"/>
              </a:rPr>
              <a:t>ADC and 250 MHz sampling</a:t>
            </a:r>
            <a:endParaRPr lang="en-US" sz="1600" dirty="0"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+mn-lt"/>
                <a:sym typeface="+mn-ea"/>
              </a:rPr>
              <a:t>Trigger mode</a:t>
            </a:r>
            <a:r>
              <a:rPr lang="en-US" dirty="0">
                <a:cs typeface="+mn-lt"/>
                <a:sym typeface="+mn-ea"/>
              </a:rPr>
              <a:t>: self_trigger (DR) </a:t>
            </a:r>
            <a:r>
              <a:rPr lang="en-US" dirty="0" smtClean="0">
                <a:cs typeface="+mn-lt"/>
                <a:sym typeface="+mn-ea"/>
              </a:rPr>
              <a:t>and </a:t>
            </a:r>
            <a:r>
              <a:rPr lang="en-US" dirty="0" err="1" smtClean="0">
                <a:cs typeface="+mn-lt"/>
                <a:sym typeface="+mn-ea"/>
              </a:rPr>
              <a:t>external_trigger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>
                <a:cs typeface="+mn-lt"/>
                <a:sym typeface="+mn-ea"/>
              </a:rPr>
              <a:t>(</a:t>
            </a:r>
            <a:r>
              <a:rPr lang="en-US" dirty="0" smtClean="0">
                <a:cs typeface="+mn-lt"/>
                <a:sym typeface="+mn-ea"/>
              </a:rPr>
              <a:t>LED</a:t>
            </a:r>
            <a:r>
              <a:rPr lang="en-US" dirty="0">
                <a:cs typeface="+mn-lt"/>
                <a:sym typeface="+mn-ea"/>
              </a:rPr>
              <a:t>)</a:t>
            </a:r>
            <a:endParaRPr lang="zh-CN" altLang="en-US" sz="135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+mn-lt"/>
              </a:rPr>
              <a:t>Noise suppression:</a:t>
            </a:r>
            <a:endParaRPr lang="en-US" dirty="0"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cs typeface="+mn-lt"/>
              </a:rPr>
              <a:t>T</a:t>
            </a:r>
            <a:r>
              <a:rPr lang="en-US" dirty="0" smtClean="0">
                <a:cs typeface="+mn-lt"/>
              </a:rPr>
              <a:t>rigger </a:t>
            </a:r>
            <a:r>
              <a:rPr lang="en-US" dirty="0">
                <a:cs typeface="+mn-lt"/>
              </a:rPr>
              <a:t>threshold: ¼ </a:t>
            </a:r>
            <a:r>
              <a:rPr lang="en-US" dirty="0" smtClean="0">
                <a:cs typeface="+mn-lt"/>
              </a:rPr>
              <a:t>PE</a:t>
            </a:r>
            <a:endParaRPr lang="en-US" dirty="0"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cs typeface="+mn-lt"/>
              </a:rPr>
              <a:t>Quality cuts (waveform):          </a:t>
            </a:r>
            <a:r>
              <a:rPr lang="en-US" dirty="0" err="1" smtClean="0">
                <a:cs typeface="+mn-lt"/>
              </a:rPr>
              <a:t>rms</a:t>
            </a:r>
            <a:r>
              <a:rPr lang="en-US" dirty="0" smtClean="0">
                <a:cs typeface="+mn-lt"/>
              </a:rPr>
              <a:t>&lt;5 </a:t>
            </a:r>
            <a:r>
              <a:rPr lang="en-US" dirty="0">
                <a:cs typeface="+mn-lt"/>
              </a:rPr>
              <a:t>ADC, overshoot&lt;15 </a:t>
            </a:r>
            <a:r>
              <a:rPr lang="en-US" dirty="0" smtClean="0">
                <a:cs typeface="+mn-lt"/>
              </a:rPr>
              <a:t>ADC</a:t>
            </a:r>
            <a:endParaRPr lang="en-US" sz="1600" dirty="0" smtClean="0">
              <a:cs typeface="+mn-lt"/>
            </a:endParaRPr>
          </a:p>
          <a:p>
            <a:pPr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+mn-lt"/>
              </a:rPr>
              <a:t>Data quality online monitor</a:t>
            </a:r>
            <a:endParaRPr lang="en-US" dirty="0">
              <a:cs typeface="+mn-lt"/>
            </a:endParaRPr>
          </a:p>
          <a:p>
            <a:pPr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+mn-lt"/>
                <a:sym typeface="+mn-ea"/>
              </a:rPr>
              <a:t>Automatic data analysis scripts: </a:t>
            </a:r>
            <a:r>
              <a:rPr lang="en-US" dirty="0" smtClean="0">
                <a:cs typeface="+mn-lt"/>
                <a:sym typeface="+mn-ea"/>
              </a:rPr>
              <a:t>DR, APP </a:t>
            </a:r>
            <a:r>
              <a:rPr lang="en-US" dirty="0">
                <a:cs typeface="+mn-lt"/>
                <a:sym typeface="+mn-ea"/>
              </a:rPr>
              <a:t>and SPE </a:t>
            </a:r>
            <a:r>
              <a:rPr lang="en-US" dirty="0" smtClean="0">
                <a:cs typeface="+mn-lt"/>
                <a:sym typeface="+mn-ea"/>
              </a:rPr>
              <a:t>gain</a:t>
            </a:r>
            <a:endParaRPr lang="en-US" dirty="0" smtClean="0">
              <a:cs typeface="+mn-lt"/>
              <a:sym typeface="+mn-ea"/>
            </a:endParaRPr>
          </a:p>
          <a:p>
            <a:pPr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+mn-lt"/>
                <a:sym typeface="+mn-ea"/>
              </a:rPr>
              <a:t>MySQL database to record </a:t>
            </a:r>
            <a:r>
              <a:rPr lang="en-US" sz="1600" dirty="0" smtClean="0">
                <a:cs typeface="+mn-lt"/>
                <a:sym typeface="+mn-ea"/>
              </a:rPr>
              <a:t>data </a:t>
            </a:r>
            <a:r>
              <a:rPr lang="en-US" sz="1600" dirty="0">
                <a:cs typeface="+mn-lt"/>
                <a:sym typeface="+mn-ea"/>
              </a:rPr>
              <a:t>files</a:t>
            </a:r>
            <a:endParaRPr lang="zh-CN" altLang="en-US" dirty="0">
              <a:cs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0043" y="281017"/>
            <a:ext cx="358136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+mn-ea"/>
              </a:rPr>
              <a:t>c. Electronics &amp; DAQ 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+mn-ea"/>
            </a:endParaRPr>
          </a:p>
        </p:txBody>
      </p:sp>
      <p:pic>
        <p:nvPicPr>
          <p:cNvPr id="3" name="图片 2" descr="Screenshot_2018-06-15_12-42-08"/>
          <p:cNvPicPr>
            <a:picLocks noChangeAspect="1"/>
          </p:cNvPicPr>
          <p:nvPr/>
        </p:nvPicPr>
        <p:blipFill>
          <a:blip r:embed="rId1"/>
          <a:srcRect t="8916" r="111"/>
          <a:stretch>
            <a:fillRect/>
          </a:stretch>
        </p:blipFill>
        <p:spPr>
          <a:xfrm>
            <a:off x="520043" y="3982946"/>
            <a:ext cx="3270250" cy="2004060"/>
          </a:xfrm>
          <a:prstGeom prst="rect">
            <a:avLst/>
          </a:prstGeom>
        </p:spPr>
      </p:pic>
      <p:sp>
        <p:nvSpPr>
          <p:cNvPr id="165" name=" 165"/>
          <p:cNvSpPr/>
          <p:nvPr/>
        </p:nvSpPr>
        <p:spPr>
          <a:xfrm>
            <a:off x="1270" y="911860"/>
            <a:ext cx="6607810" cy="79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65"/>
          <p:cNvSpPr/>
          <p:nvPr/>
        </p:nvSpPr>
        <p:spPr>
          <a:xfrm>
            <a:off x="3592195" y="6109970"/>
            <a:ext cx="555498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9" y="1023482"/>
            <a:ext cx="4824151" cy="28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5306</Words>
  <Application>WPS 演示</Application>
  <PresentationFormat>全屏显示(4:3)</PresentationFormat>
  <Paragraphs>260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Cambria</vt:lpstr>
      <vt:lpstr>幼圆</vt:lpstr>
      <vt:lpstr>Calibri Light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200</cp:revision>
  <dcterms:created xsi:type="dcterms:W3CDTF">2018-06-04T12:04:00Z</dcterms:created>
  <dcterms:modified xsi:type="dcterms:W3CDTF">2018-06-22T05:50:09Z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