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56" r:id="rId2"/>
    <p:sldId id="506" r:id="rId3"/>
    <p:sldId id="507" r:id="rId4"/>
    <p:sldId id="508" r:id="rId5"/>
    <p:sldId id="509" r:id="rId6"/>
    <p:sldId id="510" r:id="rId7"/>
    <p:sldId id="538" r:id="rId8"/>
    <p:sldId id="513" r:id="rId9"/>
    <p:sldId id="539" r:id="rId10"/>
    <p:sldId id="544" r:id="rId11"/>
    <p:sldId id="540" r:id="rId12"/>
    <p:sldId id="541" r:id="rId13"/>
    <p:sldId id="542" r:id="rId14"/>
    <p:sldId id="543" r:id="rId15"/>
    <p:sldId id="520" r:id="rId16"/>
    <p:sldId id="521" r:id="rId17"/>
    <p:sldId id="522" r:id="rId18"/>
    <p:sldId id="523" r:id="rId19"/>
    <p:sldId id="524" r:id="rId20"/>
    <p:sldId id="504" r:id="rId21"/>
    <p:sldId id="530" r:id="rId22"/>
    <p:sldId id="464" r:id="rId23"/>
  </p:sldIdLst>
  <p:sldSz cx="9144000" cy="6858000" type="screen4x3"/>
  <p:notesSz cx="6797675" cy="9874250"/>
  <p:custDataLst>
    <p:tags r:id="rId2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6600"/>
    <a:srgbClr val="0000CC"/>
    <a:srgbClr val="3333FF"/>
    <a:srgbClr val="CC3399"/>
    <a:srgbClr val="FFFF00"/>
    <a:srgbClr val="66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5" autoAdjust="0"/>
    <p:restoredTop sz="94729" autoAdjust="0"/>
  </p:normalViewPr>
  <p:slideViewPr>
    <p:cSldViewPr>
      <p:cViewPr varScale="1">
        <p:scale>
          <a:sx n="109" d="100"/>
          <a:sy n="109" d="100"/>
        </p:scale>
        <p:origin x="11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CB2399B-AA41-4E33-842F-6A61A6EC6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3775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85CD077-50BA-49CD-A5AD-80BEB6105D0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7239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fld id="{6D66993D-0856-4F04-83EE-3C67EAE38825}" type="slidenum">
              <a:rPr lang="en-US" altLang="zh-CN" sz="1200" smtClean="0">
                <a:latin typeface="Times New Roman" pitchFamily="18" charset="0"/>
              </a:rPr>
              <a:pPr/>
              <a:t>1</a:t>
            </a:fld>
            <a:endParaRPr lang="en-US" altLang="zh-CN" sz="120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fld id="{55E1FA6E-23D4-4E92-AE95-2A377E11759A}" type="slidenum">
              <a:rPr lang="en-US" altLang="zh-CN" sz="1200" smtClean="0">
                <a:latin typeface="Times New Roman" pitchFamily="18" charset="0"/>
              </a:rPr>
              <a:pPr/>
              <a:t>22</a:t>
            </a:fld>
            <a:endParaRPr lang="en-US" altLang="zh-CN" sz="1200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</p:grpSp>
      <p:sp>
        <p:nvSpPr>
          <p:cNvPr id="19969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9969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8CC9FC5-18C5-4F97-8256-90FC4C2AA4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2320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9F8B4-5AA2-4EEC-B0F9-37B68FB76DD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5165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5DCCD-9A24-48A2-8BE5-658B61EF1A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820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B8893-58C6-4D85-BC35-EB40FED0BE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639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A2EA3-8C97-46B7-8EF8-8585F42B9E5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7699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7C68D-483F-4C5A-A98F-9A5E63F295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228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C4D13-83DD-4AB9-A062-2B7B2F6E07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367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83A87-AED9-4EBB-837D-F159D7E698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280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28956-1D3D-40FC-B465-236FC796C5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682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7721B-4248-40A2-94DA-84CC133ED8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7709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9AA7B-1E1A-452B-8341-FE11ECF1ECA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42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smtClean="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986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86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86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AF133AAE-0CF4-48F6-AE11-08C79B7EBDD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476250"/>
            <a:ext cx="8715375" cy="1500188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Associated production of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Higgs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boson with </a:t>
            </a:r>
            <a:r>
              <a:rPr lang="el-GR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sz="4000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sz="4000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i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CEPC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  <a:t/>
            </a:r>
            <a:b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  <a:cs typeface="Times New Roman" pitchFamily="18" charset="0"/>
              </a:rPr>
            </a:br>
            <a:r>
              <a:rPr lang="en-US" altLang="zh-CN" sz="3000" b="1" dirty="0" smtClean="0">
                <a:solidFill>
                  <a:srgbClr val="7030A0"/>
                </a:solidFill>
                <a:latin typeface="Comic Sans MS" pitchFamily="66" charset="0"/>
                <a:ea typeface="仿宋_GB2312" pitchFamily="49" charset="-122"/>
                <a:cs typeface="Times New Roman" pitchFamily="18" charset="0"/>
              </a:rPr>
              <a:t> </a:t>
            </a:r>
            <a:endParaRPr lang="zh-CN" altLang="en-US" sz="3000" b="1" dirty="0" smtClean="0">
              <a:solidFill>
                <a:schemeClr val="tx1"/>
              </a:solidFill>
              <a:latin typeface="Comic Sans MS" pitchFamily="66" charset="0"/>
              <a:ea typeface="仿宋_GB2312" pitchFamily="49" charset="-122"/>
              <a:cs typeface="Times New Roman" pitchFamily="18" charset="0"/>
            </a:endParaRPr>
          </a:p>
        </p:txBody>
      </p:sp>
      <p:sp>
        <p:nvSpPr>
          <p:cNvPr id="3075" name="副标题 7"/>
          <p:cNvSpPr>
            <a:spLocks noGrp="1"/>
          </p:cNvSpPr>
          <p:nvPr>
            <p:ph type="subTitle" idx="1"/>
          </p:nvPr>
        </p:nvSpPr>
        <p:spPr>
          <a:xfrm>
            <a:off x="928688" y="1643063"/>
            <a:ext cx="7143750" cy="3429000"/>
          </a:xfrm>
        </p:spPr>
        <p:txBody>
          <a:bodyPr/>
          <a:lstStyle/>
          <a:p>
            <a:endParaRPr lang="en-US" altLang="zh-CN" dirty="0" smtClean="0">
              <a:latin typeface="Comic Sans MS" pitchFamily="66" charset="0"/>
            </a:endParaRPr>
          </a:p>
          <a:p>
            <a:r>
              <a:rPr lang="zh-CN" altLang="en-US" dirty="0" smtClean="0">
                <a:latin typeface="华文隶书" pitchFamily="2" charset="-122"/>
                <a:ea typeface="华文隶书" pitchFamily="2" charset="-122"/>
              </a:rPr>
              <a:t>桑 文 龙</a:t>
            </a:r>
            <a:endParaRPr lang="en-US" altLang="zh-CN" dirty="0" smtClean="0">
              <a:latin typeface="华文隶书" pitchFamily="2" charset="-122"/>
              <a:ea typeface="华文隶书" pitchFamily="2" charset="-122"/>
            </a:endParaRPr>
          </a:p>
          <a:p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西南大学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CN" altLang="en-US" sz="2400" b="1" dirty="0" smtClean="0">
                <a:latin typeface="Times New Roman" pitchFamily="18" charset="0"/>
                <a:cs typeface="Times New Roman" pitchFamily="18" charset="0"/>
              </a:rPr>
              <a:t>重庆</a:t>
            </a:r>
            <a:endParaRPr lang="en-US" altLang="zh-CN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600" dirty="0" smtClean="0">
              <a:latin typeface="Comic Sans MS" pitchFamily="66" charset="0"/>
            </a:endParaRPr>
          </a:p>
          <a:p>
            <a:r>
              <a:rPr lang="en-US" altLang="zh-CN" sz="1800" dirty="0" smtClean="0">
                <a:latin typeface="Times New Roman" pitchFamily="18" charset="0"/>
              </a:rPr>
              <a:t>In collaboration with </a:t>
            </a:r>
            <a:r>
              <a:rPr lang="en-US" altLang="zh-CN" sz="2000" b="1" dirty="0" smtClean="0">
                <a:solidFill>
                  <a:srgbClr val="006600"/>
                </a:solidFill>
                <a:latin typeface="Times New Roman" pitchFamily="18" charset="0"/>
              </a:rPr>
              <a:t>Wen Chen, Feng </a:t>
            </a:r>
            <a:r>
              <a:rPr lang="en-US" altLang="zh-CN" sz="2000" b="1" dirty="0" err="1" smtClean="0">
                <a:solidFill>
                  <a:srgbClr val="006600"/>
                </a:solidFill>
                <a:latin typeface="Times New Roman" pitchFamily="18" charset="0"/>
              </a:rPr>
              <a:t>Feng</a:t>
            </a:r>
            <a:r>
              <a:rPr lang="en-US" altLang="zh-CN" sz="2000" b="1" dirty="0" smtClean="0">
                <a:solidFill>
                  <a:srgbClr val="006600"/>
                </a:solidFill>
                <a:latin typeface="Times New Roman" pitchFamily="18" charset="0"/>
              </a:rPr>
              <a:t>, Yu </a:t>
            </a:r>
            <a:r>
              <a:rPr lang="en-US" altLang="zh-CN" sz="2000" b="1" dirty="0" err="1" smtClean="0">
                <a:solidFill>
                  <a:srgbClr val="006600"/>
                </a:solidFill>
                <a:latin typeface="Times New Roman" pitchFamily="18" charset="0"/>
              </a:rPr>
              <a:t>Jia</a:t>
            </a:r>
            <a:r>
              <a:rPr lang="en-US" altLang="zh-CN" sz="2000" b="1" dirty="0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</a:p>
          <a:p>
            <a:endParaRPr lang="en-US" altLang="zh-CN" sz="1600" dirty="0" smtClean="0">
              <a:latin typeface="Comic Sans MS" pitchFamily="66" charset="0"/>
            </a:endParaRPr>
          </a:p>
          <a:p>
            <a:endParaRPr lang="en-US" altLang="zh-CN" sz="1600" dirty="0" smtClean="0">
              <a:latin typeface="Comic Sans MS" pitchFamily="66" charset="0"/>
            </a:endParaRPr>
          </a:p>
          <a:p>
            <a:r>
              <a:rPr lang="zh-CN" altLang="en-US" b="1" dirty="0" smtClean="0">
                <a:latin typeface="Times New Roman" pitchFamily="18" charset="0"/>
                <a:cs typeface="Times New Roman" pitchFamily="18" charset="0"/>
              </a:rPr>
              <a:t>第十届高能物理年会</a:t>
            </a:r>
            <a:endParaRPr lang="en-US" altLang="zh-C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上海  松江富悦大酒店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2018.06.19-2018.06.24</a:t>
            </a:r>
            <a:endParaRPr lang="zh-CN" alt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7519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Sizable corrections in </a:t>
            </a:r>
            <a:r>
              <a:rPr lang="en-US" altLang="zh-CN" sz="40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4000" b="1" baseline="300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40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altLang="zh-CN" sz="4000" b="1" baseline="300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40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altLang="zh-CN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" y="2132856"/>
            <a:ext cx="9066906" cy="273630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 bwMode="auto">
          <a:xfrm>
            <a:off x="2843808" y="3429001"/>
            <a:ext cx="720080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6660232" y="3429000"/>
            <a:ext cx="720080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1519" y="5203304"/>
            <a:ext cx="8692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expect the corrections to </a:t>
            </a:r>
            <a:r>
              <a:rPr lang="en-US" altLang="zh-CN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b="1" baseline="30000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altLang="zh-CN" b="1" baseline="30000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l-GR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μ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are also considerable, larger than CEPC experimental precision.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0025" y="6021288"/>
            <a:ext cx="8692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completely compute the EM &amp; EM-QCD corrections to </a:t>
            </a:r>
            <a:r>
              <a:rPr lang="en-US" altLang="zh-CN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b="1" baseline="30000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altLang="zh-CN" b="1" baseline="30000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l-GR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μ</a:t>
            </a:r>
            <a:r>
              <a:rPr lang="en-US" altLang="zh-CN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3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          e</a:t>
            </a:r>
            <a:r>
              <a:rPr lang="en-US" altLang="zh-CN" b="1" baseline="300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altLang="zh-CN" b="1" baseline="300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μ</a:t>
            </a:r>
            <a:r>
              <a:rPr lang="en-US" altLang="zh-CN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i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CC53F6-D357-4BAA-98BF-64594CDF3F63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zh-CN" sz="1400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143116"/>
            <a:ext cx="9119486" cy="418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r>
              <a:rPr lang="en-US" altLang="zh-C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zh-C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Z-boson width</a:t>
            </a:r>
            <a:endParaRPr lang="zh-CN" alt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CC53F6-D357-4BAA-98BF-64594CDF3F63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zh-CN" sz="140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3" y="2204864"/>
            <a:ext cx="3899247" cy="223224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63688" y="5253161"/>
            <a:ext cx="5723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gauge invariance? 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double-counting?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直接箭头连接符 4"/>
          <p:cNvCxnSpPr/>
          <p:nvPr/>
        </p:nvCxnSpPr>
        <p:spPr bwMode="auto">
          <a:xfrm>
            <a:off x="3059832" y="3197657"/>
            <a:ext cx="2592288" cy="138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800" y="2528728"/>
            <a:ext cx="2800000" cy="100952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436096" y="3817580"/>
            <a:ext cx="3631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Z-boson width or running width?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7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Z-boson width</a:t>
            </a:r>
            <a:endParaRPr lang="zh-CN" alt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CC53F6-D357-4BAA-98BF-64594CDF3F63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zh-CN" sz="14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3018772" cy="17281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669329"/>
            <a:ext cx="8901841" cy="1639991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 bwMode="auto">
          <a:xfrm flipV="1">
            <a:off x="2555776" y="2647333"/>
            <a:ext cx="2808312" cy="3861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004" y="1987428"/>
            <a:ext cx="2800000" cy="100952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9958" y="4119463"/>
            <a:ext cx="3805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naive 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fixed-width scheme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851920" y="4669329"/>
            <a:ext cx="1722628" cy="63187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296" y="3367886"/>
            <a:ext cx="3622864" cy="1114269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 bwMode="auto">
          <a:xfrm flipV="1">
            <a:off x="4702440" y="4119463"/>
            <a:ext cx="805664" cy="4616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8" name="矩形 17"/>
          <p:cNvSpPr/>
          <p:nvPr/>
        </p:nvSpPr>
        <p:spPr bwMode="auto">
          <a:xfrm>
            <a:off x="3281420" y="5488382"/>
            <a:ext cx="1421020" cy="46089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cxnSp>
        <p:nvCxnSpPr>
          <p:cNvPr id="17" name="直接箭头连接符 16"/>
          <p:cNvCxnSpPr/>
          <p:nvPr/>
        </p:nvCxnSpPr>
        <p:spPr bwMode="auto">
          <a:xfrm>
            <a:off x="4427984" y="5949280"/>
            <a:ext cx="0" cy="4482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9" name="文本框 18"/>
          <p:cNvSpPr txBox="1"/>
          <p:nvPr/>
        </p:nvSpPr>
        <p:spPr>
          <a:xfrm>
            <a:off x="3938119" y="64236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/>
              <a:t>质量抵消项</a:t>
            </a:r>
            <a:endParaRPr lang="zh-CN" altLang="en-US" sz="1800" dirty="0"/>
          </a:p>
        </p:txBody>
      </p:sp>
      <p:sp>
        <p:nvSpPr>
          <p:cNvPr id="23" name="矩形 22"/>
          <p:cNvSpPr/>
          <p:nvPr/>
        </p:nvSpPr>
        <p:spPr bwMode="auto">
          <a:xfrm>
            <a:off x="6207819" y="5450714"/>
            <a:ext cx="1055627" cy="50405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 bwMode="auto">
          <a:xfrm>
            <a:off x="6724234" y="6011950"/>
            <a:ext cx="152022" cy="6358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6" name="文本框 25"/>
          <p:cNvSpPr txBox="1"/>
          <p:nvPr/>
        </p:nvSpPr>
        <p:spPr>
          <a:xfrm>
            <a:off x="6933822" y="6237312"/>
            <a:ext cx="2210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/>
              <a:t>虚部避免</a:t>
            </a:r>
            <a:r>
              <a:rPr lang="zh-CN" altLang="en-US" sz="1800" dirty="0"/>
              <a:t>了</a:t>
            </a:r>
            <a:r>
              <a:rPr lang="en-US" altLang="zh-CN" sz="1800" dirty="0" smtClean="0"/>
              <a:t>double counting</a:t>
            </a:r>
            <a:endParaRPr lang="zh-CN" altLang="en-US" sz="1800" dirty="0"/>
          </a:p>
        </p:txBody>
      </p:sp>
      <p:sp>
        <p:nvSpPr>
          <p:cNvPr id="27" name="文本框 26"/>
          <p:cNvSpPr txBox="1"/>
          <p:nvPr/>
        </p:nvSpPr>
        <p:spPr>
          <a:xfrm>
            <a:off x="107504" y="5910371"/>
            <a:ext cx="1626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potentially violates gauge invariance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91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/>
      <p:bldP spid="23" grpId="0" animBg="1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Z-boson width</a:t>
            </a:r>
            <a:endParaRPr lang="zh-CN" alt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CC53F6-D357-4BAA-98BF-64594CDF3F63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zh-CN" sz="1400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3018772" cy="1728192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 bwMode="auto">
          <a:xfrm flipV="1">
            <a:off x="2555776" y="2647333"/>
            <a:ext cx="2808312" cy="3861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004" y="1987428"/>
            <a:ext cx="2800000" cy="100952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9958" y="4119463"/>
            <a:ext cx="3805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factorization scheme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292080" y="3501008"/>
            <a:ext cx="2547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gauge invariance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938" y="4548534"/>
            <a:ext cx="7669534" cy="218334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 bwMode="auto">
          <a:xfrm>
            <a:off x="4067944" y="4613871"/>
            <a:ext cx="1500060" cy="61533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7308304" y="4653136"/>
            <a:ext cx="648072" cy="61533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cxnSp>
        <p:nvCxnSpPr>
          <p:cNvPr id="6" name="直接箭头连接符 5"/>
          <p:cNvCxnSpPr>
            <a:stCxn id="3" idx="0"/>
          </p:cNvCxnSpPr>
          <p:nvPr/>
        </p:nvCxnSpPr>
        <p:spPr bwMode="auto">
          <a:xfrm flipV="1">
            <a:off x="4985705" y="4005064"/>
            <a:ext cx="1242479" cy="5434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3" name="直接箭头连接符 12"/>
          <p:cNvCxnSpPr/>
          <p:nvPr/>
        </p:nvCxnSpPr>
        <p:spPr bwMode="auto">
          <a:xfrm flipH="1" flipV="1">
            <a:off x="6300192" y="4005064"/>
            <a:ext cx="1080120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4" name="矩形 13"/>
          <p:cNvSpPr/>
          <p:nvPr/>
        </p:nvSpPr>
        <p:spPr>
          <a:xfrm>
            <a:off x="4392488" y="30796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Denner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Dittmaier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Roth, and M. M. Weber,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Phys. B660, 289 (2003)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EC0C0F-1325-4389-817A-33D0DA5453D5}" type="slidenum">
              <a:rPr kumimoji="0" lang="en-US" altLang="zh-CN" sz="1400" smtClean="0">
                <a:latin typeface="Times New Roman" pitchFamily="18" charset="0"/>
                <a:cs typeface="Times New Roman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zh-CN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468313" y="1125538"/>
            <a:ext cx="741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Renormalization</a:t>
            </a:r>
            <a:endParaRPr lang="zh-CN" altLang="en-US" sz="400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50825" y="2300288"/>
            <a:ext cx="86423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To get a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finite result, one should do the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renormalization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for the amplitude.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50" y="3308350"/>
            <a:ext cx="88566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renormalized the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 divergences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on-mass-shell scheme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Sirlin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Phys.Rev.D22,971(1980).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Denner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Fortsch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Phys.41,307(1993).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876925"/>
            <a:ext cx="76501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矩形 7"/>
          <p:cNvSpPr>
            <a:spLocks noChangeArrowheads="1"/>
          </p:cNvSpPr>
          <p:nvPr/>
        </p:nvSpPr>
        <p:spPr bwMode="auto">
          <a:xfrm>
            <a:off x="250825" y="4868863"/>
            <a:ext cx="8424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We calculated various electroweak counter terms  according to the renormalization conditions, such as</a:t>
            </a:r>
            <a:endParaRPr lang="zh-CN" altLang="en-US" sz="2400" dirty="0"/>
          </a:p>
        </p:txBody>
      </p:sp>
      <p:sp>
        <p:nvSpPr>
          <p:cNvPr id="16392" name="标题 1"/>
          <p:cNvSpPr>
            <a:spLocks noGrp="1"/>
          </p:cNvSpPr>
          <p:nvPr>
            <p:ph type="title"/>
          </p:nvPr>
        </p:nvSpPr>
        <p:spPr>
          <a:xfrm>
            <a:off x="611188" y="-242888"/>
            <a:ext cx="8229600" cy="1143001"/>
          </a:xfrm>
        </p:spPr>
        <p:txBody>
          <a:bodyPr/>
          <a:lstStyle/>
          <a:p>
            <a:r>
              <a:rPr lang="en-US" altLang="zh-CN" sz="3600" b="1" smtClean="0">
                <a:solidFill>
                  <a:srgbClr val="C00000"/>
                </a:solidFill>
              </a:rPr>
              <a:t>Detailed Techniques and results</a:t>
            </a:r>
            <a:endParaRPr lang="zh-CN" altLang="en-US" sz="3600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smtClean="0">
                <a:latin typeface="Times New Roman" pitchFamily="18" charset="0"/>
              </a:rPr>
              <a:t>We apply three variants of </a:t>
            </a:r>
            <a:r>
              <a:rPr lang="en-US" altLang="zh-CN" sz="4000" smtClean="0">
                <a:solidFill>
                  <a:srgbClr val="FF0000"/>
                </a:solidFill>
                <a:latin typeface="Times New Roman" pitchFamily="18" charset="0"/>
              </a:rPr>
              <a:t>On-Shell renormalization schemes</a:t>
            </a:r>
            <a:r>
              <a:rPr lang="en-US" altLang="zh-CN" sz="4000" smtClean="0">
                <a:latin typeface="Times New Roman" pitchFamily="18" charset="0"/>
              </a:rPr>
              <a:t>:</a:t>
            </a: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6A34A5-4CCE-465A-AD79-D361BBF21719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kumimoji="0" lang="en-US" altLang="zh-CN" sz="1400" smtClean="0"/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0913" y="4429125"/>
            <a:ext cx="2773362" cy="1071563"/>
          </a:xfrm>
          <a:noFill/>
        </p:spPr>
      </p:pic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916113"/>
            <a:ext cx="4741862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285750" y="2201863"/>
            <a:ext cx="1857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zh-CN" sz="2400">
                <a:solidFill>
                  <a:srgbClr val="FF0000"/>
                </a:solidFill>
                <a:latin typeface="Times New Roman" pitchFamily="18" charset="0"/>
                <a:ea typeface="MingLiU" pitchFamily="49" charset="-120"/>
              </a:rPr>
              <a:t>α</a:t>
            </a:r>
            <a:r>
              <a:rPr lang="en-US" altLang="zh-CN" sz="2400">
                <a:solidFill>
                  <a:srgbClr val="FF0000"/>
                </a:solidFill>
                <a:latin typeface="Times New Roman" pitchFamily="18" charset="0"/>
                <a:ea typeface="MingLiU" pitchFamily="49" charset="-120"/>
              </a:rPr>
              <a:t>(0) scheme</a:t>
            </a:r>
            <a:endParaRPr lang="zh-CN" altLang="en-US" sz="2400"/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285750" y="4214813"/>
            <a:ext cx="2089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zh-CN" sz="2400">
                <a:solidFill>
                  <a:srgbClr val="FF0000"/>
                </a:solidFill>
                <a:latin typeface="Times New Roman" pitchFamily="18" charset="0"/>
                <a:ea typeface="MingLiU" pitchFamily="49" charset="-120"/>
              </a:rPr>
              <a:t>α</a:t>
            </a:r>
            <a:r>
              <a:rPr lang="en-US" altLang="zh-CN" sz="2400">
                <a:solidFill>
                  <a:srgbClr val="FF0000"/>
                </a:solidFill>
                <a:latin typeface="Times New Roman" pitchFamily="18" charset="0"/>
                <a:ea typeface="MingLiU" pitchFamily="49" charset="-120"/>
              </a:rPr>
              <a:t>(MZ)  scheme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2400">
              <a:solidFill>
                <a:srgbClr val="FF0000"/>
              </a:solidFill>
              <a:latin typeface="Times New Roman" pitchFamily="18" charset="0"/>
              <a:ea typeface="MingLiU" pitchFamily="49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itchFamily="18" charset="0"/>
                <a:ea typeface="MingLiU" pitchFamily="49" charset="-120"/>
              </a:rPr>
              <a:t> </a:t>
            </a:r>
            <a:r>
              <a:rPr lang="en-US" altLang="zh-CN" sz="2400" b="1" i="1">
                <a:solidFill>
                  <a:srgbClr val="33CC33"/>
                </a:solidFill>
                <a:latin typeface="Times New Roman" pitchFamily="18" charset="0"/>
                <a:ea typeface="MingLiU" pitchFamily="49" charset="-120"/>
              </a:rPr>
              <a:t>G</a:t>
            </a:r>
            <a:r>
              <a:rPr lang="el-GR" altLang="zh-CN" sz="2400" b="1" baseline="-25000">
                <a:solidFill>
                  <a:srgbClr val="33CC33"/>
                </a:solidFill>
                <a:latin typeface="MingLiU" pitchFamily="49" charset="-120"/>
                <a:ea typeface="MingLiU" pitchFamily="49" charset="-120"/>
              </a:rPr>
              <a:t>μ</a:t>
            </a:r>
            <a:r>
              <a:rPr lang="en-US" altLang="zh-CN" sz="2400" b="1">
                <a:solidFill>
                  <a:srgbClr val="33CC33"/>
                </a:solidFill>
                <a:latin typeface="MingLiU" pitchFamily="49" charset="-120"/>
                <a:ea typeface="MingLiU" pitchFamily="49" charset="-120"/>
              </a:rPr>
              <a:t> </a:t>
            </a:r>
            <a:r>
              <a:rPr lang="en-US" altLang="zh-CN" sz="2400" b="1">
                <a:solidFill>
                  <a:srgbClr val="33CC33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scheme</a:t>
            </a:r>
            <a:endParaRPr lang="zh-CN" altLang="en-US" sz="2400" b="1">
              <a:solidFill>
                <a:srgbClr val="33CC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357688"/>
            <a:ext cx="3552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072063"/>
            <a:ext cx="282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643313"/>
            <a:ext cx="2524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643313"/>
            <a:ext cx="1143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箭头连接符 13"/>
          <p:cNvCxnSpPr/>
          <p:nvPr/>
        </p:nvCxnSpPr>
        <p:spPr>
          <a:xfrm rot="5400000" flipH="1" flipV="1">
            <a:off x="5286380" y="4071942"/>
            <a:ext cx="357190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 14"/>
          <p:cNvSpPr/>
          <p:nvPr/>
        </p:nvSpPr>
        <p:spPr>
          <a:xfrm>
            <a:off x="5907088" y="4141788"/>
            <a:ext cx="3214687" cy="1611312"/>
          </a:xfrm>
          <a:custGeom>
            <a:avLst/>
            <a:gdLst>
              <a:gd name="connsiteX0" fmla="*/ 1078787 w 3214100"/>
              <a:gd name="connsiteY0" fmla="*/ 1559959 h 1611330"/>
              <a:gd name="connsiteX1" fmla="*/ 226032 w 3214100"/>
              <a:gd name="connsiteY1" fmla="*/ 1385299 h 1611330"/>
              <a:gd name="connsiteX2" fmla="*/ 390418 w 3214100"/>
              <a:gd name="connsiteY2" fmla="*/ 203771 h 1611330"/>
              <a:gd name="connsiteX3" fmla="*/ 2568540 w 3214100"/>
              <a:gd name="connsiteY3" fmla="*/ 162674 h 1611330"/>
              <a:gd name="connsiteX4" fmla="*/ 2948684 w 3214100"/>
              <a:gd name="connsiteY4" fmla="*/ 337335 h 1611330"/>
              <a:gd name="connsiteX5" fmla="*/ 2907587 w 3214100"/>
              <a:gd name="connsiteY5" fmla="*/ 1354476 h 1611330"/>
              <a:gd name="connsiteX6" fmla="*/ 1078787 w 3214100"/>
              <a:gd name="connsiteY6" fmla="*/ 1559959 h 161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4100" h="1611330">
                <a:moveTo>
                  <a:pt x="1078787" y="1559959"/>
                </a:moveTo>
                <a:cubicBezTo>
                  <a:pt x="631861" y="1565096"/>
                  <a:pt x="340760" y="1611330"/>
                  <a:pt x="226032" y="1385299"/>
                </a:cubicBezTo>
                <a:cubicBezTo>
                  <a:pt x="111304" y="1159268"/>
                  <a:pt x="0" y="407542"/>
                  <a:pt x="390418" y="203771"/>
                </a:cubicBezTo>
                <a:cubicBezTo>
                  <a:pt x="780836" y="0"/>
                  <a:pt x="2142162" y="140413"/>
                  <a:pt x="2568540" y="162674"/>
                </a:cubicBezTo>
                <a:cubicBezTo>
                  <a:pt x="2994918" y="184935"/>
                  <a:pt x="2892176" y="138701"/>
                  <a:pt x="2948684" y="337335"/>
                </a:cubicBezTo>
                <a:cubicBezTo>
                  <a:pt x="3005192" y="535969"/>
                  <a:pt x="3214100" y="1148993"/>
                  <a:pt x="2907587" y="1354476"/>
                </a:cubicBezTo>
                <a:cubicBezTo>
                  <a:pt x="2601075" y="1559959"/>
                  <a:pt x="1525713" y="1554822"/>
                  <a:pt x="1078787" y="155995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latin typeface="Times New Roman" pitchFamily="18" charset="0"/>
                <a:cs typeface="Times New Roman" pitchFamily="18" charset="0"/>
              </a:rPr>
              <a:t>Input Parameters</a:t>
            </a:r>
            <a:endParaRPr lang="zh-CN" alt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60A172-09F9-4216-ABF4-1F6B75F4D5D4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kumimoji="0" lang="en-US" altLang="zh-CN" sz="1400" smtClean="0"/>
          </a:p>
        </p:txBody>
      </p:sp>
      <p:pic>
        <p:nvPicPr>
          <p:cNvPr id="19460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97225"/>
            <a:ext cx="8240712" cy="164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矩形 23"/>
          <p:cNvSpPr>
            <a:spLocks noChangeArrowheads="1"/>
          </p:cNvSpPr>
          <p:nvPr/>
        </p:nvSpPr>
        <p:spPr bwMode="auto">
          <a:xfrm>
            <a:off x="4548188" y="2060575"/>
            <a:ext cx="4073525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Particle Data Group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aseline="30000">
                <a:latin typeface="Times New Roman" pitchFamily="18" charset="0"/>
                <a:cs typeface="Times New Roman" pitchFamily="18" charset="0"/>
              </a:rPr>
              <a:t>Chin. Phys. C 40, no. 10, 100001 (2016)</a:t>
            </a:r>
            <a:endParaRPr lang="zh-CN" alt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1166813" y="1133475"/>
            <a:ext cx="8229600" cy="1143000"/>
          </a:xfrm>
        </p:spPr>
        <p:txBody>
          <a:bodyPr/>
          <a:lstStyle/>
          <a:p>
            <a:r>
              <a:rPr lang="en-US" altLang="zh-CN" sz="3600" smtClean="0">
                <a:latin typeface="Times New Roman" pitchFamily="18" charset="0"/>
                <a:cs typeface="Times New Roman" pitchFamily="18" charset="0"/>
              </a:rPr>
              <a:t>Our predictions in </a:t>
            </a:r>
            <a:r>
              <a:rPr lang="el-GR" altLang="zh-CN" sz="3600" smtClean="0">
                <a:solidFill>
                  <a:srgbClr val="FF0000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α</a:t>
            </a:r>
            <a:r>
              <a:rPr lang="en-US" altLang="zh-CN" sz="3600" smtClean="0">
                <a:solidFill>
                  <a:srgbClr val="FF0000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(0) scheme</a:t>
            </a:r>
            <a:r>
              <a:rPr lang="zh-CN" altLang="en-US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CN" altLang="en-US" sz="3600" smtClean="0">
                <a:latin typeface="Times New Roman" pitchFamily="18" charset="0"/>
                <a:cs typeface="Times New Roman" pitchFamily="18" charset="0"/>
              </a:rPr>
            </a:br>
            <a:endParaRPr lang="zh-CN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C8834C-419F-467E-8701-8D64E469DCED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zh-CN" sz="1400" smtClean="0"/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395288" y="4643446"/>
            <a:ext cx="8102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NLO enhances the LO prediction by about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6%</a:t>
            </a:r>
            <a:endParaRPr lang="en-US" altLang="zh-C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NNLO mixed EW-QCD correction is sizable, about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1.5%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of the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LO prediction!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144000" cy="164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1700808"/>
            <a:ext cx="58197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519113" y="115888"/>
            <a:ext cx="8229600" cy="1143000"/>
          </a:xfrm>
        </p:spPr>
        <p:txBody>
          <a:bodyPr/>
          <a:lstStyle/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Our predictions </a:t>
            </a:r>
            <a:r>
              <a:rPr lang="en-US" altLang="zh-CN" sz="3200" dirty="0" smtClean="0"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for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cross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section </a:t>
            </a:r>
            <a:r>
              <a:rPr lang="en-US" altLang="zh-CN" sz="3200" dirty="0" smtClean="0"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in </a:t>
            </a:r>
            <a:r>
              <a:rPr lang="en-US" altLang="zh-CN" sz="3200" dirty="0" smtClean="0">
                <a:solidFill>
                  <a:srgbClr val="3333FF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three different schemes </a:t>
            </a:r>
            <a:r>
              <a:rPr lang="en-US" altLang="zh-CN" sz="3200" b="1" dirty="0" smtClean="0">
                <a:solidFill>
                  <a:srgbClr val="33CC33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(including uncertainty)</a:t>
            </a:r>
            <a:endParaRPr lang="zh-CN" altLang="en-US" sz="3200" b="1" dirty="0" smtClean="0">
              <a:solidFill>
                <a:srgbClr val="33CC33"/>
              </a:solidFill>
            </a:endParaRPr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389842-AD9D-496C-A7DD-38C932D88C83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kumimoji="0" lang="en-US" altLang="zh-CN" sz="1400" smtClean="0"/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971600" y="4192475"/>
            <a:ext cx="699512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Observe strong </a:t>
            </a:r>
            <a:r>
              <a:rPr lang="en-US" altLang="zh-CN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scheme  dependence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The NNLO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predictions now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range from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7.44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7.55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fb!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Need go to 2-loop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EW corrections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reduce Scheme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dependence!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C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1" name="矩形 1"/>
          <p:cNvSpPr>
            <a:spLocks noChangeArrowheads="1"/>
          </p:cNvSpPr>
          <p:nvPr/>
        </p:nvSpPr>
        <p:spPr bwMode="auto">
          <a:xfrm>
            <a:off x="3820538" y="1986560"/>
            <a:ext cx="642942" cy="2000264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775" y="2411395"/>
            <a:ext cx="3180952" cy="3142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345" y="2924944"/>
            <a:ext cx="2638095" cy="361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8274" y="3418629"/>
            <a:ext cx="3210230" cy="37041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99868" y="1697027"/>
            <a:ext cx="3136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33CC33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Sources of uncertainty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8B51AE-85F2-4069-9B33-82DDB60F2575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CN" sz="1400" smtClean="0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1619250" y="115888"/>
            <a:ext cx="676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Higgs Bosons</a:t>
            </a:r>
            <a:endParaRPr lang="zh-CN" alt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981075"/>
            <a:ext cx="41243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000625"/>
            <a:ext cx="566737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矩形 9"/>
          <p:cNvSpPr>
            <a:spLocks noChangeArrowheads="1"/>
          </p:cNvSpPr>
          <p:nvPr/>
        </p:nvSpPr>
        <p:spPr bwMode="auto">
          <a:xfrm>
            <a:off x="360363" y="4556125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Elementary particles </a:t>
            </a:r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in the Standard Model</a:t>
            </a:r>
            <a:endParaRPr lang="zh-CN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矩形 10"/>
          <p:cNvSpPr>
            <a:spLocks noChangeArrowheads="1"/>
          </p:cNvSpPr>
          <p:nvPr/>
        </p:nvSpPr>
        <p:spPr bwMode="auto">
          <a:xfrm>
            <a:off x="4537075" y="4137025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Summary of </a:t>
            </a:r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interactions</a:t>
            </a:r>
            <a:r>
              <a:rPr lang="en-US" altLang="zh-CN" sz="1600">
                <a:latin typeface="Times New Roman" pitchFamily="18" charset="0"/>
                <a:cs typeface="Times New Roman" pitchFamily="18" charset="0"/>
              </a:rPr>
              <a:t> between particles described by the Standard Model</a:t>
            </a:r>
            <a:endParaRPr lang="zh-CN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矩形 11"/>
          <p:cNvSpPr>
            <a:spLocks noChangeArrowheads="1"/>
          </p:cNvSpPr>
          <p:nvPr/>
        </p:nvSpPr>
        <p:spPr bwMode="auto">
          <a:xfrm>
            <a:off x="6084888" y="5899150"/>
            <a:ext cx="3240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latin typeface="Times New Roman" pitchFamily="18" charset="0"/>
                <a:cs typeface="Times New Roman" pitchFamily="18" charset="0"/>
              </a:rPr>
              <a:t>Spontaneous symmetry breaking </a:t>
            </a:r>
            <a:endParaRPr lang="zh-CN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942807"/>
            <a:ext cx="4104456" cy="365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93DCE7-FBF2-4990-B42B-5297C103F2B7}" type="slidenum">
              <a:rPr kumimoji="0" lang="en-US" altLang="zh-CN" sz="1400" smtClean="0">
                <a:latin typeface="Times New Roman" pitchFamily="18" charset="0"/>
                <a:cs typeface="Times New Roman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zh-CN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259632" y="1033572"/>
            <a:ext cx="7345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Distributions for e</a:t>
            </a:r>
            <a:r>
              <a:rPr lang="en-US" altLang="zh-CN" sz="2800" b="1" baseline="30000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8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altLang="zh-CN" sz="2800" b="1" baseline="30000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8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l-GR" altLang="zh-CN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μ</a:t>
            </a:r>
            <a:r>
              <a:rPr lang="en-US" altLang="zh-CN" sz="2800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altLang="zh-CN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sz="2800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929067"/>
            <a:ext cx="4488117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1776" y="1868764"/>
            <a:ext cx="49036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179512" y="307046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cross section of Higgs </a:t>
            </a:r>
            <a:r>
              <a:rPr lang="en-US" altLang="zh-CN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 angle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860032" y="511828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cross section of </a:t>
            </a:r>
            <a:r>
              <a:rPr lang="en-US" altLang="zh-CN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 pair invariant mass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zh-CN" alt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2057400"/>
            <a:ext cx="8229600" cy="49006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1. The associated production of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Higgs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l-GR" altLang="zh-CN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altLang="zh-CN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sz="2800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altLang="zh-CN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sz="2800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i="1" baseline="30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CEPC</a:t>
            </a:r>
            <a:r>
              <a:rPr lang="en-US" altLang="zh-CN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investigated. We observed considerable EW and mixed EM-strong corrections.</a:t>
            </a:r>
          </a:p>
          <a:p>
            <a:pPr marL="0" indent="0">
              <a:buNone/>
              <a:defRPr/>
            </a:pPr>
            <a:endParaRPr lang="en-US" altLang="zh-CN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charset="0"/>
              <a:buNone/>
              <a:defRPr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Z boson width is carefully treated.</a:t>
            </a:r>
          </a:p>
          <a:p>
            <a:pPr marL="514350" indent="-514350">
              <a:buFont typeface="Arial" charset="0"/>
              <a:buNone/>
              <a:defRPr/>
            </a:pPr>
            <a:endParaRPr lang="en-US" altLang="zh-CN" sz="1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charset="0"/>
              <a:buNone/>
              <a:defRPr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3. Distribution of Higgs scattering angle and muon pair invariant mass are obtained.</a:t>
            </a:r>
          </a:p>
          <a:p>
            <a:pPr marL="514350" indent="-514350">
              <a:buFont typeface="Arial" charset="0"/>
              <a:buNone/>
              <a:defRPr/>
            </a:pPr>
            <a:endParaRPr lang="en-US" altLang="zh-CN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Strong </a:t>
            </a:r>
            <a:r>
              <a:rPr lang="el-GR" altLang="zh-CN" sz="2800" b="1" dirty="0" smtClean="0">
                <a:solidFill>
                  <a:srgbClr val="C00000"/>
                </a:solidFill>
                <a:latin typeface="Times New Roman" pitchFamily="18" charset="0"/>
                <a:ea typeface="MingLiU"/>
                <a:cs typeface="Times New Roman" pitchFamily="18" charset="0"/>
              </a:rPr>
              <a:t>α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MingLiU"/>
                <a:cs typeface="Times New Roman" pitchFamily="18" charset="0"/>
              </a:rPr>
              <a:t>-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scheme dependence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observed, also sizable uncertainty arising from input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parameters.</a:t>
            </a: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en-US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zh-CN" altLang="en-US" dirty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9F1EBF-064C-4DCB-9564-64CBE08F8B93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kumimoji="0" lang="en-US" altLang="zh-CN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403350" y="3219450"/>
            <a:ext cx="64484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500">
                <a:latin typeface="Times New Roman" pitchFamily="18" charset="0"/>
                <a:ea typeface="楷体_GB2312"/>
                <a:cs typeface="Times New Roman" pitchFamily="18" charset="0"/>
              </a:rPr>
              <a:t>Thanks for your attention! </a:t>
            </a:r>
          </a:p>
        </p:txBody>
      </p:sp>
    </p:spTree>
  </p:cSld>
  <p:clrMapOvr>
    <a:masterClrMapping/>
  </p:clrMapOvr>
  <p:transition advTm="7519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ED041B-50E9-4E2D-AB65-99717B09F14F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zh-CN" sz="1400" smtClean="0"/>
          </a:p>
        </p:txBody>
      </p:sp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1619250" y="115888"/>
            <a:ext cx="676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Higgs Bosons</a:t>
            </a:r>
            <a:endParaRPr lang="zh-CN" alt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00213"/>
            <a:ext cx="38703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矩形 13"/>
          <p:cNvSpPr>
            <a:spLocks noChangeArrowheads="1"/>
          </p:cNvSpPr>
          <p:nvPr/>
        </p:nvSpPr>
        <p:spPr bwMode="auto">
          <a:xfrm>
            <a:off x="179388" y="908050"/>
            <a:ext cx="878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On 4 July 2012, Higgs boson has been 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independently</a:t>
            </a: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 found by both CMS and ATLAS detectors at LHC.</a:t>
            </a:r>
            <a:endParaRPr lang="zh-CN" alt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44638"/>
            <a:ext cx="4106862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6338"/>
            <a:ext cx="39608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矩形 14"/>
          <p:cNvSpPr>
            <a:spLocks noChangeArrowheads="1"/>
          </p:cNvSpPr>
          <p:nvPr/>
        </p:nvSpPr>
        <p:spPr bwMode="auto">
          <a:xfrm>
            <a:off x="4572000" y="5805488"/>
            <a:ext cx="4176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Times New Roman" pitchFamily="18" charset="0"/>
                <a:cs typeface="Times New Roman" pitchFamily="18" charset="0"/>
              </a:rPr>
              <a:t>Feynman diagrams </a:t>
            </a:r>
            <a:r>
              <a:rPr lang="en-US" altLang="zh-CN" sz="1800">
                <a:latin typeface="Times New Roman" pitchFamily="18" charset="0"/>
                <a:cs typeface="Times New Roman" pitchFamily="18" charset="0"/>
              </a:rPr>
              <a:t>observed by ATLAS and CMS at the LHC</a:t>
            </a:r>
            <a:r>
              <a:rPr lang="en-US" altLang="zh-CN" sz="1800" b="1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1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619D4D-815E-49A9-80B2-98F4138E7A01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CN" sz="1400" smtClean="0"/>
          </a:p>
        </p:txBody>
      </p:sp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619250" y="115888"/>
            <a:ext cx="6769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Higgs Bosons</a:t>
            </a:r>
            <a:endParaRPr lang="zh-CN" alt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08050"/>
            <a:ext cx="43973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矩形 5"/>
          <p:cNvSpPr>
            <a:spLocks noChangeArrowheads="1"/>
          </p:cNvSpPr>
          <p:nvPr/>
        </p:nvSpPr>
        <p:spPr bwMode="auto">
          <a:xfrm>
            <a:off x="179388" y="2898775"/>
            <a:ext cx="34559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Times New Roman" pitchFamily="18" charset="0"/>
                <a:cs typeface="Times New Roman" pitchFamily="18" charset="0"/>
              </a:rPr>
              <a:t>The six authors of the 1964 PRL papers, who received the 2010 </a:t>
            </a:r>
            <a:r>
              <a:rPr lang="en-US" altLang="zh-CN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J. J. Sakurai Prize </a:t>
            </a:r>
            <a:r>
              <a:rPr lang="en-US" altLang="zh-CN" sz="1800">
                <a:latin typeface="Times New Roman" pitchFamily="18" charset="0"/>
                <a:cs typeface="Times New Roman" pitchFamily="18" charset="0"/>
              </a:rPr>
              <a:t>for their work. From left to right: Kibble, Guralnik, Hagen, Englert, Brout. </a:t>
            </a:r>
            <a:r>
              <a:rPr lang="en-US" altLang="zh-CN" sz="1800" i="1">
                <a:latin typeface="Times New Roman" pitchFamily="18" charset="0"/>
                <a:cs typeface="Times New Roman" pitchFamily="18" charset="0"/>
              </a:rPr>
              <a:t>Right:</a:t>
            </a:r>
            <a:r>
              <a:rPr lang="en-US" altLang="zh-CN" sz="1800">
                <a:latin typeface="Times New Roman" pitchFamily="18" charset="0"/>
                <a:cs typeface="Times New Roman" pitchFamily="18" charset="0"/>
              </a:rPr>
              <a:t> Higgs</a:t>
            </a:r>
            <a:endParaRPr lang="zh-CN" altLang="en-US" sz="1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2852738"/>
            <a:ext cx="522446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604838"/>
            <a:ext cx="252095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77ACA3-1522-42F3-A422-B92DB49E8A4A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zh-CN" sz="1400" smtClean="0"/>
          </a:p>
        </p:txBody>
      </p:sp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3276600" y="115888"/>
            <a:ext cx="6767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Higgs factories at plan</a:t>
            </a:r>
            <a:endParaRPr lang="zh-CN" alt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4119563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矩形 1"/>
          <p:cNvSpPr>
            <a:spLocks noChangeArrowheads="1"/>
          </p:cNvSpPr>
          <p:nvPr/>
        </p:nvSpPr>
        <p:spPr bwMode="auto">
          <a:xfrm>
            <a:off x="34925" y="2792413"/>
            <a:ext cx="4681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CEPC@240GeV</a:t>
            </a:r>
            <a:r>
              <a:rPr lang="en-US" altLang="zh-C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(China)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秦皇岛</a:t>
            </a:r>
            <a:r>
              <a:rPr lang="en-US" altLang="zh-CN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altLang="zh-CN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雄安？</a:t>
            </a:r>
            <a:endParaRPr lang="en-US" altLang="zh-CN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図 6" descr="北上ルート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927100"/>
            <a:ext cx="398462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7"/>
          <p:cNvSpPr txBox="1"/>
          <p:nvPr/>
        </p:nvSpPr>
        <p:spPr>
          <a:xfrm>
            <a:off x="4500563" y="4005263"/>
            <a:ext cx="4262437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rgbClr val="FF0000"/>
                </a:solidFill>
                <a:latin typeface="Helvetica"/>
                <a:cs typeface="Helvetica"/>
              </a:rPr>
              <a:t>       ILC@500,350,250 GeV(Japan)</a:t>
            </a:r>
          </a:p>
          <a:p>
            <a:pPr>
              <a:defRPr/>
            </a:pPr>
            <a:r>
              <a:rPr lang="ja-JP" alt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         K</a:t>
            </a:r>
            <a:r>
              <a:rPr lang="en-US" altLang="ja-JP" sz="2000" b="1" dirty="0" err="1">
                <a:solidFill>
                  <a:srgbClr val="FF0000"/>
                </a:solidFill>
                <a:latin typeface="Helvetica"/>
                <a:cs typeface="Helvetica"/>
              </a:rPr>
              <a:t>itakami</a:t>
            </a:r>
            <a:r>
              <a:rPr lang="ja-JP" altLang="en-US" sz="2000" b="1" dirty="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Candidate</a:t>
            </a:r>
            <a:r>
              <a:rPr lang="ja-JP" altLang="en-US" sz="200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 </a:t>
            </a:r>
            <a:r>
              <a:rPr lang="en-US" altLang="ja-JP" sz="2000" dirty="0">
                <a:solidFill>
                  <a:schemeClr val="accent6">
                    <a:lumMod val="50000"/>
                  </a:schemeClr>
                </a:solidFill>
                <a:latin typeface="Helvetica"/>
                <a:cs typeface="Helvetica"/>
              </a:rPr>
              <a:t>Site</a:t>
            </a:r>
          </a:p>
        </p:txBody>
      </p:sp>
      <p:pic>
        <p:nvPicPr>
          <p:cNvPr id="820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83"/>
          <a:stretch>
            <a:fillRect/>
          </a:stretch>
        </p:blipFill>
        <p:spPr bwMode="auto">
          <a:xfrm>
            <a:off x="34925" y="3578225"/>
            <a:ext cx="3097213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矩形 2"/>
          <p:cNvSpPr>
            <a:spLocks noChangeArrowheads="1"/>
          </p:cNvSpPr>
          <p:nvPr/>
        </p:nvSpPr>
        <p:spPr bwMode="auto">
          <a:xfrm>
            <a:off x="3276600" y="5216525"/>
            <a:ext cx="2949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CH" altLang="zh-C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FCC-ee@90-400GeV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FD16ED-EFDD-4D80-81FD-3581F0E06682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kumimoji="0" lang="en-US" altLang="zh-CN" sz="1400" smtClean="0"/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3" y="3587750"/>
            <a:ext cx="5072062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2" descr="C:\Users\admin\Documents\MY DOCU\Higgs Factory\土建\CEPC图片 2015.01.20\001 总体布置图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1" r="2924"/>
          <a:stretch>
            <a:fillRect/>
          </a:stretch>
        </p:blipFill>
        <p:spPr bwMode="auto">
          <a:xfrm>
            <a:off x="34925" y="44450"/>
            <a:ext cx="3851275" cy="32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549275"/>
            <a:ext cx="4432300" cy="31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2" name="矩形 16"/>
          <p:cNvSpPr>
            <a:spLocks noChangeArrowheads="1"/>
          </p:cNvSpPr>
          <p:nvPr/>
        </p:nvSpPr>
        <p:spPr bwMode="auto">
          <a:xfrm>
            <a:off x="3514725" y="133350"/>
            <a:ext cx="475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CEPC-SppC</a:t>
            </a:r>
            <a:r>
              <a:rPr lang="en-US" altLang="zh-CN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QingHuangDao</a:t>
            </a:r>
            <a:r>
              <a:rPr lang="en-US" altLang="zh-CN" sz="2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site. </a:t>
            </a:r>
          </a:p>
        </p:txBody>
      </p:sp>
      <p:sp>
        <p:nvSpPr>
          <p:cNvPr id="9223" name="内容占位符 2"/>
          <p:cNvSpPr txBox="1">
            <a:spLocks/>
          </p:cNvSpPr>
          <p:nvPr/>
        </p:nvSpPr>
        <p:spPr bwMode="auto">
          <a:xfrm>
            <a:off x="107950" y="3284538"/>
            <a:ext cx="37782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Aft>
                <a:spcPts val="1200"/>
              </a:spcAft>
              <a:buClrTx/>
              <a:buSzTx/>
              <a:buFontTx/>
              <a:buNone/>
            </a:pPr>
            <a:r>
              <a:rPr lang="en-US" altLang="zh-CN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000" b="1" baseline="30000">
                <a:solidFill>
                  <a:srgbClr val="7030A0"/>
                </a:solidFill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+</a:t>
            </a:r>
            <a:r>
              <a:rPr lang="en-US" altLang="zh-CN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000" b="1" baseline="300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collider(CEPC)</a:t>
            </a:r>
          </a:p>
          <a:p>
            <a:pPr>
              <a:spcAft>
                <a:spcPts val="1200"/>
              </a:spcAft>
              <a:buClrTx/>
              <a:buSzTx/>
              <a:buFontTx/>
              <a:buNone/>
            </a:pPr>
            <a:r>
              <a:rPr lang="en-US" altLang="zh-CN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Higgs</a:t>
            </a:r>
            <a:r>
              <a:rPr lang="zh-CN" altLang="en-US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produced</a:t>
            </a:r>
            <a:r>
              <a:rPr lang="zh-CN" altLang="en-US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above the 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2000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altLang="zh-CN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ZH</a:t>
            </a:r>
            <a:r>
              <a:rPr lang="en-US" altLang="zh-CN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threshold. Collide e</a:t>
            </a:r>
            <a:r>
              <a:rPr lang="en-US" altLang="zh-CN" sz="1600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600" baseline="30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at E</a:t>
            </a:r>
            <a:r>
              <a:rPr lang="en-US" altLang="zh-CN" sz="1600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altLang="zh-CN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~240GeV</a:t>
            </a:r>
            <a:r>
              <a:rPr lang="zh-CN" altLang="en-US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，σ</a:t>
            </a:r>
            <a:r>
              <a:rPr lang="en-US" altLang="zh-CN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zh-CN" altLang="en-US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zh-CN" altLang="en-US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fb Need </a:t>
            </a:r>
            <a:r>
              <a:rPr lang="en-US" altLang="zh-CN" sz="1600">
                <a:solidFill>
                  <a:srgbClr val="008040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zh-CN" altLang="en-US" sz="1600">
                <a:solidFill>
                  <a:srgbClr val="008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>
                <a:solidFill>
                  <a:srgbClr val="008040"/>
                </a:solidFill>
                <a:latin typeface="Times New Roman" pitchFamily="18" charset="0"/>
                <a:cs typeface="Times New Roman" pitchFamily="18" charset="0"/>
              </a:rPr>
              <a:t>fb</a:t>
            </a:r>
            <a:r>
              <a:rPr lang="en-US" altLang="zh-CN" sz="1600" baseline="30000">
                <a:solidFill>
                  <a:srgbClr val="00804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zh-CN" sz="1600">
                <a:solidFill>
                  <a:srgbClr val="008040"/>
                </a:solidFill>
                <a:latin typeface="Times New Roman" pitchFamily="18" charset="0"/>
                <a:cs typeface="Times New Roman" pitchFamily="18" charset="0"/>
              </a:rPr>
              <a:t>/y/IP</a:t>
            </a:r>
            <a:r>
              <a:rPr lang="zh-CN" altLang="en-US" sz="1600">
                <a:solidFill>
                  <a:srgbClr val="008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>
                <a:solidFill>
                  <a:srgbClr val="008040"/>
                </a:solidFill>
                <a:latin typeface="Times New Roman" pitchFamily="18" charset="0"/>
                <a:cs typeface="Times New Roman" pitchFamily="18" charset="0"/>
              </a:rPr>
              <a:t>—&gt;</a:t>
            </a:r>
            <a:r>
              <a:rPr lang="zh-CN" altLang="en-US" sz="1600">
                <a:solidFill>
                  <a:srgbClr val="0080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>
                <a:solidFill>
                  <a:srgbClr val="008040"/>
                </a:solidFill>
                <a:latin typeface="Times New Roman" pitchFamily="18" charset="0"/>
                <a:cs typeface="Times New Roman" pitchFamily="18" charset="0"/>
              </a:rPr>
              <a:t>1M Higgs particles in 10 years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pp collider(SppC)     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1600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altLang="zh-CN" sz="1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=70 TeV or higher</a:t>
            </a:r>
            <a:endParaRPr lang="zh-CN" altLang="en-US" sz="1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  <a:buClrTx/>
              <a:buSzTx/>
              <a:buFontTx/>
              <a:buNone/>
            </a:pPr>
            <a:endParaRPr lang="en-US" altLang="zh-CN" sz="1600">
              <a:solidFill>
                <a:srgbClr val="008040"/>
              </a:solidFill>
            </a:endParaRPr>
          </a:p>
        </p:txBody>
      </p:sp>
      <p:graphicFrame>
        <p:nvGraphicFramePr>
          <p:cNvPr id="9224" name="Object 7"/>
          <p:cNvGraphicFramePr>
            <a:graphicFrameLocks noChangeAspect="1"/>
          </p:cNvGraphicFramePr>
          <p:nvPr/>
        </p:nvGraphicFramePr>
        <p:xfrm>
          <a:off x="952500" y="6281738"/>
          <a:ext cx="26781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公式" r:id="rId6" imgW="1497950" imgH="241195" progId="Equation.3">
                  <p:embed/>
                </p:oleObj>
              </mc:Choice>
              <mc:Fallback>
                <p:oleObj name="公式" r:id="rId6" imgW="1497950" imgH="241195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6281738"/>
                        <a:ext cx="26781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内容占位符 3"/>
          <p:cNvSpPr txBox="1">
            <a:spLocks/>
          </p:cNvSpPr>
          <p:nvPr/>
        </p:nvSpPr>
        <p:spPr bwMode="auto">
          <a:xfrm>
            <a:off x="280988" y="5672138"/>
            <a:ext cx="8755062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1" hangingPunct="1">
              <a:buClrTx/>
              <a:buSzPct val="75000"/>
              <a:buFont typeface="Wingdings" pitchFamily="2" charset="2"/>
              <a:buChar char="q"/>
            </a:pPr>
            <a:r>
              <a:rPr lang="en-US" altLang="zh-CN" sz="2000" b="1">
                <a:solidFill>
                  <a:srgbClr val="0066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Precise measurements of Electroweak Symmetry-Breaking parameters at Z-pole and WW threshold</a:t>
            </a:r>
          </a:p>
          <a:p>
            <a:pPr lvl="1" eaLnBrk="1" hangingPunct="1">
              <a:buClrTx/>
              <a:buSzPct val="75000"/>
              <a:buFont typeface="Wingdings" pitchFamily="2" charset="2"/>
              <a:buChar char="q"/>
            </a:pPr>
            <a:r>
              <a:rPr lang="en-US" altLang="zh-CN" sz="1800" i="1">
                <a:solidFill>
                  <a:srgbClr val="0D0D0D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                                          etc. + searches for rare decays</a:t>
            </a:r>
            <a:endParaRPr lang="en-US" altLang="zh-CN" sz="1800">
              <a:solidFill>
                <a:srgbClr val="0D0D0D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872437" cy="1260496"/>
          </a:xfrm>
        </p:spPr>
        <p:txBody>
          <a:bodyPr/>
          <a:lstStyle/>
          <a:p>
            <a:r>
              <a:rPr lang="en-US" altLang="zh-C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Dominant</a:t>
            </a:r>
            <a:r>
              <a:rPr lang="en-US" altLang="zh-C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Higgs production </a:t>
            </a:r>
            <a:r>
              <a:rPr lang="en-US" altLang="zh-CN" sz="32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3200" b="1" baseline="300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32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altLang="zh-CN" sz="3200" b="1" baseline="300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32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HZ</a:t>
            </a:r>
            <a:endParaRPr lang="zh-CN" alt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CC53F6-D357-4BAA-98BF-64594CDF3F63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zh-CN" sz="140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2385445"/>
            <a:ext cx="3429024" cy="197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5000636"/>
            <a:ext cx="5000660" cy="182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785926"/>
            <a:ext cx="5613171" cy="3217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b="1" baseline="300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altLang="zh-CN" b="1" baseline="300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μ</a:t>
            </a:r>
            <a:r>
              <a:rPr lang="en-US" altLang="zh-CN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CC53F6-D357-4BAA-98BF-64594CDF3F63}" type="slidenum">
              <a:rPr kumimoji="0" lang="en-US" altLang="zh-CN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zh-CN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1988840"/>
            <a:ext cx="3808583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3867390" y="2492896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J. D. Bjorken, Conf. Proc. C7608021, 1 (1976).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51920" y="2996192"/>
            <a:ext cx="51280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R. T. Jones and S. T.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Petcov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Phys.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84B,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440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(1979).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48064" y="4725144"/>
            <a:ext cx="40468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Belanger,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Phys. Lett.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B559,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252(2003).</a:t>
            </a: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Boudjema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Phys.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B600,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(2004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corrections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also included!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581128"/>
            <a:ext cx="2876108" cy="1934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4695614"/>
            <a:ext cx="2361905" cy="1685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CC53F6-D357-4BAA-98BF-64594CDF3F63}" type="slidenum">
              <a:rPr kumimoji="0" lang="en-US" altLang="zh-CN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zh-CN" sz="1400" smtClean="0"/>
          </a:p>
        </p:txBody>
      </p:sp>
      <p:sp>
        <p:nvSpPr>
          <p:cNvPr id="9" name="矩形 8"/>
          <p:cNvSpPr/>
          <p:nvPr/>
        </p:nvSpPr>
        <p:spPr>
          <a:xfrm>
            <a:off x="6249274" y="2372687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Boudjema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Phys. </a:t>
            </a:r>
            <a:r>
              <a:rPr lang="en-US" altLang="zh-C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B600, 65 (2004).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068" y="2060847"/>
            <a:ext cx="5841100" cy="221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3059832" cy="218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48" y="4429132"/>
            <a:ext cx="2653466" cy="225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 bwMode="auto">
          <a:xfrm>
            <a:off x="2195736" y="2687241"/>
            <a:ext cx="792088" cy="30971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211960" y="2687241"/>
            <a:ext cx="648072" cy="30971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11" name="标题 1"/>
          <p:cNvSpPr txBox="1">
            <a:spLocks/>
          </p:cNvSpPr>
          <p:nvPr/>
        </p:nvSpPr>
        <p:spPr bwMode="auto">
          <a:xfrm>
            <a:off x="755577" y="629816"/>
            <a:ext cx="842493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r>
              <a:rPr lang="en-US" altLang="zh-CN" sz="40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Sizable corrections</a:t>
            </a:r>
            <a:r>
              <a:rPr lang="en-US" altLang="zh-CN" sz="40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altLang="zh-CN" sz="4000" kern="0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4000" kern="0" baseline="30000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4000" kern="0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4000" kern="0" baseline="3000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4000" kern="0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altLang="zh-CN" sz="4000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Hνν</a:t>
            </a:r>
            <a:r>
              <a:rPr lang="en-US" altLang="zh-CN" sz="40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4000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4000" kern="0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4000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4000" kern="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4000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4000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$$&#10;\int x dx =x^2&#10;$$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.5"/>
  <p:tag name="ORIGINALWIDTH" val="1254.75"/>
  <p:tag name="LATEXADDIN" val="\documentclass{article}&#10;\usepackage{amsmath}&#10;\usepackage{color}&#10;\pagestyle{empty}&#10;\begin{document}&#10;&#10;{\color{red} $\delta Z_e,\,\,\delta M_z^2,\,\,\delta M_W^2,\,\,\delta M_H^2,\,\,\delta Z_{ZZ},\,\,\delta Z_{\gamma Z},\,\,\delta Z_H$...}&#10;&#10;\end{document}"/>
  <p:tag name="IGUANATEXSIZE" val="60"/>
  <p:tag name="IGUANATEXCURSOR" val="236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0.0261"/>
  <p:tag name="ORIGINALWIDTH" val="270.3403"/>
  <p:tag name="LATEXADDIN" val="\documentclass{article}&#10;\usepackage{amsfonts}&#10;\usepackage{multirow}&#10;\usepackage{mathrsfs}&#10;\usepackage{graphicx}&#10;\usepackage{amsmath}&#10;\usepackage{amssymb}&#10;\usepackage{bm}&#10;\usepackage{bbm}&#10;\usepackage{color}&#10;\usepackage{slashed}&#10;\usepackage{diagbox}&#10;\usepackage{ulem}&#10;&#10;\begin{document}&#10;{\color{red}$M_H=125.09$}\, GeV, $M_Z=91.1876$\, {\rm GeV},  $M_W=80.385$\, {\rm GeV}, &#10;\\&#10;\\&#10;$m_t=174.2$\, {\rm GeV}, $m_e=0.5109989$\, {\rm MeV},  $m_{\mu}=105.65837$\, {\rm MeV},&#10;\\&#10;\\&#10;$m_{\tau}=1.77686$\, {\rm GeV},  $G_{\mu}=1.1663787\times 10^{-5}~{\rm GeV}^{-2}$, &#10;\\&#10;\\&#10;$\alpha(0)=1/137.035999$, $\Delta\alpha_{\rm had}^{(5)}(M_Z)=0.02764$, $\alpha(M_Z)=1/128.943$,&#10; \\&#10;\\&#10;$\alpha_s(M_Z)=0.1185$.&#10;\\&#10;\\&#10;\end{document}"/>
  <p:tag name="IGUANATEXSIZE" val="300"/>
  <p:tag name="IGUANATEXCURSOR" val="688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宋体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28074</TotalTime>
  <Words>770</Words>
  <Application>Microsoft Office PowerPoint</Application>
  <PresentationFormat>全屏显示(4:3)</PresentationFormat>
  <Paragraphs>129</Paragraphs>
  <Slides>22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MingLiU</vt:lpstr>
      <vt:lpstr>MS Gothic</vt:lpstr>
      <vt:lpstr>仿宋_GB2312</vt:lpstr>
      <vt:lpstr>黑体</vt:lpstr>
      <vt:lpstr>华文隶书</vt:lpstr>
      <vt:lpstr>楷体_GB2312</vt:lpstr>
      <vt:lpstr>宋体</vt:lpstr>
      <vt:lpstr>Arial</vt:lpstr>
      <vt:lpstr>Comic Sans MS</vt:lpstr>
      <vt:lpstr>Helvetica</vt:lpstr>
      <vt:lpstr>Symbol</vt:lpstr>
      <vt:lpstr>Tahoma</vt:lpstr>
      <vt:lpstr>Times New Roman</vt:lpstr>
      <vt:lpstr>Wingdings</vt:lpstr>
      <vt:lpstr>Blends</vt:lpstr>
      <vt:lpstr>公式</vt:lpstr>
      <vt:lpstr>Associated production of Higgs boson with μ+μ -  at CEPC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Dominant Higgs production e+ e-  HZ</vt:lpstr>
      <vt:lpstr>e+ e-  H μ+μ - </vt:lpstr>
      <vt:lpstr>PowerPoint 演示文稿</vt:lpstr>
      <vt:lpstr>Sizable corrections in e+ e-  HZ </vt:lpstr>
      <vt:lpstr>           e+ e-  H μ+μ - </vt:lpstr>
      <vt:lpstr>Treatment of the Z-boson width</vt:lpstr>
      <vt:lpstr>Treatment of the Z-boson width</vt:lpstr>
      <vt:lpstr>Treatment of the Z-boson width</vt:lpstr>
      <vt:lpstr>Detailed Techniques and results</vt:lpstr>
      <vt:lpstr>We apply three variants of On-Shell renormalization schemes:</vt:lpstr>
      <vt:lpstr>Input Parameters</vt:lpstr>
      <vt:lpstr>Our predictions in α(0) scheme </vt:lpstr>
      <vt:lpstr>Our predictions for cross section in three different schemes (including uncertainty)</vt:lpstr>
      <vt:lpstr>PowerPoint 演示文稿</vt:lpstr>
      <vt:lpstr>Summary</vt:lpstr>
      <vt:lpstr>PowerPoint 演示文稿</vt:lpstr>
    </vt:vector>
  </TitlesOfParts>
  <Company>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and Outlook of My Work</dc:title>
  <dc:creator>icts-415</dc:creator>
  <cp:lastModifiedBy>swlong</cp:lastModifiedBy>
  <cp:revision>2232</cp:revision>
  <dcterms:created xsi:type="dcterms:W3CDTF">2006-02-23T09:09:31Z</dcterms:created>
  <dcterms:modified xsi:type="dcterms:W3CDTF">2018-06-18T09:37:13Z</dcterms:modified>
</cp:coreProperties>
</file>