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258" r:id="rId3"/>
    <p:sldId id="271" r:id="rId4"/>
    <p:sldId id="272" r:id="rId5"/>
    <p:sldId id="273" r:id="rId6"/>
    <p:sldId id="270" r:id="rId7"/>
    <p:sldId id="260" r:id="rId8"/>
    <p:sldId id="261" r:id="rId9"/>
    <p:sldId id="262" r:id="rId10"/>
    <p:sldId id="263" r:id="rId11"/>
    <p:sldId id="264" r:id="rId12"/>
    <p:sldId id="265" r:id="rId13"/>
    <p:sldId id="274" r:id="rId14"/>
    <p:sldId id="268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7" d="100"/>
          <a:sy n="97" d="100"/>
        </p:scale>
        <p:origin x="948" y="8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1771A5-D35B-445C-AF05-C1EDF4566E2C}" type="datetimeFigureOut">
              <a:rPr lang="zh-CN" altLang="en-US" smtClean="0"/>
              <a:t>2018/6/22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64E7CA-3721-46A1-A796-037742290A8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201455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64E7CA-3721-46A1-A796-037742290A83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470393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A3D7D-8B5C-4D06-B0B8-88BD668A8B10}" type="datetimeFigureOut">
              <a:rPr lang="zh-CN" altLang="en-US" smtClean="0"/>
              <a:t>2018/6/22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3CB4D-60F5-4ACF-B399-3B7853AA971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173981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A3D7D-8B5C-4D06-B0B8-88BD668A8B10}" type="datetimeFigureOut">
              <a:rPr lang="zh-CN" altLang="en-US" smtClean="0"/>
              <a:t>2018/6/22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3CB4D-60F5-4ACF-B399-3B7853AA971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854801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A3D7D-8B5C-4D06-B0B8-88BD668A8B10}" type="datetimeFigureOut">
              <a:rPr lang="zh-CN" altLang="en-US" smtClean="0"/>
              <a:t>2018/6/22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3CB4D-60F5-4ACF-B399-3B7853AA971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503500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A3D7D-8B5C-4D06-B0B8-88BD668A8B10}" type="datetimeFigureOut">
              <a:rPr lang="zh-CN" altLang="en-US" smtClean="0"/>
              <a:t>2018/6/22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3CB4D-60F5-4ACF-B399-3B7853AA971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094535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A3D7D-8B5C-4D06-B0B8-88BD668A8B10}" type="datetimeFigureOut">
              <a:rPr lang="zh-CN" altLang="en-US" smtClean="0"/>
              <a:t>2018/6/22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3CB4D-60F5-4ACF-B399-3B7853AA971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039368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A3D7D-8B5C-4D06-B0B8-88BD668A8B10}" type="datetimeFigureOut">
              <a:rPr lang="zh-CN" altLang="en-US" smtClean="0"/>
              <a:t>2018/6/22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3CB4D-60F5-4ACF-B399-3B7853AA971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943967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A3D7D-8B5C-4D06-B0B8-88BD668A8B10}" type="datetimeFigureOut">
              <a:rPr lang="zh-CN" altLang="en-US" smtClean="0"/>
              <a:t>2018/6/22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3CB4D-60F5-4ACF-B399-3B7853AA971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487500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A3D7D-8B5C-4D06-B0B8-88BD668A8B10}" type="datetimeFigureOut">
              <a:rPr lang="zh-CN" altLang="en-US" smtClean="0"/>
              <a:t>2018/6/22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3CB4D-60F5-4ACF-B399-3B7853AA971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24953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A3D7D-8B5C-4D06-B0B8-88BD668A8B10}" type="datetimeFigureOut">
              <a:rPr lang="zh-CN" altLang="en-US" smtClean="0"/>
              <a:t>2018/6/22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3CB4D-60F5-4ACF-B399-3B7853AA971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450071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A3D7D-8B5C-4D06-B0B8-88BD668A8B10}" type="datetimeFigureOut">
              <a:rPr lang="zh-CN" altLang="en-US" smtClean="0"/>
              <a:t>2018/6/22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3CB4D-60F5-4ACF-B399-3B7853AA971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790067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A3D7D-8B5C-4D06-B0B8-88BD668A8B10}" type="datetimeFigureOut">
              <a:rPr lang="zh-CN" altLang="en-US" smtClean="0"/>
              <a:t>2018/6/22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3CB4D-60F5-4ACF-B399-3B7853AA971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161825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8A3D7D-8B5C-4D06-B0B8-88BD668A8B10}" type="datetimeFigureOut">
              <a:rPr lang="zh-CN" altLang="en-US" smtClean="0"/>
              <a:t>2018/6/22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73CB4D-60F5-4ACF-B399-3B7853AA971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735884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865253" y="1632155"/>
            <a:ext cx="7541315" cy="1188862"/>
          </a:xfrm>
        </p:spPr>
        <p:txBody>
          <a:bodyPr>
            <a:normAutofit/>
          </a:bodyPr>
          <a:lstStyle/>
          <a:p>
            <a:pPr algn="l"/>
            <a:r>
              <a:rPr lang="en-US" altLang="zh-C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Following the density perturbations through a bounce with AdS/CFT Correspondence </a:t>
            </a:r>
            <a:endParaRPr lang="zh-CN" alt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182333"/>
            <a:ext cx="6858000" cy="1797706"/>
          </a:xfrm>
        </p:spPr>
        <p:txBody>
          <a:bodyPr>
            <a:normAutofit/>
          </a:bodyPr>
          <a:lstStyle/>
          <a:p>
            <a:r>
              <a:rPr lang="en-US" altLang="zh-CN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Lei Ming</a:t>
            </a:r>
          </a:p>
          <a:p>
            <a:r>
              <a:rPr lang="en-US" altLang="zh-CN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Nanjing University</a:t>
            </a:r>
          </a:p>
          <a:p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Collaborator: </a:t>
            </a:r>
            <a:r>
              <a:rPr lang="en-US" altLang="zh-CN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Taifan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 Zheng  Supervisor: Edna Cheung</a:t>
            </a:r>
          </a:p>
          <a:p>
            <a:endParaRPr lang="zh-CN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id="{DBFA1B2A-711D-426C-AE8A-145C3E8BC13C}"/>
              </a:ext>
            </a:extLst>
          </p:cNvPr>
          <p:cNvSpPr txBox="1"/>
          <p:nvPr/>
        </p:nvSpPr>
        <p:spPr>
          <a:xfrm>
            <a:off x="1066800" y="5225845"/>
            <a:ext cx="7010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arxiv.org/abs/1701.04287v1,  conditional accepted by European Physical Journal C</a:t>
            </a:r>
            <a:endParaRPr lang="zh-CN" alt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84158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67979" y="815914"/>
            <a:ext cx="7886700" cy="616378"/>
          </a:xfrm>
        </p:spPr>
        <p:txBody>
          <a:bodyPr>
            <a:normAutofit fontScale="90000"/>
          </a:bodyPr>
          <a:lstStyle/>
          <a:p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Solutions and matching</a:t>
            </a:r>
            <a:endParaRPr lang="zh-CN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50" y="1747472"/>
            <a:ext cx="7886700" cy="3742501"/>
          </a:xfrm>
        </p:spPr>
        <p:txBody>
          <a:bodyPr>
            <a:normAutofit fontScale="77500" lnSpcReduction="20000"/>
          </a:bodyPr>
          <a:lstStyle/>
          <a:p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contraction:</a:t>
            </a:r>
          </a:p>
          <a:p>
            <a:endParaRPr lang="en-US" altLang="zh-C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deflation:</a:t>
            </a:r>
          </a:p>
          <a:p>
            <a:endParaRPr lang="en-US" altLang="zh-C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smooth bounce:</a:t>
            </a:r>
          </a:p>
          <a:p>
            <a:endParaRPr lang="en-US" altLang="zh-C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zh-C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locked inflation:</a:t>
            </a:r>
          </a:p>
          <a:p>
            <a:endParaRPr lang="en-US" altLang="zh-C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expansion:</a:t>
            </a:r>
          </a:p>
          <a:p>
            <a:endParaRPr lang="zh-CN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2095" y="2113783"/>
            <a:ext cx="4679810" cy="500132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4505" y="2944357"/>
            <a:ext cx="2614978" cy="442974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8387" y="3649395"/>
            <a:ext cx="4207213" cy="620550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3800" y="4532009"/>
            <a:ext cx="2536385" cy="407251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9314" y="5276633"/>
            <a:ext cx="4065361" cy="457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89686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50" y="658559"/>
            <a:ext cx="7886700" cy="596595"/>
          </a:xfrm>
        </p:spPr>
        <p:txBody>
          <a:bodyPr>
            <a:normAutofit fontScale="90000"/>
          </a:bodyPr>
          <a:lstStyle/>
          <a:p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Solutions and matching</a:t>
            </a:r>
            <a:endParaRPr lang="zh-CN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/>
              <p:cNvSpPr>
                <a:spLocks noGrp="1"/>
              </p:cNvSpPr>
              <p:nvPr>
                <p:ph idx="1"/>
              </p:nvPr>
            </p:nvSpPr>
            <p:spPr>
              <a:xfrm>
                <a:off x="618187" y="1534635"/>
                <a:ext cx="7886700" cy="4522036"/>
              </a:xfrm>
            </p:spPr>
            <p:txBody>
              <a:bodyPr>
                <a:normAutofit fontScale="92500" lnSpcReduction="10000"/>
              </a:bodyPr>
              <a:lstStyle/>
              <a:p>
                <a:r>
                  <a:rPr lang="en-US" altLang="zh-CN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matching at -t</a:t>
                </a:r>
                <a:r>
                  <a:rPr lang="en-US" altLang="zh-CN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en-US" altLang="zh-CN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</a:t>
                </a:r>
              </a:p>
              <a:p>
                <a:endParaRPr lang="en-US" altLang="zh-CN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endParaRPr lang="en-US" altLang="zh-CN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endParaRPr lang="en-US" altLang="zh-CN" dirty="0"/>
              </a:p>
              <a:p>
                <a:r>
                  <a:rPr lang="en-US" altLang="zh-CN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matching at –t</a:t>
                </a:r>
                <a:r>
                  <a:rPr lang="en-US" altLang="zh-CN" baseline="-25000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r>
                  <a:rPr lang="en-US" altLang="zh-CN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</a:t>
                </a:r>
              </a:p>
              <a:p>
                <a:endParaRPr lang="en-US" altLang="zh-CN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altLang="zh-CN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altLang="zh-CN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altLang="zh-CN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matching at t</a:t>
                </a:r>
                <a:r>
                  <a:rPr lang="en-US" altLang="zh-CN" baseline="-25000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r>
                  <a:rPr lang="en-US" altLang="zh-CN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and t</a:t>
                </a:r>
                <a:r>
                  <a:rPr lang="en-US" altLang="zh-CN" baseline="-25000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  </a:t>
                </a:r>
                <a:r>
                  <a:rPr lang="en-US" altLang="zh-CN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…...</a:t>
                </a:r>
              </a:p>
              <a:p>
                <a:pPr marL="0" indent="0">
                  <a:buNone/>
                </a:pPr>
                <a:r>
                  <a:rPr lang="en-US" altLang="zh-CN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         relations from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𝐿</m:t>
                        </m:r>
                      </m:e>
                      <m:sub>
                        <m:r>
                          <a:rPr lang="en-US" altLang="zh-CN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1,2</m:t>
                        </m:r>
                      </m:sub>
                    </m:sSub>
                    <m:d>
                      <m:dPr>
                        <m:ctrlPr>
                          <a:rPr lang="en-US" altLang="zh-CN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altLang="zh-CN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𝑘</m:t>
                        </m:r>
                      </m:e>
                    </m:d>
                  </m:oMath>
                </a14:m>
                <a:r>
                  <a:rPr lang="en-US" altLang="zh-CN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to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altLang="zh-CN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𝑅</m:t>
                        </m:r>
                      </m:e>
                      <m:sub>
                        <m:r>
                          <a:rPr lang="en-US" altLang="zh-CN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1,2</m:t>
                        </m:r>
                      </m:sub>
                    </m:sSub>
                    <m:r>
                      <a:rPr lang="en-US" altLang="zh-CN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(</m:t>
                    </m:r>
                    <m:r>
                      <a:rPr lang="en-US" altLang="zh-CN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𝑘</m:t>
                    </m:r>
                    <m:r>
                      <a:rPr lang="en-US" altLang="zh-CN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endParaRPr lang="en-US" altLang="zh-CN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endParaRPr lang="en-US" altLang="zh-CN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altLang="zh-CN" dirty="0">
                  <a:solidFill>
                    <a:prstClr val="black"/>
                  </a:solidFill>
                </a:endParaRPr>
              </a:p>
              <a:p>
                <a:endParaRPr lang="en-US" altLang="zh-CN" dirty="0">
                  <a:solidFill>
                    <a:prstClr val="black"/>
                  </a:solidFill>
                </a:endParaRPr>
              </a:p>
              <a:p>
                <a:endParaRPr lang="en-US" altLang="zh-CN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3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18187" y="1534635"/>
                <a:ext cx="7886700" cy="4522036"/>
              </a:xfrm>
              <a:blipFill>
                <a:blip r:embed="rId2"/>
                <a:stretch>
                  <a:fillRect l="-1159" t="-3100" b="-94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图片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8016" y="1904232"/>
            <a:ext cx="4007042" cy="1429806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8479" y="4506623"/>
            <a:ext cx="3425678" cy="505770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7610" y="3895326"/>
            <a:ext cx="3346547" cy="4963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9646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/>
              <p:cNvSpPr>
                <a:spLocks noGrp="1"/>
              </p:cNvSpPr>
              <p:nvPr>
                <p:ph idx="1"/>
              </p:nvPr>
            </p:nvSpPr>
            <p:spPr>
              <a:xfrm>
                <a:off x="628650" y="1279282"/>
                <a:ext cx="7886700" cy="4210691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altLang="zh-CN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small wave number limit compared to time scales, or in the horizon: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𝑘𝑡</m:t>
                      </m:r>
                      <m:r>
                        <a:rPr lang="en-US" altLang="zh-CN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≪1</m:t>
                      </m:r>
                    </m:oMath>
                  </m:oMathPara>
                </a14:m>
                <a:endParaRPr lang="en-US" altLang="zh-CN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en-US" altLang="zh-CN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then there is no extra k dependence in the relations, the spectral index will mainly depend on these functions.</a:t>
                </a:r>
              </a:p>
              <a:p>
                <a:pPr marL="0" indent="0">
                  <a:buNone/>
                </a:pPr>
                <a:endParaRPr lang="en-US" altLang="zh-CN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en-US" altLang="zh-CN" sz="27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Conclusion: the scale invariance, if existed, will hold through the bounce process.</a:t>
                </a:r>
              </a:p>
              <a:p>
                <a:endParaRPr lang="en-US" altLang="zh-CN" dirty="0"/>
              </a:p>
              <a:p>
                <a:endParaRPr lang="zh-CN" altLang="en-US" dirty="0"/>
              </a:p>
            </p:txBody>
          </p:sp>
        </mc:Choice>
        <mc:Fallback xmlns="">
          <p:sp>
            <p:nvSpPr>
              <p:cNvPr id="3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28650" y="1279282"/>
                <a:ext cx="7886700" cy="4210691"/>
              </a:xfrm>
              <a:blipFill>
                <a:blip r:embed="rId2"/>
                <a:stretch>
                  <a:fillRect l="-1546" t="-2605" r="-464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5512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76D76E8-631A-4953-996D-402069D1D5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Summary and outlook</a:t>
            </a:r>
            <a:endParaRPr lang="zh-CN" alt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7ACD1539-E45C-4E4A-A859-B9D7C35AAA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553497"/>
            <a:ext cx="7886700" cy="4623466"/>
          </a:xfrm>
        </p:spPr>
        <p:txBody>
          <a:bodyPr/>
          <a:lstStyle/>
          <a:p>
            <a:r>
              <a:rPr lang="en-US" altLang="zh-CN" dirty="0"/>
              <a:t>using the </a:t>
            </a:r>
            <a:r>
              <a:rPr lang="en-US" altLang="zh-CN" dirty="0" err="1"/>
              <a:t>AdS</a:t>
            </a:r>
            <a:r>
              <a:rPr lang="en-US" altLang="zh-CN" dirty="0"/>
              <a:t>/CFT correspondence to study whether the spectral index of the primordial perturbations is altered by the bounce dynamics, especially in the Coupled-Scalar-Tachyon Bounce Universe model</a:t>
            </a:r>
          </a:p>
          <a:p>
            <a:r>
              <a:rPr lang="en-US" altLang="zh-CN" dirty="0"/>
              <a:t>some more details about compactification and the D-brane and anti-D-brane annihilation process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8917983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061921" y="2690446"/>
            <a:ext cx="3136656" cy="79130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CN" sz="4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Thank you!</a:t>
            </a:r>
            <a:endParaRPr lang="zh-CN" altLang="en-US" sz="4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04779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AdS/CFT bounce</a:t>
            </a:r>
            <a:endParaRPr lang="zh-CN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49" y="1484672"/>
            <a:ext cx="8181053" cy="5093110"/>
          </a:xfrm>
        </p:spPr>
        <p:txBody>
          <a:bodyPr>
            <a:normAutofit fontScale="85000" lnSpcReduction="20000"/>
          </a:bodyPr>
          <a:lstStyle/>
          <a:p>
            <a:r>
              <a:rPr lang="en-US" altLang="zh-CN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Why bounce, especially CSTB ?</a:t>
            </a:r>
          </a:p>
          <a:p>
            <a:pPr marL="0" indent="0">
              <a:buNone/>
            </a:pPr>
            <a:r>
              <a:rPr lang="en-US" altLang="zh-CN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solving the Big Bang Singularity, Horizon as well as Flatness problems, and CSTB can producing a scale invariant spectrum during contraction phase, and  realize bounce without violation of the null energy condition</a:t>
            </a:r>
          </a:p>
          <a:p>
            <a:pPr marL="0" indent="0">
              <a:buNone/>
            </a:pPr>
            <a:endParaRPr lang="en-US" altLang="zh-C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Why AdS/CFT ?</a:t>
            </a:r>
          </a:p>
          <a:p>
            <a:r>
              <a:rPr lang="en-US" altLang="zh-CN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bounce point: gravitational interactions may be strongly coupled</a:t>
            </a:r>
          </a:p>
          <a:p>
            <a:r>
              <a:rPr lang="en-US" altLang="zh-CN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AdS/CFT: bulk/boundary correspondence is a strong/weak duality</a:t>
            </a:r>
          </a:p>
          <a:p>
            <a:r>
              <a:rPr lang="en-US" altLang="zh-CN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CSTB: type IIB string theory</a:t>
            </a:r>
            <a:endParaRPr lang="zh-CN" alt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81979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C1246CB-B40F-47AD-BE28-60861A634E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780332"/>
          </a:xfrm>
        </p:spPr>
        <p:txBody>
          <a:bodyPr>
            <a:noAutofit/>
          </a:bodyPr>
          <a:lstStyle/>
          <a:p>
            <a:r>
              <a:rPr lang="en-US" altLang="zh-C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CSTB: Coupled Scalar Tachyon Bounce model</a:t>
            </a:r>
            <a:endParaRPr lang="zh-CN" alt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7E9228B-8AC7-48D3-809F-341BCB3080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3063" y="1141847"/>
            <a:ext cx="7886700" cy="5544088"/>
          </a:xfrm>
        </p:spPr>
        <p:txBody>
          <a:bodyPr>
            <a:normAutofit fontScale="62500" lnSpcReduction="20000"/>
          </a:bodyPr>
          <a:lstStyle/>
          <a:p>
            <a:r>
              <a:rPr lang="en-US" altLang="zh-CN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constructed from a Rolling Tachyon and its coupling to the Scalar (Higgs) fields in a system of D-branes and anti-D-branes</a:t>
            </a:r>
          </a:p>
          <a:p>
            <a:endParaRPr lang="en-US" altLang="zh-C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zh-C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zh-C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zh-C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zh-C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zh-C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zh-C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zh-C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zh-C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zh-C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zh-C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zh-C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CN" sz="2600" dirty="0"/>
              <a:t>       </a:t>
            </a:r>
            <a:r>
              <a:rPr lang="en-US" altLang="zh-CN" sz="2200" dirty="0"/>
              <a:t>Bound to bounce: A coupled scalar tachyon model for a smoothly bouncing or cyclic universe. Phys. Dark Univ. 3, 18 (2014) doi:10.1016/j.dark.2014.02.001</a:t>
            </a:r>
            <a:endParaRPr lang="zh-CN" alt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4DB01926-0C5B-478E-BF12-E8E97E7032A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8467" y="2052457"/>
            <a:ext cx="6167065" cy="3867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26822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8E3F2B3-3D62-4F8B-97BA-07EA994D65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28600"/>
            <a:ext cx="7886700" cy="814388"/>
          </a:xfrm>
        </p:spPr>
        <p:txBody>
          <a:bodyPr>
            <a:normAutofit/>
          </a:bodyPr>
          <a:lstStyle/>
          <a:p>
            <a:r>
              <a:rPr lang="en-US" altLang="zh-CN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CSTB model</a:t>
            </a:r>
            <a:endParaRPr lang="zh-CN" alt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BADF9AA5-C490-4424-AC76-DBC1D845358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28650" y="935294"/>
                <a:ext cx="7886700" cy="1350706"/>
              </a:xfrm>
            </p:spPr>
            <p:txBody>
              <a:bodyPr>
                <a:normAutofit/>
              </a:bodyPr>
              <a:lstStyle/>
              <a:p>
                <a:r>
                  <a:rPr lang="en-US" altLang="zh-CN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 method to analyse early universe models -- inflation or its alternative -- by the time independence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sz="20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zh-CN" altLang="en-US" sz="20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𝜂</m:t>
                        </m:r>
                      </m:e>
                      <m:sup>
                        <m:r>
                          <a:rPr lang="en-US" altLang="zh-CN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𝑊</m:t>
                        </m:r>
                        <m:r>
                          <a:rPr lang="en-US" altLang="zh-CN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(</m:t>
                        </m:r>
                        <m:r>
                          <a:rPr lang="zh-CN" altLang="en-US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𝜐</m:t>
                        </m:r>
                        <m:r>
                          <a:rPr lang="en-US" altLang="zh-CN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lang="en-US" altLang="zh-CN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𝑚</m:t>
                        </m:r>
                        <m:r>
                          <a:rPr lang="en-US" altLang="zh-CN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)</m:t>
                        </m:r>
                      </m:sup>
                    </m:sSup>
                  </m:oMath>
                </a14:m>
                <a:r>
                  <a:rPr lang="en-US" altLang="zh-CN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and scale invariance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sz="20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altLang="zh-CN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𝑘</m:t>
                        </m:r>
                      </m:e>
                      <m:sup>
                        <m:r>
                          <a:rPr lang="en-US" altLang="zh-CN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𝐿</m:t>
                        </m:r>
                        <m:r>
                          <a:rPr lang="en-US" altLang="zh-CN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(</m:t>
                        </m:r>
                        <m:r>
                          <a:rPr lang="zh-CN" altLang="en-US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𝜈</m:t>
                        </m:r>
                        <m:r>
                          <a:rPr lang="en-US" altLang="zh-CN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lang="en-US" altLang="zh-CN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𝑚</m:t>
                        </m:r>
                        <m:r>
                          <a:rPr lang="en-US" altLang="zh-CN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)</m:t>
                        </m:r>
                      </m:sup>
                    </m:sSup>
                  </m:oMath>
                </a14:m>
                <a:r>
                  <a:rPr lang="zh-CN" alt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zh-CN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of perturbation modes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20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zh-CN" altLang="en-US" sz="20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𝜒</m:t>
                        </m:r>
                      </m:e>
                      <m:sub>
                        <m:r>
                          <a:rPr lang="en-US" altLang="zh-CN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en-US" altLang="zh-CN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</a:t>
                </a:r>
                <a:endParaRPr lang="zh-CN" altLang="en-US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BADF9AA5-C490-4424-AC76-DBC1D845358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28650" y="935294"/>
                <a:ext cx="7886700" cy="1350706"/>
              </a:xfrm>
              <a:blipFill>
                <a:blip r:embed="rId2"/>
                <a:stretch>
                  <a:fillRect l="-696" t="-4505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图片 4">
            <a:extLst>
              <a:ext uri="{FF2B5EF4-FFF2-40B4-BE49-F238E27FC236}">
                <a16:creationId xmlns:a16="http://schemas.microsoft.com/office/drawing/2014/main" id="{C8BEE436-79C9-4480-BA52-DC44335D36A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0468" y="1860519"/>
            <a:ext cx="6517045" cy="4384291"/>
          </a:xfrm>
          <a:prstGeom prst="rect">
            <a:avLst/>
          </a:prstGeom>
        </p:spPr>
      </p:pic>
      <p:pic>
        <p:nvPicPr>
          <p:cNvPr id="7" name="图片 6">
            <a:extLst>
              <a:ext uri="{FF2B5EF4-FFF2-40B4-BE49-F238E27FC236}">
                <a16:creationId xmlns:a16="http://schemas.microsoft.com/office/drawing/2014/main" id="{41A56485-6293-473B-ADAC-9BB690DEDA1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0779" y="1513089"/>
            <a:ext cx="2734457" cy="425249"/>
          </a:xfrm>
          <a:prstGeom prst="rect">
            <a:avLst/>
          </a:prstGeom>
        </p:spPr>
      </p:pic>
      <p:sp>
        <p:nvSpPr>
          <p:cNvPr id="8" name="文本框 7">
            <a:extLst>
              <a:ext uri="{FF2B5EF4-FFF2-40B4-BE49-F238E27FC236}">
                <a16:creationId xmlns:a16="http://schemas.microsoft.com/office/drawing/2014/main" id="{3BA3B9BD-BBB3-47BD-815C-29BBD65C05C2}"/>
              </a:ext>
            </a:extLst>
          </p:cNvPr>
          <p:cNvSpPr txBox="1"/>
          <p:nvPr/>
        </p:nvSpPr>
        <p:spPr>
          <a:xfrm>
            <a:off x="1747838" y="6265032"/>
            <a:ext cx="5648324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scale invariant power spectrum of the primordial curvature perturbations from the coupled scalar tachyon bounce cosmos, JCAP 1407,008 (2014) doi:10.1088/1475-7516/2014/07/008</a:t>
            </a:r>
            <a:endParaRPr lang="zh-CN" altLang="en-US" sz="10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" name="图片 9">
            <a:extLst>
              <a:ext uri="{FF2B5EF4-FFF2-40B4-BE49-F238E27FC236}">
                <a16:creationId xmlns:a16="http://schemas.microsoft.com/office/drawing/2014/main" id="{988FEBB9-3D21-41D5-90B8-9F8F003D2B4B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4151" y="2041327"/>
            <a:ext cx="2699381" cy="7145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23941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934DB22-7080-48B8-B8CF-7F331DAA0C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36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AdS</a:t>
            </a:r>
            <a:r>
              <a:rPr lang="en-US" altLang="zh-CN" sz="360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/CFT correspondence </a:t>
            </a:r>
            <a:endParaRPr lang="zh-CN" altLang="en-US"/>
          </a:p>
        </p:txBody>
      </p:sp>
      <p:pic>
        <p:nvPicPr>
          <p:cNvPr id="9" name="内容占位符 8">
            <a:extLst>
              <a:ext uri="{FF2B5EF4-FFF2-40B4-BE49-F238E27FC236}">
                <a16:creationId xmlns:a16="http://schemas.microsoft.com/office/drawing/2014/main" id="{24562B24-4D8A-4DB2-AF4A-B91FA08EBB4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1889" y="1825625"/>
            <a:ext cx="4140221" cy="4351338"/>
          </a:xfrm>
        </p:spPr>
      </p:pic>
    </p:spTree>
    <p:extLst>
      <p:ext uri="{BB962C8B-B14F-4D97-AF65-F5344CB8AC3E}">
        <p14:creationId xmlns:p14="http://schemas.microsoft.com/office/powerpoint/2010/main" val="36508648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2D7FEA0-FB7E-4A52-9C27-96F900852D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681037"/>
            <a:ext cx="7886700" cy="1009652"/>
          </a:xfrm>
        </p:spPr>
        <p:txBody>
          <a:bodyPr>
            <a:normAutofit/>
          </a:bodyPr>
          <a:lstStyle/>
          <a:p>
            <a:r>
              <a:rPr lang="en-US" altLang="zh-CN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AdS/CFT correspondence </a:t>
            </a:r>
            <a:endParaRPr lang="zh-CN" alt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标题 1">
                <a:extLst>
                  <a:ext uri="{FF2B5EF4-FFF2-40B4-BE49-F238E27FC236}">
                    <a16:creationId xmlns:a16="http://schemas.microsoft.com/office/drawing/2014/main" id="{6AD4CA9E-8289-4C51-A615-298E8247612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28650" y="1825625"/>
                <a:ext cx="8274460" cy="4201549"/>
              </a:xfrm>
            </p:spPr>
            <p:txBody>
              <a:bodyPr>
                <a:normAutofit fontScale="92500" lnSpcReduction="20000"/>
              </a:bodyPr>
              <a:lstStyle/>
              <a:p>
                <a:r>
                  <a:rPr lang="en-US" altLang="zh-CN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bulk                       primordial perturbations </a:t>
                </a:r>
              </a:p>
              <a:p>
                <a:pPr marL="0" indent="0">
                  <a:buNone/>
                </a:pPr>
                <a:r>
                  <a:rPr lang="en-US" altLang="zh-CN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     </a:t>
                </a:r>
                <a:r>
                  <a:rPr lang="en-US" altLang="zh-CN" sz="2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generated during contraction phase, CMB,GW etc.</a:t>
                </a:r>
                <a:endParaRPr lang="en-US" altLang="zh-CN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altLang="zh-CN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endParaRPr lang="en-US" altLang="zh-CN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altLang="zh-CN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boundary                     gauge fields     </a:t>
                </a:r>
              </a:p>
              <a:p>
                <a:pPr marL="0" indent="0">
                  <a:buNone/>
                </a:pPr>
                <a:r>
                  <a:rPr lang="en-US" altLang="zh-CN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   </a:t>
                </a:r>
                <a:r>
                  <a:rPr lang="en-US" altLang="zh-CN" sz="2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 Yang-Mills coupling is determined by the dilaton,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altLang="zh-CN" sz="22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SupPr>
                      <m:e>
                        <m:r>
                          <a:rPr lang="en-US" altLang="zh-CN" sz="22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𝑔</m:t>
                        </m:r>
                      </m:e>
                      <m:sub>
                        <m:r>
                          <a:rPr lang="en-US" altLang="zh-CN" sz="22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𝑌𝑀</m:t>
                        </m:r>
                      </m:sub>
                      <m:sup>
                        <m:r>
                          <a:rPr lang="en-US" altLang="zh-CN" sz="22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bSup>
                    <m:r>
                      <a:rPr lang="en-US" altLang="zh-CN" sz="22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zh-CN" altLang="en-US" sz="22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𝜙</m:t>
                    </m:r>
                  </m:oMath>
                </a14:m>
                <a:endParaRPr lang="en-US" altLang="zh-CN" sz="17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altLang="zh-CN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altLang="zh-CN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altLang="zh-CN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bulk                    time dependent dilaton solution</a:t>
                </a:r>
                <a:br>
                  <a:rPr lang="en-US" altLang="zh-CN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endParaRPr lang="zh-CN" alt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" name="标题 1">
                <a:extLst>
                  <a:ext uri="{FF2B5EF4-FFF2-40B4-BE49-F238E27FC236}">
                    <a16:creationId xmlns:a16="http://schemas.microsoft.com/office/drawing/2014/main" id="{6AD4CA9E-8289-4C51-A615-298E8247612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28650" y="1825625"/>
                <a:ext cx="8274460" cy="4201549"/>
              </a:xfrm>
              <a:blipFill>
                <a:blip r:embed="rId2"/>
                <a:stretch>
                  <a:fillRect l="-1105" t="-3913" r="-22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" name="直接箭头连接符 5">
            <a:extLst>
              <a:ext uri="{FF2B5EF4-FFF2-40B4-BE49-F238E27FC236}">
                <a16:creationId xmlns:a16="http://schemas.microsoft.com/office/drawing/2014/main" id="{AB6DF8FD-F934-4423-B491-07A26A840DEE}"/>
              </a:ext>
            </a:extLst>
          </p:cNvPr>
          <p:cNvCxnSpPr>
            <a:cxnSpLocks/>
          </p:cNvCxnSpPr>
          <p:nvPr/>
        </p:nvCxnSpPr>
        <p:spPr>
          <a:xfrm>
            <a:off x="1327355" y="2310581"/>
            <a:ext cx="0" cy="921774"/>
          </a:xfrm>
          <a:prstGeom prst="straightConnector1">
            <a:avLst/>
          </a:prstGeom>
          <a:ln w="412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接箭头连接符 7">
            <a:extLst>
              <a:ext uri="{FF2B5EF4-FFF2-40B4-BE49-F238E27FC236}">
                <a16:creationId xmlns:a16="http://schemas.microsoft.com/office/drawing/2014/main" id="{1EA150EC-DD5C-4447-9C90-EEF12F50D61F}"/>
              </a:ext>
            </a:extLst>
          </p:cNvPr>
          <p:cNvCxnSpPr>
            <a:cxnSpLocks/>
          </p:cNvCxnSpPr>
          <p:nvPr/>
        </p:nvCxnSpPr>
        <p:spPr>
          <a:xfrm>
            <a:off x="1327355" y="3908323"/>
            <a:ext cx="0" cy="921774"/>
          </a:xfrm>
          <a:prstGeom prst="straightConnector1">
            <a:avLst/>
          </a:prstGeom>
          <a:ln w="412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950563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2728" y="702883"/>
            <a:ext cx="7886700" cy="4351338"/>
          </a:xfrm>
        </p:spPr>
        <p:txBody>
          <a:bodyPr/>
          <a:lstStyle/>
          <a:p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Embedded into a AdS</a:t>
            </a:r>
            <a:r>
              <a:rPr lang="en-US" altLang="zh-CN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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altLang="zh-CN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 :</a:t>
            </a:r>
            <a:endParaRPr lang="en-US" altLang="zh-CN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zh-CN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zh-CN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zh-CN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low energy effective action of Type IIB string </a:t>
            </a:r>
            <a:r>
              <a:rPr lang="en-US" altLang="zh-CN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endParaRPr lang="en-US" altLang="zh-CN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2" name="图片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7012" y="1303564"/>
            <a:ext cx="6889976" cy="874281"/>
          </a:xfrm>
          <a:prstGeom prst="rect">
            <a:avLst/>
          </a:prstGeom>
        </p:spPr>
      </p:pic>
      <p:pic>
        <p:nvPicPr>
          <p:cNvPr id="13" name="图片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9248" y="3037344"/>
            <a:ext cx="5873960" cy="22327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64432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50" y="1186961"/>
            <a:ext cx="7886700" cy="4303011"/>
          </a:xfrm>
        </p:spPr>
        <p:txBody>
          <a:bodyPr>
            <a:normAutofit fontScale="92500" lnSpcReduction="20000"/>
          </a:bodyPr>
          <a:lstStyle/>
          <a:p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equations of motion :</a:t>
            </a:r>
          </a:p>
          <a:p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endParaRPr lang="en-US" altLang="zh-CN" dirty="0"/>
          </a:p>
          <a:p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time dependent dilaton solution </a:t>
            </a:r>
            <a:r>
              <a:rPr lang="el-GR" altLang="zh-CN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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 :</a:t>
            </a:r>
            <a:endParaRPr lang="zh-CN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7978" y="1491990"/>
            <a:ext cx="5863337" cy="3064624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6889" y="5190681"/>
            <a:ext cx="3543116" cy="5985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35787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50" y="1200151"/>
            <a:ext cx="7886700" cy="4289822"/>
          </a:xfrm>
        </p:spPr>
        <p:txBody>
          <a:bodyPr/>
          <a:lstStyle/>
          <a:p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After rescaling and Fourier transformation:</a:t>
            </a:r>
          </a:p>
          <a:p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modes of the gauge </a:t>
            </a:r>
            <a:r>
              <a:rPr lang="en-US" altLang="zh-CN">
                <a:latin typeface="Times New Roman" panose="02020603050405020304" pitchFamily="18" charset="0"/>
                <a:cs typeface="Times New Roman" panose="02020603050405020304" pitchFamily="18" charset="0"/>
              </a:rPr>
              <a:t>field </a:t>
            </a:r>
            <a:endParaRPr lang="en-US" altLang="zh-C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zh-C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where</a:t>
            </a:r>
          </a:p>
          <a:p>
            <a:pPr marL="0" indent="0">
              <a:buNone/>
            </a:pPr>
            <a:endParaRPr lang="en-US" altLang="zh-C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phases of universe evolution in the CSTB model:</a:t>
            </a:r>
          </a:p>
          <a:p>
            <a:endParaRPr lang="en-US" altLang="zh-C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zh-CN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2622" y="2290978"/>
            <a:ext cx="2378756" cy="534305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2177" y="3123766"/>
            <a:ext cx="1465121" cy="610467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6367" y="4196472"/>
            <a:ext cx="4479757" cy="19790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30342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 主题​​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​​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477</Words>
  <Application>Microsoft Office PowerPoint</Application>
  <PresentationFormat>全屏显示(4:3)</PresentationFormat>
  <Paragraphs>97</Paragraphs>
  <Slides>14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14</vt:i4>
      </vt:variant>
    </vt:vector>
  </HeadingPairs>
  <TitlesOfParts>
    <vt:vector size="23" baseType="lpstr">
      <vt:lpstr>等线</vt:lpstr>
      <vt:lpstr>等线 Light</vt:lpstr>
      <vt:lpstr>Arial</vt:lpstr>
      <vt:lpstr>Calibri</vt:lpstr>
      <vt:lpstr>Calibri Light</vt:lpstr>
      <vt:lpstr>Cambria Math</vt:lpstr>
      <vt:lpstr>Symbol</vt:lpstr>
      <vt:lpstr>Times New Roman</vt:lpstr>
      <vt:lpstr>Office 主题​​</vt:lpstr>
      <vt:lpstr>Following the density perturbations through a bounce with AdS/CFT Correspondence </vt:lpstr>
      <vt:lpstr>AdS/CFT bounce</vt:lpstr>
      <vt:lpstr>CSTB: Coupled Scalar Tachyon Bounce model</vt:lpstr>
      <vt:lpstr>CSTB model</vt:lpstr>
      <vt:lpstr>AdS/CFT correspondence </vt:lpstr>
      <vt:lpstr>AdS/CFT correspondence </vt:lpstr>
      <vt:lpstr>PowerPoint 演示文稿</vt:lpstr>
      <vt:lpstr>PowerPoint 演示文稿</vt:lpstr>
      <vt:lpstr>PowerPoint 演示文稿</vt:lpstr>
      <vt:lpstr>Solutions and matching</vt:lpstr>
      <vt:lpstr>Solutions and matching</vt:lpstr>
      <vt:lpstr>PowerPoint 演示文稿</vt:lpstr>
      <vt:lpstr>Summary and outlook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Progress Report</dc:title>
  <dc:creator>明 磊</dc:creator>
  <cp:lastModifiedBy>明 磊</cp:lastModifiedBy>
  <cp:revision>50</cp:revision>
  <dcterms:created xsi:type="dcterms:W3CDTF">2018-05-13T07:27:45Z</dcterms:created>
  <dcterms:modified xsi:type="dcterms:W3CDTF">2018-06-22T12:45:24Z</dcterms:modified>
</cp:coreProperties>
</file>