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7"/>
  </p:notesMasterIdLst>
  <p:sldIdLst>
    <p:sldId id="256" r:id="rId2"/>
    <p:sldId id="295" r:id="rId3"/>
    <p:sldId id="258" r:id="rId4"/>
    <p:sldId id="291" r:id="rId5"/>
    <p:sldId id="294" r:id="rId6"/>
    <p:sldId id="259" r:id="rId7"/>
    <p:sldId id="260" r:id="rId8"/>
    <p:sldId id="261" r:id="rId9"/>
    <p:sldId id="280" r:id="rId10"/>
    <p:sldId id="262" r:id="rId11"/>
    <p:sldId id="263" r:id="rId12"/>
    <p:sldId id="293" r:id="rId13"/>
    <p:sldId id="282" r:id="rId14"/>
    <p:sldId id="283" r:id="rId15"/>
    <p:sldId id="277" r:id="rId16"/>
    <p:sldId id="285" r:id="rId17"/>
    <p:sldId id="267" r:id="rId18"/>
    <p:sldId id="266" r:id="rId19"/>
    <p:sldId id="292" r:id="rId20"/>
    <p:sldId id="275" r:id="rId21"/>
    <p:sldId id="290" r:id="rId22"/>
    <p:sldId id="286" r:id="rId23"/>
    <p:sldId id="287" r:id="rId24"/>
    <p:sldId id="288" r:id="rId25"/>
    <p:sldId id="289"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94660"/>
  </p:normalViewPr>
  <p:slideViewPr>
    <p:cSldViewPr>
      <p:cViewPr varScale="1">
        <p:scale>
          <a:sx n="77" d="100"/>
          <a:sy n="77" d="100"/>
        </p:scale>
        <p:origin x="106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5D4B7-BEEC-496B-98D1-150EBC890CC8}" type="datetimeFigureOut">
              <a:rPr lang="zh-CN" altLang="en-US" smtClean="0"/>
              <a:t>2018/6/21</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B3B565-3719-4E0A-8A14-174F862BD166}" type="slidenum">
              <a:rPr lang="zh-CN" altLang="en-US" smtClean="0"/>
              <a:t>‹#›</a:t>
            </a:fld>
            <a:endParaRPr lang="zh-CN" altLang="en-US"/>
          </a:p>
        </p:txBody>
      </p:sp>
    </p:spTree>
    <p:extLst>
      <p:ext uri="{BB962C8B-B14F-4D97-AF65-F5344CB8AC3E}">
        <p14:creationId xmlns:p14="http://schemas.microsoft.com/office/powerpoint/2010/main" val="3811256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602318-9608-4A04-A631-5A155EC53D91}"/>
              </a:ext>
            </a:extLst>
          </p:cNvPr>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328E32DE-2A39-4D97-97FC-F7027F22376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F922272-DB03-4CA5-A269-B9BEE0FCE733}"/>
              </a:ext>
            </a:extLst>
          </p:cNvPr>
          <p:cNvSpPr>
            <a:spLocks noGrp="1"/>
          </p:cNvSpPr>
          <p:nvPr>
            <p:ph type="dt" sz="half" idx="10"/>
          </p:nvPr>
        </p:nvSpPr>
        <p:spPr/>
        <p:txBody>
          <a:bodyPr/>
          <a:lstStyle/>
          <a:p>
            <a:r>
              <a:rPr lang="en-US" altLang="zh-CN"/>
              <a:t>2018/6/22</a:t>
            </a:r>
            <a:endParaRPr lang="zh-CN" altLang="en-US"/>
          </a:p>
        </p:txBody>
      </p:sp>
      <p:sp>
        <p:nvSpPr>
          <p:cNvPr id="5" name="页脚占位符 4">
            <a:extLst>
              <a:ext uri="{FF2B5EF4-FFF2-40B4-BE49-F238E27FC236}">
                <a16:creationId xmlns:a16="http://schemas.microsoft.com/office/drawing/2014/main" id="{C8AB1773-E14C-41FF-BF1A-8D26CF528B01}"/>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6" name="灯片编号占位符 5">
            <a:extLst>
              <a:ext uri="{FF2B5EF4-FFF2-40B4-BE49-F238E27FC236}">
                <a16:creationId xmlns:a16="http://schemas.microsoft.com/office/drawing/2014/main" id="{B8BA8E72-4E4D-485B-BA0D-A2130FD7F8EF}"/>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2723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719720-E532-4A46-AD8C-F8E7DC61A86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26E5B70-9063-4B8B-9961-97A69A82652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A57D795-994A-4A98-B94B-238BDDC6A5DD}"/>
              </a:ext>
            </a:extLst>
          </p:cNvPr>
          <p:cNvSpPr>
            <a:spLocks noGrp="1"/>
          </p:cNvSpPr>
          <p:nvPr>
            <p:ph type="dt" sz="half" idx="10"/>
          </p:nvPr>
        </p:nvSpPr>
        <p:spPr/>
        <p:txBody>
          <a:bodyPr/>
          <a:lstStyle/>
          <a:p>
            <a:r>
              <a:rPr lang="en-US" altLang="zh-CN"/>
              <a:t>2018/6/22</a:t>
            </a:r>
            <a:endParaRPr lang="zh-CN" altLang="en-US"/>
          </a:p>
        </p:txBody>
      </p:sp>
      <p:sp>
        <p:nvSpPr>
          <p:cNvPr id="5" name="页脚占位符 4">
            <a:extLst>
              <a:ext uri="{FF2B5EF4-FFF2-40B4-BE49-F238E27FC236}">
                <a16:creationId xmlns:a16="http://schemas.microsoft.com/office/drawing/2014/main" id="{C1415A81-022D-4457-8BCA-1F038ADD4AE9}"/>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6" name="灯片编号占位符 5">
            <a:extLst>
              <a:ext uri="{FF2B5EF4-FFF2-40B4-BE49-F238E27FC236}">
                <a16:creationId xmlns:a16="http://schemas.microsoft.com/office/drawing/2014/main" id="{550304B7-B6E4-4AF2-8191-D55E0B9D6F4C}"/>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32268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4D1C918-356C-4497-92BC-69DF861590C4}"/>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7913A45-A45A-4107-A77F-F7C19DA19A3D}"/>
              </a:ext>
            </a:extLst>
          </p:cNvPr>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94436FD-1B1A-4253-A73C-56BCDCD6159E}"/>
              </a:ext>
            </a:extLst>
          </p:cNvPr>
          <p:cNvSpPr>
            <a:spLocks noGrp="1"/>
          </p:cNvSpPr>
          <p:nvPr>
            <p:ph type="dt" sz="half" idx="10"/>
          </p:nvPr>
        </p:nvSpPr>
        <p:spPr/>
        <p:txBody>
          <a:bodyPr/>
          <a:lstStyle/>
          <a:p>
            <a:r>
              <a:rPr lang="en-US" altLang="zh-CN"/>
              <a:t>2018/6/22</a:t>
            </a:r>
            <a:endParaRPr lang="zh-CN" altLang="en-US"/>
          </a:p>
        </p:txBody>
      </p:sp>
      <p:sp>
        <p:nvSpPr>
          <p:cNvPr id="5" name="页脚占位符 4">
            <a:extLst>
              <a:ext uri="{FF2B5EF4-FFF2-40B4-BE49-F238E27FC236}">
                <a16:creationId xmlns:a16="http://schemas.microsoft.com/office/drawing/2014/main" id="{FB9B600F-F24D-4F76-9B85-7387ED941879}"/>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6" name="灯片编号占位符 5">
            <a:extLst>
              <a:ext uri="{FF2B5EF4-FFF2-40B4-BE49-F238E27FC236}">
                <a16:creationId xmlns:a16="http://schemas.microsoft.com/office/drawing/2014/main" id="{0B313189-9831-464B-B6AB-89C9BCB0BA73}"/>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6446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3425C-F9B5-4AE3-A214-775486CCEF6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EA33A75-7F40-43D0-A4F5-5A91F0161FEA}"/>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691D144-F643-4ADB-8A32-FCF3BAD55225}"/>
              </a:ext>
            </a:extLst>
          </p:cNvPr>
          <p:cNvSpPr>
            <a:spLocks noGrp="1"/>
          </p:cNvSpPr>
          <p:nvPr>
            <p:ph type="dt" sz="half" idx="10"/>
          </p:nvPr>
        </p:nvSpPr>
        <p:spPr/>
        <p:txBody>
          <a:bodyPr/>
          <a:lstStyle/>
          <a:p>
            <a:r>
              <a:rPr lang="en-US" altLang="zh-CN"/>
              <a:t>2018/6/22</a:t>
            </a:r>
            <a:endParaRPr lang="zh-CN" altLang="en-US"/>
          </a:p>
        </p:txBody>
      </p:sp>
      <p:sp>
        <p:nvSpPr>
          <p:cNvPr id="5" name="页脚占位符 4">
            <a:extLst>
              <a:ext uri="{FF2B5EF4-FFF2-40B4-BE49-F238E27FC236}">
                <a16:creationId xmlns:a16="http://schemas.microsoft.com/office/drawing/2014/main" id="{1A354E0B-16E2-4C1A-83C7-837D2138A064}"/>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6" name="灯片编号占位符 5">
            <a:extLst>
              <a:ext uri="{FF2B5EF4-FFF2-40B4-BE49-F238E27FC236}">
                <a16:creationId xmlns:a16="http://schemas.microsoft.com/office/drawing/2014/main" id="{6668F4A1-C04F-4A4A-9957-E46AF17C856E}"/>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0296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2F4473-003D-4896-B9E2-7D4D2D4C0C35}"/>
              </a:ext>
            </a:extLst>
          </p:cNvPr>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20A417D2-E313-4933-BB4A-7D2A94AC076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384691-AE93-45DA-8519-BF4603D42E25}"/>
              </a:ext>
            </a:extLst>
          </p:cNvPr>
          <p:cNvSpPr>
            <a:spLocks noGrp="1"/>
          </p:cNvSpPr>
          <p:nvPr>
            <p:ph type="dt" sz="half" idx="10"/>
          </p:nvPr>
        </p:nvSpPr>
        <p:spPr/>
        <p:txBody>
          <a:bodyPr/>
          <a:lstStyle/>
          <a:p>
            <a:r>
              <a:rPr lang="en-US" altLang="zh-CN"/>
              <a:t>2018/6/22</a:t>
            </a:r>
            <a:endParaRPr lang="zh-CN" altLang="en-US"/>
          </a:p>
        </p:txBody>
      </p:sp>
      <p:sp>
        <p:nvSpPr>
          <p:cNvPr id="5" name="页脚占位符 4">
            <a:extLst>
              <a:ext uri="{FF2B5EF4-FFF2-40B4-BE49-F238E27FC236}">
                <a16:creationId xmlns:a16="http://schemas.microsoft.com/office/drawing/2014/main" id="{BD6E5C84-C3A9-43A0-A1FB-8E084DFA0AE6}"/>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6" name="灯片编号占位符 5">
            <a:extLst>
              <a:ext uri="{FF2B5EF4-FFF2-40B4-BE49-F238E27FC236}">
                <a16:creationId xmlns:a16="http://schemas.microsoft.com/office/drawing/2014/main" id="{E3C97916-89B0-42A8-8A04-93179CDF4743}"/>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7035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A98291-3EE3-4ADF-A3BF-410F379388B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1A0E0FA-DE61-4F1D-A96E-E9224809EAB2}"/>
              </a:ext>
            </a:extLst>
          </p:cNvPr>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9F2BA6F7-052E-4418-ACB8-896B56438E96}"/>
              </a:ext>
            </a:extLst>
          </p:cNvPr>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A6E9662-B3D2-4ADE-B246-00CDD611B267}"/>
              </a:ext>
            </a:extLst>
          </p:cNvPr>
          <p:cNvSpPr>
            <a:spLocks noGrp="1"/>
          </p:cNvSpPr>
          <p:nvPr>
            <p:ph type="dt" sz="half" idx="10"/>
          </p:nvPr>
        </p:nvSpPr>
        <p:spPr/>
        <p:txBody>
          <a:bodyPr/>
          <a:lstStyle/>
          <a:p>
            <a:r>
              <a:rPr lang="en-US" altLang="zh-CN"/>
              <a:t>2018/6/22</a:t>
            </a:r>
            <a:endParaRPr lang="zh-CN" altLang="en-US"/>
          </a:p>
        </p:txBody>
      </p:sp>
      <p:sp>
        <p:nvSpPr>
          <p:cNvPr id="6" name="页脚占位符 5">
            <a:extLst>
              <a:ext uri="{FF2B5EF4-FFF2-40B4-BE49-F238E27FC236}">
                <a16:creationId xmlns:a16="http://schemas.microsoft.com/office/drawing/2014/main" id="{F0801C2C-451C-4ADE-A3ED-68EEC9FB9721}"/>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7" name="灯片编号占位符 6">
            <a:extLst>
              <a:ext uri="{FF2B5EF4-FFF2-40B4-BE49-F238E27FC236}">
                <a16:creationId xmlns:a16="http://schemas.microsoft.com/office/drawing/2014/main" id="{963E8B9D-2051-4EBF-829F-DFE7034841BF}"/>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4163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85C619-8C64-4BD0-8288-5F83E1466E09}"/>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56417E6-6E84-43AF-AD4C-37DB171A63A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30ABEA58-AA6A-4D56-8889-AE4E7050C7D6}"/>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741CC6D-149D-4C5E-BE2C-048DCC6D02E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8D9DA998-3236-4E4E-9560-27DCB1007BCA}"/>
              </a:ext>
            </a:extLst>
          </p:cNvPr>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EC62B14E-9289-4FD0-AB77-D8C079F165C2}"/>
              </a:ext>
            </a:extLst>
          </p:cNvPr>
          <p:cNvSpPr>
            <a:spLocks noGrp="1"/>
          </p:cNvSpPr>
          <p:nvPr>
            <p:ph type="dt" sz="half" idx="10"/>
          </p:nvPr>
        </p:nvSpPr>
        <p:spPr/>
        <p:txBody>
          <a:bodyPr/>
          <a:lstStyle/>
          <a:p>
            <a:r>
              <a:rPr lang="en-US" altLang="zh-CN"/>
              <a:t>2018/6/22</a:t>
            </a:r>
            <a:endParaRPr lang="zh-CN" altLang="en-US"/>
          </a:p>
        </p:txBody>
      </p:sp>
      <p:sp>
        <p:nvSpPr>
          <p:cNvPr id="8" name="页脚占位符 7">
            <a:extLst>
              <a:ext uri="{FF2B5EF4-FFF2-40B4-BE49-F238E27FC236}">
                <a16:creationId xmlns:a16="http://schemas.microsoft.com/office/drawing/2014/main" id="{8C50BF7A-FFB5-4879-AB97-E188DD49C8EE}"/>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9" name="灯片编号占位符 8">
            <a:extLst>
              <a:ext uri="{FF2B5EF4-FFF2-40B4-BE49-F238E27FC236}">
                <a16:creationId xmlns:a16="http://schemas.microsoft.com/office/drawing/2014/main" id="{F8CF48EF-7ADB-49D6-A7C7-99C9F9EE6F8E}"/>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4663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D1AE2B-39AC-4F60-B36B-E8841C3BF5F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D86C9DA-0603-4D6B-9EF6-97E0564AB229}"/>
              </a:ext>
            </a:extLst>
          </p:cNvPr>
          <p:cNvSpPr>
            <a:spLocks noGrp="1"/>
          </p:cNvSpPr>
          <p:nvPr>
            <p:ph type="dt" sz="half" idx="10"/>
          </p:nvPr>
        </p:nvSpPr>
        <p:spPr/>
        <p:txBody>
          <a:bodyPr/>
          <a:lstStyle/>
          <a:p>
            <a:r>
              <a:rPr lang="en-US" altLang="zh-CN"/>
              <a:t>2018/6/22</a:t>
            </a:r>
            <a:endParaRPr lang="zh-CN" altLang="en-US"/>
          </a:p>
        </p:txBody>
      </p:sp>
      <p:sp>
        <p:nvSpPr>
          <p:cNvPr id="4" name="页脚占位符 3">
            <a:extLst>
              <a:ext uri="{FF2B5EF4-FFF2-40B4-BE49-F238E27FC236}">
                <a16:creationId xmlns:a16="http://schemas.microsoft.com/office/drawing/2014/main" id="{3517F72D-DC41-410B-933C-23A63634F001}"/>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5" name="灯片编号占位符 4">
            <a:extLst>
              <a:ext uri="{FF2B5EF4-FFF2-40B4-BE49-F238E27FC236}">
                <a16:creationId xmlns:a16="http://schemas.microsoft.com/office/drawing/2014/main" id="{4F34087B-A58E-4B1E-8F31-8ED6678CF96A}"/>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3278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9CACDAD-9AF5-4B73-BD5F-5518BC0CE1E2}"/>
              </a:ext>
            </a:extLst>
          </p:cNvPr>
          <p:cNvSpPr>
            <a:spLocks noGrp="1"/>
          </p:cNvSpPr>
          <p:nvPr>
            <p:ph type="dt" sz="half" idx="10"/>
          </p:nvPr>
        </p:nvSpPr>
        <p:spPr/>
        <p:txBody>
          <a:bodyPr/>
          <a:lstStyle/>
          <a:p>
            <a:r>
              <a:rPr lang="en-US" altLang="zh-CN"/>
              <a:t>2018/6/22</a:t>
            </a:r>
            <a:endParaRPr lang="zh-CN" altLang="en-US"/>
          </a:p>
        </p:txBody>
      </p:sp>
      <p:sp>
        <p:nvSpPr>
          <p:cNvPr id="3" name="页脚占位符 2">
            <a:extLst>
              <a:ext uri="{FF2B5EF4-FFF2-40B4-BE49-F238E27FC236}">
                <a16:creationId xmlns:a16="http://schemas.microsoft.com/office/drawing/2014/main" id="{7C91E497-86CE-4BCB-AF35-BDD4BA1F4370}"/>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4" name="灯片编号占位符 3">
            <a:extLst>
              <a:ext uri="{FF2B5EF4-FFF2-40B4-BE49-F238E27FC236}">
                <a16:creationId xmlns:a16="http://schemas.microsoft.com/office/drawing/2014/main" id="{88D8CED5-3C40-4938-A4B8-119F10BAD888}"/>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7731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2A524-EF4C-4066-9A1E-814E02AAE75F}"/>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07C74757-2811-4253-B084-B859E4C171E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0875EDD-9D1A-4AAD-B49A-11B1113B3A0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79CD14E5-6638-42DA-A97F-4C734E330F7C}"/>
              </a:ext>
            </a:extLst>
          </p:cNvPr>
          <p:cNvSpPr>
            <a:spLocks noGrp="1"/>
          </p:cNvSpPr>
          <p:nvPr>
            <p:ph type="dt" sz="half" idx="10"/>
          </p:nvPr>
        </p:nvSpPr>
        <p:spPr/>
        <p:txBody>
          <a:bodyPr/>
          <a:lstStyle/>
          <a:p>
            <a:r>
              <a:rPr lang="en-US" altLang="zh-CN"/>
              <a:t>2018/6/22</a:t>
            </a:r>
            <a:endParaRPr lang="zh-CN" altLang="en-US"/>
          </a:p>
        </p:txBody>
      </p:sp>
      <p:sp>
        <p:nvSpPr>
          <p:cNvPr id="6" name="页脚占位符 5">
            <a:extLst>
              <a:ext uri="{FF2B5EF4-FFF2-40B4-BE49-F238E27FC236}">
                <a16:creationId xmlns:a16="http://schemas.microsoft.com/office/drawing/2014/main" id="{99FA0FF2-288B-449C-946E-30DF6A4E07B9}"/>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7" name="灯片编号占位符 6">
            <a:extLst>
              <a:ext uri="{FF2B5EF4-FFF2-40B4-BE49-F238E27FC236}">
                <a16:creationId xmlns:a16="http://schemas.microsoft.com/office/drawing/2014/main" id="{2087CFDE-CC13-4C45-9E55-6E1ABEC2144D}"/>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59752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FAF02D-1A6D-4EA1-8FA4-73FB537365C2}"/>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89D48E8A-D29A-40CB-B1B4-002DCB96413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6431675E-99A6-4B81-BEC5-62F99C59EC1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6842FB3-335C-4A87-9143-B88CF6C9E36F}"/>
              </a:ext>
            </a:extLst>
          </p:cNvPr>
          <p:cNvSpPr>
            <a:spLocks noGrp="1"/>
          </p:cNvSpPr>
          <p:nvPr>
            <p:ph type="dt" sz="half" idx="10"/>
          </p:nvPr>
        </p:nvSpPr>
        <p:spPr/>
        <p:txBody>
          <a:bodyPr/>
          <a:lstStyle/>
          <a:p>
            <a:r>
              <a:rPr lang="en-US" altLang="zh-CN"/>
              <a:t>2018/6/22</a:t>
            </a:r>
            <a:endParaRPr lang="zh-CN" altLang="en-US"/>
          </a:p>
        </p:txBody>
      </p:sp>
      <p:sp>
        <p:nvSpPr>
          <p:cNvPr id="6" name="页脚占位符 5">
            <a:extLst>
              <a:ext uri="{FF2B5EF4-FFF2-40B4-BE49-F238E27FC236}">
                <a16:creationId xmlns:a16="http://schemas.microsoft.com/office/drawing/2014/main" id="{E6912641-CBD1-487B-9B7C-A323BA15625B}"/>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7" name="灯片编号占位符 6">
            <a:extLst>
              <a:ext uri="{FF2B5EF4-FFF2-40B4-BE49-F238E27FC236}">
                <a16:creationId xmlns:a16="http://schemas.microsoft.com/office/drawing/2014/main" id="{FDE5171E-35B0-4016-A77E-4EE014AC1A3E}"/>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78112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BD9991-9080-462F-8BA2-E01408CB551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53A5D2D-0060-41DD-9024-9488DCA7FD8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3F3FC2E-1AC1-4EA5-8FA0-B54FAC34437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ltLang="zh-CN"/>
              <a:t>2018/6/22</a:t>
            </a:r>
            <a:endParaRPr lang="zh-CN" altLang="en-US"/>
          </a:p>
        </p:txBody>
      </p:sp>
      <p:sp>
        <p:nvSpPr>
          <p:cNvPr id="5" name="页脚占位符 4">
            <a:extLst>
              <a:ext uri="{FF2B5EF4-FFF2-40B4-BE49-F238E27FC236}">
                <a16:creationId xmlns:a16="http://schemas.microsoft.com/office/drawing/2014/main" id="{38FD55D2-E333-479F-AA7D-4D1D06F007D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zh-CN" altLang="en-US"/>
              <a:t>全国粒子物理大会</a:t>
            </a:r>
            <a:r>
              <a:rPr lang="en-US" altLang="zh-CN"/>
              <a:t>@</a:t>
            </a:r>
            <a:r>
              <a:rPr lang="zh-CN" altLang="en-US"/>
              <a:t>上海</a:t>
            </a:r>
          </a:p>
        </p:txBody>
      </p:sp>
      <p:sp>
        <p:nvSpPr>
          <p:cNvPr id="6" name="灯片编号占位符 5">
            <a:extLst>
              <a:ext uri="{FF2B5EF4-FFF2-40B4-BE49-F238E27FC236}">
                <a16:creationId xmlns:a16="http://schemas.microsoft.com/office/drawing/2014/main" id="{1F8CD8E5-A0C9-4F8B-9643-D94A11A4E2E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014846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41.png"/><Relationship Id="rId5" Type="http://schemas.openxmlformats.org/officeDocument/2006/relationships/image" Target="../media/image9.png"/><Relationship Id="rId10" Type="http://schemas.openxmlformats.org/officeDocument/2006/relationships/image" Target="../media/image40.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1E756B1-6E87-48A7-9BB4-67A97DCAFF3D}"/>
              </a:ext>
            </a:extLst>
          </p:cNvPr>
          <p:cNvPicPr>
            <a:picLocks noChangeAspect="1"/>
          </p:cNvPicPr>
          <p:nvPr/>
        </p:nvPicPr>
        <p:blipFill>
          <a:blip r:embed="rId2"/>
          <a:stretch>
            <a:fillRect/>
          </a:stretch>
        </p:blipFill>
        <p:spPr>
          <a:xfrm>
            <a:off x="0" y="116632"/>
            <a:ext cx="2933700" cy="1685925"/>
          </a:xfrm>
          <a:prstGeom prst="rect">
            <a:avLst/>
          </a:prstGeom>
        </p:spPr>
      </p:pic>
      <p:sp>
        <p:nvSpPr>
          <p:cNvPr id="2" name="标题 1">
            <a:extLst>
              <a:ext uri="{FF2B5EF4-FFF2-40B4-BE49-F238E27FC236}">
                <a16:creationId xmlns:a16="http://schemas.microsoft.com/office/drawing/2014/main" id="{A87AE60C-C560-440B-8D57-1CAE39244948}"/>
              </a:ext>
            </a:extLst>
          </p:cNvPr>
          <p:cNvSpPr>
            <a:spLocks noGrp="1"/>
          </p:cNvSpPr>
          <p:nvPr>
            <p:ph type="ctrTitle"/>
          </p:nvPr>
        </p:nvSpPr>
        <p:spPr>
          <a:xfrm>
            <a:off x="1143000" y="2132856"/>
            <a:ext cx="6858000" cy="801043"/>
          </a:xfrm>
        </p:spPr>
        <p:txBody>
          <a:bodyPr>
            <a:normAutofit/>
          </a:bodyPr>
          <a:lstStyle/>
          <a:p>
            <a:r>
              <a:rPr lang="zh-CN" altLang="en-US" sz="3600" b="1" dirty="0"/>
              <a:t>低物质量</a:t>
            </a:r>
            <a:r>
              <a:rPr lang="en-US" altLang="zh-CN" sz="3600" b="1" dirty="0"/>
              <a:t>MAPS</a:t>
            </a:r>
            <a:r>
              <a:rPr lang="zh-CN" altLang="en-US" sz="3600" b="1" dirty="0"/>
              <a:t>探测模块研究</a:t>
            </a:r>
            <a:endParaRPr lang="zh-CN" altLang="en-US" sz="3600" dirty="0"/>
          </a:p>
        </p:txBody>
      </p:sp>
      <p:sp>
        <p:nvSpPr>
          <p:cNvPr id="4" name="矩形 3">
            <a:extLst>
              <a:ext uri="{FF2B5EF4-FFF2-40B4-BE49-F238E27FC236}">
                <a16:creationId xmlns:a16="http://schemas.microsoft.com/office/drawing/2014/main" id="{6B5C3EFC-3977-4BBF-AE74-7C29E2CC0F12}"/>
              </a:ext>
            </a:extLst>
          </p:cNvPr>
          <p:cNvSpPr/>
          <p:nvPr/>
        </p:nvSpPr>
        <p:spPr>
          <a:xfrm>
            <a:off x="2339752" y="4581128"/>
            <a:ext cx="4572000" cy="707886"/>
          </a:xfrm>
          <a:prstGeom prst="rect">
            <a:avLst/>
          </a:prstGeom>
        </p:spPr>
        <p:txBody>
          <a:bodyPr>
            <a:spAutoFit/>
          </a:bodyPr>
          <a:lstStyle/>
          <a:p>
            <a:pPr algn="ctr"/>
            <a:r>
              <a:rPr lang="zh-CN" altLang="en-US" sz="2000" dirty="0"/>
              <a:t>核探测与核电子学国家重点实验室</a:t>
            </a:r>
            <a:endParaRPr lang="en-US" altLang="zh-CN" sz="2000" dirty="0"/>
          </a:p>
          <a:p>
            <a:pPr algn="ctr"/>
            <a:r>
              <a:rPr lang="zh-CN" altLang="en-US" sz="2000" dirty="0"/>
              <a:t>高能物理研究所</a:t>
            </a:r>
          </a:p>
        </p:txBody>
      </p:sp>
      <p:sp>
        <p:nvSpPr>
          <p:cNvPr id="5" name="日期占位符 4">
            <a:extLst>
              <a:ext uri="{FF2B5EF4-FFF2-40B4-BE49-F238E27FC236}">
                <a16:creationId xmlns:a16="http://schemas.microsoft.com/office/drawing/2014/main" id="{0E715AD0-9F3B-4AA8-AC3E-534F9CD7FBC8}"/>
              </a:ext>
            </a:extLst>
          </p:cNvPr>
          <p:cNvSpPr>
            <a:spLocks noGrp="1"/>
          </p:cNvSpPr>
          <p:nvPr>
            <p:ph type="dt" sz="half" idx="10"/>
          </p:nvPr>
        </p:nvSpPr>
        <p:spPr/>
        <p:txBody>
          <a:bodyPr/>
          <a:lstStyle/>
          <a:p>
            <a:r>
              <a:rPr lang="en-US" altLang="zh-CN"/>
              <a:t>2018/6/22</a:t>
            </a:r>
            <a:endParaRPr lang="zh-CN" altLang="en-US"/>
          </a:p>
        </p:txBody>
      </p:sp>
      <p:sp>
        <p:nvSpPr>
          <p:cNvPr id="6" name="页脚占位符 5">
            <a:extLst>
              <a:ext uri="{FF2B5EF4-FFF2-40B4-BE49-F238E27FC236}">
                <a16:creationId xmlns:a16="http://schemas.microsoft.com/office/drawing/2014/main" id="{AB29C9D9-9A06-4358-99CC-81F1ECB86D13}"/>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7" name="文本框 6">
            <a:extLst>
              <a:ext uri="{FF2B5EF4-FFF2-40B4-BE49-F238E27FC236}">
                <a16:creationId xmlns:a16="http://schemas.microsoft.com/office/drawing/2014/main" id="{2F3E8357-BD14-41BD-8868-482875ECFC04}"/>
              </a:ext>
            </a:extLst>
          </p:cNvPr>
          <p:cNvSpPr txBox="1"/>
          <p:nvPr/>
        </p:nvSpPr>
        <p:spPr>
          <a:xfrm>
            <a:off x="2384459" y="3589049"/>
            <a:ext cx="5067861" cy="1015663"/>
          </a:xfrm>
          <a:prstGeom prst="rect">
            <a:avLst/>
          </a:prstGeom>
          <a:noFill/>
        </p:spPr>
        <p:txBody>
          <a:bodyPr wrap="square" rtlCol="0">
            <a:spAutoFit/>
          </a:bodyPr>
          <a:lstStyle/>
          <a:p>
            <a:r>
              <a:rPr lang="zh-CN" altLang="en-US" sz="2000" dirty="0"/>
              <a:t> 渠超越</a:t>
            </a:r>
            <a:r>
              <a:rPr lang="en-US" altLang="zh-CN" sz="2000" dirty="0"/>
              <a:t> </a:t>
            </a:r>
            <a:r>
              <a:rPr lang="zh-CN" altLang="en-US" sz="2000" dirty="0"/>
              <a:t>董明义 鞠旭东 田新成 卢晓旭 董静</a:t>
            </a:r>
            <a:endParaRPr lang="en-US" altLang="zh-CN" sz="2000" dirty="0"/>
          </a:p>
          <a:p>
            <a:r>
              <a:rPr lang="zh-CN" altLang="en-US" sz="2000" dirty="0"/>
              <a:t>        马晓妍 欧阳群  章红宇 江晓山 王萌</a:t>
            </a:r>
            <a:br>
              <a:rPr lang="en-US" altLang="zh-CN" sz="2000" dirty="0"/>
            </a:br>
            <a:endParaRPr lang="zh-CN" altLang="en-US" sz="2000" dirty="0"/>
          </a:p>
        </p:txBody>
      </p:sp>
    </p:spTree>
    <p:extLst>
      <p:ext uri="{BB962C8B-B14F-4D97-AF65-F5344CB8AC3E}">
        <p14:creationId xmlns:p14="http://schemas.microsoft.com/office/powerpoint/2010/main" val="3895882963"/>
      </p:ext>
    </p:extLst>
  </p:cSld>
  <p:clrMapOvr>
    <a:masterClrMapping/>
  </p:clrMapOvr>
  <mc:AlternateContent xmlns:mc="http://schemas.openxmlformats.org/markup-compatibility/2006" xmlns:p14="http://schemas.microsoft.com/office/powerpoint/2010/main">
    <mc:Choice Requires="p14">
      <p:transition spd="slow" p14:dur="2000" advTm="8873"/>
    </mc:Choice>
    <mc:Fallback xmlns="">
      <p:transition spd="slow" advTm="887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5D8FCE-AB06-4F20-AB02-F922E55911D9}"/>
              </a:ext>
            </a:extLst>
          </p:cNvPr>
          <p:cNvSpPr>
            <a:spLocks noGrp="1"/>
          </p:cNvSpPr>
          <p:nvPr>
            <p:ph type="title"/>
          </p:nvPr>
        </p:nvSpPr>
        <p:spPr>
          <a:xfrm>
            <a:off x="0" y="0"/>
            <a:ext cx="9144000" cy="828000"/>
          </a:xfrm>
          <a:solidFill>
            <a:schemeClr val="accent1"/>
          </a:solidFill>
        </p:spPr>
        <p:txBody>
          <a:bodyPr>
            <a:normAutofit/>
          </a:bodyPr>
          <a:lstStyle/>
          <a:p>
            <a:pPr algn="l"/>
            <a:r>
              <a:rPr lang="zh-CN" altLang="en-US" sz="4000" b="1" dirty="0">
                <a:solidFill>
                  <a:schemeClr val="bg1"/>
                </a:solidFill>
              </a:rPr>
              <a:t>  读出电子学设计</a:t>
            </a:r>
          </a:p>
        </p:txBody>
      </p:sp>
      <p:pic>
        <p:nvPicPr>
          <p:cNvPr id="4" name="图片 3">
            <a:extLst>
              <a:ext uri="{FF2B5EF4-FFF2-40B4-BE49-F238E27FC236}">
                <a16:creationId xmlns:a16="http://schemas.microsoft.com/office/drawing/2014/main" id="{A5C95945-88AF-4A22-8D99-75A93279B375}"/>
              </a:ext>
            </a:extLst>
          </p:cNvPr>
          <p:cNvPicPr>
            <a:picLocks noChangeAspect="1"/>
          </p:cNvPicPr>
          <p:nvPr/>
        </p:nvPicPr>
        <p:blipFill>
          <a:blip r:embed="rId2"/>
          <a:stretch>
            <a:fillRect/>
          </a:stretch>
        </p:blipFill>
        <p:spPr>
          <a:xfrm>
            <a:off x="263777" y="1340768"/>
            <a:ext cx="3997661" cy="2122438"/>
          </a:xfrm>
          <a:prstGeom prst="rect">
            <a:avLst/>
          </a:prstGeom>
        </p:spPr>
      </p:pic>
      <p:pic>
        <p:nvPicPr>
          <p:cNvPr id="5" name="图片 4">
            <a:extLst>
              <a:ext uri="{FF2B5EF4-FFF2-40B4-BE49-F238E27FC236}">
                <a16:creationId xmlns:a16="http://schemas.microsoft.com/office/drawing/2014/main" id="{38EFAB7E-4ADC-4B44-9672-27ECBA0197D8}"/>
              </a:ext>
            </a:extLst>
          </p:cNvPr>
          <p:cNvPicPr>
            <a:picLocks noChangeAspect="1"/>
          </p:cNvPicPr>
          <p:nvPr/>
        </p:nvPicPr>
        <p:blipFill>
          <a:blip r:embed="rId3"/>
          <a:stretch>
            <a:fillRect/>
          </a:stretch>
        </p:blipFill>
        <p:spPr>
          <a:xfrm>
            <a:off x="4860032" y="1317597"/>
            <a:ext cx="3384376" cy="2145609"/>
          </a:xfrm>
          <a:prstGeom prst="rect">
            <a:avLst/>
          </a:prstGeom>
        </p:spPr>
      </p:pic>
      <p:grpSp>
        <p:nvGrpSpPr>
          <p:cNvPr id="12" name="组合 11">
            <a:extLst>
              <a:ext uri="{FF2B5EF4-FFF2-40B4-BE49-F238E27FC236}">
                <a16:creationId xmlns:a16="http://schemas.microsoft.com/office/drawing/2014/main" id="{0BFD5C65-DBCF-4204-9531-B357836E9299}"/>
              </a:ext>
            </a:extLst>
          </p:cNvPr>
          <p:cNvGrpSpPr/>
          <p:nvPr/>
        </p:nvGrpSpPr>
        <p:grpSpPr>
          <a:xfrm>
            <a:off x="457200" y="3813388"/>
            <a:ext cx="8003500" cy="369332"/>
            <a:chOff x="457200" y="3853169"/>
            <a:chExt cx="7499176" cy="369332"/>
          </a:xfrm>
        </p:grpSpPr>
        <p:sp>
          <p:nvSpPr>
            <p:cNvPr id="6" name="文本框 5">
              <a:extLst>
                <a:ext uri="{FF2B5EF4-FFF2-40B4-BE49-F238E27FC236}">
                  <a16:creationId xmlns:a16="http://schemas.microsoft.com/office/drawing/2014/main" id="{516F0980-8D54-42D7-B43A-CE7DAC4945A9}"/>
                </a:ext>
              </a:extLst>
            </p:cNvPr>
            <p:cNvSpPr txBox="1"/>
            <p:nvPr/>
          </p:nvSpPr>
          <p:spPr>
            <a:xfrm>
              <a:off x="457200" y="3853169"/>
              <a:ext cx="7499176" cy="369332"/>
            </a:xfrm>
            <a:prstGeom prst="rect">
              <a:avLst/>
            </a:prstGeom>
            <a:noFill/>
          </p:spPr>
          <p:txBody>
            <a:bodyPr wrap="square" rtlCol="0">
              <a:spAutoFit/>
            </a:bodyPr>
            <a:lstStyle/>
            <a:p>
              <a:r>
                <a:rPr lang="zh-CN" altLang="en-US" dirty="0"/>
                <a:t>数据传输</a:t>
              </a:r>
              <a:r>
                <a:rPr lang="zh-CN" altLang="en-US"/>
                <a:t>过程：   </a:t>
              </a:r>
              <a:r>
                <a:rPr lang="en-US" altLang="zh-CN"/>
                <a:t>Chip         </a:t>
              </a:r>
              <a:r>
                <a:rPr lang="en-US" altLang="zh-CN" dirty="0"/>
                <a:t>FMC          Readout Board          Switching         PC</a:t>
              </a:r>
              <a:endParaRPr lang="zh-CN" altLang="en-US" dirty="0"/>
            </a:p>
          </p:txBody>
        </p:sp>
        <p:sp>
          <p:nvSpPr>
            <p:cNvPr id="7" name="箭头: 右 6">
              <a:extLst>
                <a:ext uri="{FF2B5EF4-FFF2-40B4-BE49-F238E27FC236}">
                  <a16:creationId xmlns:a16="http://schemas.microsoft.com/office/drawing/2014/main" id="{7972EF9C-7965-466B-906B-46009DFE496F}"/>
                </a:ext>
              </a:extLst>
            </p:cNvPr>
            <p:cNvSpPr/>
            <p:nvPr/>
          </p:nvSpPr>
          <p:spPr>
            <a:xfrm>
              <a:off x="2726450" y="4014221"/>
              <a:ext cx="3600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右 7">
              <a:extLst>
                <a:ext uri="{FF2B5EF4-FFF2-40B4-BE49-F238E27FC236}">
                  <a16:creationId xmlns:a16="http://schemas.microsoft.com/office/drawing/2014/main" id="{F4F88C7F-044C-4CB3-BB24-3AEBDE96ADD4}"/>
                </a:ext>
              </a:extLst>
            </p:cNvPr>
            <p:cNvSpPr/>
            <p:nvPr/>
          </p:nvSpPr>
          <p:spPr>
            <a:xfrm>
              <a:off x="3680082" y="4037081"/>
              <a:ext cx="3600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右 8">
              <a:extLst>
                <a:ext uri="{FF2B5EF4-FFF2-40B4-BE49-F238E27FC236}">
                  <a16:creationId xmlns:a16="http://schemas.microsoft.com/office/drawing/2014/main" id="{7493F2FA-54B4-4DF2-9D5C-1E11C0087F75}"/>
                </a:ext>
              </a:extLst>
            </p:cNvPr>
            <p:cNvSpPr/>
            <p:nvPr/>
          </p:nvSpPr>
          <p:spPr>
            <a:xfrm>
              <a:off x="5715779" y="4027960"/>
              <a:ext cx="3600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箭头: 右 9">
            <a:extLst>
              <a:ext uri="{FF2B5EF4-FFF2-40B4-BE49-F238E27FC236}">
                <a16:creationId xmlns:a16="http://schemas.microsoft.com/office/drawing/2014/main" id="{6F3CC402-9054-4AAD-91C8-CC37C9EFFBAF}"/>
              </a:ext>
            </a:extLst>
          </p:cNvPr>
          <p:cNvSpPr/>
          <p:nvPr/>
        </p:nvSpPr>
        <p:spPr>
          <a:xfrm>
            <a:off x="7596336" y="3986428"/>
            <a:ext cx="3600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9F4BFF6C-A283-4C75-B6D0-45C8534C488A}"/>
              </a:ext>
            </a:extLst>
          </p:cNvPr>
          <p:cNvSpPr txBox="1"/>
          <p:nvPr/>
        </p:nvSpPr>
        <p:spPr>
          <a:xfrm>
            <a:off x="321957" y="4413152"/>
            <a:ext cx="3240360" cy="2308324"/>
          </a:xfrm>
          <a:prstGeom prst="rect">
            <a:avLst/>
          </a:prstGeom>
          <a:noFill/>
        </p:spPr>
        <p:txBody>
          <a:bodyPr wrap="square" rtlCol="0">
            <a:spAutoFit/>
          </a:bodyPr>
          <a:lstStyle/>
          <a:p>
            <a:r>
              <a:rPr lang="zh-CN" altLang="en-US" dirty="0"/>
              <a:t>硬件主要组成：</a:t>
            </a:r>
            <a:endParaRPr lang="en-US" altLang="zh-CN" dirty="0"/>
          </a:p>
          <a:p>
            <a:r>
              <a:rPr lang="en-US" altLang="zh-CN" dirty="0"/>
              <a:t>1.FPGA</a:t>
            </a:r>
          </a:p>
          <a:p>
            <a:r>
              <a:rPr lang="en-US" altLang="zh-CN" dirty="0"/>
              <a:t>2.FMC</a:t>
            </a:r>
            <a:r>
              <a:rPr lang="zh-CN" altLang="en-US" dirty="0"/>
              <a:t>接口</a:t>
            </a:r>
            <a:endParaRPr lang="en-US" altLang="zh-CN" dirty="0"/>
          </a:p>
          <a:p>
            <a:r>
              <a:rPr lang="en-US" altLang="zh-CN" dirty="0"/>
              <a:t>3.</a:t>
            </a:r>
            <a:r>
              <a:rPr lang="zh-CN" altLang="en-US" dirty="0"/>
              <a:t>数据缓存模块</a:t>
            </a:r>
            <a:endParaRPr lang="en-US" altLang="zh-CN" dirty="0"/>
          </a:p>
          <a:p>
            <a:r>
              <a:rPr lang="en-US" altLang="zh-CN" dirty="0"/>
              <a:t>4.</a:t>
            </a:r>
            <a:r>
              <a:rPr lang="zh-CN" altLang="en-US" dirty="0"/>
              <a:t>光纤接口模块</a:t>
            </a:r>
            <a:endParaRPr lang="en-US" altLang="zh-CN" dirty="0"/>
          </a:p>
          <a:p>
            <a:r>
              <a:rPr lang="en-US" altLang="zh-CN" dirty="0"/>
              <a:t>5.FPGA </a:t>
            </a:r>
            <a:r>
              <a:rPr lang="zh-CN" altLang="en-US" dirty="0"/>
              <a:t>上电配置模块等</a:t>
            </a:r>
            <a:br>
              <a:rPr lang="zh-CN" altLang="en-US" dirty="0"/>
            </a:br>
            <a:endParaRPr lang="en-US" altLang="zh-CN" dirty="0"/>
          </a:p>
          <a:p>
            <a:endParaRPr lang="zh-CN" altLang="en-US" dirty="0"/>
          </a:p>
        </p:txBody>
      </p:sp>
      <p:sp>
        <p:nvSpPr>
          <p:cNvPr id="14" name="文本框 13">
            <a:extLst>
              <a:ext uri="{FF2B5EF4-FFF2-40B4-BE49-F238E27FC236}">
                <a16:creationId xmlns:a16="http://schemas.microsoft.com/office/drawing/2014/main" id="{D5148AE8-E6D4-4667-B638-B4264113F971}"/>
              </a:ext>
            </a:extLst>
          </p:cNvPr>
          <p:cNvSpPr txBox="1"/>
          <p:nvPr/>
        </p:nvSpPr>
        <p:spPr>
          <a:xfrm>
            <a:off x="4861603" y="4208699"/>
            <a:ext cx="3960440" cy="2308324"/>
          </a:xfrm>
          <a:prstGeom prst="rect">
            <a:avLst/>
          </a:prstGeom>
          <a:noFill/>
        </p:spPr>
        <p:txBody>
          <a:bodyPr wrap="square" rtlCol="0">
            <a:spAutoFit/>
          </a:bodyPr>
          <a:lstStyle/>
          <a:p>
            <a:r>
              <a:rPr lang="en-US" altLang="zh-CN" dirty="0"/>
              <a:t>FPGA</a:t>
            </a:r>
            <a:r>
              <a:rPr lang="zh-CN" altLang="en-US" dirty="0"/>
              <a:t>软件框架：</a:t>
            </a:r>
            <a:endParaRPr lang="en-US" altLang="zh-CN" dirty="0"/>
          </a:p>
          <a:p>
            <a:r>
              <a:rPr lang="en-US" altLang="zh-CN" dirty="0"/>
              <a:t>1.CLK GEN </a:t>
            </a:r>
            <a:r>
              <a:rPr lang="zh-CN" altLang="en-US" dirty="0"/>
              <a:t>时钟生成模块 </a:t>
            </a:r>
            <a:br>
              <a:rPr lang="zh-CN" altLang="en-US" dirty="0"/>
            </a:br>
            <a:r>
              <a:rPr lang="en-US" altLang="zh-CN" dirty="0"/>
              <a:t>2.</a:t>
            </a:r>
            <a:r>
              <a:rPr lang="zh-CN" altLang="en-US" dirty="0"/>
              <a:t> </a:t>
            </a:r>
            <a:r>
              <a:rPr lang="en-US" altLang="zh-CN" dirty="0" err="1"/>
              <a:t>SiTCP</a:t>
            </a:r>
            <a:r>
              <a:rPr lang="en-US" altLang="zh-CN" dirty="0"/>
              <a:t> RBCP </a:t>
            </a:r>
            <a:r>
              <a:rPr lang="zh-CN" altLang="en-US" dirty="0"/>
              <a:t>寄存器读写模块 </a:t>
            </a:r>
            <a:br>
              <a:rPr lang="zh-CN" altLang="en-US" dirty="0"/>
            </a:br>
            <a:r>
              <a:rPr lang="en-US" altLang="zh-CN" dirty="0"/>
              <a:t>3. JTAG CFG </a:t>
            </a:r>
            <a:r>
              <a:rPr lang="zh-CN" altLang="en-US" dirty="0"/>
              <a:t>模块</a:t>
            </a:r>
            <a:endParaRPr lang="en-US" altLang="zh-CN" dirty="0"/>
          </a:p>
          <a:p>
            <a:r>
              <a:rPr lang="en-US" altLang="zh-CN" dirty="0"/>
              <a:t>4. MIMOSA DATA WRRD </a:t>
            </a:r>
            <a:r>
              <a:rPr lang="zh-CN" altLang="en-US" dirty="0"/>
              <a:t>模块 </a:t>
            </a:r>
            <a:endParaRPr lang="en-US" altLang="zh-CN" dirty="0"/>
          </a:p>
          <a:p>
            <a:r>
              <a:rPr lang="en-US" altLang="zh-CN" dirty="0"/>
              <a:t>5. MIMOSA DATA MANAGEMENT </a:t>
            </a:r>
            <a:r>
              <a:rPr lang="zh-CN" altLang="en-US" dirty="0"/>
              <a:t>模块 </a:t>
            </a:r>
            <a:endParaRPr lang="en-US" altLang="zh-CN" dirty="0"/>
          </a:p>
          <a:p>
            <a:r>
              <a:rPr lang="en-US" altLang="zh-CN" dirty="0"/>
              <a:t>6.SiTCP</a:t>
            </a:r>
            <a:r>
              <a:rPr lang="zh-CN" altLang="en-US" dirty="0"/>
              <a:t>数据传输模块</a:t>
            </a:r>
            <a:endParaRPr lang="en-US" altLang="zh-CN" dirty="0"/>
          </a:p>
        </p:txBody>
      </p:sp>
      <p:sp>
        <p:nvSpPr>
          <p:cNvPr id="11" name="日期占位符 10">
            <a:extLst>
              <a:ext uri="{FF2B5EF4-FFF2-40B4-BE49-F238E27FC236}">
                <a16:creationId xmlns:a16="http://schemas.microsoft.com/office/drawing/2014/main" id="{D1259EA8-4E95-4618-9A13-50A80859AAAA}"/>
              </a:ext>
            </a:extLst>
          </p:cNvPr>
          <p:cNvSpPr>
            <a:spLocks noGrp="1"/>
          </p:cNvSpPr>
          <p:nvPr>
            <p:ph type="dt" sz="half" idx="10"/>
          </p:nvPr>
        </p:nvSpPr>
        <p:spPr/>
        <p:txBody>
          <a:bodyPr/>
          <a:lstStyle/>
          <a:p>
            <a:r>
              <a:rPr lang="en-US" altLang="zh-CN"/>
              <a:t>2018/6/22</a:t>
            </a:r>
            <a:endParaRPr lang="zh-CN" altLang="en-US"/>
          </a:p>
        </p:txBody>
      </p:sp>
      <p:sp>
        <p:nvSpPr>
          <p:cNvPr id="15" name="页脚占位符 14">
            <a:extLst>
              <a:ext uri="{FF2B5EF4-FFF2-40B4-BE49-F238E27FC236}">
                <a16:creationId xmlns:a16="http://schemas.microsoft.com/office/drawing/2014/main" id="{865DEC49-646F-43B3-957F-46B05692FA05}"/>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16" name="灯片编号占位符 15">
            <a:extLst>
              <a:ext uri="{FF2B5EF4-FFF2-40B4-BE49-F238E27FC236}">
                <a16:creationId xmlns:a16="http://schemas.microsoft.com/office/drawing/2014/main" id="{8EFC4E07-A15C-4746-B9EF-66A6951DA67D}"/>
              </a:ext>
            </a:extLst>
          </p:cNvPr>
          <p:cNvSpPr>
            <a:spLocks noGrp="1"/>
          </p:cNvSpPr>
          <p:nvPr>
            <p:ph type="sldNum" sz="quarter" idx="12"/>
          </p:nvPr>
        </p:nvSpPr>
        <p:spPr/>
        <p:txBody>
          <a:bodyPr/>
          <a:lstStyle/>
          <a:p>
            <a:r>
              <a:rPr lang="en-US" altLang="zh-CN" dirty="0"/>
              <a:t>7</a:t>
            </a:r>
            <a:endParaRPr lang="zh-CN" altLang="en-US" dirty="0"/>
          </a:p>
        </p:txBody>
      </p:sp>
    </p:spTree>
    <p:extLst>
      <p:ext uri="{BB962C8B-B14F-4D97-AF65-F5344CB8AC3E}">
        <p14:creationId xmlns:p14="http://schemas.microsoft.com/office/powerpoint/2010/main" val="2365328630"/>
      </p:ext>
    </p:extLst>
  </p:cSld>
  <p:clrMapOvr>
    <a:masterClrMapping/>
  </p:clrMapOvr>
  <mc:AlternateContent xmlns:mc="http://schemas.openxmlformats.org/markup-compatibility/2006" xmlns:p14="http://schemas.microsoft.com/office/powerpoint/2010/main">
    <mc:Choice Requires="p14">
      <p:transition spd="slow" p14:dur="2000" advTm="108289"/>
    </mc:Choice>
    <mc:Fallback xmlns="">
      <p:transition spd="slow" advTm="10828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35BCD1-57F8-48F4-B52A-F0647E6E9881}"/>
              </a:ext>
            </a:extLst>
          </p:cNvPr>
          <p:cNvSpPr>
            <a:spLocks noGrp="1"/>
          </p:cNvSpPr>
          <p:nvPr>
            <p:ph type="title"/>
          </p:nvPr>
        </p:nvSpPr>
        <p:spPr>
          <a:xfrm>
            <a:off x="0" y="0"/>
            <a:ext cx="9144000" cy="828000"/>
          </a:xfrm>
          <a:solidFill>
            <a:schemeClr val="accent1"/>
          </a:solidFill>
        </p:spPr>
        <p:txBody>
          <a:bodyPr>
            <a:noAutofit/>
          </a:bodyPr>
          <a:lstStyle/>
          <a:p>
            <a:pPr algn="l"/>
            <a:r>
              <a:rPr lang="zh-CN" altLang="en-US" sz="4000" b="1" dirty="0">
                <a:solidFill>
                  <a:schemeClr val="bg1"/>
                </a:solidFill>
              </a:rPr>
              <a:t>  触发系统设计</a:t>
            </a:r>
          </a:p>
        </p:txBody>
      </p:sp>
      <p:pic>
        <p:nvPicPr>
          <p:cNvPr id="4" name="图片 3">
            <a:extLst>
              <a:ext uri="{FF2B5EF4-FFF2-40B4-BE49-F238E27FC236}">
                <a16:creationId xmlns:a16="http://schemas.microsoft.com/office/drawing/2014/main" id="{215394A2-62ED-4A1D-91A5-ADE6273F14E2}"/>
              </a:ext>
            </a:extLst>
          </p:cNvPr>
          <p:cNvPicPr>
            <a:picLocks noChangeAspect="1"/>
          </p:cNvPicPr>
          <p:nvPr/>
        </p:nvPicPr>
        <p:blipFill>
          <a:blip r:embed="rId2"/>
          <a:stretch>
            <a:fillRect/>
          </a:stretch>
        </p:blipFill>
        <p:spPr>
          <a:xfrm>
            <a:off x="270892" y="1051556"/>
            <a:ext cx="3551312" cy="2457103"/>
          </a:xfrm>
          <a:prstGeom prst="rect">
            <a:avLst/>
          </a:prstGeom>
        </p:spPr>
      </p:pic>
      <p:sp>
        <p:nvSpPr>
          <p:cNvPr id="18" name="文本框 17">
            <a:extLst>
              <a:ext uri="{FF2B5EF4-FFF2-40B4-BE49-F238E27FC236}">
                <a16:creationId xmlns:a16="http://schemas.microsoft.com/office/drawing/2014/main" id="{07889416-38A4-466D-8759-11B0784B99A3}"/>
              </a:ext>
            </a:extLst>
          </p:cNvPr>
          <p:cNvSpPr txBox="1"/>
          <p:nvPr/>
        </p:nvSpPr>
        <p:spPr>
          <a:xfrm>
            <a:off x="5011357" y="3594340"/>
            <a:ext cx="2736304" cy="1938992"/>
          </a:xfrm>
          <a:prstGeom prst="rect">
            <a:avLst/>
          </a:prstGeom>
          <a:noFill/>
        </p:spPr>
        <p:txBody>
          <a:bodyPr wrap="square" rtlCol="0">
            <a:spAutoFit/>
          </a:bodyPr>
          <a:lstStyle/>
          <a:p>
            <a:r>
              <a:rPr lang="zh-CN" altLang="en-US" sz="2000" dirty="0">
                <a:latin typeface="+mn-ea"/>
              </a:rPr>
              <a:t>触发系统包括：</a:t>
            </a:r>
            <a:endParaRPr lang="en-US" altLang="zh-CN" sz="2000" dirty="0">
              <a:latin typeface="+mn-ea"/>
            </a:endParaRPr>
          </a:p>
          <a:p>
            <a:r>
              <a:rPr lang="en-US" altLang="zh-CN" sz="2000" kern="100" dirty="0">
                <a:latin typeface="+mn-ea"/>
              </a:rPr>
              <a:t>•15mm*15mm</a:t>
            </a:r>
            <a:r>
              <a:rPr lang="zh-CN" altLang="en-US" sz="2000" kern="100" dirty="0">
                <a:latin typeface="+mn-ea"/>
              </a:rPr>
              <a:t>塑料闪烁体</a:t>
            </a:r>
            <a:endParaRPr lang="en-US" altLang="zh-CN" sz="2000" kern="100" dirty="0">
              <a:latin typeface="+mn-ea"/>
            </a:endParaRPr>
          </a:p>
          <a:p>
            <a:r>
              <a:rPr lang="en-US" altLang="zh-CN" sz="2000" kern="100" dirty="0">
                <a:latin typeface="+mn-ea"/>
              </a:rPr>
              <a:t>•</a:t>
            </a:r>
            <a:r>
              <a:rPr lang="en-US" altLang="zh-CN" sz="2000" kern="100" dirty="0" err="1">
                <a:latin typeface="+mn-ea"/>
              </a:rPr>
              <a:t>SiPM</a:t>
            </a:r>
            <a:r>
              <a:rPr lang="zh-CN" altLang="en-US" sz="2000" kern="100" dirty="0">
                <a:latin typeface="+mn-ea"/>
              </a:rPr>
              <a:t>读出</a:t>
            </a:r>
            <a:endParaRPr lang="en-US" altLang="zh-CN" sz="2000" kern="100" dirty="0">
              <a:latin typeface="+mn-ea"/>
            </a:endParaRPr>
          </a:p>
          <a:p>
            <a:r>
              <a:rPr lang="en-US" altLang="zh-CN" sz="2000" kern="100" dirty="0">
                <a:latin typeface="+mn-ea"/>
              </a:rPr>
              <a:t>•</a:t>
            </a:r>
            <a:r>
              <a:rPr lang="zh-CN" altLang="en-US" sz="2000" kern="100" dirty="0">
                <a:latin typeface="+mn-ea"/>
              </a:rPr>
              <a:t>触发板</a:t>
            </a:r>
            <a:endParaRPr lang="en-US" altLang="zh-CN" sz="2000" dirty="0">
              <a:latin typeface="+mn-ea"/>
            </a:endParaRPr>
          </a:p>
          <a:p>
            <a:endParaRPr lang="zh-CN" altLang="en-US" sz="2000" dirty="0">
              <a:latin typeface="+mn-ea"/>
            </a:endParaRPr>
          </a:p>
        </p:txBody>
      </p:sp>
      <p:grpSp>
        <p:nvGrpSpPr>
          <p:cNvPr id="3" name="组合 2">
            <a:extLst>
              <a:ext uri="{FF2B5EF4-FFF2-40B4-BE49-F238E27FC236}">
                <a16:creationId xmlns:a16="http://schemas.microsoft.com/office/drawing/2014/main" id="{F6EBCE17-72FD-49C8-8644-3AE7D336474C}"/>
              </a:ext>
            </a:extLst>
          </p:cNvPr>
          <p:cNvGrpSpPr/>
          <p:nvPr/>
        </p:nvGrpSpPr>
        <p:grpSpPr>
          <a:xfrm>
            <a:off x="440915" y="5315001"/>
            <a:ext cx="7911805" cy="793428"/>
            <a:chOff x="68002" y="4845857"/>
            <a:chExt cx="7911805" cy="793428"/>
          </a:xfrm>
        </p:grpSpPr>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2D489A7F-B531-4C49-981F-A7B1ED956887}"/>
                    </a:ext>
                  </a:extLst>
                </p:cNvPr>
                <p:cNvSpPr txBox="1"/>
                <p:nvPr/>
              </p:nvSpPr>
              <p:spPr>
                <a:xfrm>
                  <a:off x="68002" y="5243703"/>
                  <a:ext cx="3178696" cy="369332"/>
                </a:xfrm>
                <a:prstGeom prst="rect">
                  <a:avLst/>
                </a:prstGeom>
                <a:noFill/>
              </p:spPr>
              <p:txBody>
                <a:bodyPr wrap="square" rtlCol="0">
                  <a:spAutoFit/>
                </a:bodyPr>
                <a:lstStyle/>
                <a:p>
                  <a:r>
                    <a:rPr lang="zh-CN" altLang="en-US" dirty="0"/>
                    <a:t>触发信号处理过程：</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sup>
                      </m:sSup>
                    </m:oMath>
                  </a14:m>
                  <a:endParaRPr lang="zh-CN" altLang="en-US" dirty="0"/>
                </a:p>
              </p:txBody>
            </p:sp>
          </mc:Choice>
          <mc:Fallback xmlns="">
            <p:sp>
              <p:nvSpPr>
                <p:cNvPr id="19" name="文本框 18">
                  <a:extLst>
                    <a:ext uri="{FF2B5EF4-FFF2-40B4-BE49-F238E27FC236}">
                      <a16:creationId xmlns:a16="http://schemas.microsoft.com/office/drawing/2014/main" id="{2D489A7F-B531-4C49-981F-A7B1ED956887}"/>
                    </a:ext>
                  </a:extLst>
                </p:cNvPr>
                <p:cNvSpPr txBox="1">
                  <a:spLocks noRot="1" noChangeAspect="1" noMove="1" noResize="1" noEditPoints="1" noAdjustHandles="1" noChangeArrowheads="1" noChangeShapeType="1" noTextEdit="1"/>
                </p:cNvSpPr>
                <p:nvPr/>
              </p:nvSpPr>
              <p:spPr>
                <a:xfrm>
                  <a:off x="68002" y="5243703"/>
                  <a:ext cx="3178696" cy="369332"/>
                </a:xfrm>
                <a:prstGeom prst="rect">
                  <a:avLst/>
                </a:prstGeom>
                <a:blipFill>
                  <a:blip r:embed="rId3"/>
                  <a:stretch>
                    <a:fillRect l="-1533" t="-8197" b="-24590"/>
                  </a:stretch>
                </a:blipFill>
              </p:spPr>
              <p:txBody>
                <a:bodyPr/>
                <a:lstStyle/>
                <a:p>
                  <a:r>
                    <a:rPr lang="zh-CN" altLang="en-US">
                      <a:noFill/>
                    </a:rPr>
                    <a:t> </a:t>
                  </a:r>
                </a:p>
              </p:txBody>
            </p:sp>
          </mc:Fallback>
        </mc:AlternateContent>
        <p:sp>
          <p:nvSpPr>
            <p:cNvPr id="20" name="箭头: 右 19">
              <a:extLst>
                <a:ext uri="{FF2B5EF4-FFF2-40B4-BE49-F238E27FC236}">
                  <a16:creationId xmlns:a16="http://schemas.microsoft.com/office/drawing/2014/main" id="{F5FD9BFB-CEA9-4F45-86E9-0B798952EAC9}"/>
                </a:ext>
              </a:extLst>
            </p:cNvPr>
            <p:cNvSpPr/>
            <p:nvPr/>
          </p:nvSpPr>
          <p:spPr>
            <a:xfrm flipV="1">
              <a:off x="2434022" y="5419973"/>
              <a:ext cx="504056" cy="61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右 20">
              <a:extLst>
                <a:ext uri="{FF2B5EF4-FFF2-40B4-BE49-F238E27FC236}">
                  <a16:creationId xmlns:a16="http://schemas.microsoft.com/office/drawing/2014/main" id="{63F698A7-991D-4A02-8C2A-1B26CBBE4E09}"/>
                </a:ext>
              </a:extLst>
            </p:cNvPr>
            <p:cNvSpPr/>
            <p:nvPr/>
          </p:nvSpPr>
          <p:spPr>
            <a:xfrm flipV="1">
              <a:off x="3456967" y="5428369"/>
              <a:ext cx="504056" cy="61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箭头: 右 21">
              <a:extLst>
                <a:ext uri="{FF2B5EF4-FFF2-40B4-BE49-F238E27FC236}">
                  <a16:creationId xmlns:a16="http://schemas.microsoft.com/office/drawing/2014/main" id="{80735E63-6BF1-4DD6-88CF-62EB936F729D}"/>
                </a:ext>
              </a:extLst>
            </p:cNvPr>
            <p:cNvSpPr/>
            <p:nvPr/>
          </p:nvSpPr>
          <p:spPr>
            <a:xfrm flipV="1">
              <a:off x="4891489" y="5395710"/>
              <a:ext cx="504056" cy="61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右 22">
              <a:extLst>
                <a:ext uri="{FF2B5EF4-FFF2-40B4-BE49-F238E27FC236}">
                  <a16:creationId xmlns:a16="http://schemas.microsoft.com/office/drawing/2014/main" id="{76F44C5E-E320-4E30-A6BA-2D9963936392}"/>
                </a:ext>
              </a:extLst>
            </p:cNvPr>
            <p:cNvSpPr/>
            <p:nvPr/>
          </p:nvSpPr>
          <p:spPr>
            <a:xfrm flipV="1">
              <a:off x="6475760" y="5428369"/>
              <a:ext cx="504056" cy="61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D657995D-F5A7-46C4-9309-41E53237925D}"/>
                </a:ext>
              </a:extLst>
            </p:cNvPr>
            <p:cNvSpPr txBox="1"/>
            <p:nvPr/>
          </p:nvSpPr>
          <p:spPr>
            <a:xfrm>
              <a:off x="2328627" y="5081164"/>
              <a:ext cx="906388" cy="307777"/>
            </a:xfrm>
            <a:prstGeom prst="rect">
              <a:avLst/>
            </a:prstGeom>
            <a:noFill/>
          </p:spPr>
          <p:txBody>
            <a:bodyPr wrap="square" rtlCol="0">
              <a:spAutoFit/>
            </a:bodyPr>
            <a:lstStyle/>
            <a:p>
              <a:r>
                <a:rPr lang="zh-CN" altLang="en-US" sz="1400" dirty="0"/>
                <a:t>闪烁体</a:t>
              </a:r>
            </a:p>
          </p:txBody>
        </p:sp>
        <p:sp>
          <p:nvSpPr>
            <p:cNvPr id="27" name="文本框 26">
              <a:extLst>
                <a:ext uri="{FF2B5EF4-FFF2-40B4-BE49-F238E27FC236}">
                  <a16:creationId xmlns:a16="http://schemas.microsoft.com/office/drawing/2014/main" id="{99D75951-1124-4B1F-B96D-012CFD572513}"/>
                </a:ext>
              </a:extLst>
            </p:cNvPr>
            <p:cNvSpPr txBox="1"/>
            <p:nvPr/>
          </p:nvSpPr>
          <p:spPr>
            <a:xfrm>
              <a:off x="2868780" y="5269953"/>
              <a:ext cx="732470" cy="369332"/>
            </a:xfrm>
            <a:prstGeom prst="rect">
              <a:avLst/>
            </a:prstGeom>
            <a:noFill/>
          </p:spPr>
          <p:txBody>
            <a:bodyPr wrap="square" rtlCol="0">
              <a:spAutoFit/>
            </a:bodyPr>
            <a:lstStyle/>
            <a:p>
              <a:r>
                <a:rPr lang="zh-CN" altLang="en-US" dirty="0"/>
                <a:t>光子</a:t>
              </a:r>
            </a:p>
          </p:txBody>
        </p:sp>
        <p:sp>
          <p:nvSpPr>
            <p:cNvPr id="28" name="文本框 27">
              <a:extLst>
                <a:ext uri="{FF2B5EF4-FFF2-40B4-BE49-F238E27FC236}">
                  <a16:creationId xmlns:a16="http://schemas.microsoft.com/office/drawing/2014/main" id="{28824AF3-4BA5-4168-9002-944B262EF739}"/>
                </a:ext>
              </a:extLst>
            </p:cNvPr>
            <p:cNvSpPr txBox="1"/>
            <p:nvPr/>
          </p:nvSpPr>
          <p:spPr>
            <a:xfrm>
              <a:off x="3370194" y="5107467"/>
              <a:ext cx="677602" cy="307777"/>
            </a:xfrm>
            <a:prstGeom prst="rect">
              <a:avLst/>
            </a:prstGeom>
            <a:noFill/>
          </p:spPr>
          <p:txBody>
            <a:bodyPr wrap="square" rtlCol="0">
              <a:spAutoFit/>
            </a:bodyPr>
            <a:lstStyle/>
            <a:p>
              <a:r>
                <a:rPr lang="en-US" altLang="zh-CN" sz="1400" dirty="0" err="1"/>
                <a:t>SiPM</a:t>
              </a:r>
              <a:endParaRPr lang="zh-CN" altLang="en-US" sz="1400" dirty="0"/>
            </a:p>
          </p:txBody>
        </p:sp>
        <p:sp>
          <p:nvSpPr>
            <p:cNvPr id="29" name="文本框 28">
              <a:extLst>
                <a:ext uri="{FF2B5EF4-FFF2-40B4-BE49-F238E27FC236}">
                  <a16:creationId xmlns:a16="http://schemas.microsoft.com/office/drawing/2014/main" id="{0CBCC516-1D62-492C-AB4B-E3BFC1B73DDB}"/>
                </a:ext>
              </a:extLst>
            </p:cNvPr>
            <p:cNvSpPr txBox="1"/>
            <p:nvPr/>
          </p:nvSpPr>
          <p:spPr>
            <a:xfrm>
              <a:off x="4000771" y="5243703"/>
              <a:ext cx="973746" cy="369332"/>
            </a:xfrm>
            <a:prstGeom prst="rect">
              <a:avLst/>
            </a:prstGeom>
            <a:noFill/>
          </p:spPr>
          <p:txBody>
            <a:bodyPr wrap="square" rtlCol="0">
              <a:spAutoFit/>
            </a:bodyPr>
            <a:lstStyle/>
            <a:p>
              <a:r>
                <a:rPr lang="zh-CN" altLang="en-US" dirty="0"/>
                <a:t>电信号</a:t>
              </a:r>
            </a:p>
          </p:txBody>
        </p:sp>
        <p:sp>
          <p:nvSpPr>
            <p:cNvPr id="30" name="文本框 29">
              <a:extLst>
                <a:ext uri="{FF2B5EF4-FFF2-40B4-BE49-F238E27FC236}">
                  <a16:creationId xmlns:a16="http://schemas.microsoft.com/office/drawing/2014/main" id="{EA131734-617F-4DCA-B33F-46F2B29DA1A3}"/>
                </a:ext>
              </a:extLst>
            </p:cNvPr>
            <p:cNvSpPr txBox="1"/>
            <p:nvPr/>
          </p:nvSpPr>
          <p:spPr>
            <a:xfrm>
              <a:off x="4777565" y="5064143"/>
              <a:ext cx="1004067" cy="307777"/>
            </a:xfrm>
            <a:prstGeom prst="rect">
              <a:avLst/>
            </a:prstGeom>
            <a:noFill/>
          </p:spPr>
          <p:txBody>
            <a:bodyPr wrap="square" rtlCol="0">
              <a:spAutoFit/>
            </a:bodyPr>
            <a:lstStyle/>
            <a:p>
              <a:r>
                <a:rPr lang="zh-CN" altLang="en-US" sz="1400" dirty="0"/>
                <a:t>甄别器</a:t>
              </a:r>
            </a:p>
          </p:txBody>
        </p:sp>
        <p:sp>
          <p:nvSpPr>
            <p:cNvPr id="31" name="文本框 30">
              <a:extLst>
                <a:ext uri="{FF2B5EF4-FFF2-40B4-BE49-F238E27FC236}">
                  <a16:creationId xmlns:a16="http://schemas.microsoft.com/office/drawing/2014/main" id="{A134C5D9-B6A6-4778-A495-E4EA215DB33F}"/>
                </a:ext>
              </a:extLst>
            </p:cNvPr>
            <p:cNvSpPr txBox="1"/>
            <p:nvPr/>
          </p:nvSpPr>
          <p:spPr>
            <a:xfrm>
              <a:off x="5397570" y="5261355"/>
              <a:ext cx="1167586" cy="369332"/>
            </a:xfrm>
            <a:prstGeom prst="rect">
              <a:avLst/>
            </a:prstGeom>
            <a:noFill/>
          </p:spPr>
          <p:txBody>
            <a:bodyPr wrap="square" rtlCol="0">
              <a:spAutoFit/>
            </a:bodyPr>
            <a:lstStyle/>
            <a:p>
              <a:r>
                <a:rPr lang="en-US" altLang="zh-CN" dirty="0"/>
                <a:t>NIM</a:t>
              </a:r>
              <a:r>
                <a:rPr lang="zh-CN" altLang="en-US" dirty="0"/>
                <a:t>信号</a:t>
              </a:r>
            </a:p>
          </p:txBody>
        </p:sp>
        <p:sp>
          <p:nvSpPr>
            <p:cNvPr id="32" name="文本框 31">
              <a:extLst>
                <a:ext uri="{FF2B5EF4-FFF2-40B4-BE49-F238E27FC236}">
                  <a16:creationId xmlns:a16="http://schemas.microsoft.com/office/drawing/2014/main" id="{18DFE73B-54C4-4F7C-BAC7-3A95BCB49C28}"/>
                </a:ext>
              </a:extLst>
            </p:cNvPr>
            <p:cNvSpPr txBox="1"/>
            <p:nvPr/>
          </p:nvSpPr>
          <p:spPr>
            <a:xfrm>
              <a:off x="6413157" y="4845857"/>
              <a:ext cx="629262" cy="523220"/>
            </a:xfrm>
            <a:prstGeom prst="rect">
              <a:avLst/>
            </a:prstGeom>
            <a:noFill/>
          </p:spPr>
          <p:txBody>
            <a:bodyPr wrap="square" rtlCol="0">
              <a:spAutoFit/>
            </a:bodyPr>
            <a:lstStyle/>
            <a:p>
              <a:r>
                <a:rPr lang="zh-CN" altLang="en-US" sz="1400" dirty="0"/>
                <a:t>电平转换</a:t>
              </a:r>
            </a:p>
          </p:txBody>
        </p:sp>
        <p:sp>
          <p:nvSpPr>
            <p:cNvPr id="33" name="文本框 32">
              <a:extLst>
                <a:ext uri="{FF2B5EF4-FFF2-40B4-BE49-F238E27FC236}">
                  <a16:creationId xmlns:a16="http://schemas.microsoft.com/office/drawing/2014/main" id="{01187231-D076-4DB8-8375-9AC3AB6BB7CA}"/>
                </a:ext>
              </a:extLst>
            </p:cNvPr>
            <p:cNvSpPr txBox="1"/>
            <p:nvPr/>
          </p:nvSpPr>
          <p:spPr>
            <a:xfrm>
              <a:off x="6947770" y="5269704"/>
              <a:ext cx="1032037" cy="369332"/>
            </a:xfrm>
            <a:prstGeom prst="rect">
              <a:avLst/>
            </a:prstGeom>
            <a:noFill/>
          </p:spPr>
          <p:txBody>
            <a:bodyPr wrap="square" rtlCol="0">
              <a:spAutoFit/>
            </a:bodyPr>
            <a:lstStyle/>
            <a:p>
              <a:r>
                <a:rPr lang="en-US" altLang="zh-CN" dirty="0"/>
                <a:t>TTL</a:t>
              </a:r>
              <a:r>
                <a:rPr lang="zh-CN" altLang="en-US" dirty="0"/>
                <a:t>信号</a:t>
              </a:r>
            </a:p>
          </p:txBody>
        </p:sp>
      </p:grpSp>
      <p:sp>
        <p:nvSpPr>
          <p:cNvPr id="5" name="日期占位符 4">
            <a:extLst>
              <a:ext uri="{FF2B5EF4-FFF2-40B4-BE49-F238E27FC236}">
                <a16:creationId xmlns:a16="http://schemas.microsoft.com/office/drawing/2014/main" id="{2CAA32A5-51F1-428D-A294-1DED200FA58A}"/>
              </a:ext>
            </a:extLst>
          </p:cNvPr>
          <p:cNvSpPr>
            <a:spLocks noGrp="1"/>
          </p:cNvSpPr>
          <p:nvPr>
            <p:ph type="dt" sz="half" idx="10"/>
          </p:nvPr>
        </p:nvSpPr>
        <p:spPr/>
        <p:txBody>
          <a:bodyPr/>
          <a:lstStyle/>
          <a:p>
            <a:r>
              <a:rPr lang="en-US" altLang="zh-CN"/>
              <a:t>2018/6/22</a:t>
            </a:r>
            <a:endParaRPr lang="zh-CN" altLang="en-US"/>
          </a:p>
        </p:txBody>
      </p:sp>
      <p:sp>
        <p:nvSpPr>
          <p:cNvPr id="6" name="页脚占位符 5">
            <a:extLst>
              <a:ext uri="{FF2B5EF4-FFF2-40B4-BE49-F238E27FC236}">
                <a16:creationId xmlns:a16="http://schemas.microsoft.com/office/drawing/2014/main" id="{AA5E2657-1A49-4A0F-945A-A3A527CCE44D}"/>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7" name="灯片编号占位符 6">
            <a:extLst>
              <a:ext uri="{FF2B5EF4-FFF2-40B4-BE49-F238E27FC236}">
                <a16:creationId xmlns:a16="http://schemas.microsoft.com/office/drawing/2014/main" id="{7D9A0F39-5451-4B5D-A388-9E7C9D847F72}"/>
              </a:ext>
            </a:extLst>
          </p:cNvPr>
          <p:cNvSpPr>
            <a:spLocks noGrp="1"/>
          </p:cNvSpPr>
          <p:nvPr>
            <p:ph type="sldNum" sz="quarter" idx="12"/>
          </p:nvPr>
        </p:nvSpPr>
        <p:spPr/>
        <p:txBody>
          <a:bodyPr/>
          <a:lstStyle/>
          <a:p>
            <a:r>
              <a:rPr lang="en-US" altLang="zh-CN" dirty="0"/>
              <a:t>8</a:t>
            </a:r>
            <a:endParaRPr lang="zh-CN" altLang="en-US" dirty="0"/>
          </a:p>
        </p:txBody>
      </p:sp>
      <p:grpSp>
        <p:nvGrpSpPr>
          <p:cNvPr id="8" name="组合 7">
            <a:extLst>
              <a:ext uri="{FF2B5EF4-FFF2-40B4-BE49-F238E27FC236}">
                <a16:creationId xmlns:a16="http://schemas.microsoft.com/office/drawing/2014/main" id="{5E75CD45-344C-4BA7-8EF9-376846B6305D}"/>
              </a:ext>
            </a:extLst>
          </p:cNvPr>
          <p:cNvGrpSpPr/>
          <p:nvPr/>
        </p:nvGrpSpPr>
        <p:grpSpPr>
          <a:xfrm>
            <a:off x="396525" y="3808983"/>
            <a:ext cx="3551312" cy="1631216"/>
            <a:chOff x="396525" y="3808983"/>
            <a:chExt cx="3551312" cy="1631216"/>
          </a:xfrm>
        </p:grpSpPr>
        <p:sp>
          <p:nvSpPr>
            <p:cNvPr id="62" name="文本框 61">
              <a:extLst>
                <a:ext uri="{FF2B5EF4-FFF2-40B4-BE49-F238E27FC236}">
                  <a16:creationId xmlns:a16="http://schemas.microsoft.com/office/drawing/2014/main" id="{BF9F8BFE-0FC0-4423-AA85-AB441CFA3A1C}"/>
                </a:ext>
              </a:extLst>
            </p:cNvPr>
            <p:cNvSpPr txBox="1"/>
            <p:nvPr/>
          </p:nvSpPr>
          <p:spPr>
            <a:xfrm>
              <a:off x="396525" y="3808983"/>
              <a:ext cx="3551312" cy="1631216"/>
            </a:xfrm>
            <a:prstGeom prst="rect">
              <a:avLst/>
            </a:prstGeom>
            <a:noFill/>
          </p:spPr>
          <p:txBody>
            <a:bodyPr wrap="square" rtlCol="0">
              <a:spAutoFit/>
            </a:bodyPr>
            <a:lstStyle/>
            <a:p>
              <a:r>
                <a:rPr lang="zh-CN" altLang="en-US" sz="2000" dirty="0">
                  <a:latin typeface="+mn-ea"/>
                </a:rPr>
                <a:t>选择有用的事例并对事例标识</a:t>
              </a:r>
              <a:endParaRPr lang="en-US" altLang="zh-CN" sz="2000" dirty="0">
                <a:latin typeface="+mn-ea"/>
              </a:endParaRPr>
            </a:p>
            <a:p>
              <a:r>
                <a:rPr lang="zh-CN" altLang="en-US" sz="2000" dirty="0">
                  <a:latin typeface="+mn-ea"/>
                </a:rPr>
                <a:t>连续帧读出         触发读出</a:t>
              </a:r>
              <a:endParaRPr lang="en-US" altLang="zh-CN" sz="2000" dirty="0">
                <a:latin typeface="+mn-ea"/>
              </a:endParaRPr>
            </a:p>
            <a:p>
              <a:r>
                <a:rPr lang="zh-CN" altLang="en-US" sz="2000" dirty="0">
                  <a:latin typeface="+mn-ea"/>
                </a:rPr>
                <a:t>减少数据量</a:t>
              </a:r>
              <a:endParaRPr lang="en-US" altLang="zh-CN" sz="2000" dirty="0">
                <a:latin typeface="+mn-ea"/>
              </a:endParaRPr>
            </a:p>
            <a:p>
              <a:r>
                <a:rPr lang="zh-CN" altLang="en-US" sz="2000" dirty="0">
                  <a:latin typeface="+mn-ea"/>
                </a:rPr>
                <a:t>束流实验</a:t>
              </a:r>
              <a:endParaRPr lang="en-US" altLang="zh-CN" sz="2000" dirty="0">
                <a:latin typeface="+mn-ea"/>
              </a:endParaRPr>
            </a:p>
            <a:p>
              <a:endParaRPr lang="zh-CN" altLang="en-US" sz="2000" dirty="0">
                <a:latin typeface="+mn-ea"/>
              </a:endParaRPr>
            </a:p>
          </p:txBody>
        </p:sp>
        <p:sp>
          <p:nvSpPr>
            <p:cNvPr id="63" name="箭头: 右 62">
              <a:extLst>
                <a:ext uri="{FF2B5EF4-FFF2-40B4-BE49-F238E27FC236}">
                  <a16:creationId xmlns:a16="http://schemas.microsoft.com/office/drawing/2014/main" id="{D4AFAF6D-86D0-4F90-957B-1D5B246028D2}"/>
                </a:ext>
              </a:extLst>
            </p:cNvPr>
            <p:cNvSpPr/>
            <p:nvPr/>
          </p:nvSpPr>
          <p:spPr>
            <a:xfrm>
              <a:off x="1789413" y="4269927"/>
              <a:ext cx="50405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a:extLst>
              <a:ext uri="{FF2B5EF4-FFF2-40B4-BE49-F238E27FC236}">
                <a16:creationId xmlns:a16="http://schemas.microsoft.com/office/drawing/2014/main" id="{B53963C1-4999-465F-8278-6A859AD791F4}"/>
              </a:ext>
            </a:extLst>
          </p:cNvPr>
          <p:cNvGrpSpPr/>
          <p:nvPr/>
        </p:nvGrpSpPr>
        <p:grpSpPr>
          <a:xfrm>
            <a:off x="4093086" y="1508814"/>
            <a:ext cx="4639004" cy="1513347"/>
            <a:chOff x="4858221" y="427693"/>
            <a:chExt cx="4421899" cy="1513347"/>
          </a:xfrm>
        </p:grpSpPr>
        <p:grpSp>
          <p:nvGrpSpPr>
            <p:cNvPr id="17" name="组合 16">
              <a:extLst>
                <a:ext uri="{FF2B5EF4-FFF2-40B4-BE49-F238E27FC236}">
                  <a16:creationId xmlns:a16="http://schemas.microsoft.com/office/drawing/2014/main" id="{7AFA07FE-B4BE-4D1D-966B-FDF39BAB4219}"/>
                </a:ext>
              </a:extLst>
            </p:cNvPr>
            <p:cNvGrpSpPr/>
            <p:nvPr/>
          </p:nvGrpSpPr>
          <p:grpSpPr>
            <a:xfrm>
              <a:off x="4858221" y="463711"/>
              <a:ext cx="1776221" cy="1477329"/>
              <a:chOff x="5220071" y="1076525"/>
              <a:chExt cx="1922277" cy="1776411"/>
            </a:xfrm>
          </p:grpSpPr>
          <p:sp>
            <p:nvSpPr>
              <p:cNvPr id="9" name="立方体 8">
                <a:extLst>
                  <a:ext uri="{FF2B5EF4-FFF2-40B4-BE49-F238E27FC236}">
                    <a16:creationId xmlns:a16="http://schemas.microsoft.com/office/drawing/2014/main" id="{0624D34A-B4F7-490E-9697-4D1C85CE2B8F}"/>
                  </a:ext>
                </a:extLst>
              </p:cNvPr>
              <p:cNvSpPr/>
              <p:nvPr/>
            </p:nvSpPr>
            <p:spPr>
              <a:xfrm>
                <a:off x="5220071" y="1916832"/>
                <a:ext cx="1368152" cy="72009"/>
              </a:xfrm>
              <a:prstGeom prst="cub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立方体 9">
                <a:extLst>
                  <a:ext uri="{FF2B5EF4-FFF2-40B4-BE49-F238E27FC236}">
                    <a16:creationId xmlns:a16="http://schemas.microsoft.com/office/drawing/2014/main" id="{092817EB-F317-4FFC-8BB7-253928518A99}"/>
                  </a:ext>
                </a:extLst>
              </p:cNvPr>
              <p:cNvSpPr/>
              <p:nvPr/>
            </p:nvSpPr>
            <p:spPr>
              <a:xfrm>
                <a:off x="5436096" y="2204864"/>
                <a:ext cx="1008112" cy="72008"/>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dirty="0"/>
              </a:p>
            </p:txBody>
          </p:sp>
          <p:cxnSp>
            <p:nvCxnSpPr>
              <p:cNvPr id="12" name="直接箭头连接符 11">
                <a:extLst>
                  <a:ext uri="{FF2B5EF4-FFF2-40B4-BE49-F238E27FC236}">
                    <a16:creationId xmlns:a16="http://schemas.microsoft.com/office/drawing/2014/main" id="{A1233246-436A-4EBF-A31C-A5D89DEBB40D}"/>
                  </a:ext>
                </a:extLst>
              </p:cNvPr>
              <p:cNvCxnSpPr>
                <a:cxnSpLocks/>
              </p:cNvCxnSpPr>
              <p:nvPr/>
            </p:nvCxnSpPr>
            <p:spPr>
              <a:xfrm flipH="1">
                <a:off x="5724128" y="1124744"/>
                <a:ext cx="216024" cy="172819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4A228E32-58AD-4E73-B317-FC61086C803E}"/>
                      </a:ext>
                    </a:extLst>
                  </p:cNvPr>
                  <p:cNvSpPr txBox="1"/>
                  <p:nvPr/>
                </p:nvSpPr>
                <p:spPr>
                  <a:xfrm>
                    <a:off x="5774196" y="1076525"/>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sup>
                          </m:sSup>
                        </m:oMath>
                      </m:oMathPara>
                    </a14:m>
                    <a:endParaRPr lang="zh-CN" altLang="en-US" dirty="0"/>
                  </a:p>
                </p:txBody>
              </p:sp>
            </mc:Choice>
            <mc:Fallback xmlns="">
              <p:sp>
                <p:nvSpPr>
                  <p:cNvPr id="14" name="文本框 13">
                    <a:extLst>
                      <a:ext uri="{FF2B5EF4-FFF2-40B4-BE49-F238E27FC236}">
                        <a16:creationId xmlns:a16="http://schemas.microsoft.com/office/drawing/2014/main" id="{4A228E32-58AD-4E73-B317-FC61086C803E}"/>
                      </a:ext>
                    </a:extLst>
                  </p:cNvPr>
                  <p:cNvSpPr txBox="1">
                    <a:spLocks noRot="1" noChangeAspect="1" noMove="1" noResize="1" noEditPoints="1" noAdjustHandles="1" noChangeArrowheads="1" noChangeShapeType="1" noTextEdit="1"/>
                  </p:cNvSpPr>
                  <p:nvPr/>
                </p:nvSpPr>
                <p:spPr>
                  <a:xfrm>
                    <a:off x="5774196" y="1076525"/>
                    <a:ext cx="720080" cy="369332"/>
                  </a:xfrm>
                  <a:prstGeom prst="rect">
                    <a:avLst/>
                  </a:prstGeom>
                  <a:blipFill>
                    <a:blip r:embed="rId4"/>
                    <a:stretch>
                      <a:fillRect b="-4000"/>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449552C3-123D-4321-A86C-DAD4C8893C36}"/>
                  </a:ext>
                </a:extLst>
              </p:cNvPr>
              <p:cNvSpPr txBox="1"/>
              <p:nvPr/>
            </p:nvSpPr>
            <p:spPr>
              <a:xfrm>
                <a:off x="6134236" y="1533560"/>
                <a:ext cx="1008112" cy="369332"/>
              </a:xfrm>
              <a:prstGeom prst="rect">
                <a:avLst/>
              </a:prstGeom>
              <a:noFill/>
            </p:spPr>
            <p:txBody>
              <a:bodyPr wrap="square" rtlCol="0">
                <a:spAutoFit/>
              </a:bodyPr>
              <a:lstStyle/>
              <a:p>
                <a:r>
                  <a:rPr lang="en-US" altLang="zh-CN" dirty="0"/>
                  <a:t>Chip</a:t>
                </a:r>
                <a:endParaRPr lang="zh-CN" altLang="en-US" dirty="0"/>
              </a:p>
            </p:txBody>
          </p:sp>
          <p:sp>
            <p:nvSpPr>
              <p:cNvPr id="16" name="文本框 15">
                <a:extLst>
                  <a:ext uri="{FF2B5EF4-FFF2-40B4-BE49-F238E27FC236}">
                    <a16:creationId xmlns:a16="http://schemas.microsoft.com/office/drawing/2014/main" id="{AA0D55C5-3603-4D8D-8408-7896C37946A1}"/>
                  </a:ext>
                </a:extLst>
              </p:cNvPr>
              <p:cNvSpPr txBox="1"/>
              <p:nvPr/>
            </p:nvSpPr>
            <p:spPr>
              <a:xfrm>
                <a:off x="5736379" y="2355996"/>
                <a:ext cx="1101351" cy="407094"/>
              </a:xfrm>
              <a:prstGeom prst="rect">
                <a:avLst/>
              </a:prstGeom>
              <a:noFill/>
            </p:spPr>
            <p:txBody>
              <a:bodyPr wrap="square" rtlCol="0">
                <a:spAutoFit/>
              </a:bodyPr>
              <a:lstStyle/>
              <a:p>
                <a:r>
                  <a:rPr lang="zh-CN" altLang="en-US" sz="1600" dirty="0"/>
                  <a:t>闪烁体</a:t>
                </a:r>
              </a:p>
            </p:txBody>
          </p:sp>
        </p:grpSp>
        <p:sp>
          <p:nvSpPr>
            <p:cNvPr id="25" name="文本框 24">
              <a:extLst>
                <a:ext uri="{FF2B5EF4-FFF2-40B4-BE49-F238E27FC236}">
                  <a16:creationId xmlns:a16="http://schemas.microsoft.com/office/drawing/2014/main" id="{EB7AB9F4-3A8F-405E-B4E2-BEF9C8224F91}"/>
                </a:ext>
              </a:extLst>
            </p:cNvPr>
            <p:cNvSpPr txBox="1"/>
            <p:nvPr/>
          </p:nvSpPr>
          <p:spPr>
            <a:xfrm>
              <a:off x="5989347" y="1265543"/>
              <a:ext cx="575809" cy="307777"/>
            </a:xfrm>
            <a:prstGeom prst="rect">
              <a:avLst/>
            </a:prstGeom>
            <a:solidFill>
              <a:srgbClr val="92D050"/>
            </a:solidFill>
          </p:spPr>
          <p:txBody>
            <a:bodyPr wrap="square" rtlCol="0">
              <a:spAutoFit/>
            </a:bodyPr>
            <a:lstStyle/>
            <a:p>
              <a:r>
                <a:rPr lang="en-US" altLang="zh-CN" sz="1400" dirty="0" err="1"/>
                <a:t>SiPM</a:t>
              </a:r>
              <a:endParaRPr lang="zh-CN" altLang="en-US" sz="1400" dirty="0"/>
            </a:p>
          </p:txBody>
        </p:sp>
        <p:sp>
          <p:nvSpPr>
            <p:cNvPr id="42" name="文本框 41">
              <a:extLst>
                <a:ext uri="{FF2B5EF4-FFF2-40B4-BE49-F238E27FC236}">
                  <a16:creationId xmlns:a16="http://schemas.microsoft.com/office/drawing/2014/main" id="{E6E0BE4C-6583-4AC3-874C-29224F0BF9E4}"/>
                </a:ext>
              </a:extLst>
            </p:cNvPr>
            <p:cNvSpPr txBox="1"/>
            <p:nvPr/>
          </p:nvSpPr>
          <p:spPr>
            <a:xfrm>
              <a:off x="7681175" y="1178432"/>
              <a:ext cx="696922" cy="523220"/>
            </a:xfrm>
            <a:prstGeom prst="rect">
              <a:avLst/>
            </a:prstGeom>
            <a:solidFill>
              <a:srgbClr val="92D050"/>
            </a:solidFill>
          </p:spPr>
          <p:txBody>
            <a:bodyPr wrap="square" rtlCol="0">
              <a:spAutoFit/>
            </a:bodyPr>
            <a:lstStyle/>
            <a:p>
              <a:pPr algn="ctr"/>
              <a:r>
                <a:rPr lang="zh-CN" altLang="en-US" sz="1400" dirty="0"/>
                <a:t>甄别</a:t>
              </a:r>
              <a:endParaRPr lang="en-US" altLang="zh-CN" sz="1400" dirty="0"/>
            </a:p>
            <a:p>
              <a:pPr algn="ctr"/>
              <a:r>
                <a:rPr lang="zh-CN" altLang="en-US" sz="1400" dirty="0"/>
                <a:t>器</a:t>
              </a:r>
            </a:p>
          </p:txBody>
        </p:sp>
        <p:sp>
          <p:nvSpPr>
            <p:cNvPr id="43" name="文本框 42">
              <a:extLst>
                <a:ext uri="{FF2B5EF4-FFF2-40B4-BE49-F238E27FC236}">
                  <a16:creationId xmlns:a16="http://schemas.microsoft.com/office/drawing/2014/main" id="{02E59F0E-9E4F-491F-AC59-04B696ABB965}"/>
                </a:ext>
              </a:extLst>
            </p:cNvPr>
            <p:cNvSpPr txBox="1"/>
            <p:nvPr/>
          </p:nvSpPr>
          <p:spPr>
            <a:xfrm>
              <a:off x="8556890" y="1186666"/>
              <a:ext cx="723230" cy="523220"/>
            </a:xfrm>
            <a:prstGeom prst="rect">
              <a:avLst/>
            </a:prstGeom>
            <a:solidFill>
              <a:srgbClr val="92D050"/>
            </a:solidFill>
          </p:spPr>
          <p:txBody>
            <a:bodyPr wrap="square" rtlCol="0">
              <a:spAutoFit/>
            </a:bodyPr>
            <a:lstStyle/>
            <a:p>
              <a:pPr algn="ctr"/>
              <a:r>
                <a:rPr lang="zh-CN" altLang="en-US" sz="1400" dirty="0"/>
                <a:t>电平转换</a:t>
              </a:r>
            </a:p>
          </p:txBody>
        </p:sp>
        <p:sp>
          <p:nvSpPr>
            <p:cNvPr id="44" name="文本框 43">
              <a:extLst>
                <a:ext uri="{FF2B5EF4-FFF2-40B4-BE49-F238E27FC236}">
                  <a16:creationId xmlns:a16="http://schemas.microsoft.com/office/drawing/2014/main" id="{FEB89DEC-FE7A-480E-8319-CD8F3838B253}"/>
                </a:ext>
              </a:extLst>
            </p:cNvPr>
            <p:cNvSpPr txBox="1"/>
            <p:nvPr/>
          </p:nvSpPr>
          <p:spPr>
            <a:xfrm>
              <a:off x="8511171" y="427693"/>
              <a:ext cx="768949" cy="523220"/>
            </a:xfrm>
            <a:prstGeom prst="rect">
              <a:avLst/>
            </a:prstGeom>
            <a:solidFill>
              <a:srgbClr val="92D050"/>
            </a:solidFill>
          </p:spPr>
          <p:txBody>
            <a:bodyPr wrap="square" rtlCol="0">
              <a:spAutoFit/>
            </a:bodyPr>
            <a:lstStyle/>
            <a:p>
              <a:pPr algn="ctr"/>
              <a:r>
                <a:rPr lang="zh-CN" altLang="en-US" sz="1400" dirty="0"/>
                <a:t>触发</a:t>
              </a:r>
              <a:endParaRPr lang="en-US" altLang="zh-CN" sz="1400" dirty="0"/>
            </a:p>
            <a:p>
              <a:pPr algn="ctr"/>
              <a:r>
                <a:rPr lang="zh-CN" altLang="en-US" sz="1400" dirty="0"/>
                <a:t>板</a:t>
              </a:r>
            </a:p>
          </p:txBody>
        </p:sp>
        <p:sp>
          <p:nvSpPr>
            <p:cNvPr id="11" name="箭头: 右 10">
              <a:extLst>
                <a:ext uri="{FF2B5EF4-FFF2-40B4-BE49-F238E27FC236}">
                  <a16:creationId xmlns:a16="http://schemas.microsoft.com/office/drawing/2014/main" id="{10AFCEAE-9DAF-4591-9997-C831413476D5}"/>
                </a:ext>
              </a:extLst>
            </p:cNvPr>
            <p:cNvSpPr/>
            <p:nvPr/>
          </p:nvSpPr>
          <p:spPr>
            <a:xfrm>
              <a:off x="6566271" y="1402079"/>
              <a:ext cx="25115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88A7FD40-2606-45AE-8D6B-0A35A439EAF3}"/>
                </a:ext>
              </a:extLst>
            </p:cNvPr>
            <p:cNvSpPr txBox="1"/>
            <p:nvPr/>
          </p:nvSpPr>
          <p:spPr>
            <a:xfrm>
              <a:off x="6824496" y="1186666"/>
              <a:ext cx="723606" cy="523220"/>
            </a:xfrm>
            <a:prstGeom prst="rect">
              <a:avLst/>
            </a:prstGeom>
            <a:solidFill>
              <a:srgbClr val="92D050"/>
            </a:solidFill>
          </p:spPr>
          <p:txBody>
            <a:bodyPr wrap="square" rtlCol="0">
              <a:spAutoFit/>
            </a:bodyPr>
            <a:lstStyle/>
            <a:p>
              <a:pPr algn="ctr"/>
              <a:r>
                <a:rPr lang="zh-CN" altLang="en-US" sz="1400" dirty="0"/>
                <a:t>前置放大器</a:t>
              </a:r>
              <a:endParaRPr lang="en-US" altLang="zh-CN" sz="1400" dirty="0"/>
            </a:p>
          </p:txBody>
        </p:sp>
        <p:sp>
          <p:nvSpPr>
            <p:cNvPr id="47" name="箭头: 右 46">
              <a:extLst>
                <a:ext uri="{FF2B5EF4-FFF2-40B4-BE49-F238E27FC236}">
                  <a16:creationId xmlns:a16="http://schemas.microsoft.com/office/drawing/2014/main" id="{F0E43743-F272-479E-9027-D93F44B32DF1}"/>
                </a:ext>
              </a:extLst>
            </p:cNvPr>
            <p:cNvSpPr/>
            <p:nvPr/>
          </p:nvSpPr>
          <p:spPr>
            <a:xfrm>
              <a:off x="7430019" y="1409620"/>
              <a:ext cx="25115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箭头: 右 47">
              <a:extLst>
                <a:ext uri="{FF2B5EF4-FFF2-40B4-BE49-F238E27FC236}">
                  <a16:creationId xmlns:a16="http://schemas.microsoft.com/office/drawing/2014/main" id="{C4CD89DC-D89A-4F76-8BEA-6D1AE139060C}"/>
                </a:ext>
              </a:extLst>
            </p:cNvPr>
            <p:cNvSpPr/>
            <p:nvPr/>
          </p:nvSpPr>
          <p:spPr>
            <a:xfrm>
              <a:off x="8286697" y="1419431"/>
              <a:ext cx="25115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箭头: 右 49">
              <a:extLst>
                <a:ext uri="{FF2B5EF4-FFF2-40B4-BE49-F238E27FC236}">
                  <a16:creationId xmlns:a16="http://schemas.microsoft.com/office/drawing/2014/main" id="{EA693259-3FC5-4251-9F96-D8079A96E09C}"/>
                </a:ext>
              </a:extLst>
            </p:cNvPr>
            <p:cNvSpPr/>
            <p:nvPr/>
          </p:nvSpPr>
          <p:spPr>
            <a:xfrm rot="16200000">
              <a:off x="8688353" y="1052774"/>
              <a:ext cx="25115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箭头: 右 50">
              <a:extLst>
                <a:ext uri="{FF2B5EF4-FFF2-40B4-BE49-F238E27FC236}">
                  <a16:creationId xmlns:a16="http://schemas.microsoft.com/office/drawing/2014/main" id="{3CC66120-83B3-4C8F-A2C6-980E65FEBC4D}"/>
                </a:ext>
              </a:extLst>
            </p:cNvPr>
            <p:cNvSpPr/>
            <p:nvPr/>
          </p:nvSpPr>
          <p:spPr>
            <a:xfrm rot="10800000">
              <a:off x="8260014" y="697543"/>
              <a:ext cx="25115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a:extLst>
                <a:ext uri="{FF2B5EF4-FFF2-40B4-BE49-F238E27FC236}">
                  <a16:creationId xmlns:a16="http://schemas.microsoft.com/office/drawing/2014/main" id="{37344B47-C6A2-4ACB-AA85-ABFC196653BD}"/>
                </a:ext>
              </a:extLst>
            </p:cNvPr>
            <p:cNvSpPr txBox="1"/>
            <p:nvPr/>
          </p:nvSpPr>
          <p:spPr>
            <a:xfrm>
              <a:off x="7593615" y="462283"/>
              <a:ext cx="665367" cy="523220"/>
            </a:xfrm>
            <a:prstGeom prst="rect">
              <a:avLst/>
            </a:prstGeom>
            <a:solidFill>
              <a:srgbClr val="92D050"/>
            </a:solidFill>
          </p:spPr>
          <p:txBody>
            <a:bodyPr wrap="square" rtlCol="0">
              <a:spAutoFit/>
            </a:bodyPr>
            <a:lstStyle/>
            <a:p>
              <a:pPr algn="ctr"/>
              <a:r>
                <a:rPr lang="zh-CN" altLang="en-US" sz="1400" dirty="0"/>
                <a:t>读出版</a:t>
              </a:r>
            </a:p>
          </p:txBody>
        </p:sp>
      </p:grpSp>
    </p:spTree>
    <p:extLst>
      <p:ext uri="{BB962C8B-B14F-4D97-AF65-F5344CB8AC3E}">
        <p14:creationId xmlns:p14="http://schemas.microsoft.com/office/powerpoint/2010/main" val="1006077073"/>
      </p:ext>
    </p:extLst>
  </p:cSld>
  <p:clrMapOvr>
    <a:masterClrMapping/>
  </p:clrMapOvr>
  <mc:AlternateContent xmlns:mc="http://schemas.openxmlformats.org/markup-compatibility/2006" xmlns:p14="http://schemas.microsoft.com/office/powerpoint/2010/main">
    <mc:Choice Requires="p14">
      <p:transition spd="slow" p14:dur="2000" advTm="91379"/>
    </mc:Choice>
    <mc:Fallback xmlns="">
      <p:transition spd="slow" advTm="9137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ADA9247C-D624-406F-A301-EA73AB8D55A9}"/>
              </a:ext>
            </a:extLst>
          </p:cNvPr>
          <p:cNvSpPr txBox="1"/>
          <p:nvPr/>
        </p:nvSpPr>
        <p:spPr>
          <a:xfrm>
            <a:off x="2686050" y="724040"/>
            <a:ext cx="5328592" cy="5632311"/>
          </a:xfrm>
          <a:prstGeom prst="rect">
            <a:avLst/>
          </a:prstGeom>
          <a:noFill/>
        </p:spPr>
        <p:txBody>
          <a:bodyPr wrap="square" rtlCol="0">
            <a:spAutoFit/>
          </a:bodyPr>
          <a:lstStyle/>
          <a:p>
            <a:r>
              <a:rPr lang="en-US" altLang="zh-CN" sz="2400" b="1" kern="100" dirty="0">
                <a:solidFill>
                  <a:schemeClr val="bg1">
                    <a:lumMod val="75000"/>
                  </a:schemeClr>
                </a:solidFill>
                <a:latin typeface="+mj-lt"/>
              </a:rPr>
              <a:t>• </a:t>
            </a:r>
            <a:r>
              <a:rPr lang="zh-CN" altLang="en-US" sz="2400" b="1" kern="100" dirty="0">
                <a:solidFill>
                  <a:schemeClr val="bg1">
                    <a:lumMod val="75000"/>
                  </a:schemeClr>
                </a:solidFill>
                <a:latin typeface="+mj-lt"/>
              </a:rPr>
              <a:t>背景</a:t>
            </a:r>
            <a:endParaRPr lang="en-US" altLang="zh-CN" sz="2400" b="1" kern="100" dirty="0">
              <a:solidFill>
                <a:schemeClr val="bg1">
                  <a:lumMod val="75000"/>
                </a:schemeClr>
              </a:solidFill>
              <a:latin typeface="+mj-lt"/>
            </a:endParaRPr>
          </a:p>
          <a:p>
            <a:r>
              <a:rPr lang="en-US" altLang="zh-CN" sz="2400" kern="100" dirty="0">
                <a:solidFill>
                  <a:schemeClr val="bg1">
                    <a:lumMod val="75000"/>
                  </a:schemeClr>
                </a:solidFill>
                <a:latin typeface="+mj-lt"/>
              </a:rPr>
              <a:t>• </a:t>
            </a:r>
            <a:r>
              <a:rPr lang="zh-CN" altLang="en-US" sz="2400" b="1" dirty="0">
                <a:solidFill>
                  <a:schemeClr val="bg1">
                    <a:lumMod val="75000"/>
                  </a:schemeClr>
                </a:solidFill>
                <a:latin typeface="+mj-lt"/>
              </a:rPr>
              <a:t>探测器模型设计与制作</a:t>
            </a:r>
            <a:endParaRPr lang="en-US" altLang="zh-CN" sz="2400" b="1" dirty="0">
              <a:solidFill>
                <a:schemeClr val="bg1">
                  <a:lumMod val="75000"/>
                </a:schemeClr>
              </a:solidFill>
              <a:latin typeface="+mj-lt"/>
            </a:endParaRPr>
          </a:p>
          <a:p>
            <a:r>
              <a:rPr lang="en-US" altLang="zh-CN" sz="2400" kern="100" dirty="0">
                <a:solidFill>
                  <a:schemeClr val="bg1">
                    <a:lumMod val="75000"/>
                  </a:schemeClr>
                </a:solidFill>
                <a:latin typeface="+mj-lt"/>
              </a:rPr>
              <a:t>—</a:t>
            </a:r>
            <a:r>
              <a:rPr lang="zh-CN" altLang="en-US" sz="2400" kern="100" dirty="0">
                <a:solidFill>
                  <a:schemeClr val="bg1">
                    <a:lumMod val="75000"/>
                  </a:schemeClr>
                </a:solidFill>
                <a:latin typeface="+mj-lt"/>
              </a:rPr>
              <a:t>探测器模型结构设计</a:t>
            </a:r>
            <a:endParaRPr lang="en-US" altLang="zh-CN" sz="2400" kern="100" dirty="0">
              <a:solidFill>
                <a:schemeClr val="bg1">
                  <a:lumMod val="75000"/>
                </a:schemeClr>
              </a:solidFill>
              <a:latin typeface="+mj-lt"/>
            </a:endParaRPr>
          </a:p>
          <a:p>
            <a:r>
              <a:rPr lang="en-US" altLang="zh-CN" sz="2400" kern="100" dirty="0">
                <a:solidFill>
                  <a:schemeClr val="bg1">
                    <a:lumMod val="75000"/>
                  </a:schemeClr>
                </a:solidFill>
                <a:latin typeface="+mj-lt"/>
              </a:rPr>
              <a:t>—Ladder</a:t>
            </a:r>
            <a:r>
              <a:rPr lang="zh-CN" altLang="en-US" sz="2400" kern="100" dirty="0">
                <a:solidFill>
                  <a:schemeClr val="bg1">
                    <a:lumMod val="75000"/>
                  </a:schemeClr>
                </a:solidFill>
                <a:latin typeface="+mj-lt"/>
              </a:rPr>
              <a:t>设计</a:t>
            </a:r>
            <a:endParaRPr lang="en-US" altLang="zh-CN" sz="2400" kern="100" dirty="0">
              <a:solidFill>
                <a:schemeClr val="bg1">
                  <a:lumMod val="75000"/>
                </a:schemeClr>
              </a:solidFill>
              <a:latin typeface="+mj-lt"/>
            </a:endParaRPr>
          </a:p>
          <a:p>
            <a:r>
              <a:rPr lang="en-US" altLang="zh-CN" sz="2400" kern="100" dirty="0">
                <a:solidFill>
                  <a:schemeClr val="bg1">
                    <a:lumMod val="75000"/>
                  </a:schemeClr>
                </a:solidFill>
                <a:latin typeface="+mj-lt"/>
              </a:rPr>
              <a:t>—Ladder</a:t>
            </a:r>
            <a:r>
              <a:rPr lang="zh-CN" altLang="en-US" sz="2400" kern="100" dirty="0">
                <a:solidFill>
                  <a:schemeClr val="bg1">
                    <a:lumMod val="75000"/>
                  </a:schemeClr>
                </a:solidFill>
                <a:latin typeface="+mj-lt"/>
              </a:rPr>
              <a:t>制作</a:t>
            </a:r>
            <a:endParaRPr lang="en-US" altLang="zh-CN" sz="2400" kern="100" dirty="0">
              <a:solidFill>
                <a:schemeClr val="bg1">
                  <a:lumMod val="75000"/>
                </a:schemeClr>
              </a:solidFill>
              <a:latin typeface="+mj-lt"/>
            </a:endParaRPr>
          </a:p>
          <a:p>
            <a:r>
              <a:rPr lang="en-US" altLang="zh-CN" sz="2400" kern="100" dirty="0">
                <a:solidFill>
                  <a:schemeClr val="bg1">
                    <a:lumMod val="75000"/>
                  </a:schemeClr>
                </a:solidFill>
                <a:latin typeface="+mj-lt"/>
              </a:rPr>
              <a:t>—</a:t>
            </a:r>
            <a:r>
              <a:rPr lang="zh-CN" altLang="en-US" sz="2400" kern="100" dirty="0">
                <a:solidFill>
                  <a:schemeClr val="bg1">
                    <a:lumMod val="75000"/>
                  </a:schemeClr>
                </a:solidFill>
                <a:latin typeface="+mj-lt"/>
              </a:rPr>
              <a:t>读出电子学设计</a:t>
            </a:r>
            <a:endParaRPr lang="en-US" altLang="zh-CN" sz="2400" kern="100" dirty="0">
              <a:solidFill>
                <a:schemeClr val="bg1">
                  <a:lumMod val="75000"/>
                </a:schemeClr>
              </a:solidFill>
              <a:latin typeface="+mj-lt"/>
            </a:endParaRPr>
          </a:p>
          <a:p>
            <a:r>
              <a:rPr lang="en-US" altLang="zh-CN" sz="2400" kern="100" dirty="0">
                <a:solidFill>
                  <a:schemeClr val="bg1">
                    <a:lumMod val="75000"/>
                  </a:schemeClr>
                </a:solidFill>
                <a:latin typeface="+mj-lt"/>
              </a:rPr>
              <a:t>—</a:t>
            </a:r>
            <a:r>
              <a:rPr lang="zh-CN" altLang="en-US" sz="2400" kern="100" dirty="0">
                <a:solidFill>
                  <a:schemeClr val="bg1">
                    <a:lumMod val="75000"/>
                  </a:schemeClr>
                </a:solidFill>
                <a:latin typeface="+mj-lt"/>
              </a:rPr>
              <a:t>触发系统设计</a:t>
            </a:r>
            <a:endParaRPr lang="en-US" altLang="zh-CN" sz="2400" kern="100" dirty="0">
              <a:solidFill>
                <a:schemeClr val="bg1">
                  <a:lumMod val="75000"/>
                </a:schemeClr>
              </a:solidFill>
              <a:latin typeface="+mj-lt"/>
            </a:endParaRPr>
          </a:p>
          <a:p>
            <a:r>
              <a:rPr lang="en-US" altLang="zh-CN" sz="2400" b="1" kern="100" dirty="0">
                <a:latin typeface="+mj-lt"/>
              </a:rPr>
              <a:t>• </a:t>
            </a:r>
            <a:r>
              <a:rPr lang="zh-CN" altLang="en-US" sz="2400" b="1" dirty="0">
                <a:latin typeface="+mj-lt"/>
              </a:rPr>
              <a:t>芯片测试</a:t>
            </a:r>
            <a:endParaRPr lang="en-US" altLang="zh-CN" sz="2400" b="1" dirty="0">
              <a:latin typeface="+mj-lt"/>
            </a:endParaRPr>
          </a:p>
          <a:p>
            <a:r>
              <a:rPr lang="en-US" altLang="zh-CN" sz="2400" dirty="0">
                <a:latin typeface="+mj-lt"/>
              </a:rPr>
              <a:t>—</a:t>
            </a:r>
            <a:r>
              <a:rPr lang="zh-CN" altLang="en-US" sz="2400" dirty="0">
                <a:latin typeface="+mj-lt"/>
              </a:rPr>
              <a:t>阈值扫描</a:t>
            </a:r>
            <a:endParaRPr lang="en-US" altLang="zh-CN" sz="2400" dirty="0">
              <a:latin typeface="+mj-lt"/>
            </a:endParaRPr>
          </a:p>
          <a:p>
            <a:r>
              <a:rPr lang="en-US" altLang="zh-CN" sz="2400" dirty="0">
                <a:latin typeface="+mj-lt"/>
              </a:rPr>
              <a:t>—</a:t>
            </a:r>
            <a:r>
              <a:rPr lang="zh-CN" altLang="en-US" sz="2400" dirty="0">
                <a:latin typeface="+mj-lt"/>
              </a:rPr>
              <a:t>放射源测试</a:t>
            </a:r>
            <a:endParaRPr lang="en-US" altLang="zh-CN" sz="2400" dirty="0">
              <a:latin typeface="+mj-lt"/>
            </a:endParaRPr>
          </a:p>
          <a:p>
            <a:r>
              <a:rPr lang="en-US" altLang="zh-CN" sz="2400" b="1" kern="100" dirty="0">
                <a:solidFill>
                  <a:schemeClr val="bg2">
                    <a:lumMod val="90000"/>
                  </a:schemeClr>
                </a:solidFill>
                <a:latin typeface="+mj-lt"/>
              </a:rPr>
              <a:t>• </a:t>
            </a:r>
            <a:r>
              <a:rPr lang="en-US" altLang="zh-CN" sz="2400" b="1" dirty="0">
                <a:solidFill>
                  <a:schemeClr val="bg2">
                    <a:lumMod val="90000"/>
                  </a:schemeClr>
                </a:solidFill>
                <a:latin typeface="+mj-lt"/>
              </a:rPr>
              <a:t>Ladder</a:t>
            </a:r>
            <a:r>
              <a:rPr lang="zh-CN" altLang="en-US" sz="2400" b="1" dirty="0">
                <a:solidFill>
                  <a:schemeClr val="bg2">
                    <a:lumMod val="90000"/>
                  </a:schemeClr>
                </a:solidFill>
                <a:latin typeface="+mj-lt"/>
              </a:rPr>
              <a:t>击中重建算法</a:t>
            </a:r>
            <a:endParaRPr lang="en-US" altLang="zh-CN" sz="2400" b="1" dirty="0">
              <a:solidFill>
                <a:schemeClr val="bg2">
                  <a:lumMod val="90000"/>
                </a:schemeClr>
              </a:solidFill>
              <a:latin typeface="+mj-lt"/>
            </a:endParaRPr>
          </a:p>
          <a:p>
            <a:r>
              <a:rPr lang="en-US" altLang="zh-CN" sz="2400" kern="100" dirty="0">
                <a:solidFill>
                  <a:schemeClr val="bg2">
                    <a:lumMod val="90000"/>
                  </a:schemeClr>
                </a:solidFill>
                <a:latin typeface="+mj-lt"/>
              </a:rPr>
              <a:t>—</a:t>
            </a:r>
            <a:r>
              <a:rPr lang="zh-CN" altLang="en-US" sz="2400" kern="100" dirty="0">
                <a:solidFill>
                  <a:schemeClr val="bg2">
                    <a:lumMod val="90000"/>
                  </a:schemeClr>
                </a:solidFill>
                <a:latin typeface="+mj-lt"/>
              </a:rPr>
              <a:t>算法简介</a:t>
            </a:r>
            <a:endParaRPr lang="en-US" altLang="zh-CN" sz="2400" kern="100" dirty="0">
              <a:solidFill>
                <a:schemeClr val="bg2">
                  <a:lumMod val="90000"/>
                </a:schemeClr>
              </a:solidFill>
              <a:latin typeface="+mj-lt"/>
            </a:endParaRPr>
          </a:p>
          <a:p>
            <a:r>
              <a:rPr lang="en-US" altLang="zh-CN" sz="2400" kern="100" dirty="0">
                <a:solidFill>
                  <a:schemeClr val="bg2">
                    <a:lumMod val="90000"/>
                  </a:schemeClr>
                </a:solidFill>
                <a:latin typeface="+mj-lt"/>
              </a:rPr>
              <a:t>—</a:t>
            </a:r>
            <a:r>
              <a:rPr lang="zh-CN" altLang="en-US" sz="2400" kern="100" dirty="0">
                <a:solidFill>
                  <a:schemeClr val="bg2">
                    <a:lumMod val="90000"/>
                  </a:schemeClr>
                </a:solidFill>
                <a:latin typeface="+mj-lt"/>
              </a:rPr>
              <a:t>两种算法比较</a:t>
            </a:r>
            <a:endParaRPr lang="en-US" altLang="zh-CN" sz="2400" kern="100" dirty="0">
              <a:solidFill>
                <a:schemeClr val="bg2">
                  <a:lumMod val="90000"/>
                </a:schemeClr>
              </a:solidFill>
              <a:latin typeface="+mj-lt"/>
            </a:endParaRPr>
          </a:p>
          <a:p>
            <a:r>
              <a:rPr lang="en-US" altLang="zh-CN" sz="2400" kern="100" dirty="0">
                <a:solidFill>
                  <a:schemeClr val="bg2">
                    <a:lumMod val="90000"/>
                  </a:schemeClr>
                </a:solidFill>
                <a:latin typeface="+mj-lt"/>
              </a:rPr>
              <a:t>—Cluster Size</a:t>
            </a:r>
            <a:r>
              <a:rPr lang="zh-CN" altLang="en-US" sz="2400" kern="100" dirty="0">
                <a:solidFill>
                  <a:schemeClr val="bg2">
                    <a:lumMod val="90000"/>
                  </a:schemeClr>
                </a:solidFill>
                <a:latin typeface="+mj-lt"/>
              </a:rPr>
              <a:t>分析</a:t>
            </a:r>
            <a:endParaRPr lang="en-US" altLang="zh-CN" sz="2400" kern="100" dirty="0">
              <a:solidFill>
                <a:schemeClr val="bg2">
                  <a:lumMod val="90000"/>
                </a:schemeClr>
              </a:solidFill>
              <a:latin typeface="+mj-lt"/>
            </a:endParaRPr>
          </a:p>
          <a:p>
            <a:r>
              <a:rPr lang="en-US" altLang="zh-CN" sz="2400" b="1" kern="100" dirty="0">
                <a:solidFill>
                  <a:schemeClr val="bg1">
                    <a:lumMod val="75000"/>
                  </a:schemeClr>
                </a:solidFill>
                <a:latin typeface="+mj-lt"/>
              </a:rPr>
              <a:t>• </a:t>
            </a:r>
            <a:r>
              <a:rPr lang="zh-CN" altLang="en-US" sz="2400" b="1" kern="100" dirty="0">
                <a:solidFill>
                  <a:schemeClr val="bg1">
                    <a:lumMod val="75000"/>
                  </a:schemeClr>
                </a:solidFill>
                <a:latin typeface="+mj-lt"/>
              </a:rPr>
              <a:t>总结与展望</a:t>
            </a:r>
            <a:endParaRPr lang="zh-CN" altLang="en-US" sz="2400" b="1" dirty="0">
              <a:solidFill>
                <a:schemeClr val="bg1">
                  <a:lumMod val="75000"/>
                </a:schemeClr>
              </a:solidFill>
              <a:latin typeface="+mj-lt"/>
            </a:endParaRPr>
          </a:p>
        </p:txBody>
      </p:sp>
      <p:sp>
        <p:nvSpPr>
          <p:cNvPr id="3" name="日期占位符 2">
            <a:extLst>
              <a:ext uri="{FF2B5EF4-FFF2-40B4-BE49-F238E27FC236}">
                <a16:creationId xmlns:a16="http://schemas.microsoft.com/office/drawing/2014/main" id="{71B6DF0F-0C01-4E12-92BA-0D0748D265DC}"/>
              </a:ext>
            </a:extLst>
          </p:cNvPr>
          <p:cNvSpPr>
            <a:spLocks noGrp="1"/>
          </p:cNvSpPr>
          <p:nvPr>
            <p:ph type="dt" sz="half" idx="10"/>
          </p:nvPr>
        </p:nvSpPr>
        <p:spPr/>
        <p:txBody>
          <a:bodyPr/>
          <a:lstStyle/>
          <a:p>
            <a:r>
              <a:rPr lang="en-US" altLang="zh-CN" dirty="0"/>
              <a:t>2018/6/22</a:t>
            </a:r>
            <a:endParaRPr lang="zh-CN" altLang="en-US" dirty="0"/>
          </a:p>
        </p:txBody>
      </p:sp>
      <p:sp>
        <p:nvSpPr>
          <p:cNvPr id="4" name="页脚占位符 3">
            <a:extLst>
              <a:ext uri="{FF2B5EF4-FFF2-40B4-BE49-F238E27FC236}">
                <a16:creationId xmlns:a16="http://schemas.microsoft.com/office/drawing/2014/main" id="{3287ACA9-0DE5-4C3B-8270-EF07BB6F9290}"/>
              </a:ext>
            </a:extLst>
          </p:cNvPr>
          <p:cNvSpPr>
            <a:spLocks noGrp="1"/>
          </p:cNvSpPr>
          <p:nvPr>
            <p:ph type="ftr" sz="quarter" idx="11"/>
          </p:nvPr>
        </p:nvSpPr>
        <p:spPr/>
        <p:txBody>
          <a:bodyPr/>
          <a:lstStyle/>
          <a:p>
            <a:r>
              <a:rPr lang="zh-CN" altLang="en-US" dirty="0"/>
              <a:t>全国粒子物理大会</a:t>
            </a:r>
            <a:r>
              <a:rPr lang="en-US" altLang="zh-CN" dirty="0"/>
              <a:t>@</a:t>
            </a:r>
            <a:r>
              <a:rPr lang="zh-CN" altLang="en-US" dirty="0"/>
              <a:t>上海</a:t>
            </a:r>
          </a:p>
        </p:txBody>
      </p:sp>
    </p:spTree>
    <p:extLst>
      <p:ext uri="{BB962C8B-B14F-4D97-AF65-F5344CB8AC3E}">
        <p14:creationId xmlns:p14="http://schemas.microsoft.com/office/powerpoint/2010/main" val="3784289504"/>
      </p:ext>
    </p:extLst>
  </p:cSld>
  <p:clrMapOvr>
    <a:masterClrMapping/>
  </p:clrMapOvr>
  <mc:AlternateContent xmlns:mc="http://schemas.openxmlformats.org/markup-compatibility/2006" xmlns:p14="http://schemas.microsoft.com/office/powerpoint/2010/main">
    <mc:Choice Requires="p14">
      <p:transition spd="slow" p14:dur="2000" advTm="3378"/>
    </mc:Choice>
    <mc:Fallback xmlns="">
      <p:transition spd="slow" advTm="337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BA2223-F5C3-4567-8F2E-7351679B8D6F}"/>
              </a:ext>
            </a:extLst>
          </p:cNvPr>
          <p:cNvSpPr>
            <a:spLocks noGrp="1"/>
          </p:cNvSpPr>
          <p:nvPr>
            <p:ph type="title"/>
          </p:nvPr>
        </p:nvSpPr>
        <p:spPr>
          <a:xfrm>
            <a:off x="0" y="0"/>
            <a:ext cx="9144000" cy="828000"/>
          </a:xfrm>
          <a:solidFill>
            <a:schemeClr val="accent1"/>
          </a:solidFill>
        </p:spPr>
        <p:txBody>
          <a:bodyPr>
            <a:normAutofit/>
          </a:bodyPr>
          <a:lstStyle/>
          <a:p>
            <a:pPr algn="l"/>
            <a:r>
              <a:rPr lang="zh-CN" altLang="en-US" sz="4000" b="1" dirty="0">
                <a:solidFill>
                  <a:schemeClr val="bg1"/>
                </a:solidFill>
              </a:rPr>
              <a:t>  阈值扫描</a:t>
            </a:r>
          </a:p>
        </p:txBody>
      </p:sp>
      <p:pic>
        <p:nvPicPr>
          <p:cNvPr id="4" name="图片 3">
            <a:extLst>
              <a:ext uri="{FF2B5EF4-FFF2-40B4-BE49-F238E27FC236}">
                <a16:creationId xmlns:a16="http://schemas.microsoft.com/office/drawing/2014/main" id="{4829EDB4-9739-45D6-996C-100D570708A0}"/>
              </a:ext>
            </a:extLst>
          </p:cNvPr>
          <p:cNvPicPr>
            <a:picLocks noChangeAspect="1"/>
          </p:cNvPicPr>
          <p:nvPr/>
        </p:nvPicPr>
        <p:blipFill>
          <a:blip r:embed="rId2"/>
          <a:stretch>
            <a:fillRect/>
          </a:stretch>
        </p:blipFill>
        <p:spPr>
          <a:xfrm>
            <a:off x="755576" y="908720"/>
            <a:ext cx="7776864" cy="3816424"/>
          </a:xfrm>
          <a:prstGeom prst="rect">
            <a:avLst/>
          </a:prstGeom>
        </p:spPr>
      </p:pic>
      <p:graphicFrame>
        <p:nvGraphicFramePr>
          <p:cNvPr id="5" name="表格 4">
            <a:extLst>
              <a:ext uri="{FF2B5EF4-FFF2-40B4-BE49-F238E27FC236}">
                <a16:creationId xmlns:a16="http://schemas.microsoft.com/office/drawing/2014/main" id="{D5DA1758-A3D8-44BA-8BD0-D890E1953A02}"/>
              </a:ext>
            </a:extLst>
          </p:cNvPr>
          <p:cNvGraphicFramePr>
            <a:graphicFrameLocks noGrp="1"/>
          </p:cNvGraphicFramePr>
          <p:nvPr>
            <p:extLst>
              <p:ext uri="{D42A27DB-BD31-4B8C-83A1-F6EECF244321}">
                <p14:modId xmlns:p14="http://schemas.microsoft.com/office/powerpoint/2010/main" val="3055442347"/>
              </p:ext>
            </p:extLst>
          </p:nvPr>
        </p:nvGraphicFramePr>
        <p:xfrm>
          <a:off x="628650" y="4725888"/>
          <a:ext cx="5486400" cy="2132111"/>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3793454890"/>
                    </a:ext>
                  </a:extLst>
                </a:gridCol>
                <a:gridCol w="609600">
                  <a:extLst>
                    <a:ext uri="{9D8B030D-6E8A-4147-A177-3AD203B41FA5}">
                      <a16:colId xmlns:a16="http://schemas.microsoft.com/office/drawing/2014/main" val="1898466005"/>
                    </a:ext>
                  </a:extLst>
                </a:gridCol>
                <a:gridCol w="609600">
                  <a:extLst>
                    <a:ext uri="{9D8B030D-6E8A-4147-A177-3AD203B41FA5}">
                      <a16:colId xmlns:a16="http://schemas.microsoft.com/office/drawing/2014/main" val="1607375885"/>
                    </a:ext>
                  </a:extLst>
                </a:gridCol>
                <a:gridCol w="609600">
                  <a:extLst>
                    <a:ext uri="{9D8B030D-6E8A-4147-A177-3AD203B41FA5}">
                      <a16:colId xmlns:a16="http://schemas.microsoft.com/office/drawing/2014/main" val="3516600719"/>
                    </a:ext>
                  </a:extLst>
                </a:gridCol>
                <a:gridCol w="609600">
                  <a:extLst>
                    <a:ext uri="{9D8B030D-6E8A-4147-A177-3AD203B41FA5}">
                      <a16:colId xmlns:a16="http://schemas.microsoft.com/office/drawing/2014/main" val="65236929"/>
                    </a:ext>
                  </a:extLst>
                </a:gridCol>
                <a:gridCol w="609600">
                  <a:extLst>
                    <a:ext uri="{9D8B030D-6E8A-4147-A177-3AD203B41FA5}">
                      <a16:colId xmlns:a16="http://schemas.microsoft.com/office/drawing/2014/main" val="3975217414"/>
                    </a:ext>
                  </a:extLst>
                </a:gridCol>
                <a:gridCol w="609600">
                  <a:extLst>
                    <a:ext uri="{9D8B030D-6E8A-4147-A177-3AD203B41FA5}">
                      <a16:colId xmlns:a16="http://schemas.microsoft.com/office/drawing/2014/main" val="2333605376"/>
                    </a:ext>
                  </a:extLst>
                </a:gridCol>
                <a:gridCol w="609600">
                  <a:extLst>
                    <a:ext uri="{9D8B030D-6E8A-4147-A177-3AD203B41FA5}">
                      <a16:colId xmlns:a16="http://schemas.microsoft.com/office/drawing/2014/main" val="3714391575"/>
                    </a:ext>
                  </a:extLst>
                </a:gridCol>
                <a:gridCol w="609600">
                  <a:extLst>
                    <a:ext uri="{9D8B030D-6E8A-4147-A177-3AD203B41FA5}">
                      <a16:colId xmlns:a16="http://schemas.microsoft.com/office/drawing/2014/main" val="188719065"/>
                    </a:ext>
                  </a:extLst>
                </a:gridCol>
              </a:tblGrid>
              <a:tr h="381955">
                <a:tc>
                  <a:txBody>
                    <a:bodyPr/>
                    <a:lstStyle/>
                    <a:p>
                      <a:pPr algn="ctr"/>
                      <a:r>
                        <a:rPr lang="en-US" altLang="zh-CN" sz="1050" dirty="0"/>
                        <a:t>Bank</a:t>
                      </a:r>
                      <a:endParaRPr lang="zh-CN" altLang="en-US" sz="1050" dirty="0"/>
                    </a:p>
                  </a:txBody>
                  <a:tcPr/>
                </a:tc>
                <a:tc>
                  <a:txBody>
                    <a:bodyPr/>
                    <a:lstStyle/>
                    <a:p>
                      <a:pPr algn="ctr"/>
                      <a:r>
                        <a:rPr lang="en-US" altLang="zh-CN" sz="1050" dirty="0"/>
                        <a:t>FPN</a:t>
                      </a:r>
                      <a:endParaRPr lang="zh-CN" altLang="en-US" sz="1050" dirty="0"/>
                    </a:p>
                  </a:txBody>
                  <a:tcPr/>
                </a:tc>
                <a:tc>
                  <a:txBody>
                    <a:bodyPr/>
                    <a:lstStyle/>
                    <a:p>
                      <a:pPr algn="ctr"/>
                      <a:r>
                        <a:rPr lang="en-US" altLang="zh-CN" sz="1050" dirty="0"/>
                        <a:t>TN</a:t>
                      </a:r>
                      <a:endParaRPr lang="zh-CN" altLang="en-US" sz="1050" dirty="0"/>
                    </a:p>
                  </a:txBody>
                  <a:tcPr/>
                </a:tc>
                <a:tc>
                  <a:txBody>
                    <a:bodyPr/>
                    <a:lstStyle/>
                    <a:p>
                      <a:pPr algn="ctr"/>
                      <a:r>
                        <a:rPr lang="en-US" altLang="zh-CN" sz="1050" dirty="0"/>
                        <a:t>All</a:t>
                      </a:r>
                      <a:endParaRPr lang="zh-CN" altLang="en-US" sz="1050" dirty="0"/>
                    </a:p>
                  </a:txBody>
                  <a:tcPr/>
                </a:tc>
                <a:tc>
                  <a:txBody>
                    <a:bodyPr/>
                    <a:lstStyle/>
                    <a:p>
                      <a:pPr algn="ctr"/>
                      <a:r>
                        <a:rPr lang="en-US" altLang="zh-CN" sz="1050" dirty="0"/>
                        <a:t>Mean</a:t>
                      </a:r>
                      <a:endParaRPr lang="zh-CN" altLang="en-US" sz="1050" dirty="0"/>
                    </a:p>
                  </a:txBody>
                  <a:tcPr/>
                </a:tc>
                <a:tc>
                  <a:txBody>
                    <a:bodyPr/>
                    <a:lstStyle/>
                    <a:p>
                      <a:pPr algn="ctr"/>
                      <a:r>
                        <a:rPr lang="en-US" altLang="zh-CN" sz="1050" dirty="0"/>
                        <a:t>3.7</a:t>
                      </a:r>
                      <a:r>
                        <a:rPr lang="zh-CN" altLang="en-US" sz="1050" dirty="0"/>
                        <a:t>σ</a:t>
                      </a:r>
                    </a:p>
                  </a:txBody>
                  <a:tcPr/>
                </a:tc>
                <a:tc>
                  <a:txBody>
                    <a:bodyPr/>
                    <a:lstStyle/>
                    <a:p>
                      <a:pPr algn="ctr"/>
                      <a:r>
                        <a:rPr lang="en-US" altLang="zh-CN" sz="1050" dirty="0"/>
                        <a:t>4</a:t>
                      </a:r>
                      <a:r>
                        <a:rPr lang="el-GR" altLang="zh-CN" sz="1050" dirty="0"/>
                        <a:t>σ</a:t>
                      </a:r>
                      <a:endParaRPr lang="zh-CN" altLang="en-US" sz="1050" dirty="0"/>
                    </a:p>
                  </a:txBody>
                  <a:tcPr/>
                </a:tc>
                <a:tc>
                  <a:txBody>
                    <a:bodyPr/>
                    <a:lstStyle/>
                    <a:p>
                      <a:pPr algn="ctr"/>
                      <a:r>
                        <a:rPr lang="en-US" altLang="zh-CN" sz="1050" dirty="0"/>
                        <a:t>4.5</a:t>
                      </a:r>
                      <a:r>
                        <a:rPr lang="el-GR" altLang="zh-CN" sz="1050" dirty="0"/>
                        <a:t>σ</a:t>
                      </a:r>
                      <a:endParaRPr lang="zh-CN" altLang="en-US" sz="1050" dirty="0"/>
                    </a:p>
                  </a:txBody>
                  <a:tcPr/>
                </a:tc>
                <a:tc>
                  <a:txBody>
                    <a:bodyPr/>
                    <a:lstStyle/>
                    <a:p>
                      <a:pPr algn="ctr"/>
                      <a:r>
                        <a:rPr lang="en-US" altLang="zh-CN" sz="1050" dirty="0"/>
                        <a:t>5</a:t>
                      </a:r>
                      <a:r>
                        <a:rPr lang="el-GR" altLang="zh-CN" sz="1050" dirty="0"/>
                        <a:t>σ</a:t>
                      </a:r>
                      <a:endParaRPr lang="zh-CN" altLang="en-US" sz="1050" dirty="0"/>
                    </a:p>
                  </a:txBody>
                  <a:tcPr/>
                </a:tc>
                <a:extLst>
                  <a:ext uri="{0D108BD9-81ED-4DB2-BD59-A6C34878D82A}">
                    <a16:rowId xmlns:a16="http://schemas.microsoft.com/office/drawing/2014/main" val="2871914934"/>
                  </a:ext>
                </a:extLst>
              </a:tr>
              <a:tr h="437539">
                <a:tc>
                  <a:txBody>
                    <a:bodyPr/>
                    <a:lstStyle/>
                    <a:p>
                      <a:pPr algn="ctr"/>
                      <a:r>
                        <a:rPr lang="en-US" altLang="zh-CN" sz="1050" dirty="0"/>
                        <a:t>A</a:t>
                      </a:r>
                      <a:endParaRPr lang="zh-CN" altLang="en-US" sz="1050" dirty="0"/>
                    </a:p>
                  </a:txBody>
                  <a:tcPr/>
                </a:tc>
                <a:tc>
                  <a:txBody>
                    <a:bodyPr/>
                    <a:lstStyle/>
                    <a:p>
                      <a:pPr algn="ctr"/>
                      <a:r>
                        <a:rPr lang="en-US" altLang="zh-CN" sz="1050" dirty="0"/>
                        <a:t>0.9788</a:t>
                      </a:r>
                      <a:endParaRPr lang="zh-CN" altLang="en-US" sz="1050" dirty="0"/>
                    </a:p>
                  </a:txBody>
                  <a:tcPr/>
                </a:tc>
                <a:tc>
                  <a:txBody>
                    <a:bodyPr/>
                    <a:lstStyle/>
                    <a:p>
                      <a:pPr algn="ctr"/>
                      <a:r>
                        <a:rPr lang="en-US" altLang="zh-CN" sz="1050" dirty="0"/>
                        <a:t>10.820</a:t>
                      </a:r>
                      <a:endParaRPr lang="zh-CN" altLang="en-US" sz="1050" dirty="0"/>
                    </a:p>
                  </a:txBody>
                  <a:tcPr/>
                </a:tc>
                <a:tc>
                  <a:txBody>
                    <a:bodyPr/>
                    <a:lstStyle/>
                    <a:p>
                      <a:pPr algn="ctr"/>
                      <a:r>
                        <a:rPr lang="en-US" altLang="zh-CN" sz="1050" dirty="0"/>
                        <a:t>10.864</a:t>
                      </a:r>
                      <a:endParaRPr lang="zh-CN" altLang="en-US" sz="1050" dirty="0"/>
                    </a:p>
                  </a:txBody>
                  <a:tcPr/>
                </a:tc>
                <a:tc>
                  <a:txBody>
                    <a:bodyPr/>
                    <a:lstStyle/>
                    <a:p>
                      <a:pPr algn="ctr"/>
                      <a:r>
                        <a:rPr lang="en-US" altLang="zh-CN" sz="1050" dirty="0"/>
                        <a:t>142.11</a:t>
                      </a:r>
                      <a:endParaRPr lang="zh-CN" altLang="en-US" sz="1050" dirty="0"/>
                    </a:p>
                  </a:txBody>
                  <a:tcPr/>
                </a:tc>
                <a:tc>
                  <a:txBody>
                    <a:bodyPr/>
                    <a:lstStyle/>
                    <a:p>
                      <a:pPr algn="ctr"/>
                      <a:r>
                        <a:rPr lang="en-US" altLang="zh-CN" sz="1050" dirty="0"/>
                        <a:t>183</a:t>
                      </a:r>
                      <a:endParaRPr lang="zh-CN" altLang="en-US" sz="1050" dirty="0"/>
                    </a:p>
                  </a:txBody>
                  <a:tcPr/>
                </a:tc>
                <a:tc>
                  <a:txBody>
                    <a:bodyPr/>
                    <a:lstStyle/>
                    <a:p>
                      <a:pPr algn="ctr"/>
                      <a:r>
                        <a:rPr lang="en-US" altLang="zh-CN" sz="1050" dirty="0"/>
                        <a:t>186</a:t>
                      </a:r>
                      <a:endParaRPr lang="zh-CN" altLang="en-US" sz="1050" dirty="0"/>
                    </a:p>
                  </a:txBody>
                  <a:tcPr/>
                </a:tc>
                <a:tc>
                  <a:txBody>
                    <a:bodyPr/>
                    <a:lstStyle/>
                    <a:p>
                      <a:pPr algn="ctr"/>
                      <a:r>
                        <a:rPr lang="en-US" altLang="zh-CN" sz="1050" dirty="0"/>
                        <a:t>191</a:t>
                      </a:r>
                      <a:endParaRPr lang="zh-CN" altLang="en-US" sz="1050" dirty="0"/>
                    </a:p>
                  </a:txBody>
                  <a:tcPr/>
                </a:tc>
                <a:tc>
                  <a:txBody>
                    <a:bodyPr/>
                    <a:lstStyle/>
                    <a:p>
                      <a:pPr algn="ctr"/>
                      <a:r>
                        <a:rPr lang="en-US" altLang="zh-CN" sz="1050" dirty="0"/>
                        <a:t>197</a:t>
                      </a:r>
                      <a:endParaRPr lang="zh-CN" altLang="en-US" sz="1050" dirty="0"/>
                    </a:p>
                  </a:txBody>
                  <a:tcPr/>
                </a:tc>
                <a:extLst>
                  <a:ext uri="{0D108BD9-81ED-4DB2-BD59-A6C34878D82A}">
                    <a16:rowId xmlns:a16="http://schemas.microsoft.com/office/drawing/2014/main" val="658177427"/>
                  </a:ext>
                </a:extLst>
              </a:tr>
              <a:tr h="437539">
                <a:tc>
                  <a:txBody>
                    <a:bodyPr/>
                    <a:lstStyle/>
                    <a:p>
                      <a:pPr algn="ctr"/>
                      <a:r>
                        <a:rPr lang="en-US" altLang="zh-CN" sz="1050" dirty="0"/>
                        <a:t>B</a:t>
                      </a:r>
                      <a:endParaRPr lang="zh-CN" altLang="en-US" sz="1050" dirty="0"/>
                    </a:p>
                  </a:txBody>
                  <a:tcPr/>
                </a:tc>
                <a:tc>
                  <a:txBody>
                    <a:bodyPr/>
                    <a:lstStyle/>
                    <a:p>
                      <a:pPr algn="ctr"/>
                      <a:r>
                        <a:rPr lang="en-US" altLang="zh-CN" sz="1050" dirty="0"/>
                        <a:t>1.6882</a:t>
                      </a:r>
                      <a:endParaRPr lang="zh-CN" altLang="en-US" sz="1050" dirty="0"/>
                    </a:p>
                  </a:txBody>
                  <a:tcPr/>
                </a:tc>
                <a:tc>
                  <a:txBody>
                    <a:bodyPr/>
                    <a:lstStyle/>
                    <a:p>
                      <a:pPr algn="ctr"/>
                      <a:r>
                        <a:rPr lang="en-US" altLang="zh-CN" sz="1050" dirty="0"/>
                        <a:t>10.445</a:t>
                      </a:r>
                      <a:endParaRPr lang="zh-CN" altLang="en-US" sz="1050" dirty="0"/>
                    </a:p>
                  </a:txBody>
                  <a:tcPr/>
                </a:tc>
                <a:tc>
                  <a:txBody>
                    <a:bodyPr/>
                    <a:lstStyle/>
                    <a:p>
                      <a:pPr algn="ctr"/>
                      <a:r>
                        <a:rPr lang="en-US" altLang="zh-CN" sz="1050" dirty="0"/>
                        <a:t>10.581</a:t>
                      </a:r>
                      <a:endParaRPr lang="zh-CN" altLang="en-US" sz="1050" dirty="0"/>
                    </a:p>
                  </a:txBody>
                  <a:tcPr/>
                </a:tc>
                <a:tc>
                  <a:txBody>
                    <a:bodyPr/>
                    <a:lstStyle/>
                    <a:p>
                      <a:pPr algn="ctr"/>
                      <a:r>
                        <a:rPr lang="en-US" altLang="zh-CN" sz="1050" dirty="0"/>
                        <a:t>167.5</a:t>
                      </a:r>
                      <a:endParaRPr lang="zh-CN" altLang="en-US" sz="1050" dirty="0"/>
                    </a:p>
                  </a:txBody>
                  <a:tcPr/>
                </a:tc>
                <a:tc>
                  <a:txBody>
                    <a:bodyPr/>
                    <a:lstStyle/>
                    <a:p>
                      <a:pPr algn="ctr"/>
                      <a:r>
                        <a:rPr lang="en-US" altLang="zh-CN" sz="1050" dirty="0"/>
                        <a:t>207</a:t>
                      </a:r>
                      <a:endParaRPr lang="zh-CN" altLang="en-US" sz="1050" dirty="0"/>
                    </a:p>
                  </a:txBody>
                  <a:tcPr/>
                </a:tc>
                <a:tc>
                  <a:txBody>
                    <a:bodyPr/>
                    <a:lstStyle/>
                    <a:p>
                      <a:pPr algn="ctr"/>
                      <a:r>
                        <a:rPr lang="en-US" altLang="zh-CN" sz="1050" dirty="0"/>
                        <a:t>210</a:t>
                      </a:r>
                      <a:endParaRPr lang="zh-CN" altLang="en-US" sz="1050" dirty="0"/>
                    </a:p>
                  </a:txBody>
                  <a:tcPr/>
                </a:tc>
                <a:tc>
                  <a:txBody>
                    <a:bodyPr/>
                    <a:lstStyle/>
                    <a:p>
                      <a:pPr algn="ctr"/>
                      <a:r>
                        <a:rPr lang="en-US" altLang="zh-CN" sz="1050" dirty="0"/>
                        <a:t>216</a:t>
                      </a:r>
                      <a:endParaRPr lang="zh-CN" altLang="en-US" sz="1050" dirty="0"/>
                    </a:p>
                  </a:txBody>
                  <a:tcPr/>
                </a:tc>
                <a:tc>
                  <a:txBody>
                    <a:bodyPr/>
                    <a:lstStyle/>
                    <a:p>
                      <a:pPr algn="ctr"/>
                      <a:r>
                        <a:rPr lang="en-US" altLang="zh-CN" sz="1050" dirty="0"/>
                        <a:t>221</a:t>
                      </a:r>
                      <a:endParaRPr lang="zh-CN" altLang="en-US" sz="1050" dirty="0"/>
                    </a:p>
                  </a:txBody>
                  <a:tcPr/>
                </a:tc>
                <a:extLst>
                  <a:ext uri="{0D108BD9-81ED-4DB2-BD59-A6C34878D82A}">
                    <a16:rowId xmlns:a16="http://schemas.microsoft.com/office/drawing/2014/main" val="3412372277"/>
                  </a:ext>
                </a:extLst>
              </a:tr>
              <a:tr h="437539">
                <a:tc>
                  <a:txBody>
                    <a:bodyPr/>
                    <a:lstStyle/>
                    <a:p>
                      <a:pPr algn="ctr"/>
                      <a:r>
                        <a:rPr lang="en-US" altLang="zh-CN" sz="1050" dirty="0"/>
                        <a:t>C</a:t>
                      </a:r>
                      <a:endParaRPr lang="zh-CN" altLang="en-US" sz="1050" dirty="0"/>
                    </a:p>
                  </a:txBody>
                  <a:tcPr/>
                </a:tc>
                <a:tc>
                  <a:txBody>
                    <a:bodyPr/>
                    <a:lstStyle/>
                    <a:p>
                      <a:pPr algn="ctr"/>
                      <a:r>
                        <a:rPr lang="en-US" altLang="zh-CN" sz="1050" dirty="0"/>
                        <a:t>0.9116</a:t>
                      </a:r>
                      <a:endParaRPr lang="zh-CN" altLang="en-US" sz="1050" dirty="0"/>
                    </a:p>
                  </a:txBody>
                  <a:tcPr/>
                </a:tc>
                <a:tc>
                  <a:txBody>
                    <a:bodyPr/>
                    <a:lstStyle/>
                    <a:p>
                      <a:pPr algn="ctr"/>
                      <a:r>
                        <a:rPr lang="en-US" altLang="zh-CN" sz="1050" dirty="0"/>
                        <a:t>9.8524</a:t>
                      </a:r>
                      <a:endParaRPr lang="zh-CN" altLang="en-US" sz="1050" dirty="0"/>
                    </a:p>
                  </a:txBody>
                  <a:tcPr/>
                </a:tc>
                <a:tc>
                  <a:txBody>
                    <a:bodyPr/>
                    <a:lstStyle/>
                    <a:p>
                      <a:pPr algn="ctr"/>
                      <a:r>
                        <a:rPr lang="en-US" altLang="zh-CN" sz="1050" dirty="0"/>
                        <a:t>9.8945</a:t>
                      </a:r>
                      <a:endParaRPr lang="zh-CN" altLang="en-US" sz="1050" dirty="0"/>
                    </a:p>
                  </a:txBody>
                  <a:tcPr/>
                </a:tc>
                <a:tc>
                  <a:txBody>
                    <a:bodyPr/>
                    <a:lstStyle/>
                    <a:p>
                      <a:pPr algn="ctr"/>
                      <a:r>
                        <a:rPr lang="en-US" altLang="zh-CN" sz="1050" dirty="0"/>
                        <a:t>119.56</a:t>
                      </a:r>
                      <a:endParaRPr lang="zh-CN" altLang="en-US" sz="1050" dirty="0"/>
                    </a:p>
                  </a:txBody>
                  <a:tcPr/>
                </a:tc>
                <a:tc>
                  <a:txBody>
                    <a:bodyPr/>
                    <a:lstStyle/>
                    <a:p>
                      <a:pPr algn="ctr"/>
                      <a:r>
                        <a:rPr lang="en-US" altLang="zh-CN" sz="1050" dirty="0"/>
                        <a:t>157</a:t>
                      </a:r>
                      <a:endParaRPr lang="zh-CN" altLang="en-US" sz="1050" dirty="0"/>
                    </a:p>
                  </a:txBody>
                  <a:tcPr/>
                </a:tc>
                <a:tc>
                  <a:txBody>
                    <a:bodyPr/>
                    <a:lstStyle/>
                    <a:p>
                      <a:pPr algn="ctr"/>
                      <a:r>
                        <a:rPr lang="en-US" altLang="zh-CN" sz="1050" dirty="0"/>
                        <a:t>160</a:t>
                      </a:r>
                      <a:endParaRPr lang="zh-CN" altLang="en-US" sz="1050" dirty="0"/>
                    </a:p>
                  </a:txBody>
                  <a:tcPr/>
                </a:tc>
                <a:tc>
                  <a:txBody>
                    <a:bodyPr/>
                    <a:lstStyle/>
                    <a:p>
                      <a:pPr algn="ctr"/>
                      <a:r>
                        <a:rPr lang="en-US" altLang="zh-CN" sz="1050" dirty="0"/>
                        <a:t>165</a:t>
                      </a:r>
                      <a:endParaRPr lang="zh-CN" altLang="en-US" sz="1050" dirty="0"/>
                    </a:p>
                  </a:txBody>
                  <a:tcPr/>
                </a:tc>
                <a:tc>
                  <a:txBody>
                    <a:bodyPr/>
                    <a:lstStyle/>
                    <a:p>
                      <a:pPr algn="ctr"/>
                      <a:r>
                        <a:rPr lang="en-US" altLang="zh-CN" sz="1050" dirty="0"/>
                        <a:t>170</a:t>
                      </a:r>
                      <a:endParaRPr lang="zh-CN" altLang="en-US" sz="1050" dirty="0"/>
                    </a:p>
                  </a:txBody>
                  <a:tcPr/>
                </a:tc>
                <a:extLst>
                  <a:ext uri="{0D108BD9-81ED-4DB2-BD59-A6C34878D82A}">
                    <a16:rowId xmlns:a16="http://schemas.microsoft.com/office/drawing/2014/main" val="4130067482"/>
                  </a:ext>
                </a:extLst>
              </a:tr>
              <a:tr h="437539">
                <a:tc>
                  <a:txBody>
                    <a:bodyPr/>
                    <a:lstStyle/>
                    <a:p>
                      <a:pPr algn="ctr"/>
                      <a:r>
                        <a:rPr lang="en-US" altLang="zh-CN" sz="1050" dirty="0"/>
                        <a:t>D</a:t>
                      </a:r>
                      <a:endParaRPr lang="zh-CN" altLang="en-US" sz="1050" dirty="0"/>
                    </a:p>
                  </a:txBody>
                  <a:tcPr/>
                </a:tc>
                <a:tc>
                  <a:txBody>
                    <a:bodyPr/>
                    <a:lstStyle/>
                    <a:p>
                      <a:pPr algn="ctr"/>
                      <a:r>
                        <a:rPr lang="en-US" altLang="zh-CN" sz="1050" dirty="0"/>
                        <a:t>1.3291</a:t>
                      </a:r>
                      <a:endParaRPr lang="zh-CN" altLang="en-US" sz="1050" dirty="0"/>
                    </a:p>
                  </a:txBody>
                  <a:tcPr/>
                </a:tc>
                <a:tc>
                  <a:txBody>
                    <a:bodyPr/>
                    <a:lstStyle/>
                    <a:p>
                      <a:pPr algn="ctr"/>
                      <a:r>
                        <a:rPr lang="en-US" altLang="zh-CN" sz="1050" dirty="0"/>
                        <a:t>10.641</a:t>
                      </a:r>
                      <a:endParaRPr lang="zh-CN" altLang="en-US" sz="1050" dirty="0"/>
                    </a:p>
                  </a:txBody>
                  <a:tcPr/>
                </a:tc>
                <a:tc>
                  <a:txBody>
                    <a:bodyPr/>
                    <a:lstStyle/>
                    <a:p>
                      <a:pPr algn="ctr"/>
                      <a:r>
                        <a:rPr lang="en-US" altLang="zh-CN" sz="1050" dirty="0"/>
                        <a:t>10.724</a:t>
                      </a:r>
                      <a:endParaRPr lang="zh-CN" altLang="en-US" sz="1050" dirty="0"/>
                    </a:p>
                  </a:txBody>
                  <a:tcPr/>
                </a:tc>
                <a:tc>
                  <a:txBody>
                    <a:bodyPr/>
                    <a:lstStyle/>
                    <a:p>
                      <a:pPr algn="ctr"/>
                      <a:r>
                        <a:rPr lang="en-US" altLang="zh-CN" sz="1050" dirty="0"/>
                        <a:t>112.17</a:t>
                      </a:r>
                      <a:endParaRPr lang="zh-CN" altLang="en-US" sz="1050" dirty="0"/>
                    </a:p>
                  </a:txBody>
                  <a:tcPr/>
                </a:tc>
                <a:tc>
                  <a:txBody>
                    <a:bodyPr/>
                    <a:lstStyle/>
                    <a:p>
                      <a:pPr algn="ctr"/>
                      <a:r>
                        <a:rPr lang="en-US" altLang="zh-CN" sz="1050" dirty="0"/>
                        <a:t>152</a:t>
                      </a:r>
                      <a:endParaRPr lang="zh-CN" altLang="en-US" sz="1050" dirty="0"/>
                    </a:p>
                  </a:txBody>
                  <a:tcPr/>
                </a:tc>
                <a:tc>
                  <a:txBody>
                    <a:bodyPr/>
                    <a:lstStyle/>
                    <a:p>
                      <a:pPr algn="ctr"/>
                      <a:r>
                        <a:rPr lang="en-US" altLang="zh-CN" sz="1050" dirty="0"/>
                        <a:t>156</a:t>
                      </a:r>
                      <a:endParaRPr lang="zh-CN" altLang="en-US" sz="1050" dirty="0"/>
                    </a:p>
                  </a:txBody>
                  <a:tcPr/>
                </a:tc>
                <a:tc>
                  <a:txBody>
                    <a:bodyPr/>
                    <a:lstStyle/>
                    <a:p>
                      <a:pPr algn="ctr"/>
                      <a:r>
                        <a:rPr lang="en-US" altLang="zh-CN" sz="1050" dirty="0"/>
                        <a:t>161</a:t>
                      </a:r>
                      <a:endParaRPr lang="zh-CN" altLang="en-US" sz="1050" dirty="0"/>
                    </a:p>
                  </a:txBody>
                  <a:tcPr/>
                </a:tc>
                <a:tc>
                  <a:txBody>
                    <a:bodyPr/>
                    <a:lstStyle/>
                    <a:p>
                      <a:pPr algn="ctr"/>
                      <a:r>
                        <a:rPr lang="en-US" altLang="zh-CN" sz="1050" dirty="0"/>
                        <a:t>166</a:t>
                      </a:r>
                      <a:endParaRPr lang="zh-CN" altLang="en-US" sz="1050" dirty="0"/>
                    </a:p>
                  </a:txBody>
                  <a:tcPr/>
                </a:tc>
                <a:extLst>
                  <a:ext uri="{0D108BD9-81ED-4DB2-BD59-A6C34878D82A}">
                    <a16:rowId xmlns:a16="http://schemas.microsoft.com/office/drawing/2014/main" val="3954990162"/>
                  </a:ext>
                </a:extLst>
              </a:tr>
            </a:tbl>
          </a:graphicData>
        </a:graphic>
      </p:graphicFrame>
      <p:sp>
        <p:nvSpPr>
          <p:cNvPr id="6" name="文本框 5">
            <a:extLst>
              <a:ext uri="{FF2B5EF4-FFF2-40B4-BE49-F238E27FC236}">
                <a16:creationId xmlns:a16="http://schemas.microsoft.com/office/drawing/2014/main" id="{3B1EFB52-D0FA-468F-9583-CFFBB8BEFEAA}"/>
              </a:ext>
            </a:extLst>
          </p:cNvPr>
          <p:cNvSpPr txBox="1"/>
          <p:nvPr/>
        </p:nvSpPr>
        <p:spPr>
          <a:xfrm>
            <a:off x="6121896" y="4941168"/>
            <a:ext cx="2592288" cy="1477328"/>
          </a:xfrm>
          <a:prstGeom prst="rect">
            <a:avLst/>
          </a:prstGeom>
          <a:noFill/>
        </p:spPr>
        <p:txBody>
          <a:bodyPr wrap="square" rtlCol="0">
            <a:spAutoFit/>
          </a:bodyPr>
          <a:lstStyle/>
          <a:p>
            <a:r>
              <a:rPr lang="zh-CN" altLang="en-US" dirty="0"/>
              <a:t>通过列扫描的方法得到的阈值扫描的结果</a:t>
            </a:r>
            <a:endParaRPr lang="en-US" altLang="zh-CN" dirty="0"/>
          </a:p>
          <a:p>
            <a:r>
              <a:rPr lang="en-US" altLang="zh-CN" dirty="0"/>
              <a:t>FPN</a:t>
            </a:r>
            <a:r>
              <a:rPr lang="zh-CN" altLang="en-US" dirty="0"/>
              <a:t>：</a:t>
            </a:r>
            <a:r>
              <a:rPr lang="en-US" altLang="zh-CN" dirty="0"/>
              <a:t>~0.3mV</a:t>
            </a:r>
          </a:p>
          <a:p>
            <a:r>
              <a:rPr lang="en-US" altLang="zh-CN" dirty="0"/>
              <a:t>  TN</a:t>
            </a:r>
            <a:r>
              <a:rPr lang="zh-CN" altLang="en-US" dirty="0"/>
              <a:t>：</a:t>
            </a:r>
            <a:r>
              <a:rPr lang="en-US" altLang="zh-CN" dirty="0"/>
              <a:t>~2.5mV</a:t>
            </a:r>
          </a:p>
          <a:p>
            <a:r>
              <a:rPr lang="zh-CN" altLang="en-US" dirty="0"/>
              <a:t>一般阈值设为：</a:t>
            </a:r>
            <a:r>
              <a:rPr lang="en-US" altLang="zh-CN" dirty="0"/>
              <a:t>4~5</a:t>
            </a:r>
            <a:r>
              <a:rPr lang="el-GR" altLang="zh-CN" dirty="0"/>
              <a:t>σ</a:t>
            </a:r>
            <a:endParaRPr lang="zh-CN" altLang="en-US" dirty="0"/>
          </a:p>
        </p:txBody>
      </p:sp>
      <p:sp>
        <p:nvSpPr>
          <p:cNvPr id="7" name="日期占位符 6">
            <a:extLst>
              <a:ext uri="{FF2B5EF4-FFF2-40B4-BE49-F238E27FC236}">
                <a16:creationId xmlns:a16="http://schemas.microsoft.com/office/drawing/2014/main" id="{7077F5BA-490E-4171-B572-AFCA533CDF6C}"/>
              </a:ext>
            </a:extLst>
          </p:cNvPr>
          <p:cNvSpPr>
            <a:spLocks noGrp="1"/>
          </p:cNvSpPr>
          <p:nvPr>
            <p:ph type="dt" sz="half" idx="10"/>
          </p:nvPr>
        </p:nvSpPr>
        <p:spPr/>
        <p:txBody>
          <a:bodyPr/>
          <a:lstStyle/>
          <a:p>
            <a:r>
              <a:rPr lang="en-US" altLang="zh-CN"/>
              <a:t>2018/6/22</a:t>
            </a:r>
            <a:endParaRPr lang="zh-CN" altLang="en-US"/>
          </a:p>
        </p:txBody>
      </p:sp>
      <p:sp>
        <p:nvSpPr>
          <p:cNvPr id="8" name="页脚占位符 7">
            <a:extLst>
              <a:ext uri="{FF2B5EF4-FFF2-40B4-BE49-F238E27FC236}">
                <a16:creationId xmlns:a16="http://schemas.microsoft.com/office/drawing/2014/main" id="{632654D9-019C-43D2-99D9-1124B557417D}"/>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9" name="灯片编号占位符 8">
            <a:extLst>
              <a:ext uri="{FF2B5EF4-FFF2-40B4-BE49-F238E27FC236}">
                <a16:creationId xmlns:a16="http://schemas.microsoft.com/office/drawing/2014/main" id="{99F70DD9-CD58-4F4E-990C-5976C49DAB87}"/>
              </a:ext>
            </a:extLst>
          </p:cNvPr>
          <p:cNvSpPr>
            <a:spLocks noGrp="1"/>
          </p:cNvSpPr>
          <p:nvPr>
            <p:ph type="sldNum" sz="quarter" idx="12"/>
          </p:nvPr>
        </p:nvSpPr>
        <p:spPr/>
        <p:txBody>
          <a:bodyPr/>
          <a:lstStyle/>
          <a:p>
            <a:r>
              <a:rPr lang="en-US" altLang="zh-CN" dirty="0"/>
              <a:t>9</a:t>
            </a:r>
            <a:endParaRPr lang="zh-CN" altLang="en-US" dirty="0"/>
          </a:p>
        </p:txBody>
      </p:sp>
    </p:spTree>
    <p:extLst>
      <p:ext uri="{BB962C8B-B14F-4D97-AF65-F5344CB8AC3E}">
        <p14:creationId xmlns:p14="http://schemas.microsoft.com/office/powerpoint/2010/main" val="320905763"/>
      </p:ext>
    </p:extLst>
  </p:cSld>
  <p:clrMapOvr>
    <a:masterClrMapping/>
  </p:clrMapOvr>
  <mc:AlternateContent xmlns:mc="http://schemas.openxmlformats.org/markup-compatibility/2006" xmlns:p14="http://schemas.microsoft.com/office/powerpoint/2010/main">
    <mc:Choice Requires="p14">
      <p:transition spd="slow" p14:dur="2000" advTm="54769"/>
    </mc:Choice>
    <mc:Fallback xmlns="">
      <p:transition spd="slow" advTm="5476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F402962-5918-4DE0-9320-A6C87EB44A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5392" y="826426"/>
            <a:ext cx="2512415" cy="2037679"/>
          </a:xfrm>
          <a:prstGeom prst="rect">
            <a:avLst/>
          </a:prstGeom>
        </p:spPr>
      </p:pic>
      <p:pic>
        <p:nvPicPr>
          <p:cNvPr id="5" name="图片 4">
            <a:extLst>
              <a:ext uri="{FF2B5EF4-FFF2-40B4-BE49-F238E27FC236}">
                <a16:creationId xmlns:a16="http://schemas.microsoft.com/office/drawing/2014/main" id="{BF219797-ABE8-4A4F-99DC-4ED4D95126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893" y="832909"/>
            <a:ext cx="2512415" cy="2010367"/>
          </a:xfrm>
          <a:prstGeom prst="rect">
            <a:avLst/>
          </a:prstGeom>
        </p:spPr>
      </p:pic>
      <p:sp>
        <p:nvSpPr>
          <p:cNvPr id="2" name="标题 1">
            <a:extLst>
              <a:ext uri="{FF2B5EF4-FFF2-40B4-BE49-F238E27FC236}">
                <a16:creationId xmlns:a16="http://schemas.microsoft.com/office/drawing/2014/main" id="{03C70A03-03C1-4BB1-B32C-48A86ED3BF21}"/>
              </a:ext>
            </a:extLst>
          </p:cNvPr>
          <p:cNvSpPr>
            <a:spLocks noGrp="1"/>
          </p:cNvSpPr>
          <p:nvPr>
            <p:ph type="title"/>
          </p:nvPr>
        </p:nvSpPr>
        <p:spPr>
          <a:xfrm>
            <a:off x="0" y="0"/>
            <a:ext cx="9144000" cy="828000"/>
          </a:xfrm>
          <a:solidFill>
            <a:schemeClr val="accent1"/>
          </a:solidFill>
        </p:spPr>
        <p:txBody>
          <a:bodyPr>
            <a:normAutofit/>
          </a:bodyPr>
          <a:lstStyle/>
          <a:p>
            <a:pPr algn="l"/>
            <a:r>
              <a:rPr lang="zh-CN" altLang="en-US" sz="4000" b="1" dirty="0">
                <a:solidFill>
                  <a:schemeClr val="bg1"/>
                </a:solidFill>
              </a:rPr>
              <a:t>  放射源测试</a:t>
            </a:r>
          </a:p>
        </p:txBody>
      </p:sp>
      <p:sp>
        <p:nvSpPr>
          <p:cNvPr id="3" name="文本框 2">
            <a:extLst>
              <a:ext uri="{FF2B5EF4-FFF2-40B4-BE49-F238E27FC236}">
                <a16:creationId xmlns:a16="http://schemas.microsoft.com/office/drawing/2014/main" id="{7D21BC5F-C18A-4D53-B11A-6A4B3DD16FC1}"/>
              </a:ext>
            </a:extLst>
          </p:cNvPr>
          <p:cNvSpPr txBox="1"/>
          <p:nvPr/>
        </p:nvSpPr>
        <p:spPr>
          <a:xfrm>
            <a:off x="1810776" y="5202429"/>
            <a:ext cx="6876024" cy="1015663"/>
          </a:xfrm>
          <a:prstGeom prst="rect">
            <a:avLst/>
          </a:prstGeom>
          <a:noFill/>
        </p:spPr>
        <p:txBody>
          <a:bodyPr wrap="square" rtlCol="0">
            <a:spAutoFit/>
          </a:bodyPr>
          <a:lstStyle/>
          <a:p>
            <a:r>
              <a:rPr lang="en-US" altLang="zh-CN" sz="2000" kern="100" dirty="0">
                <a:latin typeface="+mn-ea"/>
              </a:rPr>
              <a:t>•</a:t>
            </a:r>
            <a:r>
              <a:rPr lang="zh-CN" altLang="en-US" sz="2000" dirty="0"/>
              <a:t>芯片放射源响应：使用</a:t>
            </a:r>
            <a:r>
              <a:rPr lang="en-US" altLang="zh-CN" sz="2000" baseline="30000" dirty="0"/>
              <a:t>55</a:t>
            </a:r>
            <a:r>
              <a:rPr lang="en-US" altLang="zh-CN" sz="2000" dirty="0"/>
              <a:t>Fe  </a:t>
            </a:r>
            <a:r>
              <a:rPr lang="zh-CN" altLang="en-US" sz="2000" dirty="0"/>
              <a:t>、</a:t>
            </a:r>
            <a:r>
              <a:rPr lang="en-US" altLang="zh-CN" sz="2000" baseline="30000" dirty="0"/>
              <a:t>90</a:t>
            </a:r>
            <a:r>
              <a:rPr lang="en-US" altLang="zh-CN" sz="2000" dirty="0"/>
              <a:t>Sr</a:t>
            </a:r>
            <a:r>
              <a:rPr lang="zh-CN" altLang="en-US" sz="2000" dirty="0"/>
              <a:t>放射源（左上：</a:t>
            </a:r>
            <a:r>
              <a:rPr lang="en-US" altLang="zh-CN" sz="2000" baseline="30000" dirty="0"/>
              <a:t> 55</a:t>
            </a:r>
            <a:r>
              <a:rPr lang="en-US" altLang="zh-CN" sz="2000" dirty="0"/>
              <a:t>Fe </a:t>
            </a:r>
            <a:r>
              <a:rPr lang="zh-CN" altLang="en-US" sz="2000" dirty="0"/>
              <a:t>小孔成像；右上：</a:t>
            </a:r>
            <a:r>
              <a:rPr lang="en-US" altLang="zh-CN" sz="2000" baseline="30000" dirty="0"/>
              <a:t> 55</a:t>
            </a:r>
            <a:r>
              <a:rPr lang="en-US" altLang="zh-CN" sz="2000" dirty="0"/>
              <a:t>Fe </a:t>
            </a:r>
            <a:r>
              <a:rPr lang="zh-CN" altLang="en-US" sz="2000" dirty="0"/>
              <a:t>狭缝成像需准直）</a:t>
            </a:r>
            <a:endParaRPr lang="en-US" altLang="zh-CN" sz="2000" dirty="0"/>
          </a:p>
          <a:p>
            <a:r>
              <a:rPr lang="en-US" altLang="zh-CN" sz="2000" kern="100" dirty="0">
                <a:latin typeface="+mn-ea"/>
              </a:rPr>
              <a:t>•</a:t>
            </a:r>
            <a:r>
              <a:rPr lang="zh-CN" altLang="en-US" sz="2000" kern="100" dirty="0">
                <a:latin typeface="+mn-ea"/>
              </a:rPr>
              <a:t>验证了电子学和芯片都能正常工作</a:t>
            </a:r>
            <a:endParaRPr lang="zh-CN" altLang="zh-CN" sz="2000" dirty="0"/>
          </a:p>
        </p:txBody>
      </p:sp>
      <p:sp>
        <p:nvSpPr>
          <p:cNvPr id="8" name="日期占位符 7">
            <a:extLst>
              <a:ext uri="{FF2B5EF4-FFF2-40B4-BE49-F238E27FC236}">
                <a16:creationId xmlns:a16="http://schemas.microsoft.com/office/drawing/2014/main" id="{564E1B41-5FB9-4000-B01B-329974D4671A}"/>
              </a:ext>
            </a:extLst>
          </p:cNvPr>
          <p:cNvSpPr>
            <a:spLocks noGrp="1"/>
          </p:cNvSpPr>
          <p:nvPr>
            <p:ph type="dt" sz="half" idx="10"/>
          </p:nvPr>
        </p:nvSpPr>
        <p:spPr/>
        <p:txBody>
          <a:bodyPr/>
          <a:lstStyle/>
          <a:p>
            <a:r>
              <a:rPr lang="en-US" altLang="zh-CN" dirty="0"/>
              <a:t>2018/6/22</a:t>
            </a:r>
            <a:endParaRPr lang="zh-CN" altLang="en-US" dirty="0"/>
          </a:p>
        </p:txBody>
      </p:sp>
      <p:sp>
        <p:nvSpPr>
          <p:cNvPr id="9" name="页脚占位符 8">
            <a:extLst>
              <a:ext uri="{FF2B5EF4-FFF2-40B4-BE49-F238E27FC236}">
                <a16:creationId xmlns:a16="http://schemas.microsoft.com/office/drawing/2014/main" id="{26BA594D-BC9C-4C48-A128-B8222B5C1790}"/>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10" name="灯片编号占位符 9">
            <a:extLst>
              <a:ext uri="{FF2B5EF4-FFF2-40B4-BE49-F238E27FC236}">
                <a16:creationId xmlns:a16="http://schemas.microsoft.com/office/drawing/2014/main" id="{C679BDB6-009A-4861-BF95-8F3297F28303}"/>
              </a:ext>
            </a:extLst>
          </p:cNvPr>
          <p:cNvSpPr>
            <a:spLocks noGrp="1"/>
          </p:cNvSpPr>
          <p:nvPr>
            <p:ph type="sldNum" sz="quarter" idx="12"/>
          </p:nvPr>
        </p:nvSpPr>
        <p:spPr/>
        <p:txBody>
          <a:bodyPr/>
          <a:lstStyle/>
          <a:p>
            <a:r>
              <a:rPr lang="en-US" altLang="zh-CN" dirty="0"/>
              <a:t>10</a:t>
            </a:r>
          </a:p>
        </p:txBody>
      </p:sp>
      <p:pic>
        <p:nvPicPr>
          <p:cNvPr id="11" name="图片 10">
            <a:extLst>
              <a:ext uri="{FF2B5EF4-FFF2-40B4-BE49-F238E27FC236}">
                <a16:creationId xmlns:a16="http://schemas.microsoft.com/office/drawing/2014/main" id="{42DFB7B6-C52A-4214-90FC-0A0052FEAC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7350" y="2883678"/>
            <a:ext cx="6300192" cy="2286070"/>
          </a:xfrm>
          <a:prstGeom prst="rect">
            <a:avLst/>
          </a:prstGeom>
        </p:spPr>
      </p:pic>
    </p:spTree>
    <p:extLst>
      <p:ext uri="{BB962C8B-B14F-4D97-AF65-F5344CB8AC3E}">
        <p14:creationId xmlns:p14="http://schemas.microsoft.com/office/powerpoint/2010/main" val="563826063"/>
      </p:ext>
    </p:extLst>
  </p:cSld>
  <p:clrMapOvr>
    <a:masterClrMapping/>
  </p:clrMapOvr>
  <mc:AlternateContent xmlns:mc="http://schemas.openxmlformats.org/markup-compatibility/2006" xmlns:p14="http://schemas.microsoft.com/office/powerpoint/2010/main">
    <mc:Choice Requires="p14">
      <p:transition spd="slow" p14:dur="2000" advTm="2056"/>
    </mc:Choice>
    <mc:Fallback xmlns="">
      <p:transition spd="slow" advTm="205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ADA9247C-D624-406F-A301-EA73AB8D55A9}"/>
              </a:ext>
            </a:extLst>
          </p:cNvPr>
          <p:cNvSpPr txBox="1"/>
          <p:nvPr/>
        </p:nvSpPr>
        <p:spPr>
          <a:xfrm>
            <a:off x="2686050" y="724040"/>
            <a:ext cx="5328592" cy="5632311"/>
          </a:xfrm>
          <a:prstGeom prst="rect">
            <a:avLst/>
          </a:prstGeom>
          <a:noFill/>
        </p:spPr>
        <p:txBody>
          <a:bodyPr wrap="square" rtlCol="0">
            <a:spAutoFit/>
          </a:bodyPr>
          <a:lstStyle/>
          <a:p>
            <a:r>
              <a:rPr lang="en-US" altLang="zh-CN" sz="2400" b="1" kern="100" dirty="0">
                <a:solidFill>
                  <a:schemeClr val="bg1">
                    <a:lumMod val="75000"/>
                  </a:schemeClr>
                </a:solidFill>
                <a:latin typeface="+mj-lt"/>
              </a:rPr>
              <a:t>• </a:t>
            </a:r>
            <a:r>
              <a:rPr lang="zh-CN" altLang="en-US" sz="2400" b="1" kern="100" dirty="0">
                <a:solidFill>
                  <a:schemeClr val="bg1">
                    <a:lumMod val="75000"/>
                  </a:schemeClr>
                </a:solidFill>
                <a:latin typeface="+mj-lt"/>
              </a:rPr>
              <a:t>背景</a:t>
            </a:r>
            <a:endParaRPr lang="en-US" altLang="zh-CN" sz="2400" b="1" kern="100" dirty="0">
              <a:solidFill>
                <a:schemeClr val="bg1">
                  <a:lumMod val="75000"/>
                </a:schemeClr>
              </a:solidFill>
              <a:latin typeface="+mj-lt"/>
            </a:endParaRPr>
          </a:p>
          <a:p>
            <a:r>
              <a:rPr lang="en-US" altLang="zh-CN" sz="2400" kern="100" dirty="0">
                <a:solidFill>
                  <a:schemeClr val="bg1">
                    <a:lumMod val="75000"/>
                  </a:schemeClr>
                </a:solidFill>
                <a:latin typeface="+mj-lt"/>
              </a:rPr>
              <a:t>• </a:t>
            </a:r>
            <a:r>
              <a:rPr lang="zh-CN" altLang="en-US" sz="2400" b="1" dirty="0">
                <a:solidFill>
                  <a:schemeClr val="bg1">
                    <a:lumMod val="75000"/>
                  </a:schemeClr>
                </a:solidFill>
                <a:latin typeface="+mj-lt"/>
              </a:rPr>
              <a:t>探测器模型设计与制作</a:t>
            </a:r>
            <a:endParaRPr lang="en-US" altLang="zh-CN" sz="2400" b="1" dirty="0">
              <a:solidFill>
                <a:schemeClr val="bg1">
                  <a:lumMod val="75000"/>
                </a:schemeClr>
              </a:solidFill>
              <a:latin typeface="+mj-lt"/>
            </a:endParaRPr>
          </a:p>
          <a:p>
            <a:r>
              <a:rPr lang="en-US" altLang="zh-CN" sz="2400" kern="100" dirty="0">
                <a:solidFill>
                  <a:schemeClr val="bg1">
                    <a:lumMod val="75000"/>
                  </a:schemeClr>
                </a:solidFill>
                <a:latin typeface="+mj-lt"/>
              </a:rPr>
              <a:t>—</a:t>
            </a:r>
            <a:r>
              <a:rPr lang="zh-CN" altLang="en-US" sz="2400" kern="100" dirty="0">
                <a:solidFill>
                  <a:schemeClr val="bg1">
                    <a:lumMod val="75000"/>
                  </a:schemeClr>
                </a:solidFill>
                <a:latin typeface="+mj-lt"/>
              </a:rPr>
              <a:t>探测器模型结构设计</a:t>
            </a:r>
            <a:endParaRPr lang="en-US" altLang="zh-CN" sz="2400" kern="100" dirty="0">
              <a:solidFill>
                <a:schemeClr val="bg1">
                  <a:lumMod val="75000"/>
                </a:schemeClr>
              </a:solidFill>
              <a:latin typeface="+mj-lt"/>
            </a:endParaRPr>
          </a:p>
          <a:p>
            <a:r>
              <a:rPr lang="en-US" altLang="zh-CN" sz="2400" kern="100" dirty="0">
                <a:solidFill>
                  <a:schemeClr val="bg1">
                    <a:lumMod val="75000"/>
                  </a:schemeClr>
                </a:solidFill>
                <a:latin typeface="+mj-lt"/>
              </a:rPr>
              <a:t>—Ladder</a:t>
            </a:r>
            <a:r>
              <a:rPr lang="zh-CN" altLang="en-US" sz="2400" kern="100" dirty="0">
                <a:solidFill>
                  <a:schemeClr val="bg1">
                    <a:lumMod val="75000"/>
                  </a:schemeClr>
                </a:solidFill>
                <a:latin typeface="+mj-lt"/>
              </a:rPr>
              <a:t>设计</a:t>
            </a:r>
            <a:endParaRPr lang="en-US" altLang="zh-CN" sz="2400" kern="100" dirty="0">
              <a:solidFill>
                <a:schemeClr val="bg1">
                  <a:lumMod val="75000"/>
                </a:schemeClr>
              </a:solidFill>
              <a:latin typeface="+mj-lt"/>
            </a:endParaRPr>
          </a:p>
          <a:p>
            <a:r>
              <a:rPr lang="en-US" altLang="zh-CN" sz="2400" kern="100" dirty="0">
                <a:solidFill>
                  <a:schemeClr val="bg1">
                    <a:lumMod val="75000"/>
                  </a:schemeClr>
                </a:solidFill>
                <a:latin typeface="+mj-lt"/>
              </a:rPr>
              <a:t>—Ladder</a:t>
            </a:r>
            <a:r>
              <a:rPr lang="zh-CN" altLang="en-US" sz="2400" kern="100" dirty="0">
                <a:solidFill>
                  <a:schemeClr val="bg1">
                    <a:lumMod val="75000"/>
                  </a:schemeClr>
                </a:solidFill>
                <a:latin typeface="+mj-lt"/>
              </a:rPr>
              <a:t>制作</a:t>
            </a:r>
            <a:endParaRPr lang="en-US" altLang="zh-CN" sz="2400" kern="100" dirty="0">
              <a:solidFill>
                <a:schemeClr val="bg1">
                  <a:lumMod val="75000"/>
                </a:schemeClr>
              </a:solidFill>
              <a:latin typeface="+mj-lt"/>
            </a:endParaRPr>
          </a:p>
          <a:p>
            <a:r>
              <a:rPr lang="en-US" altLang="zh-CN" sz="2400" kern="100" dirty="0">
                <a:solidFill>
                  <a:schemeClr val="bg1">
                    <a:lumMod val="75000"/>
                  </a:schemeClr>
                </a:solidFill>
                <a:latin typeface="+mj-lt"/>
              </a:rPr>
              <a:t>—</a:t>
            </a:r>
            <a:r>
              <a:rPr lang="zh-CN" altLang="en-US" sz="2400" kern="100" dirty="0">
                <a:solidFill>
                  <a:schemeClr val="bg1">
                    <a:lumMod val="75000"/>
                  </a:schemeClr>
                </a:solidFill>
                <a:latin typeface="+mj-lt"/>
              </a:rPr>
              <a:t>读出电子学设计</a:t>
            </a:r>
            <a:endParaRPr lang="en-US" altLang="zh-CN" sz="2400" kern="100" dirty="0">
              <a:solidFill>
                <a:schemeClr val="bg1">
                  <a:lumMod val="75000"/>
                </a:schemeClr>
              </a:solidFill>
              <a:latin typeface="+mj-lt"/>
            </a:endParaRPr>
          </a:p>
          <a:p>
            <a:r>
              <a:rPr lang="en-US" altLang="zh-CN" sz="2400" kern="100" dirty="0">
                <a:solidFill>
                  <a:schemeClr val="bg1">
                    <a:lumMod val="75000"/>
                  </a:schemeClr>
                </a:solidFill>
                <a:latin typeface="+mj-lt"/>
              </a:rPr>
              <a:t>—</a:t>
            </a:r>
            <a:r>
              <a:rPr lang="zh-CN" altLang="en-US" sz="2400" kern="100" dirty="0">
                <a:solidFill>
                  <a:schemeClr val="bg1">
                    <a:lumMod val="75000"/>
                  </a:schemeClr>
                </a:solidFill>
                <a:latin typeface="+mj-lt"/>
              </a:rPr>
              <a:t>触发系统设计</a:t>
            </a:r>
            <a:endParaRPr lang="en-US" altLang="zh-CN" sz="2400" kern="100" dirty="0">
              <a:solidFill>
                <a:schemeClr val="bg1">
                  <a:lumMod val="75000"/>
                </a:schemeClr>
              </a:solidFill>
              <a:latin typeface="+mj-lt"/>
            </a:endParaRPr>
          </a:p>
          <a:p>
            <a:r>
              <a:rPr lang="en-US" altLang="zh-CN" sz="2400" b="1" kern="100" dirty="0">
                <a:solidFill>
                  <a:schemeClr val="bg1">
                    <a:lumMod val="75000"/>
                  </a:schemeClr>
                </a:solidFill>
                <a:latin typeface="+mj-lt"/>
              </a:rPr>
              <a:t>• </a:t>
            </a:r>
            <a:r>
              <a:rPr lang="zh-CN" altLang="en-US" sz="2400" b="1" dirty="0">
                <a:solidFill>
                  <a:schemeClr val="bg1">
                    <a:lumMod val="75000"/>
                  </a:schemeClr>
                </a:solidFill>
                <a:latin typeface="+mj-lt"/>
              </a:rPr>
              <a:t>芯片测试</a:t>
            </a:r>
            <a:endParaRPr lang="en-US" altLang="zh-CN" sz="2400" b="1" dirty="0">
              <a:solidFill>
                <a:schemeClr val="bg1">
                  <a:lumMod val="75000"/>
                </a:schemeClr>
              </a:solidFill>
              <a:latin typeface="+mj-lt"/>
            </a:endParaRPr>
          </a:p>
          <a:p>
            <a:r>
              <a:rPr lang="en-US" altLang="zh-CN" sz="2400" dirty="0">
                <a:solidFill>
                  <a:schemeClr val="bg1">
                    <a:lumMod val="75000"/>
                  </a:schemeClr>
                </a:solidFill>
                <a:latin typeface="+mj-lt"/>
              </a:rPr>
              <a:t>—</a:t>
            </a:r>
            <a:r>
              <a:rPr lang="zh-CN" altLang="en-US" sz="2400" dirty="0">
                <a:solidFill>
                  <a:schemeClr val="bg1">
                    <a:lumMod val="75000"/>
                  </a:schemeClr>
                </a:solidFill>
                <a:latin typeface="+mj-lt"/>
              </a:rPr>
              <a:t>阈值扫描</a:t>
            </a:r>
            <a:endParaRPr lang="en-US" altLang="zh-CN" sz="2400" dirty="0">
              <a:solidFill>
                <a:schemeClr val="bg1">
                  <a:lumMod val="75000"/>
                </a:schemeClr>
              </a:solidFill>
              <a:latin typeface="+mj-lt"/>
            </a:endParaRPr>
          </a:p>
          <a:p>
            <a:r>
              <a:rPr lang="en-US" altLang="zh-CN" sz="2400" dirty="0">
                <a:solidFill>
                  <a:schemeClr val="bg1">
                    <a:lumMod val="75000"/>
                  </a:schemeClr>
                </a:solidFill>
                <a:latin typeface="+mj-lt"/>
              </a:rPr>
              <a:t>—</a:t>
            </a:r>
            <a:r>
              <a:rPr lang="zh-CN" altLang="en-US" sz="2400" dirty="0">
                <a:solidFill>
                  <a:schemeClr val="bg1">
                    <a:lumMod val="75000"/>
                  </a:schemeClr>
                </a:solidFill>
                <a:latin typeface="+mj-lt"/>
              </a:rPr>
              <a:t>放射源测试</a:t>
            </a:r>
            <a:endParaRPr lang="en-US" altLang="zh-CN" sz="2400" dirty="0">
              <a:solidFill>
                <a:schemeClr val="bg1">
                  <a:lumMod val="75000"/>
                </a:schemeClr>
              </a:solidFill>
              <a:latin typeface="+mj-lt"/>
            </a:endParaRPr>
          </a:p>
          <a:p>
            <a:r>
              <a:rPr lang="en-US" altLang="zh-CN" sz="2400" b="1" kern="100" dirty="0">
                <a:latin typeface="+mj-lt"/>
              </a:rPr>
              <a:t>• </a:t>
            </a:r>
            <a:r>
              <a:rPr lang="en-US" altLang="zh-CN" sz="2400" b="1" dirty="0">
                <a:latin typeface="+mj-lt"/>
              </a:rPr>
              <a:t>Ladder</a:t>
            </a:r>
            <a:r>
              <a:rPr lang="zh-CN" altLang="en-US" sz="2400" b="1" dirty="0">
                <a:latin typeface="+mj-lt"/>
              </a:rPr>
              <a:t>击中重建算法</a:t>
            </a:r>
            <a:endParaRPr lang="en-US" altLang="zh-CN" sz="2400" b="1" dirty="0">
              <a:latin typeface="+mj-lt"/>
            </a:endParaRPr>
          </a:p>
          <a:p>
            <a:r>
              <a:rPr lang="en-US" altLang="zh-CN" sz="2400" kern="100" dirty="0">
                <a:solidFill>
                  <a:schemeClr val="tx1">
                    <a:lumMod val="85000"/>
                    <a:lumOff val="15000"/>
                  </a:schemeClr>
                </a:solidFill>
                <a:latin typeface="+mj-lt"/>
              </a:rPr>
              <a:t>—</a:t>
            </a:r>
            <a:r>
              <a:rPr lang="zh-CN" altLang="en-US" sz="2400" kern="100" dirty="0">
                <a:solidFill>
                  <a:schemeClr val="tx1">
                    <a:lumMod val="85000"/>
                    <a:lumOff val="15000"/>
                  </a:schemeClr>
                </a:solidFill>
                <a:latin typeface="+mj-lt"/>
              </a:rPr>
              <a:t>算法简介</a:t>
            </a:r>
            <a:endParaRPr lang="en-US" altLang="zh-CN" sz="2400" kern="100" dirty="0">
              <a:solidFill>
                <a:schemeClr val="tx1">
                  <a:lumMod val="85000"/>
                  <a:lumOff val="15000"/>
                </a:schemeClr>
              </a:solidFill>
              <a:latin typeface="+mj-lt"/>
            </a:endParaRPr>
          </a:p>
          <a:p>
            <a:r>
              <a:rPr lang="en-US" altLang="zh-CN" sz="2400" kern="100" dirty="0">
                <a:solidFill>
                  <a:schemeClr val="tx1">
                    <a:lumMod val="85000"/>
                    <a:lumOff val="15000"/>
                  </a:schemeClr>
                </a:solidFill>
                <a:latin typeface="+mj-lt"/>
              </a:rPr>
              <a:t>—</a:t>
            </a:r>
            <a:r>
              <a:rPr lang="zh-CN" altLang="en-US" sz="2400" kern="100" dirty="0">
                <a:solidFill>
                  <a:schemeClr val="tx1">
                    <a:lumMod val="85000"/>
                    <a:lumOff val="15000"/>
                  </a:schemeClr>
                </a:solidFill>
                <a:latin typeface="+mj-lt"/>
              </a:rPr>
              <a:t>两种算法比较</a:t>
            </a:r>
            <a:endParaRPr lang="en-US" altLang="zh-CN" sz="2400" kern="100" dirty="0">
              <a:solidFill>
                <a:schemeClr val="tx1">
                  <a:lumMod val="85000"/>
                  <a:lumOff val="15000"/>
                </a:schemeClr>
              </a:solidFill>
              <a:latin typeface="+mj-lt"/>
            </a:endParaRPr>
          </a:p>
          <a:p>
            <a:r>
              <a:rPr lang="en-US" altLang="zh-CN" sz="2400" kern="100" dirty="0">
                <a:solidFill>
                  <a:schemeClr val="tx1">
                    <a:lumMod val="85000"/>
                    <a:lumOff val="15000"/>
                  </a:schemeClr>
                </a:solidFill>
                <a:latin typeface="+mj-lt"/>
              </a:rPr>
              <a:t>—Cluster Size</a:t>
            </a:r>
            <a:r>
              <a:rPr lang="zh-CN" altLang="en-US" sz="2400" kern="100" dirty="0">
                <a:solidFill>
                  <a:schemeClr val="tx1">
                    <a:lumMod val="85000"/>
                    <a:lumOff val="15000"/>
                  </a:schemeClr>
                </a:solidFill>
                <a:latin typeface="+mj-lt"/>
              </a:rPr>
              <a:t>分析</a:t>
            </a:r>
            <a:endParaRPr lang="en-US" altLang="zh-CN" sz="2400" kern="100" dirty="0">
              <a:solidFill>
                <a:schemeClr val="tx1">
                  <a:lumMod val="85000"/>
                  <a:lumOff val="15000"/>
                </a:schemeClr>
              </a:solidFill>
              <a:latin typeface="+mj-lt"/>
            </a:endParaRPr>
          </a:p>
          <a:p>
            <a:r>
              <a:rPr lang="en-US" altLang="zh-CN" sz="2400" b="1" kern="100" dirty="0">
                <a:solidFill>
                  <a:schemeClr val="bg1">
                    <a:lumMod val="75000"/>
                  </a:schemeClr>
                </a:solidFill>
                <a:latin typeface="+mj-lt"/>
              </a:rPr>
              <a:t>• </a:t>
            </a:r>
            <a:r>
              <a:rPr lang="zh-CN" altLang="en-US" sz="2400" b="1" kern="100" dirty="0">
                <a:solidFill>
                  <a:schemeClr val="bg1">
                    <a:lumMod val="75000"/>
                  </a:schemeClr>
                </a:solidFill>
                <a:latin typeface="+mj-lt"/>
              </a:rPr>
              <a:t>总结与展望</a:t>
            </a:r>
            <a:endParaRPr lang="zh-CN" altLang="en-US" sz="2400" b="1" dirty="0">
              <a:solidFill>
                <a:schemeClr val="bg1">
                  <a:lumMod val="75000"/>
                </a:schemeClr>
              </a:solidFill>
              <a:latin typeface="+mj-lt"/>
            </a:endParaRPr>
          </a:p>
        </p:txBody>
      </p:sp>
      <p:sp>
        <p:nvSpPr>
          <p:cNvPr id="3" name="日期占位符 2">
            <a:extLst>
              <a:ext uri="{FF2B5EF4-FFF2-40B4-BE49-F238E27FC236}">
                <a16:creationId xmlns:a16="http://schemas.microsoft.com/office/drawing/2014/main" id="{71B6DF0F-0C01-4E12-92BA-0D0748D265DC}"/>
              </a:ext>
            </a:extLst>
          </p:cNvPr>
          <p:cNvSpPr>
            <a:spLocks noGrp="1"/>
          </p:cNvSpPr>
          <p:nvPr>
            <p:ph type="dt" sz="half" idx="10"/>
          </p:nvPr>
        </p:nvSpPr>
        <p:spPr/>
        <p:txBody>
          <a:bodyPr/>
          <a:lstStyle/>
          <a:p>
            <a:r>
              <a:rPr lang="en-US" altLang="zh-CN" dirty="0"/>
              <a:t>2018/6/22</a:t>
            </a:r>
            <a:endParaRPr lang="zh-CN" altLang="en-US" dirty="0"/>
          </a:p>
        </p:txBody>
      </p:sp>
      <p:sp>
        <p:nvSpPr>
          <p:cNvPr id="4" name="页脚占位符 3">
            <a:extLst>
              <a:ext uri="{FF2B5EF4-FFF2-40B4-BE49-F238E27FC236}">
                <a16:creationId xmlns:a16="http://schemas.microsoft.com/office/drawing/2014/main" id="{3287ACA9-0DE5-4C3B-8270-EF07BB6F9290}"/>
              </a:ext>
            </a:extLst>
          </p:cNvPr>
          <p:cNvSpPr>
            <a:spLocks noGrp="1"/>
          </p:cNvSpPr>
          <p:nvPr>
            <p:ph type="ftr" sz="quarter" idx="11"/>
          </p:nvPr>
        </p:nvSpPr>
        <p:spPr/>
        <p:txBody>
          <a:bodyPr/>
          <a:lstStyle/>
          <a:p>
            <a:r>
              <a:rPr lang="zh-CN" altLang="en-US" dirty="0"/>
              <a:t>全国粒子物理大会</a:t>
            </a:r>
            <a:r>
              <a:rPr lang="en-US" altLang="zh-CN" dirty="0"/>
              <a:t>@</a:t>
            </a:r>
            <a:r>
              <a:rPr lang="zh-CN" altLang="en-US" dirty="0"/>
              <a:t>上海</a:t>
            </a:r>
          </a:p>
        </p:txBody>
      </p:sp>
    </p:spTree>
    <p:extLst>
      <p:ext uri="{BB962C8B-B14F-4D97-AF65-F5344CB8AC3E}">
        <p14:creationId xmlns:p14="http://schemas.microsoft.com/office/powerpoint/2010/main" val="2835512773"/>
      </p:ext>
    </p:extLst>
  </p:cSld>
  <p:clrMapOvr>
    <a:masterClrMapping/>
  </p:clrMapOvr>
  <mc:AlternateContent xmlns:mc="http://schemas.openxmlformats.org/markup-compatibility/2006" xmlns:p14="http://schemas.microsoft.com/office/powerpoint/2010/main">
    <mc:Choice Requires="p14">
      <p:transition spd="slow" p14:dur="2000" advTm="3378"/>
    </mc:Choice>
    <mc:Fallback xmlns="">
      <p:transition spd="slow" advTm="337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a:extLst>
              <a:ext uri="{FF2B5EF4-FFF2-40B4-BE49-F238E27FC236}">
                <a16:creationId xmlns:a16="http://schemas.microsoft.com/office/drawing/2014/main" id="{736DEED1-C64B-422A-B5B7-FC997B33B08F}"/>
              </a:ext>
            </a:extLst>
          </p:cNvPr>
          <p:cNvGraphicFramePr>
            <a:graphicFrameLocks noGrp="1"/>
          </p:cNvGraphicFramePr>
          <p:nvPr>
            <p:extLst>
              <p:ext uri="{D42A27DB-BD31-4B8C-83A1-F6EECF244321}">
                <p14:modId xmlns:p14="http://schemas.microsoft.com/office/powerpoint/2010/main" val="3620239362"/>
              </p:ext>
            </p:extLst>
          </p:nvPr>
        </p:nvGraphicFramePr>
        <p:xfrm>
          <a:off x="899592" y="3639803"/>
          <a:ext cx="1230019" cy="1188720"/>
        </p:xfrm>
        <a:graphic>
          <a:graphicData uri="http://schemas.openxmlformats.org/drawingml/2006/table">
            <a:tbl>
              <a:tblPr firstRow="1" bandRow="1">
                <a:tableStyleId>{5C22544A-7EE6-4342-B048-85BDC9FD1C3A}</a:tableStyleId>
              </a:tblPr>
              <a:tblGrid>
                <a:gridCol w="1230019">
                  <a:extLst>
                    <a:ext uri="{9D8B030D-6E8A-4147-A177-3AD203B41FA5}">
                      <a16:colId xmlns:a16="http://schemas.microsoft.com/office/drawing/2014/main" val="996544296"/>
                    </a:ext>
                  </a:extLst>
                </a:gridCol>
              </a:tblGrid>
              <a:tr h="1188720">
                <a:tc>
                  <a:txBody>
                    <a:bodyPr/>
                    <a:lstStyle/>
                    <a:p>
                      <a:pPr algn="ctr"/>
                      <a:r>
                        <a:rPr lang="en-US" altLang="zh-CN" dirty="0"/>
                        <a:t>Fired chip </a:t>
                      </a:r>
                    </a:p>
                    <a:p>
                      <a:pPr algn="ctr"/>
                      <a:r>
                        <a:rPr lang="en-US" altLang="zh-CN" dirty="0"/>
                        <a:t>ID</a:t>
                      </a:r>
                      <a:endParaRPr lang="zh-CN" altLang="en-US" dirty="0"/>
                    </a:p>
                  </a:txBody>
                  <a:tcPr>
                    <a:solidFill>
                      <a:srgbClr val="92D050"/>
                    </a:solidFill>
                  </a:tcPr>
                </a:tc>
                <a:extLst>
                  <a:ext uri="{0D108BD9-81ED-4DB2-BD59-A6C34878D82A}">
                    <a16:rowId xmlns:a16="http://schemas.microsoft.com/office/drawing/2014/main" val="3313567573"/>
                  </a:ext>
                </a:extLst>
              </a:tr>
            </a:tbl>
          </a:graphicData>
        </a:graphic>
      </p:graphicFrame>
      <p:sp>
        <p:nvSpPr>
          <p:cNvPr id="9" name="箭头: 右 8">
            <a:extLst>
              <a:ext uri="{FF2B5EF4-FFF2-40B4-BE49-F238E27FC236}">
                <a16:creationId xmlns:a16="http://schemas.microsoft.com/office/drawing/2014/main" id="{BE34BC68-E233-4509-A9B6-70DD2EBDA146}"/>
              </a:ext>
            </a:extLst>
          </p:cNvPr>
          <p:cNvSpPr/>
          <p:nvPr/>
        </p:nvSpPr>
        <p:spPr>
          <a:xfrm>
            <a:off x="2267744" y="4090147"/>
            <a:ext cx="720080" cy="28803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0" name="表格 9">
            <a:extLst>
              <a:ext uri="{FF2B5EF4-FFF2-40B4-BE49-F238E27FC236}">
                <a16:creationId xmlns:a16="http://schemas.microsoft.com/office/drawing/2014/main" id="{FA1C02BC-445B-4688-B578-6CACAC9EBFD8}"/>
              </a:ext>
            </a:extLst>
          </p:cNvPr>
          <p:cNvGraphicFramePr>
            <a:graphicFrameLocks noGrp="1"/>
          </p:cNvGraphicFramePr>
          <p:nvPr>
            <p:extLst>
              <p:ext uri="{D42A27DB-BD31-4B8C-83A1-F6EECF244321}">
                <p14:modId xmlns:p14="http://schemas.microsoft.com/office/powerpoint/2010/main" val="539727352"/>
              </p:ext>
            </p:extLst>
          </p:nvPr>
        </p:nvGraphicFramePr>
        <p:xfrm>
          <a:off x="3095516" y="3720982"/>
          <a:ext cx="1224136" cy="1023888"/>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538464213"/>
                    </a:ext>
                  </a:extLst>
                </a:gridCol>
              </a:tblGrid>
              <a:tr h="1023888">
                <a:tc>
                  <a:txBody>
                    <a:bodyPr/>
                    <a:lstStyle/>
                    <a:p>
                      <a:pPr algn="ctr"/>
                      <a:r>
                        <a:rPr lang="en-US" altLang="zh-CN" dirty="0"/>
                        <a:t>Fired pixel at the same frame</a:t>
                      </a:r>
                      <a:endParaRPr lang="zh-CN" altLang="en-US" dirty="0"/>
                    </a:p>
                  </a:txBody>
                  <a:tcPr>
                    <a:solidFill>
                      <a:srgbClr val="92D050"/>
                    </a:solidFill>
                  </a:tcPr>
                </a:tc>
                <a:extLst>
                  <a:ext uri="{0D108BD9-81ED-4DB2-BD59-A6C34878D82A}">
                    <a16:rowId xmlns:a16="http://schemas.microsoft.com/office/drawing/2014/main" val="2365224454"/>
                  </a:ext>
                </a:extLst>
              </a:tr>
            </a:tbl>
          </a:graphicData>
        </a:graphic>
      </p:graphicFrame>
      <p:sp>
        <p:nvSpPr>
          <p:cNvPr id="11" name="箭头: 右 10">
            <a:extLst>
              <a:ext uri="{FF2B5EF4-FFF2-40B4-BE49-F238E27FC236}">
                <a16:creationId xmlns:a16="http://schemas.microsoft.com/office/drawing/2014/main" id="{F6497496-27DF-44E2-8A3B-8748EBA7D1CC}"/>
              </a:ext>
            </a:extLst>
          </p:cNvPr>
          <p:cNvSpPr/>
          <p:nvPr/>
        </p:nvSpPr>
        <p:spPr>
          <a:xfrm rot="19436511">
            <a:off x="4677951" y="3518311"/>
            <a:ext cx="864096" cy="15190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B250CED8-1123-4388-9192-B506B3A4B395}"/>
              </a:ext>
            </a:extLst>
          </p:cNvPr>
          <p:cNvSpPr txBox="1"/>
          <p:nvPr/>
        </p:nvSpPr>
        <p:spPr>
          <a:xfrm rot="19441068">
            <a:off x="4229191" y="3006902"/>
            <a:ext cx="1337513" cy="523220"/>
          </a:xfrm>
          <a:prstGeom prst="rect">
            <a:avLst/>
          </a:prstGeom>
          <a:noFill/>
        </p:spPr>
        <p:txBody>
          <a:bodyPr wrap="square" rtlCol="0">
            <a:spAutoFit/>
          </a:bodyPr>
          <a:lstStyle/>
          <a:p>
            <a:pPr algn="ctr"/>
            <a:r>
              <a:rPr lang="en-US" altLang="zh-CN" sz="1400" dirty="0"/>
              <a:t>Only one</a:t>
            </a:r>
          </a:p>
          <a:p>
            <a:pPr algn="ctr"/>
            <a:r>
              <a:rPr lang="en-US" altLang="zh-CN" sz="1400" dirty="0"/>
              <a:t> fired pixel</a:t>
            </a:r>
            <a:endParaRPr lang="zh-CN" altLang="en-US" sz="1400" dirty="0"/>
          </a:p>
        </p:txBody>
      </p:sp>
      <p:graphicFrame>
        <p:nvGraphicFramePr>
          <p:cNvPr id="13" name="表格 12">
            <a:extLst>
              <a:ext uri="{FF2B5EF4-FFF2-40B4-BE49-F238E27FC236}">
                <a16:creationId xmlns:a16="http://schemas.microsoft.com/office/drawing/2014/main" id="{EE72E31F-8A29-443D-BC73-A469208587E3}"/>
              </a:ext>
            </a:extLst>
          </p:cNvPr>
          <p:cNvGraphicFramePr>
            <a:graphicFrameLocks noGrp="1"/>
          </p:cNvGraphicFramePr>
          <p:nvPr>
            <p:extLst>
              <p:ext uri="{D42A27DB-BD31-4B8C-83A1-F6EECF244321}">
                <p14:modId xmlns:p14="http://schemas.microsoft.com/office/powerpoint/2010/main" val="3660815182"/>
              </p:ext>
            </p:extLst>
          </p:nvPr>
        </p:nvGraphicFramePr>
        <p:xfrm>
          <a:off x="5945842" y="2822060"/>
          <a:ext cx="1540808" cy="951880"/>
        </p:xfrm>
        <a:graphic>
          <a:graphicData uri="http://schemas.openxmlformats.org/drawingml/2006/table">
            <a:tbl>
              <a:tblPr firstRow="1" bandRow="1">
                <a:tableStyleId>{5C22544A-7EE6-4342-B048-85BDC9FD1C3A}</a:tableStyleId>
              </a:tblPr>
              <a:tblGrid>
                <a:gridCol w="1540808">
                  <a:extLst>
                    <a:ext uri="{9D8B030D-6E8A-4147-A177-3AD203B41FA5}">
                      <a16:colId xmlns:a16="http://schemas.microsoft.com/office/drawing/2014/main" val="1308217390"/>
                    </a:ext>
                  </a:extLst>
                </a:gridCol>
              </a:tblGrid>
              <a:tr h="951880">
                <a:tc>
                  <a:txBody>
                    <a:bodyPr/>
                    <a:lstStyle/>
                    <a:p>
                      <a:pPr algn="ctr"/>
                      <a:r>
                        <a:rPr lang="en-US" altLang="zh-CN" dirty="0"/>
                        <a:t>Do</a:t>
                      </a:r>
                    </a:p>
                    <a:p>
                      <a:pPr algn="ctr"/>
                      <a:r>
                        <a:rPr lang="en-US" altLang="zh-CN" dirty="0"/>
                        <a:t> nothing</a:t>
                      </a:r>
                    </a:p>
                    <a:p>
                      <a:pPr algn="ctr"/>
                      <a:endParaRPr lang="en-US" altLang="zh-CN" dirty="0"/>
                    </a:p>
                    <a:p>
                      <a:pPr algn="ctr"/>
                      <a:endParaRPr lang="zh-CN" altLang="en-US" dirty="0"/>
                    </a:p>
                  </a:txBody>
                  <a:tcPr>
                    <a:solidFill>
                      <a:srgbClr val="92D050"/>
                    </a:solidFill>
                  </a:tcPr>
                </a:tc>
                <a:extLst>
                  <a:ext uri="{0D108BD9-81ED-4DB2-BD59-A6C34878D82A}">
                    <a16:rowId xmlns:a16="http://schemas.microsoft.com/office/drawing/2014/main" val="3664737589"/>
                  </a:ext>
                </a:extLst>
              </a:tr>
            </a:tbl>
          </a:graphicData>
        </a:graphic>
      </p:graphicFrame>
      <p:sp>
        <p:nvSpPr>
          <p:cNvPr id="14" name="箭头: 右 13">
            <a:extLst>
              <a:ext uri="{FF2B5EF4-FFF2-40B4-BE49-F238E27FC236}">
                <a16:creationId xmlns:a16="http://schemas.microsoft.com/office/drawing/2014/main" id="{6E128C20-74F1-4521-8528-9AACF7447AE6}"/>
              </a:ext>
            </a:extLst>
          </p:cNvPr>
          <p:cNvSpPr/>
          <p:nvPr/>
        </p:nvSpPr>
        <p:spPr>
          <a:xfrm rot="1957295">
            <a:off x="4755925" y="4474811"/>
            <a:ext cx="864096" cy="15190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6FD40AAC-0757-4426-B939-257A4B18C446}"/>
              </a:ext>
            </a:extLst>
          </p:cNvPr>
          <p:cNvSpPr txBox="1"/>
          <p:nvPr/>
        </p:nvSpPr>
        <p:spPr>
          <a:xfrm rot="1891594">
            <a:off x="4167212" y="4624385"/>
            <a:ext cx="1423887" cy="523220"/>
          </a:xfrm>
          <a:prstGeom prst="rect">
            <a:avLst/>
          </a:prstGeom>
          <a:noFill/>
        </p:spPr>
        <p:txBody>
          <a:bodyPr wrap="square" rtlCol="0">
            <a:spAutoFit/>
          </a:bodyPr>
          <a:lstStyle/>
          <a:p>
            <a:pPr algn="ctr"/>
            <a:r>
              <a:rPr lang="en-US" altLang="zh-CN" sz="1400" dirty="0"/>
              <a:t>More than</a:t>
            </a:r>
          </a:p>
          <a:p>
            <a:pPr algn="ctr"/>
            <a:r>
              <a:rPr lang="en-US" altLang="zh-CN" sz="1400" dirty="0"/>
              <a:t>One pixel</a:t>
            </a:r>
            <a:endParaRPr lang="zh-CN" altLang="en-US" sz="1400" dirty="0"/>
          </a:p>
        </p:txBody>
      </p:sp>
      <p:graphicFrame>
        <p:nvGraphicFramePr>
          <p:cNvPr id="16" name="表格 15">
            <a:extLst>
              <a:ext uri="{FF2B5EF4-FFF2-40B4-BE49-F238E27FC236}">
                <a16:creationId xmlns:a16="http://schemas.microsoft.com/office/drawing/2014/main" id="{1C86F6AC-E138-4C84-B0B8-E19E95290458}"/>
              </a:ext>
            </a:extLst>
          </p:cNvPr>
          <p:cNvGraphicFramePr>
            <a:graphicFrameLocks noGrp="1"/>
          </p:cNvGraphicFramePr>
          <p:nvPr>
            <p:extLst>
              <p:ext uri="{D42A27DB-BD31-4B8C-83A1-F6EECF244321}">
                <p14:modId xmlns:p14="http://schemas.microsoft.com/office/powerpoint/2010/main" val="3518067829"/>
              </p:ext>
            </p:extLst>
          </p:nvPr>
        </p:nvGraphicFramePr>
        <p:xfrm>
          <a:off x="5974893" y="4378179"/>
          <a:ext cx="1533659" cy="1188720"/>
        </p:xfrm>
        <a:graphic>
          <a:graphicData uri="http://schemas.openxmlformats.org/drawingml/2006/table">
            <a:tbl>
              <a:tblPr firstRow="1" bandRow="1">
                <a:tableStyleId>{5C22544A-7EE6-4342-B048-85BDC9FD1C3A}</a:tableStyleId>
              </a:tblPr>
              <a:tblGrid>
                <a:gridCol w="1533659">
                  <a:extLst>
                    <a:ext uri="{9D8B030D-6E8A-4147-A177-3AD203B41FA5}">
                      <a16:colId xmlns:a16="http://schemas.microsoft.com/office/drawing/2014/main" val="1349695566"/>
                    </a:ext>
                  </a:extLst>
                </a:gridCol>
              </a:tblGrid>
              <a:tr h="951880">
                <a:tc>
                  <a:txBody>
                    <a:bodyPr/>
                    <a:lstStyle/>
                    <a:p>
                      <a:pPr algn="ctr"/>
                      <a:r>
                        <a:rPr lang="en-US" altLang="zh-CN" sz="1800" b="1" kern="1200" dirty="0">
                          <a:solidFill>
                            <a:schemeClr val="lt1"/>
                          </a:solidFill>
                          <a:effectLst/>
                          <a:latin typeface="+mn-lt"/>
                          <a:ea typeface="+mn-ea"/>
                          <a:cs typeface="+mn-cs"/>
                        </a:rPr>
                        <a:t>Comparison methods</a:t>
                      </a:r>
                    </a:p>
                    <a:p>
                      <a:pPr algn="ctr"/>
                      <a:r>
                        <a:rPr lang="en-US" altLang="zh-CN" sz="1800" dirty="0"/>
                        <a:t>Adjacent methods</a:t>
                      </a:r>
                      <a:endParaRPr lang="zh-CN" altLang="en-US" sz="1800" dirty="0"/>
                    </a:p>
                  </a:txBody>
                  <a:tcPr>
                    <a:solidFill>
                      <a:srgbClr val="92D050"/>
                    </a:solidFill>
                  </a:tcPr>
                </a:tc>
                <a:extLst>
                  <a:ext uri="{0D108BD9-81ED-4DB2-BD59-A6C34878D82A}">
                    <a16:rowId xmlns:a16="http://schemas.microsoft.com/office/drawing/2014/main" val="1948603512"/>
                  </a:ext>
                </a:extLst>
              </a:tr>
            </a:tbl>
          </a:graphicData>
        </a:graphic>
      </p:graphicFrame>
      <p:sp>
        <p:nvSpPr>
          <p:cNvPr id="4" name="文本框 3">
            <a:extLst>
              <a:ext uri="{FF2B5EF4-FFF2-40B4-BE49-F238E27FC236}">
                <a16:creationId xmlns:a16="http://schemas.microsoft.com/office/drawing/2014/main" id="{B7A2992C-B45F-4676-8285-238AF9E2C9A0}"/>
              </a:ext>
            </a:extLst>
          </p:cNvPr>
          <p:cNvSpPr txBox="1"/>
          <p:nvPr/>
        </p:nvSpPr>
        <p:spPr>
          <a:xfrm>
            <a:off x="0" y="0"/>
            <a:ext cx="9144000" cy="828000"/>
          </a:xfrm>
          <a:prstGeom prst="rect">
            <a:avLst/>
          </a:prstGeom>
          <a:solidFill>
            <a:schemeClr val="accent1"/>
          </a:solidFill>
        </p:spPr>
        <p:txBody>
          <a:bodyPr wrap="square" rtlCol="0">
            <a:spAutoFit/>
          </a:bodyPr>
          <a:lstStyle/>
          <a:p>
            <a:r>
              <a:rPr lang="en-US" altLang="zh-CN" sz="4000" b="1" dirty="0">
                <a:solidFill>
                  <a:schemeClr val="bg1"/>
                </a:solidFill>
                <a:latin typeface="+mj-lt"/>
              </a:rPr>
              <a:t>  Ladder</a:t>
            </a:r>
            <a:r>
              <a:rPr lang="zh-CN" altLang="en-US" sz="4000" b="1" dirty="0">
                <a:solidFill>
                  <a:schemeClr val="bg1"/>
                </a:solidFill>
                <a:latin typeface="+mj-lt"/>
              </a:rPr>
              <a:t>击中重建算法</a:t>
            </a:r>
          </a:p>
        </p:txBody>
      </p:sp>
      <p:sp>
        <p:nvSpPr>
          <p:cNvPr id="6" name="日期占位符 5">
            <a:extLst>
              <a:ext uri="{FF2B5EF4-FFF2-40B4-BE49-F238E27FC236}">
                <a16:creationId xmlns:a16="http://schemas.microsoft.com/office/drawing/2014/main" id="{82ABFB46-17F4-4994-9DFF-20646083984E}"/>
              </a:ext>
            </a:extLst>
          </p:cNvPr>
          <p:cNvSpPr>
            <a:spLocks noGrp="1"/>
          </p:cNvSpPr>
          <p:nvPr>
            <p:ph type="dt" sz="half" idx="10"/>
          </p:nvPr>
        </p:nvSpPr>
        <p:spPr/>
        <p:txBody>
          <a:bodyPr/>
          <a:lstStyle/>
          <a:p>
            <a:r>
              <a:rPr lang="en-US" altLang="zh-CN"/>
              <a:t>2018/6/22</a:t>
            </a:r>
            <a:endParaRPr lang="zh-CN" altLang="en-US"/>
          </a:p>
        </p:txBody>
      </p:sp>
      <p:sp>
        <p:nvSpPr>
          <p:cNvPr id="7" name="页脚占位符 6">
            <a:extLst>
              <a:ext uri="{FF2B5EF4-FFF2-40B4-BE49-F238E27FC236}">
                <a16:creationId xmlns:a16="http://schemas.microsoft.com/office/drawing/2014/main" id="{CCA61E63-2D5D-4CA2-B8C7-977CCD583F7C}"/>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17" name="灯片编号占位符 16">
            <a:extLst>
              <a:ext uri="{FF2B5EF4-FFF2-40B4-BE49-F238E27FC236}">
                <a16:creationId xmlns:a16="http://schemas.microsoft.com/office/drawing/2014/main" id="{C1BFFC92-048E-4664-BB46-EF8289FBF77E}"/>
              </a:ext>
            </a:extLst>
          </p:cNvPr>
          <p:cNvSpPr>
            <a:spLocks noGrp="1"/>
          </p:cNvSpPr>
          <p:nvPr>
            <p:ph type="sldNum" sz="quarter" idx="12"/>
          </p:nvPr>
        </p:nvSpPr>
        <p:spPr/>
        <p:txBody>
          <a:bodyPr/>
          <a:lstStyle/>
          <a:p>
            <a:r>
              <a:rPr lang="en-US" altLang="zh-CN" dirty="0"/>
              <a:t>11</a:t>
            </a:r>
            <a:endParaRPr lang="zh-CN" altLang="en-US" dirty="0"/>
          </a:p>
        </p:txBody>
      </p:sp>
      <p:sp>
        <p:nvSpPr>
          <p:cNvPr id="21" name="文本框 20">
            <a:extLst>
              <a:ext uri="{FF2B5EF4-FFF2-40B4-BE49-F238E27FC236}">
                <a16:creationId xmlns:a16="http://schemas.microsoft.com/office/drawing/2014/main" id="{21EFF9BC-B1B2-4DDE-A97A-F8E084FFBBBE}"/>
              </a:ext>
            </a:extLst>
          </p:cNvPr>
          <p:cNvSpPr txBox="1"/>
          <p:nvPr/>
        </p:nvSpPr>
        <p:spPr>
          <a:xfrm>
            <a:off x="899592" y="1000657"/>
            <a:ext cx="6696744" cy="2246769"/>
          </a:xfrm>
          <a:prstGeom prst="rect">
            <a:avLst/>
          </a:prstGeom>
          <a:noFill/>
        </p:spPr>
        <p:txBody>
          <a:bodyPr wrap="square" rtlCol="0">
            <a:spAutoFit/>
          </a:bodyPr>
          <a:lstStyle/>
          <a:p>
            <a:r>
              <a:rPr lang="en-US" altLang="zh-CN" sz="2000" b="1" kern="100" dirty="0">
                <a:latin typeface="+mn-ea"/>
              </a:rPr>
              <a:t>•</a:t>
            </a:r>
            <a:r>
              <a:rPr lang="zh-CN" altLang="en-US" sz="2000" dirty="0"/>
              <a:t>当带电粒子打到灵敏区时，由于电子空穴对的热扩散，通常会有多个像素收集到信号</a:t>
            </a:r>
            <a:r>
              <a:rPr lang="en-US" altLang="zh-CN" sz="2000" dirty="0"/>
              <a:t>——Charge Sharing </a:t>
            </a:r>
            <a:r>
              <a:rPr lang="zh-CN" altLang="en-US" sz="2000" dirty="0"/>
              <a:t>效应</a:t>
            </a:r>
            <a:endParaRPr lang="en-US" altLang="zh-CN" sz="2000" dirty="0"/>
          </a:p>
          <a:p>
            <a:r>
              <a:rPr lang="en-US" altLang="zh-CN" sz="2000" b="1" kern="100" dirty="0">
                <a:latin typeface="+mn-ea"/>
              </a:rPr>
              <a:t>•</a:t>
            </a:r>
            <a:r>
              <a:rPr lang="zh-CN" altLang="en-US" sz="2000" dirty="0"/>
              <a:t>由于</a:t>
            </a:r>
            <a:r>
              <a:rPr lang="en-US" altLang="zh-CN" sz="2000" dirty="0"/>
              <a:t>MIMOSA28</a:t>
            </a:r>
            <a:r>
              <a:rPr lang="zh-CN" altLang="en-US" sz="2000" dirty="0"/>
              <a:t>是数字读出，即只能得到像素是否有信号，而不能得到每个像素上信号的幅度。重建时，所有有信号的像素是平权的</a:t>
            </a:r>
            <a:r>
              <a:rPr lang="en-US" altLang="zh-CN" sz="2000" dirty="0"/>
              <a:t>——</a:t>
            </a:r>
            <a:r>
              <a:rPr lang="zh-CN" altLang="en-US" sz="2000" dirty="0"/>
              <a:t>中心法 </a:t>
            </a:r>
            <a:br>
              <a:rPr lang="zh-CN" altLang="en-US" sz="2000" dirty="0"/>
            </a:br>
            <a:br>
              <a:rPr lang="zh-CN" altLang="en-US" sz="2000" dirty="0"/>
            </a:br>
            <a:endParaRPr lang="zh-CN" altLang="en-US" sz="2000" dirty="0"/>
          </a:p>
        </p:txBody>
      </p:sp>
    </p:spTree>
    <p:extLst>
      <p:ext uri="{BB962C8B-B14F-4D97-AF65-F5344CB8AC3E}">
        <p14:creationId xmlns:p14="http://schemas.microsoft.com/office/powerpoint/2010/main" val="3251425727"/>
      </p:ext>
    </p:extLst>
  </p:cSld>
  <p:clrMapOvr>
    <a:masterClrMapping/>
  </p:clrMapOvr>
  <mc:AlternateContent xmlns:mc="http://schemas.openxmlformats.org/markup-compatibility/2006" xmlns:p14="http://schemas.microsoft.com/office/powerpoint/2010/main">
    <mc:Choice Requires="p14">
      <p:transition spd="slow" p14:dur="2000" advTm="40805"/>
    </mc:Choice>
    <mc:Fallback xmlns="">
      <p:transition spd="slow" advTm="4080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937579-7413-4F8D-9336-B3B157197112}"/>
              </a:ext>
            </a:extLst>
          </p:cNvPr>
          <p:cNvSpPr>
            <a:spLocks noGrp="1"/>
          </p:cNvSpPr>
          <p:nvPr>
            <p:ph type="title"/>
          </p:nvPr>
        </p:nvSpPr>
        <p:spPr>
          <a:xfrm>
            <a:off x="0" y="16357"/>
            <a:ext cx="9143999" cy="828000"/>
          </a:xfrm>
          <a:solidFill>
            <a:schemeClr val="accent1"/>
          </a:solidFill>
        </p:spPr>
        <p:txBody>
          <a:bodyPr>
            <a:normAutofit/>
          </a:bodyPr>
          <a:lstStyle/>
          <a:p>
            <a:pPr algn="l"/>
            <a:r>
              <a:rPr lang="zh-CN" altLang="en-US" sz="4000" b="1" dirty="0">
                <a:solidFill>
                  <a:schemeClr val="bg1"/>
                </a:solidFill>
                <a:latin typeface="+mn-ea"/>
                <a:ea typeface="+mn-ea"/>
              </a:rPr>
              <a:t>  算法简介</a:t>
            </a:r>
          </a:p>
        </p:txBody>
      </p:sp>
      <p:sp>
        <p:nvSpPr>
          <p:cNvPr id="3" name="内容占位符 2">
            <a:extLst>
              <a:ext uri="{FF2B5EF4-FFF2-40B4-BE49-F238E27FC236}">
                <a16:creationId xmlns:a16="http://schemas.microsoft.com/office/drawing/2014/main" id="{F1D202E2-45FD-44B4-951A-23CE1880CC50}"/>
              </a:ext>
            </a:extLst>
          </p:cNvPr>
          <p:cNvSpPr>
            <a:spLocks noGrp="1"/>
          </p:cNvSpPr>
          <p:nvPr>
            <p:ph idx="1"/>
          </p:nvPr>
        </p:nvSpPr>
        <p:spPr>
          <a:xfrm>
            <a:off x="474027" y="1099220"/>
            <a:ext cx="8490462" cy="2745572"/>
          </a:xfrm>
        </p:spPr>
        <p:txBody>
          <a:bodyPr>
            <a:normAutofit/>
          </a:bodyPr>
          <a:lstStyle/>
          <a:p>
            <a:pPr marL="0" indent="0">
              <a:buNone/>
            </a:pPr>
            <a:r>
              <a:rPr lang="zh-CN" altLang="en-US" sz="2600" b="1" dirty="0">
                <a:latin typeface="+mn-ea"/>
              </a:rPr>
              <a:t>比较法：</a:t>
            </a:r>
            <a:endParaRPr lang="en-US" altLang="zh-CN" sz="2600" b="1" dirty="0">
              <a:latin typeface="+mn-ea"/>
            </a:endParaRPr>
          </a:p>
          <a:p>
            <a:pPr marL="0" indent="0">
              <a:buNone/>
            </a:pPr>
            <a:r>
              <a:rPr lang="en-US" altLang="zh-CN" sz="2200" dirty="0">
                <a:latin typeface="+mn-ea"/>
              </a:rPr>
              <a:t>1.</a:t>
            </a:r>
            <a:r>
              <a:rPr lang="zh-CN" altLang="en-US" sz="2200" dirty="0">
                <a:latin typeface="+mn-ea"/>
              </a:rPr>
              <a:t>把响应像素的行列坐标放入数组；</a:t>
            </a:r>
            <a:endParaRPr lang="en-US" altLang="zh-CN" sz="2200" dirty="0">
              <a:latin typeface="+mn-ea"/>
            </a:endParaRPr>
          </a:p>
          <a:p>
            <a:pPr marL="0" indent="0">
              <a:buNone/>
            </a:pPr>
            <a:r>
              <a:rPr lang="en-US" altLang="zh-CN" sz="2200" dirty="0">
                <a:latin typeface="+mn-ea"/>
              </a:rPr>
              <a:t>2.</a:t>
            </a:r>
            <a:r>
              <a:rPr lang="zh-CN" altLang="en-US" sz="2200" dirty="0">
                <a:latin typeface="+mn-ea"/>
              </a:rPr>
              <a:t>遍历数组中的所有像素；</a:t>
            </a:r>
            <a:endParaRPr lang="en-US" altLang="zh-CN" sz="2200" dirty="0">
              <a:latin typeface="+mn-ea"/>
            </a:endParaRPr>
          </a:p>
          <a:p>
            <a:pPr marL="0" indent="0">
              <a:buNone/>
            </a:pPr>
            <a:r>
              <a:rPr lang="en-US" altLang="zh-CN" sz="2200" dirty="0">
                <a:latin typeface="+mn-ea"/>
              </a:rPr>
              <a:t>3.</a:t>
            </a:r>
            <a:r>
              <a:rPr lang="zh-CN" altLang="en-US" sz="2200" dirty="0">
                <a:latin typeface="+mn-ea"/>
              </a:rPr>
              <a:t>对每一个像素，把它和数组中排在它之后的所有像素两两比较，若相邻，根据标记算法进行标记；</a:t>
            </a:r>
            <a:endParaRPr lang="en-US" altLang="zh-CN" sz="2200" dirty="0">
              <a:latin typeface="+mn-ea"/>
            </a:endParaRPr>
          </a:p>
          <a:p>
            <a:pPr marL="0" indent="0">
              <a:buNone/>
            </a:pPr>
            <a:r>
              <a:rPr lang="en-US" altLang="zh-CN" sz="2200" dirty="0">
                <a:latin typeface="+mn-ea"/>
              </a:rPr>
              <a:t>4.</a:t>
            </a:r>
            <a:r>
              <a:rPr lang="zh-CN" altLang="en-US" sz="2200" dirty="0">
                <a:latin typeface="+mn-ea"/>
              </a:rPr>
              <a:t>根据中心法把同一击中下的着火像素重建成坐标</a:t>
            </a:r>
          </a:p>
        </p:txBody>
      </p:sp>
      <p:sp>
        <p:nvSpPr>
          <p:cNvPr id="6" name="日期占位符 5">
            <a:extLst>
              <a:ext uri="{FF2B5EF4-FFF2-40B4-BE49-F238E27FC236}">
                <a16:creationId xmlns:a16="http://schemas.microsoft.com/office/drawing/2014/main" id="{82ABFB46-17F4-4994-9DFF-20646083984E}"/>
              </a:ext>
            </a:extLst>
          </p:cNvPr>
          <p:cNvSpPr>
            <a:spLocks noGrp="1"/>
          </p:cNvSpPr>
          <p:nvPr>
            <p:ph type="dt" sz="half" idx="10"/>
          </p:nvPr>
        </p:nvSpPr>
        <p:spPr/>
        <p:txBody>
          <a:bodyPr/>
          <a:lstStyle/>
          <a:p>
            <a:r>
              <a:rPr lang="en-US" altLang="zh-CN"/>
              <a:t>2018/6/22</a:t>
            </a:r>
            <a:endParaRPr lang="zh-CN" altLang="en-US"/>
          </a:p>
        </p:txBody>
      </p:sp>
      <p:sp>
        <p:nvSpPr>
          <p:cNvPr id="7" name="页脚占位符 6">
            <a:extLst>
              <a:ext uri="{FF2B5EF4-FFF2-40B4-BE49-F238E27FC236}">
                <a16:creationId xmlns:a16="http://schemas.microsoft.com/office/drawing/2014/main" id="{CCA61E63-2D5D-4CA2-B8C7-977CCD583F7C}"/>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17" name="灯片编号占位符 16">
            <a:extLst>
              <a:ext uri="{FF2B5EF4-FFF2-40B4-BE49-F238E27FC236}">
                <a16:creationId xmlns:a16="http://schemas.microsoft.com/office/drawing/2014/main" id="{C1BFFC92-048E-4664-BB46-EF8289FBF77E}"/>
              </a:ext>
            </a:extLst>
          </p:cNvPr>
          <p:cNvSpPr>
            <a:spLocks noGrp="1"/>
          </p:cNvSpPr>
          <p:nvPr>
            <p:ph type="sldNum" sz="quarter" idx="12"/>
          </p:nvPr>
        </p:nvSpPr>
        <p:spPr/>
        <p:txBody>
          <a:bodyPr/>
          <a:lstStyle/>
          <a:p>
            <a:r>
              <a:rPr lang="en-US" altLang="zh-CN" dirty="0"/>
              <a:t>12</a:t>
            </a:r>
            <a:endParaRPr lang="zh-CN" altLang="en-US" dirty="0"/>
          </a:p>
        </p:txBody>
      </p:sp>
      <p:sp>
        <p:nvSpPr>
          <p:cNvPr id="18" name="文本框 17">
            <a:extLst>
              <a:ext uri="{FF2B5EF4-FFF2-40B4-BE49-F238E27FC236}">
                <a16:creationId xmlns:a16="http://schemas.microsoft.com/office/drawing/2014/main" id="{57F9DA18-AA5A-4AE0-9995-4A3E5BDABF43}"/>
              </a:ext>
            </a:extLst>
          </p:cNvPr>
          <p:cNvSpPr txBox="1"/>
          <p:nvPr/>
        </p:nvSpPr>
        <p:spPr>
          <a:xfrm>
            <a:off x="474027" y="3717032"/>
            <a:ext cx="7338333" cy="2308324"/>
          </a:xfrm>
          <a:prstGeom prst="rect">
            <a:avLst/>
          </a:prstGeom>
          <a:noFill/>
        </p:spPr>
        <p:txBody>
          <a:bodyPr wrap="square" rtlCol="0">
            <a:spAutoFit/>
          </a:bodyPr>
          <a:lstStyle/>
          <a:p>
            <a:r>
              <a:rPr lang="zh-CN" altLang="en-US" sz="2400" b="1" dirty="0">
                <a:latin typeface="+mn-ea"/>
              </a:rPr>
              <a:t>相邻法：</a:t>
            </a:r>
            <a:endParaRPr lang="en-US" altLang="zh-CN" sz="2400" b="1" dirty="0">
              <a:latin typeface="+mn-ea"/>
            </a:endParaRPr>
          </a:p>
          <a:p>
            <a:r>
              <a:rPr lang="en-US" altLang="zh-CN" sz="2000" dirty="0">
                <a:latin typeface="+mn-ea"/>
              </a:rPr>
              <a:t>1.</a:t>
            </a:r>
            <a:r>
              <a:rPr lang="zh-CN" altLang="en-US" sz="2000" dirty="0">
                <a:latin typeface="+mn-ea"/>
              </a:rPr>
              <a:t>先确定一着火像素，以此为基准，找相邻着火像素（上下左右像素）；</a:t>
            </a:r>
            <a:endParaRPr lang="en-US" altLang="zh-CN" sz="2000" dirty="0">
              <a:latin typeface="+mn-ea"/>
            </a:endParaRPr>
          </a:p>
          <a:p>
            <a:r>
              <a:rPr lang="en-US" altLang="zh-CN" sz="2000" dirty="0">
                <a:latin typeface="+mn-ea"/>
              </a:rPr>
              <a:t>2.</a:t>
            </a:r>
            <a:r>
              <a:rPr lang="zh-CN" altLang="en-US" sz="2000" dirty="0">
                <a:latin typeface="+mn-ea"/>
              </a:rPr>
              <a:t>以相邻着火像素为基准，找相邻着火像素（上下左右像素）；</a:t>
            </a:r>
            <a:endParaRPr lang="en-US" altLang="zh-CN" sz="2000" dirty="0">
              <a:latin typeface="+mn-ea"/>
            </a:endParaRPr>
          </a:p>
          <a:p>
            <a:r>
              <a:rPr lang="en-US" altLang="zh-CN" sz="2000" dirty="0">
                <a:latin typeface="+mn-ea"/>
              </a:rPr>
              <a:t>3.</a:t>
            </a:r>
            <a:r>
              <a:rPr lang="zh-CN" altLang="en-US" sz="2000" dirty="0">
                <a:latin typeface="+mn-ea"/>
              </a:rPr>
              <a:t>一直迭代，直到找完同一击中下的着火像素；</a:t>
            </a:r>
            <a:endParaRPr lang="en-US" altLang="zh-CN" sz="2000" dirty="0">
              <a:latin typeface="+mn-ea"/>
            </a:endParaRPr>
          </a:p>
          <a:p>
            <a:r>
              <a:rPr lang="en-US" altLang="zh-CN" sz="2000" dirty="0">
                <a:latin typeface="+mn-ea"/>
              </a:rPr>
              <a:t>4.</a:t>
            </a:r>
            <a:r>
              <a:rPr lang="zh-CN" altLang="en-US" sz="2000" dirty="0">
                <a:latin typeface="+mn-ea"/>
              </a:rPr>
              <a:t>根据中心法把同一击中下的着火像素重建成坐标。</a:t>
            </a:r>
          </a:p>
          <a:p>
            <a:endParaRPr lang="zh-CN" altLang="en-US" sz="2000" dirty="0">
              <a:latin typeface="+mn-ea"/>
            </a:endParaRPr>
          </a:p>
        </p:txBody>
      </p:sp>
    </p:spTree>
    <p:extLst>
      <p:ext uri="{BB962C8B-B14F-4D97-AF65-F5344CB8AC3E}">
        <p14:creationId xmlns:p14="http://schemas.microsoft.com/office/powerpoint/2010/main" val="3869849130"/>
      </p:ext>
    </p:extLst>
  </p:cSld>
  <p:clrMapOvr>
    <a:masterClrMapping/>
  </p:clrMapOvr>
  <mc:AlternateContent xmlns:mc="http://schemas.openxmlformats.org/markup-compatibility/2006" xmlns:p14="http://schemas.microsoft.com/office/powerpoint/2010/main">
    <mc:Choice Requires="p14">
      <p:transition spd="slow" p14:dur="2000" advTm="38689"/>
    </mc:Choice>
    <mc:Fallback xmlns="">
      <p:transition spd="slow" advTm="3868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7B168C6-CE2A-4CA8-A640-28EA0A88CCB9}"/>
              </a:ext>
            </a:extLst>
          </p:cNvPr>
          <p:cNvPicPr>
            <a:picLocks noChangeAspect="1"/>
          </p:cNvPicPr>
          <p:nvPr/>
        </p:nvPicPr>
        <p:blipFill>
          <a:blip r:embed="rId2"/>
          <a:stretch>
            <a:fillRect/>
          </a:stretch>
        </p:blipFill>
        <p:spPr>
          <a:xfrm>
            <a:off x="1031009" y="1052736"/>
            <a:ext cx="7081981" cy="3975943"/>
          </a:xfrm>
          <a:prstGeom prst="rect">
            <a:avLst/>
          </a:prstGeom>
        </p:spPr>
      </p:pic>
      <p:sp>
        <p:nvSpPr>
          <p:cNvPr id="8" name="文本框 7">
            <a:extLst>
              <a:ext uri="{FF2B5EF4-FFF2-40B4-BE49-F238E27FC236}">
                <a16:creationId xmlns:a16="http://schemas.microsoft.com/office/drawing/2014/main" id="{D52A0A96-91F1-479C-9C8F-3958E196C4F8}"/>
              </a:ext>
            </a:extLst>
          </p:cNvPr>
          <p:cNvSpPr txBox="1"/>
          <p:nvPr/>
        </p:nvSpPr>
        <p:spPr>
          <a:xfrm>
            <a:off x="0" y="0"/>
            <a:ext cx="9144000" cy="828000"/>
          </a:xfrm>
          <a:prstGeom prst="rect">
            <a:avLst/>
          </a:prstGeom>
          <a:solidFill>
            <a:schemeClr val="accent1"/>
          </a:solidFill>
        </p:spPr>
        <p:txBody>
          <a:bodyPr wrap="square" rtlCol="0">
            <a:spAutoFit/>
          </a:bodyPr>
          <a:lstStyle/>
          <a:p>
            <a:r>
              <a:rPr lang="zh-CN" altLang="en-US" sz="4000" b="1" dirty="0">
                <a:solidFill>
                  <a:schemeClr val="bg1"/>
                </a:solidFill>
              </a:rPr>
              <a:t>  两种算法比较</a:t>
            </a:r>
          </a:p>
        </p:txBody>
      </p:sp>
      <p:sp>
        <p:nvSpPr>
          <p:cNvPr id="9" name="文本框 8">
            <a:extLst>
              <a:ext uri="{FF2B5EF4-FFF2-40B4-BE49-F238E27FC236}">
                <a16:creationId xmlns:a16="http://schemas.microsoft.com/office/drawing/2014/main" id="{1AAA9867-CB05-4765-86C1-C5676CB4111E}"/>
              </a:ext>
            </a:extLst>
          </p:cNvPr>
          <p:cNvSpPr txBox="1"/>
          <p:nvPr/>
        </p:nvSpPr>
        <p:spPr>
          <a:xfrm>
            <a:off x="251520" y="1988840"/>
            <a:ext cx="1080120" cy="369332"/>
          </a:xfrm>
          <a:prstGeom prst="rect">
            <a:avLst/>
          </a:prstGeom>
          <a:noFill/>
        </p:spPr>
        <p:txBody>
          <a:bodyPr wrap="square" rtlCol="0">
            <a:spAutoFit/>
          </a:bodyPr>
          <a:lstStyle/>
          <a:p>
            <a:r>
              <a:rPr lang="zh-CN" altLang="en-US" dirty="0"/>
              <a:t>比较法</a:t>
            </a:r>
          </a:p>
        </p:txBody>
      </p:sp>
      <p:sp>
        <p:nvSpPr>
          <p:cNvPr id="10" name="文本框 9">
            <a:extLst>
              <a:ext uri="{FF2B5EF4-FFF2-40B4-BE49-F238E27FC236}">
                <a16:creationId xmlns:a16="http://schemas.microsoft.com/office/drawing/2014/main" id="{E4884343-78E7-45E4-89E9-EAC120BE0A3C}"/>
              </a:ext>
            </a:extLst>
          </p:cNvPr>
          <p:cNvSpPr txBox="1"/>
          <p:nvPr/>
        </p:nvSpPr>
        <p:spPr>
          <a:xfrm>
            <a:off x="4288491" y="2013248"/>
            <a:ext cx="1008112" cy="369332"/>
          </a:xfrm>
          <a:prstGeom prst="rect">
            <a:avLst/>
          </a:prstGeom>
          <a:noFill/>
        </p:spPr>
        <p:txBody>
          <a:bodyPr wrap="square" rtlCol="0">
            <a:spAutoFit/>
          </a:bodyPr>
          <a:lstStyle/>
          <a:p>
            <a:r>
              <a:rPr lang="zh-CN" altLang="en-US" dirty="0"/>
              <a:t>相邻法</a:t>
            </a:r>
          </a:p>
        </p:txBody>
      </p:sp>
      <p:sp>
        <p:nvSpPr>
          <p:cNvPr id="11" name="文本框 10">
            <a:extLst>
              <a:ext uri="{FF2B5EF4-FFF2-40B4-BE49-F238E27FC236}">
                <a16:creationId xmlns:a16="http://schemas.microsoft.com/office/drawing/2014/main" id="{FDB1A9BC-57F1-4780-972F-004A147D52DA}"/>
              </a:ext>
            </a:extLst>
          </p:cNvPr>
          <p:cNvSpPr txBox="1"/>
          <p:nvPr/>
        </p:nvSpPr>
        <p:spPr>
          <a:xfrm>
            <a:off x="539551" y="5028679"/>
            <a:ext cx="8064896" cy="1631216"/>
          </a:xfrm>
          <a:prstGeom prst="rect">
            <a:avLst/>
          </a:prstGeom>
          <a:noFill/>
        </p:spPr>
        <p:txBody>
          <a:bodyPr wrap="square" rtlCol="0">
            <a:spAutoFit/>
          </a:bodyPr>
          <a:lstStyle/>
          <a:p>
            <a:r>
              <a:rPr lang="en-US" altLang="zh-CN" sz="2000" kern="100" dirty="0">
                <a:latin typeface="+mn-ea"/>
              </a:rPr>
              <a:t>•</a:t>
            </a:r>
            <a:r>
              <a:rPr lang="zh-CN" altLang="en-US" sz="2000" dirty="0"/>
              <a:t>从重建后</a:t>
            </a:r>
            <a:r>
              <a:rPr lang="en-US" altLang="zh-CN" sz="2000" dirty="0"/>
              <a:t>MAP</a:t>
            </a:r>
            <a:r>
              <a:rPr lang="zh-CN" altLang="en-US" sz="2000" dirty="0"/>
              <a:t>图和</a:t>
            </a:r>
            <a:r>
              <a:rPr lang="en-US" altLang="zh-CN" sz="2000" dirty="0"/>
              <a:t>Cluster Size </a:t>
            </a:r>
            <a:r>
              <a:rPr lang="zh-CN" altLang="en-US" sz="2000" dirty="0"/>
              <a:t>分析图可以看出，两种重建算法的结果是一样的。相互验证了重建算法的正确性。</a:t>
            </a:r>
            <a:endParaRPr lang="en-US" altLang="zh-CN" sz="2000" dirty="0"/>
          </a:p>
          <a:p>
            <a:r>
              <a:rPr lang="en-US" altLang="zh-CN" sz="2000" kern="100" dirty="0">
                <a:latin typeface="+mn-ea"/>
              </a:rPr>
              <a:t>•</a:t>
            </a:r>
            <a:r>
              <a:rPr lang="zh-CN" altLang="en-US" sz="2000" kern="100" dirty="0">
                <a:latin typeface="+mn-ea"/>
              </a:rPr>
              <a:t>相邻法可以更容易的得到每个着火像素的相邻着火像素的数目，为后期的径迹拟合提供筛选条件。</a:t>
            </a:r>
            <a:endParaRPr lang="en-US" altLang="zh-CN" sz="2000" dirty="0"/>
          </a:p>
          <a:p>
            <a:endParaRPr lang="zh-CN" altLang="en-US" sz="2000" dirty="0"/>
          </a:p>
        </p:txBody>
      </p:sp>
      <p:sp>
        <p:nvSpPr>
          <p:cNvPr id="3" name="日期占位符 2">
            <a:extLst>
              <a:ext uri="{FF2B5EF4-FFF2-40B4-BE49-F238E27FC236}">
                <a16:creationId xmlns:a16="http://schemas.microsoft.com/office/drawing/2014/main" id="{8635F35A-80FA-43D3-AFFF-07579C9375C7}"/>
              </a:ext>
            </a:extLst>
          </p:cNvPr>
          <p:cNvSpPr>
            <a:spLocks noGrp="1"/>
          </p:cNvSpPr>
          <p:nvPr>
            <p:ph type="dt" sz="half" idx="10"/>
          </p:nvPr>
        </p:nvSpPr>
        <p:spPr/>
        <p:txBody>
          <a:bodyPr/>
          <a:lstStyle/>
          <a:p>
            <a:r>
              <a:rPr lang="en-US" altLang="zh-CN"/>
              <a:t>2018/6/22</a:t>
            </a:r>
            <a:endParaRPr lang="zh-CN" altLang="en-US"/>
          </a:p>
        </p:txBody>
      </p:sp>
      <p:sp>
        <p:nvSpPr>
          <p:cNvPr id="4" name="页脚占位符 3">
            <a:extLst>
              <a:ext uri="{FF2B5EF4-FFF2-40B4-BE49-F238E27FC236}">
                <a16:creationId xmlns:a16="http://schemas.microsoft.com/office/drawing/2014/main" id="{E0344C26-DF5F-4E83-8AB4-B6B035D246FD}"/>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5" name="灯片编号占位符 4">
            <a:extLst>
              <a:ext uri="{FF2B5EF4-FFF2-40B4-BE49-F238E27FC236}">
                <a16:creationId xmlns:a16="http://schemas.microsoft.com/office/drawing/2014/main" id="{3486B265-62AE-4158-904D-64EC2B9AA69F}"/>
              </a:ext>
            </a:extLst>
          </p:cNvPr>
          <p:cNvSpPr>
            <a:spLocks noGrp="1"/>
          </p:cNvSpPr>
          <p:nvPr>
            <p:ph type="sldNum" sz="quarter" idx="12"/>
          </p:nvPr>
        </p:nvSpPr>
        <p:spPr/>
        <p:txBody>
          <a:bodyPr/>
          <a:lstStyle/>
          <a:p>
            <a:r>
              <a:rPr lang="en-US" altLang="zh-CN" dirty="0"/>
              <a:t>13</a:t>
            </a:r>
            <a:endParaRPr lang="zh-CN" altLang="en-US" dirty="0"/>
          </a:p>
        </p:txBody>
      </p:sp>
    </p:spTree>
    <p:extLst>
      <p:ext uri="{BB962C8B-B14F-4D97-AF65-F5344CB8AC3E}">
        <p14:creationId xmlns:p14="http://schemas.microsoft.com/office/powerpoint/2010/main" val="3315802326"/>
      </p:ext>
    </p:extLst>
  </p:cSld>
  <p:clrMapOvr>
    <a:masterClrMapping/>
  </p:clrMapOvr>
  <mc:AlternateContent xmlns:mc="http://schemas.openxmlformats.org/markup-compatibility/2006" xmlns:p14="http://schemas.microsoft.com/office/powerpoint/2010/main">
    <mc:Choice Requires="p14">
      <p:transition spd="slow" p14:dur="2000" advTm="22600"/>
    </mc:Choice>
    <mc:Fallback xmlns="">
      <p:transition spd="slow" advTm="226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F61209-6CA2-4666-993E-DFB2E105427C}"/>
              </a:ext>
            </a:extLst>
          </p:cNvPr>
          <p:cNvSpPr>
            <a:spLocks noGrp="1"/>
          </p:cNvSpPr>
          <p:nvPr>
            <p:ph type="title"/>
          </p:nvPr>
        </p:nvSpPr>
        <p:spPr>
          <a:xfrm>
            <a:off x="0" y="0"/>
            <a:ext cx="9144000" cy="828000"/>
          </a:xfrm>
          <a:solidFill>
            <a:schemeClr val="accent1"/>
          </a:solidFill>
        </p:spPr>
        <p:txBody>
          <a:bodyPr>
            <a:normAutofit/>
          </a:bodyPr>
          <a:lstStyle/>
          <a:p>
            <a:pPr algn="l"/>
            <a:r>
              <a:rPr lang="en-US" altLang="zh-CN" sz="4000" b="1" dirty="0">
                <a:solidFill>
                  <a:schemeClr val="bg1"/>
                </a:solidFill>
              </a:rPr>
              <a:t>  Cluster Size </a:t>
            </a:r>
            <a:r>
              <a:rPr lang="zh-CN" altLang="en-US" sz="4000" b="1" dirty="0">
                <a:solidFill>
                  <a:schemeClr val="bg1"/>
                </a:solidFill>
              </a:rPr>
              <a:t>分析</a:t>
            </a:r>
          </a:p>
        </p:txBody>
      </p:sp>
      <p:pic>
        <p:nvPicPr>
          <p:cNvPr id="5" name="图片 4">
            <a:extLst>
              <a:ext uri="{FF2B5EF4-FFF2-40B4-BE49-F238E27FC236}">
                <a16:creationId xmlns:a16="http://schemas.microsoft.com/office/drawing/2014/main" id="{DEA3FF01-A9C3-470F-BC0F-DDAC8B3EE9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187459"/>
            <a:ext cx="2404846" cy="2132856"/>
          </a:xfrm>
          <a:prstGeom prst="rect">
            <a:avLst/>
          </a:prstGeom>
        </p:spPr>
      </p:pic>
      <p:pic>
        <p:nvPicPr>
          <p:cNvPr id="7" name="图片 6">
            <a:extLst>
              <a:ext uri="{FF2B5EF4-FFF2-40B4-BE49-F238E27FC236}">
                <a16:creationId xmlns:a16="http://schemas.microsoft.com/office/drawing/2014/main" id="{B0A6112F-E2BC-4AA9-A660-EC3CF6517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3682" y="1258422"/>
            <a:ext cx="2568438" cy="2170577"/>
          </a:xfrm>
          <a:prstGeom prst="rect">
            <a:avLst/>
          </a:prstGeom>
        </p:spPr>
      </p:pic>
      <p:sp>
        <p:nvSpPr>
          <p:cNvPr id="9" name="文本框 8">
            <a:extLst>
              <a:ext uri="{FF2B5EF4-FFF2-40B4-BE49-F238E27FC236}">
                <a16:creationId xmlns:a16="http://schemas.microsoft.com/office/drawing/2014/main" id="{599AE148-55A7-4AF3-8442-95C589657D71}"/>
              </a:ext>
            </a:extLst>
          </p:cNvPr>
          <p:cNvSpPr txBox="1"/>
          <p:nvPr/>
        </p:nvSpPr>
        <p:spPr>
          <a:xfrm>
            <a:off x="1763688" y="1772816"/>
            <a:ext cx="576064" cy="369332"/>
          </a:xfrm>
          <a:prstGeom prst="rect">
            <a:avLst/>
          </a:prstGeom>
          <a:noFill/>
        </p:spPr>
        <p:txBody>
          <a:bodyPr wrap="square" rtlCol="0">
            <a:spAutoFit/>
          </a:bodyPr>
          <a:lstStyle/>
          <a:p>
            <a:r>
              <a:rPr lang="en-US" altLang="zh-CN" baseline="30000" dirty="0"/>
              <a:t>55</a:t>
            </a:r>
            <a:r>
              <a:rPr lang="en-US" altLang="zh-CN" dirty="0"/>
              <a:t>Fe</a:t>
            </a:r>
            <a:endParaRPr lang="zh-CN" altLang="en-US" dirty="0"/>
          </a:p>
        </p:txBody>
      </p:sp>
      <p:sp>
        <p:nvSpPr>
          <p:cNvPr id="10" name="矩形 9">
            <a:extLst>
              <a:ext uri="{FF2B5EF4-FFF2-40B4-BE49-F238E27FC236}">
                <a16:creationId xmlns:a16="http://schemas.microsoft.com/office/drawing/2014/main" id="{60C08004-A8BF-4EF6-B86E-A0D7438AD24D}"/>
              </a:ext>
            </a:extLst>
          </p:cNvPr>
          <p:cNvSpPr/>
          <p:nvPr/>
        </p:nvSpPr>
        <p:spPr>
          <a:xfrm>
            <a:off x="4541428" y="1780373"/>
            <a:ext cx="527709" cy="369332"/>
          </a:xfrm>
          <a:prstGeom prst="rect">
            <a:avLst/>
          </a:prstGeom>
        </p:spPr>
        <p:txBody>
          <a:bodyPr wrap="none">
            <a:spAutoFit/>
          </a:bodyPr>
          <a:lstStyle/>
          <a:p>
            <a:r>
              <a:rPr lang="en-US" altLang="zh-CN" baseline="30000" dirty="0"/>
              <a:t>90</a:t>
            </a:r>
            <a:r>
              <a:rPr lang="en-US" altLang="zh-CN" dirty="0"/>
              <a:t>Sr</a:t>
            </a:r>
            <a:endParaRPr lang="zh-CN" altLang="en-US" dirty="0"/>
          </a:p>
        </p:txBody>
      </p:sp>
      <p:sp>
        <p:nvSpPr>
          <p:cNvPr id="11" name="文本框 10">
            <a:extLst>
              <a:ext uri="{FF2B5EF4-FFF2-40B4-BE49-F238E27FC236}">
                <a16:creationId xmlns:a16="http://schemas.microsoft.com/office/drawing/2014/main" id="{54A8A182-018A-4275-AAF3-28DD7868B73F}"/>
              </a:ext>
            </a:extLst>
          </p:cNvPr>
          <p:cNvSpPr txBox="1"/>
          <p:nvPr/>
        </p:nvSpPr>
        <p:spPr>
          <a:xfrm>
            <a:off x="679114" y="3981469"/>
            <a:ext cx="8496944" cy="1200329"/>
          </a:xfrm>
          <a:prstGeom prst="rect">
            <a:avLst/>
          </a:prstGeom>
          <a:noFill/>
        </p:spPr>
        <p:txBody>
          <a:bodyPr wrap="square" rtlCol="0">
            <a:spAutoFit/>
          </a:bodyPr>
          <a:lstStyle/>
          <a:p>
            <a:r>
              <a:rPr lang="en-US" altLang="zh-CN" sz="2400" kern="100" dirty="0">
                <a:latin typeface="+mn-ea"/>
              </a:rPr>
              <a:t>•Cluster Size </a:t>
            </a:r>
            <a:r>
              <a:rPr lang="zh-CN" altLang="en-US" sz="2400" kern="100" dirty="0">
                <a:latin typeface="+mn-ea"/>
              </a:rPr>
              <a:t>分析（比较法、相邻法）</a:t>
            </a:r>
            <a:endParaRPr lang="en-US" altLang="zh-CN" sz="2400" dirty="0">
              <a:latin typeface="+mn-ea"/>
            </a:endParaRPr>
          </a:p>
          <a:p>
            <a:r>
              <a:rPr lang="en-US" altLang="zh-CN" sz="2400" dirty="0">
                <a:latin typeface="+mn-ea"/>
              </a:rPr>
              <a:t>•</a:t>
            </a:r>
            <a:r>
              <a:rPr lang="zh-CN" altLang="en-US" sz="2400" dirty="0">
                <a:latin typeface="+mn-ea"/>
              </a:rPr>
              <a:t>阈值对每个击中包含着火像素数目的影响（右图所示）</a:t>
            </a:r>
            <a:endParaRPr lang="en-US" altLang="zh-CN" sz="2400" dirty="0">
              <a:latin typeface="+mn-ea"/>
            </a:endParaRPr>
          </a:p>
          <a:p>
            <a:endParaRPr lang="zh-CN" altLang="en-US" sz="2400" dirty="0">
              <a:latin typeface="+mn-ea"/>
            </a:endParaRPr>
          </a:p>
        </p:txBody>
      </p:sp>
      <p:pic>
        <p:nvPicPr>
          <p:cNvPr id="8" name="图片 7">
            <a:extLst>
              <a:ext uri="{FF2B5EF4-FFF2-40B4-BE49-F238E27FC236}">
                <a16:creationId xmlns:a16="http://schemas.microsoft.com/office/drawing/2014/main" id="{A8537F14-B4C1-4537-B6E3-1EE2A8C6E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5127" y="1155514"/>
            <a:ext cx="2568438" cy="2273486"/>
          </a:xfrm>
          <a:prstGeom prst="rect">
            <a:avLst/>
          </a:prstGeom>
        </p:spPr>
      </p:pic>
      <p:sp>
        <p:nvSpPr>
          <p:cNvPr id="13" name="日期占位符 12">
            <a:extLst>
              <a:ext uri="{FF2B5EF4-FFF2-40B4-BE49-F238E27FC236}">
                <a16:creationId xmlns:a16="http://schemas.microsoft.com/office/drawing/2014/main" id="{68DFB473-CF8D-4FD4-B390-17D7E04EDC9E}"/>
              </a:ext>
            </a:extLst>
          </p:cNvPr>
          <p:cNvSpPr>
            <a:spLocks noGrp="1"/>
          </p:cNvSpPr>
          <p:nvPr>
            <p:ph type="dt" sz="half" idx="10"/>
          </p:nvPr>
        </p:nvSpPr>
        <p:spPr/>
        <p:txBody>
          <a:bodyPr/>
          <a:lstStyle/>
          <a:p>
            <a:r>
              <a:rPr lang="en-US" altLang="zh-CN"/>
              <a:t>2018/6/22</a:t>
            </a:r>
            <a:endParaRPr lang="zh-CN" altLang="en-US"/>
          </a:p>
        </p:txBody>
      </p:sp>
      <p:sp>
        <p:nvSpPr>
          <p:cNvPr id="14" name="页脚占位符 13">
            <a:extLst>
              <a:ext uri="{FF2B5EF4-FFF2-40B4-BE49-F238E27FC236}">
                <a16:creationId xmlns:a16="http://schemas.microsoft.com/office/drawing/2014/main" id="{EF416DA2-BA5B-41E4-9D15-69DBBC932059}"/>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15" name="灯片编号占位符 14">
            <a:extLst>
              <a:ext uri="{FF2B5EF4-FFF2-40B4-BE49-F238E27FC236}">
                <a16:creationId xmlns:a16="http://schemas.microsoft.com/office/drawing/2014/main" id="{57D986A8-B5C3-4CC7-A5D9-68A4B5C0D33D}"/>
              </a:ext>
            </a:extLst>
          </p:cNvPr>
          <p:cNvSpPr>
            <a:spLocks noGrp="1"/>
          </p:cNvSpPr>
          <p:nvPr>
            <p:ph type="sldNum" sz="quarter" idx="12"/>
          </p:nvPr>
        </p:nvSpPr>
        <p:spPr/>
        <p:txBody>
          <a:bodyPr/>
          <a:lstStyle/>
          <a:p>
            <a:r>
              <a:rPr lang="en-US" altLang="zh-CN" dirty="0"/>
              <a:t>14</a:t>
            </a:r>
            <a:endParaRPr lang="zh-CN" altLang="en-US" dirty="0"/>
          </a:p>
        </p:txBody>
      </p:sp>
    </p:spTree>
    <p:extLst>
      <p:ext uri="{BB962C8B-B14F-4D97-AF65-F5344CB8AC3E}">
        <p14:creationId xmlns:p14="http://schemas.microsoft.com/office/powerpoint/2010/main" val="4035055599"/>
      </p:ext>
    </p:extLst>
  </p:cSld>
  <p:clrMapOvr>
    <a:masterClrMapping/>
  </p:clrMapOvr>
  <mc:AlternateContent xmlns:mc="http://schemas.openxmlformats.org/markup-compatibility/2006" xmlns:p14="http://schemas.microsoft.com/office/powerpoint/2010/main">
    <mc:Choice Requires="p14">
      <p:transition spd="slow" p14:dur="2000" advTm="575"/>
    </mc:Choice>
    <mc:Fallback xmlns="">
      <p:transition spd="slow" advTm="57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ADA9247C-D624-406F-A301-EA73AB8D55A9}"/>
              </a:ext>
            </a:extLst>
          </p:cNvPr>
          <p:cNvSpPr txBox="1"/>
          <p:nvPr/>
        </p:nvSpPr>
        <p:spPr>
          <a:xfrm>
            <a:off x="2654235" y="844154"/>
            <a:ext cx="5328592" cy="5632311"/>
          </a:xfrm>
          <a:prstGeom prst="rect">
            <a:avLst/>
          </a:prstGeom>
          <a:noFill/>
        </p:spPr>
        <p:txBody>
          <a:bodyPr wrap="square" rtlCol="0">
            <a:spAutoFit/>
          </a:bodyPr>
          <a:lstStyle/>
          <a:p>
            <a:r>
              <a:rPr lang="en-US" altLang="zh-CN" sz="2400" b="1" kern="100" dirty="0">
                <a:latin typeface="+mj-lt"/>
              </a:rPr>
              <a:t>• </a:t>
            </a:r>
            <a:r>
              <a:rPr lang="zh-CN" altLang="en-US" sz="2400" b="1" kern="100" dirty="0">
                <a:latin typeface="+mj-lt"/>
              </a:rPr>
              <a:t>背景</a:t>
            </a:r>
            <a:endParaRPr lang="en-US" altLang="zh-CN" sz="2400" b="1" kern="100" dirty="0">
              <a:latin typeface="+mj-lt"/>
            </a:endParaRPr>
          </a:p>
          <a:p>
            <a:r>
              <a:rPr lang="en-US" altLang="zh-CN" sz="2400" kern="100" dirty="0">
                <a:latin typeface="+mj-lt"/>
              </a:rPr>
              <a:t>• </a:t>
            </a:r>
            <a:r>
              <a:rPr lang="zh-CN" altLang="en-US" sz="2400" b="1" dirty="0">
                <a:latin typeface="+mj-lt"/>
              </a:rPr>
              <a:t>探测器模型设计与制作</a:t>
            </a:r>
            <a:endParaRPr lang="en-US" altLang="zh-CN" sz="2400" b="1" dirty="0">
              <a:latin typeface="+mj-lt"/>
            </a:endParaRPr>
          </a:p>
          <a:p>
            <a:r>
              <a:rPr lang="en-US" altLang="zh-CN" sz="2400" kern="100" dirty="0">
                <a:latin typeface="+mj-lt"/>
              </a:rPr>
              <a:t>—</a:t>
            </a:r>
            <a:r>
              <a:rPr lang="zh-CN" altLang="en-US" sz="2400" kern="100" dirty="0">
                <a:latin typeface="+mj-lt"/>
              </a:rPr>
              <a:t>探测器模型结构设计</a:t>
            </a:r>
            <a:endParaRPr lang="en-US" altLang="zh-CN" sz="2400" kern="100" dirty="0">
              <a:latin typeface="+mj-lt"/>
            </a:endParaRPr>
          </a:p>
          <a:p>
            <a:r>
              <a:rPr lang="en-US" altLang="zh-CN" sz="2400" kern="100" dirty="0">
                <a:latin typeface="+mj-lt"/>
              </a:rPr>
              <a:t>—Ladder</a:t>
            </a:r>
            <a:r>
              <a:rPr lang="zh-CN" altLang="en-US" sz="2400" kern="100" dirty="0">
                <a:latin typeface="+mj-lt"/>
              </a:rPr>
              <a:t>设计</a:t>
            </a:r>
            <a:endParaRPr lang="en-US" altLang="zh-CN" sz="2400" kern="100" dirty="0">
              <a:latin typeface="+mj-lt"/>
            </a:endParaRPr>
          </a:p>
          <a:p>
            <a:r>
              <a:rPr lang="en-US" altLang="zh-CN" sz="2400" kern="100" dirty="0">
                <a:latin typeface="+mj-lt"/>
              </a:rPr>
              <a:t>—Ladder</a:t>
            </a:r>
            <a:r>
              <a:rPr lang="zh-CN" altLang="en-US" sz="2400" kern="100" dirty="0">
                <a:latin typeface="+mj-lt"/>
              </a:rPr>
              <a:t>制作</a:t>
            </a:r>
            <a:endParaRPr lang="en-US" altLang="zh-CN" sz="2400" kern="100" dirty="0">
              <a:latin typeface="+mj-lt"/>
            </a:endParaRPr>
          </a:p>
          <a:p>
            <a:r>
              <a:rPr lang="en-US" altLang="zh-CN" sz="2400" kern="100" dirty="0">
                <a:latin typeface="+mj-lt"/>
              </a:rPr>
              <a:t>—</a:t>
            </a:r>
            <a:r>
              <a:rPr lang="zh-CN" altLang="en-US" sz="2400" kern="100" dirty="0">
                <a:latin typeface="+mj-lt"/>
              </a:rPr>
              <a:t>读出电子学设计</a:t>
            </a:r>
            <a:endParaRPr lang="en-US" altLang="zh-CN" sz="2400" kern="100" dirty="0">
              <a:latin typeface="+mj-lt"/>
            </a:endParaRPr>
          </a:p>
          <a:p>
            <a:r>
              <a:rPr lang="en-US" altLang="zh-CN" sz="2400" kern="100" dirty="0">
                <a:latin typeface="+mj-lt"/>
              </a:rPr>
              <a:t>—</a:t>
            </a:r>
            <a:r>
              <a:rPr lang="zh-CN" altLang="en-US" sz="2400" kern="100" dirty="0">
                <a:latin typeface="+mj-lt"/>
              </a:rPr>
              <a:t>触发系统设计</a:t>
            </a:r>
            <a:endParaRPr lang="en-US" altLang="zh-CN" sz="2400" kern="100" dirty="0">
              <a:latin typeface="+mj-lt"/>
            </a:endParaRPr>
          </a:p>
          <a:p>
            <a:r>
              <a:rPr lang="en-US" altLang="zh-CN" sz="2400" b="1" kern="100" dirty="0">
                <a:latin typeface="+mj-lt"/>
              </a:rPr>
              <a:t>• </a:t>
            </a:r>
            <a:r>
              <a:rPr lang="zh-CN" altLang="en-US" sz="2400" b="1" dirty="0">
                <a:latin typeface="+mj-lt"/>
              </a:rPr>
              <a:t>芯片测试</a:t>
            </a:r>
            <a:endParaRPr lang="en-US" altLang="zh-CN" sz="2400" b="1" dirty="0">
              <a:latin typeface="+mj-lt"/>
            </a:endParaRPr>
          </a:p>
          <a:p>
            <a:r>
              <a:rPr lang="en-US" altLang="zh-CN" sz="2400" dirty="0">
                <a:latin typeface="+mj-lt"/>
              </a:rPr>
              <a:t>—</a:t>
            </a:r>
            <a:r>
              <a:rPr lang="zh-CN" altLang="en-US" sz="2400" dirty="0">
                <a:latin typeface="+mj-lt"/>
              </a:rPr>
              <a:t>阈值扫描</a:t>
            </a:r>
            <a:endParaRPr lang="en-US" altLang="zh-CN" sz="2400" dirty="0">
              <a:latin typeface="+mj-lt"/>
            </a:endParaRPr>
          </a:p>
          <a:p>
            <a:r>
              <a:rPr lang="en-US" altLang="zh-CN" sz="2400" dirty="0">
                <a:latin typeface="+mj-lt"/>
              </a:rPr>
              <a:t>—</a:t>
            </a:r>
            <a:r>
              <a:rPr lang="zh-CN" altLang="en-US" sz="2400" dirty="0">
                <a:latin typeface="+mj-lt"/>
              </a:rPr>
              <a:t>放射源测试</a:t>
            </a:r>
            <a:endParaRPr lang="en-US" altLang="zh-CN" sz="2400" dirty="0">
              <a:latin typeface="+mj-lt"/>
            </a:endParaRPr>
          </a:p>
          <a:p>
            <a:r>
              <a:rPr lang="en-US" altLang="zh-CN" sz="2400" b="1" kern="100" dirty="0">
                <a:latin typeface="+mj-lt"/>
              </a:rPr>
              <a:t>• </a:t>
            </a:r>
            <a:r>
              <a:rPr lang="en-US" altLang="zh-CN" sz="2400" b="1" dirty="0">
                <a:latin typeface="+mj-lt"/>
              </a:rPr>
              <a:t>Ladder</a:t>
            </a:r>
            <a:r>
              <a:rPr lang="zh-CN" altLang="en-US" sz="2400" b="1" dirty="0">
                <a:latin typeface="+mj-lt"/>
              </a:rPr>
              <a:t>击中重建算法</a:t>
            </a:r>
            <a:endParaRPr lang="en-US" altLang="zh-CN" sz="2400" b="1" dirty="0">
              <a:latin typeface="+mj-lt"/>
            </a:endParaRPr>
          </a:p>
          <a:p>
            <a:r>
              <a:rPr lang="en-US" altLang="zh-CN" sz="2400" kern="100" dirty="0">
                <a:latin typeface="+mj-lt"/>
              </a:rPr>
              <a:t>—</a:t>
            </a:r>
            <a:r>
              <a:rPr lang="zh-CN" altLang="en-US" sz="2400" kern="100" dirty="0">
                <a:latin typeface="+mj-lt"/>
              </a:rPr>
              <a:t>算法简介</a:t>
            </a:r>
            <a:endParaRPr lang="en-US" altLang="zh-CN" sz="2400" kern="100" dirty="0">
              <a:latin typeface="+mj-lt"/>
            </a:endParaRPr>
          </a:p>
          <a:p>
            <a:r>
              <a:rPr lang="en-US" altLang="zh-CN" sz="2400" kern="100" dirty="0">
                <a:latin typeface="+mj-lt"/>
              </a:rPr>
              <a:t>—</a:t>
            </a:r>
            <a:r>
              <a:rPr lang="zh-CN" altLang="en-US" sz="2400" kern="100" dirty="0">
                <a:latin typeface="+mj-lt"/>
              </a:rPr>
              <a:t>两种算法比较</a:t>
            </a:r>
            <a:endParaRPr lang="en-US" altLang="zh-CN" sz="2400" kern="100" dirty="0">
              <a:latin typeface="+mj-lt"/>
            </a:endParaRPr>
          </a:p>
          <a:p>
            <a:r>
              <a:rPr lang="en-US" altLang="zh-CN" sz="2400" kern="100" dirty="0">
                <a:latin typeface="+mj-lt"/>
              </a:rPr>
              <a:t>—Cluster Size</a:t>
            </a:r>
            <a:r>
              <a:rPr lang="zh-CN" altLang="en-US" sz="2400" kern="100" dirty="0">
                <a:latin typeface="+mj-lt"/>
              </a:rPr>
              <a:t>分析</a:t>
            </a:r>
            <a:endParaRPr lang="en-US" altLang="zh-CN" sz="2400" kern="100" dirty="0">
              <a:latin typeface="+mj-lt"/>
            </a:endParaRPr>
          </a:p>
          <a:p>
            <a:r>
              <a:rPr lang="en-US" altLang="zh-CN" sz="2400" b="1" kern="100" dirty="0">
                <a:latin typeface="+mj-lt"/>
              </a:rPr>
              <a:t>• </a:t>
            </a:r>
            <a:r>
              <a:rPr lang="zh-CN" altLang="en-US" sz="2400" b="1" kern="100" dirty="0">
                <a:latin typeface="+mj-lt"/>
              </a:rPr>
              <a:t>总结与展望</a:t>
            </a:r>
            <a:endParaRPr lang="zh-CN" altLang="en-US" sz="2400" b="1" dirty="0">
              <a:latin typeface="+mj-lt"/>
            </a:endParaRPr>
          </a:p>
        </p:txBody>
      </p:sp>
      <p:sp>
        <p:nvSpPr>
          <p:cNvPr id="3" name="日期占位符 2">
            <a:extLst>
              <a:ext uri="{FF2B5EF4-FFF2-40B4-BE49-F238E27FC236}">
                <a16:creationId xmlns:a16="http://schemas.microsoft.com/office/drawing/2014/main" id="{71B6DF0F-0C01-4E12-92BA-0D0748D265DC}"/>
              </a:ext>
            </a:extLst>
          </p:cNvPr>
          <p:cNvSpPr>
            <a:spLocks noGrp="1"/>
          </p:cNvSpPr>
          <p:nvPr>
            <p:ph type="dt" sz="half" idx="10"/>
          </p:nvPr>
        </p:nvSpPr>
        <p:spPr/>
        <p:txBody>
          <a:bodyPr/>
          <a:lstStyle/>
          <a:p>
            <a:r>
              <a:rPr lang="en-US" altLang="zh-CN" dirty="0"/>
              <a:t>2018/6/22</a:t>
            </a:r>
            <a:endParaRPr lang="zh-CN" altLang="en-US" dirty="0"/>
          </a:p>
        </p:txBody>
      </p:sp>
      <p:sp>
        <p:nvSpPr>
          <p:cNvPr id="4" name="页脚占位符 3">
            <a:extLst>
              <a:ext uri="{FF2B5EF4-FFF2-40B4-BE49-F238E27FC236}">
                <a16:creationId xmlns:a16="http://schemas.microsoft.com/office/drawing/2014/main" id="{3287ACA9-0DE5-4C3B-8270-EF07BB6F9290}"/>
              </a:ext>
            </a:extLst>
          </p:cNvPr>
          <p:cNvSpPr>
            <a:spLocks noGrp="1"/>
          </p:cNvSpPr>
          <p:nvPr>
            <p:ph type="ftr" sz="quarter" idx="11"/>
          </p:nvPr>
        </p:nvSpPr>
        <p:spPr/>
        <p:txBody>
          <a:bodyPr/>
          <a:lstStyle/>
          <a:p>
            <a:r>
              <a:rPr lang="zh-CN" altLang="en-US" dirty="0"/>
              <a:t>全国粒子物理大会</a:t>
            </a:r>
            <a:r>
              <a:rPr lang="en-US" altLang="zh-CN" dirty="0"/>
              <a:t>@</a:t>
            </a:r>
            <a:r>
              <a:rPr lang="zh-CN" altLang="en-US" dirty="0"/>
              <a:t>上海</a:t>
            </a:r>
          </a:p>
        </p:txBody>
      </p:sp>
      <p:sp>
        <p:nvSpPr>
          <p:cNvPr id="2" name="文本框 1">
            <a:extLst>
              <a:ext uri="{FF2B5EF4-FFF2-40B4-BE49-F238E27FC236}">
                <a16:creationId xmlns:a16="http://schemas.microsoft.com/office/drawing/2014/main" id="{93B95B24-D42A-4335-949B-73F419D0A666}"/>
              </a:ext>
            </a:extLst>
          </p:cNvPr>
          <p:cNvSpPr txBox="1"/>
          <p:nvPr/>
        </p:nvSpPr>
        <p:spPr>
          <a:xfrm>
            <a:off x="0" y="-32465"/>
            <a:ext cx="9144000" cy="828000"/>
          </a:xfrm>
          <a:prstGeom prst="rect">
            <a:avLst/>
          </a:prstGeom>
          <a:solidFill>
            <a:schemeClr val="accent1"/>
          </a:solidFill>
        </p:spPr>
        <p:txBody>
          <a:bodyPr wrap="square" rtlCol="0">
            <a:spAutoFit/>
          </a:bodyPr>
          <a:lstStyle/>
          <a:p>
            <a:r>
              <a:rPr lang="en-US" altLang="zh-CN" sz="4000" b="1" dirty="0">
                <a:solidFill>
                  <a:schemeClr val="bg1"/>
                </a:solidFill>
                <a:latin typeface="+mj-lt"/>
              </a:rPr>
              <a:t>  Outline</a:t>
            </a:r>
            <a:endParaRPr lang="zh-CN" altLang="en-US" sz="4000" b="1" dirty="0">
              <a:solidFill>
                <a:schemeClr val="bg1"/>
              </a:solidFill>
              <a:latin typeface="+mj-lt"/>
            </a:endParaRPr>
          </a:p>
        </p:txBody>
      </p:sp>
    </p:spTree>
    <p:extLst>
      <p:ext uri="{BB962C8B-B14F-4D97-AF65-F5344CB8AC3E}">
        <p14:creationId xmlns:p14="http://schemas.microsoft.com/office/powerpoint/2010/main" val="2690193268"/>
      </p:ext>
    </p:extLst>
  </p:cSld>
  <p:clrMapOvr>
    <a:masterClrMapping/>
  </p:clrMapOvr>
  <mc:AlternateContent xmlns:mc="http://schemas.openxmlformats.org/markup-compatibility/2006" xmlns:p14="http://schemas.microsoft.com/office/powerpoint/2010/main">
    <mc:Choice Requires="p14">
      <p:transition spd="slow" p14:dur="2000" advTm="3378"/>
    </mc:Choice>
    <mc:Fallback xmlns="">
      <p:transition spd="slow" advTm="337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A3FA07-503C-44E2-A13C-CB465E9EB2F4}"/>
              </a:ext>
            </a:extLst>
          </p:cNvPr>
          <p:cNvSpPr>
            <a:spLocks noGrp="1"/>
          </p:cNvSpPr>
          <p:nvPr>
            <p:ph type="title"/>
          </p:nvPr>
        </p:nvSpPr>
        <p:spPr>
          <a:xfrm>
            <a:off x="0" y="0"/>
            <a:ext cx="9144000" cy="828000"/>
          </a:xfrm>
          <a:solidFill>
            <a:schemeClr val="accent1"/>
          </a:solidFill>
        </p:spPr>
        <p:txBody>
          <a:bodyPr>
            <a:normAutofit/>
          </a:bodyPr>
          <a:lstStyle/>
          <a:p>
            <a:pPr algn="l"/>
            <a:r>
              <a:rPr lang="zh-CN" altLang="en-US" sz="4000" b="1" dirty="0">
                <a:solidFill>
                  <a:schemeClr val="bg1"/>
                </a:solidFill>
              </a:rPr>
              <a:t>  总结与展望</a:t>
            </a:r>
          </a:p>
        </p:txBody>
      </p:sp>
      <p:sp>
        <p:nvSpPr>
          <p:cNvPr id="4" name="文本框 3">
            <a:extLst>
              <a:ext uri="{FF2B5EF4-FFF2-40B4-BE49-F238E27FC236}">
                <a16:creationId xmlns:a16="http://schemas.microsoft.com/office/drawing/2014/main" id="{96DCFD90-0A6B-4ABE-9C3E-684C56FE407B}"/>
              </a:ext>
            </a:extLst>
          </p:cNvPr>
          <p:cNvSpPr txBox="1"/>
          <p:nvPr/>
        </p:nvSpPr>
        <p:spPr>
          <a:xfrm>
            <a:off x="899592" y="1844824"/>
            <a:ext cx="6264696" cy="1569660"/>
          </a:xfrm>
          <a:prstGeom prst="rect">
            <a:avLst/>
          </a:prstGeom>
          <a:noFill/>
        </p:spPr>
        <p:txBody>
          <a:bodyPr wrap="square" rtlCol="0">
            <a:spAutoFit/>
          </a:bodyPr>
          <a:lstStyle/>
          <a:p>
            <a:r>
              <a:rPr lang="en-US" altLang="zh-CN" sz="2400" kern="100" dirty="0">
                <a:latin typeface="+mn-ea"/>
              </a:rPr>
              <a:t>•</a:t>
            </a:r>
            <a:r>
              <a:rPr lang="zh-CN" altLang="en-US" sz="2400" dirty="0">
                <a:latin typeface="+mn-ea"/>
              </a:rPr>
              <a:t>完成了整条</a:t>
            </a:r>
            <a:r>
              <a:rPr lang="en-US" altLang="zh-CN" sz="2400" dirty="0">
                <a:latin typeface="+mn-ea"/>
              </a:rPr>
              <a:t>Ladder</a:t>
            </a:r>
            <a:r>
              <a:rPr lang="zh-CN" altLang="en-US" sz="2400" dirty="0">
                <a:latin typeface="+mn-ea"/>
              </a:rPr>
              <a:t>的设计与制作，以及电子学系统的研发</a:t>
            </a:r>
            <a:endParaRPr lang="en-US" altLang="zh-CN" sz="2400" dirty="0">
              <a:latin typeface="+mn-ea"/>
            </a:endParaRPr>
          </a:p>
          <a:p>
            <a:r>
              <a:rPr lang="en-US" altLang="zh-CN" sz="2400" kern="100" dirty="0">
                <a:latin typeface="+mn-ea"/>
              </a:rPr>
              <a:t>•</a:t>
            </a:r>
            <a:r>
              <a:rPr lang="zh-CN" altLang="en-US" sz="2400" dirty="0">
                <a:latin typeface="+mn-ea"/>
              </a:rPr>
              <a:t>放射源测试验证了整条</a:t>
            </a:r>
            <a:r>
              <a:rPr lang="en-US" altLang="zh-CN" sz="2400" dirty="0">
                <a:latin typeface="+mn-ea"/>
              </a:rPr>
              <a:t>Ladder </a:t>
            </a:r>
            <a:r>
              <a:rPr lang="zh-CN" altLang="en-US" sz="2400" dirty="0">
                <a:latin typeface="+mn-ea"/>
              </a:rPr>
              <a:t>可以正常工作</a:t>
            </a:r>
            <a:endParaRPr lang="en-US" altLang="zh-CN" sz="2400" dirty="0">
              <a:latin typeface="+mn-ea"/>
            </a:endParaRPr>
          </a:p>
          <a:p>
            <a:r>
              <a:rPr lang="en-US" altLang="zh-CN" sz="2400" kern="100" dirty="0">
                <a:latin typeface="+mn-ea"/>
              </a:rPr>
              <a:t>•</a:t>
            </a:r>
            <a:r>
              <a:rPr lang="zh-CN" altLang="en-US" sz="2400" dirty="0">
                <a:latin typeface="+mn-ea"/>
              </a:rPr>
              <a:t>下一步将进行</a:t>
            </a:r>
            <a:r>
              <a:rPr lang="en-US" altLang="zh-CN" sz="2400" dirty="0">
                <a:latin typeface="+mn-ea"/>
              </a:rPr>
              <a:t>Ladder</a:t>
            </a:r>
            <a:r>
              <a:rPr lang="zh-CN" altLang="en-US" sz="2400" dirty="0">
                <a:latin typeface="+mn-ea"/>
              </a:rPr>
              <a:t>的批量制作和束流实验</a:t>
            </a:r>
          </a:p>
        </p:txBody>
      </p:sp>
      <p:sp>
        <p:nvSpPr>
          <p:cNvPr id="5" name="矩形 4">
            <a:extLst>
              <a:ext uri="{FF2B5EF4-FFF2-40B4-BE49-F238E27FC236}">
                <a16:creationId xmlns:a16="http://schemas.microsoft.com/office/drawing/2014/main" id="{8C3EFD51-07FA-41CD-AFB8-7F3DF21E84D8}"/>
              </a:ext>
            </a:extLst>
          </p:cNvPr>
          <p:cNvSpPr/>
          <p:nvPr/>
        </p:nvSpPr>
        <p:spPr>
          <a:xfrm>
            <a:off x="530006" y="4509120"/>
            <a:ext cx="7933582" cy="923330"/>
          </a:xfrm>
          <a:prstGeom prst="rect">
            <a:avLst/>
          </a:prstGeom>
          <a:noFill/>
        </p:spPr>
        <p:txBody>
          <a:bodyPr wrap="none" lIns="91440" tIns="45720" rIns="91440" bIns="45720">
            <a:spAutoFit/>
          </a:bodyPr>
          <a:lstStyle/>
          <a:p>
            <a:pPr algn="ctr"/>
            <a:r>
              <a:rPr lang="en-US" altLang="zh-CN"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Tanks for Your Attention</a:t>
            </a:r>
            <a:endParaRPr lang="zh-CN" alt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日期占位符 2">
            <a:extLst>
              <a:ext uri="{FF2B5EF4-FFF2-40B4-BE49-F238E27FC236}">
                <a16:creationId xmlns:a16="http://schemas.microsoft.com/office/drawing/2014/main" id="{BA31DCC2-EF3E-42E5-871F-2103D13B9500}"/>
              </a:ext>
            </a:extLst>
          </p:cNvPr>
          <p:cNvSpPr>
            <a:spLocks noGrp="1"/>
          </p:cNvSpPr>
          <p:nvPr>
            <p:ph type="dt" sz="half" idx="10"/>
          </p:nvPr>
        </p:nvSpPr>
        <p:spPr/>
        <p:txBody>
          <a:bodyPr/>
          <a:lstStyle/>
          <a:p>
            <a:r>
              <a:rPr lang="en-US" altLang="zh-CN"/>
              <a:t>2018/6/22</a:t>
            </a:r>
            <a:endParaRPr lang="zh-CN" altLang="en-US"/>
          </a:p>
        </p:txBody>
      </p:sp>
      <p:sp>
        <p:nvSpPr>
          <p:cNvPr id="7" name="页脚占位符 6">
            <a:extLst>
              <a:ext uri="{FF2B5EF4-FFF2-40B4-BE49-F238E27FC236}">
                <a16:creationId xmlns:a16="http://schemas.microsoft.com/office/drawing/2014/main" id="{18C1CD8A-6E07-4A9B-9B1A-27CCDA61FB50}"/>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8" name="灯片编号占位符 7">
            <a:extLst>
              <a:ext uri="{FF2B5EF4-FFF2-40B4-BE49-F238E27FC236}">
                <a16:creationId xmlns:a16="http://schemas.microsoft.com/office/drawing/2014/main" id="{4808BA06-267A-454E-88B2-4CE896BED854}"/>
              </a:ext>
            </a:extLst>
          </p:cNvPr>
          <p:cNvSpPr>
            <a:spLocks noGrp="1"/>
          </p:cNvSpPr>
          <p:nvPr>
            <p:ph type="sldNum" sz="quarter" idx="12"/>
          </p:nvPr>
        </p:nvSpPr>
        <p:spPr/>
        <p:txBody>
          <a:bodyPr/>
          <a:lstStyle/>
          <a:p>
            <a:r>
              <a:rPr lang="en-US" altLang="zh-CN" dirty="0"/>
              <a:t>15</a:t>
            </a:r>
            <a:endParaRPr lang="zh-CN" altLang="en-US" dirty="0"/>
          </a:p>
        </p:txBody>
      </p:sp>
    </p:spTree>
    <p:extLst>
      <p:ext uri="{BB962C8B-B14F-4D97-AF65-F5344CB8AC3E}">
        <p14:creationId xmlns:p14="http://schemas.microsoft.com/office/powerpoint/2010/main" val="413543017"/>
      </p:ext>
    </p:extLst>
  </p:cSld>
  <p:clrMapOvr>
    <a:masterClrMapping/>
  </p:clrMapOvr>
  <mc:AlternateContent xmlns:mc="http://schemas.openxmlformats.org/markup-compatibility/2006" xmlns:p14="http://schemas.microsoft.com/office/powerpoint/2010/main">
    <mc:Choice Requires="p14">
      <p:transition spd="slow" p14:dur="2000" advTm="23219"/>
    </mc:Choice>
    <mc:Fallback xmlns="">
      <p:transition spd="slow" advTm="2321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B776CA-FB22-489A-BB34-49123EA6751C}"/>
              </a:ext>
            </a:extLst>
          </p:cNvPr>
          <p:cNvSpPr>
            <a:spLocks noGrp="1"/>
          </p:cNvSpPr>
          <p:nvPr>
            <p:ph type="title"/>
          </p:nvPr>
        </p:nvSpPr>
        <p:spPr>
          <a:xfrm>
            <a:off x="467544" y="2766218"/>
            <a:ext cx="7886700" cy="1325563"/>
          </a:xfrm>
        </p:spPr>
        <p:txBody>
          <a:bodyPr>
            <a:normAutofit/>
          </a:bodyPr>
          <a:lstStyle/>
          <a:p>
            <a:pPr algn="ctr"/>
            <a:r>
              <a:rPr lang="en-US" altLang="zh-CN" sz="4000" dirty="0"/>
              <a:t>BACKUP</a:t>
            </a:r>
            <a:endParaRPr lang="zh-CN" altLang="en-US" sz="4000" dirty="0"/>
          </a:p>
        </p:txBody>
      </p:sp>
      <p:sp>
        <p:nvSpPr>
          <p:cNvPr id="4" name="日期占位符 3">
            <a:extLst>
              <a:ext uri="{FF2B5EF4-FFF2-40B4-BE49-F238E27FC236}">
                <a16:creationId xmlns:a16="http://schemas.microsoft.com/office/drawing/2014/main" id="{0217E469-A6C9-4409-AD42-8CF631191CFD}"/>
              </a:ext>
            </a:extLst>
          </p:cNvPr>
          <p:cNvSpPr>
            <a:spLocks noGrp="1"/>
          </p:cNvSpPr>
          <p:nvPr>
            <p:ph type="dt" sz="half" idx="10"/>
          </p:nvPr>
        </p:nvSpPr>
        <p:spPr/>
        <p:txBody>
          <a:bodyPr/>
          <a:lstStyle/>
          <a:p>
            <a:r>
              <a:rPr lang="en-US" altLang="zh-CN"/>
              <a:t>2018/6/22</a:t>
            </a:r>
            <a:endParaRPr lang="zh-CN" altLang="en-US"/>
          </a:p>
        </p:txBody>
      </p:sp>
      <p:sp>
        <p:nvSpPr>
          <p:cNvPr id="5" name="页脚占位符 4">
            <a:extLst>
              <a:ext uri="{FF2B5EF4-FFF2-40B4-BE49-F238E27FC236}">
                <a16:creationId xmlns:a16="http://schemas.microsoft.com/office/drawing/2014/main" id="{D34B8923-A52F-4A53-8B04-699EB1651BF8}"/>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Tree>
    <p:extLst>
      <p:ext uri="{BB962C8B-B14F-4D97-AF65-F5344CB8AC3E}">
        <p14:creationId xmlns:p14="http://schemas.microsoft.com/office/powerpoint/2010/main" val="1416853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D1375C-6F31-44F5-9319-14CEAD4EC3BB}"/>
              </a:ext>
            </a:extLst>
          </p:cNvPr>
          <p:cNvSpPr>
            <a:spLocks noGrp="1"/>
          </p:cNvSpPr>
          <p:nvPr>
            <p:ph type="title"/>
          </p:nvPr>
        </p:nvSpPr>
        <p:spPr>
          <a:xfrm>
            <a:off x="628650" y="1131095"/>
            <a:ext cx="7886700" cy="470738"/>
          </a:xfrm>
        </p:spPr>
        <p:txBody>
          <a:bodyPr>
            <a:noAutofit/>
          </a:bodyPr>
          <a:lstStyle/>
          <a:p>
            <a:r>
              <a:rPr lang="zh-CN" altLang="en-US" sz="2800" dirty="0"/>
              <a:t>标记算法</a:t>
            </a:r>
          </a:p>
        </p:txBody>
      </p:sp>
      <p:sp>
        <p:nvSpPr>
          <p:cNvPr id="3" name="内容占位符 2">
            <a:extLst>
              <a:ext uri="{FF2B5EF4-FFF2-40B4-BE49-F238E27FC236}">
                <a16:creationId xmlns:a16="http://schemas.microsoft.com/office/drawing/2014/main" id="{453084B8-5D2D-4F4D-8098-995563D47352}"/>
              </a:ext>
            </a:extLst>
          </p:cNvPr>
          <p:cNvSpPr>
            <a:spLocks noGrp="1"/>
          </p:cNvSpPr>
          <p:nvPr>
            <p:ph idx="1"/>
          </p:nvPr>
        </p:nvSpPr>
        <p:spPr>
          <a:xfrm>
            <a:off x="628651" y="2226469"/>
            <a:ext cx="7359650" cy="3263504"/>
          </a:xfrm>
        </p:spPr>
        <p:txBody>
          <a:bodyPr>
            <a:normAutofit/>
          </a:bodyPr>
          <a:lstStyle/>
          <a:p>
            <a:pPr marL="0" indent="0">
              <a:buNone/>
            </a:pPr>
            <a:r>
              <a:rPr lang="en-US" altLang="zh-CN" dirty="0"/>
              <a:t>1.</a:t>
            </a:r>
            <a:r>
              <a:rPr lang="zh-CN" altLang="en-US" dirty="0"/>
              <a:t>若这两个像素标记值为</a:t>
            </a:r>
            <a:r>
              <a:rPr lang="en-US" altLang="zh-CN" dirty="0"/>
              <a:t>1</a:t>
            </a:r>
            <a:r>
              <a:rPr lang="zh-CN" altLang="en-US" dirty="0"/>
              <a:t>，则这两像素被标记为</a:t>
            </a:r>
            <a:r>
              <a:rPr lang="en-US" altLang="zh-CN" dirty="0">
                <a:solidFill>
                  <a:srgbClr val="FF0000"/>
                </a:solidFill>
              </a:rPr>
              <a:t>1+hit</a:t>
            </a:r>
            <a:r>
              <a:rPr lang="zh-CN" altLang="en-US" dirty="0">
                <a:solidFill>
                  <a:srgbClr val="FF0000"/>
                </a:solidFill>
              </a:rPr>
              <a:t>数</a:t>
            </a:r>
            <a:r>
              <a:rPr lang="zh-CN" altLang="en-US" dirty="0"/>
              <a:t>（</a:t>
            </a:r>
            <a:r>
              <a:rPr lang="en-US" altLang="zh-CN" dirty="0"/>
              <a:t>hit</a:t>
            </a:r>
            <a:r>
              <a:rPr lang="zh-CN" altLang="en-US" dirty="0"/>
              <a:t>数</a:t>
            </a:r>
            <a:r>
              <a:rPr lang="en-US" altLang="zh-CN" dirty="0"/>
              <a:t>=1,2,3 ……</a:t>
            </a:r>
            <a:r>
              <a:rPr lang="zh-CN" altLang="en-US" dirty="0"/>
              <a:t>）；</a:t>
            </a:r>
            <a:endParaRPr lang="en-US" altLang="zh-CN" dirty="0"/>
          </a:p>
          <a:p>
            <a:pPr marL="0" indent="0">
              <a:buNone/>
            </a:pPr>
            <a:r>
              <a:rPr lang="en-US" altLang="zh-CN" dirty="0"/>
              <a:t>2.</a:t>
            </a:r>
            <a:r>
              <a:rPr lang="zh-CN" altLang="en-US" dirty="0"/>
              <a:t>若这两像素的标记值一个为</a:t>
            </a:r>
            <a:r>
              <a:rPr lang="en-US" altLang="zh-CN" dirty="0"/>
              <a:t>1</a:t>
            </a:r>
            <a:r>
              <a:rPr lang="zh-CN" altLang="en-US" dirty="0"/>
              <a:t>另一个大于</a:t>
            </a:r>
            <a:r>
              <a:rPr lang="en-US" altLang="zh-CN" dirty="0"/>
              <a:t>1</a:t>
            </a:r>
            <a:r>
              <a:rPr lang="zh-CN" altLang="en-US" dirty="0"/>
              <a:t>，则标记值为</a:t>
            </a:r>
            <a:r>
              <a:rPr lang="en-US" altLang="zh-CN" dirty="0"/>
              <a:t>1</a:t>
            </a:r>
            <a:r>
              <a:rPr lang="zh-CN" altLang="en-US" dirty="0"/>
              <a:t>的像素被标记为标记值大于一的那个像素的标记值；</a:t>
            </a:r>
            <a:endParaRPr lang="en-US" altLang="zh-CN" dirty="0"/>
          </a:p>
          <a:p>
            <a:pPr marL="0" indent="0">
              <a:buNone/>
            </a:pPr>
            <a:r>
              <a:rPr lang="en-US" altLang="zh-CN" dirty="0"/>
              <a:t>3.</a:t>
            </a:r>
            <a:r>
              <a:rPr lang="zh-CN" altLang="en-US" dirty="0"/>
              <a:t>若两像素的标记值均大于</a:t>
            </a:r>
            <a:r>
              <a:rPr lang="en-US" altLang="zh-CN" dirty="0"/>
              <a:t>1</a:t>
            </a:r>
            <a:r>
              <a:rPr lang="zh-CN" altLang="en-US" dirty="0"/>
              <a:t>且两标记值相等，则不需处理；</a:t>
            </a:r>
            <a:endParaRPr lang="en-US" altLang="zh-CN" dirty="0"/>
          </a:p>
          <a:p>
            <a:pPr marL="0" indent="0">
              <a:buNone/>
            </a:pPr>
            <a:r>
              <a:rPr lang="en-US" altLang="zh-CN" dirty="0"/>
              <a:t>4.</a:t>
            </a:r>
            <a:r>
              <a:rPr lang="zh-CN" altLang="en-US" dirty="0"/>
              <a:t>若两像素标记值均大于</a:t>
            </a:r>
            <a:r>
              <a:rPr lang="en-US" altLang="zh-CN" dirty="0"/>
              <a:t>1</a:t>
            </a:r>
            <a:r>
              <a:rPr lang="zh-CN" altLang="en-US" dirty="0"/>
              <a:t>但两标记值不同，则把数组中所有标记值为较大标记值的像素的标记值变为标记值较小的那个像素的标记值。</a:t>
            </a:r>
          </a:p>
        </p:txBody>
      </p:sp>
      <p:sp>
        <p:nvSpPr>
          <p:cNvPr id="4" name="日期占位符 3">
            <a:extLst>
              <a:ext uri="{FF2B5EF4-FFF2-40B4-BE49-F238E27FC236}">
                <a16:creationId xmlns:a16="http://schemas.microsoft.com/office/drawing/2014/main" id="{C1E1DE3C-843B-452E-9DF1-5D06420FF159}"/>
              </a:ext>
            </a:extLst>
          </p:cNvPr>
          <p:cNvSpPr>
            <a:spLocks noGrp="1"/>
          </p:cNvSpPr>
          <p:nvPr>
            <p:ph type="dt" sz="half" idx="10"/>
          </p:nvPr>
        </p:nvSpPr>
        <p:spPr/>
        <p:txBody>
          <a:bodyPr/>
          <a:lstStyle/>
          <a:p>
            <a:r>
              <a:rPr lang="en-US" altLang="zh-CN"/>
              <a:t>2018/6/22</a:t>
            </a:r>
            <a:endParaRPr lang="zh-CN" altLang="en-US"/>
          </a:p>
        </p:txBody>
      </p:sp>
      <p:sp>
        <p:nvSpPr>
          <p:cNvPr id="6" name="页脚占位符 5">
            <a:extLst>
              <a:ext uri="{FF2B5EF4-FFF2-40B4-BE49-F238E27FC236}">
                <a16:creationId xmlns:a16="http://schemas.microsoft.com/office/drawing/2014/main" id="{1A51EBBA-ABE8-4B0A-B687-98B72B1D539E}"/>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7" name="灯片编号占位符 6">
            <a:extLst>
              <a:ext uri="{FF2B5EF4-FFF2-40B4-BE49-F238E27FC236}">
                <a16:creationId xmlns:a16="http://schemas.microsoft.com/office/drawing/2014/main" id="{78E20828-40EE-49A8-BB4A-FCE5B6AB026C}"/>
              </a:ext>
            </a:extLst>
          </p:cNvPr>
          <p:cNvSpPr>
            <a:spLocks noGrp="1"/>
          </p:cNvSpPr>
          <p:nvPr>
            <p:ph type="sldNum" sz="quarter" idx="12"/>
          </p:nvPr>
        </p:nvSpPr>
        <p:spPr/>
        <p:txBody>
          <a:bodyPr/>
          <a:lstStyle/>
          <a:p>
            <a:r>
              <a:rPr lang="en-US" altLang="zh-CN" dirty="0"/>
              <a:t>16</a:t>
            </a:r>
            <a:endParaRPr lang="zh-CN" altLang="en-US" dirty="0"/>
          </a:p>
        </p:txBody>
      </p:sp>
    </p:spTree>
    <p:extLst>
      <p:ext uri="{BB962C8B-B14F-4D97-AF65-F5344CB8AC3E}">
        <p14:creationId xmlns:p14="http://schemas.microsoft.com/office/powerpoint/2010/main" val="1240388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9A7941-207F-49A8-9F06-247C31458D60}"/>
              </a:ext>
            </a:extLst>
          </p:cNvPr>
          <p:cNvSpPr>
            <a:spLocks noGrp="1"/>
          </p:cNvSpPr>
          <p:nvPr>
            <p:ph type="ctrTitle"/>
          </p:nvPr>
        </p:nvSpPr>
        <p:spPr>
          <a:xfrm>
            <a:off x="203200" y="861924"/>
            <a:ext cx="6858000" cy="628968"/>
          </a:xfrm>
        </p:spPr>
        <p:txBody>
          <a:bodyPr>
            <a:normAutofit/>
          </a:bodyPr>
          <a:lstStyle/>
          <a:p>
            <a:pPr algn="l"/>
            <a:r>
              <a:rPr lang="zh-CN" altLang="en-US" sz="3000" dirty="0"/>
              <a:t>图像展示</a:t>
            </a:r>
          </a:p>
        </p:txBody>
      </p:sp>
      <p:graphicFrame>
        <p:nvGraphicFramePr>
          <p:cNvPr id="4" name="表格 3">
            <a:extLst>
              <a:ext uri="{FF2B5EF4-FFF2-40B4-BE49-F238E27FC236}">
                <a16:creationId xmlns:a16="http://schemas.microsoft.com/office/drawing/2014/main" id="{122DD75D-DEF5-4BAC-B9A4-14B934C79B53}"/>
              </a:ext>
            </a:extLst>
          </p:cNvPr>
          <p:cNvGraphicFramePr>
            <a:graphicFrameLocks noGrp="1"/>
          </p:cNvGraphicFramePr>
          <p:nvPr/>
        </p:nvGraphicFramePr>
        <p:xfrm>
          <a:off x="342896" y="1466287"/>
          <a:ext cx="1930402" cy="2395462"/>
        </p:xfrm>
        <a:graphic>
          <a:graphicData uri="http://schemas.openxmlformats.org/drawingml/2006/table">
            <a:tbl>
              <a:tblPr firstRow="1" bandRow="1">
                <a:tableStyleId>{5C22544A-7EE6-4342-B048-85BDC9FD1C3A}</a:tableStyleId>
              </a:tblPr>
              <a:tblGrid>
                <a:gridCol w="965201">
                  <a:extLst>
                    <a:ext uri="{9D8B030D-6E8A-4147-A177-3AD203B41FA5}">
                      <a16:colId xmlns:a16="http://schemas.microsoft.com/office/drawing/2014/main" val="2369393520"/>
                    </a:ext>
                  </a:extLst>
                </a:gridCol>
                <a:gridCol w="965201">
                  <a:extLst>
                    <a:ext uri="{9D8B030D-6E8A-4147-A177-3AD203B41FA5}">
                      <a16:colId xmlns:a16="http://schemas.microsoft.com/office/drawing/2014/main" val="2657250582"/>
                    </a:ext>
                  </a:extLst>
                </a:gridCol>
              </a:tblGrid>
              <a:tr h="270920">
                <a:tc>
                  <a:txBody>
                    <a:bodyPr/>
                    <a:lstStyle/>
                    <a:p>
                      <a:pPr algn="ctr"/>
                      <a:r>
                        <a:rPr lang="en-US" altLang="zh-CN" sz="1000" dirty="0"/>
                        <a:t>Column</a:t>
                      </a:r>
                      <a:endParaRPr lang="zh-CN" altLang="en-US" sz="1000" dirty="0"/>
                    </a:p>
                  </a:txBody>
                  <a:tcPr marL="68580" marR="68580" marT="34290" marB="34290"/>
                </a:tc>
                <a:tc>
                  <a:txBody>
                    <a:bodyPr/>
                    <a:lstStyle/>
                    <a:p>
                      <a:pPr algn="ctr"/>
                      <a:r>
                        <a:rPr lang="en-US" altLang="zh-CN" sz="1000" dirty="0"/>
                        <a:t>Row</a:t>
                      </a:r>
                      <a:endParaRPr lang="zh-CN" altLang="en-US" sz="1000" dirty="0"/>
                    </a:p>
                  </a:txBody>
                  <a:tcPr marL="68580" marR="68580" marT="34290" marB="34290"/>
                </a:tc>
                <a:extLst>
                  <a:ext uri="{0D108BD9-81ED-4DB2-BD59-A6C34878D82A}">
                    <a16:rowId xmlns:a16="http://schemas.microsoft.com/office/drawing/2014/main" val="1641656173"/>
                  </a:ext>
                </a:extLst>
              </a:tr>
              <a:tr h="296646">
                <a:tc>
                  <a:txBody>
                    <a:bodyPr/>
                    <a:lstStyle/>
                    <a:p>
                      <a:pPr algn="ctr"/>
                      <a:r>
                        <a:rPr lang="en-US" altLang="zh-CN" sz="1000" dirty="0"/>
                        <a:t>1</a:t>
                      </a:r>
                      <a:endParaRPr lang="zh-CN" altLang="en-US" sz="1000" dirty="0"/>
                    </a:p>
                  </a:txBody>
                  <a:tcPr marL="68580" marR="68580" marT="34290" marB="34290"/>
                </a:tc>
                <a:tc>
                  <a:txBody>
                    <a:bodyPr/>
                    <a:lstStyle/>
                    <a:p>
                      <a:pPr algn="ctr"/>
                      <a:r>
                        <a:rPr lang="en-US" altLang="zh-CN" sz="1000" dirty="0"/>
                        <a:t>1</a:t>
                      </a:r>
                      <a:endParaRPr lang="zh-CN" altLang="en-US" sz="1000" dirty="0"/>
                    </a:p>
                  </a:txBody>
                  <a:tcPr marL="68580" marR="68580" marT="34290" marB="34290"/>
                </a:tc>
                <a:extLst>
                  <a:ext uri="{0D108BD9-81ED-4DB2-BD59-A6C34878D82A}">
                    <a16:rowId xmlns:a16="http://schemas.microsoft.com/office/drawing/2014/main" val="3863242946"/>
                  </a:ext>
                </a:extLst>
              </a:tr>
              <a:tr h="296646">
                <a:tc>
                  <a:txBody>
                    <a:bodyPr/>
                    <a:lstStyle/>
                    <a:p>
                      <a:pPr algn="ctr"/>
                      <a:r>
                        <a:rPr lang="en-US" altLang="zh-CN" sz="1000" dirty="0"/>
                        <a:t>2</a:t>
                      </a:r>
                      <a:endParaRPr lang="zh-CN" altLang="en-US" sz="1000" dirty="0"/>
                    </a:p>
                  </a:txBody>
                  <a:tcPr marL="68580" marR="68580" marT="34290" marB="34290"/>
                </a:tc>
                <a:tc>
                  <a:txBody>
                    <a:bodyPr/>
                    <a:lstStyle/>
                    <a:p>
                      <a:pPr algn="ctr"/>
                      <a:r>
                        <a:rPr lang="en-US" altLang="zh-CN" sz="1000" dirty="0"/>
                        <a:t>1</a:t>
                      </a:r>
                      <a:endParaRPr lang="zh-CN" altLang="en-US" sz="1000" dirty="0"/>
                    </a:p>
                  </a:txBody>
                  <a:tcPr marL="68580" marR="68580" marT="34290" marB="34290"/>
                </a:tc>
                <a:extLst>
                  <a:ext uri="{0D108BD9-81ED-4DB2-BD59-A6C34878D82A}">
                    <a16:rowId xmlns:a16="http://schemas.microsoft.com/office/drawing/2014/main" val="545703075"/>
                  </a:ext>
                </a:extLst>
              </a:tr>
              <a:tr h="296646">
                <a:tc>
                  <a:txBody>
                    <a:bodyPr/>
                    <a:lstStyle/>
                    <a:p>
                      <a:pPr algn="ctr"/>
                      <a:r>
                        <a:rPr lang="en-US" altLang="zh-CN" sz="1000" dirty="0"/>
                        <a:t>1</a:t>
                      </a:r>
                      <a:endParaRPr lang="zh-CN" altLang="en-US" sz="1000" dirty="0"/>
                    </a:p>
                  </a:txBody>
                  <a:tcPr marL="68580" marR="68580" marT="34290" marB="34290"/>
                </a:tc>
                <a:tc>
                  <a:txBody>
                    <a:bodyPr/>
                    <a:lstStyle/>
                    <a:p>
                      <a:pPr algn="ctr"/>
                      <a:r>
                        <a:rPr lang="en-US" altLang="zh-CN" sz="1000" dirty="0"/>
                        <a:t>3</a:t>
                      </a:r>
                      <a:endParaRPr lang="zh-CN" altLang="en-US" sz="1000" dirty="0"/>
                    </a:p>
                  </a:txBody>
                  <a:tcPr marL="68580" marR="68580" marT="34290" marB="34290"/>
                </a:tc>
                <a:extLst>
                  <a:ext uri="{0D108BD9-81ED-4DB2-BD59-A6C34878D82A}">
                    <a16:rowId xmlns:a16="http://schemas.microsoft.com/office/drawing/2014/main" val="1271255504"/>
                  </a:ext>
                </a:extLst>
              </a:tr>
              <a:tr h="296646">
                <a:tc>
                  <a:txBody>
                    <a:bodyPr/>
                    <a:lstStyle/>
                    <a:p>
                      <a:pPr algn="ctr"/>
                      <a:r>
                        <a:rPr lang="en-US" altLang="zh-CN" sz="1000" dirty="0"/>
                        <a:t>1</a:t>
                      </a:r>
                      <a:endParaRPr lang="zh-CN" altLang="en-US" sz="1000" dirty="0"/>
                    </a:p>
                  </a:txBody>
                  <a:tcPr marL="68580" marR="68580" marT="34290" marB="34290"/>
                </a:tc>
                <a:tc>
                  <a:txBody>
                    <a:bodyPr/>
                    <a:lstStyle/>
                    <a:p>
                      <a:pPr algn="ctr"/>
                      <a:r>
                        <a:rPr lang="en-US" altLang="zh-CN" sz="1000" dirty="0"/>
                        <a:t>4</a:t>
                      </a:r>
                      <a:endParaRPr lang="zh-CN" altLang="en-US" sz="1000" dirty="0"/>
                    </a:p>
                  </a:txBody>
                  <a:tcPr marL="68580" marR="68580" marT="34290" marB="34290"/>
                </a:tc>
                <a:extLst>
                  <a:ext uri="{0D108BD9-81ED-4DB2-BD59-A6C34878D82A}">
                    <a16:rowId xmlns:a16="http://schemas.microsoft.com/office/drawing/2014/main" val="304326296"/>
                  </a:ext>
                </a:extLst>
              </a:tr>
              <a:tr h="296646">
                <a:tc>
                  <a:txBody>
                    <a:bodyPr/>
                    <a:lstStyle/>
                    <a:p>
                      <a:pPr algn="ctr"/>
                      <a:r>
                        <a:rPr lang="en-US" altLang="zh-CN" sz="1000" dirty="0"/>
                        <a:t>2</a:t>
                      </a:r>
                      <a:endParaRPr lang="zh-CN" altLang="en-US" sz="1000" dirty="0"/>
                    </a:p>
                  </a:txBody>
                  <a:tcPr marL="68580" marR="68580" marT="34290" marB="34290"/>
                </a:tc>
                <a:tc>
                  <a:txBody>
                    <a:bodyPr/>
                    <a:lstStyle/>
                    <a:p>
                      <a:pPr algn="ctr"/>
                      <a:r>
                        <a:rPr lang="en-US" altLang="zh-CN" sz="1000" dirty="0"/>
                        <a:t>1</a:t>
                      </a:r>
                      <a:endParaRPr lang="zh-CN" altLang="en-US" sz="1000" dirty="0"/>
                    </a:p>
                  </a:txBody>
                  <a:tcPr marL="68580" marR="68580" marT="34290" marB="34290"/>
                </a:tc>
                <a:extLst>
                  <a:ext uri="{0D108BD9-81ED-4DB2-BD59-A6C34878D82A}">
                    <a16:rowId xmlns:a16="http://schemas.microsoft.com/office/drawing/2014/main" val="2583076497"/>
                  </a:ext>
                </a:extLst>
              </a:tr>
              <a:tr h="296646">
                <a:tc>
                  <a:txBody>
                    <a:bodyPr/>
                    <a:lstStyle/>
                    <a:p>
                      <a:pPr algn="ctr"/>
                      <a:r>
                        <a:rPr lang="en-US" altLang="zh-CN" sz="1000" dirty="0"/>
                        <a:t>2</a:t>
                      </a:r>
                      <a:endParaRPr lang="zh-CN" altLang="en-US" sz="1000" dirty="0"/>
                    </a:p>
                  </a:txBody>
                  <a:tcPr marL="68580" marR="68580" marT="34290" marB="34290"/>
                </a:tc>
                <a:tc>
                  <a:txBody>
                    <a:bodyPr/>
                    <a:lstStyle/>
                    <a:p>
                      <a:pPr algn="ctr"/>
                      <a:r>
                        <a:rPr lang="en-US" altLang="zh-CN" sz="1000" dirty="0"/>
                        <a:t>4</a:t>
                      </a:r>
                      <a:endParaRPr lang="zh-CN" altLang="en-US" sz="1000" dirty="0"/>
                    </a:p>
                  </a:txBody>
                  <a:tcPr marL="68580" marR="68580" marT="34290" marB="34290"/>
                </a:tc>
                <a:extLst>
                  <a:ext uri="{0D108BD9-81ED-4DB2-BD59-A6C34878D82A}">
                    <a16:rowId xmlns:a16="http://schemas.microsoft.com/office/drawing/2014/main" val="1116041214"/>
                  </a:ext>
                </a:extLst>
              </a:tr>
              <a:tr h="344666">
                <a:tc>
                  <a:txBody>
                    <a:bodyPr/>
                    <a:lstStyle/>
                    <a:p>
                      <a:pPr algn="ctr"/>
                      <a:r>
                        <a:rPr lang="en-US" altLang="zh-CN" sz="1000" dirty="0"/>
                        <a:t>958</a:t>
                      </a:r>
                      <a:endParaRPr lang="zh-CN" altLang="en-US" sz="1000" dirty="0"/>
                    </a:p>
                  </a:txBody>
                  <a:tcPr marL="68580" marR="68580" marT="34290" marB="34290"/>
                </a:tc>
                <a:tc>
                  <a:txBody>
                    <a:bodyPr/>
                    <a:lstStyle/>
                    <a:p>
                      <a:pPr algn="ctr"/>
                      <a:r>
                        <a:rPr lang="en-US" altLang="zh-CN" sz="1000" dirty="0"/>
                        <a:t>2</a:t>
                      </a:r>
                      <a:endParaRPr lang="zh-CN" altLang="en-US" sz="1000" dirty="0"/>
                    </a:p>
                  </a:txBody>
                  <a:tcPr marL="68580" marR="68580" marT="34290" marB="34290"/>
                </a:tc>
                <a:extLst>
                  <a:ext uri="{0D108BD9-81ED-4DB2-BD59-A6C34878D82A}">
                    <a16:rowId xmlns:a16="http://schemas.microsoft.com/office/drawing/2014/main" val="2451710877"/>
                  </a:ext>
                </a:extLst>
              </a:tr>
            </a:tbl>
          </a:graphicData>
        </a:graphic>
      </p:graphicFrame>
      <p:graphicFrame>
        <p:nvGraphicFramePr>
          <p:cNvPr id="7" name="表格 6">
            <a:extLst>
              <a:ext uri="{FF2B5EF4-FFF2-40B4-BE49-F238E27FC236}">
                <a16:creationId xmlns:a16="http://schemas.microsoft.com/office/drawing/2014/main" id="{7661C7BB-8AA6-4E51-9386-1C6EC86C5A90}"/>
              </a:ext>
            </a:extLst>
          </p:cNvPr>
          <p:cNvGraphicFramePr>
            <a:graphicFrameLocks noGrp="1"/>
          </p:cNvGraphicFramePr>
          <p:nvPr>
            <p:extLst/>
          </p:nvPr>
        </p:nvGraphicFramePr>
        <p:xfrm>
          <a:off x="3174998" y="1434670"/>
          <a:ext cx="5778500" cy="2395463"/>
        </p:xfrm>
        <a:graphic>
          <a:graphicData uri="http://schemas.openxmlformats.org/drawingml/2006/table">
            <a:tbl>
              <a:tblPr bandRow="1">
                <a:tableStyleId>{5C22544A-7EE6-4342-B048-85BDC9FD1C3A}</a:tableStyleId>
              </a:tblPr>
              <a:tblGrid>
                <a:gridCol w="577850">
                  <a:extLst>
                    <a:ext uri="{9D8B030D-6E8A-4147-A177-3AD203B41FA5}">
                      <a16:colId xmlns:a16="http://schemas.microsoft.com/office/drawing/2014/main" val="713651659"/>
                    </a:ext>
                  </a:extLst>
                </a:gridCol>
                <a:gridCol w="577850">
                  <a:extLst>
                    <a:ext uri="{9D8B030D-6E8A-4147-A177-3AD203B41FA5}">
                      <a16:colId xmlns:a16="http://schemas.microsoft.com/office/drawing/2014/main" val="3482585482"/>
                    </a:ext>
                  </a:extLst>
                </a:gridCol>
                <a:gridCol w="577850">
                  <a:extLst>
                    <a:ext uri="{9D8B030D-6E8A-4147-A177-3AD203B41FA5}">
                      <a16:colId xmlns:a16="http://schemas.microsoft.com/office/drawing/2014/main" val="370181570"/>
                    </a:ext>
                  </a:extLst>
                </a:gridCol>
                <a:gridCol w="577850">
                  <a:extLst>
                    <a:ext uri="{9D8B030D-6E8A-4147-A177-3AD203B41FA5}">
                      <a16:colId xmlns:a16="http://schemas.microsoft.com/office/drawing/2014/main" val="2623105656"/>
                    </a:ext>
                  </a:extLst>
                </a:gridCol>
                <a:gridCol w="577850">
                  <a:extLst>
                    <a:ext uri="{9D8B030D-6E8A-4147-A177-3AD203B41FA5}">
                      <a16:colId xmlns:a16="http://schemas.microsoft.com/office/drawing/2014/main" val="492715456"/>
                    </a:ext>
                  </a:extLst>
                </a:gridCol>
                <a:gridCol w="577850">
                  <a:extLst>
                    <a:ext uri="{9D8B030D-6E8A-4147-A177-3AD203B41FA5}">
                      <a16:colId xmlns:a16="http://schemas.microsoft.com/office/drawing/2014/main" val="2225823912"/>
                    </a:ext>
                  </a:extLst>
                </a:gridCol>
                <a:gridCol w="577850">
                  <a:extLst>
                    <a:ext uri="{9D8B030D-6E8A-4147-A177-3AD203B41FA5}">
                      <a16:colId xmlns:a16="http://schemas.microsoft.com/office/drawing/2014/main" val="4020654562"/>
                    </a:ext>
                  </a:extLst>
                </a:gridCol>
                <a:gridCol w="577850">
                  <a:extLst>
                    <a:ext uri="{9D8B030D-6E8A-4147-A177-3AD203B41FA5}">
                      <a16:colId xmlns:a16="http://schemas.microsoft.com/office/drawing/2014/main" val="836308280"/>
                    </a:ext>
                  </a:extLst>
                </a:gridCol>
                <a:gridCol w="577850">
                  <a:extLst>
                    <a:ext uri="{9D8B030D-6E8A-4147-A177-3AD203B41FA5}">
                      <a16:colId xmlns:a16="http://schemas.microsoft.com/office/drawing/2014/main" val="1753640358"/>
                    </a:ext>
                  </a:extLst>
                </a:gridCol>
                <a:gridCol w="577850">
                  <a:extLst>
                    <a:ext uri="{9D8B030D-6E8A-4147-A177-3AD203B41FA5}">
                      <a16:colId xmlns:a16="http://schemas.microsoft.com/office/drawing/2014/main" val="2779224631"/>
                    </a:ext>
                  </a:extLst>
                </a:gridCol>
              </a:tblGrid>
              <a:tr h="342209">
                <a:tc>
                  <a:txBody>
                    <a:bodyPr/>
                    <a:lstStyle/>
                    <a:p>
                      <a:pPr algn="ct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r>
                        <a:rPr lang="en-US" altLang="zh-CN" sz="1000" dirty="0"/>
                        <a:t>……</a:t>
                      </a: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endParaRPr lang="zh-CN" altLang="en-US" sz="1000" dirty="0"/>
                    </a:p>
                  </a:txBody>
                  <a:tcPr marL="68580" marR="68580" marT="34290" marB="34290"/>
                </a:tc>
                <a:extLst>
                  <a:ext uri="{0D108BD9-81ED-4DB2-BD59-A6C34878D82A}">
                    <a16:rowId xmlns:a16="http://schemas.microsoft.com/office/drawing/2014/main" val="1429390419"/>
                  </a:ext>
                </a:extLst>
              </a:tr>
              <a:tr h="342209">
                <a:tc>
                  <a:txBody>
                    <a:bodyPr/>
                    <a:lstStyle/>
                    <a:p>
                      <a:pPr algn="ctr"/>
                      <a:endParaRPr lang="zh-CN" altLang="en-US" sz="1000" dirty="0"/>
                    </a:p>
                  </a:txBody>
                  <a:tcPr marL="68580" marR="68580" marT="34290" marB="34290"/>
                </a:tc>
                <a:tc>
                  <a:txBody>
                    <a:bodyPr/>
                    <a:lstStyle/>
                    <a:p>
                      <a:pPr algn="ctr"/>
                      <a:r>
                        <a:rPr lang="en-US" altLang="zh-CN" sz="1000" dirty="0"/>
                        <a:t>1</a:t>
                      </a:r>
                      <a:endParaRPr lang="zh-CN" altLang="en-US" sz="1000" dirty="0"/>
                    </a:p>
                  </a:txBody>
                  <a:tcPr marL="68580" marR="68580" marT="34290" marB="34290">
                    <a:solidFill>
                      <a:schemeClr val="accent2"/>
                    </a:solidFill>
                  </a:tcPr>
                </a:tc>
                <a:tc>
                  <a:txBody>
                    <a:bodyPr/>
                    <a:lstStyle/>
                    <a:p>
                      <a:pPr algn="ctr"/>
                      <a:r>
                        <a:rPr lang="en-US" altLang="zh-CN" sz="1000" dirty="0"/>
                        <a:t>1</a:t>
                      </a:r>
                      <a:endParaRPr lang="zh-CN" altLang="en-US" sz="1000" dirty="0"/>
                    </a:p>
                  </a:txBody>
                  <a:tcPr marL="68580" marR="68580" marT="34290" marB="34290">
                    <a:solidFill>
                      <a:schemeClr val="accent2"/>
                    </a:solidFill>
                  </a:tcPr>
                </a:tc>
                <a:tc>
                  <a:txBody>
                    <a:bodyPr/>
                    <a:lstStyle/>
                    <a:p>
                      <a:pPr algn="ct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r>
                        <a:rPr lang="en-US" altLang="zh-CN" sz="1000" dirty="0"/>
                        <a:t>……</a:t>
                      </a: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r>
                        <a:rPr lang="en-US" altLang="zh-CN" sz="1000" dirty="0"/>
                        <a:t>1</a:t>
                      </a:r>
                      <a:endParaRPr lang="zh-CN" altLang="en-US" sz="1000" dirty="0"/>
                    </a:p>
                  </a:txBody>
                  <a:tcPr marL="68580" marR="68580" marT="34290" marB="34290">
                    <a:solidFill>
                      <a:schemeClr val="accent2"/>
                    </a:solidFill>
                  </a:tcPr>
                </a:tc>
                <a:tc>
                  <a:txBody>
                    <a:bodyPr/>
                    <a:lstStyle/>
                    <a:p>
                      <a:pPr algn="ctr"/>
                      <a:endParaRPr lang="zh-CN" altLang="en-US" sz="1000"/>
                    </a:p>
                  </a:txBody>
                  <a:tcPr marL="68580" marR="68580" marT="34290" marB="34290"/>
                </a:tc>
                <a:extLst>
                  <a:ext uri="{0D108BD9-81ED-4DB2-BD59-A6C34878D82A}">
                    <a16:rowId xmlns:a16="http://schemas.microsoft.com/office/drawing/2014/main" val="3501581474"/>
                  </a:ext>
                </a:extLst>
              </a:tr>
              <a:tr h="342209">
                <a:tc>
                  <a:txBody>
                    <a:bodyPr/>
                    <a:lstStyle/>
                    <a:p>
                      <a:pPr algn="ct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r>
                        <a:rPr lang="en-US" altLang="zh-CN" sz="1000" dirty="0"/>
                        <a:t>……</a:t>
                      </a:r>
                      <a:endParaRPr lang="zh-CN" altLang="en-US" sz="1000" dirty="0"/>
                    </a:p>
                  </a:txBody>
                  <a:tcPr marL="68580" marR="68580" marT="34290" marB="34290"/>
                </a:tc>
                <a:tc>
                  <a:txBody>
                    <a:bodyPr/>
                    <a:lstStyle/>
                    <a:p>
                      <a:pPr algn="ctr"/>
                      <a:r>
                        <a:rPr lang="en-US" altLang="zh-CN" sz="1000" dirty="0"/>
                        <a:t>1</a:t>
                      </a:r>
                      <a:endParaRPr lang="zh-CN" altLang="en-US" sz="1000" dirty="0"/>
                    </a:p>
                  </a:txBody>
                  <a:tcPr marL="68580" marR="68580" marT="34290" marB="34290">
                    <a:solidFill>
                      <a:schemeClr val="accent2"/>
                    </a:solidFill>
                  </a:tcPr>
                </a:tc>
                <a:tc>
                  <a:txBody>
                    <a:bodyPr/>
                    <a:lstStyle/>
                    <a:p>
                      <a:pPr algn="ctr"/>
                      <a:r>
                        <a:rPr lang="en-US" altLang="zh-CN" sz="1000" dirty="0"/>
                        <a:t>1</a:t>
                      </a:r>
                      <a:endParaRPr lang="zh-CN" altLang="en-US" sz="1000" dirty="0"/>
                    </a:p>
                  </a:txBody>
                  <a:tcPr marL="68580" marR="68580" marT="34290" marB="34290">
                    <a:solidFill>
                      <a:schemeClr val="accent2"/>
                    </a:solidFill>
                  </a:tcPr>
                </a:tc>
                <a:tc>
                  <a:txBody>
                    <a:bodyPr/>
                    <a:lstStyle/>
                    <a:p>
                      <a:pPr algn="ctr"/>
                      <a:r>
                        <a:rPr lang="en-US" altLang="zh-CN" sz="1000" dirty="0"/>
                        <a:t>1</a:t>
                      </a:r>
                      <a:endParaRPr lang="zh-CN" altLang="en-US" sz="1000" dirty="0"/>
                    </a:p>
                  </a:txBody>
                  <a:tcPr marL="68580" marR="68580" marT="34290" marB="34290">
                    <a:solidFill>
                      <a:schemeClr val="accent2"/>
                    </a:solidFill>
                  </a:tcPr>
                </a:tc>
                <a:tc>
                  <a:txBody>
                    <a:bodyPr/>
                    <a:lstStyle/>
                    <a:p>
                      <a:pPr algn="ctr"/>
                      <a:endParaRPr lang="zh-CN" altLang="en-US" sz="1000"/>
                    </a:p>
                  </a:txBody>
                  <a:tcPr marL="68580" marR="68580" marT="34290" marB="34290"/>
                </a:tc>
                <a:extLst>
                  <a:ext uri="{0D108BD9-81ED-4DB2-BD59-A6C34878D82A}">
                    <a16:rowId xmlns:a16="http://schemas.microsoft.com/office/drawing/2014/main" val="2310046134"/>
                  </a:ext>
                </a:extLst>
              </a:tr>
              <a:tr h="342209">
                <a:tc>
                  <a:txBody>
                    <a:bodyPr/>
                    <a:lstStyle/>
                    <a:p>
                      <a:pPr algn="ctr"/>
                      <a:endParaRPr lang="zh-CN" altLang="en-US" sz="1000" dirty="0"/>
                    </a:p>
                  </a:txBody>
                  <a:tcPr marL="68580" marR="68580" marT="34290" marB="34290"/>
                </a:tc>
                <a:tc>
                  <a:txBody>
                    <a:bodyPr/>
                    <a:lstStyle/>
                    <a:p>
                      <a:pPr algn="ctr"/>
                      <a:r>
                        <a:rPr lang="en-US" altLang="zh-CN" sz="1000" dirty="0"/>
                        <a:t>1</a:t>
                      </a:r>
                      <a:endParaRPr lang="zh-CN" altLang="en-US" sz="1000" dirty="0"/>
                    </a:p>
                  </a:txBody>
                  <a:tcPr marL="68580" marR="68580" marT="34290" marB="34290">
                    <a:solidFill>
                      <a:schemeClr val="accent2"/>
                    </a:solidFill>
                  </a:tcPr>
                </a:tc>
                <a:tc>
                  <a:txBody>
                    <a:bodyPr/>
                    <a:lstStyle/>
                    <a:p>
                      <a:pPr algn="ctr"/>
                      <a:r>
                        <a:rPr lang="en-US" altLang="zh-CN" sz="1000" dirty="0"/>
                        <a:t>1</a:t>
                      </a:r>
                      <a:endParaRPr lang="zh-CN" altLang="en-US" sz="1000" dirty="0"/>
                    </a:p>
                  </a:txBody>
                  <a:tcPr marL="68580" marR="68580" marT="34290" marB="34290">
                    <a:solidFill>
                      <a:schemeClr val="accent2"/>
                    </a:solidFill>
                  </a:tcPr>
                </a:tc>
                <a:tc>
                  <a:txBody>
                    <a:bodyPr/>
                    <a:lstStyle/>
                    <a:p>
                      <a:pPr algn="ct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r>
                        <a:rPr lang="en-US" altLang="zh-CN" sz="1000" dirty="0"/>
                        <a:t>……</a:t>
                      </a: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endParaRPr lang="zh-CN" altLang="en-US" sz="1000"/>
                    </a:p>
                  </a:txBody>
                  <a:tcPr marL="68580" marR="68580" marT="34290" marB="34290"/>
                </a:tc>
                <a:extLst>
                  <a:ext uri="{0D108BD9-81ED-4DB2-BD59-A6C34878D82A}">
                    <a16:rowId xmlns:a16="http://schemas.microsoft.com/office/drawing/2014/main" val="4175782134"/>
                  </a:ext>
                </a:extLst>
              </a:tr>
              <a:tr h="342209">
                <a:tc>
                  <a:txBody>
                    <a:bodyPr/>
                    <a:lstStyle/>
                    <a:p>
                      <a:pPr algn="ctr"/>
                      <a:endParaRPr lang="zh-CN" altLang="en-US" sz="1000" dirty="0"/>
                    </a:p>
                  </a:txBody>
                  <a:tcPr marL="68580" marR="68580" marT="34290" marB="34290"/>
                </a:tc>
                <a:tc>
                  <a:txBody>
                    <a:bodyPr/>
                    <a:lstStyle/>
                    <a:p>
                      <a:pPr algn="ctr"/>
                      <a:r>
                        <a:rPr lang="en-US" altLang="zh-CN" sz="1000" dirty="0"/>
                        <a:t>1</a:t>
                      </a:r>
                      <a:endParaRPr lang="zh-CN" altLang="en-US" sz="1000" dirty="0"/>
                    </a:p>
                  </a:txBody>
                  <a:tcPr marL="68580" marR="68580" marT="34290" marB="34290">
                    <a:solidFill>
                      <a:schemeClr val="accent2"/>
                    </a:solidFill>
                  </a:tcPr>
                </a:tc>
                <a:tc>
                  <a:txBody>
                    <a:bodyPr/>
                    <a:lstStyle/>
                    <a:p>
                      <a:pPr algn="ctr"/>
                      <a:r>
                        <a:rPr lang="en-US" altLang="zh-CN" sz="1000" dirty="0"/>
                        <a:t>1</a:t>
                      </a:r>
                      <a:endParaRPr lang="zh-CN" altLang="en-US" sz="1000" dirty="0"/>
                    </a:p>
                  </a:txBody>
                  <a:tcPr marL="68580" marR="68580" marT="34290" marB="34290">
                    <a:solidFill>
                      <a:schemeClr val="accent2"/>
                    </a:solidFill>
                  </a:tcPr>
                </a:tc>
                <a:tc>
                  <a:txBody>
                    <a:bodyPr/>
                    <a:lstStyle/>
                    <a:p>
                      <a:pPr algn="ct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r>
                        <a:rPr lang="en-US" altLang="zh-CN" sz="1000" dirty="0"/>
                        <a:t>……</a:t>
                      </a: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r>
                        <a:rPr lang="en-US" altLang="zh-CN" sz="1000" dirty="0"/>
                        <a:t>1 </a:t>
                      </a:r>
                      <a:r>
                        <a:rPr lang="en-US" altLang="zh-CN" sz="1000" dirty="0">
                          <a:solidFill>
                            <a:srgbClr val="FF0000"/>
                          </a:solidFill>
                        </a:rPr>
                        <a:t>1</a:t>
                      </a:r>
                      <a:endParaRPr lang="zh-CN" altLang="en-US" sz="1000" dirty="0">
                        <a:solidFill>
                          <a:srgbClr val="FF0000"/>
                        </a:solidFill>
                      </a:endParaRPr>
                    </a:p>
                  </a:txBody>
                  <a:tcPr marL="68580" marR="68580" marT="34290" marB="34290">
                    <a:solidFill>
                      <a:schemeClr val="accent2"/>
                    </a:solidFill>
                  </a:tcPr>
                </a:tc>
                <a:tc>
                  <a:txBody>
                    <a:bodyPr/>
                    <a:lstStyle/>
                    <a:p>
                      <a:pPr algn="ctr"/>
                      <a:r>
                        <a:rPr lang="en-US" altLang="zh-CN" sz="1000" dirty="0"/>
                        <a:t>1 </a:t>
                      </a:r>
                      <a:r>
                        <a:rPr lang="en-US" altLang="zh-CN" sz="1000" dirty="0">
                          <a:solidFill>
                            <a:srgbClr val="FF0000"/>
                          </a:solidFill>
                        </a:rPr>
                        <a:t>2</a:t>
                      </a:r>
                      <a:endParaRPr lang="zh-CN" altLang="en-US" sz="1000" dirty="0">
                        <a:solidFill>
                          <a:srgbClr val="FF0000"/>
                        </a:solidFill>
                      </a:endParaRPr>
                    </a:p>
                  </a:txBody>
                  <a:tcPr marL="68580" marR="68580" marT="34290" marB="34290">
                    <a:solidFill>
                      <a:schemeClr val="accent2"/>
                    </a:solidFill>
                  </a:tcPr>
                </a:tc>
                <a:tc>
                  <a:txBody>
                    <a:bodyPr/>
                    <a:lstStyle/>
                    <a:p>
                      <a:pPr algn="ctr"/>
                      <a:endParaRPr lang="zh-CN" altLang="en-US" sz="1000" dirty="0"/>
                    </a:p>
                  </a:txBody>
                  <a:tcPr marL="68580" marR="68580" marT="34290" marB="34290"/>
                </a:tc>
                <a:extLst>
                  <a:ext uri="{0D108BD9-81ED-4DB2-BD59-A6C34878D82A}">
                    <a16:rowId xmlns:a16="http://schemas.microsoft.com/office/drawing/2014/main" val="2753056365"/>
                  </a:ext>
                </a:extLst>
              </a:tr>
              <a:tr h="342209">
                <a:tc>
                  <a:txBody>
                    <a:bodyPr/>
                    <a:lstStyle/>
                    <a:p>
                      <a:pPr algn="ct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endParaRPr lang="zh-CN" altLang="en-US" sz="1000" dirty="0"/>
                    </a:p>
                  </a:txBody>
                  <a:tcPr marL="68580" marR="68580" marT="34290" marB="34290"/>
                </a:tc>
                <a:tc>
                  <a:txBody>
                    <a:bodyPr/>
                    <a:lstStyle/>
                    <a:p>
                      <a:pPr algn="ctr"/>
                      <a:r>
                        <a:rPr lang="en-US" altLang="zh-CN" sz="1000" dirty="0"/>
                        <a:t>……</a:t>
                      </a:r>
                      <a:endParaRPr lang="zh-CN" altLang="en-US" sz="1000" dirty="0"/>
                    </a:p>
                  </a:txBody>
                  <a:tcPr marL="68580" marR="68580" marT="34290" marB="34290"/>
                </a:tc>
                <a:tc>
                  <a:txBody>
                    <a:bodyPr/>
                    <a:lstStyle/>
                    <a:p>
                      <a:pPr algn="ctr"/>
                      <a:r>
                        <a:rPr lang="en-US" altLang="zh-CN" sz="1000" dirty="0"/>
                        <a:t>1 </a:t>
                      </a:r>
                      <a:r>
                        <a:rPr lang="en-US" altLang="zh-CN" sz="1000" dirty="0">
                          <a:solidFill>
                            <a:srgbClr val="FF0000"/>
                          </a:solidFill>
                        </a:rPr>
                        <a:t>3</a:t>
                      </a:r>
                      <a:endParaRPr lang="zh-CN" altLang="en-US" sz="1000" dirty="0">
                        <a:solidFill>
                          <a:srgbClr val="FF0000"/>
                        </a:solidFill>
                      </a:endParaRPr>
                    </a:p>
                  </a:txBody>
                  <a:tcPr marL="68580" marR="68580" marT="34290" marB="34290">
                    <a:solidFill>
                      <a:schemeClr val="accent2"/>
                    </a:solidFill>
                  </a:tcPr>
                </a:tc>
                <a:tc>
                  <a:txBody>
                    <a:bodyPr/>
                    <a:lstStyle/>
                    <a:p>
                      <a:pPr algn="ctr"/>
                      <a:r>
                        <a:rPr lang="en-US" altLang="zh-CN" sz="1000" dirty="0"/>
                        <a:t>1 </a:t>
                      </a:r>
                      <a:r>
                        <a:rPr lang="en-US" altLang="zh-CN" sz="1000" dirty="0">
                          <a:solidFill>
                            <a:srgbClr val="FF0000"/>
                          </a:solidFill>
                        </a:rPr>
                        <a:t>4</a:t>
                      </a:r>
                      <a:endParaRPr lang="zh-CN" altLang="en-US" sz="1000" dirty="0">
                        <a:solidFill>
                          <a:srgbClr val="FF0000"/>
                        </a:solidFill>
                      </a:endParaRPr>
                    </a:p>
                  </a:txBody>
                  <a:tcPr marL="68580" marR="68580" marT="34290" marB="34290">
                    <a:solidFill>
                      <a:schemeClr val="accent2"/>
                    </a:solidFill>
                  </a:tcPr>
                </a:tc>
                <a:tc>
                  <a:txBody>
                    <a:bodyPr/>
                    <a:lstStyle/>
                    <a:p>
                      <a:pPr algn="ctr"/>
                      <a:r>
                        <a:rPr lang="en-US" altLang="zh-CN" sz="1000" dirty="0"/>
                        <a:t>1 </a:t>
                      </a:r>
                      <a:r>
                        <a:rPr lang="en-US" altLang="zh-CN" sz="1000" dirty="0">
                          <a:solidFill>
                            <a:srgbClr val="FF0000"/>
                          </a:solidFill>
                        </a:rPr>
                        <a:t>5</a:t>
                      </a:r>
                      <a:endParaRPr lang="zh-CN" altLang="en-US" sz="1000" dirty="0">
                        <a:solidFill>
                          <a:srgbClr val="FF0000"/>
                        </a:solidFill>
                      </a:endParaRPr>
                    </a:p>
                  </a:txBody>
                  <a:tcPr marL="68580" marR="68580" marT="34290" marB="34290">
                    <a:solidFill>
                      <a:schemeClr val="accent2"/>
                    </a:solidFill>
                  </a:tcPr>
                </a:tc>
                <a:tc>
                  <a:txBody>
                    <a:bodyPr/>
                    <a:lstStyle/>
                    <a:p>
                      <a:pPr algn="ctr"/>
                      <a:endParaRPr lang="zh-CN" altLang="en-US" sz="1000" dirty="0"/>
                    </a:p>
                  </a:txBody>
                  <a:tcPr marL="68580" marR="68580" marT="34290" marB="34290"/>
                </a:tc>
                <a:extLst>
                  <a:ext uri="{0D108BD9-81ED-4DB2-BD59-A6C34878D82A}">
                    <a16:rowId xmlns:a16="http://schemas.microsoft.com/office/drawing/2014/main" val="1081542983"/>
                  </a:ext>
                </a:extLst>
              </a:tr>
              <a:tr h="342209">
                <a:tc>
                  <a:txBody>
                    <a:bodyPr/>
                    <a:lstStyle/>
                    <a:p>
                      <a:pPr algn="ctr"/>
                      <a:r>
                        <a:rPr lang="en-US" altLang="zh-CN" sz="1000" dirty="0"/>
                        <a:t>……</a:t>
                      </a:r>
                      <a:endParaRPr lang="zh-CN" altLang="en-US" sz="1000" dirty="0"/>
                    </a:p>
                  </a:txBody>
                  <a:tcPr marL="68580" marR="68580" marT="34290" marB="34290"/>
                </a:tc>
                <a:tc>
                  <a:txBody>
                    <a:bodyPr/>
                    <a:lstStyle/>
                    <a:p>
                      <a:pPr algn="ctr"/>
                      <a:r>
                        <a:rPr lang="en-US" altLang="zh-CN" sz="1000" dirty="0"/>
                        <a:t>……</a:t>
                      </a:r>
                      <a:endParaRPr lang="zh-CN" altLang="en-US" sz="1000" dirty="0"/>
                    </a:p>
                  </a:txBody>
                  <a:tcPr marL="68580" marR="68580" marT="34290" marB="34290"/>
                </a:tc>
                <a:tc>
                  <a:txBody>
                    <a:bodyPr/>
                    <a:lstStyle/>
                    <a:p>
                      <a:pPr algn="ctr"/>
                      <a:r>
                        <a:rPr lang="en-US" altLang="zh-CN" sz="1000" dirty="0"/>
                        <a:t>……</a:t>
                      </a:r>
                      <a:endParaRPr lang="zh-CN" altLang="en-US" sz="1000" dirty="0"/>
                    </a:p>
                  </a:txBody>
                  <a:tcPr marL="68580" marR="68580" marT="34290" marB="34290"/>
                </a:tc>
                <a:tc>
                  <a:txBody>
                    <a:bodyPr/>
                    <a:lstStyle/>
                    <a:p>
                      <a:pPr algn="ctr"/>
                      <a:r>
                        <a:rPr lang="en-US" altLang="zh-CN" sz="1000" dirty="0"/>
                        <a:t>………</a:t>
                      </a:r>
                      <a:endParaRPr lang="zh-CN" altLang="en-US" sz="1000" dirty="0"/>
                    </a:p>
                  </a:txBody>
                  <a:tcPr marL="68580" marR="68580" marT="34290" marB="34290"/>
                </a:tc>
                <a:tc>
                  <a:txBody>
                    <a:bodyPr/>
                    <a:lstStyle/>
                    <a:p>
                      <a:pPr algn="ctr"/>
                      <a:r>
                        <a:rPr lang="en-US" altLang="zh-CN" sz="1000" dirty="0"/>
                        <a:t>……</a:t>
                      </a:r>
                      <a:endParaRPr lang="zh-CN" altLang="en-US" sz="1000" dirty="0"/>
                    </a:p>
                  </a:txBody>
                  <a:tcPr marL="68580" marR="68580" marT="34290" marB="34290"/>
                </a:tc>
                <a:tc>
                  <a:txBody>
                    <a:bodyPr/>
                    <a:lstStyle/>
                    <a:p>
                      <a:pPr algn="ctr"/>
                      <a:r>
                        <a:rPr lang="en-US" altLang="zh-CN" sz="1000" dirty="0"/>
                        <a:t>……</a:t>
                      </a:r>
                      <a:endParaRPr lang="zh-CN" altLang="en-US" sz="1000" dirty="0"/>
                    </a:p>
                  </a:txBody>
                  <a:tcPr marL="68580" marR="68580" marT="34290" marB="34290"/>
                </a:tc>
                <a:tc>
                  <a:txBody>
                    <a:bodyPr/>
                    <a:lstStyle/>
                    <a:p>
                      <a:pPr algn="ctr"/>
                      <a:r>
                        <a:rPr lang="en-US" altLang="zh-CN" sz="1000" dirty="0"/>
                        <a:t>……</a:t>
                      </a:r>
                      <a:endParaRPr lang="zh-CN" altLang="en-US" sz="1000" dirty="0"/>
                    </a:p>
                  </a:txBody>
                  <a:tcPr marL="68580" marR="68580" marT="34290" marB="34290"/>
                </a:tc>
                <a:tc>
                  <a:txBody>
                    <a:bodyPr/>
                    <a:lstStyle/>
                    <a:p>
                      <a:pPr algn="ctr"/>
                      <a:r>
                        <a:rPr lang="en-US" altLang="zh-CN" sz="1000" dirty="0"/>
                        <a:t>……</a:t>
                      </a:r>
                      <a:endParaRPr lang="zh-CN" altLang="en-US" sz="1000" dirty="0"/>
                    </a:p>
                  </a:txBody>
                  <a:tcPr marL="68580" marR="68580" marT="34290" marB="34290"/>
                </a:tc>
                <a:tc>
                  <a:txBody>
                    <a:bodyPr/>
                    <a:lstStyle/>
                    <a:p>
                      <a:pPr algn="ctr"/>
                      <a:r>
                        <a:rPr lang="en-US" altLang="zh-CN" sz="1000" dirty="0"/>
                        <a:t>……</a:t>
                      </a:r>
                      <a:endParaRPr lang="zh-CN" altLang="en-US" sz="1000" dirty="0"/>
                    </a:p>
                  </a:txBody>
                  <a:tcPr marL="68580" marR="68580" marT="34290" marB="34290"/>
                </a:tc>
                <a:tc>
                  <a:txBody>
                    <a:bodyPr/>
                    <a:lstStyle/>
                    <a:p>
                      <a:pPr algn="ctr"/>
                      <a:endParaRPr lang="zh-CN" altLang="en-US" sz="1000" dirty="0"/>
                    </a:p>
                  </a:txBody>
                  <a:tcPr marL="68580" marR="68580" marT="34290" marB="34290"/>
                </a:tc>
                <a:extLst>
                  <a:ext uri="{0D108BD9-81ED-4DB2-BD59-A6C34878D82A}">
                    <a16:rowId xmlns:a16="http://schemas.microsoft.com/office/drawing/2014/main" val="2003268551"/>
                  </a:ext>
                </a:extLst>
              </a:tr>
            </a:tbl>
          </a:graphicData>
        </a:graphic>
      </p:graphicFrame>
      <p:graphicFrame>
        <p:nvGraphicFramePr>
          <p:cNvPr id="8" name="表格 7">
            <a:extLst>
              <a:ext uri="{FF2B5EF4-FFF2-40B4-BE49-F238E27FC236}">
                <a16:creationId xmlns:a16="http://schemas.microsoft.com/office/drawing/2014/main" id="{BC494CCF-52B6-4AF1-B6C4-6756ACA1234B}"/>
              </a:ext>
            </a:extLst>
          </p:cNvPr>
          <p:cNvGraphicFramePr>
            <a:graphicFrameLocks noGrp="1"/>
          </p:cNvGraphicFramePr>
          <p:nvPr>
            <p:extLst/>
          </p:nvPr>
        </p:nvGraphicFramePr>
        <p:xfrm>
          <a:off x="3200395" y="1134950"/>
          <a:ext cx="5778500" cy="278130"/>
        </p:xfrm>
        <a:graphic>
          <a:graphicData uri="http://schemas.openxmlformats.org/drawingml/2006/table">
            <a:tbl>
              <a:tblPr firstRow="1" bandRow="1">
                <a:tableStyleId>{5C22544A-7EE6-4342-B048-85BDC9FD1C3A}</a:tableStyleId>
              </a:tblPr>
              <a:tblGrid>
                <a:gridCol w="577850">
                  <a:extLst>
                    <a:ext uri="{9D8B030D-6E8A-4147-A177-3AD203B41FA5}">
                      <a16:colId xmlns:a16="http://schemas.microsoft.com/office/drawing/2014/main" val="3505166193"/>
                    </a:ext>
                  </a:extLst>
                </a:gridCol>
                <a:gridCol w="577850">
                  <a:extLst>
                    <a:ext uri="{9D8B030D-6E8A-4147-A177-3AD203B41FA5}">
                      <a16:colId xmlns:a16="http://schemas.microsoft.com/office/drawing/2014/main" val="4194351948"/>
                    </a:ext>
                  </a:extLst>
                </a:gridCol>
                <a:gridCol w="577850">
                  <a:extLst>
                    <a:ext uri="{9D8B030D-6E8A-4147-A177-3AD203B41FA5}">
                      <a16:colId xmlns:a16="http://schemas.microsoft.com/office/drawing/2014/main" val="3337897171"/>
                    </a:ext>
                  </a:extLst>
                </a:gridCol>
                <a:gridCol w="577850">
                  <a:extLst>
                    <a:ext uri="{9D8B030D-6E8A-4147-A177-3AD203B41FA5}">
                      <a16:colId xmlns:a16="http://schemas.microsoft.com/office/drawing/2014/main" val="1438999101"/>
                    </a:ext>
                  </a:extLst>
                </a:gridCol>
                <a:gridCol w="577850">
                  <a:extLst>
                    <a:ext uri="{9D8B030D-6E8A-4147-A177-3AD203B41FA5}">
                      <a16:colId xmlns:a16="http://schemas.microsoft.com/office/drawing/2014/main" val="257928119"/>
                    </a:ext>
                  </a:extLst>
                </a:gridCol>
                <a:gridCol w="577850">
                  <a:extLst>
                    <a:ext uri="{9D8B030D-6E8A-4147-A177-3AD203B41FA5}">
                      <a16:colId xmlns:a16="http://schemas.microsoft.com/office/drawing/2014/main" val="2830045562"/>
                    </a:ext>
                  </a:extLst>
                </a:gridCol>
                <a:gridCol w="577850">
                  <a:extLst>
                    <a:ext uri="{9D8B030D-6E8A-4147-A177-3AD203B41FA5}">
                      <a16:colId xmlns:a16="http://schemas.microsoft.com/office/drawing/2014/main" val="3542748984"/>
                    </a:ext>
                  </a:extLst>
                </a:gridCol>
                <a:gridCol w="577850">
                  <a:extLst>
                    <a:ext uri="{9D8B030D-6E8A-4147-A177-3AD203B41FA5}">
                      <a16:colId xmlns:a16="http://schemas.microsoft.com/office/drawing/2014/main" val="787159610"/>
                    </a:ext>
                  </a:extLst>
                </a:gridCol>
                <a:gridCol w="577850">
                  <a:extLst>
                    <a:ext uri="{9D8B030D-6E8A-4147-A177-3AD203B41FA5}">
                      <a16:colId xmlns:a16="http://schemas.microsoft.com/office/drawing/2014/main" val="2267159693"/>
                    </a:ext>
                  </a:extLst>
                </a:gridCol>
                <a:gridCol w="577850">
                  <a:extLst>
                    <a:ext uri="{9D8B030D-6E8A-4147-A177-3AD203B41FA5}">
                      <a16:colId xmlns:a16="http://schemas.microsoft.com/office/drawing/2014/main" val="1434812325"/>
                    </a:ext>
                  </a:extLst>
                </a:gridCol>
              </a:tblGrid>
              <a:tr h="278130">
                <a:tc>
                  <a:txBody>
                    <a:bodyPr/>
                    <a:lstStyle/>
                    <a:p>
                      <a:pPr algn="ctr"/>
                      <a:r>
                        <a:rPr lang="en-US" altLang="zh-CN" sz="1000" dirty="0"/>
                        <a:t>0</a:t>
                      </a:r>
                      <a:endParaRPr lang="zh-CN" altLang="en-US" sz="1000" dirty="0"/>
                    </a:p>
                  </a:txBody>
                  <a:tcPr marL="68580" marR="68580" marT="34290" marB="34290"/>
                </a:tc>
                <a:tc>
                  <a:txBody>
                    <a:bodyPr/>
                    <a:lstStyle/>
                    <a:p>
                      <a:pPr algn="ctr"/>
                      <a:r>
                        <a:rPr lang="en-US" altLang="zh-CN" sz="1000" dirty="0"/>
                        <a:t>1</a:t>
                      </a:r>
                      <a:endParaRPr lang="zh-CN" altLang="en-US" sz="1000" dirty="0"/>
                    </a:p>
                  </a:txBody>
                  <a:tcPr marL="68580" marR="68580" marT="34290" marB="34290"/>
                </a:tc>
                <a:tc>
                  <a:txBody>
                    <a:bodyPr/>
                    <a:lstStyle/>
                    <a:p>
                      <a:pPr algn="ctr"/>
                      <a:r>
                        <a:rPr lang="en-US" altLang="zh-CN" sz="1000" dirty="0"/>
                        <a:t>2</a:t>
                      </a:r>
                      <a:endParaRPr lang="zh-CN" altLang="en-US" sz="1000" dirty="0"/>
                    </a:p>
                  </a:txBody>
                  <a:tcPr marL="68580" marR="68580" marT="34290" marB="34290"/>
                </a:tc>
                <a:tc>
                  <a:txBody>
                    <a:bodyPr/>
                    <a:lstStyle/>
                    <a:p>
                      <a:pPr algn="ctr"/>
                      <a:r>
                        <a:rPr lang="en-US" altLang="zh-CN" sz="1000" dirty="0"/>
                        <a:t>3</a:t>
                      </a:r>
                      <a:endParaRPr lang="zh-CN" altLang="en-US" sz="1000" dirty="0"/>
                    </a:p>
                  </a:txBody>
                  <a:tcPr marL="68580" marR="68580" marT="34290" marB="34290"/>
                </a:tc>
                <a:tc>
                  <a:txBody>
                    <a:bodyPr/>
                    <a:lstStyle/>
                    <a:p>
                      <a:pPr algn="ctr"/>
                      <a:r>
                        <a:rPr lang="en-US" altLang="zh-CN" sz="1000" dirty="0"/>
                        <a:t>4</a:t>
                      </a:r>
                      <a:endParaRPr lang="zh-CN" altLang="en-US" sz="1000" dirty="0"/>
                    </a:p>
                  </a:txBody>
                  <a:tcPr marL="68580" marR="68580" marT="34290" marB="34290"/>
                </a:tc>
                <a:tc>
                  <a:txBody>
                    <a:bodyPr/>
                    <a:lstStyle/>
                    <a:p>
                      <a:pPr algn="ctr"/>
                      <a:r>
                        <a:rPr lang="en-US" altLang="zh-CN" sz="1000" dirty="0"/>
                        <a:t>……</a:t>
                      </a:r>
                      <a:endParaRPr lang="zh-CN" altLang="en-US" sz="1000" dirty="0"/>
                    </a:p>
                  </a:txBody>
                  <a:tcPr marL="68580" marR="68580" marT="34290" marB="34290"/>
                </a:tc>
                <a:tc>
                  <a:txBody>
                    <a:bodyPr/>
                    <a:lstStyle/>
                    <a:p>
                      <a:pPr algn="ctr"/>
                      <a:r>
                        <a:rPr lang="en-US" altLang="zh-CN" sz="1000" dirty="0"/>
                        <a:t>958</a:t>
                      </a:r>
                      <a:endParaRPr lang="zh-CN" altLang="en-US" sz="1000" dirty="0"/>
                    </a:p>
                  </a:txBody>
                  <a:tcPr marL="68580" marR="68580" marT="34290" marB="34290"/>
                </a:tc>
                <a:tc>
                  <a:txBody>
                    <a:bodyPr/>
                    <a:lstStyle/>
                    <a:p>
                      <a:pPr algn="ctr"/>
                      <a:r>
                        <a:rPr lang="en-US" altLang="zh-CN" sz="1000" dirty="0"/>
                        <a:t>959</a:t>
                      </a:r>
                      <a:endParaRPr lang="zh-CN" altLang="en-US" sz="1000" dirty="0"/>
                    </a:p>
                  </a:txBody>
                  <a:tcPr marL="68580" marR="68580" marT="34290" marB="34290"/>
                </a:tc>
                <a:tc>
                  <a:txBody>
                    <a:bodyPr/>
                    <a:lstStyle/>
                    <a:p>
                      <a:pPr algn="ctr"/>
                      <a:r>
                        <a:rPr lang="en-US" altLang="zh-CN" sz="1000" dirty="0"/>
                        <a:t>960</a:t>
                      </a:r>
                      <a:endParaRPr lang="zh-CN" altLang="en-US" sz="1000" dirty="0"/>
                    </a:p>
                  </a:txBody>
                  <a:tcPr marL="68580" marR="68580" marT="34290" marB="34290"/>
                </a:tc>
                <a:tc>
                  <a:txBody>
                    <a:bodyPr/>
                    <a:lstStyle/>
                    <a:p>
                      <a:pPr algn="ctr"/>
                      <a:endParaRPr lang="zh-CN" altLang="en-US" sz="1000" dirty="0"/>
                    </a:p>
                  </a:txBody>
                  <a:tcPr marL="68580" marR="68580" marT="34290" marB="34290"/>
                </a:tc>
                <a:extLst>
                  <a:ext uri="{0D108BD9-81ED-4DB2-BD59-A6C34878D82A}">
                    <a16:rowId xmlns:a16="http://schemas.microsoft.com/office/drawing/2014/main" val="3184039139"/>
                  </a:ext>
                </a:extLst>
              </a:tr>
            </a:tbl>
          </a:graphicData>
        </a:graphic>
      </p:graphicFrame>
      <p:graphicFrame>
        <p:nvGraphicFramePr>
          <p:cNvPr id="10" name="表格 9">
            <a:extLst>
              <a:ext uri="{FF2B5EF4-FFF2-40B4-BE49-F238E27FC236}">
                <a16:creationId xmlns:a16="http://schemas.microsoft.com/office/drawing/2014/main" id="{2569CA2C-B609-4122-91D3-1561CDC50CD1}"/>
              </a:ext>
            </a:extLst>
          </p:cNvPr>
          <p:cNvGraphicFramePr>
            <a:graphicFrameLocks noGrp="1"/>
          </p:cNvGraphicFramePr>
          <p:nvPr>
            <p:extLst/>
          </p:nvPr>
        </p:nvGraphicFramePr>
        <p:xfrm>
          <a:off x="2743193" y="1434670"/>
          <a:ext cx="457202" cy="2395463"/>
        </p:xfrm>
        <a:graphic>
          <a:graphicData uri="http://schemas.openxmlformats.org/drawingml/2006/table">
            <a:tbl>
              <a:tblPr bandRow="1">
                <a:tableStyleId>{5C22544A-7EE6-4342-B048-85BDC9FD1C3A}</a:tableStyleId>
              </a:tblPr>
              <a:tblGrid>
                <a:gridCol w="457202">
                  <a:extLst>
                    <a:ext uri="{9D8B030D-6E8A-4147-A177-3AD203B41FA5}">
                      <a16:colId xmlns:a16="http://schemas.microsoft.com/office/drawing/2014/main" val="565462065"/>
                    </a:ext>
                  </a:extLst>
                </a:gridCol>
              </a:tblGrid>
              <a:tr h="342209">
                <a:tc>
                  <a:txBody>
                    <a:bodyPr/>
                    <a:lstStyle/>
                    <a:p>
                      <a:pPr algn="ctr"/>
                      <a:r>
                        <a:rPr lang="en-US" altLang="zh-CN" sz="1000" dirty="0"/>
                        <a:t>0</a:t>
                      </a:r>
                      <a:endParaRPr lang="zh-CN" altLang="en-US" sz="1000" dirty="0"/>
                    </a:p>
                  </a:txBody>
                  <a:tcPr marL="68580" marR="68580" marT="34290" marB="34290"/>
                </a:tc>
                <a:extLst>
                  <a:ext uri="{0D108BD9-81ED-4DB2-BD59-A6C34878D82A}">
                    <a16:rowId xmlns:a16="http://schemas.microsoft.com/office/drawing/2014/main" val="3666825426"/>
                  </a:ext>
                </a:extLst>
              </a:tr>
              <a:tr h="342209">
                <a:tc>
                  <a:txBody>
                    <a:bodyPr/>
                    <a:lstStyle/>
                    <a:p>
                      <a:pPr algn="ctr"/>
                      <a:r>
                        <a:rPr lang="en-US" altLang="zh-CN" sz="1000" dirty="0"/>
                        <a:t>1</a:t>
                      </a:r>
                      <a:endParaRPr lang="zh-CN" altLang="en-US" sz="1000" dirty="0"/>
                    </a:p>
                  </a:txBody>
                  <a:tcPr marL="68580" marR="68580" marT="34290" marB="34290"/>
                </a:tc>
                <a:extLst>
                  <a:ext uri="{0D108BD9-81ED-4DB2-BD59-A6C34878D82A}">
                    <a16:rowId xmlns:a16="http://schemas.microsoft.com/office/drawing/2014/main" val="1696462550"/>
                  </a:ext>
                </a:extLst>
              </a:tr>
              <a:tr h="342209">
                <a:tc>
                  <a:txBody>
                    <a:bodyPr/>
                    <a:lstStyle/>
                    <a:p>
                      <a:pPr algn="ctr"/>
                      <a:r>
                        <a:rPr lang="en-US" altLang="zh-CN" sz="1000" dirty="0"/>
                        <a:t>2</a:t>
                      </a:r>
                      <a:endParaRPr lang="zh-CN" altLang="en-US" sz="1000" dirty="0"/>
                    </a:p>
                  </a:txBody>
                  <a:tcPr marL="68580" marR="68580" marT="34290" marB="34290"/>
                </a:tc>
                <a:extLst>
                  <a:ext uri="{0D108BD9-81ED-4DB2-BD59-A6C34878D82A}">
                    <a16:rowId xmlns:a16="http://schemas.microsoft.com/office/drawing/2014/main" val="2274803975"/>
                  </a:ext>
                </a:extLst>
              </a:tr>
              <a:tr h="342209">
                <a:tc>
                  <a:txBody>
                    <a:bodyPr/>
                    <a:lstStyle/>
                    <a:p>
                      <a:pPr algn="ctr"/>
                      <a:r>
                        <a:rPr lang="en-US" altLang="zh-CN" sz="1000" dirty="0"/>
                        <a:t>3</a:t>
                      </a:r>
                      <a:endParaRPr lang="zh-CN" altLang="en-US" sz="1000" dirty="0"/>
                    </a:p>
                  </a:txBody>
                  <a:tcPr marL="68580" marR="68580" marT="34290" marB="34290"/>
                </a:tc>
                <a:extLst>
                  <a:ext uri="{0D108BD9-81ED-4DB2-BD59-A6C34878D82A}">
                    <a16:rowId xmlns:a16="http://schemas.microsoft.com/office/drawing/2014/main" val="1685288520"/>
                  </a:ext>
                </a:extLst>
              </a:tr>
              <a:tr h="342209">
                <a:tc>
                  <a:txBody>
                    <a:bodyPr/>
                    <a:lstStyle/>
                    <a:p>
                      <a:pPr algn="ctr"/>
                      <a:r>
                        <a:rPr lang="en-US" altLang="zh-CN" sz="1000" dirty="0"/>
                        <a:t>4</a:t>
                      </a:r>
                      <a:endParaRPr lang="zh-CN" altLang="en-US" sz="1000" dirty="0"/>
                    </a:p>
                  </a:txBody>
                  <a:tcPr marL="68580" marR="68580" marT="34290" marB="34290"/>
                </a:tc>
                <a:extLst>
                  <a:ext uri="{0D108BD9-81ED-4DB2-BD59-A6C34878D82A}">
                    <a16:rowId xmlns:a16="http://schemas.microsoft.com/office/drawing/2014/main" val="2124532361"/>
                  </a:ext>
                </a:extLst>
              </a:tr>
              <a:tr h="342209">
                <a:tc>
                  <a:txBody>
                    <a:bodyPr/>
                    <a:lstStyle/>
                    <a:p>
                      <a:pPr algn="ctr"/>
                      <a:r>
                        <a:rPr lang="en-US" altLang="zh-CN" sz="1000" dirty="0"/>
                        <a:t>5</a:t>
                      </a:r>
                      <a:endParaRPr lang="zh-CN" altLang="en-US" sz="1000" dirty="0"/>
                    </a:p>
                  </a:txBody>
                  <a:tcPr marL="68580" marR="68580" marT="34290" marB="34290"/>
                </a:tc>
                <a:extLst>
                  <a:ext uri="{0D108BD9-81ED-4DB2-BD59-A6C34878D82A}">
                    <a16:rowId xmlns:a16="http://schemas.microsoft.com/office/drawing/2014/main" val="600279964"/>
                  </a:ext>
                </a:extLst>
              </a:tr>
              <a:tr h="342209">
                <a:tc>
                  <a:txBody>
                    <a:bodyPr/>
                    <a:lstStyle/>
                    <a:p>
                      <a:pPr algn="ctr"/>
                      <a:r>
                        <a:rPr lang="en-US" altLang="zh-CN" sz="1000" dirty="0"/>
                        <a:t>……</a:t>
                      </a:r>
                      <a:endParaRPr lang="zh-CN" altLang="en-US" sz="1000" dirty="0"/>
                    </a:p>
                  </a:txBody>
                  <a:tcPr marL="68580" marR="68580" marT="34290" marB="34290"/>
                </a:tc>
                <a:extLst>
                  <a:ext uri="{0D108BD9-81ED-4DB2-BD59-A6C34878D82A}">
                    <a16:rowId xmlns:a16="http://schemas.microsoft.com/office/drawing/2014/main" val="1409126177"/>
                  </a:ext>
                </a:extLst>
              </a:tr>
            </a:tbl>
          </a:graphicData>
        </a:graphic>
      </p:graphicFrame>
      <p:graphicFrame>
        <p:nvGraphicFramePr>
          <p:cNvPr id="11" name="表格 10">
            <a:extLst>
              <a:ext uri="{FF2B5EF4-FFF2-40B4-BE49-F238E27FC236}">
                <a16:creationId xmlns:a16="http://schemas.microsoft.com/office/drawing/2014/main" id="{5F24580F-AA2E-45A1-8771-4E70989527BD}"/>
              </a:ext>
            </a:extLst>
          </p:cNvPr>
          <p:cNvGraphicFramePr>
            <a:graphicFrameLocks noGrp="1"/>
          </p:cNvGraphicFramePr>
          <p:nvPr>
            <p:extLst/>
          </p:nvPr>
        </p:nvGraphicFramePr>
        <p:xfrm>
          <a:off x="342896" y="3827543"/>
          <a:ext cx="1930402" cy="2055512"/>
        </p:xfrm>
        <a:graphic>
          <a:graphicData uri="http://schemas.openxmlformats.org/drawingml/2006/table">
            <a:tbl>
              <a:tblPr bandRow="1">
                <a:tableStyleId>{5C22544A-7EE6-4342-B048-85BDC9FD1C3A}</a:tableStyleId>
              </a:tblPr>
              <a:tblGrid>
                <a:gridCol w="965201">
                  <a:extLst>
                    <a:ext uri="{9D8B030D-6E8A-4147-A177-3AD203B41FA5}">
                      <a16:colId xmlns:a16="http://schemas.microsoft.com/office/drawing/2014/main" val="152453578"/>
                    </a:ext>
                  </a:extLst>
                </a:gridCol>
                <a:gridCol w="965201">
                  <a:extLst>
                    <a:ext uri="{9D8B030D-6E8A-4147-A177-3AD203B41FA5}">
                      <a16:colId xmlns:a16="http://schemas.microsoft.com/office/drawing/2014/main" val="3600246934"/>
                    </a:ext>
                  </a:extLst>
                </a:gridCol>
              </a:tblGrid>
              <a:tr h="256939">
                <a:tc>
                  <a:txBody>
                    <a:bodyPr/>
                    <a:lstStyle/>
                    <a:p>
                      <a:pPr algn="ctr"/>
                      <a:r>
                        <a:rPr lang="en-US" altLang="zh-CN" sz="1000" dirty="0"/>
                        <a:t>959</a:t>
                      </a:r>
                      <a:endParaRPr lang="zh-CN" altLang="en-US" sz="1000" dirty="0"/>
                    </a:p>
                  </a:txBody>
                  <a:tcPr marL="68580" marR="68580" marT="34290" marB="34290"/>
                </a:tc>
                <a:tc>
                  <a:txBody>
                    <a:bodyPr/>
                    <a:lstStyle/>
                    <a:p>
                      <a:pPr algn="ctr"/>
                      <a:r>
                        <a:rPr lang="en-US" altLang="zh-CN" sz="1000" dirty="0"/>
                        <a:t>2</a:t>
                      </a:r>
                      <a:endParaRPr lang="zh-CN" altLang="en-US" sz="1000" dirty="0"/>
                    </a:p>
                  </a:txBody>
                  <a:tcPr marL="68580" marR="68580" marT="34290" marB="34290"/>
                </a:tc>
                <a:extLst>
                  <a:ext uri="{0D108BD9-81ED-4DB2-BD59-A6C34878D82A}">
                    <a16:rowId xmlns:a16="http://schemas.microsoft.com/office/drawing/2014/main" val="937046437"/>
                  </a:ext>
                </a:extLst>
              </a:tr>
              <a:tr h="256939">
                <a:tc>
                  <a:txBody>
                    <a:bodyPr/>
                    <a:lstStyle/>
                    <a:p>
                      <a:pPr algn="ctr"/>
                      <a:r>
                        <a:rPr lang="en-US" altLang="zh-CN" sz="1000" dirty="0"/>
                        <a:t>960</a:t>
                      </a:r>
                      <a:endParaRPr lang="zh-CN" altLang="en-US" sz="1000" dirty="0"/>
                    </a:p>
                  </a:txBody>
                  <a:tcPr marL="68580" marR="68580" marT="34290" marB="34290"/>
                </a:tc>
                <a:tc>
                  <a:txBody>
                    <a:bodyPr/>
                    <a:lstStyle/>
                    <a:p>
                      <a:pPr algn="ctr"/>
                      <a:r>
                        <a:rPr lang="en-US" altLang="zh-CN" sz="1000" dirty="0"/>
                        <a:t>1</a:t>
                      </a:r>
                      <a:endParaRPr lang="zh-CN" altLang="en-US" sz="1000" dirty="0"/>
                    </a:p>
                  </a:txBody>
                  <a:tcPr marL="68580" marR="68580" marT="34290" marB="34290"/>
                </a:tc>
                <a:extLst>
                  <a:ext uri="{0D108BD9-81ED-4DB2-BD59-A6C34878D82A}">
                    <a16:rowId xmlns:a16="http://schemas.microsoft.com/office/drawing/2014/main" val="1788156108"/>
                  </a:ext>
                </a:extLst>
              </a:tr>
              <a:tr h="256939">
                <a:tc>
                  <a:txBody>
                    <a:bodyPr/>
                    <a:lstStyle/>
                    <a:p>
                      <a:pPr algn="ctr"/>
                      <a:r>
                        <a:rPr lang="en-US" altLang="zh-CN" sz="1000" dirty="0"/>
                        <a:t>960</a:t>
                      </a:r>
                      <a:endParaRPr lang="zh-CN" altLang="en-US" sz="1000" dirty="0"/>
                    </a:p>
                  </a:txBody>
                  <a:tcPr marL="68580" marR="68580" marT="34290" marB="34290"/>
                </a:tc>
                <a:tc>
                  <a:txBody>
                    <a:bodyPr/>
                    <a:lstStyle/>
                    <a:p>
                      <a:pPr algn="ctr"/>
                      <a:r>
                        <a:rPr lang="en-US" altLang="zh-CN" sz="1000" dirty="0"/>
                        <a:t>2</a:t>
                      </a:r>
                      <a:endParaRPr lang="zh-CN" altLang="en-US" sz="1000" dirty="0"/>
                    </a:p>
                  </a:txBody>
                  <a:tcPr marL="68580" marR="68580" marT="34290" marB="34290"/>
                </a:tc>
                <a:extLst>
                  <a:ext uri="{0D108BD9-81ED-4DB2-BD59-A6C34878D82A}">
                    <a16:rowId xmlns:a16="http://schemas.microsoft.com/office/drawing/2014/main" val="2142589325"/>
                  </a:ext>
                </a:extLst>
              </a:tr>
              <a:tr h="256939">
                <a:tc>
                  <a:txBody>
                    <a:bodyPr/>
                    <a:lstStyle/>
                    <a:p>
                      <a:pPr algn="ctr"/>
                      <a:r>
                        <a:rPr lang="en-US" altLang="zh-CN" sz="1000" dirty="0"/>
                        <a:t>959</a:t>
                      </a:r>
                      <a:endParaRPr lang="zh-CN" altLang="en-US" sz="1000" dirty="0"/>
                    </a:p>
                  </a:txBody>
                  <a:tcPr marL="68580" marR="68580" marT="34290" marB="34290"/>
                </a:tc>
                <a:tc>
                  <a:txBody>
                    <a:bodyPr/>
                    <a:lstStyle/>
                    <a:p>
                      <a:pPr algn="ctr"/>
                      <a:r>
                        <a:rPr lang="en-US" altLang="zh-CN" sz="1000" dirty="0">
                          <a:solidFill>
                            <a:srgbClr val="FF0000"/>
                          </a:solidFill>
                        </a:rPr>
                        <a:t>4</a:t>
                      </a:r>
                      <a:endParaRPr lang="zh-CN" altLang="en-US" sz="1000" dirty="0">
                        <a:solidFill>
                          <a:srgbClr val="FF0000"/>
                        </a:solidFill>
                      </a:endParaRPr>
                    </a:p>
                  </a:txBody>
                  <a:tcPr marL="68580" marR="68580" marT="34290" marB="34290"/>
                </a:tc>
                <a:extLst>
                  <a:ext uri="{0D108BD9-81ED-4DB2-BD59-A6C34878D82A}">
                    <a16:rowId xmlns:a16="http://schemas.microsoft.com/office/drawing/2014/main" val="3566802412"/>
                  </a:ext>
                </a:extLst>
              </a:tr>
              <a:tr h="256939">
                <a:tc>
                  <a:txBody>
                    <a:bodyPr/>
                    <a:lstStyle/>
                    <a:p>
                      <a:pPr algn="ctr"/>
                      <a:r>
                        <a:rPr lang="en-US" altLang="zh-CN" sz="1000" dirty="0"/>
                        <a:t>960</a:t>
                      </a:r>
                      <a:endParaRPr lang="zh-CN" altLang="en-US" sz="1000" dirty="0"/>
                    </a:p>
                  </a:txBody>
                  <a:tcPr marL="68580" marR="68580" marT="34290" marB="34290"/>
                </a:tc>
                <a:tc>
                  <a:txBody>
                    <a:bodyPr/>
                    <a:lstStyle/>
                    <a:p>
                      <a:pPr algn="ctr"/>
                      <a:r>
                        <a:rPr lang="en-US" altLang="zh-CN" sz="1000" dirty="0">
                          <a:solidFill>
                            <a:srgbClr val="FF0000"/>
                          </a:solidFill>
                        </a:rPr>
                        <a:t>4</a:t>
                      </a:r>
                      <a:endParaRPr lang="zh-CN" altLang="en-US" sz="1000" dirty="0">
                        <a:solidFill>
                          <a:srgbClr val="FF0000"/>
                        </a:solidFill>
                      </a:endParaRPr>
                    </a:p>
                  </a:txBody>
                  <a:tcPr marL="68580" marR="68580" marT="34290" marB="34290"/>
                </a:tc>
                <a:extLst>
                  <a:ext uri="{0D108BD9-81ED-4DB2-BD59-A6C34878D82A}">
                    <a16:rowId xmlns:a16="http://schemas.microsoft.com/office/drawing/2014/main" val="352098891"/>
                  </a:ext>
                </a:extLst>
              </a:tr>
              <a:tr h="256939">
                <a:tc>
                  <a:txBody>
                    <a:bodyPr/>
                    <a:lstStyle/>
                    <a:p>
                      <a:pPr algn="ctr"/>
                      <a:r>
                        <a:rPr lang="en-US" altLang="zh-CN" sz="1000" dirty="0"/>
                        <a:t>958</a:t>
                      </a:r>
                      <a:endParaRPr lang="zh-CN" altLang="en-US" sz="1000" dirty="0"/>
                    </a:p>
                  </a:txBody>
                  <a:tcPr marL="68580" marR="68580" marT="34290" marB="34290"/>
                </a:tc>
                <a:tc>
                  <a:txBody>
                    <a:bodyPr/>
                    <a:lstStyle/>
                    <a:p>
                      <a:pPr algn="ctr"/>
                      <a:r>
                        <a:rPr lang="en-US" altLang="zh-CN" sz="1000" dirty="0">
                          <a:solidFill>
                            <a:srgbClr val="FF0000"/>
                          </a:solidFill>
                        </a:rPr>
                        <a:t>5</a:t>
                      </a:r>
                      <a:endParaRPr lang="zh-CN" altLang="en-US" sz="1000" dirty="0">
                        <a:solidFill>
                          <a:srgbClr val="FF0000"/>
                        </a:solidFill>
                      </a:endParaRPr>
                    </a:p>
                  </a:txBody>
                  <a:tcPr marL="68580" marR="68580" marT="34290" marB="34290"/>
                </a:tc>
                <a:extLst>
                  <a:ext uri="{0D108BD9-81ED-4DB2-BD59-A6C34878D82A}">
                    <a16:rowId xmlns:a16="http://schemas.microsoft.com/office/drawing/2014/main" val="526302547"/>
                  </a:ext>
                </a:extLst>
              </a:tr>
              <a:tr h="256939">
                <a:tc>
                  <a:txBody>
                    <a:bodyPr/>
                    <a:lstStyle/>
                    <a:p>
                      <a:pPr algn="ctr"/>
                      <a:r>
                        <a:rPr lang="en-US" altLang="zh-CN" sz="1000" dirty="0"/>
                        <a:t>959</a:t>
                      </a:r>
                      <a:endParaRPr lang="zh-CN" altLang="en-US" sz="1000" dirty="0"/>
                    </a:p>
                  </a:txBody>
                  <a:tcPr marL="68580" marR="68580" marT="34290" marB="34290"/>
                </a:tc>
                <a:tc>
                  <a:txBody>
                    <a:bodyPr/>
                    <a:lstStyle/>
                    <a:p>
                      <a:pPr algn="ctr"/>
                      <a:r>
                        <a:rPr lang="en-US" altLang="zh-CN" sz="1000" dirty="0">
                          <a:solidFill>
                            <a:srgbClr val="FF0000"/>
                          </a:solidFill>
                        </a:rPr>
                        <a:t>5</a:t>
                      </a:r>
                      <a:endParaRPr lang="zh-CN" altLang="en-US" sz="1000" dirty="0">
                        <a:solidFill>
                          <a:srgbClr val="FF0000"/>
                        </a:solidFill>
                      </a:endParaRPr>
                    </a:p>
                  </a:txBody>
                  <a:tcPr marL="68580" marR="68580" marT="34290" marB="34290"/>
                </a:tc>
                <a:extLst>
                  <a:ext uri="{0D108BD9-81ED-4DB2-BD59-A6C34878D82A}">
                    <a16:rowId xmlns:a16="http://schemas.microsoft.com/office/drawing/2014/main" val="2405527747"/>
                  </a:ext>
                </a:extLst>
              </a:tr>
              <a:tr h="256939">
                <a:tc>
                  <a:txBody>
                    <a:bodyPr/>
                    <a:lstStyle/>
                    <a:p>
                      <a:pPr algn="ctr"/>
                      <a:r>
                        <a:rPr lang="en-US" altLang="zh-CN" sz="1000" dirty="0"/>
                        <a:t>960</a:t>
                      </a:r>
                      <a:endParaRPr lang="zh-CN" altLang="en-US" sz="1000" dirty="0"/>
                    </a:p>
                  </a:txBody>
                  <a:tcPr marL="68580" marR="68580" marT="34290" marB="34290"/>
                </a:tc>
                <a:tc>
                  <a:txBody>
                    <a:bodyPr/>
                    <a:lstStyle/>
                    <a:p>
                      <a:pPr algn="ctr"/>
                      <a:r>
                        <a:rPr lang="en-US" altLang="zh-CN" sz="1000" dirty="0">
                          <a:solidFill>
                            <a:srgbClr val="FF0000"/>
                          </a:solidFill>
                        </a:rPr>
                        <a:t>5</a:t>
                      </a:r>
                      <a:endParaRPr lang="zh-CN" altLang="en-US" sz="1000" dirty="0">
                        <a:solidFill>
                          <a:srgbClr val="FF0000"/>
                        </a:solidFill>
                      </a:endParaRPr>
                    </a:p>
                  </a:txBody>
                  <a:tcPr marL="68580" marR="68580" marT="34290" marB="34290"/>
                </a:tc>
                <a:extLst>
                  <a:ext uri="{0D108BD9-81ED-4DB2-BD59-A6C34878D82A}">
                    <a16:rowId xmlns:a16="http://schemas.microsoft.com/office/drawing/2014/main" val="1259516473"/>
                  </a:ext>
                </a:extLst>
              </a:tr>
            </a:tbl>
          </a:graphicData>
        </a:graphic>
      </p:graphicFrame>
      <p:graphicFrame>
        <p:nvGraphicFramePr>
          <p:cNvPr id="3" name="表格 2">
            <a:extLst>
              <a:ext uri="{FF2B5EF4-FFF2-40B4-BE49-F238E27FC236}">
                <a16:creationId xmlns:a16="http://schemas.microsoft.com/office/drawing/2014/main" id="{FEF9C195-7503-44FD-85EA-A80774A47299}"/>
              </a:ext>
            </a:extLst>
          </p:cNvPr>
          <p:cNvGraphicFramePr>
            <a:graphicFrameLocks noGrp="1"/>
          </p:cNvGraphicFramePr>
          <p:nvPr>
            <p:extLst/>
          </p:nvPr>
        </p:nvGraphicFramePr>
        <p:xfrm>
          <a:off x="2298702" y="4647636"/>
          <a:ext cx="774699" cy="1390650"/>
        </p:xfrm>
        <a:graphic>
          <a:graphicData uri="http://schemas.openxmlformats.org/drawingml/2006/table">
            <a:tbl>
              <a:tblPr bandRow="1">
                <a:tableStyleId>{5C22544A-7EE6-4342-B048-85BDC9FD1C3A}</a:tableStyleId>
              </a:tblPr>
              <a:tblGrid>
                <a:gridCol w="774699">
                  <a:extLst>
                    <a:ext uri="{9D8B030D-6E8A-4147-A177-3AD203B41FA5}">
                      <a16:colId xmlns:a16="http://schemas.microsoft.com/office/drawing/2014/main" val="1850585542"/>
                    </a:ext>
                  </a:extLst>
                </a:gridCol>
              </a:tblGrid>
              <a:tr h="278130">
                <a:tc>
                  <a:txBody>
                    <a:bodyPr/>
                    <a:lstStyle/>
                    <a:p>
                      <a:pPr algn="ctr"/>
                      <a:r>
                        <a:rPr lang="en-US" altLang="zh-CN" sz="1000" dirty="0"/>
                        <a:t>1</a:t>
                      </a:r>
                      <a:endParaRPr lang="zh-CN" altLang="en-US" sz="1000" dirty="0"/>
                    </a:p>
                  </a:txBody>
                  <a:tcPr marL="68580" marR="68580" marT="34290" marB="34290"/>
                </a:tc>
                <a:extLst>
                  <a:ext uri="{0D108BD9-81ED-4DB2-BD59-A6C34878D82A}">
                    <a16:rowId xmlns:a16="http://schemas.microsoft.com/office/drawing/2014/main" val="809525467"/>
                  </a:ext>
                </a:extLst>
              </a:tr>
              <a:tr h="278130">
                <a:tc>
                  <a:txBody>
                    <a:bodyPr/>
                    <a:lstStyle/>
                    <a:p>
                      <a:pPr algn="ctr"/>
                      <a:r>
                        <a:rPr lang="en-US" altLang="zh-CN" sz="1000" dirty="0"/>
                        <a:t>1</a:t>
                      </a:r>
                      <a:endParaRPr lang="zh-CN" altLang="en-US" sz="1000" dirty="0"/>
                    </a:p>
                  </a:txBody>
                  <a:tcPr marL="68580" marR="68580" marT="34290" marB="34290"/>
                </a:tc>
                <a:extLst>
                  <a:ext uri="{0D108BD9-81ED-4DB2-BD59-A6C34878D82A}">
                    <a16:rowId xmlns:a16="http://schemas.microsoft.com/office/drawing/2014/main" val="326655965"/>
                  </a:ext>
                </a:extLst>
              </a:tr>
              <a:tr h="278130">
                <a:tc>
                  <a:txBody>
                    <a:bodyPr/>
                    <a:lstStyle/>
                    <a:p>
                      <a:pPr algn="ctr"/>
                      <a:r>
                        <a:rPr lang="en-US" altLang="zh-CN" sz="1000" dirty="0"/>
                        <a:t>1</a:t>
                      </a:r>
                      <a:endParaRPr lang="zh-CN" altLang="en-US" sz="1000" dirty="0"/>
                    </a:p>
                  </a:txBody>
                  <a:tcPr marL="68580" marR="68580" marT="34290" marB="34290"/>
                </a:tc>
                <a:extLst>
                  <a:ext uri="{0D108BD9-81ED-4DB2-BD59-A6C34878D82A}">
                    <a16:rowId xmlns:a16="http://schemas.microsoft.com/office/drawing/2014/main" val="3959096305"/>
                  </a:ext>
                </a:extLst>
              </a:tr>
              <a:tr h="278130">
                <a:tc>
                  <a:txBody>
                    <a:bodyPr/>
                    <a:lstStyle/>
                    <a:p>
                      <a:pPr algn="ctr"/>
                      <a:r>
                        <a:rPr lang="en-US" altLang="zh-CN" sz="1000" dirty="0"/>
                        <a:t>1</a:t>
                      </a:r>
                      <a:endParaRPr lang="zh-CN" altLang="en-US" sz="1000" dirty="0"/>
                    </a:p>
                  </a:txBody>
                  <a:tcPr marL="68580" marR="68580" marT="34290" marB="34290"/>
                </a:tc>
                <a:extLst>
                  <a:ext uri="{0D108BD9-81ED-4DB2-BD59-A6C34878D82A}">
                    <a16:rowId xmlns:a16="http://schemas.microsoft.com/office/drawing/2014/main" val="2201115958"/>
                  </a:ext>
                </a:extLst>
              </a:tr>
              <a:tr h="278130">
                <a:tc>
                  <a:txBody>
                    <a:bodyPr/>
                    <a:lstStyle/>
                    <a:p>
                      <a:pPr algn="ctr"/>
                      <a:r>
                        <a:rPr lang="en-US" altLang="zh-CN" sz="1000" dirty="0"/>
                        <a:t>1</a:t>
                      </a:r>
                      <a:endParaRPr lang="zh-CN" altLang="en-US" sz="1000" dirty="0"/>
                    </a:p>
                  </a:txBody>
                  <a:tcPr marL="68580" marR="68580" marT="34290" marB="34290"/>
                </a:tc>
                <a:extLst>
                  <a:ext uri="{0D108BD9-81ED-4DB2-BD59-A6C34878D82A}">
                    <a16:rowId xmlns:a16="http://schemas.microsoft.com/office/drawing/2014/main" val="3412135587"/>
                  </a:ext>
                </a:extLst>
              </a:tr>
            </a:tbl>
          </a:graphicData>
        </a:graphic>
      </p:graphicFrame>
      <p:graphicFrame>
        <p:nvGraphicFramePr>
          <p:cNvPr id="5" name="表格 4">
            <a:extLst>
              <a:ext uri="{FF2B5EF4-FFF2-40B4-BE49-F238E27FC236}">
                <a16:creationId xmlns:a16="http://schemas.microsoft.com/office/drawing/2014/main" id="{D97ADC7A-2EB4-41B0-A752-665210F1C301}"/>
              </a:ext>
            </a:extLst>
          </p:cNvPr>
          <p:cNvGraphicFramePr>
            <a:graphicFrameLocks noGrp="1"/>
          </p:cNvGraphicFramePr>
          <p:nvPr>
            <p:extLst/>
          </p:nvPr>
        </p:nvGraphicFramePr>
        <p:xfrm>
          <a:off x="6515100" y="4631453"/>
          <a:ext cx="749297" cy="1390650"/>
        </p:xfrm>
        <a:graphic>
          <a:graphicData uri="http://schemas.openxmlformats.org/drawingml/2006/table">
            <a:tbl>
              <a:tblPr bandRow="1">
                <a:tableStyleId>{5C22544A-7EE6-4342-B048-85BDC9FD1C3A}</a:tableStyleId>
              </a:tblPr>
              <a:tblGrid>
                <a:gridCol w="749297">
                  <a:extLst>
                    <a:ext uri="{9D8B030D-6E8A-4147-A177-3AD203B41FA5}">
                      <a16:colId xmlns:a16="http://schemas.microsoft.com/office/drawing/2014/main" val="747116231"/>
                    </a:ext>
                  </a:extLst>
                </a:gridCol>
              </a:tblGrid>
              <a:tr h="278130">
                <a:tc>
                  <a:txBody>
                    <a:bodyPr/>
                    <a:lstStyle/>
                    <a:p>
                      <a:pPr algn="ctr"/>
                      <a:r>
                        <a:rPr lang="en-US" altLang="zh-CN" sz="1000" dirty="0"/>
                        <a:t>5</a:t>
                      </a:r>
                      <a:endParaRPr lang="zh-CN" altLang="en-US" sz="1000" dirty="0"/>
                    </a:p>
                  </a:txBody>
                  <a:tcPr marL="68580" marR="68580" marT="34290" marB="34290"/>
                </a:tc>
                <a:extLst>
                  <a:ext uri="{0D108BD9-81ED-4DB2-BD59-A6C34878D82A}">
                    <a16:rowId xmlns:a16="http://schemas.microsoft.com/office/drawing/2014/main" val="3174514134"/>
                  </a:ext>
                </a:extLst>
              </a:tr>
              <a:tr h="278130">
                <a:tc>
                  <a:txBody>
                    <a:bodyPr/>
                    <a:lstStyle/>
                    <a:p>
                      <a:pPr algn="ctr"/>
                      <a:r>
                        <a:rPr lang="en-US" altLang="zh-CN" sz="1000" dirty="0"/>
                        <a:t>5</a:t>
                      </a:r>
                      <a:endParaRPr lang="zh-CN" altLang="en-US" sz="1000" dirty="0"/>
                    </a:p>
                  </a:txBody>
                  <a:tcPr marL="68580" marR="68580" marT="34290" marB="34290"/>
                </a:tc>
                <a:extLst>
                  <a:ext uri="{0D108BD9-81ED-4DB2-BD59-A6C34878D82A}">
                    <a16:rowId xmlns:a16="http://schemas.microsoft.com/office/drawing/2014/main" val="565652011"/>
                  </a:ext>
                </a:extLst>
              </a:tr>
              <a:tr h="278130">
                <a:tc>
                  <a:txBody>
                    <a:bodyPr/>
                    <a:lstStyle/>
                    <a:p>
                      <a:pPr algn="ctr"/>
                      <a:r>
                        <a:rPr lang="en-US" altLang="zh-CN" sz="1000" dirty="0"/>
                        <a:t>5</a:t>
                      </a:r>
                      <a:endParaRPr lang="zh-CN" altLang="en-US" sz="1000" dirty="0"/>
                    </a:p>
                  </a:txBody>
                  <a:tcPr marL="68580" marR="68580" marT="34290" marB="34290"/>
                </a:tc>
                <a:extLst>
                  <a:ext uri="{0D108BD9-81ED-4DB2-BD59-A6C34878D82A}">
                    <a16:rowId xmlns:a16="http://schemas.microsoft.com/office/drawing/2014/main" val="3145450104"/>
                  </a:ext>
                </a:extLst>
              </a:tr>
              <a:tr h="278130">
                <a:tc>
                  <a:txBody>
                    <a:bodyPr/>
                    <a:lstStyle/>
                    <a:p>
                      <a:pPr algn="ctr"/>
                      <a:r>
                        <a:rPr lang="en-US" altLang="zh-CN" sz="1000" dirty="0"/>
                        <a:t>5</a:t>
                      </a:r>
                      <a:endParaRPr lang="zh-CN" altLang="en-US" sz="1000" dirty="0"/>
                    </a:p>
                  </a:txBody>
                  <a:tcPr marL="68580" marR="68580" marT="34290" marB="34290"/>
                </a:tc>
                <a:extLst>
                  <a:ext uri="{0D108BD9-81ED-4DB2-BD59-A6C34878D82A}">
                    <a16:rowId xmlns:a16="http://schemas.microsoft.com/office/drawing/2014/main" val="1537029316"/>
                  </a:ext>
                </a:extLst>
              </a:tr>
              <a:tr h="278130">
                <a:tc>
                  <a:txBody>
                    <a:bodyPr/>
                    <a:lstStyle/>
                    <a:p>
                      <a:pPr algn="ctr"/>
                      <a:r>
                        <a:rPr lang="en-US" altLang="zh-CN" sz="1000" dirty="0"/>
                        <a:t>5</a:t>
                      </a:r>
                      <a:endParaRPr lang="zh-CN" altLang="en-US" sz="1000" dirty="0"/>
                    </a:p>
                  </a:txBody>
                  <a:tcPr marL="68580" marR="68580" marT="34290" marB="34290"/>
                </a:tc>
                <a:extLst>
                  <a:ext uri="{0D108BD9-81ED-4DB2-BD59-A6C34878D82A}">
                    <a16:rowId xmlns:a16="http://schemas.microsoft.com/office/drawing/2014/main" val="345759575"/>
                  </a:ext>
                </a:extLst>
              </a:tr>
            </a:tbl>
          </a:graphicData>
        </a:graphic>
      </p:graphicFrame>
      <p:graphicFrame>
        <p:nvGraphicFramePr>
          <p:cNvPr id="12" name="表格 11">
            <a:extLst>
              <a:ext uri="{FF2B5EF4-FFF2-40B4-BE49-F238E27FC236}">
                <a16:creationId xmlns:a16="http://schemas.microsoft.com/office/drawing/2014/main" id="{8A3C492B-4382-4228-AACD-B97361642342}"/>
              </a:ext>
            </a:extLst>
          </p:cNvPr>
          <p:cNvGraphicFramePr>
            <a:graphicFrameLocks noGrp="1"/>
          </p:cNvGraphicFramePr>
          <p:nvPr>
            <p:extLst/>
          </p:nvPr>
        </p:nvGraphicFramePr>
        <p:xfrm>
          <a:off x="4521197" y="4647635"/>
          <a:ext cx="749297" cy="1374466"/>
        </p:xfrm>
        <a:graphic>
          <a:graphicData uri="http://schemas.openxmlformats.org/drawingml/2006/table">
            <a:tbl>
              <a:tblPr bandRow="1">
                <a:tableStyleId>{5C22544A-7EE6-4342-B048-85BDC9FD1C3A}</a:tableStyleId>
              </a:tblPr>
              <a:tblGrid>
                <a:gridCol w="749297">
                  <a:extLst>
                    <a:ext uri="{9D8B030D-6E8A-4147-A177-3AD203B41FA5}">
                      <a16:colId xmlns:a16="http://schemas.microsoft.com/office/drawing/2014/main" val="747116231"/>
                    </a:ext>
                  </a:extLst>
                </a:gridCol>
              </a:tblGrid>
              <a:tr h="255428">
                <a:tc>
                  <a:txBody>
                    <a:bodyPr/>
                    <a:lstStyle/>
                    <a:p>
                      <a:pPr algn="ctr"/>
                      <a:r>
                        <a:rPr lang="en-US" altLang="zh-CN" sz="1000" dirty="0"/>
                        <a:t>5</a:t>
                      </a:r>
                      <a:endParaRPr lang="zh-CN" altLang="en-US" sz="1000" dirty="0"/>
                    </a:p>
                  </a:txBody>
                  <a:tcPr marL="68580" marR="68580" marT="34290" marB="34290"/>
                </a:tc>
                <a:extLst>
                  <a:ext uri="{0D108BD9-81ED-4DB2-BD59-A6C34878D82A}">
                    <a16:rowId xmlns:a16="http://schemas.microsoft.com/office/drawing/2014/main" val="3174514134"/>
                  </a:ext>
                </a:extLst>
              </a:tr>
              <a:tr h="255428">
                <a:tc>
                  <a:txBody>
                    <a:bodyPr/>
                    <a:lstStyle/>
                    <a:p>
                      <a:pPr algn="ctr"/>
                      <a:r>
                        <a:rPr lang="en-US" altLang="zh-CN" sz="1000" dirty="0"/>
                        <a:t>5</a:t>
                      </a:r>
                      <a:endParaRPr lang="zh-CN" altLang="en-US" sz="1000" dirty="0"/>
                    </a:p>
                  </a:txBody>
                  <a:tcPr marL="68580" marR="68580" marT="34290" marB="34290"/>
                </a:tc>
                <a:extLst>
                  <a:ext uri="{0D108BD9-81ED-4DB2-BD59-A6C34878D82A}">
                    <a16:rowId xmlns:a16="http://schemas.microsoft.com/office/drawing/2014/main" val="565652011"/>
                  </a:ext>
                </a:extLst>
              </a:tr>
              <a:tr h="352754">
                <a:tc>
                  <a:txBody>
                    <a:bodyPr/>
                    <a:lstStyle/>
                    <a:p>
                      <a:pPr algn="ctr"/>
                      <a:r>
                        <a:rPr lang="en-US" altLang="zh-CN" sz="1000" dirty="0"/>
                        <a:t>1</a:t>
                      </a:r>
                      <a:endParaRPr lang="zh-CN" altLang="en-US" sz="1000" dirty="0"/>
                    </a:p>
                  </a:txBody>
                  <a:tcPr marL="68580" marR="68580" marT="34290" marB="34290"/>
                </a:tc>
                <a:extLst>
                  <a:ext uri="{0D108BD9-81ED-4DB2-BD59-A6C34878D82A}">
                    <a16:rowId xmlns:a16="http://schemas.microsoft.com/office/drawing/2014/main" val="3145450104"/>
                  </a:ext>
                </a:extLst>
              </a:tr>
              <a:tr h="255428">
                <a:tc>
                  <a:txBody>
                    <a:bodyPr/>
                    <a:lstStyle/>
                    <a:p>
                      <a:pPr algn="ctr"/>
                      <a:r>
                        <a:rPr lang="en-US" altLang="zh-CN" sz="1000" dirty="0"/>
                        <a:t>5</a:t>
                      </a:r>
                      <a:endParaRPr lang="zh-CN" altLang="en-US" sz="1000" dirty="0"/>
                    </a:p>
                  </a:txBody>
                  <a:tcPr marL="68580" marR="68580" marT="34290" marB="34290"/>
                </a:tc>
                <a:extLst>
                  <a:ext uri="{0D108BD9-81ED-4DB2-BD59-A6C34878D82A}">
                    <a16:rowId xmlns:a16="http://schemas.microsoft.com/office/drawing/2014/main" val="1537029316"/>
                  </a:ext>
                </a:extLst>
              </a:tr>
              <a:tr h="255428">
                <a:tc>
                  <a:txBody>
                    <a:bodyPr/>
                    <a:lstStyle/>
                    <a:p>
                      <a:pPr algn="ctr"/>
                      <a:r>
                        <a:rPr lang="en-US" altLang="zh-CN" sz="1000" dirty="0"/>
                        <a:t>1</a:t>
                      </a:r>
                      <a:endParaRPr lang="zh-CN" altLang="en-US" sz="1000" dirty="0"/>
                    </a:p>
                  </a:txBody>
                  <a:tcPr marL="68580" marR="68580" marT="34290" marB="34290"/>
                </a:tc>
                <a:extLst>
                  <a:ext uri="{0D108BD9-81ED-4DB2-BD59-A6C34878D82A}">
                    <a16:rowId xmlns:a16="http://schemas.microsoft.com/office/drawing/2014/main" val="345759575"/>
                  </a:ext>
                </a:extLst>
              </a:tr>
            </a:tbl>
          </a:graphicData>
        </a:graphic>
      </p:graphicFrame>
      <p:graphicFrame>
        <p:nvGraphicFramePr>
          <p:cNvPr id="6" name="表格 5">
            <a:extLst>
              <a:ext uri="{FF2B5EF4-FFF2-40B4-BE49-F238E27FC236}">
                <a16:creationId xmlns:a16="http://schemas.microsoft.com/office/drawing/2014/main" id="{C687386C-8417-49DF-A081-F694649DA6B2}"/>
              </a:ext>
            </a:extLst>
          </p:cNvPr>
          <p:cNvGraphicFramePr>
            <a:graphicFrameLocks noGrp="1"/>
          </p:cNvGraphicFramePr>
          <p:nvPr>
            <p:extLst/>
          </p:nvPr>
        </p:nvGraphicFramePr>
        <p:xfrm>
          <a:off x="6515100" y="4371095"/>
          <a:ext cx="749297" cy="278130"/>
        </p:xfrm>
        <a:graphic>
          <a:graphicData uri="http://schemas.openxmlformats.org/drawingml/2006/table">
            <a:tbl>
              <a:tblPr firstRow="1" bandRow="1">
                <a:tableStyleId>{5C22544A-7EE6-4342-B048-85BDC9FD1C3A}</a:tableStyleId>
              </a:tblPr>
              <a:tblGrid>
                <a:gridCol w="749297">
                  <a:extLst>
                    <a:ext uri="{9D8B030D-6E8A-4147-A177-3AD203B41FA5}">
                      <a16:colId xmlns:a16="http://schemas.microsoft.com/office/drawing/2014/main" val="1391924279"/>
                    </a:ext>
                  </a:extLst>
                </a:gridCol>
              </a:tblGrid>
              <a:tr h="278130">
                <a:tc>
                  <a:txBody>
                    <a:bodyPr/>
                    <a:lstStyle/>
                    <a:p>
                      <a:pPr algn="ctr"/>
                      <a:r>
                        <a:rPr lang="zh-CN" altLang="en-US" sz="1000" dirty="0"/>
                        <a:t>标记值</a:t>
                      </a:r>
                    </a:p>
                  </a:txBody>
                  <a:tcPr marL="68580" marR="68580" marT="34290" marB="34290"/>
                </a:tc>
                <a:extLst>
                  <a:ext uri="{0D108BD9-81ED-4DB2-BD59-A6C34878D82A}">
                    <a16:rowId xmlns:a16="http://schemas.microsoft.com/office/drawing/2014/main" val="1705786270"/>
                  </a:ext>
                </a:extLst>
              </a:tr>
            </a:tbl>
          </a:graphicData>
        </a:graphic>
      </p:graphicFrame>
      <p:graphicFrame>
        <p:nvGraphicFramePr>
          <p:cNvPr id="14" name="表格 13">
            <a:extLst>
              <a:ext uri="{FF2B5EF4-FFF2-40B4-BE49-F238E27FC236}">
                <a16:creationId xmlns:a16="http://schemas.microsoft.com/office/drawing/2014/main" id="{172E4BCF-EF09-486D-B20F-841A883A47EA}"/>
              </a:ext>
            </a:extLst>
          </p:cNvPr>
          <p:cNvGraphicFramePr>
            <a:graphicFrameLocks noGrp="1"/>
          </p:cNvGraphicFramePr>
          <p:nvPr>
            <p:extLst/>
          </p:nvPr>
        </p:nvGraphicFramePr>
        <p:xfrm>
          <a:off x="4521197" y="4349098"/>
          <a:ext cx="749297" cy="222885"/>
        </p:xfrm>
        <a:graphic>
          <a:graphicData uri="http://schemas.openxmlformats.org/drawingml/2006/table">
            <a:tbl>
              <a:tblPr firstRow="1" bandRow="1">
                <a:tableStyleId>{5C22544A-7EE6-4342-B048-85BDC9FD1C3A}</a:tableStyleId>
              </a:tblPr>
              <a:tblGrid>
                <a:gridCol w="749297">
                  <a:extLst>
                    <a:ext uri="{9D8B030D-6E8A-4147-A177-3AD203B41FA5}">
                      <a16:colId xmlns:a16="http://schemas.microsoft.com/office/drawing/2014/main" val="1391924279"/>
                    </a:ext>
                  </a:extLst>
                </a:gridCol>
              </a:tblGrid>
              <a:tr h="222885">
                <a:tc>
                  <a:txBody>
                    <a:bodyPr/>
                    <a:lstStyle/>
                    <a:p>
                      <a:pPr algn="ctr"/>
                      <a:r>
                        <a:rPr lang="zh-CN" altLang="en-US" sz="1000" dirty="0"/>
                        <a:t>标记值</a:t>
                      </a:r>
                    </a:p>
                  </a:txBody>
                  <a:tcPr marL="68580" marR="68580" marT="34290" marB="34290"/>
                </a:tc>
                <a:extLst>
                  <a:ext uri="{0D108BD9-81ED-4DB2-BD59-A6C34878D82A}">
                    <a16:rowId xmlns:a16="http://schemas.microsoft.com/office/drawing/2014/main" val="1705786270"/>
                  </a:ext>
                </a:extLst>
              </a:tr>
            </a:tbl>
          </a:graphicData>
        </a:graphic>
      </p:graphicFrame>
      <p:graphicFrame>
        <p:nvGraphicFramePr>
          <p:cNvPr id="17" name="表格 16">
            <a:extLst>
              <a:ext uri="{FF2B5EF4-FFF2-40B4-BE49-F238E27FC236}">
                <a16:creationId xmlns:a16="http://schemas.microsoft.com/office/drawing/2014/main" id="{DABB8636-C07E-4337-A78C-CD9B9FDF4744}"/>
              </a:ext>
            </a:extLst>
          </p:cNvPr>
          <p:cNvGraphicFramePr>
            <a:graphicFrameLocks noGrp="1"/>
          </p:cNvGraphicFramePr>
          <p:nvPr>
            <p:extLst/>
          </p:nvPr>
        </p:nvGraphicFramePr>
        <p:xfrm>
          <a:off x="2298702" y="4349099"/>
          <a:ext cx="749297" cy="278130"/>
        </p:xfrm>
        <a:graphic>
          <a:graphicData uri="http://schemas.openxmlformats.org/drawingml/2006/table">
            <a:tbl>
              <a:tblPr firstRow="1" bandRow="1">
                <a:tableStyleId>{5C22544A-7EE6-4342-B048-85BDC9FD1C3A}</a:tableStyleId>
              </a:tblPr>
              <a:tblGrid>
                <a:gridCol w="749297">
                  <a:extLst>
                    <a:ext uri="{9D8B030D-6E8A-4147-A177-3AD203B41FA5}">
                      <a16:colId xmlns:a16="http://schemas.microsoft.com/office/drawing/2014/main" val="1391924279"/>
                    </a:ext>
                  </a:extLst>
                </a:gridCol>
              </a:tblGrid>
              <a:tr h="278130">
                <a:tc>
                  <a:txBody>
                    <a:bodyPr/>
                    <a:lstStyle/>
                    <a:p>
                      <a:pPr algn="ctr"/>
                      <a:r>
                        <a:rPr lang="zh-CN" altLang="en-US" sz="1000" dirty="0"/>
                        <a:t>标记值</a:t>
                      </a:r>
                    </a:p>
                  </a:txBody>
                  <a:tcPr marL="68580" marR="68580" marT="34290" marB="34290"/>
                </a:tc>
                <a:extLst>
                  <a:ext uri="{0D108BD9-81ED-4DB2-BD59-A6C34878D82A}">
                    <a16:rowId xmlns:a16="http://schemas.microsoft.com/office/drawing/2014/main" val="1705786270"/>
                  </a:ext>
                </a:extLst>
              </a:tr>
            </a:tbl>
          </a:graphicData>
        </a:graphic>
      </p:graphicFrame>
      <p:sp>
        <p:nvSpPr>
          <p:cNvPr id="9" name="箭头: 右 8">
            <a:extLst>
              <a:ext uri="{FF2B5EF4-FFF2-40B4-BE49-F238E27FC236}">
                <a16:creationId xmlns:a16="http://schemas.microsoft.com/office/drawing/2014/main" id="{123498A9-25DF-41BF-8C46-9BAD11DBD114}"/>
              </a:ext>
            </a:extLst>
          </p:cNvPr>
          <p:cNvSpPr/>
          <p:nvPr/>
        </p:nvSpPr>
        <p:spPr>
          <a:xfrm>
            <a:off x="3365497" y="5251450"/>
            <a:ext cx="863603" cy="355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箭头: 右 12">
            <a:extLst>
              <a:ext uri="{FF2B5EF4-FFF2-40B4-BE49-F238E27FC236}">
                <a16:creationId xmlns:a16="http://schemas.microsoft.com/office/drawing/2014/main" id="{05042FB7-45EC-4A58-A6A6-F42A5CE201C2}"/>
              </a:ext>
            </a:extLst>
          </p:cNvPr>
          <p:cNvSpPr/>
          <p:nvPr/>
        </p:nvSpPr>
        <p:spPr>
          <a:xfrm>
            <a:off x="5523745" y="5251450"/>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灯片编号占位符 15">
            <a:extLst>
              <a:ext uri="{FF2B5EF4-FFF2-40B4-BE49-F238E27FC236}">
                <a16:creationId xmlns:a16="http://schemas.microsoft.com/office/drawing/2014/main" id="{13E03F43-A73E-4498-B801-F70F0D1A3CC9}"/>
              </a:ext>
            </a:extLst>
          </p:cNvPr>
          <p:cNvSpPr>
            <a:spLocks noGrp="1"/>
          </p:cNvSpPr>
          <p:nvPr>
            <p:ph type="sldNum" sz="quarter" idx="12"/>
          </p:nvPr>
        </p:nvSpPr>
        <p:spPr/>
        <p:txBody>
          <a:bodyPr/>
          <a:lstStyle/>
          <a:p>
            <a:r>
              <a:rPr lang="en-US" altLang="zh-CN" dirty="0"/>
              <a:t>17</a:t>
            </a:r>
            <a:endParaRPr lang="zh-CN" altLang="en-US" dirty="0"/>
          </a:p>
        </p:txBody>
      </p:sp>
    </p:spTree>
    <p:extLst>
      <p:ext uri="{BB962C8B-B14F-4D97-AF65-F5344CB8AC3E}">
        <p14:creationId xmlns:p14="http://schemas.microsoft.com/office/powerpoint/2010/main" val="728054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D1EA8B-8082-4CA9-BD97-AE4E57782B47}"/>
              </a:ext>
            </a:extLst>
          </p:cNvPr>
          <p:cNvSpPr>
            <a:spLocks noGrp="1"/>
          </p:cNvSpPr>
          <p:nvPr>
            <p:ph type="title"/>
          </p:nvPr>
        </p:nvSpPr>
        <p:spPr>
          <a:xfrm>
            <a:off x="323528" y="734547"/>
            <a:ext cx="8229600" cy="562074"/>
          </a:xfrm>
        </p:spPr>
        <p:txBody>
          <a:bodyPr>
            <a:normAutofit/>
          </a:bodyPr>
          <a:lstStyle/>
          <a:p>
            <a:pPr algn="l"/>
            <a:r>
              <a:rPr lang="zh-CN" altLang="en-US" sz="2800" dirty="0"/>
              <a:t>相邻重建算法简介 </a:t>
            </a:r>
          </a:p>
        </p:txBody>
      </p:sp>
      <p:sp>
        <p:nvSpPr>
          <p:cNvPr id="6" name="文本框 5">
            <a:extLst>
              <a:ext uri="{FF2B5EF4-FFF2-40B4-BE49-F238E27FC236}">
                <a16:creationId xmlns:a16="http://schemas.microsoft.com/office/drawing/2014/main" id="{5A04C13A-5383-44CD-92BC-5ED727CEBDA6}"/>
              </a:ext>
            </a:extLst>
          </p:cNvPr>
          <p:cNvSpPr txBox="1"/>
          <p:nvPr/>
        </p:nvSpPr>
        <p:spPr>
          <a:xfrm>
            <a:off x="251520" y="1700808"/>
            <a:ext cx="8229600" cy="3970318"/>
          </a:xfrm>
          <a:prstGeom prst="rect">
            <a:avLst/>
          </a:prstGeom>
          <a:noFill/>
        </p:spPr>
        <p:txBody>
          <a:bodyPr wrap="square" rtlCol="0">
            <a:spAutoFit/>
          </a:bodyPr>
          <a:lstStyle/>
          <a:p>
            <a:r>
              <a:rPr lang="en-US" altLang="zh-CN" sz="2800" dirty="0">
                <a:latin typeface="+mn-ea"/>
              </a:rPr>
              <a:t>1.</a:t>
            </a:r>
            <a:r>
              <a:rPr lang="zh-CN" altLang="en-US" sz="2800" dirty="0">
                <a:latin typeface="+mn-ea"/>
              </a:rPr>
              <a:t>先确定第一个着火像素，把它标记为（</a:t>
            </a:r>
            <a:r>
              <a:rPr lang="en-US" altLang="zh-CN" sz="2800" dirty="0">
                <a:latin typeface="+mn-ea"/>
              </a:rPr>
              <a:t>1+hit</a:t>
            </a:r>
            <a:r>
              <a:rPr lang="zh-CN" altLang="en-US" sz="2800" dirty="0">
                <a:latin typeface="+mn-ea"/>
              </a:rPr>
              <a:t>数）；</a:t>
            </a:r>
            <a:endParaRPr lang="en-US" altLang="zh-CN" sz="2800" dirty="0">
              <a:latin typeface="+mn-ea"/>
            </a:endParaRPr>
          </a:p>
          <a:p>
            <a:r>
              <a:rPr lang="en-US" altLang="zh-CN" sz="2800" dirty="0">
                <a:latin typeface="+mn-ea"/>
              </a:rPr>
              <a:t>2.</a:t>
            </a:r>
            <a:r>
              <a:rPr lang="zh-CN" altLang="en-US" sz="2800" dirty="0">
                <a:latin typeface="+mn-ea"/>
              </a:rPr>
              <a:t>若该着火像素的相邻像素（上下左右像素）着火，则把相邻着火像素标记为（</a:t>
            </a:r>
            <a:r>
              <a:rPr lang="en-US" altLang="zh-CN" sz="2800" dirty="0">
                <a:latin typeface="+mn-ea"/>
              </a:rPr>
              <a:t>1+hit</a:t>
            </a:r>
            <a:r>
              <a:rPr lang="zh-CN" altLang="en-US" sz="2800" dirty="0">
                <a:latin typeface="+mn-ea"/>
              </a:rPr>
              <a:t>数）；</a:t>
            </a:r>
            <a:endParaRPr lang="en-US" altLang="zh-CN" sz="2800" dirty="0">
              <a:latin typeface="+mn-ea"/>
            </a:endParaRPr>
          </a:p>
          <a:p>
            <a:r>
              <a:rPr lang="en-US" altLang="zh-CN" sz="2800" dirty="0">
                <a:latin typeface="+mn-ea"/>
              </a:rPr>
              <a:t>3.</a:t>
            </a:r>
            <a:r>
              <a:rPr lang="zh-CN" altLang="en-US" sz="2800" dirty="0">
                <a:latin typeface="+mn-ea"/>
              </a:rPr>
              <a:t>若相邻像素的相邻像素也着火，则把他们也标记为（</a:t>
            </a:r>
            <a:r>
              <a:rPr lang="en-US" altLang="zh-CN" sz="2800" dirty="0">
                <a:latin typeface="+mn-ea"/>
              </a:rPr>
              <a:t>1+hit</a:t>
            </a:r>
            <a:r>
              <a:rPr lang="zh-CN" altLang="en-US" sz="2800" dirty="0">
                <a:latin typeface="+mn-ea"/>
              </a:rPr>
              <a:t>数）；</a:t>
            </a:r>
            <a:endParaRPr lang="en-US" altLang="zh-CN" sz="2800" dirty="0">
              <a:latin typeface="+mn-ea"/>
            </a:endParaRPr>
          </a:p>
          <a:p>
            <a:r>
              <a:rPr lang="en-US" altLang="zh-CN" sz="2800" dirty="0">
                <a:latin typeface="+mn-ea"/>
              </a:rPr>
              <a:t>4.</a:t>
            </a:r>
            <a:r>
              <a:rPr lang="zh-CN" altLang="en-US" sz="2800" dirty="0">
                <a:latin typeface="+mn-ea"/>
              </a:rPr>
              <a:t>一直找相邻着火像素并标记为（</a:t>
            </a:r>
            <a:r>
              <a:rPr lang="en-US" altLang="zh-CN" sz="2800" dirty="0">
                <a:latin typeface="+mn-ea"/>
              </a:rPr>
              <a:t>1+hit</a:t>
            </a:r>
            <a:r>
              <a:rPr lang="zh-CN" altLang="en-US" sz="2800" dirty="0">
                <a:latin typeface="+mn-ea"/>
              </a:rPr>
              <a:t>数），直到把整个</a:t>
            </a:r>
            <a:r>
              <a:rPr lang="en-US" altLang="zh-CN" sz="2800" dirty="0">
                <a:latin typeface="+mn-ea"/>
              </a:rPr>
              <a:t>Cluster</a:t>
            </a:r>
            <a:r>
              <a:rPr lang="zh-CN" altLang="en-US" sz="2800" dirty="0">
                <a:latin typeface="+mn-ea"/>
              </a:rPr>
              <a:t>包含的像素都标记为（</a:t>
            </a:r>
            <a:r>
              <a:rPr lang="en-US" altLang="zh-CN" sz="2800" dirty="0">
                <a:latin typeface="+mn-ea"/>
              </a:rPr>
              <a:t>1+hit</a:t>
            </a:r>
            <a:r>
              <a:rPr lang="zh-CN" altLang="en-US" sz="2800" dirty="0">
                <a:latin typeface="+mn-ea"/>
              </a:rPr>
              <a:t>数）。</a:t>
            </a:r>
            <a:endParaRPr lang="en-US" altLang="zh-CN" sz="2800" dirty="0">
              <a:latin typeface="+mn-ea"/>
            </a:endParaRPr>
          </a:p>
          <a:p>
            <a:r>
              <a:rPr lang="en-US" altLang="zh-CN" sz="2800" dirty="0">
                <a:latin typeface="+mn-ea"/>
              </a:rPr>
              <a:t>5.</a:t>
            </a:r>
            <a:r>
              <a:rPr lang="zh-CN" altLang="en-US" sz="2800" dirty="0">
                <a:latin typeface="+mn-ea"/>
              </a:rPr>
              <a:t>根据中心法把</a:t>
            </a:r>
            <a:r>
              <a:rPr lang="en-US" altLang="zh-CN" sz="2800" dirty="0">
                <a:latin typeface="+mn-ea"/>
              </a:rPr>
              <a:t>Cluster</a:t>
            </a:r>
            <a:r>
              <a:rPr lang="zh-CN" altLang="en-US" sz="2800" dirty="0">
                <a:latin typeface="+mn-ea"/>
              </a:rPr>
              <a:t>重建为坐标。</a:t>
            </a:r>
            <a:endParaRPr lang="en-US" altLang="zh-CN" sz="2800" dirty="0">
              <a:latin typeface="+mn-ea"/>
            </a:endParaRPr>
          </a:p>
          <a:p>
            <a:r>
              <a:rPr lang="en-US" altLang="zh-CN" sz="2800" dirty="0">
                <a:latin typeface="+mn-ea"/>
              </a:rPr>
              <a:t>6.</a:t>
            </a:r>
            <a:r>
              <a:rPr lang="zh-CN" altLang="en-US" sz="2800" dirty="0">
                <a:latin typeface="+mn-ea"/>
              </a:rPr>
              <a:t>根据上述方法，重建下一个</a:t>
            </a:r>
            <a:r>
              <a:rPr lang="en-US" altLang="zh-CN" sz="2800" dirty="0">
                <a:latin typeface="+mn-ea"/>
              </a:rPr>
              <a:t>hit</a:t>
            </a:r>
            <a:r>
              <a:rPr lang="zh-CN" altLang="en-US" sz="2800" dirty="0">
                <a:latin typeface="+mn-ea"/>
              </a:rPr>
              <a:t>坐标。</a:t>
            </a:r>
          </a:p>
        </p:txBody>
      </p:sp>
      <p:sp>
        <p:nvSpPr>
          <p:cNvPr id="4" name="日期占位符 3">
            <a:extLst>
              <a:ext uri="{FF2B5EF4-FFF2-40B4-BE49-F238E27FC236}">
                <a16:creationId xmlns:a16="http://schemas.microsoft.com/office/drawing/2014/main" id="{FAAC9E87-E80B-4A1C-9FFE-E67564D872AC}"/>
              </a:ext>
            </a:extLst>
          </p:cNvPr>
          <p:cNvSpPr>
            <a:spLocks noGrp="1"/>
          </p:cNvSpPr>
          <p:nvPr>
            <p:ph type="dt" sz="half" idx="10"/>
          </p:nvPr>
        </p:nvSpPr>
        <p:spPr/>
        <p:txBody>
          <a:bodyPr/>
          <a:lstStyle/>
          <a:p>
            <a:r>
              <a:rPr lang="en-US" altLang="zh-CN"/>
              <a:t>2018/6/22</a:t>
            </a:r>
            <a:endParaRPr lang="zh-CN" altLang="en-US"/>
          </a:p>
        </p:txBody>
      </p:sp>
      <p:sp>
        <p:nvSpPr>
          <p:cNvPr id="5" name="页脚占位符 4">
            <a:extLst>
              <a:ext uri="{FF2B5EF4-FFF2-40B4-BE49-F238E27FC236}">
                <a16:creationId xmlns:a16="http://schemas.microsoft.com/office/drawing/2014/main" id="{3636B1F7-9DE8-4A40-BD3D-C1CD87120C53}"/>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7" name="灯片编号占位符 6">
            <a:extLst>
              <a:ext uri="{FF2B5EF4-FFF2-40B4-BE49-F238E27FC236}">
                <a16:creationId xmlns:a16="http://schemas.microsoft.com/office/drawing/2014/main" id="{259010A2-C472-4DE3-8745-6664D90EF00E}"/>
              </a:ext>
            </a:extLst>
          </p:cNvPr>
          <p:cNvSpPr>
            <a:spLocks noGrp="1"/>
          </p:cNvSpPr>
          <p:nvPr>
            <p:ph type="sldNum" sz="quarter" idx="12"/>
          </p:nvPr>
        </p:nvSpPr>
        <p:spPr/>
        <p:txBody>
          <a:bodyPr/>
          <a:lstStyle/>
          <a:p>
            <a:r>
              <a:rPr lang="en-US" altLang="zh-CN" dirty="0"/>
              <a:t>18</a:t>
            </a:r>
            <a:endParaRPr lang="zh-CN" altLang="en-US" dirty="0"/>
          </a:p>
        </p:txBody>
      </p:sp>
    </p:spTree>
    <p:extLst>
      <p:ext uri="{BB962C8B-B14F-4D97-AF65-F5344CB8AC3E}">
        <p14:creationId xmlns:p14="http://schemas.microsoft.com/office/powerpoint/2010/main" val="3815476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a:extLst>
              <a:ext uri="{FF2B5EF4-FFF2-40B4-BE49-F238E27FC236}">
                <a16:creationId xmlns:a16="http://schemas.microsoft.com/office/drawing/2014/main" id="{DA5D8963-B0E6-4811-B15D-86338958A33C}"/>
              </a:ext>
            </a:extLst>
          </p:cNvPr>
          <p:cNvGraphicFramePr>
            <a:graphicFrameLocks noGrp="1"/>
          </p:cNvGraphicFramePr>
          <p:nvPr>
            <p:extLst/>
          </p:nvPr>
        </p:nvGraphicFramePr>
        <p:xfrm>
          <a:off x="1" y="1397002"/>
          <a:ext cx="2843808" cy="5307804"/>
        </p:xfrm>
        <a:graphic>
          <a:graphicData uri="http://schemas.openxmlformats.org/drawingml/2006/table">
            <a:tbl>
              <a:tblPr firstRow="1" bandRow="1">
                <a:tableStyleId>{5C22544A-7EE6-4342-B048-85BDC9FD1C3A}</a:tableStyleId>
              </a:tblPr>
              <a:tblGrid>
                <a:gridCol w="947936">
                  <a:extLst>
                    <a:ext uri="{9D8B030D-6E8A-4147-A177-3AD203B41FA5}">
                      <a16:colId xmlns:a16="http://schemas.microsoft.com/office/drawing/2014/main" val="150608124"/>
                    </a:ext>
                  </a:extLst>
                </a:gridCol>
                <a:gridCol w="947936">
                  <a:extLst>
                    <a:ext uri="{9D8B030D-6E8A-4147-A177-3AD203B41FA5}">
                      <a16:colId xmlns:a16="http://schemas.microsoft.com/office/drawing/2014/main" val="869448362"/>
                    </a:ext>
                  </a:extLst>
                </a:gridCol>
                <a:gridCol w="947936">
                  <a:extLst>
                    <a:ext uri="{9D8B030D-6E8A-4147-A177-3AD203B41FA5}">
                      <a16:colId xmlns:a16="http://schemas.microsoft.com/office/drawing/2014/main" val="2166855025"/>
                    </a:ext>
                  </a:extLst>
                </a:gridCol>
              </a:tblGrid>
              <a:tr h="518636">
                <a:tc>
                  <a:txBody>
                    <a:bodyPr/>
                    <a:lstStyle/>
                    <a:p>
                      <a:pPr algn="ctr"/>
                      <a:r>
                        <a:rPr lang="en-US" altLang="zh-CN" sz="1800" dirty="0"/>
                        <a:t>Column</a:t>
                      </a:r>
                      <a:endParaRPr lang="zh-CN" altLang="en-US" sz="1800" dirty="0"/>
                    </a:p>
                  </a:txBody>
                  <a:tcPr/>
                </a:tc>
                <a:tc>
                  <a:txBody>
                    <a:bodyPr/>
                    <a:lstStyle/>
                    <a:p>
                      <a:pPr algn="ctr"/>
                      <a:r>
                        <a:rPr lang="en-US" altLang="zh-CN" dirty="0"/>
                        <a:t>Row</a:t>
                      </a:r>
                      <a:endParaRPr lang="zh-CN" altLang="en-US" dirty="0"/>
                    </a:p>
                  </a:txBody>
                  <a:tcPr/>
                </a:tc>
                <a:tc>
                  <a:txBody>
                    <a:bodyPr/>
                    <a:lstStyle/>
                    <a:p>
                      <a:pPr algn="ctr"/>
                      <a:r>
                        <a:rPr lang="zh-CN" altLang="en-US" dirty="0"/>
                        <a:t>标记值</a:t>
                      </a:r>
                    </a:p>
                  </a:txBody>
                  <a:tcPr/>
                </a:tc>
                <a:extLst>
                  <a:ext uri="{0D108BD9-81ED-4DB2-BD59-A6C34878D82A}">
                    <a16:rowId xmlns:a16="http://schemas.microsoft.com/office/drawing/2014/main" val="3777143425"/>
                  </a:ext>
                </a:extLst>
              </a:tr>
              <a:tr h="518636">
                <a:tc>
                  <a:txBody>
                    <a:bodyPr/>
                    <a:lstStyle/>
                    <a:p>
                      <a:pPr algn="ctr"/>
                      <a:r>
                        <a:rPr lang="en-US" altLang="zh-CN" dirty="0"/>
                        <a:t>1</a:t>
                      </a:r>
                      <a:endParaRPr lang="zh-CN" altLang="en-US" dirty="0"/>
                    </a:p>
                  </a:txBody>
                  <a:tcPr/>
                </a:tc>
                <a:tc>
                  <a:txBody>
                    <a:bodyPr/>
                    <a:lstStyle/>
                    <a:p>
                      <a:pPr algn="ctr"/>
                      <a:r>
                        <a:rPr lang="en-US" altLang="zh-CN" dirty="0"/>
                        <a:t>2</a:t>
                      </a:r>
                      <a:endParaRPr lang="zh-CN" altLang="en-US" dirty="0"/>
                    </a:p>
                  </a:txBody>
                  <a:tcPr/>
                </a:tc>
                <a:tc>
                  <a:txBody>
                    <a:bodyPr/>
                    <a:lstStyle/>
                    <a:p>
                      <a:pPr algn="ctr"/>
                      <a:r>
                        <a:rPr lang="en-US" altLang="zh-CN" dirty="0"/>
                        <a:t>1</a:t>
                      </a:r>
                      <a:endParaRPr lang="zh-CN" altLang="en-US" dirty="0"/>
                    </a:p>
                  </a:txBody>
                  <a:tcPr/>
                </a:tc>
                <a:extLst>
                  <a:ext uri="{0D108BD9-81ED-4DB2-BD59-A6C34878D82A}">
                    <a16:rowId xmlns:a16="http://schemas.microsoft.com/office/drawing/2014/main" val="2164116902"/>
                  </a:ext>
                </a:extLst>
              </a:tr>
              <a:tr h="518636">
                <a:tc>
                  <a:txBody>
                    <a:bodyPr/>
                    <a:lstStyle/>
                    <a:p>
                      <a:pPr algn="ctr"/>
                      <a:r>
                        <a:rPr lang="en-US" altLang="zh-CN" dirty="0"/>
                        <a:t>1</a:t>
                      </a:r>
                      <a:endParaRPr lang="zh-CN" altLang="en-US" dirty="0"/>
                    </a:p>
                  </a:txBody>
                  <a:tcPr/>
                </a:tc>
                <a:tc>
                  <a:txBody>
                    <a:bodyPr/>
                    <a:lstStyle/>
                    <a:p>
                      <a:pPr algn="ctr"/>
                      <a:r>
                        <a:rPr lang="en-US" altLang="zh-CN" dirty="0"/>
                        <a:t>3</a:t>
                      </a:r>
                      <a:endParaRPr lang="zh-CN" altLang="en-US" dirty="0"/>
                    </a:p>
                  </a:txBody>
                  <a:tcPr/>
                </a:tc>
                <a:tc>
                  <a:txBody>
                    <a:bodyPr/>
                    <a:lstStyle/>
                    <a:p>
                      <a:pPr algn="ctr"/>
                      <a:r>
                        <a:rPr lang="en-US" altLang="zh-CN" dirty="0"/>
                        <a:t>1</a:t>
                      </a:r>
                      <a:endParaRPr lang="zh-CN" altLang="en-US" dirty="0"/>
                    </a:p>
                  </a:txBody>
                  <a:tcPr/>
                </a:tc>
                <a:extLst>
                  <a:ext uri="{0D108BD9-81ED-4DB2-BD59-A6C34878D82A}">
                    <a16:rowId xmlns:a16="http://schemas.microsoft.com/office/drawing/2014/main" val="1938368842"/>
                  </a:ext>
                </a:extLst>
              </a:tr>
              <a:tr h="518636">
                <a:tc>
                  <a:txBody>
                    <a:bodyPr/>
                    <a:lstStyle/>
                    <a:p>
                      <a:pPr algn="ctr"/>
                      <a:r>
                        <a:rPr lang="en-US" altLang="zh-CN" dirty="0"/>
                        <a:t>2</a:t>
                      </a:r>
                      <a:endParaRPr lang="zh-CN" altLang="en-US" dirty="0"/>
                    </a:p>
                  </a:txBody>
                  <a:tcPr/>
                </a:tc>
                <a:tc>
                  <a:txBody>
                    <a:bodyPr/>
                    <a:lstStyle/>
                    <a:p>
                      <a:pPr algn="ctr"/>
                      <a:r>
                        <a:rPr lang="en-US" altLang="zh-CN" dirty="0"/>
                        <a:t>1</a:t>
                      </a:r>
                      <a:endParaRPr lang="zh-CN" altLang="en-US" dirty="0"/>
                    </a:p>
                  </a:txBody>
                  <a:tcPr/>
                </a:tc>
                <a:tc>
                  <a:txBody>
                    <a:bodyPr/>
                    <a:lstStyle/>
                    <a:p>
                      <a:pPr algn="ctr"/>
                      <a:r>
                        <a:rPr lang="en-US" altLang="zh-CN" dirty="0"/>
                        <a:t>1</a:t>
                      </a:r>
                      <a:endParaRPr lang="zh-CN" altLang="en-US" dirty="0"/>
                    </a:p>
                  </a:txBody>
                  <a:tcPr/>
                </a:tc>
                <a:extLst>
                  <a:ext uri="{0D108BD9-81ED-4DB2-BD59-A6C34878D82A}">
                    <a16:rowId xmlns:a16="http://schemas.microsoft.com/office/drawing/2014/main" val="4127147925"/>
                  </a:ext>
                </a:extLst>
              </a:tr>
              <a:tr h="518636">
                <a:tc>
                  <a:txBody>
                    <a:bodyPr/>
                    <a:lstStyle/>
                    <a:p>
                      <a:pPr algn="ctr"/>
                      <a:r>
                        <a:rPr lang="en-US" altLang="zh-CN" dirty="0"/>
                        <a:t>2</a:t>
                      </a:r>
                      <a:endParaRPr lang="zh-CN" altLang="en-US" dirty="0"/>
                    </a:p>
                  </a:txBody>
                  <a:tcPr/>
                </a:tc>
                <a:tc>
                  <a:txBody>
                    <a:bodyPr/>
                    <a:lstStyle/>
                    <a:p>
                      <a:pPr algn="ctr"/>
                      <a:r>
                        <a:rPr lang="en-US" altLang="zh-CN" dirty="0"/>
                        <a:t>2</a:t>
                      </a:r>
                      <a:endParaRPr lang="zh-CN" altLang="en-US" dirty="0"/>
                    </a:p>
                  </a:txBody>
                  <a:tcPr/>
                </a:tc>
                <a:tc>
                  <a:txBody>
                    <a:bodyPr/>
                    <a:lstStyle/>
                    <a:p>
                      <a:pPr algn="ctr"/>
                      <a:r>
                        <a:rPr lang="en-US" altLang="zh-CN" dirty="0"/>
                        <a:t>1</a:t>
                      </a:r>
                      <a:endParaRPr lang="zh-CN" altLang="en-US" dirty="0"/>
                    </a:p>
                  </a:txBody>
                  <a:tcPr/>
                </a:tc>
                <a:extLst>
                  <a:ext uri="{0D108BD9-81ED-4DB2-BD59-A6C34878D82A}">
                    <a16:rowId xmlns:a16="http://schemas.microsoft.com/office/drawing/2014/main" val="2791383050"/>
                  </a:ext>
                </a:extLst>
              </a:tr>
              <a:tr h="518636">
                <a:tc>
                  <a:txBody>
                    <a:bodyPr/>
                    <a:lstStyle/>
                    <a:p>
                      <a:pPr algn="ctr"/>
                      <a:r>
                        <a:rPr lang="en-US" altLang="zh-CN" dirty="0"/>
                        <a:t>2</a:t>
                      </a:r>
                      <a:endParaRPr lang="zh-CN" altLang="en-US" dirty="0"/>
                    </a:p>
                  </a:txBody>
                  <a:tcPr/>
                </a:tc>
                <a:tc>
                  <a:txBody>
                    <a:bodyPr/>
                    <a:lstStyle/>
                    <a:p>
                      <a:pPr algn="ctr"/>
                      <a:r>
                        <a:rPr lang="en-US" altLang="zh-CN" dirty="0"/>
                        <a:t>3</a:t>
                      </a:r>
                      <a:endParaRPr lang="zh-CN" altLang="en-US" dirty="0"/>
                    </a:p>
                  </a:txBody>
                  <a:tcPr/>
                </a:tc>
                <a:tc>
                  <a:txBody>
                    <a:bodyPr/>
                    <a:lstStyle/>
                    <a:p>
                      <a:pPr algn="ctr"/>
                      <a:r>
                        <a:rPr lang="en-US" altLang="zh-CN" dirty="0"/>
                        <a:t>1</a:t>
                      </a:r>
                      <a:endParaRPr lang="zh-CN" altLang="en-US" dirty="0"/>
                    </a:p>
                  </a:txBody>
                  <a:tcPr/>
                </a:tc>
                <a:extLst>
                  <a:ext uri="{0D108BD9-81ED-4DB2-BD59-A6C34878D82A}">
                    <a16:rowId xmlns:a16="http://schemas.microsoft.com/office/drawing/2014/main" val="4252973730"/>
                  </a:ext>
                </a:extLst>
              </a:tr>
              <a:tr h="518636">
                <a:tc>
                  <a:txBody>
                    <a:bodyPr/>
                    <a:lstStyle/>
                    <a:p>
                      <a:pPr algn="ctr"/>
                      <a:r>
                        <a:rPr lang="en-US" altLang="zh-CN" dirty="0"/>
                        <a:t>3</a:t>
                      </a:r>
                      <a:endParaRPr lang="zh-CN" altLang="en-US" dirty="0"/>
                    </a:p>
                  </a:txBody>
                  <a:tcPr/>
                </a:tc>
                <a:tc>
                  <a:txBody>
                    <a:bodyPr/>
                    <a:lstStyle/>
                    <a:p>
                      <a:pPr algn="ctr"/>
                      <a:r>
                        <a:rPr lang="en-US" altLang="zh-CN" dirty="0"/>
                        <a:t>1</a:t>
                      </a:r>
                      <a:endParaRPr lang="zh-CN" altLang="en-US" dirty="0"/>
                    </a:p>
                  </a:txBody>
                  <a:tcPr/>
                </a:tc>
                <a:tc>
                  <a:txBody>
                    <a:bodyPr/>
                    <a:lstStyle/>
                    <a:p>
                      <a:pPr algn="ctr"/>
                      <a:r>
                        <a:rPr lang="en-US" altLang="zh-CN" dirty="0"/>
                        <a:t>1</a:t>
                      </a:r>
                      <a:endParaRPr lang="zh-CN" altLang="en-US" dirty="0"/>
                    </a:p>
                  </a:txBody>
                  <a:tcPr/>
                </a:tc>
                <a:extLst>
                  <a:ext uri="{0D108BD9-81ED-4DB2-BD59-A6C34878D82A}">
                    <a16:rowId xmlns:a16="http://schemas.microsoft.com/office/drawing/2014/main" val="3498193837"/>
                  </a:ext>
                </a:extLst>
              </a:tr>
              <a:tr h="518636">
                <a:tc>
                  <a:txBody>
                    <a:bodyPr/>
                    <a:lstStyle/>
                    <a:p>
                      <a:pPr algn="ctr"/>
                      <a:r>
                        <a:rPr lang="en-US" altLang="zh-CN" dirty="0"/>
                        <a:t>3</a:t>
                      </a:r>
                      <a:endParaRPr lang="zh-CN" altLang="en-US" dirty="0"/>
                    </a:p>
                  </a:txBody>
                  <a:tcPr/>
                </a:tc>
                <a:tc>
                  <a:txBody>
                    <a:bodyPr/>
                    <a:lstStyle/>
                    <a:p>
                      <a:pPr algn="ctr"/>
                      <a:r>
                        <a:rPr lang="en-US" altLang="zh-CN" dirty="0"/>
                        <a:t>2</a:t>
                      </a:r>
                      <a:endParaRPr lang="zh-CN" altLang="en-US" dirty="0"/>
                    </a:p>
                  </a:txBody>
                  <a:tcPr/>
                </a:tc>
                <a:tc>
                  <a:txBody>
                    <a:bodyPr/>
                    <a:lstStyle/>
                    <a:p>
                      <a:pPr algn="ctr"/>
                      <a:r>
                        <a:rPr lang="en-US" altLang="zh-CN" dirty="0"/>
                        <a:t>1</a:t>
                      </a:r>
                      <a:endParaRPr lang="zh-CN" altLang="en-US" dirty="0"/>
                    </a:p>
                  </a:txBody>
                  <a:tcPr/>
                </a:tc>
                <a:extLst>
                  <a:ext uri="{0D108BD9-81ED-4DB2-BD59-A6C34878D82A}">
                    <a16:rowId xmlns:a16="http://schemas.microsoft.com/office/drawing/2014/main" val="1156747750"/>
                  </a:ext>
                </a:extLst>
              </a:tr>
              <a:tr h="518636">
                <a:tc>
                  <a:txBody>
                    <a:bodyPr/>
                    <a:lstStyle/>
                    <a:p>
                      <a:pPr algn="ctr"/>
                      <a:r>
                        <a:rPr lang="en-US" altLang="zh-CN" dirty="0"/>
                        <a:t>3</a:t>
                      </a:r>
                      <a:endParaRPr lang="zh-CN" altLang="en-US" dirty="0"/>
                    </a:p>
                  </a:txBody>
                  <a:tcPr/>
                </a:tc>
                <a:tc>
                  <a:txBody>
                    <a:bodyPr/>
                    <a:lstStyle/>
                    <a:p>
                      <a:pPr algn="ctr"/>
                      <a:r>
                        <a:rPr lang="en-US" altLang="zh-CN" dirty="0"/>
                        <a:t>3</a:t>
                      </a:r>
                      <a:endParaRPr lang="zh-CN" altLang="en-US" dirty="0"/>
                    </a:p>
                  </a:txBody>
                  <a:tcPr/>
                </a:tc>
                <a:tc>
                  <a:txBody>
                    <a:bodyPr/>
                    <a:lstStyle/>
                    <a:p>
                      <a:pPr algn="ctr"/>
                      <a:r>
                        <a:rPr lang="en-US" altLang="zh-CN" dirty="0"/>
                        <a:t>1</a:t>
                      </a:r>
                      <a:endParaRPr lang="zh-CN" altLang="en-US" dirty="0"/>
                    </a:p>
                  </a:txBody>
                  <a:tcPr/>
                </a:tc>
                <a:extLst>
                  <a:ext uri="{0D108BD9-81ED-4DB2-BD59-A6C34878D82A}">
                    <a16:rowId xmlns:a16="http://schemas.microsoft.com/office/drawing/2014/main" val="1886341726"/>
                  </a:ext>
                </a:extLst>
              </a:tr>
              <a:tr h="518636">
                <a:tc>
                  <a:txBody>
                    <a:bodyPr/>
                    <a:lstStyle/>
                    <a:p>
                      <a:pPr algn="ctr"/>
                      <a:r>
                        <a:rPr lang="en-US" altLang="zh-CN" dirty="0"/>
                        <a:t>5</a:t>
                      </a:r>
                      <a:endParaRPr lang="zh-CN" altLang="en-US" dirty="0"/>
                    </a:p>
                  </a:txBody>
                  <a:tcPr/>
                </a:tc>
                <a:tc>
                  <a:txBody>
                    <a:bodyPr/>
                    <a:lstStyle/>
                    <a:p>
                      <a:pPr algn="ctr"/>
                      <a:r>
                        <a:rPr lang="en-US" altLang="zh-CN" dirty="0"/>
                        <a:t>2</a:t>
                      </a:r>
                      <a:endParaRPr lang="zh-CN" altLang="en-US" dirty="0"/>
                    </a:p>
                  </a:txBody>
                  <a:tcPr/>
                </a:tc>
                <a:tc>
                  <a:txBody>
                    <a:bodyPr/>
                    <a:lstStyle/>
                    <a:p>
                      <a:pPr algn="ctr"/>
                      <a:r>
                        <a:rPr lang="en-US" altLang="zh-CN" dirty="0"/>
                        <a:t>1</a:t>
                      </a:r>
                      <a:endParaRPr lang="zh-CN" altLang="en-US" dirty="0"/>
                    </a:p>
                  </a:txBody>
                  <a:tcPr/>
                </a:tc>
                <a:extLst>
                  <a:ext uri="{0D108BD9-81ED-4DB2-BD59-A6C34878D82A}">
                    <a16:rowId xmlns:a16="http://schemas.microsoft.com/office/drawing/2014/main" val="1487816617"/>
                  </a:ext>
                </a:extLst>
              </a:tr>
            </a:tbl>
          </a:graphicData>
        </a:graphic>
      </p:graphicFrame>
      <p:graphicFrame>
        <p:nvGraphicFramePr>
          <p:cNvPr id="9" name="表格 8">
            <a:extLst>
              <a:ext uri="{FF2B5EF4-FFF2-40B4-BE49-F238E27FC236}">
                <a16:creationId xmlns:a16="http://schemas.microsoft.com/office/drawing/2014/main" id="{225C22AE-9995-4AC2-B111-62D6B3C26EFC}"/>
              </a:ext>
            </a:extLst>
          </p:cNvPr>
          <p:cNvGraphicFramePr>
            <a:graphicFrameLocks noGrp="1"/>
          </p:cNvGraphicFramePr>
          <p:nvPr>
            <p:extLst/>
          </p:nvPr>
        </p:nvGraphicFramePr>
        <p:xfrm>
          <a:off x="3076127" y="128143"/>
          <a:ext cx="5484437" cy="1485900"/>
        </p:xfrm>
        <a:graphic>
          <a:graphicData uri="http://schemas.openxmlformats.org/drawingml/2006/table">
            <a:tbl>
              <a:tblPr firstRow="1" bandRow="1">
                <a:tableStyleId>{5C22544A-7EE6-4342-B048-85BDC9FD1C3A}</a:tableStyleId>
              </a:tblPr>
              <a:tblGrid>
                <a:gridCol w="783491">
                  <a:extLst>
                    <a:ext uri="{9D8B030D-6E8A-4147-A177-3AD203B41FA5}">
                      <a16:colId xmlns:a16="http://schemas.microsoft.com/office/drawing/2014/main" val="2189866784"/>
                    </a:ext>
                  </a:extLst>
                </a:gridCol>
                <a:gridCol w="783491">
                  <a:extLst>
                    <a:ext uri="{9D8B030D-6E8A-4147-A177-3AD203B41FA5}">
                      <a16:colId xmlns:a16="http://schemas.microsoft.com/office/drawing/2014/main" val="1227125225"/>
                    </a:ext>
                  </a:extLst>
                </a:gridCol>
                <a:gridCol w="783491">
                  <a:extLst>
                    <a:ext uri="{9D8B030D-6E8A-4147-A177-3AD203B41FA5}">
                      <a16:colId xmlns:a16="http://schemas.microsoft.com/office/drawing/2014/main" val="614083892"/>
                    </a:ext>
                  </a:extLst>
                </a:gridCol>
                <a:gridCol w="783491">
                  <a:extLst>
                    <a:ext uri="{9D8B030D-6E8A-4147-A177-3AD203B41FA5}">
                      <a16:colId xmlns:a16="http://schemas.microsoft.com/office/drawing/2014/main" val="2755625641"/>
                    </a:ext>
                  </a:extLst>
                </a:gridCol>
                <a:gridCol w="783491">
                  <a:extLst>
                    <a:ext uri="{9D8B030D-6E8A-4147-A177-3AD203B41FA5}">
                      <a16:colId xmlns:a16="http://schemas.microsoft.com/office/drawing/2014/main" val="3651675251"/>
                    </a:ext>
                  </a:extLst>
                </a:gridCol>
                <a:gridCol w="783491">
                  <a:extLst>
                    <a:ext uri="{9D8B030D-6E8A-4147-A177-3AD203B41FA5}">
                      <a16:colId xmlns:a16="http://schemas.microsoft.com/office/drawing/2014/main" val="2643013996"/>
                    </a:ext>
                  </a:extLst>
                </a:gridCol>
                <a:gridCol w="783491">
                  <a:extLst>
                    <a:ext uri="{9D8B030D-6E8A-4147-A177-3AD203B41FA5}">
                      <a16:colId xmlns:a16="http://schemas.microsoft.com/office/drawing/2014/main" val="4257862347"/>
                    </a:ext>
                  </a:extLst>
                </a:gridCol>
              </a:tblGrid>
              <a:tr h="286174">
                <a:tc>
                  <a:txBody>
                    <a:bodyPr/>
                    <a:lstStyle/>
                    <a:p>
                      <a:pPr algn="ctr"/>
                      <a:endParaRPr lang="zh-CN" altLang="en-US" dirty="0"/>
                    </a:p>
                  </a:txBody>
                  <a:tcPr/>
                </a:tc>
                <a:tc>
                  <a:txBody>
                    <a:bodyPr/>
                    <a:lstStyle/>
                    <a:p>
                      <a:pPr algn="ctr"/>
                      <a:r>
                        <a:rPr lang="en-US" altLang="zh-CN" dirty="0"/>
                        <a:t>1</a:t>
                      </a:r>
                      <a:endParaRPr lang="zh-CN" altLang="en-US" dirty="0"/>
                    </a:p>
                  </a:txBody>
                  <a:tcPr/>
                </a:tc>
                <a:tc>
                  <a:txBody>
                    <a:bodyPr/>
                    <a:lstStyle/>
                    <a:p>
                      <a:pPr algn="ctr"/>
                      <a:r>
                        <a:rPr lang="en-US" altLang="zh-CN" dirty="0"/>
                        <a:t>2</a:t>
                      </a:r>
                      <a:endParaRPr lang="zh-CN" altLang="en-US" dirty="0"/>
                    </a:p>
                  </a:txBody>
                  <a:tcPr/>
                </a:tc>
                <a:tc>
                  <a:txBody>
                    <a:bodyPr/>
                    <a:lstStyle/>
                    <a:p>
                      <a:pPr algn="ctr"/>
                      <a:r>
                        <a:rPr lang="en-US" altLang="zh-CN" dirty="0"/>
                        <a:t>3</a:t>
                      </a:r>
                      <a:endParaRPr lang="zh-CN" altLang="en-US" dirty="0"/>
                    </a:p>
                  </a:txBody>
                  <a:tcPr/>
                </a:tc>
                <a:tc>
                  <a:txBody>
                    <a:bodyPr/>
                    <a:lstStyle/>
                    <a:p>
                      <a:pPr algn="ctr"/>
                      <a:r>
                        <a:rPr lang="en-US" altLang="zh-CN" dirty="0"/>
                        <a:t>4</a:t>
                      </a:r>
                      <a:endParaRPr lang="zh-CN" altLang="en-US" dirty="0"/>
                    </a:p>
                  </a:txBody>
                  <a:tcPr/>
                </a:tc>
                <a:tc>
                  <a:txBody>
                    <a:bodyPr/>
                    <a:lstStyle/>
                    <a:p>
                      <a:pPr algn="ctr"/>
                      <a:r>
                        <a:rPr lang="en-US" altLang="zh-CN" dirty="0"/>
                        <a:t>5</a:t>
                      </a:r>
                      <a:endParaRPr lang="zh-CN" altLang="en-US" dirty="0"/>
                    </a:p>
                  </a:txBody>
                  <a:tcPr/>
                </a:tc>
                <a:tc>
                  <a:txBody>
                    <a:bodyPr/>
                    <a:lstStyle/>
                    <a:p>
                      <a:pPr algn="ctr"/>
                      <a:r>
                        <a:rPr lang="en-US" altLang="zh-CN" dirty="0"/>
                        <a:t>6</a:t>
                      </a:r>
                      <a:endParaRPr lang="zh-CN" altLang="en-US" dirty="0"/>
                    </a:p>
                  </a:txBody>
                  <a:tcPr/>
                </a:tc>
                <a:extLst>
                  <a:ext uri="{0D108BD9-81ED-4DB2-BD59-A6C34878D82A}">
                    <a16:rowId xmlns:a16="http://schemas.microsoft.com/office/drawing/2014/main" val="2989051242"/>
                  </a:ext>
                </a:extLst>
              </a:tr>
              <a:tr h="286174">
                <a:tc>
                  <a:txBody>
                    <a:bodyPr/>
                    <a:lstStyle/>
                    <a:p>
                      <a:pPr algn="ctr"/>
                      <a:r>
                        <a:rPr lang="en-US" altLang="zh-CN" dirty="0"/>
                        <a:t>1</a:t>
                      </a:r>
                      <a:endParaRPr lang="zh-CN" altLang="en-US" dirty="0"/>
                    </a:p>
                  </a:txBody>
                  <a:tcPr/>
                </a:tc>
                <a:tc>
                  <a:txBody>
                    <a:bodyPr/>
                    <a:lstStyle/>
                    <a:p>
                      <a:pPr algn="ctr"/>
                      <a:endParaRPr lang="zh-CN" altLang="en-US" dirty="0">
                        <a:solidFill>
                          <a:srgbClr val="FFC000"/>
                        </a:solidFill>
                      </a:endParaRPr>
                    </a:p>
                  </a:txBody>
                  <a:tcPr/>
                </a:tc>
                <a:tc>
                  <a:txBody>
                    <a:bodyPr/>
                    <a:lstStyle/>
                    <a:p>
                      <a:pPr algn="ctr"/>
                      <a:r>
                        <a:rPr lang="en-US" altLang="zh-CN" dirty="0"/>
                        <a:t>1</a:t>
                      </a:r>
                      <a:endParaRPr lang="zh-CN" altLang="en-US" dirty="0"/>
                    </a:p>
                  </a:txBody>
                  <a:tcPr>
                    <a:solidFill>
                      <a:srgbClr val="FFC000"/>
                    </a:solidFill>
                  </a:tcPr>
                </a:tc>
                <a:tc>
                  <a:txBody>
                    <a:bodyPr/>
                    <a:lstStyle/>
                    <a:p>
                      <a:pPr algn="ctr"/>
                      <a:r>
                        <a:rPr lang="en-US" altLang="zh-CN" dirty="0"/>
                        <a:t>1</a:t>
                      </a:r>
                      <a:endParaRPr lang="zh-CN" altLang="en-US" dirty="0"/>
                    </a:p>
                  </a:txBody>
                  <a:tcPr>
                    <a:solidFill>
                      <a:srgbClr val="FFC000"/>
                    </a:solidFill>
                  </a:tcPr>
                </a:tc>
                <a:tc>
                  <a:txBody>
                    <a:bodyPr/>
                    <a:lstStyle/>
                    <a:p>
                      <a:pPr algn="ctr"/>
                      <a:endParaRPr lang="zh-CN" altLang="en-US" dirty="0"/>
                    </a:p>
                  </a:txBody>
                  <a:tcPr/>
                </a:tc>
                <a:tc>
                  <a:txBody>
                    <a:bodyPr/>
                    <a:lstStyle/>
                    <a:p>
                      <a:pPr algn="ctr"/>
                      <a:endParaRPr lang="zh-CN" altLang="en-US"/>
                    </a:p>
                  </a:txBody>
                  <a:tcPr/>
                </a:tc>
                <a:tc>
                  <a:txBody>
                    <a:bodyPr/>
                    <a:lstStyle/>
                    <a:p>
                      <a:pPr algn="ctr"/>
                      <a:endParaRPr lang="zh-CN" altLang="en-US"/>
                    </a:p>
                  </a:txBody>
                  <a:tcPr/>
                </a:tc>
                <a:extLst>
                  <a:ext uri="{0D108BD9-81ED-4DB2-BD59-A6C34878D82A}">
                    <a16:rowId xmlns:a16="http://schemas.microsoft.com/office/drawing/2014/main" val="2823162477"/>
                  </a:ext>
                </a:extLst>
              </a:tr>
              <a:tr h="286174">
                <a:tc>
                  <a:txBody>
                    <a:bodyPr/>
                    <a:lstStyle/>
                    <a:p>
                      <a:pPr algn="ctr"/>
                      <a:r>
                        <a:rPr lang="en-US" altLang="zh-CN" dirty="0"/>
                        <a:t>2</a:t>
                      </a:r>
                      <a:endParaRPr lang="zh-CN" altLang="en-US" dirty="0"/>
                    </a:p>
                  </a:txBody>
                  <a:tcPr/>
                </a:tc>
                <a:tc>
                  <a:txBody>
                    <a:bodyPr/>
                    <a:lstStyle/>
                    <a:p>
                      <a:pPr algn="ctr"/>
                      <a:r>
                        <a:rPr lang="en-US" altLang="zh-CN" dirty="0"/>
                        <a:t>1</a:t>
                      </a:r>
                      <a:endParaRPr lang="zh-CN" altLang="en-US" dirty="0"/>
                    </a:p>
                  </a:txBody>
                  <a:tcPr>
                    <a:solidFill>
                      <a:srgbClr val="FFC000"/>
                    </a:solidFill>
                  </a:tcPr>
                </a:tc>
                <a:tc>
                  <a:txBody>
                    <a:bodyPr/>
                    <a:lstStyle/>
                    <a:p>
                      <a:pPr algn="ctr"/>
                      <a:r>
                        <a:rPr lang="en-US" altLang="zh-CN" dirty="0"/>
                        <a:t>1</a:t>
                      </a:r>
                      <a:endParaRPr lang="zh-CN" altLang="en-US" dirty="0"/>
                    </a:p>
                  </a:txBody>
                  <a:tcPr>
                    <a:solidFill>
                      <a:srgbClr val="FFC000"/>
                    </a:solidFill>
                  </a:tcPr>
                </a:tc>
                <a:tc>
                  <a:txBody>
                    <a:bodyPr/>
                    <a:lstStyle/>
                    <a:p>
                      <a:pPr algn="ctr"/>
                      <a:r>
                        <a:rPr lang="en-US" altLang="zh-CN" dirty="0"/>
                        <a:t>1</a:t>
                      </a:r>
                      <a:endParaRPr lang="zh-CN" altLang="en-US" dirty="0"/>
                    </a:p>
                  </a:txBody>
                  <a:tcPr>
                    <a:solidFill>
                      <a:srgbClr val="FFC000"/>
                    </a:solidFill>
                  </a:tcPr>
                </a:tc>
                <a:tc>
                  <a:txBody>
                    <a:bodyPr/>
                    <a:lstStyle/>
                    <a:p>
                      <a:pPr algn="ctr"/>
                      <a:endParaRPr lang="zh-CN" altLang="en-US" dirty="0"/>
                    </a:p>
                  </a:txBody>
                  <a:tcPr/>
                </a:tc>
                <a:tc>
                  <a:txBody>
                    <a:bodyPr/>
                    <a:lstStyle/>
                    <a:p>
                      <a:pPr algn="ctr"/>
                      <a:r>
                        <a:rPr lang="en-US" altLang="zh-CN" dirty="0"/>
                        <a:t>1</a:t>
                      </a:r>
                      <a:endParaRPr lang="zh-CN" altLang="en-US" dirty="0"/>
                    </a:p>
                  </a:txBody>
                  <a:tcPr>
                    <a:solidFill>
                      <a:srgbClr val="FFC000"/>
                    </a:solidFill>
                  </a:tcPr>
                </a:tc>
                <a:tc>
                  <a:txBody>
                    <a:bodyPr/>
                    <a:lstStyle/>
                    <a:p>
                      <a:pPr algn="ctr"/>
                      <a:endParaRPr lang="zh-CN" altLang="en-US"/>
                    </a:p>
                  </a:txBody>
                  <a:tcPr/>
                </a:tc>
                <a:extLst>
                  <a:ext uri="{0D108BD9-81ED-4DB2-BD59-A6C34878D82A}">
                    <a16:rowId xmlns:a16="http://schemas.microsoft.com/office/drawing/2014/main" val="2771921824"/>
                  </a:ext>
                </a:extLst>
              </a:tr>
              <a:tr h="286174">
                <a:tc>
                  <a:txBody>
                    <a:bodyPr/>
                    <a:lstStyle/>
                    <a:p>
                      <a:pPr algn="ctr"/>
                      <a:r>
                        <a:rPr lang="en-US" altLang="zh-CN" dirty="0"/>
                        <a:t>3</a:t>
                      </a:r>
                      <a:endParaRPr lang="zh-CN" altLang="en-US" dirty="0"/>
                    </a:p>
                  </a:txBody>
                  <a:tcPr/>
                </a:tc>
                <a:tc>
                  <a:txBody>
                    <a:bodyPr/>
                    <a:lstStyle/>
                    <a:p>
                      <a:pPr algn="ctr"/>
                      <a:r>
                        <a:rPr lang="en-US" altLang="zh-CN" dirty="0"/>
                        <a:t>1</a:t>
                      </a:r>
                      <a:endParaRPr lang="zh-CN" altLang="en-US" dirty="0"/>
                    </a:p>
                  </a:txBody>
                  <a:tcPr>
                    <a:solidFill>
                      <a:srgbClr val="FFC000"/>
                    </a:solidFill>
                  </a:tcPr>
                </a:tc>
                <a:tc>
                  <a:txBody>
                    <a:bodyPr/>
                    <a:lstStyle/>
                    <a:p>
                      <a:pPr algn="ctr"/>
                      <a:r>
                        <a:rPr lang="en-US" altLang="zh-CN" dirty="0"/>
                        <a:t>1</a:t>
                      </a:r>
                      <a:endParaRPr lang="zh-CN" altLang="en-US" dirty="0"/>
                    </a:p>
                  </a:txBody>
                  <a:tcPr>
                    <a:solidFill>
                      <a:srgbClr val="FFC000"/>
                    </a:solidFill>
                  </a:tcPr>
                </a:tc>
                <a:tc>
                  <a:txBody>
                    <a:bodyPr/>
                    <a:lstStyle/>
                    <a:p>
                      <a:pPr algn="ctr"/>
                      <a:r>
                        <a:rPr lang="en-US" altLang="zh-CN" dirty="0">
                          <a:solidFill>
                            <a:schemeClr val="tx1"/>
                          </a:solidFill>
                        </a:rPr>
                        <a:t>1</a:t>
                      </a:r>
                      <a:endParaRPr lang="zh-CN" altLang="en-US" dirty="0">
                        <a:solidFill>
                          <a:schemeClr val="tx1"/>
                        </a:solidFill>
                      </a:endParaRPr>
                    </a:p>
                  </a:txBody>
                  <a:tcPr>
                    <a:solidFill>
                      <a:srgbClr val="FFC000"/>
                    </a:solidFill>
                  </a:tcPr>
                </a:tc>
                <a:tc>
                  <a:txBody>
                    <a:bodyPr/>
                    <a:lstStyle/>
                    <a:p>
                      <a:pPr algn="ctr"/>
                      <a:endParaRPr lang="zh-CN" altLang="en-US" dirty="0"/>
                    </a:p>
                  </a:txBody>
                  <a:tcPr/>
                </a:tc>
                <a:tc>
                  <a:txBody>
                    <a:bodyPr/>
                    <a:lstStyle/>
                    <a:p>
                      <a:pPr algn="ctr"/>
                      <a:endParaRPr lang="zh-CN" altLang="en-US"/>
                    </a:p>
                  </a:txBody>
                  <a:tcPr/>
                </a:tc>
                <a:tc>
                  <a:txBody>
                    <a:bodyPr/>
                    <a:lstStyle/>
                    <a:p>
                      <a:pPr algn="ctr"/>
                      <a:endParaRPr lang="zh-CN" altLang="en-US"/>
                    </a:p>
                  </a:txBody>
                  <a:tcPr/>
                </a:tc>
                <a:extLst>
                  <a:ext uri="{0D108BD9-81ED-4DB2-BD59-A6C34878D82A}">
                    <a16:rowId xmlns:a16="http://schemas.microsoft.com/office/drawing/2014/main" val="2605612221"/>
                  </a:ext>
                </a:extLst>
              </a:tr>
              <a:tr h="286174">
                <a:tc>
                  <a:txBody>
                    <a:bodyPr/>
                    <a:lstStyle/>
                    <a:p>
                      <a:pPr algn="ctr"/>
                      <a:r>
                        <a:rPr lang="en-US" altLang="zh-CN" dirty="0"/>
                        <a:t>4</a:t>
                      </a:r>
                      <a:endParaRPr lang="zh-CN" altLang="en-US" dirty="0"/>
                    </a:p>
                  </a:txBody>
                  <a:tcPr/>
                </a:tc>
                <a:tc>
                  <a:txBody>
                    <a:bodyPr/>
                    <a:lstStyle/>
                    <a:p>
                      <a:pPr algn="ctr"/>
                      <a:endParaRPr lang="zh-CN" altLang="en-US" dirty="0"/>
                    </a:p>
                  </a:txBody>
                  <a:tcPr/>
                </a:tc>
                <a:tc>
                  <a:txBody>
                    <a:bodyPr/>
                    <a:lstStyle/>
                    <a:p>
                      <a:pPr algn="ctr"/>
                      <a:endParaRPr lang="zh-CN" altLang="en-US" dirty="0"/>
                    </a:p>
                  </a:txBody>
                  <a:tcPr/>
                </a:tc>
                <a:tc>
                  <a:txBody>
                    <a:bodyPr/>
                    <a:lstStyle/>
                    <a:p>
                      <a:pPr algn="ctr"/>
                      <a:endParaRPr lang="zh-CN" altLang="en-US" dirty="0"/>
                    </a:p>
                  </a:txBody>
                  <a:tcPr/>
                </a:tc>
                <a:tc>
                  <a:txBody>
                    <a:bodyPr/>
                    <a:lstStyle/>
                    <a:p>
                      <a:pPr algn="ctr"/>
                      <a:endParaRPr lang="zh-CN" altLang="en-US"/>
                    </a:p>
                  </a:txBody>
                  <a:tcPr/>
                </a:tc>
                <a:tc>
                  <a:txBody>
                    <a:bodyPr/>
                    <a:lstStyle/>
                    <a:p>
                      <a:pPr algn="ctr"/>
                      <a:endParaRPr lang="zh-CN" altLang="en-US"/>
                    </a:p>
                  </a:txBody>
                  <a:tcPr/>
                </a:tc>
                <a:tc>
                  <a:txBody>
                    <a:bodyPr/>
                    <a:lstStyle/>
                    <a:p>
                      <a:pPr algn="ctr"/>
                      <a:endParaRPr lang="zh-CN" altLang="en-US" dirty="0"/>
                    </a:p>
                  </a:txBody>
                  <a:tcPr/>
                </a:tc>
                <a:extLst>
                  <a:ext uri="{0D108BD9-81ED-4DB2-BD59-A6C34878D82A}">
                    <a16:rowId xmlns:a16="http://schemas.microsoft.com/office/drawing/2014/main" val="3595941539"/>
                  </a:ext>
                </a:extLst>
              </a:tr>
            </a:tbl>
          </a:graphicData>
        </a:graphic>
      </p:graphicFrame>
      <p:cxnSp>
        <p:nvCxnSpPr>
          <p:cNvPr id="11" name="直接连接符 10">
            <a:extLst>
              <a:ext uri="{FF2B5EF4-FFF2-40B4-BE49-F238E27FC236}">
                <a16:creationId xmlns:a16="http://schemas.microsoft.com/office/drawing/2014/main" id="{D7719C22-C450-496E-A356-934E6BB9093F}"/>
              </a:ext>
            </a:extLst>
          </p:cNvPr>
          <p:cNvCxnSpPr>
            <a:cxnSpLocks/>
          </p:cNvCxnSpPr>
          <p:nvPr/>
        </p:nvCxnSpPr>
        <p:spPr>
          <a:xfrm>
            <a:off x="3052618" y="115969"/>
            <a:ext cx="792088" cy="2888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C7E9A8D6-5AEB-40EF-8172-6E7A9815E836}"/>
              </a:ext>
            </a:extLst>
          </p:cNvPr>
          <p:cNvSpPr txBox="1"/>
          <p:nvPr/>
        </p:nvSpPr>
        <p:spPr>
          <a:xfrm>
            <a:off x="3530452" y="28492"/>
            <a:ext cx="360040" cy="369332"/>
          </a:xfrm>
          <a:prstGeom prst="rect">
            <a:avLst/>
          </a:prstGeom>
          <a:noFill/>
        </p:spPr>
        <p:txBody>
          <a:bodyPr wrap="square" rtlCol="0">
            <a:spAutoFit/>
          </a:bodyPr>
          <a:lstStyle/>
          <a:p>
            <a:r>
              <a:rPr lang="en-US" altLang="zh-CN" dirty="0"/>
              <a:t>C</a:t>
            </a:r>
            <a:endParaRPr lang="zh-CN" altLang="en-US" dirty="0"/>
          </a:p>
        </p:txBody>
      </p:sp>
      <p:sp>
        <p:nvSpPr>
          <p:cNvPr id="14" name="文本框 13">
            <a:extLst>
              <a:ext uri="{FF2B5EF4-FFF2-40B4-BE49-F238E27FC236}">
                <a16:creationId xmlns:a16="http://schemas.microsoft.com/office/drawing/2014/main" id="{462C0DB6-3061-47EE-9B78-3F19315356A7}"/>
              </a:ext>
            </a:extLst>
          </p:cNvPr>
          <p:cNvSpPr txBox="1"/>
          <p:nvPr/>
        </p:nvSpPr>
        <p:spPr>
          <a:xfrm>
            <a:off x="3087897" y="115969"/>
            <a:ext cx="309700" cy="369332"/>
          </a:xfrm>
          <a:prstGeom prst="rect">
            <a:avLst/>
          </a:prstGeom>
          <a:noFill/>
        </p:spPr>
        <p:txBody>
          <a:bodyPr wrap="none" rtlCol="0">
            <a:spAutoFit/>
          </a:bodyPr>
          <a:lstStyle/>
          <a:p>
            <a:r>
              <a:rPr lang="en-US" altLang="zh-CN" dirty="0"/>
              <a:t>R</a:t>
            </a:r>
            <a:endParaRPr lang="zh-CN" altLang="en-US" dirty="0"/>
          </a:p>
        </p:txBody>
      </p:sp>
      <p:graphicFrame>
        <p:nvGraphicFramePr>
          <p:cNvPr id="8" name="表格 7">
            <a:extLst>
              <a:ext uri="{FF2B5EF4-FFF2-40B4-BE49-F238E27FC236}">
                <a16:creationId xmlns:a16="http://schemas.microsoft.com/office/drawing/2014/main" id="{11F77A59-7313-42F4-8098-A549E998EF61}"/>
              </a:ext>
            </a:extLst>
          </p:cNvPr>
          <p:cNvGraphicFramePr>
            <a:graphicFrameLocks noGrp="1"/>
          </p:cNvGraphicFramePr>
          <p:nvPr>
            <p:extLst/>
          </p:nvPr>
        </p:nvGraphicFramePr>
        <p:xfrm>
          <a:off x="3069208" y="1630362"/>
          <a:ext cx="5484437" cy="1613780"/>
        </p:xfrm>
        <a:graphic>
          <a:graphicData uri="http://schemas.openxmlformats.org/drawingml/2006/table">
            <a:tbl>
              <a:tblPr firstRow="1" bandRow="1">
                <a:tableStyleId>{5C22544A-7EE6-4342-B048-85BDC9FD1C3A}</a:tableStyleId>
              </a:tblPr>
              <a:tblGrid>
                <a:gridCol w="783491">
                  <a:extLst>
                    <a:ext uri="{9D8B030D-6E8A-4147-A177-3AD203B41FA5}">
                      <a16:colId xmlns:a16="http://schemas.microsoft.com/office/drawing/2014/main" val="2189866784"/>
                    </a:ext>
                  </a:extLst>
                </a:gridCol>
                <a:gridCol w="783491">
                  <a:extLst>
                    <a:ext uri="{9D8B030D-6E8A-4147-A177-3AD203B41FA5}">
                      <a16:colId xmlns:a16="http://schemas.microsoft.com/office/drawing/2014/main" val="1227125225"/>
                    </a:ext>
                  </a:extLst>
                </a:gridCol>
                <a:gridCol w="783491">
                  <a:extLst>
                    <a:ext uri="{9D8B030D-6E8A-4147-A177-3AD203B41FA5}">
                      <a16:colId xmlns:a16="http://schemas.microsoft.com/office/drawing/2014/main" val="614083892"/>
                    </a:ext>
                  </a:extLst>
                </a:gridCol>
                <a:gridCol w="783491">
                  <a:extLst>
                    <a:ext uri="{9D8B030D-6E8A-4147-A177-3AD203B41FA5}">
                      <a16:colId xmlns:a16="http://schemas.microsoft.com/office/drawing/2014/main" val="2755625641"/>
                    </a:ext>
                  </a:extLst>
                </a:gridCol>
                <a:gridCol w="783491">
                  <a:extLst>
                    <a:ext uri="{9D8B030D-6E8A-4147-A177-3AD203B41FA5}">
                      <a16:colId xmlns:a16="http://schemas.microsoft.com/office/drawing/2014/main" val="3651675251"/>
                    </a:ext>
                  </a:extLst>
                </a:gridCol>
                <a:gridCol w="783491">
                  <a:extLst>
                    <a:ext uri="{9D8B030D-6E8A-4147-A177-3AD203B41FA5}">
                      <a16:colId xmlns:a16="http://schemas.microsoft.com/office/drawing/2014/main" val="2643013996"/>
                    </a:ext>
                  </a:extLst>
                </a:gridCol>
                <a:gridCol w="783491">
                  <a:extLst>
                    <a:ext uri="{9D8B030D-6E8A-4147-A177-3AD203B41FA5}">
                      <a16:colId xmlns:a16="http://schemas.microsoft.com/office/drawing/2014/main" val="4257862347"/>
                    </a:ext>
                  </a:extLst>
                </a:gridCol>
              </a:tblGrid>
              <a:tr h="322756">
                <a:tc>
                  <a:txBody>
                    <a:bodyPr/>
                    <a:lstStyle/>
                    <a:p>
                      <a:pPr algn="ctr"/>
                      <a:endParaRPr lang="zh-CN" altLang="en-US" dirty="0"/>
                    </a:p>
                  </a:txBody>
                  <a:tcPr/>
                </a:tc>
                <a:tc>
                  <a:txBody>
                    <a:bodyPr/>
                    <a:lstStyle/>
                    <a:p>
                      <a:pPr algn="ctr"/>
                      <a:r>
                        <a:rPr lang="en-US" altLang="zh-CN" dirty="0"/>
                        <a:t>1</a:t>
                      </a:r>
                      <a:endParaRPr lang="zh-CN" altLang="en-US" dirty="0"/>
                    </a:p>
                  </a:txBody>
                  <a:tcPr/>
                </a:tc>
                <a:tc>
                  <a:txBody>
                    <a:bodyPr/>
                    <a:lstStyle/>
                    <a:p>
                      <a:pPr algn="ctr"/>
                      <a:r>
                        <a:rPr lang="en-US" altLang="zh-CN" dirty="0"/>
                        <a:t>2</a:t>
                      </a:r>
                      <a:endParaRPr lang="zh-CN" altLang="en-US" dirty="0"/>
                    </a:p>
                  </a:txBody>
                  <a:tcPr/>
                </a:tc>
                <a:tc>
                  <a:txBody>
                    <a:bodyPr/>
                    <a:lstStyle/>
                    <a:p>
                      <a:pPr algn="ctr"/>
                      <a:r>
                        <a:rPr lang="en-US" altLang="zh-CN" dirty="0"/>
                        <a:t>3</a:t>
                      </a:r>
                      <a:endParaRPr lang="zh-CN" altLang="en-US" dirty="0"/>
                    </a:p>
                  </a:txBody>
                  <a:tcPr/>
                </a:tc>
                <a:tc>
                  <a:txBody>
                    <a:bodyPr/>
                    <a:lstStyle/>
                    <a:p>
                      <a:pPr algn="ctr"/>
                      <a:r>
                        <a:rPr lang="en-US" altLang="zh-CN" dirty="0"/>
                        <a:t>4</a:t>
                      </a:r>
                      <a:endParaRPr lang="zh-CN" altLang="en-US" dirty="0"/>
                    </a:p>
                  </a:txBody>
                  <a:tcPr/>
                </a:tc>
                <a:tc>
                  <a:txBody>
                    <a:bodyPr/>
                    <a:lstStyle/>
                    <a:p>
                      <a:pPr algn="ctr"/>
                      <a:r>
                        <a:rPr lang="en-US" altLang="zh-CN" dirty="0"/>
                        <a:t>5</a:t>
                      </a:r>
                      <a:endParaRPr lang="zh-CN" altLang="en-US" dirty="0"/>
                    </a:p>
                  </a:txBody>
                  <a:tcPr/>
                </a:tc>
                <a:tc>
                  <a:txBody>
                    <a:bodyPr/>
                    <a:lstStyle/>
                    <a:p>
                      <a:pPr algn="ctr"/>
                      <a:r>
                        <a:rPr lang="en-US" altLang="zh-CN" dirty="0"/>
                        <a:t>6</a:t>
                      </a:r>
                      <a:endParaRPr lang="zh-CN" altLang="en-US" dirty="0"/>
                    </a:p>
                  </a:txBody>
                  <a:tcPr/>
                </a:tc>
                <a:extLst>
                  <a:ext uri="{0D108BD9-81ED-4DB2-BD59-A6C34878D82A}">
                    <a16:rowId xmlns:a16="http://schemas.microsoft.com/office/drawing/2014/main" val="2989051242"/>
                  </a:ext>
                </a:extLst>
              </a:tr>
              <a:tr h="322756">
                <a:tc>
                  <a:txBody>
                    <a:bodyPr/>
                    <a:lstStyle/>
                    <a:p>
                      <a:pPr algn="ctr"/>
                      <a:r>
                        <a:rPr lang="en-US" altLang="zh-CN" dirty="0"/>
                        <a:t>1</a:t>
                      </a:r>
                      <a:endParaRPr lang="zh-CN" altLang="en-US" dirty="0"/>
                    </a:p>
                  </a:txBody>
                  <a:tcPr/>
                </a:tc>
                <a:tc>
                  <a:txBody>
                    <a:bodyPr/>
                    <a:lstStyle/>
                    <a:p>
                      <a:pPr algn="ctr"/>
                      <a:endParaRPr lang="zh-CN" altLang="en-US" dirty="0">
                        <a:solidFill>
                          <a:srgbClr val="FFC000"/>
                        </a:solidFill>
                      </a:endParaRPr>
                    </a:p>
                  </a:txBody>
                  <a:tcPr/>
                </a:tc>
                <a:tc>
                  <a:txBody>
                    <a:bodyPr/>
                    <a:lstStyle/>
                    <a:p>
                      <a:pPr algn="ctr"/>
                      <a:r>
                        <a:rPr lang="en-US" altLang="zh-CN" dirty="0"/>
                        <a:t>2</a:t>
                      </a:r>
                      <a:endParaRPr lang="zh-CN" altLang="en-US" dirty="0"/>
                    </a:p>
                  </a:txBody>
                  <a:tcPr>
                    <a:solidFill>
                      <a:srgbClr val="FFC000"/>
                    </a:solidFill>
                  </a:tcPr>
                </a:tc>
                <a:tc>
                  <a:txBody>
                    <a:bodyPr/>
                    <a:lstStyle/>
                    <a:p>
                      <a:pPr algn="ctr"/>
                      <a:r>
                        <a:rPr lang="en-US" altLang="zh-CN" dirty="0"/>
                        <a:t>2</a:t>
                      </a:r>
                      <a:endParaRPr lang="zh-CN" altLang="en-US" dirty="0"/>
                    </a:p>
                  </a:txBody>
                  <a:tcPr>
                    <a:solidFill>
                      <a:srgbClr val="FFC000"/>
                    </a:solidFill>
                  </a:tcPr>
                </a:tc>
                <a:tc>
                  <a:txBody>
                    <a:bodyPr/>
                    <a:lstStyle/>
                    <a:p>
                      <a:pPr algn="ctr"/>
                      <a:endParaRPr lang="zh-CN" altLang="en-US" dirty="0"/>
                    </a:p>
                  </a:txBody>
                  <a:tcPr/>
                </a:tc>
                <a:tc>
                  <a:txBody>
                    <a:bodyPr/>
                    <a:lstStyle/>
                    <a:p>
                      <a:pPr algn="ctr"/>
                      <a:endParaRPr lang="zh-CN" altLang="en-US"/>
                    </a:p>
                  </a:txBody>
                  <a:tcPr/>
                </a:tc>
                <a:tc>
                  <a:txBody>
                    <a:bodyPr/>
                    <a:lstStyle/>
                    <a:p>
                      <a:pPr algn="ctr"/>
                      <a:endParaRPr lang="zh-CN" altLang="en-US"/>
                    </a:p>
                  </a:txBody>
                  <a:tcPr/>
                </a:tc>
                <a:extLst>
                  <a:ext uri="{0D108BD9-81ED-4DB2-BD59-A6C34878D82A}">
                    <a16:rowId xmlns:a16="http://schemas.microsoft.com/office/drawing/2014/main" val="2823162477"/>
                  </a:ext>
                </a:extLst>
              </a:tr>
              <a:tr h="322756">
                <a:tc>
                  <a:txBody>
                    <a:bodyPr/>
                    <a:lstStyle/>
                    <a:p>
                      <a:pPr algn="ctr"/>
                      <a:r>
                        <a:rPr lang="en-US" altLang="zh-CN" dirty="0"/>
                        <a:t>2</a:t>
                      </a:r>
                      <a:endParaRPr lang="zh-CN" altLang="en-US" dirty="0"/>
                    </a:p>
                  </a:txBody>
                  <a:tcPr/>
                </a:tc>
                <a:tc>
                  <a:txBody>
                    <a:bodyPr/>
                    <a:lstStyle/>
                    <a:p>
                      <a:pPr algn="ctr"/>
                      <a:r>
                        <a:rPr lang="en-US" altLang="zh-CN" dirty="0"/>
                        <a:t>1</a:t>
                      </a:r>
                      <a:endParaRPr lang="zh-CN" altLang="en-US" dirty="0"/>
                    </a:p>
                  </a:txBody>
                  <a:tcPr>
                    <a:solidFill>
                      <a:srgbClr val="FFC000"/>
                    </a:solidFill>
                  </a:tcPr>
                </a:tc>
                <a:tc>
                  <a:txBody>
                    <a:bodyPr/>
                    <a:lstStyle/>
                    <a:p>
                      <a:pPr algn="ctr"/>
                      <a:r>
                        <a:rPr lang="en-US" altLang="zh-CN" dirty="0"/>
                        <a:t>2</a:t>
                      </a:r>
                      <a:endParaRPr lang="zh-CN" altLang="en-US" dirty="0"/>
                    </a:p>
                  </a:txBody>
                  <a:tcPr>
                    <a:solidFill>
                      <a:srgbClr val="FFC000"/>
                    </a:solidFill>
                  </a:tcPr>
                </a:tc>
                <a:tc>
                  <a:txBody>
                    <a:bodyPr/>
                    <a:lstStyle/>
                    <a:p>
                      <a:pPr algn="ctr"/>
                      <a:r>
                        <a:rPr lang="en-US" altLang="zh-CN" dirty="0"/>
                        <a:t>1</a:t>
                      </a:r>
                      <a:endParaRPr lang="zh-CN" altLang="en-US" dirty="0"/>
                    </a:p>
                  </a:txBody>
                  <a:tcPr>
                    <a:solidFill>
                      <a:srgbClr val="FFC000"/>
                    </a:solidFill>
                  </a:tcPr>
                </a:tc>
                <a:tc>
                  <a:txBody>
                    <a:bodyPr/>
                    <a:lstStyle/>
                    <a:p>
                      <a:pPr algn="ctr"/>
                      <a:endParaRPr lang="zh-CN" altLang="en-US" dirty="0"/>
                    </a:p>
                  </a:txBody>
                  <a:tcPr/>
                </a:tc>
                <a:tc>
                  <a:txBody>
                    <a:bodyPr/>
                    <a:lstStyle/>
                    <a:p>
                      <a:pPr algn="ctr"/>
                      <a:r>
                        <a:rPr lang="en-US" altLang="zh-CN" dirty="0"/>
                        <a:t>3</a:t>
                      </a:r>
                      <a:endParaRPr lang="zh-CN" altLang="en-US" dirty="0"/>
                    </a:p>
                  </a:txBody>
                  <a:tcPr>
                    <a:solidFill>
                      <a:srgbClr val="FFC000"/>
                    </a:solidFill>
                  </a:tcPr>
                </a:tc>
                <a:tc>
                  <a:txBody>
                    <a:bodyPr/>
                    <a:lstStyle/>
                    <a:p>
                      <a:pPr algn="ctr"/>
                      <a:endParaRPr lang="zh-CN" altLang="en-US"/>
                    </a:p>
                  </a:txBody>
                  <a:tcPr/>
                </a:tc>
                <a:extLst>
                  <a:ext uri="{0D108BD9-81ED-4DB2-BD59-A6C34878D82A}">
                    <a16:rowId xmlns:a16="http://schemas.microsoft.com/office/drawing/2014/main" val="2771921824"/>
                  </a:ext>
                </a:extLst>
              </a:tr>
              <a:tr h="322756">
                <a:tc>
                  <a:txBody>
                    <a:bodyPr/>
                    <a:lstStyle/>
                    <a:p>
                      <a:pPr algn="ctr"/>
                      <a:r>
                        <a:rPr lang="en-US" altLang="zh-CN" dirty="0"/>
                        <a:t>3</a:t>
                      </a:r>
                      <a:endParaRPr lang="zh-CN" altLang="en-US" dirty="0"/>
                    </a:p>
                  </a:txBody>
                  <a:tcPr/>
                </a:tc>
                <a:tc>
                  <a:txBody>
                    <a:bodyPr/>
                    <a:lstStyle/>
                    <a:p>
                      <a:pPr algn="ctr"/>
                      <a:r>
                        <a:rPr lang="en-US" altLang="zh-CN" dirty="0"/>
                        <a:t>1</a:t>
                      </a:r>
                      <a:endParaRPr lang="zh-CN" altLang="en-US" dirty="0"/>
                    </a:p>
                  </a:txBody>
                  <a:tcPr>
                    <a:solidFill>
                      <a:srgbClr val="FFC000"/>
                    </a:solidFill>
                  </a:tcPr>
                </a:tc>
                <a:tc>
                  <a:txBody>
                    <a:bodyPr/>
                    <a:lstStyle/>
                    <a:p>
                      <a:pPr algn="ctr"/>
                      <a:r>
                        <a:rPr lang="en-US" altLang="zh-CN" dirty="0"/>
                        <a:t>1</a:t>
                      </a:r>
                      <a:endParaRPr lang="zh-CN" altLang="en-US" dirty="0"/>
                    </a:p>
                  </a:txBody>
                  <a:tcPr>
                    <a:solidFill>
                      <a:srgbClr val="FFC000"/>
                    </a:solidFill>
                  </a:tcPr>
                </a:tc>
                <a:tc>
                  <a:txBody>
                    <a:bodyPr/>
                    <a:lstStyle/>
                    <a:p>
                      <a:pPr algn="ctr"/>
                      <a:r>
                        <a:rPr lang="en-US" altLang="zh-CN" dirty="0">
                          <a:solidFill>
                            <a:schemeClr val="tx1"/>
                          </a:solidFill>
                        </a:rPr>
                        <a:t>1</a:t>
                      </a:r>
                      <a:endParaRPr lang="zh-CN" altLang="en-US" dirty="0">
                        <a:solidFill>
                          <a:schemeClr val="tx1"/>
                        </a:solidFill>
                      </a:endParaRPr>
                    </a:p>
                  </a:txBody>
                  <a:tcPr>
                    <a:solidFill>
                      <a:srgbClr val="FFC000"/>
                    </a:solidFill>
                  </a:tcPr>
                </a:tc>
                <a:tc>
                  <a:txBody>
                    <a:bodyPr/>
                    <a:lstStyle/>
                    <a:p>
                      <a:pPr algn="ctr"/>
                      <a:endParaRPr lang="zh-CN" altLang="en-US" dirty="0"/>
                    </a:p>
                  </a:txBody>
                  <a:tcPr/>
                </a:tc>
                <a:tc>
                  <a:txBody>
                    <a:bodyPr/>
                    <a:lstStyle/>
                    <a:p>
                      <a:pPr algn="ctr"/>
                      <a:endParaRPr lang="zh-CN" altLang="en-US"/>
                    </a:p>
                  </a:txBody>
                  <a:tcPr/>
                </a:tc>
                <a:tc>
                  <a:txBody>
                    <a:bodyPr/>
                    <a:lstStyle/>
                    <a:p>
                      <a:pPr algn="ctr"/>
                      <a:endParaRPr lang="zh-CN" altLang="en-US"/>
                    </a:p>
                  </a:txBody>
                  <a:tcPr/>
                </a:tc>
                <a:extLst>
                  <a:ext uri="{0D108BD9-81ED-4DB2-BD59-A6C34878D82A}">
                    <a16:rowId xmlns:a16="http://schemas.microsoft.com/office/drawing/2014/main" val="2605612221"/>
                  </a:ext>
                </a:extLst>
              </a:tr>
              <a:tr h="322756">
                <a:tc>
                  <a:txBody>
                    <a:bodyPr/>
                    <a:lstStyle/>
                    <a:p>
                      <a:pPr algn="ctr"/>
                      <a:r>
                        <a:rPr lang="en-US" altLang="zh-CN" dirty="0"/>
                        <a:t>4</a:t>
                      </a:r>
                      <a:endParaRPr lang="zh-CN" altLang="en-US" dirty="0"/>
                    </a:p>
                  </a:txBody>
                  <a:tcPr/>
                </a:tc>
                <a:tc>
                  <a:txBody>
                    <a:bodyPr/>
                    <a:lstStyle/>
                    <a:p>
                      <a:pPr algn="ctr"/>
                      <a:endParaRPr lang="zh-CN" altLang="en-US" dirty="0"/>
                    </a:p>
                  </a:txBody>
                  <a:tcPr/>
                </a:tc>
                <a:tc>
                  <a:txBody>
                    <a:bodyPr/>
                    <a:lstStyle/>
                    <a:p>
                      <a:pPr algn="ctr"/>
                      <a:endParaRPr lang="zh-CN" altLang="en-US"/>
                    </a:p>
                  </a:txBody>
                  <a:tcPr/>
                </a:tc>
                <a:tc>
                  <a:txBody>
                    <a:bodyPr/>
                    <a:lstStyle/>
                    <a:p>
                      <a:pPr algn="ctr"/>
                      <a:endParaRPr lang="zh-CN" altLang="en-US" dirty="0"/>
                    </a:p>
                  </a:txBody>
                  <a:tcPr/>
                </a:tc>
                <a:tc>
                  <a:txBody>
                    <a:bodyPr/>
                    <a:lstStyle/>
                    <a:p>
                      <a:pPr algn="ctr"/>
                      <a:endParaRPr lang="zh-CN" altLang="en-US"/>
                    </a:p>
                  </a:txBody>
                  <a:tcPr/>
                </a:tc>
                <a:tc>
                  <a:txBody>
                    <a:bodyPr/>
                    <a:lstStyle/>
                    <a:p>
                      <a:pPr algn="ctr"/>
                      <a:endParaRPr lang="zh-CN" altLang="en-US"/>
                    </a:p>
                  </a:txBody>
                  <a:tcPr/>
                </a:tc>
                <a:tc>
                  <a:txBody>
                    <a:bodyPr/>
                    <a:lstStyle/>
                    <a:p>
                      <a:pPr algn="ctr"/>
                      <a:endParaRPr lang="zh-CN" altLang="en-US" dirty="0"/>
                    </a:p>
                  </a:txBody>
                  <a:tcPr/>
                </a:tc>
                <a:extLst>
                  <a:ext uri="{0D108BD9-81ED-4DB2-BD59-A6C34878D82A}">
                    <a16:rowId xmlns:a16="http://schemas.microsoft.com/office/drawing/2014/main" val="3595941539"/>
                  </a:ext>
                </a:extLst>
              </a:tr>
            </a:tbl>
          </a:graphicData>
        </a:graphic>
      </p:graphicFrame>
      <p:graphicFrame>
        <p:nvGraphicFramePr>
          <p:cNvPr id="10" name="表格 9">
            <a:extLst>
              <a:ext uri="{FF2B5EF4-FFF2-40B4-BE49-F238E27FC236}">
                <a16:creationId xmlns:a16="http://schemas.microsoft.com/office/drawing/2014/main" id="{F87AE45A-7EE4-42B9-9BE2-79AACD7E1D38}"/>
              </a:ext>
            </a:extLst>
          </p:cNvPr>
          <p:cNvGraphicFramePr>
            <a:graphicFrameLocks noGrp="1"/>
          </p:cNvGraphicFramePr>
          <p:nvPr>
            <p:extLst/>
          </p:nvPr>
        </p:nvGraphicFramePr>
        <p:xfrm>
          <a:off x="3059832" y="3284984"/>
          <a:ext cx="5484437" cy="1485900"/>
        </p:xfrm>
        <a:graphic>
          <a:graphicData uri="http://schemas.openxmlformats.org/drawingml/2006/table">
            <a:tbl>
              <a:tblPr firstRow="1" bandRow="1">
                <a:tableStyleId>{5C22544A-7EE6-4342-B048-85BDC9FD1C3A}</a:tableStyleId>
              </a:tblPr>
              <a:tblGrid>
                <a:gridCol w="783491">
                  <a:extLst>
                    <a:ext uri="{9D8B030D-6E8A-4147-A177-3AD203B41FA5}">
                      <a16:colId xmlns:a16="http://schemas.microsoft.com/office/drawing/2014/main" val="2189866784"/>
                    </a:ext>
                  </a:extLst>
                </a:gridCol>
                <a:gridCol w="783491">
                  <a:extLst>
                    <a:ext uri="{9D8B030D-6E8A-4147-A177-3AD203B41FA5}">
                      <a16:colId xmlns:a16="http://schemas.microsoft.com/office/drawing/2014/main" val="1227125225"/>
                    </a:ext>
                  </a:extLst>
                </a:gridCol>
                <a:gridCol w="783491">
                  <a:extLst>
                    <a:ext uri="{9D8B030D-6E8A-4147-A177-3AD203B41FA5}">
                      <a16:colId xmlns:a16="http://schemas.microsoft.com/office/drawing/2014/main" val="614083892"/>
                    </a:ext>
                  </a:extLst>
                </a:gridCol>
                <a:gridCol w="783491">
                  <a:extLst>
                    <a:ext uri="{9D8B030D-6E8A-4147-A177-3AD203B41FA5}">
                      <a16:colId xmlns:a16="http://schemas.microsoft.com/office/drawing/2014/main" val="2755625641"/>
                    </a:ext>
                  </a:extLst>
                </a:gridCol>
                <a:gridCol w="783491">
                  <a:extLst>
                    <a:ext uri="{9D8B030D-6E8A-4147-A177-3AD203B41FA5}">
                      <a16:colId xmlns:a16="http://schemas.microsoft.com/office/drawing/2014/main" val="3651675251"/>
                    </a:ext>
                  </a:extLst>
                </a:gridCol>
                <a:gridCol w="783491">
                  <a:extLst>
                    <a:ext uri="{9D8B030D-6E8A-4147-A177-3AD203B41FA5}">
                      <a16:colId xmlns:a16="http://schemas.microsoft.com/office/drawing/2014/main" val="2643013996"/>
                    </a:ext>
                  </a:extLst>
                </a:gridCol>
                <a:gridCol w="783491">
                  <a:extLst>
                    <a:ext uri="{9D8B030D-6E8A-4147-A177-3AD203B41FA5}">
                      <a16:colId xmlns:a16="http://schemas.microsoft.com/office/drawing/2014/main" val="4257862347"/>
                    </a:ext>
                  </a:extLst>
                </a:gridCol>
              </a:tblGrid>
              <a:tr h="288254">
                <a:tc>
                  <a:txBody>
                    <a:bodyPr/>
                    <a:lstStyle/>
                    <a:p>
                      <a:pPr algn="ctr"/>
                      <a:endParaRPr lang="zh-CN" altLang="en-US" dirty="0"/>
                    </a:p>
                  </a:txBody>
                  <a:tcPr/>
                </a:tc>
                <a:tc>
                  <a:txBody>
                    <a:bodyPr/>
                    <a:lstStyle/>
                    <a:p>
                      <a:pPr algn="ctr"/>
                      <a:r>
                        <a:rPr lang="en-US" altLang="zh-CN" dirty="0"/>
                        <a:t>1</a:t>
                      </a:r>
                      <a:endParaRPr lang="zh-CN" altLang="en-US" dirty="0"/>
                    </a:p>
                  </a:txBody>
                  <a:tcPr/>
                </a:tc>
                <a:tc>
                  <a:txBody>
                    <a:bodyPr/>
                    <a:lstStyle/>
                    <a:p>
                      <a:pPr algn="ctr"/>
                      <a:r>
                        <a:rPr lang="en-US" altLang="zh-CN" dirty="0"/>
                        <a:t>2</a:t>
                      </a:r>
                      <a:endParaRPr lang="zh-CN" altLang="en-US" dirty="0"/>
                    </a:p>
                  </a:txBody>
                  <a:tcPr/>
                </a:tc>
                <a:tc>
                  <a:txBody>
                    <a:bodyPr/>
                    <a:lstStyle/>
                    <a:p>
                      <a:pPr algn="ctr"/>
                      <a:r>
                        <a:rPr lang="en-US" altLang="zh-CN" dirty="0"/>
                        <a:t>3</a:t>
                      </a:r>
                      <a:endParaRPr lang="zh-CN" altLang="en-US" dirty="0"/>
                    </a:p>
                  </a:txBody>
                  <a:tcPr/>
                </a:tc>
                <a:tc>
                  <a:txBody>
                    <a:bodyPr/>
                    <a:lstStyle/>
                    <a:p>
                      <a:pPr algn="ctr"/>
                      <a:r>
                        <a:rPr lang="en-US" altLang="zh-CN" dirty="0"/>
                        <a:t>4</a:t>
                      </a:r>
                      <a:endParaRPr lang="zh-CN" altLang="en-US" dirty="0"/>
                    </a:p>
                  </a:txBody>
                  <a:tcPr/>
                </a:tc>
                <a:tc>
                  <a:txBody>
                    <a:bodyPr/>
                    <a:lstStyle/>
                    <a:p>
                      <a:pPr algn="ctr"/>
                      <a:r>
                        <a:rPr lang="en-US" altLang="zh-CN" dirty="0"/>
                        <a:t>5</a:t>
                      </a:r>
                      <a:endParaRPr lang="zh-CN" altLang="en-US" dirty="0"/>
                    </a:p>
                  </a:txBody>
                  <a:tcPr/>
                </a:tc>
                <a:tc>
                  <a:txBody>
                    <a:bodyPr/>
                    <a:lstStyle/>
                    <a:p>
                      <a:pPr algn="ctr"/>
                      <a:r>
                        <a:rPr lang="en-US" altLang="zh-CN" dirty="0"/>
                        <a:t>6</a:t>
                      </a:r>
                      <a:endParaRPr lang="zh-CN" altLang="en-US" dirty="0"/>
                    </a:p>
                  </a:txBody>
                  <a:tcPr/>
                </a:tc>
                <a:extLst>
                  <a:ext uri="{0D108BD9-81ED-4DB2-BD59-A6C34878D82A}">
                    <a16:rowId xmlns:a16="http://schemas.microsoft.com/office/drawing/2014/main" val="2989051242"/>
                  </a:ext>
                </a:extLst>
              </a:tr>
              <a:tr h="288254">
                <a:tc>
                  <a:txBody>
                    <a:bodyPr/>
                    <a:lstStyle/>
                    <a:p>
                      <a:pPr algn="ctr"/>
                      <a:r>
                        <a:rPr lang="en-US" altLang="zh-CN" dirty="0"/>
                        <a:t>1</a:t>
                      </a:r>
                      <a:endParaRPr lang="zh-CN" altLang="en-US" dirty="0"/>
                    </a:p>
                  </a:txBody>
                  <a:tcPr/>
                </a:tc>
                <a:tc>
                  <a:txBody>
                    <a:bodyPr/>
                    <a:lstStyle/>
                    <a:p>
                      <a:pPr algn="ctr"/>
                      <a:endParaRPr lang="zh-CN" altLang="en-US" dirty="0">
                        <a:solidFill>
                          <a:srgbClr val="FFC000"/>
                        </a:solidFill>
                      </a:endParaRPr>
                    </a:p>
                  </a:txBody>
                  <a:tcPr/>
                </a:tc>
                <a:tc>
                  <a:txBody>
                    <a:bodyPr/>
                    <a:lstStyle/>
                    <a:p>
                      <a:pPr algn="ctr"/>
                      <a:r>
                        <a:rPr lang="en-US" altLang="zh-CN" dirty="0"/>
                        <a:t>2</a:t>
                      </a:r>
                      <a:endParaRPr lang="zh-CN" altLang="en-US" dirty="0"/>
                    </a:p>
                  </a:txBody>
                  <a:tcPr>
                    <a:solidFill>
                      <a:srgbClr val="FFC000"/>
                    </a:solidFill>
                  </a:tcPr>
                </a:tc>
                <a:tc>
                  <a:txBody>
                    <a:bodyPr/>
                    <a:lstStyle/>
                    <a:p>
                      <a:pPr algn="ctr"/>
                      <a:r>
                        <a:rPr lang="en-US" altLang="zh-CN" dirty="0"/>
                        <a:t>2</a:t>
                      </a:r>
                      <a:endParaRPr lang="zh-CN" altLang="en-US" dirty="0"/>
                    </a:p>
                  </a:txBody>
                  <a:tcPr>
                    <a:solidFill>
                      <a:srgbClr val="FFC000"/>
                    </a:solidFill>
                  </a:tcPr>
                </a:tc>
                <a:tc>
                  <a:txBody>
                    <a:bodyPr/>
                    <a:lstStyle/>
                    <a:p>
                      <a:pPr algn="ctr"/>
                      <a:endParaRPr lang="zh-CN" altLang="en-US" dirty="0"/>
                    </a:p>
                  </a:txBody>
                  <a:tcPr/>
                </a:tc>
                <a:tc>
                  <a:txBody>
                    <a:bodyPr/>
                    <a:lstStyle/>
                    <a:p>
                      <a:pPr algn="ctr"/>
                      <a:endParaRPr lang="zh-CN" altLang="en-US"/>
                    </a:p>
                  </a:txBody>
                  <a:tcPr/>
                </a:tc>
                <a:tc>
                  <a:txBody>
                    <a:bodyPr/>
                    <a:lstStyle/>
                    <a:p>
                      <a:pPr algn="ctr"/>
                      <a:endParaRPr lang="zh-CN" altLang="en-US"/>
                    </a:p>
                  </a:txBody>
                  <a:tcPr/>
                </a:tc>
                <a:extLst>
                  <a:ext uri="{0D108BD9-81ED-4DB2-BD59-A6C34878D82A}">
                    <a16:rowId xmlns:a16="http://schemas.microsoft.com/office/drawing/2014/main" val="2823162477"/>
                  </a:ext>
                </a:extLst>
              </a:tr>
              <a:tr h="288254">
                <a:tc>
                  <a:txBody>
                    <a:bodyPr/>
                    <a:lstStyle/>
                    <a:p>
                      <a:pPr algn="ctr"/>
                      <a:r>
                        <a:rPr lang="en-US" altLang="zh-CN" dirty="0"/>
                        <a:t>2</a:t>
                      </a:r>
                      <a:endParaRPr lang="zh-CN" altLang="en-US" dirty="0"/>
                    </a:p>
                  </a:txBody>
                  <a:tcPr/>
                </a:tc>
                <a:tc>
                  <a:txBody>
                    <a:bodyPr/>
                    <a:lstStyle/>
                    <a:p>
                      <a:pPr algn="ctr"/>
                      <a:r>
                        <a:rPr lang="en-US" altLang="zh-CN" dirty="0"/>
                        <a:t>2</a:t>
                      </a:r>
                      <a:endParaRPr lang="zh-CN" altLang="en-US" dirty="0"/>
                    </a:p>
                  </a:txBody>
                  <a:tcPr>
                    <a:solidFill>
                      <a:srgbClr val="FFC000"/>
                    </a:solidFill>
                  </a:tcPr>
                </a:tc>
                <a:tc>
                  <a:txBody>
                    <a:bodyPr/>
                    <a:lstStyle/>
                    <a:p>
                      <a:pPr algn="ctr"/>
                      <a:r>
                        <a:rPr lang="en-US" altLang="zh-CN" dirty="0"/>
                        <a:t>2</a:t>
                      </a:r>
                      <a:endParaRPr lang="zh-CN" altLang="en-US" dirty="0"/>
                    </a:p>
                  </a:txBody>
                  <a:tcPr>
                    <a:solidFill>
                      <a:srgbClr val="FFC000"/>
                    </a:solidFill>
                  </a:tcPr>
                </a:tc>
                <a:tc>
                  <a:txBody>
                    <a:bodyPr/>
                    <a:lstStyle/>
                    <a:p>
                      <a:pPr algn="ctr"/>
                      <a:r>
                        <a:rPr lang="en-US" altLang="zh-CN" dirty="0"/>
                        <a:t>2</a:t>
                      </a:r>
                      <a:endParaRPr lang="zh-CN" altLang="en-US" dirty="0"/>
                    </a:p>
                  </a:txBody>
                  <a:tcPr>
                    <a:solidFill>
                      <a:srgbClr val="FFC000"/>
                    </a:solidFill>
                  </a:tcPr>
                </a:tc>
                <a:tc>
                  <a:txBody>
                    <a:bodyPr/>
                    <a:lstStyle/>
                    <a:p>
                      <a:pPr algn="ctr"/>
                      <a:endParaRPr lang="zh-CN" altLang="en-US" dirty="0"/>
                    </a:p>
                  </a:txBody>
                  <a:tcPr/>
                </a:tc>
                <a:tc>
                  <a:txBody>
                    <a:bodyPr/>
                    <a:lstStyle/>
                    <a:p>
                      <a:pPr algn="ctr"/>
                      <a:r>
                        <a:rPr lang="en-US" altLang="zh-CN" dirty="0"/>
                        <a:t>3</a:t>
                      </a:r>
                      <a:endParaRPr lang="zh-CN" altLang="en-US" dirty="0"/>
                    </a:p>
                  </a:txBody>
                  <a:tcPr>
                    <a:solidFill>
                      <a:srgbClr val="FFC000"/>
                    </a:solidFill>
                  </a:tcPr>
                </a:tc>
                <a:tc>
                  <a:txBody>
                    <a:bodyPr/>
                    <a:lstStyle/>
                    <a:p>
                      <a:pPr algn="ctr"/>
                      <a:endParaRPr lang="zh-CN" altLang="en-US"/>
                    </a:p>
                  </a:txBody>
                  <a:tcPr/>
                </a:tc>
                <a:extLst>
                  <a:ext uri="{0D108BD9-81ED-4DB2-BD59-A6C34878D82A}">
                    <a16:rowId xmlns:a16="http://schemas.microsoft.com/office/drawing/2014/main" val="2771921824"/>
                  </a:ext>
                </a:extLst>
              </a:tr>
              <a:tr h="288254">
                <a:tc>
                  <a:txBody>
                    <a:bodyPr/>
                    <a:lstStyle/>
                    <a:p>
                      <a:pPr algn="ctr"/>
                      <a:r>
                        <a:rPr lang="en-US" altLang="zh-CN" dirty="0"/>
                        <a:t>3</a:t>
                      </a:r>
                      <a:endParaRPr lang="zh-CN" altLang="en-US" dirty="0"/>
                    </a:p>
                  </a:txBody>
                  <a:tcPr/>
                </a:tc>
                <a:tc>
                  <a:txBody>
                    <a:bodyPr/>
                    <a:lstStyle/>
                    <a:p>
                      <a:pPr algn="ctr"/>
                      <a:r>
                        <a:rPr lang="en-US" altLang="zh-CN" dirty="0"/>
                        <a:t>1</a:t>
                      </a:r>
                      <a:endParaRPr lang="zh-CN" altLang="en-US" dirty="0"/>
                    </a:p>
                  </a:txBody>
                  <a:tcPr>
                    <a:solidFill>
                      <a:srgbClr val="FFC000"/>
                    </a:solidFill>
                  </a:tcPr>
                </a:tc>
                <a:tc>
                  <a:txBody>
                    <a:bodyPr/>
                    <a:lstStyle/>
                    <a:p>
                      <a:pPr algn="ctr"/>
                      <a:r>
                        <a:rPr lang="en-US" altLang="zh-CN" dirty="0"/>
                        <a:t>2</a:t>
                      </a:r>
                      <a:endParaRPr lang="zh-CN" altLang="en-US" dirty="0"/>
                    </a:p>
                  </a:txBody>
                  <a:tcPr>
                    <a:solidFill>
                      <a:srgbClr val="FFC000"/>
                    </a:solidFill>
                  </a:tcPr>
                </a:tc>
                <a:tc>
                  <a:txBody>
                    <a:bodyPr/>
                    <a:lstStyle/>
                    <a:p>
                      <a:pPr algn="ctr"/>
                      <a:r>
                        <a:rPr lang="en-US" altLang="zh-CN" dirty="0">
                          <a:solidFill>
                            <a:schemeClr val="tx1"/>
                          </a:solidFill>
                        </a:rPr>
                        <a:t>1</a:t>
                      </a:r>
                      <a:endParaRPr lang="zh-CN" altLang="en-US" dirty="0">
                        <a:solidFill>
                          <a:schemeClr val="tx1"/>
                        </a:solidFill>
                      </a:endParaRPr>
                    </a:p>
                  </a:txBody>
                  <a:tcPr>
                    <a:solidFill>
                      <a:srgbClr val="FFC000"/>
                    </a:solidFill>
                  </a:tcPr>
                </a:tc>
                <a:tc>
                  <a:txBody>
                    <a:bodyPr/>
                    <a:lstStyle/>
                    <a:p>
                      <a:pPr algn="ctr"/>
                      <a:endParaRPr lang="zh-CN" altLang="en-US" dirty="0"/>
                    </a:p>
                  </a:txBody>
                  <a:tcPr/>
                </a:tc>
                <a:tc>
                  <a:txBody>
                    <a:bodyPr/>
                    <a:lstStyle/>
                    <a:p>
                      <a:pPr algn="ctr"/>
                      <a:endParaRPr lang="zh-CN" altLang="en-US"/>
                    </a:p>
                  </a:txBody>
                  <a:tcPr/>
                </a:tc>
                <a:tc>
                  <a:txBody>
                    <a:bodyPr/>
                    <a:lstStyle/>
                    <a:p>
                      <a:pPr algn="ctr"/>
                      <a:endParaRPr lang="zh-CN" altLang="en-US"/>
                    </a:p>
                  </a:txBody>
                  <a:tcPr/>
                </a:tc>
                <a:extLst>
                  <a:ext uri="{0D108BD9-81ED-4DB2-BD59-A6C34878D82A}">
                    <a16:rowId xmlns:a16="http://schemas.microsoft.com/office/drawing/2014/main" val="2605612221"/>
                  </a:ext>
                </a:extLst>
              </a:tr>
              <a:tr h="288254">
                <a:tc>
                  <a:txBody>
                    <a:bodyPr/>
                    <a:lstStyle/>
                    <a:p>
                      <a:pPr algn="ctr"/>
                      <a:r>
                        <a:rPr lang="en-US" altLang="zh-CN" dirty="0"/>
                        <a:t>4</a:t>
                      </a:r>
                      <a:endParaRPr lang="zh-CN" altLang="en-US" dirty="0"/>
                    </a:p>
                  </a:txBody>
                  <a:tcPr/>
                </a:tc>
                <a:tc>
                  <a:txBody>
                    <a:bodyPr/>
                    <a:lstStyle/>
                    <a:p>
                      <a:pPr algn="ctr"/>
                      <a:endParaRPr lang="zh-CN" altLang="en-US" dirty="0"/>
                    </a:p>
                  </a:txBody>
                  <a:tcPr/>
                </a:tc>
                <a:tc>
                  <a:txBody>
                    <a:bodyPr/>
                    <a:lstStyle/>
                    <a:p>
                      <a:pPr algn="ctr"/>
                      <a:endParaRPr lang="zh-CN" altLang="en-US"/>
                    </a:p>
                  </a:txBody>
                  <a:tcPr/>
                </a:tc>
                <a:tc>
                  <a:txBody>
                    <a:bodyPr/>
                    <a:lstStyle/>
                    <a:p>
                      <a:pPr algn="ctr"/>
                      <a:endParaRPr lang="zh-CN" altLang="en-US" dirty="0"/>
                    </a:p>
                  </a:txBody>
                  <a:tcPr/>
                </a:tc>
                <a:tc>
                  <a:txBody>
                    <a:bodyPr/>
                    <a:lstStyle/>
                    <a:p>
                      <a:pPr algn="ctr"/>
                      <a:endParaRPr lang="zh-CN" altLang="en-US"/>
                    </a:p>
                  </a:txBody>
                  <a:tcPr/>
                </a:tc>
                <a:tc>
                  <a:txBody>
                    <a:bodyPr/>
                    <a:lstStyle/>
                    <a:p>
                      <a:pPr algn="ctr"/>
                      <a:endParaRPr lang="zh-CN" altLang="en-US"/>
                    </a:p>
                  </a:txBody>
                  <a:tcPr/>
                </a:tc>
                <a:tc>
                  <a:txBody>
                    <a:bodyPr/>
                    <a:lstStyle/>
                    <a:p>
                      <a:pPr algn="ctr"/>
                      <a:endParaRPr lang="zh-CN" altLang="en-US" dirty="0"/>
                    </a:p>
                  </a:txBody>
                  <a:tcPr/>
                </a:tc>
                <a:extLst>
                  <a:ext uri="{0D108BD9-81ED-4DB2-BD59-A6C34878D82A}">
                    <a16:rowId xmlns:a16="http://schemas.microsoft.com/office/drawing/2014/main" val="3595941539"/>
                  </a:ext>
                </a:extLst>
              </a:tr>
            </a:tbl>
          </a:graphicData>
        </a:graphic>
      </p:graphicFrame>
      <p:graphicFrame>
        <p:nvGraphicFramePr>
          <p:cNvPr id="12" name="表格 11">
            <a:extLst>
              <a:ext uri="{FF2B5EF4-FFF2-40B4-BE49-F238E27FC236}">
                <a16:creationId xmlns:a16="http://schemas.microsoft.com/office/drawing/2014/main" id="{8876129B-F945-49E9-B6D9-1E893995036F}"/>
              </a:ext>
            </a:extLst>
          </p:cNvPr>
          <p:cNvGraphicFramePr>
            <a:graphicFrameLocks noGrp="1"/>
          </p:cNvGraphicFramePr>
          <p:nvPr>
            <p:extLst/>
          </p:nvPr>
        </p:nvGraphicFramePr>
        <p:xfrm>
          <a:off x="3087897" y="4792245"/>
          <a:ext cx="5484437" cy="1613780"/>
        </p:xfrm>
        <a:graphic>
          <a:graphicData uri="http://schemas.openxmlformats.org/drawingml/2006/table">
            <a:tbl>
              <a:tblPr firstRow="1" bandRow="1">
                <a:tableStyleId>{5C22544A-7EE6-4342-B048-85BDC9FD1C3A}</a:tableStyleId>
              </a:tblPr>
              <a:tblGrid>
                <a:gridCol w="783491">
                  <a:extLst>
                    <a:ext uri="{9D8B030D-6E8A-4147-A177-3AD203B41FA5}">
                      <a16:colId xmlns:a16="http://schemas.microsoft.com/office/drawing/2014/main" val="2189866784"/>
                    </a:ext>
                  </a:extLst>
                </a:gridCol>
                <a:gridCol w="783491">
                  <a:extLst>
                    <a:ext uri="{9D8B030D-6E8A-4147-A177-3AD203B41FA5}">
                      <a16:colId xmlns:a16="http://schemas.microsoft.com/office/drawing/2014/main" val="1227125225"/>
                    </a:ext>
                  </a:extLst>
                </a:gridCol>
                <a:gridCol w="783491">
                  <a:extLst>
                    <a:ext uri="{9D8B030D-6E8A-4147-A177-3AD203B41FA5}">
                      <a16:colId xmlns:a16="http://schemas.microsoft.com/office/drawing/2014/main" val="614083892"/>
                    </a:ext>
                  </a:extLst>
                </a:gridCol>
                <a:gridCol w="783491">
                  <a:extLst>
                    <a:ext uri="{9D8B030D-6E8A-4147-A177-3AD203B41FA5}">
                      <a16:colId xmlns:a16="http://schemas.microsoft.com/office/drawing/2014/main" val="2755625641"/>
                    </a:ext>
                  </a:extLst>
                </a:gridCol>
                <a:gridCol w="783491">
                  <a:extLst>
                    <a:ext uri="{9D8B030D-6E8A-4147-A177-3AD203B41FA5}">
                      <a16:colId xmlns:a16="http://schemas.microsoft.com/office/drawing/2014/main" val="3651675251"/>
                    </a:ext>
                  </a:extLst>
                </a:gridCol>
                <a:gridCol w="783491">
                  <a:extLst>
                    <a:ext uri="{9D8B030D-6E8A-4147-A177-3AD203B41FA5}">
                      <a16:colId xmlns:a16="http://schemas.microsoft.com/office/drawing/2014/main" val="2643013996"/>
                    </a:ext>
                  </a:extLst>
                </a:gridCol>
                <a:gridCol w="783491">
                  <a:extLst>
                    <a:ext uri="{9D8B030D-6E8A-4147-A177-3AD203B41FA5}">
                      <a16:colId xmlns:a16="http://schemas.microsoft.com/office/drawing/2014/main" val="4257862347"/>
                    </a:ext>
                  </a:extLst>
                </a:gridCol>
              </a:tblGrid>
              <a:tr h="322756">
                <a:tc>
                  <a:txBody>
                    <a:bodyPr/>
                    <a:lstStyle/>
                    <a:p>
                      <a:pPr algn="ctr"/>
                      <a:endParaRPr lang="zh-CN" altLang="en-US" dirty="0"/>
                    </a:p>
                  </a:txBody>
                  <a:tcPr/>
                </a:tc>
                <a:tc>
                  <a:txBody>
                    <a:bodyPr/>
                    <a:lstStyle/>
                    <a:p>
                      <a:pPr algn="ctr"/>
                      <a:r>
                        <a:rPr lang="en-US" altLang="zh-CN" dirty="0"/>
                        <a:t>1</a:t>
                      </a:r>
                      <a:endParaRPr lang="zh-CN" altLang="en-US" dirty="0"/>
                    </a:p>
                  </a:txBody>
                  <a:tcPr/>
                </a:tc>
                <a:tc>
                  <a:txBody>
                    <a:bodyPr/>
                    <a:lstStyle/>
                    <a:p>
                      <a:pPr algn="ctr"/>
                      <a:r>
                        <a:rPr lang="en-US" altLang="zh-CN" dirty="0"/>
                        <a:t>2</a:t>
                      </a:r>
                      <a:endParaRPr lang="zh-CN" altLang="en-US" dirty="0"/>
                    </a:p>
                  </a:txBody>
                  <a:tcPr/>
                </a:tc>
                <a:tc>
                  <a:txBody>
                    <a:bodyPr/>
                    <a:lstStyle/>
                    <a:p>
                      <a:pPr algn="ctr"/>
                      <a:r>
                        <a:rPr lang="en-US" altLang="zh-CN" dirty="0"/>
                        <a:t>3</a:t>
                      </a:r>
                      <a:endParaRPr lang="zh-CN" altLang="en-US" dirty="0"/>
                    </a:p>
                  </a:txBody>
                  <a:tcPr/>
                </a:tc>
                <a:tc>
                  <a:txBody>
                    <a:bodyPr/>
                    <a:lstStyle/>
                    <a:p>
                      <a:pPr algn="ctr"/>
                      <a:r>
                        <a:rPr lang="en-US" altLang="zh-CN" dirty="0"/>
                        <a:t>4</a:t>
                      </a:r>
                      <a:endParaRPr lang="zh-CN" altLang="en-US" dirty="0"/>
                    </a:p>
                  </a:txBody>
                  <a:tcPr/>
                </a:tc>
                <a:tc>
                  <a:txBody>
                    <a:bodyPr/>
                    <a:lstStyle/>
                    <a:p>
                      <a:pPr algn="ctr"/>
                      <a:r>
                        <a:rPr lang="en-US" altLang="zh-CN" dirty="0"/>
                        <a:t>5</a:t>
                      </a:r>
                      <a:endParaRPr lang="zh-CN" altLang="en-US" dirty="0"/>
                    </a:p>
                  </a:txBody>
                  <a:tcPr/>
                </a:tc>
                <a:tc>
                  <a:txBody>
                    <a:bodyPr/>
                    <a:lstStyle/>
                    <a:p>
                      <a:pPr algn="ctr"/>
                      <a:r>
                        <a:rPr lang="en-US" altLang="zh-CN" dirty="0"/>
                        <a:t>6</a:t>
                      </a:r>
                      <a:endParaRPr lang="zh-CN" altLang="en-US" dirty="0"/>
                    </a:p>
                  </a:txBody>
                  <a:tcPr/>
                </a:tc>
                <a:extLst>
                  <a:ext uri="{0D108BD9-81ED-4DB2-BD59-A6C34878D82A}">
                    <a16:rowId xmlns:a16="http://schemas.microsoft.com/office/drawing/2014/main" val="2989051242"/>
                  </a:ext>
                </a:extLst>
              </a:tr>
              <a:tr h="322756">
                <a:tc>
                  <a:txBody>
                    <a:bodyPr/>
                    <a:lstStyle/>
                    <a:p>
                      <a:pPr algn="ctr"/>
                      <a:r>
                        <a:rPr lang="en-US" altLang="zh-CN" dirty="0"/>
                        <a:t>1</a:t>
                      </a:r>
                      <a:endParaRPr lang="zh-CN" altLang="en-US" dirty="0"/>
                    </a:p>
                  </a:txBody>
                  <a:tcPr/>
                </a:tc>
                <a:tc>
                  <a:txBody>
                    <a:bodyPr/>
                    <a:lstStyle/>
                    <a:p>
                      <a:pPr algn="ctr"/>
                      <a:endParaRPr lang="zh-CN" altLang="en-US" dirty="0">
                        <a:solidFill>
                          <a:srgbClr val="FFC000"/>
                        </a:solidFill>
                      </a:endParaRPr>
                    </a:p>
                  </a:txBody>
                  <a:tcPr/>
                </a:tc>
                <a:tc>
                  <a:txBody>
                    <a:bodyPr/>
                    <a:lstStyle/>
                    <a:p>
                      <a:pPr algn="ctr"/>
                      <a:r>
                        <a:rPr lang="en-US" altLang="zh-CN" dirty="0"/>
                        <a:t>2</a:t>
                      </a:r>
                      <a:endParaRPr lang="zh-CN" altLang="en-US" dirty="0"/>
                    </a:p>
                  </a:txBody>
                  <a:tcPr>
                    <a:solidFill>
                      <a:srgbClr val="FFC000"/>
                    </a:solidFill>
                  </a:tcPr>
                </a:tc>
                <a:tc>
                  <a:txBody>
                    <a:bodyPr/>
                    <a:lstStyle/>
                    <a:p>
                      <a:pPr algn="ctr"/>
                      <a:r>
                        <a:rPr lang="en-US" altLang="zh-CN" dirty="0"/>
                        <a:t>2</a:t>
                      </a:r>
                      <a:endParaRPr lang="zh-CN" altLang="en-US" dirty="0"/>
                    </a:p>
                  </a:txBody>
                  <a:tcPr>
                    <a:solidFill>
                      <a:srgbClr val="FFC000"/>
                    </a:solidFill>
                  </a:tcPr>
                </a:tc>
                <a:tc>
                  <a:txBody>
                    <a:bodyPr/>
                    <a:lstStyle/>
                    <a:p>
                      <a:pPr algn="ctr"/>
                      <a:endParaRPr lang="zh-CN" altLang="en-US" dirty="0"/>
                    </a:p>
                  </a:txBody>
                  <a:tcPr/>
                </a:tc>
                <a:tc>
                  <a:txBody>
                    <a:bodyPr/>
                    <a:lstStyle/>
                    <a:p>
                      <a:pPr algn="ctr"/>
                      <a:endParaRPr lang="zh-CN" altLang="en-US"/>
                    </a:p>
                  </a:txBody>
                  <a:tcPr/>
                </a:tc>
                <a:tc>
                  <a:txBody>
                    <a:bodyPr/>
                    <a:lstStyle/>
                    <a:p>
                      <a:pPr algn="ctr"/>
                      <a:endParaRPr lang="zh-CN" altLang="en-US"/>
                    </a:p>
                  </a:txBody>
                  <a:tcPr/>
                </a:tc>
                <a:extLst>
                  <a:ext uri="{0D108BD9-81ED-4DB2-BD59-A6C34878D82A}">
                    <a16:rowId xmlns:a16="http://schemas.microsoft.com/office/drawing/2014/main" val="2823162477"/>
                  </a:ext>
                </a:extLst>
              </a:tr>
              <a:tr h="322756">
                <a:tc>
                  <a:txBody>
                    <a:bodyPr/>
                    <a:lstStyle/>
                    <a:p>
                      <a:pPr algn="ctr"/>
                      <a:r>
                        <a:rPr lang="en-US" altLang="zh-CN" dirty="0"/>
                        <a:t>2</a:t>
                      </a:r>
                      <a:endParaRPr lang="zh-CN" altLang="en-US" dirty="0"/>
                    </a:p>
                  </a:txBody>
                  <a:tcPr/>
                </a:tc>
                <a:tc>
                  <a:txBody>
                    <a:bodyPr/>
                    <a:lstStyle/>
                    <a:p>
                      <a:pPr algn="ctr"/>
                      <a:r>
                        <a:rPr lang="en-US" altLang="zh-CN" dirty="0"/>
                        <a:t>2</a:t>
                      </a:r>
                      <a:endParaRPr lang="zh-CN" altLang="en-US" dirty="0"/>
                    </a:p>
                  </a:txBody>
                  <a:tcPr>
                    <a:solidFill>
                      <a:srgbClr val="FFC000"/>
                    </a:solidFill>
                  </a:tcPr>
                </a:tc>
                <a:tc>
                  <a:txBody>
                    <a:bodyPr/>
                    <a:lstStyle/>
                    <a:p>
                      <a:pPr algn="ctr"/>
                      <a:r>
                        <a:rPr lang="en-US" altLang="zh-CN" dirty="0"/>
                        <a:t>2</a:t>
                      </a:r>
                      <a:endParaRPr lang="zh-CN" altLang="en-US" dirty="0"/>
                    </a:p>
                  </a:txBody>
                  <a:tcPr>
                    <a:solidFill>
                      <a:srgbClr val="FFC000"/>
                    </a:solidFill>
                  </a:tcPr>
                </a:tc>
                <a:tc>
                  <a:txBody>
                    <a:bodyPr/>
                    <a:lstStyle/>
                    <a:p>
                      <a:pPr algn="ctr"/>
                      <a:r>
                        <a:rPr lang="en-US" altLang="zh-CN" dirty="0"/>
                        <a:t>2</a:t>
                      </a:r>
                      <a:endParaRPr lang="zh-CN" altLang="en-US" dirty="0"/>
                    </a:p>
                  </a:txBody>
                  <a:tcPr>
                    <a:solidFill>
                      <a:srgbClr val="FFC000"/>
                    </a:solidFill>
                  </a:tcPr>
                </a:tc>
                <a:tc>
                  <a:txBody>
                    <a:bodyPr/>
                    <a:lstStyle/>
                    <a:p>
                      <a:pPr algn="ctr"/>
                      <a:endParaRPr lang="zh-CN" altLang="en-US" dirty="0"/>
                    </a:p>
                  </a:txBody>
                  <a:tcPr/>
                </a:tc>
                <a:tc>
                  <a:txBody>
                    <a:bodyPr/>
                    <a:lstStyle/>
                    <a:p>
                      <a:pPr algn="ctr"/>
                      <a:r>
                        <a:rPr lang="en-US" altLang="zh-CN" dirty="0"/>
                        <a:t>3</a:t>
                      </a:r>
                      <a:endParaRPr lang="zh-CN" altLang="en-US" dirty="0"/>
                    </a:p>
                  </a:txBody>
                  <a:tcPr>
                    <a:solidFill>
                      <a:srgbClr val="FFC000"/>
                    </a:solidFill>
                  </a:tcPr>
                </a:tc>
                <a:tc>
                  <a:txBody>
                    <a:bodyPr/>
                    <a:lstStyle/>
                    <a:p>
                      <a:pPr algn="ctr"/>
                      <a:endParaRPr lang="zh-CN" altLang="en-US"/>
                    </a:p>
                  </a:txBody>
                  <a:tcPr/>
                </a:tc>
                <a:extLst>
                  <a:ext uri="{0D108BD9-81ED-4DB2-BD59-A6C34878D82A}">
                    <a16:rowId xmlns:a16="http://schemas.microsoft.com/office/drawing/2014/main" val="2771921824"/>
                  </a:ext>
                </a:extLst>
              </a:tr>
              <a:tr h="322756">
                <a:tc>
                  <a:txBody>
                    <a:bodyPr/>
                    <a:lstStyle/>
                    <a:p>
                      <a:pPr algn="ctr"/>
                      <a:r>
                        <a:rPr lang="en-US" altLang="zh-CN" dirty="0"/>
                        <a:t>3</a:t>
                      </a:r>
                      <a:endParaRPr lang="zh-CN" altLang="en-US" dirty="0"/>
                    </a:p>
                  </a:txBody>
                  <a:tcPr/>
                </a:tc>
                <a:tc>
                  <a:txBody>
                    <a:bodyPr/>
                    <a:lstStyle/>
                    <a:p>
                      <a:pPr algn="ctr"/>
                      <a:r>
                        <a:rPr lang="en-US" altLang="zh-CN" dirty="0"/>
                        <a:t>2</a:t>
                      </a:r>
                      <a:endParaRPr lang="zh-CN" altLang="en-US" dirty="0"/>
                    </a:p>
                  </a:txBody>
                  <a:tcPr>
                    <a:solidFill>
                      <a:srgbClr val="FFC000"/>
                    </a:solidFill>
                  </a:tcPr>
                </a:tc>
                <a:tc>
                  <a:txBody>
                    <a:bodyPr/>
                    <a:lstStyle/>
                    <a:p>
                      <a:pPr algn="ctr"/>
                      <a:r>
                        <a:rPr lang="en-US" altLang="zh-CN" dirty="0"/>
                        <a:t>2</a:t>
                      </a:r>
                      <a:endParaRPr lang="zh-CN" altLang="en-US" dirty="0"/>
                    </a:p>
                  </a:txBody>
                  <a:tcPr>
                    <a:solidFill>
                      <a:srgbClr val="FFC000"/>
                    </a:solidFill>
                  </a:tcPr>
                </a:tc>
                <a:tc>
                  <a:txBody>
                    <a:bodyPr/>
                    <a:lstStyle/>
                    <a:p>
                      <a:pPr algn="ctr"/>
                      <a:r>
                        <a:rPr lang="en-US" altLang="zh-CN" dirty="0">
                          <a:solidFill>
                            <a:schemeClr val="tx1"/>
                          </a:solidFill>
                        </a:rPr>
                        <a:t>2</a:t>
                      </a:r>
                      <a:endParaRPr lang="zh-CN" altLang="en-US" dirty="0">
                        <a:solidFill>
                          <a:schemeClr val="tx1"/>
                        </a:solidFill>
                      </a:endParaRPr>
                    </a:p>
                  </a:txBody>
                  <a:tcPr>
                    <a:solidFill>
                      <a:srgbClr val="FFC000"/>
                    </a:solidFill>
                  </a:tcPr>
                </a:tc>
                <a:tc>
                  <a:txBody>
                    <a:bodyPr/>
                    <a:lstStyle/>
                    <a:p>
                      <a:pPr algn="ctr"/>
                      <a:endParaRPr lang="zh-CN" altLang="en-US" dirty="0"/>
                    </a:p>
                  </a:txBody>
                  <a:tcPr/>
                </a:tc>
                <a:tc>
                  <a:txBody>
                    <a:bodyPr/>
                    <a:lstStyle/>
                    <a:p>
                      <a:pPr algn="ctr"/>
                      <a:endParaRPr lang="zh-CN" altLang="en-US"/>
                    </a:p>
                  </a:txBody>
                  <a:tcPr/>
                </a:tc>
                <a:tc>
                  <a:txBody>
                    <a:bodyPr/>
                    <a:lstStyle/>
                    <a:p>
                      <a:pPr algn="ctr"/>
                      <a:endParaRPr lang="zh-CN" altLang="en-US"/>
                    </a:p>
                  </a:txBody>
                  <a:tcPr/>
                </a:tc>
                <a:extLst>
                  <a:ext uri="{0D108BD9-81ED-4DB2-BD59-A6C34878D82A}">
                    <a16:rowId xmlns:a16="http://schemas.microsoft.com/office/drawing/2014/main" val="2605612221"/>
                  </a:ext>
                </a:extLst>
              </a:tr>
              <a:tr h="322756">
                <a:tc>
                  <a:txBody>
                    <a:bodyPr/>
                    <a:lstStyle/>
                    <a:p>
                      <a:pPr algn="ctr"/>
                      <a:r>
                        <a:rPr lang="en-US" altLang="zh-CN" dirty="0"/>
                        <a:t>4</a:t>
                      </a:r>
                      <a:endParaRPr lang="zh-CN" altLang="en-US" dirty="0"/>
                    </a:p>
                  </a:txBody>
                  <a:tcPr/>
                </a:tc>
                <a:tc>
                  <a:txBody>
                    <a:bodyPr/>
                    <a:lstStyle/>
                    <a:p>
                      <a:pPr algn="ctr"/>
                      <a:endParaRPr lang="zh-CN" altLang="en-US" dirty="0"/>
                    </a:p>
                  </a:txBody>
                  <a:tcPr/>
                </a:tc>
                <a:tc>
                  <a:txBody>
                    <a:bodyPr/>
                    <a:lstStyle/>
                    <a:p>
                      <a:pPr algn="ctr"/>
                      <a:endParaRPr lang="zh-CN" altLang="en-US"/>
                    </a:p>
                  </a:txBody>
                  <a:tcPr/>
                </a:tc>
                <a:tc>
                  <a:txBody>
                    <a:bodyPr/>
                    <a:lstStyle/>
                    <a:p>
                      <a:pPr algn="ctr"/>
                      <a:endParaRPr lang="zh-CN" altLang="en-US" dirty="0"/>
                    </a:p>
                  </a:txBody>
                  <a:tcPr/>
                </a:tc>
                <a:tc>
                  <a:txBody>
                    <a:bodyPr/>
                    <a:lstStyle/>
                    <a:p>
                      <a:pPr algn="ctr"/>
                      <a:endParaRPr lang="zh-CN" altLang="en-US"/>
                    </a:p>
                  </a:txBody>
                  <a:tcPr/>
                </a:tc>
                <a:tc>
                  <a:txBody>
                    <a:bodyPr/>
                    <a:lstStyle/>
                    <a:p>
                      <a:pPr algn="ctr"/>
                      <a:endParaRPr lang="zh-CN" altLang="en-US"/>
                    </a:p>
                  </a:txBody>
                  <a:tcPr/>
                </a:tc>
                <a:tc>
                  <a:txBody>
                    <a:bodyPr/>
                    <a:lstStyle/>
                    <a:p>
                      <a:pPr algn="ctr"/>
                      <a:endParaRPr lang="zh-CN" altLang="en-US" dirty="0"/>
                    </a:p>
                  </a:txBody>
                  <a:tcPr/>
                </a:tc>
                <a:extLst>
                  <a:ext uri="{0D108BD9-81ED-4DB2-BD59-A6C34878D82A}">
                    <a16:rowId xmlns:a16="http://schemas.microsoft.com/office/drawing/2014/main" val="3595941539"/>
                  </a:ext>
                </a:extLst>
              </a:tr>
            </a:tbl>
          </a:graphicData>
        </a:graphic>
      </p:graphicFrame>
      <p:sp>
        <p:nvSpPr>
          <p:cNvPr id="15" name="标题 1">
            <a:extLst>
              <a:ext uri="{FF2B5EF4-FFF2-40B4-BE49-F238E27FC236}">
                <a16:creationId xmlns:a16="http://schemas.microsoft.com/office/drawing/2014/main" id="{A9E4ECFB-BA76-42AB-BC9D-6E2821DD5CB3}"/>
              </a:ext>
            </a:extLst>
          </p:cNvPr>
          <p:cNvSpPr txBox="1">
            <a:spLocks/>
          </p:cNvSpPr>
          <p:nvPr/>
        </p:nvSpPr>
        <p:spPr>
          <a:xfrm>
            <a:off x="251520" y="460453"/>
            <a:ext cx="6858000" cy="628968"/>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sz="2800" dirty="0"/>
              <a:t>图像展示</a:t>
            </a:r>
          </a:p>
        </p:txBody>
      </p:sp>
      <p:sp>
        <p:nvSpPr>
          <p:cNvPr id="7" name="日期占位符 6">
            <a:extLst>
              <a:ext uri="{FF2B5EF4-FFF2-40B4-BE49-F238E27FC236}">
                <a16:creationId xmlns:a16="http://schemas.microsoft.com/office/drawing/2014/main" id="{7D573132-114B-4470-B8C1-B2D1410C53B9}"/>
              </a:ext>
            </a:extLst>
          </p:cNvPr>
          <p:cNvSpPr>
            <a:spLocks noGrp="1"/>
          </p:cNvSpPr>
          <p:nvPr>
            <p:ph type="dt" sz="half" idx="10"/>
          </p:nvPr>
        </p:nvSpPr>
        <p:spPr/>
        <p:txBody>
          <a:bodyPr/>
          <a:lstStyle/>
          <a:p>
            <a:r>
              <a:rPr lang="en-US" altLang="zh-CN"/>
              <a:t>2018/6/22</a:t>
            </a:r>
            <a:endParaRPr lang="zh-CN" altLang="en-US"/>
          </a:p>
        </p:txBody>
      </p:sp>
      <p:sp>
        <p:nvSpPr>
          <p:cNvPr id="16" name="页脚占位符 15">
            <a:extLst>
              <a:ext uri="{FF2B5EF4-FFF2-40B4-BE49-F238E27FC236}">
                <a16:creationId xmlns:a16="http://schemas.microsoft.com/office/drawing/2014/main" id="{CEF1194E-8146-4906-A0C2-4203F0A246FB}"/>
              </a:ext>
            </a:extLst>
          </p:cNvPr>
          <p:cNvSpPr>
            <a:spLocks noGrp="1"/>
          </p:cNvSpPr>
          <p:nvPr>
            <p:ph type="ftr" sz="quarter" idx="11"/>
          </p:nvPr>
        </p:nvSpPr>
        <p:spPr/>
        <p:txBody>
          <a:bodyPr/>
          <a:lstStyle/>
          <a:p>
            <a:r>
              <a:rPr lang="zh-CN" altLang="en-US" dirty="0"/>
              <a:t>全国粒子物理大会</a:t>
            </a:r>
            <a:r>
              <a:rPr lang="en-US" altLang="zh-CN" dirty="0"/>
              <a:t>@</a:t>
            </a:r>
            <a:r>
              <a:rPr lang="zh-CN" altLang="en-US" dirty="0"/>
              <a:t>上海</a:t>
            </a:r>
          </a:p>
        </p:txBody>
      </p:sp>
      <p:sp>
        <p:nvSpPr>
          <p:cNvPr id="17" name="灯片编号占位符 16">
            <a:extLst>
              <a:ext uri="{FF2B5EF4-FFF2-40B4-BE49-F238E27FC236}">
                <a16:creationId xmlns:a16="http://schemas.microsoft.com/office/drawing/2014/main" id="{71BBAAFB-5A7E-4A21-9C18-F2C7C1942DB4}"/>
              </a:ext>
            </a:extLst>
          </p:cNvPr>
          <p:cNvSpPr>
            <a:spLocks noGrp="1"/>
          </p:cNvSpPr>
          <p:nvPr>
            <p:ph type="sldNum" sz="quarter" idx="12"/>
          </p:nvPr>
        </p:nvSpPr>
        <p:spPr/>
        <p:txBody>
          <a:bodyPr/>
          <a:lstStyle/>
          <a:p>
            <a:r>
              <a:rPr lang="en-US" altLang="zh-CN" dirty="0"/>
              <a:t>19</a:t>
            </a:r>
            <a:endParaRPr lang="zh-CN" altLang="en-US" dirty="0"/>
          </a:p>
        </p:txBody>
      </p:sp>
    </p:spTree>
    <p:extLst>
      <p:ext uri="{BB962C8B-B14F-4D97-AF65-F5344CB8AC3E}">
        <p14:creationId xmlns:p14="http://schemas.microsoft.com/office/powerpoint/2010/main" val="1835787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B2CB9A09-03E4-47AF-9976-23900E30948A}"/>
              </a:ext>
            </a:extLst>
          </p:cNvPr>
          <p:cNvPicPr>
            <a:picLocks noChangeAspect="1"/>
          </p:cNvPicPr>
          <p:nvPr/>
        </p:nvPicPr>
        <p:blipFill>
          <a:blip r:embed="rId2"/>
          <a:stretch>
            <a:fillRect/>
          </a:stretch>
        </p:blipFill>
        <p:spPr>
          <a:xfrm>
            <a:off x="5797578" y="1135144"/>
            <a:ext cx="2086789" cy="1665792"/>
          </a:xfrm>
          <a:prstGeom prst="rect">
            <a:avLst/>
          </a:prstGeom>
        </p:spPr>
      </p:pic>
      <p:sp>
        <p:nvSpPr>
          <p:cNvPr id="2" name="标题 1">
            <a:extLst>
              <a:ext uri="{FF2B5EF4-FFF2-40B4-BE49-F238E27FC236}">
                <a16:creationId xmlns:a16="http://schemas.microsoft.com/office/drawing/2014/main" id="{493E51E1-6002-45CC-B20B-A8996AD27CFB}"/>
              </a:ext>
            </a:extLst>
          </p:cNvPr>
          <p:cNvSpPr>
            <a:spLocks noGrp="1"/>
          </p:cNvSpPr>
          <p:nvPr>
            <p:ph type="title"/>
          </p:nvPr>
        </p:nvSpPr>
        <p:spPr>
          <a:xfrm>
            <a:off x="0" y="0"/>
            <a:ext cx="9144000" cy="828000"/>
          </a:xfrm>
          <a:solidFill>
            <a:schemeClr val="accent1"/>
          </a:solidFill>
        </p:spPr>
        <p:txBody>
          <a:bodyPr>
            <a:noAutofit/>
          </a:bodyPr>
          <a:lstStyle/>
          <a:p>
            <a:pPr algn="l"/>
            <a:r>
              <a:rPr lang="zh-CN" altLang="en-US" sz="4400" b="1" dirty="0">
                <a:solidFill>
                  <a:schemeClr val="bg1"/>
                </a:solidFill>
              </a:rPr>
              <a:t>  </a:t>
            </a:r>
            <a:r>
              <a:rPr lang="zh-CN" altLang="en-US" sz="4000" b="1" dirty="0">
                <a:solidFill>
                  <a:schemeClr val="bg1"/>
                </a:solidFill>
              </a:rPr>
              <a:t>背景</a:t>
            </a:r>
            <a:r>
              <a:rPr lang="zh-CN" altLang="en-US" sz="4400" b="1" dirty="0">
                <a:solidFill>
                  <a:schemeClr val="bg1"/>
                </a:solidFill>
              </a:rPr>
              <a:t> </a:t>
            </a:r>
          </a:p>
        </p:txBody>
      </p:sp>
      <p:sp>
        <p:nvSpPr>
          <p:cNvPr id="6" name="矩形 5">
            <a:extLst>
              <a:ext uri="{FF2B5EF4-FFF2-40B4-BE49-F238E27FC236}">
                <a16:creationId xmlns:a16="http://schemas.microsoft.com/office/drawing/2014/main" id="{FDB6C2EB-1516-47F0-9ED2-5721CB4DBE7A}"/>
              </a:ext>
            </a:extLst>
          </p:cNvPr>
          <p:cNvSpPr/>
          <p:nvPr/>
        </p:nvSpPr>
        <p:spPr>
          <a:xfrm>
            <a:off x="1098818" y="2941032"/>
            <a:ext cx="7217598" cy="3142463"/>
          </a:xfrm>
          <a:prstGeom prst="rect">
            <a:avLst/>
          </a:prstGeom>
        </p:spPr>
        <p:txBody>
          <a:bodyPr wrap="square">
            <a:spAutoFit/>
          </a:bodyPr>
          <a:lstStyle/>
          <a:p>
            <a:pPr>
              <a:lnSpc>
                <a:spcPts val="3000"/>
              </a:lnSpc>
            </a:pPr>
            <a:r>
              <a:rPr lang="en-US" altLang="zh-CN" sz="2000" kern="100" dirty="0">
                <a:latin typeface="+mn-ea"/>
              </a:rPr>
              <a:t>•BESIII</a:t>
            </a:r>
            <a:r>
              <a:rPr lang="zh-CN" altLang="zh-CN" sz="2000" kern="100" dirty="0">
                <a:latin typeface="+mn-ea"/>
                <a:cs typeface="Times New Roman" panose="02020603050405020304" pitchFamily="18" charset="0"/>
              </a:rPr>
              <a:t>主漂移室（</a:t>
            </a:r>
            <a:r>
              <a:rPr lang="en-US" altLang="zh-CN" sz="2000" kern="100" dirty="0">
                <a:latin typeface="+mn-ea"/>
              </a:rPr>
              <a:t>MDC</a:t>
            </a:r>
            <a:r>
              <a:rPr lang="zh-CN" altLang="zh-CN" sz="2000" kern="100" dirty="0">
                <a:latin typeface="+mn-ea"/>
                <a:cs typeface="Times New Roman" panose="02020603050405020304" pitchFamily="18" charset="0"/>
              </a:rPr>
              <a:t>）</a:t>
            </a:r>
            <a:r>
              <a:rPr lang="zh-CN" altLang="en-US" sz="2000" kern="100" dirty="0">
                <a:latin typeface="+mn-ea"/>
                <a:cs typeface="Times New Roman" panose="02020603050405020304" pitchFamily="18" charset="0"/>
              </a:rPr>
              <a:t>内室面临</a:t>
            </a:r>
            <a:r>
              <a:rPr lang="zh-CN" altLang="zh-CN" sz="2000" kern="100" dirty="0">
                <a:latin typeface="+mn-ea"/>
                <a:cs typeface="Times New Roman" panose="02020603050405020304" pitchFamily="18" charset="0"/>
              </a:rPr>
              <a:t>丝单元增益下降、空间分辨率和径迹重建效率变差等</a:t>
            </a:r>
            <a:r>
              <a:rPr lang="zh-CN" altLang="en-US" sz="2000" kern="100" dirty="0">
                <a:latin typeface="+mn-ea"/>
                <a:cs typeface="Times New Roman" panose="02020603050405020304" pitchFamily="18" charset="0"/>
              </a:rPr>
              <a:t>问题</a:t>
            </a:r>
            <a:r>
              <a:rPr lang="zh-CN" altLang="zh-CN" sz="2000" dirty="0">
                <a:latin typeface="+mn-ea"/>
                <a:cs typeface="Times New Roman" panose="02020603050405020304" pitchFamily="18" charset="0"/>
              </a:rPr>
              <a:t>。</a:t>
            </a:r>
            <a:endParaRPr lang="en-US" altLang="zh-CN" sz="2000" dirty="0">
              <a:latin typeface="+mn-ea"/>
              <a:cs typeface="Times New Roman" panose="02020603050405020304" pitchFamily="18" charset="0"/>
            </a:endParaRPr>
          </a:p>
          <a:p>
            <a:pPr>
              <a:lnSpc>
                <a:spcPts val="3000"/>
              </a:lnSpc>
            </a:pPr>
            <a:r>
              <a:rPr lang="en-US" altLang="zh-CN" sz="2000" kern="100" dirty="0">
                <a:latin typeface="+mn-ea"/>
              </a:rPr>
              <a:t>•</a:t>
            </a:r>
            <a:r>
              <a:rPr lang="zh-CN" altLang="en-US" sz="2000" dirty="0">
                <a:latin typeface="+mn-ea"/>
                <a:cs typeface="Times New Roman" panose="02020603050405020304" pitchFamily="18" charset="0"/>
              </a:rPr>
              <a:t>一个圆筒形的 </a:t>
            </a:r>
            <a:r>
              <a:rPr lang="en-US" altLang="zh-CN" sz="2000" dirty="0">
                <a:latin typeface="+mn-ea"/>
                <a:cs typeface="Times New Roman" panose="02020603050405020304" pitchFamily="18" charset="0"/>
              </a:rPr>
              <a:t>GEM </a:t>
            </a:r>
            <a:r>
              <a:rPr lang="zh-CN" altLang="en-US" sz="2000" dirty="0">
                <a:latin typeface="+mn-ea"/>
                <a:cs typeface="Times New Roman" panose="02020603050405020304" pitchFamily="18" charset="0"/>
              </a:rPr>
              <a:t>探测器已经开始建造。</a:t>
            </a:r>
            <a:endParaRPr lang="en-US" altLang="zh-CN" sz="2000" dirty="0">
              <a:latin typeface="+mn-ea"/>
              <a:cs typeface="Times New Roman" panose="02020603050405020304" pitchFamily="18" charset="0"/>
            </a:endParaRPr>
          </a:p>
          <a:p>
            <a:pPr>
              <a:lnSpc>
                <a:spcPts val="3000"/>
              </a:lnSpc>
            </a:pPr>
            <a:r>
              <a:rPr lang="en-US" altLang="zh-CN" sz="2000" b="1" dirty="0">
                <a:solidFill>
                  <a:srgbClr val="000000"/>
                </a:solidFill>
                <a:latin typeface="+mn-ea"/>
              </a:rPr>
              <a:t>•1/10</a:t>
            </a:r>
            <a:r>
              <a:rPr lang="zh-CN" altLang="en-US" sz="2000" b="1" dirty="0">
                <a:solidFill>
                  <a:srgbClr val="000000"/>
                </a:solidFill>
                <a:latin typeface="+mn-ea"/>
              </a:rPr>
              <a:t>内室规模的</a:t>
            </a:r>
            <a:r>
              <a:rPr lang="en-US" altLang="zh-CN" sz="2000" b="1" dirty="0">
                <a:solidFill>
                  <a:srgbClr val="000000"/>
                </a:solidFill>
                <a:latin typeface="+mn-ea"/>
              </a:rPr>
              <a:t>MAPS</a:t>
            </a:r>
            <a:r>
              <a:rPr lang="zh-CN" altLang="en-US" sz="2000" b="1" dirty="0">
                <a:solidFill>
                  <a:srgbClr val="000000"/>
                </a:solidFill>
                <a:latin typeface="+mn-ea"/>
              </a:rPr>
              <a:t>硅像素探测器模型的预研方案被提出</a:t>
            </a:r>
            <a:r>
              <a:rPr lang="zh-CN" altLang="en-US" sz="2000" dirty="0">
                <a:solidFill>
                  <a:srgbClr val="000000"/>
                </a:solidFill>
                <a:latin typeface="+mn-ea"/>
              </a:rPr>
              <a:t>。</a:t>
            </a:r>
            <a:endParaRPr lang="en-US" altLang="zh-CN" sz="2000" dirty="0">
              <a:solidFill>
                <a:srgbClr val="000000"/>
              </a:solidFill>
              <a:latin typeface="+mn-ea"/>
            </a:endParaRPr>
          </a:p>
          <a:p>
            <a:pPr>
              <a:lnSpc>
                <a:spcPts val="3000"/>
              </a:lnSpc>
            </a:pPr>
            <a:r>
              <a:rPr lang="en-US" altLang="zh-CN" sz="2000" dirty="0">
                <a:solidFill>
                  <a:srgbClr val="000000"/>
                </a:solidFill>
                <a:latin typeface="+mn-ea"/>
              </a:rPr>
              <a:t>•MAPS(Monolithic active pixel sensor)</a:t>
            </a:r>
            <a:r>
              <a:rPr lang="zh-CN" altLang="en-US" sz="2000" dirty="0">
                <a:solidFill>
                  <a:srgbClr val="000000"/>
                </a:solidFill>
                <a:latin typeface="+mn-ea"/>
              </a:rPr>
              <a:t>具有低物质量、高空间分辨率等优点，不仅可以应用于径迹室还可应用于顶点探测器。</a:t>
            </a:r>
            <a:endParaRPr lang="en-US" altLang="zh-CN" sz="2000" dirty="0">
              <a:solidFill>
                <a:srgbClr val="000000"/>
              </a:solidFill>
              <a:latin typeface="+mn-ea"/>
            </a:endParaRPr>
          </a:p>
          <a:p>
            <a:pPr>
              <a:lnSpc>
                <a:spcPts val="3000"/>
              </a:lnSpc>
            </a:pPr>
            <a:r>
              <a:rPr lang="en-US" altLang="zh-CN" sz="2000" dirty="0">
                <a:solidFill>
                  <a:srgbClr val="000000"/>
                </a:solidFill>
                <a:latin typeface="+mn-ea"/>
              </a:rPr>
              <a:t>•</a:t>
            </a:r>
            <a:r>
              <a:rPr lang="zh-CN" altLang="en-US" sz="2000" dirty="0">
                <a:solidFill>
                  <a:srgbClr val="000000"/>
                </a:solidFill>
                <a:latin typeface="+mn-ea"/>
              </a:rPr>
              <a:t>不仅满足</a:t>
            </a:r>
            <a:r>
              <a:rPr lang="en-US" altLang="zh-CN" sz="2000" dirty="0">
                <a:solidFill>
                  <a:srgbClr val="000000"/>
                </a:solidFill>
                <a:latin typeface="+mn-ea"/>
              </a:rPr>
              <a:t>MDC</a:t>
            </a:r>
            <a:r>
              <a:rPr lang="zh-CN" altLang="en-US" sz="2000" dirty="0">
                <a:solidFill>
                  <a:srgbClr val="000000"/>
                </a:solidFill>
                <a:latin typeface="+mn-ea"/>
              </a:rPr>
              <a:t>内室升级预研且为</a:t>
            </a:r>
            <a:r>
              <a:rPr lang="en-US" altLang="zh-CN" sz="2000" dirty="0">
                <a:solidFill>
                  <a:srgbClr val="000000"/>
                </a:solidFill>
                <a:latin typeface="+mn-ea"/>
              </a:rPr>
              <a:t>CEPC</a:t>
            </a:r>
            <a:r>
              <a:rPr lang="zh-CN" altLang="en-US" sz="2000" dirty="0">
                <a:solidFill>
                  <a:srgbClr val="000000"/>
                </a:solidFill>
                <a:latin typeface="+mn-ea"/>
              </a:rPr>
              <a:t>的顶点探测器研制与测试积累经验。</a:t>
            </a:r>
            <a:endParaRPr lang="en-US" altLang="zh-CN" sz="2000" dirty="0">
              <a:solidFill>
                <a:srgbClr val="000000"/>
              </a:solidFill>
              <a:latin typeface="+mn-ea"/>
            </a:endParaRPr>
          </a:p>
        </p:txBody>
      </p:sp>
      <p:pic>
        <p:nvPicPr>
          <p:cNvPr id="4" name="图片 3">
            <a:extLst>
              <a:ext uri="{FF2B5EF4-FFF2-40B4-BE49-F238E27FC236}">
                <a16:creationId xmlns:a16="http://schemas.microsoft.com/office/drawing/2014/main" id="{939F351A-5115-419C-B56D-2B106F18950A}"/>
              </a:ext>
            </a:extLst>
          </p:cNvPr>
          <p:cNvPicPr>
            <a:picLocks noChangeAspect="1"/>
          </p:cNvPicPr>
          <p:nvPr/>
        </p:nvPicPr>
        <p:blipFill>
          <a:blip r:embed="rId3"/>
          <a:stretch>
            <a:fillRect/>
          </a:stretch>
        </p:blipFill>
        <p:spPr>
          <a:xfrm>
            <a:off x="1098818" y="1154892"/>
            <a:ext cx="2016102" cy="1422214"/>
          </a:xfrm>
          <a:prstGeom prst="rect">
            <a:avLst/>
          </a:prstGeom>
        </p:spPr>
      </p:pic>
      <p:sp>
        <p:nvSpPr>
          <p:cNvPr id="11" name="箭头: 右 10">
            <a:extLst>
              <a:ext uri="{FF2B5EF4-FFF2-40B4-BE49-F238E27FC236}">
                <a16:creationId xmlns:a16="http://schemas.microsoft.com/office/drawing/2014/main" id="{599DCB12-9FFD-4CB8-915D-44075633A139}"/>
              </a:ext>
            </a:extLst>
          </p:cNvPr>
          <p:cNvSpPr/>
          <p:nvPr/>
        </p:nvSpPr>
        <p:spPr>
          <a:xfrm>
            <a:off x="4100668" y="2027113"/>
            <a:ext cx="780044" cy="274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FF48CE0E-7AB9-403D-ABEC-165B3BA62D74}"/>
              </a:ext>
            </a:extLst>
          </p:cNvPr>
          <p:cNvSpPr/>
          <p:nvPr/>
        </p:nvSpPr>
        <p:spPr>
          <a:xfrm>
            <a:off x="4031786" y="1652218"/>
            <a:ext cx="895899" cy="548180"/>
          </a:xfrm>
          <a:prstGeom prst="rect">
            <a:avLst/>
          </a:prstGeom>
        </p:spPr>
        <p:txBody>
          <a:bodyPr wrap="none">
            <a:spAutoFit/>
          </a:bodyPr>
          <a:lstStyle/>
          <a:p>
            <a:r>
              <a:rPr lang="zh-CN" altLang="en-US" sz="2400" b="1" kern="100" dirty="0">
                <a:solidFill>
                  <a:schemeClr val="tx2">
                    <a:lumMod val="60000"/>
                    <a:lumOff val="40000"/>
                  </a:schemeClr>
                </a:solidFill>
                <a:ea typeface="Times New Roman" panose="02020603050405020304" pitchFamily="18" charset="0"/>
              </a:rPr>
              <a:t>升级</a:t>
            </a:r>
            <a:endParaRPr lang="zh-CN" altLang="en-US" sz="2400" dirty="0">
              <a:solidFill>
                <a:schemeClr val="tx2">
                  <a:lumMod val="60000"/>
                  <a:lumOff val="40000"/>
                </a:schemeClr>
              </a:solidFill>
            </a:endParaRPr>
          </a:p>
        </p:txBody>
      </p:sp>
      <p:sp>
        <p:nvSpPr>
          <p:cNvPr id="7" name="日期占位符 6">
            <a:extLst>
              <a:ext uri="{FF2B5EF4-FFF2-40B4-BE49-F238E27FC236}">
                <a16:creationId xmlns:a16="http://schemas.microsoft.com/office/drawing/2014/main" id="{354084D5-0610-4318-8C4B-6932ACC49B4C}"/>
              </a:ext>
            </a:extLst>
          </p:cNvPr>
          <p:cNvSpPr>
            <a:spLocks noGrp="1"/>
          </p:cNvSpPr>
          <p:nvPr>
            <p:ph type="dt" sz="half" idx="10"/>
          </p:nvPr>
        </p:nvSpPr>
        <p:spPr/>
        <p:txBody>
          <a:bodyPr/>
          <a:lstStyle/>
          <a:p>
            <a:r>
              <a:rPr lang="en-US" altLang="zh-CN"/>
              <a:t>2018/6/22</a:t>
            </a:r>
            <a:endParaRPr lang="zh-CN" altLang="en-US"/>
          </a:p>
        </p:txBody>
      </p:sp>
      <p:sp>
        <p:nvSpPr>
          <p:cNvPr id="8" name="页脚占位符 7">
            <a:extLst>
              <a:ext uri="{FF2B5EF4-FFF2-40B4-BE49-F238E27FC236}">
                <a16:creationId xmlns:a16="http://schemas.microsoft.com/office/drawing/2014/main" id="{97B1DCBF-656D-4B16-9142-CF5E909714F6}"/>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9" name="灯片编号占位符 8">
            <a:extLst>
              <a:ext uri="{FF2B5EF4-FFF2-40B4-BE49-F238E27FC236}">
                <a16:creationId xmlns:a16="http://schemas.microsoft.com/office/drawing/2014/main" id="{4EBC1E96-B0B7-4309-B63F-E0D58817B36C}"/>
              </a:ext>
            </a:extLst>
          </p:cNvPr>
          <p:cNvSpPr>
            <a:spLocks noGrp="1"/>
          </p:cNvSpPr>
          <p:nvPr>
            <p:ph type="sldNum" sz="quarter" idx="12"/>
          </p:nvPr>
        </p:nvSpPr>
        <p:spPr/>
        <p:txBody>
          <a:bodyPr/>
          <a:lstStyle/>
          <a:p>
            <a:r>
              <a:rPr lang="en-US" altLang="zh-CN" dirty="0"/>
              <a:t>1</a:t>
            </a:r>
            <a:endParaRPr lang="zh-CN" altLang="en-US" dirty="0"/>
          </a:p>
        </p:txBody>
      </p:sp>
      <p:sp>
        <p:nvSpPr>
          <p:cNvPr id="10" name="椭圆 9">
            <a:extLst>
              <a:ext uri="{FF2B5EF4-FFF2-40B4-BE49-F238E27FC236}">
                <a16:creationId xmlns:a16="http://schemas.microsoft.com/office/drawing/2014/main" id="{B8B9257A-6C97-48F8-8D96-22D8EA0F14DF}"/>
              </a:ext>
            </a:extLst>
          </p:cNvPr>
          <p:cNvSpPr/>
          <p:nvPr/>
        </p:nvSpPr>
        <p:spPr>
          <a:xfrm rot="805627">
            <a:off x="2022873" y="1703052"/>
            <a:ext cx="167992" cy="2583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48478757"/>
      </p:ext>
    </p:extLst>
  </p:cSld>
  <p:clrMapOvr>
    <a:masterClrMapping/>
  </p:clrMapOvr>
  <mc:AlternateContent xmlns:mc="http://schemas.openxmlformats.org/markup-compatibility/2006" xmlns:p14="http://schemas.microsoft.com/office/powerpoint/2010/main">
    <mc:Choice Requires="p14">
      <p:transition spd="slow" p14:dur="2000" advTm="199581"/>
    </mc:Choice>
    <mc:Fallback xmlns="">
      <p:transition spd="slow" advTm="19958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6C6D180B-E70C-42CD-BC13-C1040DCE4335}"/>
              </a:ext>
            </a:extLst>
          </p:cNvPr>
          <p:cNvSpPr/>
          <p:nvPr/>
        </p:nvSpPr>
        <p:spPr>
          <a:xfrm>
            <a:off x="1043608" y="4077072"/>
            <a:ext cx="7721946" cy="1323439"/>
          </a:xfrm>
          <a:prstGeom prst="rect">
            <a:avLst/>
          </a:prstGeom>
        </p:spPr>
        <p:txBody>
          <a:bodyPr wrap="square">
            <a:spAutoFit/>
          </a:bodyPr>
          <a:lstStyle/>
          <a:p>
            <a:r>
              <a:rPr lang="en-US" altLang="zh-CN" sz="2000" dirty="0">
                <a:solidFill>
                  <a:srgbClr val="000000"/>
                </a:solidFill>
                <a:latin typeface="+mn-ea"/>
              </a:rPr>
              <a:t>•MDC</a:t>
            </a:r>
            <a:r>
              <a:rPr lang="zh-CN" altLang="en-US" sz="2000" dirty="0">
                <a:solidFill>
                  <a:srgbClr val="000000"/>
                </a:solidFill>
                <a:latin typeface="+mn-ea"/>
              </a:rPr>
              <a:t>内室升级预研采用的是</a:t>
            </a:r>
            <a:r>
              <a:rPr lang="zh-CN" altLang="en-US" sz="2000" dirty="0">
                <a:latin typeface="+mn-ea"/>
              </a:rPr>
              <a:t>由法国</a:t>
            </a:r>
            <a:r>
              <a:rPr lang="en-US" altLang="zh-CN" sz="2000" dirty="0">
                <a:latin typeface="+mn-ea"/>
              </a:rPr>
              <a:t>Strasbourg IPHC</a:t>
            </a:r>
            <a:r>
              <a:rPr lang="zh-CN" altLang="en-US" sz="2000" dirty="0">
                <a:latin typeface="+mn-ea"/>
              </a:rPr>
              <a:t>研究所研制</a:t>
            </a:r>
            <a:r>
              <a:rPr lang="zh-CN" altLang="en-US" sz="2000" dirty="0">
                <a:solidFill>
                  <a:srgbClr val="000000"/>
                </a:solidFill>
                <a:latin typeface="+mn-ea"/>
              </a:rPr>
              <a:t>的</a:t>
            </a:r>
            <a:r>
              <a:rPr lang="en-US" altLang="zh-CN" sz="2000" dirty="0">
                <a:solidFill>
                  <a:srgbClr val="000000"/>
                </a:solidFill>
                <a:latin typeface="+mn-ea"/>
              </a:rPr>
              <a:t>MIMOSA28</a:t>
            </a:r>
            <a:r>
              <a:rPr lang="zh-CN" altLang="en-US" sz="2000" dirty="0">
                <a:solidFill>
                  <a:srgbClr val="000000"/>
                </a:solidFill>
                <a:latin typeface="+mn-ea"/>
              </a:rPr>
              <a:t>芯片</a:t>
            </a:r>
            <a:r>
              <a:rPr lang="zh-CN" altLang="en-US" sz="2000" dirty="0">
                <a:latin typeface="+mn-ea"/>
              </a:rPr>
              <a:t>。</a:t>
            </a:r>
            <a:endParaRPr lang="en-US" altLang="zh-CN" sz="2000" dirty="0">
              <a:latin typeface="+mn-ea"/>
            </a:endParaRPr>
          </a:p>
          <a:p>
            <a:r>
              <a:rPr lang="en-US" altLang="zh-CN" sz="2000" dirty="0">
                <a:solidFill>
                  <a:srgbClr val="000000"/>
                </a:solidFill>
                <a:latin typeface="+mn-ea"/>
              </a:rPr>
              <a:t>•</a:t>
            </a:r>
            <a:r>
              <a:rPr lang="zh-CN" altLang="en-US" sz="2000" dirty="0">
                <a:solidFill>
                  <a:srgbClr val="000000"/>
                </a:solidFill>
                <a:latin typeface="+mn-ea"/>
              </a:rPr>
              <a:t>该芯片是一款成熟芯片，已经被应用于</a:t>
            </a:r>
            <a:r>
              <a:rPr lang="zh-CN" altLang="en-US" sz="2000" dirty="0">
                <a:latin typeface="+mn-ea"/>
              </a:rPr>
              <a:t>应用于</a:t>
            </a:r>
            <a:r>
              <a:rPr lang="en-US" altLang="zh-CN" sz="2000" dirty="0">
                <a:latin typeface="+mn-ea"/>
              </a:rPr>
              <a:t>STAR vertex detector </a:t>
            </a:r>
          </a:p>
          <a:p>
            <a:r>
              <a:rPr lang="en-US" altLang="zh-CN" sz="2000" dirty="0">
                <a:solidFill>
                  <a:srgbClr val="000000"/>
                </a:solidFill>
                <a:latin typeface="+mn-ea"/>
              </a:rPr>
              <a:t>•</a:t>
            </a:r>
            <a:r>
              <a:rPr lang="zh-CN" altLang="en-US" sz="2000" dirty="0">
                <a:solidFill>
                  <a:srgbClr val="000000"/>
                </a:solidFill>
                <a:latin typeface="+mn-ea"/>
              </a:rPr>
              <a:t>各项指标满足升级要求</a:t>
            </a:r>
            <a:endParaRPr lang="en-US" altLang="zh-CN" sz="2000" dirty="0">
              <a:latin typeface="+mn-ea"/>
            </a:endParaRPr>
          </a:p>
        </p:txBody>
      </p:sp>
      <p:grpSp>
        <p:nvGrpSpPr>
          <p:cNvPr id="15" name="组合 14">
            <a:extLst>
              <a:ext uri="{FF2B5EF4-FFF2-40B4-BE49-F238E27FC236}">
                <a16:creationId xmlns:a16="http://schemas.microsoft.com/office/drawing/2014/main" id="{1FC595A8-3DCF-4931-BE54-74D913E39B6D}"/>
              </a:ext>
            </a:extLst>
          </p:cNvPr>
          <p:cNvGrpSpPr/>
          <p:nvPr/>
        </p:nvGrpSpPr>
        <p:grpSpPr>
          <a:xfrm>
            <a:off x="809497" y="1106549"/>
            <a:ext cx="3280932" cy="2303681"/>
            <a:chOff x="5114167" y="420696"/>
            <a:chExt cx="3280932" cy="2303681"/>
          </a:xfrm>
        </p:grpSpPr>
        <p:grpSp>
          <p:nvGrpSpPr>
            <p:cNvPr id="18" name="组合 17">
              <a:extLst>
                <a:ext uri="{FF2B5EF4-FFF2-40B4-BE49-F238E27FC236}">
                  <a16:creationId xmlns:a16="http://schemas.microsoft.com/office/drawing/2014/main" id="{CB4AF9F4-5F43-4341-A1A8-F1DEBF9D0D0E}"/>
                </a:ext>
              </a:extLst>
            </p:cNvPr>
            <p:cNvGrpSpPr/>
            <p:nvPr/>
          </p:nvGrpSpPr>
          <p:grpSpPr>
            <a:xfrm>
              <a:off x="5114167" y="420696"/>
              <a:ext cx="3160680" cy="2303681"/>
              <a:chOff x="5079892" y="696329"/>
              <a:chExt cx="3160680" cy="2303681"/>
            </a:xfrm>
          </p:grpSpPr>
          <p:pic>
            <p:nvPicPr>
              <p:cNvPr id="13" name="图片 12">
                <a:extLst>
                  <a:ext uri="{FF2B5EF4-FFF2-40B4-BE49-F238E27FC236}">
                    <a16:creationId xmlns:a16="http://schemas.microsoft.com/office/drawing/2014/main" id="{16810654-5F7B-4734-901B-F176EEB906FD}"/>
                  </a:ext>
                </a:extLst>
              </p:cNvPr>
              <p:cNvPicPr>
                <a:picLocks noChangeAspect="1"/>
              </p:cNvPicPr>
              <p:nvPr/>
            </p:nvPicPr>
            <p:blipFill>
              <a:blip r:embed="rId2"/>
              <a:stretch>
                <a:fillRect/>
              </a:stretch>
            </p:blipFill>
            <p:spPr>
              <a:xfrm>
                <a:off x="5079892" y="845000"/>
                <a:ext cx="3160680" cy="2155010"/>
              </a:xfrm>
              <a:prstGeom prst="rect">
                <a:avLst/>
              </a:prstGeom>
            </p:spPr>
          </p:pic>
          <p:sp>
            <p:nvSpPr>
              <p:cNvPr id="16" name="箭头: 右 15">
                <a:extLst>
                  <a:ext uri="{FF2B5EF4-FFF2-40B4-BE49-F238E27FC236}">
                    <a16:creationId xmlns:a16="http://schemas.microsoft.com/office/drawing/2014/main" id="{A20340D4-47EC-4CF0-AD0B-12465F944F1A}"/>
                  </a:ext>
                </a:extLst>
              </p:cNvPr>
              <p:cNvSpPr/>
              <p:nvPr/>
            </p:nvSpPr>
            <p:spPr>
              <a:xfrm rot="18018817">
                <a:off x="7262129" y="951516"/>
                <a:ext cx="556991" cy="46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50000"/>
                    </a:schemeClr>
                  </a:solidFill>
                </a:endParaRPr>
              </a:p>
            </p:txBody>
          </p:sp>
        </p:grpSp>
        <p:sp>
          <p:nvSpPr>
            <p:cNvPr id="17" name="文本框 16">
              <a:extLst>
                <a:ext uri="{FF2B5EF4-FFF2-40B4-BE49-F238E27FC236}">
                  <a16:creationId xmlns:a16="http://schemas.microsoft.com/office/drawing/2014/main" id="{A1E37EDA-47FD-445B-A15B-CAE0DFDB32E5}"/>
                </a:ext>
              </a:extLst>
            </p:cNvPr>
            <p:cNvSpPr txBox="1"/>
            <p:nvPr/>
          </p:nvSpPr>
          <p:spPr>
            <a:xfrm>
              <a:off x="6366893" y="476034"/>
              <a:ext cx="2028206" cy="276999"/>
            </a:xfrm>
            <a:prstGeom prst="rect">
              <a:avLst/>
            </a:prstGeom>
            <a:noFill/>
          </p:spPr>
          <p:txBody>
            <a:bodyPr wrap="square" rtlCol="0">
              <a:spAutoFit/>
            </a:bodyPr>
            <a:lstStyle/>
            <a:p>
              <a:r>
                <a:rPr lang="en-US" altLang="zh-CN" sz="1200" dirty="0">
                  <a:solidFill>
                    <a:schemeClr val="tx2"/>
                  </a:solidFill>
                </a:rPr>
                <a:t>Charged Track</a:t>
              </a:r>
              <a:endParaRPr lang="zh-CN" altLang="en-US" sz="1200" dirty="0">
                <a:solidFill>
                  <a:schemeClr val="tx2"/>
                </a:solidFill>
              </a:endParaRPr>
            </a:p>
          </p:txBody>
        </p:sp>
      </p:grpSp>
      <p:sp>
        <p:nvSpPr>
          <p:cNvPr id="7" name="日期占位符 6">
            <a:extLst>
              <a:ext uri="{FF2B5EF4-FFF2-40B4-BE49-F238E27FC236}">
                <a16:creationId xmlns:a16="http://schemas.microsoft.com/office/drawing/2014/main" id="{354084D5-0610-4318-8C4B-6932ACC49B4C}"/>
              </a:ext>
            </a:extLst>
          </p:cNvPr>
          <p:cNvSpPr>
            <a:spLocks noGrp="1"/>
          </p:cNvSpPr>
          <p:nvPr>
            <p:ph type="dt" sz="half" idx="10"/>
          </p:nvPr>
        </p:nvSpPr>
        <p:spPr/>
        <p:txBody>
          <a:bodyPr/>
          <a:lstStyle/>
          <a:p>
            <a:r>
              <a:rPr lang="en-US" altLang="zh-CN"/>
              <a:t>2018/6/22</a:t>
            </a:r>
            <a:endParaRPr lang="zh-CN" altLang="en-US"/>
          </a:p>
        </p:txBody>
      </p:sp>
      <p:sp>
        <p:nvSpPr>
          <p:cNvPr id="8" name="页脚占位符 7">
            <a:extLst>
              <a:ext uri="{FF2B5EF4-FFF2-40B4-BE49-F238E27FC236}">
                <a16:creationId xmlns:a16="http://schemas.microsoft.com/office/drawing/2014/main" id="{97B1DCBF-656D-4B16-9142-CF5E909714F6}"/>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9" name="灯片编号占位符 8">
            <a:extLst>
              <a:ext uri="{FF2B5EF4-FFF2-40B4-BE49-F238E27FC236}">
                <a16:creationId xmlns:a16="http://schemas.microsoft.com/office/drawing/2014/main" id="{4EBC1E96-B0B7-4309-B63F-E0D58817B36C}"/>
              </a:ext>
            </a:extLst>
          </p:cNvPr>
          <p:cNvSpPr>
            <a:spLocks noGrp="1"/>
          </p:cNvSpPr>
          <p:nvPr>
            <p:ph type="sldNum" sz="quarter" idx="12"/>
          </p:nvPr>
        </p:nvSpPr>
        <p:spPr/>
        <p:txBody>
          <a:bodyPr/>
          <a:lstStyle/>
          <a:p>
            <a:r>
              <a:rPr lang="en-US" altLang="zh-CN" dirty="0"/>
              <a:t>2</a:t>
            </a:r>
            <a:endParaRPr lang="zh-CN" altLang="en-US" dirty="0"/>
          </a:p>
        </p:txBody>
      </p:sp>
      <mc:AlternateContent xmlns:mc="http://schemas.openxmlformats.org/markup-compatibility/2006" xmlns:a14="http://schemas.microsoft.com/office/drawing/2010/main">
        <mc:Choice Requires="a14">
          <p:graphicFrame>
            <p:nvGraphicFramePr>
              <p:cNvPr id="14" name="表格 13">
                <a:extLst>
                  <a:ext uri="{FF2B5EF4-FFF2-40B4-BE49-F238E27FC236}">
                    <a16:creationId xmlns:a16="http://schemas.microsoft.com/office/drawing/2014/main" id="{C591CF67-52B4-42CF-A896-35AC2689CC65}"/>
                  </a:ext>
                </a:extLst>
              </p:cNvPr>
              <p:cNvGraphicFramePr>
                <a:graphicFrameLocks noGrp="1"/>
              </p:cNvGraphicFramePr>
              <p:nvPr>
                <p:extLst>
                  <p:ext uri="{D42A27DB-BD31-4B8C-83A1-F6EECF244321}">
                    <p14:modId xmlns:p14="http://schemas.microsoft.com/office/powerpoint/2010/main" val="3117705366"/>
                  </p:ext>
                </p:extLst>
              </p:nvPr>
            </p:nvGraphicFramePr>
            <p:xfrm>
              <a:off x="4321882" y="1267958"/>
              <a:ext cx="4272136" cy="2237100"/>
            </p:xfrm>
            <a:graphic>
              <a:graphicData uri="http://schemas.openxmlformats.org/drawingml/2006/table">
                <a:tbl>
                  <a:tblPr bandRow="1">
                    <a:tableStyleId>{5C22544A-7EE6-4342-B048-85BDC9FD1C3A}</a:tableStyleId>
                  </a:tblPr>
                  <a:tblGrid>
                    <a:gridCol w="2136068">
                      <a:extLst>
                        <a:ext uri="{9D8B030D-6E8A-4147-A177-3AD203B41FA5}">
                          <a16:colId xmlns:a16="http://schemas.microsoft.com/office/drawing/2014/main" val="1592166829"/>
                        </a:ext>
                      </a:extLst>
                    </a:gridCol>
                    <a:gridCol w="2136068">
                      <a:extLst>
                        <a:ext uri="{9D8B030D-6E8A-4147-A177-3AD203B41FA5}">
                          <a16:colId xmlns:a16="http://schemas.microsoft.com/office/drawing/2014/main" val="1994690901"/>
                        </a:ext>
                      </a:extLst>
                    </a:gridCol>
                  </a:tblGrid>
                  <a:tr h="372850">
                    <a:tc>
                      <a:txBody>
                        <a:bodyPr/>
                        <a:lstStyle/>
                        <a:p>
                          <a:pPr algn="ctr"/>
                          <a:r>
                            <a:rPr lang="zh-CN" altLang="en-US" sz="1400" dirty="0"/>
                            <a:t>芯片大小</a:t>
                          </a:r>
                        </a:p>
                      </a:txBody>
                      <a:tcPr/>
                    </a:tc>
                    <a:tc>
                      <a:txBody>
                        <a:bodyPr/>
                        <a:lstStyle/>
                        <a:p>
                          <a:pPr algn="ctr"/>
                          <a:r>
                            <a:rPr lang="en-US" altLang="zh-CN" sz="1400" dirty="0"/>
                            <a:t>20.22mm*22.71mm</a:t>
                          </a:r>
                          <a:endParaRPr lang="zh-CN" altLang="en-US" sz="1400" dirty="0"/>
                        </a:p>
                      </a:txBody>
                      <a:tcPr/>
                    </a:tc>
                    <a:extLst>
                      <a:ext uri="{0D108BD9-81ED-4DB2-BD59-A6C34878D82A}">
                        <a16:rowId xmlns:a16="http://schemas.microsoft.com/office/drawing/2014/main" val="2799823370"/>
                      </a:ext>
                    </a:extLst>
                  </a:tr>
                  <a:tr h="372850">
                    <a:tc>
                      <a:txBody>
                        <a:bodyPr/>
                        <a:lstStyle/>
                        <a:p>
                          <a:pPr algn="ctr"/>
                          <a:r>
                            <a:rPr lang="zh-CN" altLang="en-US" sz="1400" dirty="0"/>
                            <a:t>像素数目</a:t>
                          </a:r>
                        </a:p>
                      </a:txBody>
                      <a:tcPr/>
                    </a:tc>
                    <a:tc>
                      <a:txBody>
                        <a:bodyPr/>
                        <a:lstStyle/>
                        <a:p>
                          <a:pPr algn="ctr"/>
                          <a:r>
                            <a:rPr lang="en-US" altLang="zh-CN" sz="1400" dirty="0"/>
                            <a:t>928(Row)*960(Column)</a:t>
                          </a:r>
                          <a:endParaRPr lang="zh-CN" altLang="en-US" sz="1400" dirty="0"/>
                        </a:p>
                      </a:txBody>
                      <a:tcPr/>
                    </a:tc>
                    <a:extLst>
                      <a:ext uri="{0D108BD9-81ED-4DB2-BD59-A6C34878D82A}">
                        <a16:rowId xmlns:a16="http://schemas.microsoft.com/office/drawing/2014/main" val="890984792"/>
                      </a:ext>
                    </a:extLst>
                  </a:tr>
                  <a:tr h="372850">
                    <a:tc>
                      <a:txBody>
                        <a:bodyPr/>
                        <a:lstStyle/>
                        <a:p>
                          <a:pPr algn="ctr"/>
                          <a:r>
                            <a:rPr lang="zh-CN" altLang="en-US" sz="1400" dirty="0"/>
                            <a:t>像素大小</a:t>
                          </a:r>
                        </a:p>
                      </a:txBody>
                      <a:tcPr/>
                    </a:tc>
                    <a:tc>
                      <a:txBody>
                        <a:bodyPr/>
                        <a:lstStyle/>
                        <a:p>
                          <a:pPr algn="ctr"/>
                          <a:r>
                            <a:rPr lang="en-US" altLang="zh-CN" sz="1400" dirty="0"/>
                            <a:t>20.7μm</a:t>
                          </a:r>
                          <a:endParaRPr lang="zh-CN" altLang="en-US" sz="1400" dirty="0"/>
                        </a:p>
                      </a:txBody>
                      <a:tcPr/>
                    </a:tc>
                    <a:extLst>
                      <a:ext uri="{0D108BD9-81ED-4DB2-BD59-A6C34878D82A}">
                        <a16:rowId xmlns:a16="http://schemas.microsoft.com/office/drawing/2014/main" val="2452029375"/>
                      </a:ext>
                    </a:extLst>
                  </a:tr>
                  <a:tr h="372850">
                    <a:tc>
                      <a:txBody>
                        <a:bodyPr/>
                        <a:lstStyle/>
                        <a:p>
                          <a:pPr algn="ctr"/>
                          <a:r>
                            <a:rPr lang="zh-CN" altLang="en-US" sz="1400" dirty="0"/>
                            <a:t>芯片厚度</a:t>
                          </a:r>
                        </a:p>
                      </a:txBody>
                      <a:tcPr/>
                    </a:tc>
                    <a:tc>
                      <a:txBody>
                        <a:bodyPr/>
                        <a:lstStyle/>
                        <a:p>
                          <a:pPr algn="ctr"/>
                          <a:r>
                            <a:rPr lang="en-US" altLang="zh-CN" sz="1400" dirty="0"/>
                            <a:t>~50μm</a:t>
                          </a:r>
                          <a:endParaRPr lang="zh-CN" altLang="en-US" sz="1400" dirty="0"/>
                        </a:p>
                      </a:txBody>
                      <a:tcPr/>
                    </a:tc>
                    <a:extLst>
                      <a:ext uri="{0D108BD9-81ED-4DB2-BD59-A6C34878D82A}">
                        <a16:rowId xmlns:a16="http://schemas.microsoft.com/office/drawing/2014/main" val="1077770929"/>
                      </a:ext>
                    </a:extLst>
                  </a:tr>
                  <a:tr h="372850">
                    <a:tc>
                      <a:txBody>
                        <a:bodyPr/>
                        <a:lstStyle/>
                        <a:p>
                          <a:pPr algn="ctr"/>
                          <a:r>
                            <a:rPr lang="zh-CN" altLang="en-US" sz="1400" dirty="0"/>
                            <a:t>抗辐照性</a:t>
                          </a:r>
                        </a:p>
                      </a:txBody>
                      <a:tcPr/>
                    </a:tc>
                    <a:tc>
                      <a:txBody>
                        <a:bodyPr/>
                        <a:lstStyle/>
                        <a:p>
                          <a:pPr algn="ctr"/>
                          <a:r>
                            <a:rPr lang="en-US" altLang="zh-CN" sz="1400" dirty="0"/>
                            <a:t>~1MRad,</a:t>
                          </a:r>
                          <a14:m>
                            <m:oMath xmlns:m="http://schemas.openxmlformats.org/officeDocument/2006/math">
                              <m:sSup>
                                <m:sSupPr>
                                  <m:ctrlPr>
                                    <a:rPr lang="en-US" altLang="zh-CN" sz="1400" i="1" smtClean="0">
                                      <a:latin typeface="Cambria Math" panose="02040503050406030204" pitchFamily="18" charset="0"/>
                                    </a:rPr>
                                  </m:ctrlPr>
                                </m:sSupPr>
                                <m:e>
                                  <m:r>
                                    <a:rPr lang="en-US" altLang="zh-CN" sz="1400" b="0" i="1" smtClean="0">
                                      <a:latin typeface="Cambria Math" panose="02040503050406030204" pitchFamily="18" charset="0"/>
                                    </a:rPr>
                                    <m:t>10</m:t>
                                  </m:r>
                                </m:e>
                                <m:sup>
                                  <m:r>
                                    <a:rPr lang="en-US" altLang="zh-CN" sz="1400" b="0" i="1" smtClean="0">
                                      <a:latin typeface="Cambria Math" panose="02040503050406030204" pitchFamily="18" charset="0"/>
                                    </a:rPr>
                                    <m:t>13</m:t>
                                  </m:r>
                                </m:sup>
                              </m:sSup>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𝑛</m:t>
                                  </m:r>
                                </m:e>
                                <m:sub>
                                  <m:r>
                                    <a:rPr lang="en-US" altLang="zh-CN" sz="1400" b="0" i="1" smtClean="0">
                                      <a:latin typeface="Cambria Math" panose="02040503050406030204" pitchFamily="18" charset="0"/>
                                    </a:rPr>
                                    <m:t>𝑒𝑞</m:t>
                                  </m:r>
                                </m:sub>
                              </m:sSub>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𝑐𝑚</m:t>
                                  </m:r>
                                </m:e>
                                <m:sup>
                                  <m:r>
                                    <a:rPr lang="en-US" altLang="zh-CN" sz="1400" b="0" i="1" smtClean="0">
                                      <a:latin typeface="Cambria Math" panose="02040503050406030204" pitchFamily="18" charset="0"/>
                                    </a:rPr>
                                    <m:t>2</m:t>
                                  </m:r>
                                </m:sup>
                              </m:sSup>
                            </m:oMath>
                          </a14:m>
                          <a:endParaRPr lang="zh-CN" altLang="en-US" sz="1400" dirty="0"/>
                        </a:p>
                      </a:txBody>
                      <a:tcPr/>
                    </a:tc>
                    <a:extLst>
                      <a:ext uri="{0D108BD9-81ED-4DB2-BD59-A6C34878D82A}">
                        <a16:rowId xmlns:a16="http://schemas.microsoft.com/office/drawing/2014/main" val="253928587"/>
                      </a:ext>
                    </a:extLst>
                  </a:tr>
                  <a:tr h="372850">
                    <a:tc>
                      <a:txBody>
                        <a:bodyPr/>
                        <a:lstStyle/>
                        <a:p>
                          <a:pPr algn="ctr"/>
                          <a:r>
                            <a:rPr lang="zh-CN" altLang="en-US" sz="1400" dirty="0">
                              <a:solidFill>
                                <a:srgbClr val="000000"/>
                              </a:solidFill>
                              <a:latin typeface="Calibri" panose="020F0502020204030204" pitchFamily="34" charset="0"/>
                            </a:rPr>
                            <a:t>数据读出速度</a:t>
                          </a:r>
                          <a:endParaRPr lang="zh-CN" altLang="en-US" sz="1400" dirty="0"/>
                        </a:p>
                      </a:txBody>
                      <a:tcPr/>
                    </a:tc>
                    <a:tc>
                      <a:txBody>
                        <a:bodyPr/>
                        <a:lstStyle/>
                        <a:p>
                          <a:pPr algn="ctr"/>
                          <a:r>
                            <a:rPr lang="en-US" altLang="zh-CN" sz="1400" dirty="0"/>
                            <a:t>~180μs/Frame</a:t>
                          </a:r>
                          <a:endParaRPr lang="zh-CN" altLang="en-US" sz="1400" dirty="0"/>
                        </a:p>
                      </a:txBody>
                      <a:tcPr/>
                    </a:tc>
                    <a:extLst>
                      <a:ext uri="{0D108BD9-81ED-4DB2-BD59-A6C34878D82A}">
                        <a16:rowId xmlns:a16="http://schemas.microsoft.com/office/drawing/2014/main" val="3931242442"/>
                      </a:ext>
                    </a:extLst>
                  </a:tr>
                </a:tbl>
              </a:graphicData>
            </a:graphic>
          </p:graphicFrame>
        </mc:Choice>
        <mc:Fallback xmlns="">
          <p:graphicFrame>
            <p:nvGraphicFramePr>
              <p:cNvPr id="14" name="表格 13">
                <a:extLst>
                  <a:ext uri="{FF2B5EF4-FFF2-40B4-BE49-F238E27FC236}">
                    <a16:creationId xmlns:a16="http://schemas.microsoft.com/office/drawing/2014/main" id="{C591CF67-52B4-42CF-A896-35AC2689CC65}"/>
                  </a:ext>
                </a:extLst>
              </p:cNvPr>
              <p:cNvGraphicFramePr>
                <a:graphicFrameLocks noGrp="1"/>
              </p:cNvGraphicFramePr>
              <p:nvPr>
                <p:extLst>
                  <p:ext uri="{D42A27DB-BD31-4B8C-83A1-F6EECF244321}">
                    <p14:modId xmlns:p14="http://schemas.microsoft.com/office/powerpoint/2010/main" val="3117705366"/>
                  </p:ext>
                </p:extLst>
              </p:nvPr>
            </p:nvGraphicFramePr>
            <p:xfrm>
              <a:off x="4321882" y="1267958"/>
              <a:ext cx="4272136" cy="2237100"/>
            </p:xfrm>
            <a:graphic>
              <a:graphicData uri="http://schemas.openxmlformats.org/drawingml/2006/table">
                <a:tbl>
                  <a:tblPr bandRow="1">
                    <a:tableStyleId>{5C22544A-7EE6-4342-B048-85BDC9FD1C3A}</a:tableStyleId>
                  </a:tblPr>
                  <a:tblGrid>
                    <a:gridCol w="2136068">
                      <a:extLst>
                        <a:ext uri="{9D8B030D-6E8A-4147-A177-3AD203B41FA5}">
                          <a16:colId xmlns:a16="http://schemas.microsoft.com/office/drawing/2014/main" val="1592166829"/>
                        </a:ext>
                      </a:extLst>
                    </a:gridCol>
                    <a:gridCol w="2136068">
                      <a:extLst>
                        <a:ext uri="{9D8B030D-6E8A-4147-A177-3AD203B41FA5}">
                          <a16:colId xmlns:a16="http://schemas.microsoft.com/office/drawing/2014/main" val="1994690901"/>
                        </a:ext>
                      </a:extLst>
                    </a:gridCol>
                  </a:tblGrid>
                  <a:tr h="372850">
                    <a:tc>
                      <a:txBody>
                        <a:bodyPr/>
                        <a:lstStyle/>
                        <a:p>
                          <a:pPr algn="ctr"/>
                          <a:r>
                            <a:rPr lang="zh-CN" altLang="en-US" sz="1400" dirty="0"/>
                            <a:t>芯片大小</a:t>
                          </a:r>
                        </a:p>
                      </a:txBody>
                      <a:tcPr/>
                    </a:tc>
                    <a:tc>
                      <a:txBody>
                        <a:bodyPr/>
                        <a:lstStyle/>
                        <a:p>
                          <a:pPr algn="ctr"/>
                          <a:r>
                            <a:rPr lang="en-US" altLang="zh-CN" sz="1400" dirty="0"/>
                            <a:t>20.22mm*22.71mm</a:t>
                          </a:r>
                          <a:endParaRPr lang="zh-CN" altLang="en-US" sz="1400" dirty="0"/>
                        </a:p>
                      </a:txBody>
                      <a:tcPr/>
                    </a:tc>
                    <a:extLst>
                      <a:ext uri="{0D108BD9-81ED-4DB2-BD59-A6C34878D82A}">
                        <a16:rowId xmlns:a16="http://schemas.microsoft.com/office/drawing/2014/main" val="2799823370"/>
                      </a:ext>
                    </a:extLst>
                  </a:tr>
                  <a:tr h="372850">
                    <a:tc>
                      <a:txBody>
                        <a:bodyPr/>
                        <a:lstStyle/>
                        <a:p>
                          <a:pPr algn="ctr"/>
                          <a:r>
                            <a:rPr lang="zh-CN" altLang="en-US" sz="1400" dirty="0"/>
                            <a:t>像素数目</a:t>
                          </a:r>
                        </a:p>
                      </a:txBody>
                      <a:tcPr/>
                    </a:tc>
                    <a:tc>
                      <a:txBody>
                        <a:bodyPr/>
                        <a:lstStyle/>
                        <a:p>
                          <a:pPr algn="ctr"/>
                          <a:r>
                            <a:rPr lang="en-US" altLang="zh-CN" sz="1400" dirty="0"/>
                            <a:t>928(Row)*960(Column)</a:t>
                          </a:r>
                          <a:endParaRPr lang="zh-CN" altLang="en-US" sz="1400" dirty="0"/>
                        </a:p>
                      </a:txBody>
                      <a:tcPr/>
                    </a:tc>
                    <a:extLst>
                      <a:ext uri="{0D108BD9-81ED-4DB2-BD59-A6C34878D82A}">
                        <a16:rowId xmlns:a16="http://schemas.microsoft.com/office/drawing/2014/main" val="890984792"/>
                      </a:ext>
                    </a:extLst>
                  </a:tr>
                  <a:tr h="372850">
                    <a:tc>
                      <a:txBody>
                        <a:bodyPr/>
                        <a:lstStyle/>
                        <a:p>
                          <a:pPr algn="ctr"/>
                          <a:r>
                            <a:rPr lang="zh-CN" altLang="en-US" sz="1400" dirty="0"/>
                            <a:t>像素大小</a:t>
                          </a:r>
                        </a:p>
                      </a:txBody>
                      <a:tcPr/>
                    </a:tc>
                    <a:tc>
                      <a:txBody>
                        <a:bodyPr/>
                        <a:lstStyle/>
                        <a:p>
                          <a:pPr algn="ctr"/>
                          <a:r>
                            <a:rPr lang="en-US" altLang="zh-CN" sz="1400" dirty="0"/>
                            <a:t>20.7μm</a:t>
                          </a:r>
                          <a:endParaRPr lang="zh-CN" altLang="en-US" sz="1400" dirty="0"/>
                        </a:p>
                      </a:txBody>
                      <a:tcPr/>
                    </a:tc>
                    <a:extLst>
                      <a:ext uri="{0D108BD9-81ED-4DB2-BD59-A6C34878D82A}">
                        <a16:rowId xmlns:a16="http://schemas.microsoft.com/office/drawing/2014/main" val="2452029375"/>
                      </a:ext>
                    </a:extLst>
                  </a:tr>
                  <a:tr h="372850">
                    <a:tc>
                      <a:txBody>
                        <a:bodyPr/>
                        <a:lstStyle/>
                        <a:p>
                          <a:pPr algn="ctr"/>
                          <a:r>
                            <a:rPr lang="zh-CN" altLang="en-US" sz="1400" dirty="0"/>
                            <a:t>芯片厚度</a:t>
                          </a:r>
                        </a:p>
                      </a:txBody>
                      <a:tcPr/>
                    </a:tc>
                    <a:tc>
                      <a:txBody>
                        <a:bodyPr/>
                        <a:lstStyle/>
                        <a:p>
                          <a:pPr algn="ctr"/>
                          <a:r>
                            <a:rPr lang="en-US" altLang="zh-CN" sz="1400" dirty="0"/>
                            <a:t>~50μm</a:t>
                          </a:r>
                          <a:endParaRPr lang="zh-CN" altLang="en-US" sz="1400" dirty="0"/>
                        </a:p>
                      </a:txBody>
                      <a:tcPr/>
                    </a:tc>
                    <a:extLst>
                      <a:ext uri="{0D108BD9-81ED-4DB2-BD59-A6C34878D82A}">
                        <a16:rowId xmlns:a16="http://schemas.microsoft.com/office/drawing/2014/main" val="1077770929"/>
                      </a:ext>
                    </a:extLst>
                  </a:tr>
                  <a:tr h="372850">
                    <a:tc>
                      <a:txBody>
                        <a:bodyPr/>
                        <a:lstStyle/>
                        <a:p>
                          <a:pPr algn="ctr"/>
                          <a:r>
                            <a:rPr lang="zh-CN" altLang="en-US" sz="1400" dirty="0"/>
                            <a:t>抗辐照性</a:t>
                          </a:r>
                        </a:p>
                      </a:txBody>
                      <a:tcPr/>
                    </a:tc>
                    <a:tc>
                      <a:txBody>
                        <a:bodyPr/>
                        <a:lstStyle/>
                        <a:p>
                          <a:endParaRPr lang="zh-CN"/>
                        </a:p>
                      </a:txBody>
                      <a:tcPr>
                        <a:blipFill>
                          <a:blip r:embed="rId3"/>
                          <a:stretch>
                            <a:fillRect l="-100285" t="-396774" r="-570" b="-103226"/>
                          </a:stretch>
                        </a:blipFill>
                      </a:tcPr>
                    </a:tc>
                    <a:extLst>
                      <a:ext uri="{0D108BD9-81ED-4DB2-BD59-A6C34878D82A}">
                        <a16:rowId xmlns:a16="http://schemas.microsoft.com/office/drawing/2014/main" val="253928587"/>
                      </a:ext>
                    </a:extLst>
                  </a:tr>
                  <a:tr h="372850">
                    <a:tc>
                      <a:txBody>
                        <a:bodyPr/>
                        <a:lstStyle/>
                        <a:p>
                          <a:pPr algn="ctr"/>
                          <a:r>
                            <a:rPr lang="zh-CN" altLang="en-US" sz="1400" dirty="0">
                              <a:solidFill>
                                <a:srgbClr val="000000"/>
                              </a:solidFill>
                              <a:latin typeface="Calibri" panose="020F0502020204030204" pitchFamily="34" charset="0"/>
                            </a:rPr>
                            <a:t>数据读出速度</a:t>
                          </a:r>
                          <a:endParaRPr lang="zh-CN" altLang="en-US" sz="1400" dirty="0"/>
                        </a:p>
                      </a:txBody>
                      <a:tcPr/>
                    </a:tc>
                    <a:tc>
                      <a:txBody>
                        <a:bodyPr/>
                        <a:lstStyle/>
                        <a:p>
                          <a:pPr algn="ctr"/>
                          <a:r>
                            <a:rPr lang="en-US" altLang="zh-CN" sz="1400" dirty="0"/>
                            <a:t>~180μs/Frame</a:t>
                          </a:r>
                          <a:endParaRPr lang="zh-CN" altLang="en-US" sz="1400" dirty="0"/>
                        </a:p>
                      </a:txBody>
                      <a:tcPr/>
                    </a:tc>
                    <a:extLst>
                      <a:ext uri="{0D108BD9-81ED-4DB2-BD59-A6C34878D82A}">
                        <a16:rowId xmlns:a16="http://schemas.microsoft.com/office/drawing/2014/main" val="3931242442"/>
                      </a:ext>
                    </a:extLst>
                  </a:tr>
                </a:tbl>
              </a:graphicData>
            </a:graphic>
          </p:graphicFrame>
        </mc:Fallback>
      </mc:AlternateContent>
    </p:spTree>
    <p:extLst>
      <p:ext uri="{BB962C8B-B14F-4D97-AF65-F5344CB8AC3E}">
        <p14:creationId xmlns:p14="http://schemas.microsoft.com/office/powerpoint/2010/main" val="1669496254"/>
      </p:ext>
    </p:extLst>
  </p:cSld>
  <p:clrMapOvr>
    <a:masterClrMapping/>
  </p:clrMapOvr>
  <mc:AlternateContent xmlns:mc="http://schemas.openxmlformats.org/markup-compatibility/2006" xmlns:p14="http://schemas.microsoft.com/office/powerpoint/2010/main">
    <mc:Choice Requires="p14">
      <p:transition spd="slow" p14:dur="2000" advTm="199581"/>
    </mc:Choice>
    <mc:Fallback xmlns="">
      <p:transition spd="slow" advTm="19958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ADA9247C-D624-406F-A301-EA73AB8D55A9}"/>
              </a:ext>
            </a:extLst>
          </p:cNvPr>
          <p:cNvSpPr txBox="1"/>
          <p:nvPr/>
        </p:nvSpPr>
        <p:spPr>
          <a:xfrm>
            <a:off x="2686050" y="724040"/>
            <a:ext cx="5328592" cy="5632311"/>
          </a:xfrm>
          <a:prstGeom prst="rect">
            <a:avLst/>
          </a:prstGeom>
          <a:noFill/>
        </p:spPr>
        <p:txBody>
          <a:bodyPr wrap="square" rtlCol="0">
            <a:spAutoFit/>
          </a:bodyPr>
          <a:lstStyle/>
          <a:p>
            <a:r>
              <a:rPr lang="en-US" altLang="zh-CN" sz="2400" b="1" kern="100" dirty="0">
                <a:solidFill>
                  <a:schemeClr val="bg1">
                    <a:lumMod val="75000"/>
                  </a:schemeClr>
                </a:solidFill>
                <a:latin typeface="+mj-lt"/>
              </a:rPr>
              <a:t>• </a:t>
            </a:r>
            <a:r>
              <a:rPr lang="zh-CN" altLang="en-US" sz="2400" b="1" kern="100" dirty="0">
                <a:solidFill>
                  <a:schemeClr val="bg1">
                    <a:lumMod val="75000"/>
                  </a:schemeClr>
                </a:solidFill>
                <a:latin typeface="+mj-lt"/>
              </a:rPr>
              <a:t>背景</a:t>
            </a:r>
            <a:endParaRPr lang="en-US" altLang="zh-CN" sz="2400" b="1" kern="100" dirty="0">
              <a:solidFill>
                <a:schemeClr val="bg1">
                  <a:lumMod val="75000"/>
                </a:schemeClr>
              </a:solidFill>
              <a:latin typeface="+mj-lt"/>
            </a:endParaRPr>
          </a:p>
          <a:p>
            <a:r>
              <a:rPr lang="en-US" altLang="zh-CN" sz="2400" kern="100" dirty="0">
                <a:latin typeface="+mj-lt"/>
              </a:rPr>
              <a:t>• </a:t>
            </a:r>
            <a:r>
              <a:rPr lang="zh-CN" altLang="en-US" sz="2400" b="1" dirty="0">
                <a:latin typeface="+mj-lt"/>
              </a:rPr>
              <a:t>探测器模型设计与制作</a:t>
            </a:r>
            <a:endParaRPr lang="en-US" altLang="zh-CN" sz="2400" b="1" dirty="0">
              <a:latin typeface="+mj-lt"/>
            </a:endParaRPr>
          </a:p>
          <a:p>
            <a:r>
              <a:rPr lang="en-US" altLang="zh-CN" sz="2400" kern="100" dirty="0">
                <a:latin typeface="+mj-lt"/>
              </a:rPr>
              <a:t>—</a:t>
            </a:r>
            <a:r>
              <a:rPr lang="zh-CN" altLang="en-US" sz="2400" kern="100" dirty="0">
                <a:latin typeface="+mj-lt"/>
              </a:rPr>
              <a:t>探测器模型结构设计</a:t>
            </a:r>
            <a:endParaRPr lang="en-US" altLang="zh-CN" sz="2400" kern="100" dirty="0">
              <a:latin typeface="+mj-lt"/>
            </a:endParaRPr>
          </a:p>
          <a:p>
            <a:r>
              <a:rPr lang="en-US" altLang="zh-CN" sz="2400" kern="100" dirty="0">
                <a:latin typeface="+mj-lt"/>
              </a:rPr>
              <a:t>—Ladder</a:t>
            </a:r>
            <a:r>
              <a:rPr lang="zh-CN" altLang="en-US" sz="2400" kern="100" dirty="0">
                <a:latin typeface="+mj-lt"/>
              </a:rPr>
              <a:t>设计</a:t>
            </a:r>
            <a:endParaRPr lang="en-US" altLang="zh-CN" sz="2400" kern="100" dirty="0">
              <a:latin typeface="+mj-lt"/>
            </a:endParaRPr>
          </a:p>
          <a:p>
            <a:r>
              <a:rPr lang="en-US" altLang="zh-CN" sz="2400" kern="100" dirty="0">
                <a:latin typeface="+mj-lt"/>
              </a:rPr>
              <a:t>—Ladder</a:t>
            </a:r>
            <a:r>
              <a:rPr lang="zh-CN" altLang="en-US" sz="2400" kern="100" dirty="0">
                <a:latin typeface="+mj-lt"/>
              </a:rPr>
              <a:t>制作</a:t>
            </a:r>
            <a:endParaRPr lang="en-US" altLang="zh-CN" sz="2400" kern="100" dirty="0">
              <a:latin typeface="+mj-lt"/>
            </a:endParaRPr>
          </a:p>
          <a:p>
            <a:r>
              <a:rPr lang="en-US" altLang="zh-CN" sz="2400" kern="100" dirty="0">
                <a:latin typeface="+mj-lt"/>
              </a:rPr>
              <a:t>—</a:t>
            </a:r>
            <a:r>
              <a:rPr lang="zh-CN" altLang="en-US" sz="2400" kern="100" dirty="0">
                <a:latin typeface="+mj-lt"/>
              </a:rPr>
              <a:t>读出电子学设计</a:t>
            </a:r>
            <a:endParaRPr lang="en-US" altLang="zh-CN" sz="2400" kern="100" dirty="0">
              <a:latin typeface="+mj-lt"/>
            </a:endParaRPr>
          </a:p>
          <a:p>
            <a:r>
              <a:rPr lang="en-US" altLang="zh-CN" sz="2400" kern="100" dirty="0">
                <a:latin typeface="+mj-lt"/>
              </a:rPr>
              <a:t>—</a:t>
            </a:r>
            <a:r>
              <a:rPr lang="zh-CN" altLang="en-US" sz="2400" kern="100" dirty="0">
                <a:latin typeface="+mj-lt"/>
              </a:rPr>
              <a:t>触发系统设计</a:t>
            </a:r>
            <a:endParaRPr lang="en-US" altLang="zh-CN" sz="2400" kern="100" dirty="0">
              <a:latin typeface="+mj-lt"/>
            </a:endParaRPr>
          </a:p>
          <a:p>
            <a:r>
              <a:rPr lang="en-US" altLang="zh-CN" sz="2400" b="1" kern="100" dirty="0">
                <a:solidFill>
                  <a:schemeClr val="bg2">
                    <a:lumMod val="90000"/>
                  </a:schemeClr>
                </a:solidFill>
                <a:latin typeface="+mj-lt"/>
              </a:rPr>
              <a:t>• </a:t>
            </a:r>
            <a:r>
              <a:rPr lang="zh-CN" altLang="en-US" sz="2400" b="1" dirty="0">
                <a:solidFill>
                  <a:schemeClr val="bg2">
                    <a:lumMod val="90000"/>
                  </a:schemeClr>
                </a:solidFill>
                <a:latin typeface="+mj-lt"/>
              </a:rPr>
              <a:t>芯片测试</a:t>
            </a:r>
            <a:endParaRPr lang="en-US" altLang="zh-CN" sz="2400" b="1" dirty="0">
              <a:solidFill>
                <a:schemeClr val="bg2">
                  <a:lumMod val="90000"/>
                </a:schemeClr>
              </a:solidFill>
              <a:latin typeface="+mj-lt"/>
            </a:endParaRPr>
          </a:p>
          <a:p>
            <a:r>
              <a:rPr lang="en-US" altLang="zh-CN" sz="2400" dirty="0">
                <a:solidFill>
                  <a:schemeClr val="bg2">
                    <a:lumMod val="90000"/>
                  </a:schemeClr>
                </a:solidFill>
                <a:latin typeface="+mj-lt"/>
              </a:rPr>
              <a:t>—</a:t>
            </a:r>
            <a:r>
              <a:rPr lang="zh-CN" altLang="en-US" sz="2400" dirty="0">
                <a:solidFill>
                  <a:schemeClr val="bg2">
                    <a:lumMod val="90000"/>
                  </a:schemeClr>
                </a:solidFill>
                <a:latin typeface="+mj-lt"/>
              </a:rPr>
              <a:t>阈值扫描</a:t>
            </a:r>
            <a:endParaRPr lang="en-US" altLang="zh-CN" sz="2400" dirty="0">
              <a:solidFill>
                <a:schemeClr val="bg2">
                  <a:lumMod val="90000"/>
                </a:schemeClr>
              </a:solidFill>
              <a:latin typeface="+mj-lt"/>
            </a:endParaRPr>
          </a:p>
          <a:p>
            <a:r>
              <a:rPr lang="en-US" altLang="zh-CN" sz="2400" dirty="0">
                <a:solidFill>
                  <a:schemeClr val="bg2">
                    <a:lumMod val="90000"/>
                  </a:schemeClr>
                </a:solidFill>
                <a:latin typeface="+mj-lt"/>
              </a:rPr>
              <a:t>—</a:t>
            </a:r>
            <a:r>
              <a:rPr lang="zh-CN" altLang="en-US" sz="2400" dirty="0">
                <a:solidFill>
                  <a:schemeClr val="bg2">
                    <a:lumMod val="90000"/>
                  </a:schemeClr>
                </a:solidFill>
                <a:latin typeface="+mj-lt"/>
              </a:rPr>
              <a:t>放射源测试</a:t>
            </a:r>
            <a:endParaRPr lang="en-US" altLang="zh-CN" sz="2400" dirty="0">
              <a:solidFill>
                <a:schemeClr val="bg2">
                  <a:lumMod val="90000"/>
                </a:schemeClr>
              </a:solidFill>
              <a:latin typeface="+mj-lt"/>
            </a:endParaRPr>
          </a:p>
          <a:p>
            <a:r>
              <a:rPr lang="en-US" altLang="zh-CN" sz="2400" b="1" kern="100" dirty="0">
                <a:solidFill>
                  <a:schemeClr val="bg2">
                    <a:lumMod val="90000"/>
                  </a:schemeClr>
                </a:solidFill>
                <a:latin typeface="+mj-lt"/>
              </a:rPr>
              <a:t>• </a:t>
            </a:r>
            <a:r>
              <a:rPr lang="en-US" altLang="zh-CN" sz="2400" b="1" dirty="0">
                <a:solidFill>
                  <a:schemeClr val="bg2">
                    <a:lumMod val="90000"/>
                  </a:schemeClr>
                </a:solidFill>
                <a:latin typeface="+mj-lt"/>
              </a:rPr>
              <a:t>Ladder</a:t>
            </a:r>
            <a:r>
              <a:rPr lang="zh-CN" altLang="en-US" sz="2400" b="1" dirty="0">
                <a:solidFill>
                  <a:schemeClr val="bg2">
                    <a:lumMod val="90000"/>
                  </a:schemeClr>
                </a:solidFill>
                <a:latin typeface="+mj-lt"/>
              </a:rPr>
              <a:t>击中重建算法</a:t>
            </a:r>
            <a:endParaRPr lang="en-US" altLang="zh-CN" sz="2400" b="1" dirty="0">
              <a:solidFill>
                <a:schemeClr val="bg2">
                  <a:lumMod val="90000"/>
                </a:schemeClr>
              </a:solidFill>
              <a:latin typeface="+mj-lt"/>
            </a:endParaRPr>
          </a:p>
          <a:p>
            <a:r>
              <a:rPr lang="en-US" altLang="zh-CN" sz="2400" kern="100" dirty="0">
                <a:solidFill>
                  <a:schemeClr val="bg2">
                    <a:lumMod val="90000"/>
                  </a:schemeClr>
                </a:solidFill>
                <a:latin typeface="+mj-lt"/>
              </a:rPr>
              <a:t>—</a:t>
            </a:r>
            <a:r>
              <a:rPr lang="zh-CN" altLang="en-US" sz="2400" kern="100" dirty="0">
                <a:solidFill>
                  <a:schemeClr val="bg2">
                    <a:lumMod val="90000"/>
                  </a:schemeClr>
                </a:solidFill>
                <a:latin typeface="+mj-lt"/>
              </a:rPr>
              <a:t>算法简介</a:t>
            </a:r>
            <a:endParaRPr lang="en-US" altLang="zh-CN" sz="2400" kern="100" dirty="0">
              <a:solidFill>
                <a:schemeClr val="bg2">
                  <a:lumMod val="90000"/>
                </a:schemeClr>
              </a:solidFill>
              <a:latin typeface="+mj-lt"/>
            </a:endParaRPr>
          </a:p>
          <a:p>
            <a:r>
              <a:rPr lang="en-US" altLang="zh-CN" sz="2400" kern="100" dirty="0">
                <a:solidFill>
                  <a:schemeClr val="bg2">
                    <a:lumMod val="90000"/>
                  </a:schemeClr>
                </a:solidFill>
                <a:latin typeface="+mj-lt"/>
              </a:rPr>
              <a:t>—</a:t>
            </a:r>
            <a:r>
              <a:rPr lang="zh-CN" altLang="en-US" sz="2400" kern="100" dirty="0">
                <a:solidFill>
                  <a:schemeClr val="bg2">
                    <a:lumMod val="90000"/>
                  </a:schemeClr>
                </a:solidFill>
                <a:latin typeface="+mj-lt"/>
              </a:rPr>
              <a:t>两种算法比较</a:t>
            </a:r>
            <a:endParaRPr lang="en-US" altLang="zh-CN" sz="2400" kern="100" dirty="0">
              <a:solidFill>
                <a:schemeClr val="bg2">
                  <a:lumMod val="90000"/>
                </a:schemeClr>
              </a:solidFill>
              <a:latin typeface="+mj-lt"/>
            </a:endParaRPr>
          </a:p>
          <a:p>
            <a:r>
              <a:rPr lang="en-US" altLang="zh-CN" sz="2400" kern="100" dirty="0">
                <a:solidFill>
                  <a:schemeClr val="bg2">
                    <a:lumMod val="90000"/>
                  </a:schemeClr>
                </a:solidFill>
                <a:latin typeface="+mj-lt"/>
              </a:rPr>
              <a:t>—Cluster Size</a:t>
            </a:r>
            <a:r>
              <a:rPr lang="zh-CN" altLang="en-US" sz="2400" kern="100" dirty="0">
                <a:solidFill>
                  <a:schemeClr val="bg2">
                    <a:lumMod val="90000"/>
                  </a:schemeClr>
                </a:solidFill>
                <a:latin typeface="+mj-lt"/>
              </a:rPr>
              <a:t>分析</a:t>
            </a:r>
            <a:endParaRPr lang="en-US" altLang="zh-CN" sz="2400" kern="100" dirty="0">
              <a:solidFill>
                <a:schemeClr val="bg2">
                  <a:lumMod val="90000"/>
                </a:schemeClr>
              </a:solidFill>
              <a:latin typeface="+mj-lt"/>
            </a:endParaRPr>
          </a:p>
          <a:p>
            <a:r>
              <a:rPr lang="en-US" altLang="zh-CN" sz="2400" b="1" kern="100" dirty="0">
                <a:solidFill>
                  <a:schemeClr val="bg1">
                    <a:lumMod val="75000"/>
                  </a:schemeClr>
                </a:solidFill>
                <a:latin typeface="+mj-lt"/>
              </a:rPr>
              <a:t>• </a:t>
            </a:r>
            <a:r>
              <a:rPr lang="zh-CN" altLang="en-US" sz="2400" b="1" kern="100" dirty="0">
                <a:solidFill>
                  <a:schemeClr val="bg1">
                    <a:lumMod val="75000"/>
                  </a:schemeClr>
                </a:solidFill>
                <a:latin typeface="+mj-lt"/>
              </a:rPr>
              <a:t>总结与展望</a:t>
            </a:r>
            <a:endParaRPr lang="zh-CN" altLang="en-US" sz="2400" b="1" dirty="0">
              <a:solidFill>
                <a:schemeClr val="bg1">
                  <a:lumMod val="75000"/>
                </a:schemeClr>
              </a:solidFill>
              <a:latin typeface="+mj-lt"/>
            </a:endParaRPr>
          </a:p>
        </p:txBody>
      </p:sp>
      <p:sp>
        <p:nvSpPr>
          <p:cNvPr id="3" name="日期占位符 2">
            <a:extLst>
              <a:ext uri="{FF2B5EF4-FFF2-40B4-BE49-F238E27FC236}">
                <a16:creationId xmlns:a16="http://schemas.microsoft.com/office/drawing/2014/main" id="{71B6DF0F-0C01-4E12-92BA-0D0748D265DC}"/>
              </a:ext>
            </a:extLst>
          </p:cNvPr>
          <p:cNvSpPr>
            <a:spLocks noGrp="1"/>
          </p:cNvSpPr>
          <p:nvPr>
            <p:ph type="dt" sz="half" idx="10"/>
          </p:nvPr>
        </p:nvSpPr>
        <p:spPr/>
        <p:txBody>
          <a:bodyPr/>
          <a:lstStyle/>
          <a:p>
            <a:r>
              <a:rPr lang="en-US" altLang="zh-CN" dirty="0"/>
              <a:t>2018/6/22</a:t>
            </a:r>
            <a:endParaRPr lang="zh-CN" altLang="en-US" dirty="0"/>
          </a:p>
        </p:txBody>
      </p:sp>
      <p:sp>
        <p:nvSpPr>
          <p:cNvPr id="4" name="页脚占位符 3">
            <a:extLst>
              <a:ext uri="{FF2B5EF4-FFF2-40B4-BE49-F238E27FC236}">
                <a16:creationId xmlns:a16="http://schemas.microsoft.com/office/drawing/2014/main" id="{3287ACA9-0DE5-4C3B-8270-EF07BB6F9290}"/>
              </a:ext>
            </a:extLst>
          </p:cNvPr>
          <p:cNvSpPr>
            <a:spLocks noGrp="1"/>
          </p:cNvSpPr>
          <p:nvPr>
            <p:ph type="ftr" sz="quarter" idx="11"/>
          </p:nvPr>
        </p:nvSpPr>
        <p:spPr/>
        <p:txBody>
          <a:bodyPr/>
          <a:lstStyle/>
          <a:p>
            <a:r>
              <a:rPr lang="zh-CN" altLang="en-US" dirty="0"/>
              <a:t>全国粒子物理大会</a:t>
            </a:r>
            <a:r>
              <a:rPr lang="en-US" altLang="zh-CN" dirty="0"/>
              <a:t>@</a:t>
            </a:r>
            <a:r>
              <a:rPr lang="zh-CN" altLang="en-US" dirty="0"/>
              <a:t>上海</a:t>
            </a:r>
          </a:p>
        </p:txBody>
      </p:sp>
    </p:spTree>
    <p:extLst>
      <p:ext uri="{BB962C8B-B14F-4D97-AF65-F5344CB8AC3E}">
        <p14:creationId xmlns:p14="http://schemas.microsoft.com/office/powerpoint/2010/main" val="2461311072"/>
      </p:ext>
    </p:extLst>
  </p:cSld>
  <p:clrMapOvr>
    <a:masterClrMapping/>
  </p:clrMapOvr>
  <mc:AlternateContent xmlns:mc="http://schemas.openxmlformats.org/markup-compatibility/2006" xmlns:p14="http://schemas.microsoft.com/office/powerpoint/2010/main">
    <mc:Choice Requires="p14">
      <p:transition spd="slow" p14:dur="2000" advTm="3378"/>
    </mc:Choice>
    <mc:Fallback xmlns="">
      <p:transition spd="slow" advTm="337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831A8EB-429C-48E0-BA41-1FA422199763}"/>
              </a:ext>
            </a:extLst>
          </p:cNvPr>
          <p:cNvPicPr>
            <a:picLocks noChangeAspect="1"/>
          </p:cNvPicPr>
          <p:nvPr/>
        </p:nvPicPr>
        <p:blipFill>
          <a:blip r:embed="rId2"/>
          <a:stretch>
            <a:fillRect/>
          </a:stretch>
        </p:blipFill>
        <p:spPr>
          <a:xfrm>
            <a:off x="6055351" y="892540"/>
            <a:ext cx="2517866" cy="1072989"/>
          </a:xfrm>
          <a:prstGeom prst="rect">
            <a:avLst/>
          </a:prstGeom>
        </p:spPr>
      </p:pic>
      <p:pic>
        <p:nvPicPr>
          <p:cNvPr id="6" name="图片 5">
            <a:extLst>
              <a:ext uri="{FF2B5EF4-FFF2-40B4-BE49-F238E27FC236}">
                <a16:creationId xmlns:a16="http://schemas.microsoft.com/office/drawing/2014/main" id="{E3B6E6CC-EAC1-4262-A5C9-9D32F3FB4215}"/>
              </a:ext>
            </a:extLst>
          </p:cNvPr>
          <p:cNvPicPr>
            <a:picLocks noChangeAspect="1"/>
          </p:cNvPicPr>
          <p:nvPr/>
        </p:nvPicPr>
        <p:blipFill>
          <a:blip r:embed="rId3"/>
          <a:stretch>
            <a:fillRect/>
          </a:stretch>
        </p:blipFill>
        <p:spPr>
          <a:xfrm>
            <a:off x="847021" y="859197"/>
            <a:ext cx="3724979" cy="920576"/>
          </a:xfrm>
          <a:prstGeom prst="rect">
            <a:avLst/>
          </a:prstGeom>
        </p:spPr>
      </p:pic>
      <p:sp>
        <p:nvSpPr>
          <p:cNvPr id="2" name="标题 1">
            <a:extLst>
              <a:ext uri="{FF2B5EF4-FFF2-40B4-BE49-F238E27FC236}">
                <a16:creationId xmlns:a16="http://schemas.microsoft.com/office/drawing/2014/main" id="{DDED9AE2-8893-4AE8-9223-1DFDB9A1FD57}"/>
              </a:ext>
            </a:extLst>
          </p:cNvPr>
          <p:cNvSpPr>
            <a:spLocks noGrp="1"/>
          </p:cNvSpPr>
          <p:nvPr>
            <p:ph type="title"/>
          </p:nvPr>
        </p:nvSpPr>
        <p:spPr>
          <a:xfrm>
            <a:off x="0" y="1"/>
            <a:ext cx="9144000" cy="828000"/>
          </a:xfrm>
          <a:solidFill>
            <a:schemeClr val="accent1"/>
          </a:solidFill>
        </p:spPr>
        <p:txBody>
          <a:bodyPr>
            <a:noAutofit/>
          </a:bodyPr>
          <a:lstStyle/>
          <a:p>
            <a:pPr algn="l"/>
            <a:r>
              <a:rPr lang="zh-CN" altLang="en-US" sz="4000" b="1" dirty="0">
                <a:solidFill>
                  <a:schemeClr val="bg1"/>
                </a:solidFill>
              </a:rPr>
              <a:t>  探测器模型结构设计</a:t>
            </a:r>
            <a:endParaRPr lang="zh-CN" altLang="en-US" sz="3200" b="1" dirty="0">
              <a:solidFill>
                <a:schemeClr val="bg1"/>
              </a:solidFill>
            </a:endParaRPr>
          </a:p>
        </p:txBody>
      </p:sp>
      <p:pic>
        <p:nvPicPr>
          <p:cNvPr id="5" name="图片 4">
            <a:extLst>
              <a:ext uri="{FF2B5EF4-FFF2-40B4-BE49-F238E27FC236}">
                <a16:creationId xmlns:a16="http://schemas.microsoft.com/office/drawing/2014/main" id="{39302DD3-16C0-4F75-9B93-9939B1940E8D}"/>
              </a:ext>
            </a:extLst>
          </p:cNvPr>
          <p:cNvPicPr>
            <a:picLocks noChangeAspect="1"/>
          </p:cNvPicPr>
          <p:nvPr/>
        </p:nvPicPr>
        <p:blipFill>
          <a:blip r:embed="rId4"/>
          <a:stretch>
            <a:fillRect/>
          </a:stretch>
        </p:blipFill>
        <p:spPr>
          <a:xfrm>
            <a:off x="6408949" y="2084558"/>
            <a:ext cx="1810669" cy="1542422"/>
          </a:xfrm>
          <a:prstGeom prst="rect">
            <a:avLst/>
          </a:prstGeom>
        </p:spPr>
      </p:pic>
      <p:pic>
        <p:nvPicPr>
          <p:cNvPr id="7" name="图片 6">
            <a:extLst>
              <a:ext uri="{FF2B5EF4-FFF2-40B4-BE49-F238E27FC236}">
                <a16:creationId xmlns:a16="http://schemas.microsoft.com/office/drawing/2014/main" id="{98A99173-87D6-4689-9A3A-6F06278654DD}"/>
              </a:ext>
            </a:extLst>
          </p:cNvPr>
          <p:cNvPicPr>
            <a:picLocks noChangeAspect="1"/>
          </p:cNvPicPr>
          <p:nvPr/>
        </p:nvPicPr>
        <p:blipFill>
          <a:blip r:embed="rId5"/>
          <a:stretch>
            <a:fillRect/>
          </a:stretch>
        </p:blipFill>
        <p:spPr>
          <a:xfrm>
            <a:off x="866349" y="2472697"/>
            <a:ext cx="3761558" cy="512108"/>
          </a:xfrm>
          <a:prstGeom prst="rect">
            <a:avLst/>
          </a:prstGeom>
        </p:spPr>
      </p:pic>
      <p:sp>
        <p:nvSpPr>
          <p:cNvPr id="8" name="箭头: 下 7">
            <a:extLst>
              <a:ext uri="{FF2B5EF4-FFF2-40B4-BE49-F238E27FC236}">
                <a16:creationId xmlns:a16="http://schemas.microsoft.com/office/drawing/2014/main" id="{80861057-0FEA-4627-A5C1-0575D8ABDDAD}"/>
              </a:ext>
            </a:extLst>
          </p:cNvPr>
          <p:cNvSpPr/>
          <p:nvPr/>
        </p:nvSpPr>
        <p:spPr>
          <a:xfrm>
            <a:off x="2497741" y="1801987"/>
            <a:ext cx="216024" cy="5121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右 8">
            <a:extLst>
              <a:ext uri="{FF2B5EF4-FFF2-40B4-BE49-F238E27FC236}">
                <a16:creationId xmlns:a16="http://schemas.microsoft.com/office/drawing/2014/main" id="{BC1E9B3E-C303-4E33-BC2A-A6DEEBB6EF58}"/>
              </a:ext>
            </a:extLst>
          </p:cNvPr>
          <p:cNvSpPr/>
          <p:nvPr/>
        </p:nvSpPr>
        <p:spPr>
          <a:xfrm>
            <a:off x="5052649" y="2530353"/>
            <a:ext cx="864096" cy="285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7716D7A9-9134-4381-9DBE-57B333564860}"/>
                  </a:ext>
                </a:extLst>
              </p:cNvPr>
              <p:cNvSpPr/>
              <p:nvPr/>
            </p:nvSpPr>
            <p:spPr>
              <a:xfrm>
                <a:off x="1187624" y="3650284"/>
                <a:ext cx="6189964" cy="1945982"/>
              </a:xfrm>
              <a:prstGeom prst="rect">
                <a:avLst/>
              </a:prstGeom>
            </p:spPr>
            <p:txBody>
              <a:bodyPr wrap="none">
                <a:spAutoFit/>
              </a:bodyPr>
              <a:lstStyle/>
              <a:p>
                <a:r>
                  <a:rPr lang="en-US" altLang="zh-CN" sz="2000" kern="100" dirty="0">
                    <a:latin typeface="+mn-ea"/>
                  </a:rPr>
                  <a:t>1/10</a:t>
                </a:r>
                <a:r>
                  <a:rPr lang="zh-CN" altLang="zh-CN" sz="2000" kern="100" dirty="0">
                    <a:latin typeface="+mn-ea"/>
                    <a:cs typeface="Times New Roman" panose="02020603050405020304" pitchFamily="18" charset="0"/>
                  </a:rPr>
                  <a:t>内室规模的像素探测器模型</a:t>
                </a:r>
                <a:r>
                  <a:rPr lang="zh-CN" altLang="en-US" sz="2000" kern="100" dirty="0">
                    <a:latin typeface="+mn-ea"/>
                    <a:cs typeface="Times New Roman" panose="02020603050405020304" pitchFamily="18" charset="0"/>
                  </a:rPr>
                  <a:t>：</a:t>
                </a:r>
                <a:endParaRPr lang="en-US" altLang="zh-CN" sz="2000" kern="100" dirty="0">
                  <a:latin typeface="+mn-ea"/>
                  <a:cs typeface="Times New Roman" panose="02020603050405020304" pitchFamily="18" charset="0"/>
                </a:endParaRPr>
              </a:p>
              <a:p>
                <a:r>
                  <a:rPr lang="en-US" altLang="zh-CN" sz="2000" kern="100" dirty="0">
                    <a:latin typeface="+mn-ea"/>
                    <a:cs typeface="Times New Roman" panose="02020603050405020304" pitchFamily="18" charset="0"/>
                  </a:rPr>
                  <a:t>• Z</a:t>
                </a:r>
                <a:r>
                  <a:rPr lang="zh-CN" altLang="en-US" sz="2000" kern="100" dirty="0">
                    <a:latin typeface="+mn-ea"/>
                    <a:cs typeface="Times New Roman" panose="02020603050405020304" pitchFamily="18" charset="0"/>
                  </a:rPr>
                  <a:t>方向有两条成镜像的</a:t>
                </a:r>
                <a:r>
                  <a:rPr lang="en-US" altLang="zh-CN" sz="2000" kern="100" dirty="0">
                    <a:latin typeface="+mn-ea"/>
                    <a:cs typeface="Times New Roman" panose="02020603050405020304" pitchFamily="18" charset="0"/>
                  </a:rPr>
                  <a:t>Ladder</a:t>
                </a:r>
                <a:r>
                  <a:rPr lang="zh-CN" altLang="en-US" sz="2000" kern="100" dirty="0">
                    <a:latin typeface="+mn-ea"/>
                    <a:cs typeface="Times New Roman" panose="02020603050405020304" pitchFamily="18" charset="0"/>
                  </a:rPr>
                  <a:t>拼接而成。</a:t>
                </a:r>
                <a:endParaRPr lang="en-US" altLang="zh-CN" sz="2000" kern="100" dirty="0">
                  <a:latin typeface="+mn-ea"/>
                  <a:cs typeface="Times New Roman" panose="02020603050405020304" pitchFamily="18" charset="0"/>
                </a:endParaRPr>
              </a:p>
              <a:p>
                <a:r>
                  <a:rPr lang="en-US" altLang="zh-CN" sz="2000" kern="100" dirty="0">
                    <a:latin typeface="+mn-ea"/>
                    <a:cs typeface="Times New Roman" panose="02020603050405020304" pitchFamily="18" charset="0"/>
                  </a:rPr>
                  <a:t>• r-</a:t>
                </a:r>
                <a:r>
                  <a:rPr lang="el-GR" altLang="zh-CN" sz="2000" kern="100" dirty="0">
                    <a:latin typeface="+mn-ea"/>
                    <a:cs typeface="Times New Roman" panose="02020603050405020304" pitchFamily="18" charset="0"/>
                  </a:rPr>
                  <a:t>ϕ</a:t>
                </a:r>
                <a:r>
                  <a:rPr lang="en-US" altLang="zh-CN" sz="2000" kern="100" dirty="0">
                    <a:latin typeface="+mn-ea"/>
                    <a:cs typeface="Times New Roman" panose="02020603050405020304" pitchFamily="18" charset="0"/>
                  </a:rPr>
                  <a:t> </a:t>
                </a:r>
                <a:r>
                  <a:rPr lang="zh-CN" altLang="en-US" sz="2000" kern="100" dirty="0">
                    <a:latin typeface="+mn-ea"/>
                    <a:cs typeface="Times New Roman" panose="02020603050405020304" pitchFamily="18" charset="0"/>
                  </a:rPr>
                  <a:t>方向从内层到外层分别由</a:t>
                </a:r>
                <a:r>
                  <a:rPr lang="en-US" altLang="zh-CN" sz="2000" kern="100" dirty="0">
                    <a:latin typeface="+mn-ea"/>
                    <a:cs typeface="Times New Roman" panose="02020603050405020304" pitchFamily="18" charset="0"/>
                  </a:rPr>
                  <a:t>2</a:t>
                </a:r>
                <a:r>
                  <a:rPr lang="zh-CN" altLang="en-US" sz="2000" kern="100" dirty="0">
                    <a:latin typeface="+mn-ea"/>
                    <a:cs typeface="Times New Roman" panose="02020603050405020304" pitchFamily="18" charset="0"/>
                  </a:rPr>
                  <a:t>、</a:t>
                </a:r>
                <a:r>
                  <a:rPr lang="en-US" altLang="zh-CN" sz="2000" kern="100" dirty="0">
                    <a:latin typeface="+mn-ea"/>
                    <a:cs typeface="Times New Roman" panose="02020603050405020304" pitchFamily="18" charset="0"/>
                  </a:rPr>
                  <a:t>3</a:t>
                </a:r>
                <a:r>
                  <a:rPr lang="zh-CN" altLang="en-US" sz="2000" kern="100" dirty="0">
                    <a:latin typeface="+mn-ea"/>
                    <a:cs typeface="Times New Roman" panose="02020603050405020304" pitchFamily="18" charset="0"/>
                  </a:rPr>
                  <a:t>和</a:t>
                </a:r>
                <a:r>
                  <a:rPr lang="en-US" altLang="zh-CN" sz="2000" kern="100" dirty="0">
                    <a:latin typeface="+mn-ea"/>
                    <a:cs typeface="Times New Roman" panose="02020603050405020304" pitchFamily="18" charset="0"/>
                  </a:rPr>
                  <a:t>4</a:t>
                </a:r>
                <a:r>
                  <a:rPr lang="zh-CN" altLang="en-US" sz="2000" kern="100" dirty="0">
                    <a:latin typeface="+mn-ea"/>
                    <a:cs typeface="Times New Roman" panose="02020603050405020304" pitchFamily="18" charset="0"/>
                  </a:rPr>
                  <a:t>条</a:t>
                </a:r>
                <a:r>
                  <a:rPr lang="en-US" altLang="zh-CN" sz="2000" kern="100" dirty="0">
                    <a:latin typeface="+mn-ea"/>
                    <a:cs typeface="Times New Roman" panose="02020603050405020304" pitchFamily="18" charset="0"/>
                  </a:rPr>
                  <a:t>Ladder</a:t>
                </a:r>
                <a:r>
                  <a:rPr lang="zh-CN" altLang="en-US" sz="2000" kern="100" dirty="0">
                    <a:latin typeface="+mn-ea"/>
                    <a:cs typeface="Times New Roman" panose="02020603050405020304" pitchFamily="18" charset="0"/>
                  </a:rPr>
                  <a:t>组成</a:t>
                </a:r>
                <a:endParaRPr lang="en-US" altLang="zh-CN" sz="2000" kern="100" dirty="0">
                  <a:latin typeface="+mn-ea"/>
                  <a:cs typeface="Times New Roman" panose="02020603050405020304" pitchFamily="18" charset="0"/>
                </a:endParaRPr>
              </a:p>
              <a:p>
                <a:r>
                  <a:rPr lang="en-US" altLang="zh-CN" sz="2000" kern="100" dirty="0">
                    <a:latin typeface="+mn-ea"/>
                    <a:cs typeface="Times New Roman" panose="02020603050405020304" pitchFamily="18" charset="0"/>
                  </a:rPr>
                  <a:t>• </a:t>
                </a:r>
                <a:r>
                  <a:rPr lang="zh-CN" altLang="en-US" sz="2000" kern="100" dirty="0">
                    <a:latin typeface="+mn-ea"/>
                    <a:cs typeface="Times New Roman" panose="02020603050405020304" pitchFamily="18" charset="0"/>
                  </a:rPr>
                  <a:t>每条</a:t>
                </a:r>
                <a:r>
                  <a:rPr lang="en-US" altLang="zh-CN" sz="2000" kern="100" dirty="0">
                    <a:latin typeface="+mn-ea"/>
                    <a:cs typeface="Times New Roman" panose="02020603050405020304" pitchFamily="18" charset="0"/>
                  </a:rPr>
                  <a:t>Ladder</a:t>
                </a:r>
                <a:r>
                  <a:rPr lang="zh-CN" altLang="en-US" sz="2000" kern="100" dirty="0">
                    <a:latin typeface="+mn-ea"/>
                    <a:cs typeface="Times New Roman" panose="02020603050405020304" pitchFamily="18" charset="0"/>
                  </a:rPr>
                  <a:t>由</a:t>
                </a:r>
                <a:r>
                  <a:rPr lang="en-US" altLang="zh-CN" sz="2000" kern="100" dirty="0">
                    <a:latin typeface="+mn-ea"/>
                    <a:cs typeface="Times New Roman" panose="02020603050405020304" pitchFamily="18" charset="0"/>
                  </a:rPr>
                  <a:t>10</a:t>
                </a:r>
                <a:r>
                  <a:rPr lang="zh-CN" altLang="en-US" sz="2000" kern="100" dirty="0">
                    <a:latin typeface="+mn-ea"/>
                    <a:cs typeface="Times New Roman" panose="02020603050405020304" pitchFamily="18" charset="0"/>
                  </a:rPr>
                  <a:t>块</a:t>
                </a:r>
                <a:r>
                  <a:rPr lang="en-US" altLang="zh-CN" sz="2000" dirty="0">
                    <a:solidFill>
                      <a:srgbClr val="000000"/>
                    </a:solidFill>
                    <a:latin typeface="+mn-ea"/>
                  </a:rPr>
                  <a:t>MIMOSA28</a:t>
                </a:r>
                <a:r>
                  <a:rPr lang="zh-CN" altLang="en-US" sz="2000" kern="100" dirty="0">
                    <a:latin typeface="+mn-ea"/>
                    <a:cs typeface="Times New Roman" panose="02020603050405020304" pitchFamily="18" charset="0"/>
                  </a:rPr>
                  <a:t>芯片组成</a:t>
                </a:r>
                <a:endParaRPr lang="en-US" altLang="zh-CN" sz="2000" kern="100" dirty="0">
                  <a:latin typeface="+mn-ea"/>
                  <a:cs typeface="Times New Roman" panose="02020603050405020304" pitchFamily="18" charset="0"/>
                </a:endParaRPr>
              </a:p>
              <a:p>
                <a:r>
                  <a:rPr lang="en-US" altLang="zh-CN" sz="2000" kern="100" dirty="0">
                    <a:latin typeface="+mn-ea"/>
                    <a:cs typeface="Times New Roman" panose="02020603050405020304" pitchFamily="18" charset="0"/>
                  </a:rPr>
                  <a:t>• </a:t>
                </a:r>
                <a:r>
                  <a:rPr lang="zh-CN" altLang="en-US" sz="2000" kern="100" dirty="0">
                    <a:latin typeface="+mn-ea"/>
                    <a:cs typeface="Times New Roman" panose="02020603050405020304" pitchFamily="18" charset="0"/>
                  </a:rPr>
                  <a:t>每块</a:t>
                </a:r>
                <a:r>
                  <a:rPr lang="en-US" altLang="zh-CN" sz="2000" dirty="0">
                    <a:solidFill>
                      <a:srgbClr val="000000"/>
                    </a:solidFill>
                    <a:latin typeface="+mn-ea"/>
                  </a:rPr>
                  <a:t>MIMOSA28</a:t>
                </a:r>
                <a:r>
                  <a:rPr lang="zh-CN" altLang="en-US" sz="2000" kern="100" dirty="0">
                    <a:latin typeface="+mn-ea"/>
                    <a:cs typeface="Times New Roman" panose="02020603050405020304" pitchFamily="18" charset="0"/>
                  </a:rPr>
                  <a:t>芯片包含大约</a:t>
                </a:r>
                <a14:m>
                  <m:oMath xmlns:m="http://schemas.openxmlformats.org/officeDocument/2006/math">
                    <m:sSup>
                      <m:sSupPr>
                        <m:ctrlPr>
                          <a:rPr lang="en-US" altLang="zh-CN" sz="2000" i="1" kern="100" smtClean="0">
                            <a:latin typeface="Cambria Math" panose="02040503050406030204" pitchFamily="18" charset="0"/>
                            <a:cs typeface="Times New Roman" panose="02020603050405020304" pitchFamily="18" charset="0"/>
                          </a:rPr>
                        </m:ctrlPr>
                      </m:sSupPr>
                      <m:e>
                        <m:r>
                          <a:rPr lang="en-US" altLang="zh-CN" sz="2000" b="0" i="1" kern="100" smtClean="0">
                            <a:latin typeface="Cambria Math" panose="02040503050406030204" pitchFamily="18" charset="0"/>
                            <a:cs typeface="Times New Roman" panose="02020603050405020304" pitchFamily="18" charset="0"/>
                          </a:rPr>
                          <m:t>10</m:t>
                        </m:r>
                      </m:e>
                      <m:sup>
                        <m:r>
                          <a:rPr lang="en-US" altLang="zh-CN" sz="2000" b="0" i="1" kern="100" smtClean="0">
                            <a:latin typeface="Cambria Math" panose="02040503050406030204" pitchFamily="18" charset="0"/>
                            <a:cs typeface="Times New Roman" panose="02020603050405020304" pitchFamily="18" charset="0"/>
                          </a:rPr>
                          <m:t>6</m:t>
                        </m:r>
                      </m:sup>
                    </m:sSup>
                  </m:oMath>
                </a14:m>
                <a:r>
                  <a:rPr lang="zh-CN" altLang="en-US" sz="2000" kern="100" dirty="0">
                    <a:latin typeface="+mn-ea"/>
                    <a:cs typeface="Times New Roman" panose="02020603050405020304" pitchFamily="18" charset="0"/>
                  </a:rPr>
                  <a:t>像素，面积为</a:t>
                </a:r>
                <a:r>
                  <a:rPr lang="en-US" altLang="zh-CN" sz="2000" kern="100" dirty="0">
                    <a:latin typeface="+mn-ea"/>
                    <a:cs typeface="Times New Roman" panose="02020603050405020304" pitchFamily="18" charset="0"/>
                  </a:rPr>
                  <a:t>4</a:t>
                </a:r>
                <a14:m>
                  <m:oMath xmlns:m="http://schemas.openxmlformats.org/officeDocument/2006/math">
                    <m:sSup>
                      <m:sSupPr>
                        <m:ctrlPr>
                          <a:rPr lang="en-US" altLang="zh-CN" sz="2000" i="1" kern="100" smtClean="0">
                            <a:latin typeface="Cambria Math" panose="02040503050406030204" pitchFamily="18" charset="0"/>
                            <a:cs typeface="Times New Roman" panose="02020603050405020304" pitchFamily="18" charset="0"/>
                          </a:rPr>
                        </m:ctrlPr>
                      </m:sSupPr>
                      <m:e>
                        <m:r>
                          <m:rPr>
                            <m:sty m:val="p"/>
                          </m:rPr>
                          <a:rPr lang="en-US" altLang="zh-CN" sz="2000" i="1" kern="100">
                            <a:latin typeface="Cambria Math" panose="02040503050406030204" pitchFamily="18" charset="0"/>
                            <a:cs typeface="Times New Roman" panose="02020603050405020304" pitchFamily="18" charset="0"/>
                          </a:rPr>
                          <m:t>cm</m:t>
                        </m:r>
                      </m:e>
                      <m:sup>
                        <m:r>
                          <a:rPr lang="en-US" altLang="zh-CN" sz="2000" b="0" i="1" kern="100" smtClean="0">
                            <a:latin typeface="Cambria Math" panose="02040503050406030204" pitchFamily="18" charset="0"/>
                            <a:cs typeface="Times New Roman" panose="02020603050405020304" pitchFamily="18" charset="0"/>
                          </a:rPr>
                          <m:t>2</m:t>
                        </m:r>
                      </m:sup>
                    </m:sSup>
                  </m:oMath>
                </a14:m>
                <a:endParaRPr lang="en-US" altLang="zh-CN" sz="2000" kern="100" dirty="0">
                  <a:latin typeface="+mn-ea"/>
                  <a:cs typeface="Times New Roman" panose="02020603050405020304" pitchFamily="18" charset="0"/>
                </a:endParaRPr>
              </a:p>
              <a:p>
                <a:endParaRPr lang="zh-CN" altLang="en-US" sz="2000" dirty="0">
                  <a:latin typeface="+mn-ea"/>
                </a:endParaRPr>
              </a:p>
            </p:txBody>
          </p:sp>
        </mc:Choice>
        <mc:Fallback xmlns="">
          <p:sp>
            <p:nvSpPr>
              <p:cNvPr id="10" name="矩形 9">
                <a:extLst>
                  <a:ext uri="{FF2B5EF4-FFF2-40B4-BE49-F238E27FC236}">
                    <a16:creationId xmlns:a16="http://schemas.microsoft.com/office/drawing/2014/main" id="{7716D7A9-9134-4381-9DBE-57B333564860}"/>
                  </a:ext>
                </a:extLst>
              </p:cNvPr>
              <p:cNvSpPr>
                <a:spLocks noRot="1" noChangeAspect="1" noMove="1" noResize="1" noEditPoints="1" noAdjustHandles="1" noChangeArrowheads="1" noChangeShapeType="1" noTextEdit="1"/>
              </p:cNvSpPr>
              <p:nvPr/>
            </p:nvSpPr>
            <p:spPr>
              <a:xfrm>
                <a:off x="1187624" y="3650284"/>
                <a:ext cx="6189964" cy="1945982"/>
              </a:xfrm>
              <a:prstGeom prst="rect">
                <a:avLst/>
              </a:prstGeom>
              <a:blipFill>
                <a:blip r:embed="rId6"/>
                <a:stretch>
                  <a:fillRect l="-1084" t="-1881"/>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0D27444C-D49C-493C-B8C1-E66B4250F439}"/>
              </a:ext>
            </a:extLst>
          </p:cNvPr>
          <p:cNvSpPr txBox="1"/>
          <p:nvPr/>
        </p:nvSpPr>
        <p:spPr>
          <a:xfrm>
            <a:off x="1062370" y="1360695"/>
            <a:ext cx="3509630" cy="369332"/>
          </a:xfrm>
          <a:prstGeom prst="rect">
            <a:avLst/>
          </a:prstGeom>
          <a:noFill/>
        </p:spPr>
        <p:txBody>
          <a:bodyPr wrap="square" rtlCol="0">
            <a:spAutoFit/>
          </a:bodyPr>
          <a:lstStyle/>
          <a:p>
            <a:r>
              <a:rPr lang="zh-CN" altLang="en-US" dirty="0"/>
              <a:t>探测器基本探测单元（</a:t>
            </a:r>
            <a:r>
              <a:rPr lang="en-US" altLang="zh-CN" dirty="0"/>
              <a:t>Ladder</a:t>
            </a:r>
            <a:r>
              <a:rPr lang="zh-CN" altLang="en-US" dirty="0"/>
              <a:t>）</a:t>
            </a:r>
          </a:p>
        </p:txBody>
      </p:sp>
      <p:grpSp>
        <p:nvGrpSpPr>
          <p:cNvPr id="21" name="组合 20">
            <a:extLst>
              <a:ext uri="{FF2B5EF4-FFF2-40B4-BE49-F238E27FC236}">
                <a16:creationId xmlns:a16="http://schemas.microsoft.com/office/drawing/2014/main" id="{FCF67FC1-E5DD-4E8F-8B40-DEE8AAA3A72E}"/>
              </a:ext>
            </a:extLst>
          </p:cNvPr>
          <p:cNvGrpSpPr/>
          <p:nvPr/>
        </p:nvGrpSpPr>
        <p:grpSpPr>
          <a:xfrm>
            <a:off x="1187624" y="5337075"/>
            <a:ext cx="5887455" cy="1216288"/>
            <a:chOff x="416667" y="5661041"/>
            <a:chExt cx="5887455" cy="1216288"/>
          </a:xfrm>
        </p:grpSpPr>
        <p:sp>
          <p:nvSpPr>
            <p:cNvPr id="12" name="箭头: 右 11">
              <a:extLst>
                <a:ext uri="{FF2B5EF4-FFF2-40B4-BE49-F238E27FC236}">
                  <a16:creationId xmlns:a16="http://schemas.microsoft.com/office/drawing/2014/main" id="{924B0CEF-957B-4B38-BCD8-4989629C2FC2}"/>
                </a:ext>
              </a:extLst>
            </p:cNvPr>
            <p:cNvSpPr/>
            <p:nvPr/>
          </p:nvSpPr>
          <p:spPr>
            <a:xfrm>
              <a:off x="1534338" y="6073208"/>
              <a:ext cx="3600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n-ea"/>
              </a:endParaRPr>
            </a:p>
          </p:txBody>
        </p:sp>
        <p:sp>
          <p:nvSpPr>
            <p:cNvPr id="13" name="文本框 12">
              <a:extLst>
                <a:ext uri="{FF2B5EF4-FFF2-40B4-BE49-F238E27FC236}">
                  <a16:creationId xmlns:a16="http://schemas.microsoft.com/office/drawing/2014/main" id="{665B5FE3-0F79-402B-9FE2-460D330577B4}"/>
                </a:ext>
              </a:extLst>
            </p:cNvPr>
            <p:cNvSpPr txBox="1"/>
            <p:nvPr/>
          </p:nvSpPr>
          <p:spPr>
            <a:xfrm>
              <a:off x="416667" y="5750043"/>
              <a:ext cx="1054291" cy="707886"/>
            </a:xfrm>
            <a:prstGeom prst="rect">
              <a:avLst/>
            </a:prstGeom>
            <a:noFill/>
          </p:spPr>
          <p:txBody>
            <a:bodyPr wrap="square" rtlCol="0">
              <a:spAutoFit/>
            </a:bodyPr>
            <a:lstStyle/>
            <a:p>
              <a:pPr algn="ctr"/>
              <a:r>
                <a:rPr lang="zh-CN" altLang="en-US" sz="2000" dirty="0">
                  <a:latin typeface="+mn-ea"/>
                </a:rPr>
                <a:t>探测器模型</a:t>
              </a:r>
            </a:p>
          </p:txBody>
        </p:sp>
        <p:sp>
          <p:nvSpPr>
            <p:cNvPr id="14" name="文本框 13">
              <a:extLst>
                <a:ext uri="{FF2B5EF4-FFF2-40B4-BE49-F238E27FC236}">
                  <a16:creationId xmlns:a16="http://schemas.microsoft.com/office/drawing/2014/main" id="{F578114D-2E1F-4369-8FE5-7A6101A82D45}"/>
                </a:ext>
              </a:extLst>
            </p:cNvPr>
            <p:cNvSpPr txBox="1"/>
            <p:nvPr/>
          </p:nvSpPr>
          <p:spPr>
            <a:xfrm>
              <a:off x="1982082" y="5818620"/>
              <a:ext cx="1054291" cy="707886"/>
            </a:xfrm>
            <a:prstGeom prst="rect">
              <a:avLst/>
            </a:prstGeom>
            <a:noFill/>
          </p:spPr>
          <p:txBody>
            <a:bodyPr wrap="square" rtlCol="0">
              <a:spAutoFit/>
            </a:bodyPr>
            <a:lstStyle/>
            <a:p>
              <a:pPr algn="ctr"/>
              <a:r>
                <a:rPr lang="en-US" altLang="zh-CN" sz="2000" dirty="0">
                  <a:latin typeface="+mn-ea"/>
                </a:rPr>
                <a:t>18 </a:t>
              </a:r>
            </a:p>
            <a:p>
              <a:pPr algn="ctr"/>
              <a:r>
                <a:rPr lang="en-US" altLang="zh-CN" sz="2000" dirty="0">
                  <a:latin typeface="+mn-ea"/>
                </a:rPr>
                <a:t>Ladders</a:t>
              </a:r>
              <a:endParaRPr lang="zh-CN" altLang="en-US" sz="2000" dirty="0">
                <a:latin typeface="+mn-ea"/>
              </a:endParaRPr>
            </a:p>
          </p:txBody>
        </p:sp>
        <p:sp>
          <p:nvSpPr>
            <p:cNvPr id="15" name="箭头: 右 14">
              <a:extLst>
                <a:ext uri="{FF2B5EF4-FFF2-40B4-BE49-F238E27FC236}">
                  <a16:creationId xmlns:a16="http://schemas.microsoft.com/office/drawing/2014/main" id="{D21CB9D3-D945-4E53-8932-884C0F6C8F47}"/>
                </a:ext>
              </a:extLst>
            </p:cNvPr>
            <p:cNvSpPr/>
            <p:nvPr/>
          </p:nvSpPr>
          <p:spPr>
            <a:xfrm rot="1529365">
              <a:off x="4582207" y="6295524"/>
              <a:ext cx="3600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n-ea"/>
              </a:endParaRPr>
            </a:p>
          </p:txBody>
        </p:sp>
        <p:sp>
          <p:nvSpPr>
            <p:cNvPr id="16" name="箭头: 右 15">
              <a:extLst>
                <a:ext uri="{FF2B5EF4-FFF2-40B4-BE49-F238E27FC236}">
                  <a16:creationId xmlns:a16="http://schemas.microsoft.com/office/drawing/2014/main" id="{D5B4C520-B6DE-42BE-BCBF-EDDC250ACCE9}"/>
                </a:ext>
              </a:extLst>
            </p:cNvPr>
            <p:cNvSpPr/>
            <p:nvPr/>
          </p:nvSpPr>
          <p:spPr>
            <a:xfrm rot="19569043">
              <a:off x="4583178" y="5942106"/>
              <a:ext cx="3600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n-ea"/>
              </a:endParaRPr>
            </a:p>
          </p:txBody>
        </p:sp>
        <p:sp>
          <p:nvSpPr>
            <p:cNvPr id="17" name="箭头: 右 16">
              <a:extLst>
                <a:ext uri="{FF2B5EF4-FFF2-40B4-BE49-F238E27FC236}">
                  <a16:creationId xmlns:a16="http://schemas.microsoft.com/office/drawing/2014/main" id="{F7F6E96F-30A8-41AE-82E0-ACFF1D8481B6}"/>
                </a:ext>
              </a:extLst>
            </p:cNvPr>
            <p:cNvSpPr/>
            <p:nvPr/>
          </p:nvSpPr>
          <p:spPr>
            <a:xfrm>
              <a:off x="3047041" y="6079201"/>
              <a:ext cx="3600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n-ea"/>
              </a:endParaRPr>
            </a:p>
          </p:txBody>
        </p:sp>
        <p:sp>
          <p:nvSpPr>
            <p:cNvPr id="18" name="文本框 17">
              <a:extLst>
                <a:ext uri="{FF2B5EF4-FFF2-40B4-BE49-F238E27FC236}">
                  <a16:creationId xmlns:a16="http://schemas.microsoft.com/office/drawing/2014/main" id="{F6B16429-9065-4223-ADFF-279811D67098}"/>
                </a:ext>
              </a:extLst>
            </p:cNvPr>
            <p:cNvSpPr txBox="1"/>
            <p:nvPr/>
          </p:nvSpPr>
          <p:spPr>
            <a:xfrm>
              <a:off x="3495989" y="5807005"/>
              <a:ext cx="936104" cy="707886"/>
            </a:xfrm>
            <a:prstGeom prst="rect">
              <a:avLst/>
            </a:prstGeom>
            <a:noFill/>
          </p:spPr>
          <p:txBody>
            <a:bodyPr wrap="square" rtlCol="0">
              <a:spAutoFit/>
            </a:bodyPr>
            <a:lstStyle/>
            <a:p>
              <a:pPr algn="ctr"/>
              <a:r>
                <a:rPr lang="en-US" altLang="zh-CN" sz="2000" dirty="0">
                  <a:latin typeface="+mn-ea"/>
                </a:rPr>
                <a:t>180 Chips</a:t>
              </a:r>
              <a:endParaRPr lang="zh-CN" altLang="en-US" sz="2000" dirty="0">
                <a:latin typeface="+mn-ea"/>
              </a:endParaRPr>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BA3A0D71-C9D6-4734-87D0-368695EC6D9E}"/>
                    </a:ext>
                  </a:extLst>
                </p:cNvPr>
                <p:cNvSpPr txBox="1"/>
                <p:nvPr/>
              </p:nvSpPr>
              <p:spPr>
                <a:xfrm>
                  <a:off x="5119552" y="5661041"/>
                  <a:ext cx="1184570" cy="407099"/>
                </a:xfrm>
                <a:prstGeom prst="rect">
                  <a:avLst/>
                </a:prstGeom>
                <a:noFill/>
              </p:spPr>
              <p:txBody>
                <a:bodyPr wrap="square" rtlCol="0">
                  <a:spAutoFit/>
                </a:bodyPr>
                <a:lstStyle/>
                <a:p>
                  <a:r>
                    <a:rPr lang="en-US" altLang="zh-CN" sz="2000" dirty="0">
                      <a:latin typeface="+mn-ea"/>
                    </a:rPr>
                    <a:t>720 </a:t>
                  </a:r>
                  <a14:m>
                    <m:oMath xmlns:m="http://schemas.openxmlformats.org/officeDocument/2006/math">
                      <m:sSup>
                        <m:sSupPr>
                          <m:ctrlPr>
                            <a:rPr lang="en-US" altLang="zh-CN" sz="2000" i="1" smtClean="0">
                              <a:latin typeface="Cambria Math" panose="02040503050406030204" pitchFamily="18" charset="0"/>
                            </a:rPr>
                          </m:ctrlPr>
                        </m:sSupPr>
                        <m:e>
                          <m:r>
                            <m:rPr>
                              <m:sty m:val="p"/>
                            </m:rPr>
                            <a:rPr lang="en-US" altLang="zh-CN" sz="2000" i="1">
                              <a:latin typeface="Cambria Math" panose="02040503050406030204" pitchFamily="18" charset="0"/>
                            </a:rPr>
                            <m:t>cm</m:t>
                          </m:r>
                        </m:e>
                        <m:sup>
                          <m:r>
                            <a:rPr lang="en-US" altLang="zh-CN" sz="2000" b="0" i="1" smtClean="0">
                              <a:latin typeface="Cambria Math" panose="02040503050406030204" pitchFamily="18" charset="0"/>
                            </a:rPr>
                            <m:t>2</m:t>
                          </m:r>
                        </m:sup>
                      </m:sSup>
                    </m:oMath>
                  </a14:m>
                  <a:endParaRPr lang="zh-CN" altLang="en-US" sz="2000" dirty="0">
                    <a:latin typeface="+mn-ea"/>
                  </a:endParaRPr>
                </a:p>
              </p:txBody>
            </p:sp>
          </mc:Choice>
          <mc:Fallback xmlns="">
            <p:sp>
              <p:nvSpPr>
                <p:cNvPr id="19" name="文本框 18">
                  <a:extLst>
                    <a:ext uri="{FF2B5EF4-FFF2-40B4-BE49-F238E27FC236}">
                      <a16:creationId xmlns:a16="http://schemas.microsoft.com/office/drawing/2014/main" id="{BA3A0D71-C9D6-4734-87D0-368695EC6D9E}"/>
                    </a:ext>
                  </a:extLst>
                </p:cNvPr>
                <p:cNvSpPr txBox="1">
                  <a:spLocks noRot="1" noChangeAspect="1" noMove="1" noResize="1" noEditPoints="1" noAdjustHandles="1" noChangeArrowheads="1" noChangeShapeType="1" noTextEdit="1"/>
                </p:cNvSpPr>
                <p:nvPr/>
              </p:nvSpPr>
              <p:spPr>
                <a:xfrm>
                  <a:off x="5119552" y="5661041"/>
                  <a:ext cx="1184570" cy="407099"/>
                </a:xfrm>
                <a:prstGeom prst="rect">
                  <a:avLst/>
                </a:prstGeom>
                <a:blipFill>
                  <a:blip r:embed="rId10"/>
                  <a:stretch>
                    <a:fillRect l="-5155" t="-7463" b="-253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18815EF6-6E64-42EE-9F1E-33F106AB4EFE}"/>
                    </a:ext>
                  </a:extLst>
                </p:cNvPr>
                <p:cNvSpPr txBox="1"/>
                <p:nvPr/>
              </p:nvSpPr>
              <p:spPr>
                <a:xfrm>
                  <a:off x="5084803" y="6162453"/>
                  <a:ext cx="1054291" cy="714876"/>
                </a:xfrm>
                <a:prstGeom prst="rect">
                  <a:avLst/>
                </a:prstGeom>
                <a:noFill/>
              </p:spPr>
              <p:txBody>
                <a:bodyPr wrap="square" rtlCol="0">
                  <a:spAutoFit/>
                </a:bodyPr>
                <a:lstStyle/>
                <a:p>
                  <a:pPr algn="ctr"/>
                  <a:r>
                    <a:rPr lang="en-US" altLang="zh-CN" sz="2000" dirty="0">
                      <a:latin typeface="+mn-ea"/>
                    </a:rPr>
                    <a:t>1.8*</a:t>
                  </a:r>
                  <a14:m>
                    <m:oMath xmlns:m="http://schemas.openxmlformats.org/officeDocument/2006/math">
                      <m:sSup>
                        <m:sSupPr>
                          <m:ctrlPr>
                            <a:rPr lang="en-US" altLang="zh-CN" sz="2000" i="1" smtClean="0">
                              <a:latin typeface="Cambria Math" panose="02040503050406030204" pitchFamily="18" charset="0"/>
                            </a:rPr>
                          </m:ctrlPr>
                        </m:sSupPr>
                        <m:e>
                          <m:r>
                            <a:rPr lang="en-US" altLang="zh-CN" sz="2000" b="0" i="1" smtClean="0">
                              <a:latin typeface="Cambria Math" panose="02040503050406030204" pitchFamily="18" charset="0"/>
                            </a:rPr>
                            <m:t>10</m:t>
                          </m:r>
                        </m:e>
                        <m:sup>
                          <m:r>
                            <a:rPr lang="en-US" altLang="zh-CN" sz="2000" b="0" i="1" smtClean="0">
                              <a:latin typeface="Cambria Math" panose="02040503050406030204" pitchFamily="18" charset="0"/>
                            </a:rPr>
                            <m:t>8</m:t>
                          </m:r>
                        </m:sup>
                      </m:sSup>
                    </m:oMath>
                  </a14:m>
                  <a:endParaRPr lang="en-US" altLang="zh-CN" sz="2000" dirty="0">
                    <a:latin typeface="+mn-ea"/>
                  </a:endParaRPr>
                </a:p>
                <a:p>
                  <a:pPr algn="ctr"/>
                  <a:r>
                    <a:rPr lang="en-US" altLang="zh-CN" sz="2000" dirty="0" err="1">
                      <a:latin typeface="+mn-ea"/>
                    </a:rPr>
                    <a:t>Pixels</a:t>
                  </a:r>
                  <a:endParaRPr lang="zh-CN" altLang="en-US" sz="2000" dirty="0">
                    <a:latin typeface="+mn-ea"/>
                  </a:endParaRPr>
                </a:p>
              </p:txBody>
            </p:sp>
          </mc:Choice>
          <mc:Fallback xmlns="">
            <p:sp>
              <p:nvSpPr>
                <p:cNvPr id="20" name="文本框 19">
                  <a:extLst>
                    <a:ext uri="{FF2B5EF4-FFF2-40B4-BE49-F238E27FC236}">
                      <a16:creationId xmlns:a16="http://schemas.microsoft.com/office/drawing/2014/main" id="{18815EF6-6E64-42EE-9F1E-33F106AB4EFE}"/>
                    </a:ext>
                  </a:extLst>
                </p:cNvPr>
                <p:cNvSpPr txBox="1">
                  <a:spLocks noRot="1" noChangeAspect="1" noMove="1" noResize="1" noEditPoints="1" noAdjustHandles="1" noChangeArrowheads="1" noChangeShapeType="1" noTextEdit="1"/>
                </p:cNvSpPr>
                <p:nvPr/>
              </p:nvSpPr>
              <p:spPr>
                <a:xfrm>
                  <a:off x="5084803" y="6162453"/>
                  <a:ext cx="1054291" cy="714876"/>
                </a:xfrm>
                <a:prstGeom prst="rect">
                  <a:avLst/>
                </a:prstGeom>
                <a:blipFill>
                  <a:blip r:embed="rId11"/>
                  <a:stretch>
                    <a:fillRect l="-3468" t="-3419" b="-14530"/>
                  </a:stretch>
                </a:blipFill>
              </p:spPr>
              <p:txBody>
                <a:bodyPr/>
                <a:lstStyle/>
                <a:p>
                  <a:r>
                    <a:rPr lang="zh-CN" altLang="en-US">
                      <a:noFill/>
                    </a:rPr>
                    <a:t> </a:t>
                  </a:r>
                </a:p>
              </p:txBody>
            </p:sp>
          </mc:Fallback>
        </mc:AlternateContent>
      </p:grpSp>
      <p:sp>
        <p:nvSpPr>
          <p:cNvPr id="3" name="文本框 2">
            <a:extLst>
              <a:ext uri="{FF2B5EF4-FFF2-40B4-BE49-F238E27FC236}">
                <a16:creationId xmlns:a16="http://schemas.microsoft.com/office/drawing/2014/main" id="{BA7647BC-0CF2-45D8-B3F6-9B79678D5A68}"/>
              </a:ext>
            </a:extLst>
          </p:cNvPr>
          <p:cNvSpPr txBox="1"/>
          <p:nvPr/>
        </p:nvSpPr>
        <p:spPr>
          <a:xfrm>
            <a:off x="1923305" y="2948212"/>
            <a:ext cx="1525490" cy="369332"/>
          </a:xfrm>
          <a:prstGeom prst="rect">
            <a:avLst/>
          </a:prstGeom>
          <a:noFill/>
        </p:spPr>
        <p:txBody>
          <a:bodyPr wrap="square" rtlCol="0">
            <a:spAutoFit/>
          </a:bodyPr>
          <a:lstStyle/>
          <a:p>
            <a:r>
              <a:rPr lang="en-US" altLang="zh-CN" dirty="0"/>
              <a:t>Two Ladders</a:t>
            </a:r>
            <a:endParaRPr lang="zh-CN" altLang="en-US" dirty="0"/>
          </a:p>
        </p:txBody>
      </p:sp>
      <p:sp>
        <p:nvSpPr>
          <p:cNvPr id="23" name="日期占位符 22">
            <a:extLst>
              <a:ext uri="{FF2B5EF4-FFF2-40B4-BE49-F238E27FC236}">
                <a16:creationId xmlns:a16="http://schemas.microsoft.com/office/drawing/2014/main" id="{FC1FB4DE-E25A-4832-9E31-ADA5E69339AD}"/>
              </a:ext>
            </a:extLst>
          </p:cNvPr>
          <p:cNvSpPr>
            <a:spLocks noGrp="1"/>
          </p:cNvSpPr>
          <p:nvPr>
            <p:ph type="dt" sz="half" idx="10"/>
          </p:nvPr>
        </p:nvSpPr>
        <p:spPr/>
        <p:txBody>
          <a:bodyPr/>
          <a:lstStyle/>
          <a:p>
            <a:r>
              <a:rPr lang="en-US" altLang="zh-CN"/>
              <a:t>2018/6/22</a:t>
            </a:r>
            <a:endParaRPr lang="zh-CN" altLang="en-US"/>
          </a:p>
        </p:txBody>
      </p:sp>
      <p:sp>
        <p:nvSpPr>
          <p:cNvPr id="24" name="页脚占位符 23">
            <a:extLst>
              <a:ext uri="{FF2B5EF4-FFF2-40B4-BE49-F238E27FC236}">
                <a16:creationId xmlns:a16="http://schemas.microsoft.com/office/drawing/2014/main" id="{856F4188-94D4-4872-B88A-4D9D354F1CD2}"/>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25" name="灯片编号占位符 24">
            <a:extLst>
              <a:ext uri="{FF2B5EF4-FFF2-40B4-BE49-F238E27FC236}">
                <a16:creationId xmlns:a16="http://schemas.microsoft.com/office/drawing/2014/main" id="{5CAC3B1F-3E50-4116-9371-9FF23A4B85DF}"/>
              </a:ext>
            </a:extLst>
          </p:cNvPr>
          <p:cNvSpPr>
            <a:spLocks noGrp="1"/>
          </p:cNvSpPr>
          <p:nvPr>
            <p:ph type="sldNum" sz="quarter" idx="12"/>
          </p:nvPr>
        </p:nvSpPr>
        <p:spPr/>
        <p:txBody>
          <a:bodyPr/>
          <a:lstStyle/>
          <a:p>
            <a:r>
              <a:rPr lang="en-US" altLang="zh-CN" dirty="0"/>
              <a:t>3</a:t>
            </a:r>
            <a:endParaRPr lang="zh-CN" altLang="en-US" dirty="0"/>
          </a:p>
        </p:txBody>
      </p:sp>
    </p:spTree>
    <p:extLst>
      <p:ext uri="{BB962C8B-B14F-4D97-AF65-F5344CB8AC3E}">
        <p14:creationId xmlns:p14="http://schemas.microsoft.com/office/powerpoint/2010/main" val="2403400434"/>
      </p:ext>
    </p:extLst>
  </p:cSld>
  <p:clrMapOvr>
    <a:masterClrMapping/>
  </p:clrMapOvr>
  <mc:AlternateContent xmlns:mc="http://schemas.openxmlformats.org/markup-compatibility/2006" xmlns:p14="http://schemas.microsoft.com/office/powerpoint/2010/main">
    <mc:Choice Requires="p14">
      <p:transition spd="slow" p14:dur="2000" advTm="56090"/>
    </mc:Choice>
    <mc:Fallback xmlns="">
      <p:transition spd="slow" advTm="5609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33CC2C-71B7-4EE6-8CA9-10CACF66B2B5}"/>
              </a:ext>
            </a:extLst>
          </p:cNvPr>
          <p:cNvSpPr>
            <a:spLocks noGrp="1"/>
          </p:cNvSpPr>
          <p:nvPr>
            <p:ph type="title"/>
          </p:nvPr>
        </p:nvSpPr>
        <p:spPr>
          <a:xfrm>
            <a:off x="0" y="0"/>
            <a:ext cx="9144000" cy="828000"/>
          </a:xfrm>
          <a:solidFill>
            <a:schemeClr val="accent1"/>
          </a:solidFill>
        </p:spPr>
        <p:txBody>
          <a:bodyPr>
            <a:normAutofit/>
          </a:bodyPr>
          <a:lstStyle/>
          <a:p>
            <a:pPr algn="l"/>
            <a:r>
              <a:rPr lang="en-US" altLang="zh-CN" sz="4000" b="1" dirty="0">
                <a:solidFill>
                  <a:schemeClr val="bg1"/>
                </a:solidFill>
              </a:rPr>
              <a:t>  Ladder </a:t>
            </a:r>
            <a:r>
              <a:rPr lang="zh-CN" altLang="en-US" sz="4000" b="1" dirty="0">
                <a:solidFill>
                  <a:schemeClr val="bg1"/>
                </a:solidFill>
              </a:rPr>
              <a:t>设计</a:t>
            </a:r>
          </a:p>
        </p:txBody>
      </p:sp>
      <p:pic>
        <p:nvPicPr>
          <p:cNvPr id="4" name="图片 3">
            <a:extLst>
              <a:ext uri="{FF2B5EF4-FFF2-40B4-BE49-F238E27FC236}">
                <a16:creationId xmlns:a16="http://schemas.microsoft.com/office/drawing/2014/main" id="{554C3E02-5BD4-4589-8404-98D6AC76345F}"/>
              </a:ext>
            </a:extLst>
          </p:cNvPr>
          <p:cNvPicPr>
            <a:picLocks noChangeAspect="1"/>
          </p:cNvPicPr>
          <p:nvPr/>
        </p:nvPicPr>
        <p:blipFill>
          <a:blip r:embed="rId2"/>
          <a:stretch>
            <a:fillRect/>
          </a:stretch>
        </p:blipFill>
        <p:spPr>
          <a:xfrm>
            <a:off x="0" y="908720"/>
            <a:ext cx="4504965" cy="2592288"/>
          </a:xfrm>
          <a:prstGeom prst="rect">
            <a:avLst/>
          </a:prstGeom>
        </p:spPr>
      </p:pic>
      <p:pic>
        <p:nvPicPr>
          <p:cNvPr id="5" name="图片 4">
            <a:extLst>
              <a:ext uri="{FF2B5EF4-FFF2-40B4-BE49-F238E27FC236}">
                <a16:creationId xmlns:a16="http://schemas.microsoft.com/office/drawing/2014/main" id="{1358227E-8F35-4CEF-8247-3F4744147F19}"/>
              </a:ext>
            </a:extLst>
          </p:cNvPr>
          <p:cNvPicPr>
            <a:picLocks noChangeAspect="1"/>
          </p:cNvPicPr>
          <p:nvPr/>
        </p:nvPicPr>
        <p:blipFill>
          <a:blip r:embed="rId3"/>
          <a:stretch>
            <a:fillRect/>
          </a:stretch>
        </p:blipFill>
        <p:spPr>
          <a:xfrm>
            <a:off x="4932040" y="1153213"/>
            <a:ext cx="3603048" cy="2103302"/>
          </a:xfrm>
          <a:prstGeom prst="rect">
            <a:avLst/>
          </a:prstGeom>
        </p:spPr>
      </p:pic>
      <p:sp>
        <p:nvSpPr>
          <p:cNvPr id="6" name="文本框 5">
            <a:extLst>
              <a:ext uri="{FF2B5EF4-FFF2-40B4-BE49-F238E27FC236}">
                <a16:creationId xmlns:a16="http://schemas.microsoft.com/office/drawing/2014/main" id="{A550C706-E9F0-4949-9762-F15004DB9A24}"/>
              </a:ext>
            </a:extLst>
          </p:cNvPr>
          <p:cNvSpPr txBox="1"/>
          <p:nvPr/>
        </p:nvSpPr>
        <p:spPr>
          <a:xfrm>
            <a:off x="723811" y="3915127"/>
            <a:ext cx="7818040" cy="1938992"/>
          </a:xfrm>
          <a:prstGeom prst="rect">
            <a:avLst/>
          </a:prstGeom>
          <a:noFill/>
        </p:spPr>
        <p:txBody>
          <a:bodyPr wrap="square" rtlCol="0">
            <a:spAutoFit/>
          </a:bodyPr>
          <a:lstStyle/>
          <a:p>
            <a:r>
              <a:rPr lang="en-US" altLang="zh-CN" sz="2400" kern="100" dirty="0">
                <a:latin typeface="+mn-ea"/>
              </a:rPr>
              <a:t>•Ladder</a:t>
            </a:r>
            <a:r>
              <a:rPr lang="zh-CN" altLang="en-US" sz="2400" kern="100" dirty="0">
                <a:latin typeface="+mn-ea"/>
              </a:rPr>
              <a:t>作为探测器模型的基本构造单元</a:t>
            </a:r>
            <a:r>
              <a:rPr lang="en-US" altLang="zh-CN" sz="2400" kern="100" dirty="0">
                <a:latin typeface="+mn-ea"/>
              </a:rPr>
              <a:t>—Ladder</a:t>
            </a:r>
            <a:r>
              <a:rPr lang="zh-CN" altLang="en-US" sz="2400" kern="100" dirty="0">
                <a:latin typeface="+mn-ea"/>
              </a:rPr>
              <a:t>的设计与</a:t>
            </a:r>
            <a:r>
              <a:rPr lang="zh-CN" altLang="en-US" sz="2400" kern="100">
                <a:latin typeface="+mn-ea"/>
              </a:rPr>
              <a:t>制作至关重要。</a:t>
            </a:r>
            <a:endParaRPr lang="en-US" altLang="zh-CN" sz="2400" kern="100" dirty="0">
              <a:latin typeface="+mn-ea"/>
            </a:endParaRPr>
          </a:p>
          <a:p>
            <a:r>
              <a:rPr lang="en-US" altLang="zh-CN" sz="2400" kern="100" dirty="0">
                <a:latin typeface="+mn-ea"/>
              </a:rPr>
              <a:t>•</a:t>
            </a:r>
            <a:r>
              <a:rPr lang="zh-CN" altLang="en-US" sz="2400" kern="100" dirty="0">
                <a:latin typeface="+mn-ea"/>
              </a:rPr>
              <a:t>低物质量、足够高的强度的要求。</a:t>
            </a:r>
            <a:endParaRPr lang="en-US" altLang="zh-CN" sz="2400" kern="100" dirty="0">
              <a:latin typeface="+mn-ea"/>
            </a:endParaRPr>
          </a:p>
          <a:p>
            <a:r>
              <a:rPr lang="en-US" altLang="zh-CN" sz="2400" kern="100" dirty="0">
                <a:latin typeface="+mn-ea"/>
              </a:rPr>
              <a:t>•</a:t>
            </a:r>
            <a:r>
              <a:rPr lang="en-US" altLang="zh-CN" sz="2400" dirty="0">
                <a:latin typeface="+mn-ea"/>
              </a:rPr>
              <a:t>Ladder</a:t>
            </a:r>
            <a:r>
              <a:rPr lang="zh-CN" altLang="en-US" sz="2400" dirty="0">
                <a:latin typeface="+mn-ea"/>
              </a:rPr>
              <a:t>主要有：碳纤维条、柔性电缆、</a:t>
            </a:r>
            <a:r>
              <a:rPr lang="en-US" altLang="zh-CN" sz="2400" kern="100" dirty="0">
                <a:latin typeface="+mn-ea"/>
                <a:cs typeface="Times New Roman" panose="02020603050405020304" pitchFamily="18" charset="0"/>
              </a:rPr>
              <a:t> 10</a:t>
            </a:r>
            <a:r>
              <a:rPr lang="zh-CN" altLang="en-US" sz="2400" kern="100" dirty="0">
                <a:latin typeface="+mn-ea"/>
                <a:cs typeface="Times New Roman" panose="02020603050405020304" pitchFamily="18" charset="0"/>
              </a:rPr>
              <a:t>块</a:t>
            </a:r>
            <a:r>
              <a:rPr lang="en-US" altLang="zh-CN" sz="2400" dirty="0">
                <a:solidFill>
                  <a:srgbClr val="000000"/>
                </a:solidFill>
                <a:latin typeface="+mn-ea"/>
              </a:rPr>
              <a:t>MIMOSA28</a:t>
            </a:r>
            <a:r>
              <a:rPr lang="zh-CN" altLang="en-US" sz="2400" kern="100" dirty="0">
                <a:latin typeface="+mn-ea"/>
                <a:cs typeface="Times New Roman" panose="02020603050405020304" pitchFamily="18" charset="0"/>
              </a:rPr>
              <a:t>芯片组成。</a:t>
            </a:r>
            <a:endParaRPr lang="en-US" altLang="zh-CN" sz="2400" kern="100" dirty="0">
              <a:latin typeface="+mn-ea"/>
              <a:cs typeface="Times New Roman" panose="02020603050405020304" pitchFamily="18" charset="0"/>
            </a:endParaRPr>
          </a:p>
        </p:txBody>
      </p:sp>
      <p:sp>
        <p:nvSpPr>
          <p:cNvPr id="8" name="日期占位符 7">
            <a:extLst>
              <a:ext uri="{FF2B5EF4-FFF2-40B4-BE49-F238E27FC236}">
                <a16:creationId xmlns:a16="http://schemas.microsoft.com/office/drawing/2014/main" id="{A8A33D7C-BBA0-4D2B-AC82-3836667855C8}"/>
              </a:ext>
            </a:extLst>
          </p:cNvPr>
          <p:cNvSpPr>
            <a:spLocks noGrp="1"/>
          </p:cNvSpPr>
          <p:nvPr>
            <p:ph type="dt" sz="half" idx="10"/>
          </p:nvPr>
        </p:nvSpPr>
        <p:spPr/>
        <p:txBody>
          <a:bodyPr/>
          <a:lstStyle/>
          <a:p>
            <a:r>
              <a:rPr lang="en-US" altLang="zh-CN"/>
              <a:t>2018/6/22</a:t>
            </a:r>
            <a:endParaRPr lang="zh-CN" altLang="en-US"/>
          </a:p>
        </p:txBody>
      </p:sp>
      <p:sp>
        <p:nvSpPr>
          <p:cNvPr id="9" name="页脚占位符 8">
            <a:extLst>
              <a:ext uri="{FF2B5EF4-FFF2-40B4-BE49-F238E27FC236}">
                <a16:creationId xmlns:a16="http://schemas.microsoft.com/office/drawing/2014/main" id="{55A1D09D-D361-42BA-A3BC-1EE424716CB1}"/>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10" name="灯片编号占位符 9">
            <a:extLst>
              <a:ext uri="{FF2B5EF4-FFF2-40B4-BE49-F238E27FC236}">
                <a16:creationId xmlns:a16="http://schemas.microsoft.com/office/drawing/2014/main" id="{A2B12781-2BC0-4533-AF0A-EA98730CAC9F}"/>
              </a:ext>
            </a:extLst>
          </p:cNvPr>
          <p:cNvSpPr>
            <a:spLocks noGrp="1"/>
          </p:cNvSpPr>
          <p:nvPr>
            <p:ph type="sldNum" sz="quarter" idx="12"/>
          </p:nvPr>
        </p:nvSpPr>
        <p:spPr>
          <a:xfrm>
            <a:off x="6885276" y="6400799"/>
            <a:ext cx="2057400" cy="365125"/>
          </a:xfrm>
        </p:spPr>
        <p:txBody>
          <a:bodyPr/>
          <a:lstStyle/>
          <a:p>
            <a:r>
              <a:rPr lang="en-US" altLang="zh-CN" dirty="0"/>
              <a:t>4</a:t>
            </a:r>
            <a:endParaRPr lang="zh-CN" altLang="en-US" dirty="0"/>
          </a:p>
        </p:txBody>
      </p:sp>
    </p:spTree>
    <p:extLst>
      <p:ext uri="{BB962C8B-B14F-4D97-AF65-F5344CB8AC3E}">
        <p14:creationId xmlns:p14="http://schemas.microsoft.com/office/powerpoint/2010/main" val="1172533762"/>
      </p:ext>
    </p:extLst>
  </p:cSld>
  <p:clrMapOvr>
    <a:masterClrMapping/>
  </p:clrMapOvr>
  <mc:AlternateContent xmlns:mc="http://schemas.openxmlformats.org/markup-compatibility/2006" xmlns:p14="http://schemas.microsoft.com/office/powerpoint/2010/main">
    <mc:Choice Requires="p14">
      <p:transition spd="slow" p14:dur="2000" advTm="2390"/>
    </mc:Choice>
    <mc:Fallback xmlns="">
      <p:transition spd="slow" advTm="239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61C5D4-E15D-4BC6-BD99-B2B44AA5CC71}"/>
              </a:ext>
            </a:extLst>
          </p:cNvPr>
          <p:cNvSpPr>
            <a:spLocks noGrp="1"/>
          </p:cNvSpPr>
          <p:nvPr>
            <p:ph type="title"/>
          </p:nvPr>
        </p:nvSpPr>
        <p:spPr>
          <a:xfrm>
            <a:off x="0" y="0"/>
            <a:ext cx="9144000" cy="828000"/>
          </a:xfrm>
          <a:solidFill>
            <a:schemeClr val="accent1"/>
          </a:solidFill>
        </p:spPr>
        <p:txBody>
          <a:bodyPr>
            <a:normAutofit/>
          </a:bodyPr>
          <a:lstStyle/>
          <a:p>
            <a:pPr algn="l"/>
            <a:r>
              <a:rPr lang="en-US" altLang="zh-CN" sz="4000" b="1" dirty="0">
                <a:solidFill>
                  <a:schemeClr val="bg1"/>
                </a:solidFill>
              </a:rPr>
              <a:t>  Ladder </a:t>
            </a:r>
            <a:r>
              <a:rPr lang="zh-CN" altLang="en-US" sz="4000" b="1" dirty="0">
                <a:solidFill>
                  <a:schemeClr val="bg1"/>
                </a:solidFill>
              </a:rPr>
              <a:t>制作</a:t>
            </a:r>
            <a:endParaRPr lang="zh-CN" altLang="en-US" sz="3200" b="1" dirty="0">
              <a:solidFill>
                <a:schemeClr val="bg1"/>
              </a:solidFill>
            </a:endParaRPr>
          </a:p>
        </p:txBody>
      </p:sp>
      <p:grpSp>
        <p:nvGrpSpPr>
          <p:cNvPr id="4" name="组合 3">
            <a:extLst>
              <a:ext uri="{FF2B5EF4-FFF2-40B4-BE49-F238E27FC236}">
                <a16:creationId xmlns:a16="http://schemas.microsoft.com/office/drawing/2014/main" id="{9B849A84-0FF2-4AA7-8464-7BDE3B9CB439}"/>
              </a:ext>
            </a:extLst>
          </p:cNvPr>
          <p:cNvGrpSpPr/>
          <p:nvPr/>
        </p:nvGrpSpPr>
        <p:grpSpPr>
          <a:xfrm>
            <a:off x="1295122" y="996573"/>
            <a:ext cx="6553756" cy="4414961"/>
            <a:chOff x="609600" y="873624"/>
            <a:chExt cx="6553756" cy="4414961"/>
          </a:xfrm>
        </p:grpSpPr>
        <p:pic>
          <p:nvPicPr>
            <p:cNvPr id="9" name="图片 8">
              <a:extLst>
                <a:ext uri="{FF2B5EF4-FFF2-40B4-BE49-F238E27FC236}">
                  <a16:creationId xmlns:a16="http://schemas.microsoft.com/office/drawing/2014/main" id="{25D5B7F9-168E-4329-AF36-3DFB27AAF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7154" y="876005"/>
              <a:ext cx="1943100" cy="1114425"/>
            </a:xfrm>
            <a:prstGeom prst="rect">
              <a:avLst/>
            </a:prstGeom>
          </p:spPr>
        </p:pic>
        <p:pic>
          <p:nvPicPr>
            <p:cNvPr id="17" name="图片 16">
              <a:extLst>
                <a:ext uri="{FF2B5EF4-FFF2-40B4-BE49-F238E27FC236}">
                  <a16:creationId xmlns:a16="http://schemas.microsoft.com/office/drawing/2014/main" id="{989C580D-DB4E-419B-9B8A-E867FE52B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1983" y="2347691"/>
              <a:ext cx="1924050" cy="1104900"/>
            </a:xfrm>
            <a:prstGeom prst="rect">
              <a:avLst/>
            </a:prstGeom>
          </p:spPr>
        </p:pic>
        <p:pic>
          <p:nvPicPr>
            <p:cNvPr id="20" name="图片 19">
              <a:extLst>
                <a:ext uri="{FF2B5EF4-FFF2-40B4-BE49-F238E27FC236}">
                  <a16:creationId xmlns:a16="http://schemas.microsoft.com/office/drawing/2014/main" id="{C41DA68E-534D-4EC1-B5DA-8594A2085449}"/>
                </a:ext>
              </a:extLst>
            </p:cNvPr>
            <p:cNvPicPr>
              <a:picLocks noChangeAspect="1"/>
            </p:cNvPicPr>
            <p:nvPr/>
          </p:nvPicPr>
          <p:blipFill>
            <a:blip r:embed="rId4"/>
            <a:stretch>
              <a:fillRect/>
            </a:stretch>
          </p:blipFill>
          <p:spPr>
            <a:xfrm>
              <a:off x="2893066" y="873624"/>
              <a:ext cx="1924050" cy="1123950"/>
            </a:xfrm>
            <a:prstGeom prst="rect">
              <a:avLst/>
            </a:prstGeom>
          </p:spPr>
        </p:pic>
        <p:pic>
          <p:nvPicPr>
            <p:cNvPr id="29" name="图片 28">
              <a:extLst>
                <a:ext uri="{FF2B5EF4-FFF2-40B4-BE49-F238E27FC236}">
                  <a16:creationId xmlns:a16="http://schemas.microsoft.com/office/drawing/2014/main" id="{6B0A319B-53D0-4D4E-ADD7-44723E7F7C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9474" y="2355061"/>
              <a:ext cx="1905000" cy="1104900"/>
            </a:xfrm>
            <a:prstGeom prst="rect">
              <a:avLst/>
            </a:prstGeom>
          </p:spPr>
        </p:pic>
        <p:pic>
          <p:nvPicPr>
            <p:cNvPr id="37" name="图片 36">
              <a:extLst>
                <a:ext uri="{FF2B5EF4-FFF2-40B4-BE49-F238E27FC236}">
                  <a16:creationId xmlns:a16="http://schemas.microsoft.com/office/drawing/2014/main" id="{B00CB1CB-57A7-42E7-9A5C-6007729D4D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12236" y="2355062"/>
              <a:ext cx="1943100" cy="1104899"/>
            </a:xfrm>
            <a:prstGeom prst="rect">
              <a:avLst/>
            </a:prstGeom>
          </p:spPr>
        </p:pic>
        <p:pic>
          <p:nvPicPr>
            <p:cNvPr id="39" name="图片 38">
              <a:extLst>
                <a:ext uri="{FF2B5EF4-FFF2-40B4-BE49-F238E27FC236}">
                  <a16:creationId xmlns:a16="http://schemas.microsoft.com/office/drawing/2014/main" id="{EBC08CF0-9A44-4FAA-87EA-79149085BB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0336" y="3824492"/>
              <a:ext cx="1905000" cy="1104900"/>
            </a:xfrm>
            <a:prstGeom prst="rect">
              <a:avLst/>
            </a:prstGeom>
          </p:spPr>
        </p:pic>
        <p:pic>
          <p:nvPicPr>
            <p:cNvPr id="40" name="图片 39">
              <a:extLst>
                <a:ext uri="{FF2B5EF4-FFF2-40B4-BE49-F238E27FC236}">
                  <a16:creationId xmlns:a16="http://schemas.microsoft.com/office/drawing/2014/main" id="{4B6493FE-899F-4071-8740-B0C2F57EE5D6}"/>
                </a:ext>
              </a:extLst>
            </p:cNvPr>
            <p:cNvPicPr>
              <a:picLocks noChangeAspect="1"/>
            </p:cNvPicPr>
            <p:nvPr/>
          </p:nvPicPr>
          <p:blipFill>
            <a:blip r:embed="rId8"/>
            <a:stretch>
              <a:fillRect/>
            </a:stretch>
          </p:blipFill>
          <p:spPr>
            <a:xfrm>
              <a:off x="2874016" y="3822210"/>
              <a:ext cx="1943100" cy="1104900"/>
            </a:xfrm>
            <a:prstGeom prst="rect">
              <a:avLst/>
            </a:prstGeom>
          </p:spPr>
        </p:pic>
        <p:pic>
          <p:nvPicPr>
            <p:cNvPr id="41" name="图片 40">
              <a:extLst>
                <a:ext uri="{FF2B5EF4-FFF2-40B4-BE49-F238E27FC236}">
                  <a16:creationId xmlns:a16="http://schemas.microsoft.com/office/drawing/2014/main" id="{3B33E942-B67E-4B59-B770-B3E28EC5CADD}"/>
                </a:ext>
              </a:extLst>
            </p:cNvPr>
            <p:cNvPicPr>
              <a:picLocks noChangeAspect="1"/>
            </p:cNvPicPr>
            <p:nvPr/>
          </p:nvPicPr>
          <p:blipFill>
            <a:blip r:embed="rId9"/>
            <a:stretch>
              <a:fillRect/>
            </a:stretch>
          </p:blipFill>
          <p:spPr>
            <a:xfrm>
              <a:off x="5239306" y="3822302"/>
              <a:ext cx="1924050" cy="1104900"/>
            </a:xfrm>
            <a:prstGeom prst="rect">
              <a:avLst/>
            </a:prstGeom>
          </p:spPr>
        </p:pic>
        <p:sp>
          <p:nvSpPr>
            <p:cNvPr id="43" name="文本框 42">
              <a:extLst>
                <a:ext uri="{FF2B5EF4-FFF2-40B4-BE49-F238E27FC236}">
                  <a16:creationId xmlns:a16="http://schemas.microsoft.com/office/drawing/2014/main" id="{2F30525E-19C2-4A2B-87EE-BCB658724940}"/>
                </a:ext>
              </a:extLst>
            </p:cNvPr>
            <p:cNvSpPr txBox="1"/>
            <p:nvPr/>
          </p:nvSpPr>
          <p:spPr>
            <a:xfrm>
              <a:off x="987064" y="2049566"/>
              <a:ext cx="1152128" cy="307777"/>
            </a:xfrm>
            <a:prstGeom prst="rect">
              <a:avLst/>
            </a:prstGeom>
            <a:noFill/>
          </p:spPr>
          <p:txBody>
            <a:bodyPr wrap="square" rtlCol="0">
              <a:spAutoFit/>
            </a:bodyPr>
            <a:lstStyle/>
            <a:p>
              <a:r>
                <a:rPr lang="zh-CN" altLang="en-US" sz="1400" dirty="0"/>
                <a:t>工装平台</a:t>
              </a:r>
            </a:p>
          </p:txBody>
        </p:sp>
        <p:sp>
          <p:nvSpPr>
            <p:cNvPr id="44" name="文本框 43">
              <a:extLst>
                <a:ext uri="{FF2B5EF4-FFF2-40B4-BE49-F238E27FC236}">
                  <a16:creationId xmlns:a16="http://schemas.microsoft.com/office/drawing/2014/main" id="{93C833C3-737A-4813-9D61-33666B918257}"/>
                </a:ext>
              </a:extLst>
            </p:cNvPr>
            <p:cNvSpPr txBox="1"/>
            <p:nvPr/>
          </p:nvSpPr>
          <p:spPr>
            <a:xfrm>
              <a:off x="2943226" y="2080344"/>
              <a:ext cx="1859468" cy="276999"/>
            </a:xfrm>
            <a:prstGeom prst="rect">
              <a:avLst/>
            </a:prstGeom>
            <a:noFill/>
          </p:spPr>
          <p:txBody>
            <a:bodyPr wrap="square" rtlCol="0">
              <a:spAutoFit/>
            </a:bodyPr>
            <a:lstStyle/>
            <a:p>
              <a:r>
                <a:rPr lang="zh-CN" altLang="en-US" sz="1200" dirty="0"/>
                <a:t>固定碳纤维条并贴双面胶</a:t>
              </a:r>
            </a:p>
          </p:txBody>
        </p:sp>
        <p:sp>
          <p:nvSpPr>
            <p:cNvPr id="45" name="文本框 44">
              <a:extLst>
                <a:ext uri="{FF2B5EF4-FFF2-40B4-BE49-F238E27FC236}">
                  <a16:creationId xmlns:a16="http://schemas.microsoft.com/office/drawing/2014/main" id="{39D22514-3003-472D-A7A9-E6C98F9E8290}"/>
                </a:ext>
              </a:extLst>
            </p:cNvPr>
            <p:cNvSpPr txBox="1"/>
            <p:nvPr/>
          </p:nvSpPr>
          <p:spPr>
            <a:xfrm>
              <a:off x="5208970" y="2080920"/>
              <a:ext cx="1859468" cy="276999"/>
            </a:xfrm>
            <a:prstGeom prst="rect">
              <a:avLst/>
            </a:prstGeom>
            <a:noFill/>
          </p:spPr>
          <p:txBody>
            <a:bodyPr wrap="square" rtlCol="0">
              <a:spAutoFit/>
            </a:bodyPr>
            <a:lstStyle/>
            <a:p>
              <a:r>
                <a:rPr lang="zh-CN" altLang="en-US" sz="1200" dirty="0"/>
                <a:t>粘贴柔性电缆和支撑结构</a:t>
              </a:r>
            </a:p>
          </p:txBody>
        </p:sp>
        <p:sp>
          <p:nvSpPr>
            <p:cNvPr id="46" name="文本框 45">
              <a:extLst>
                <a:ext uri="{FF2B5EF4-FFF2-40B4-BE49-F238E27FC236}">
                  <a16:creationId xmlns:a16="http://schemas.microsoft.com/office/drawing/2014/main" id="{7E6ED42D-5E32-4E14-924C-8D86C8F1361C}"/>
                </a:ext>
              </a:extLst>
            </p:cNvPr>
            <p:cNvSpPr txBox="1"/>
            <p:nvPr/>
          </p:nvSpPr>
          <p:spPr>
            <a:xfrm>
              <a:off x="1043608" y="3474357"/>
              <a:ext cx="819581" cy="276999"/>
            </a:xfrm>
            <a:prstGeom prst="rect">
              <a:avLst/>
            </a:prstGeom>
            <a:noFill/>
          </p:spPr>
          <p:txBody>
            <a:bodyPr wrap="square" rtlCol="0">
              <a:spAutoFit/>
            </a:bodyPr>
            <a:lstStyle/>
            <a:p>
              <a:r>
                <a:rPr lang="zh-CN" altLang="en-US" sz="1200" dirty="0"/>
                <a:t>芯片吸附</a:t>
              </a:r>
            </a:p>
          </p:txBody>
        </p:sp>
        <p:sp>
          <p:nvSpPr>
            <p:cNvPr id="47" name="文本框 46">
              <a:extLst>
                <a:ext uri="{FF2B5EF4-FFF2-40B4-BE49-F238E27FC236}">
                  <a16:creationId xmlns:a16="http://schemas.microsoft.com/office/drawing/2014/main" id="{41B4C5BC-5F7B-417D-8BA4-3B76FB9A24D1}"/>
                </a:ext>
              </a:extLst>
            </p:cNvPr>
            <p:cNvSpPr txBox="1"/>
            <p:nvPr/>
          </p:nvSpPr>
          <p:spPr>
            <a:xfrm>
              <a:off x="3108702" y="3474357"/>
              <a:ext cx="1685276" cy="276999"/>
            </a:xfrm>
            <a:prstGeom prst="rect">
              <a:avLst/>
            </a:prstGeom>
            <a:noFill/>
          </p:spPr>
          <p:txBody>
            <a:bodyPr wrap="square" rtlCol="0">
              <a:spAutoFit/>
            </a:bodyPr>
            <a:lstStyle/>
            <a:p>
              <a:r>
                <a:rPr lang="zh-CN" altLang="en-US" sz="1200" dirty="0"/>
                <a:t>柔性电缆粘贴双面胶</a:t>
              </a:r>
            </a:p>
          </p:txBody>
        </p:sp>
        <p:sp>
          <p:nvSpPr>
            <p:cNvPr id="48" name="文本框 47">
              <a:extLst>
                <a:ext uri="{FF2B5EF4-FFF2-40B4-BE49-F238E27FC236}">
                  <a16:creationId xmlns:a16="http://schemas.microsoft.com/office/drawing/2014/main" id="{69EEC3E9-6C5B-4BA8-8B3A-FCC13E4D1ABD}"/>
                </a:ext>
              </a:extLst>
            </p:cNvPr>
            <p:cNvSpPr txBox="1"/>
            <p:nvPr/>
          </p:nvSpPr>
          <p:spPr>
            <a:xfrm>
              <a:off x="5372007" y="3469540"/>
              <a:ext cx="1620180" cy="276999"/>
            </a:xfrm>
            <a:prstGeom prst="rect">
              <a:avLst/>
            </a:prstGeom>
            <a:noFill/>
          </p:spPr>
          <p:txBody>
            <a:bodyPr wrap="square" rtlCol="0">
              <a:spAutoFit/>
            </a:bodyPr>
            <a:lstStyle/>
            <a:p>
              <a:r>
                <a:rPr lang="zh-CN" altLang="en-US" sz="1200" dirty="0"/>
                <a:t>柔性电缆粘贴芯片</a:t>
              </a:r>
            </a:p>
          </p:txBody>
        </p:sp>
        <p:sp>
          <p:nvSpPr>
            <p:cNvPr id="49" name="文本框 48">
              <a:extLst>
                <a:ext uri="{FF2B5EF4-FFF2-40B4-BE49-F238E27FC236}">
                  <a16:creationId xmlns:a16="http://schemas.microsoft.com/office/drawing/2014/main" id="{ABF4217E-8067-44D1-A388-D5A0A389FAF7}"/>
                </a:ext>
              </a:extLst>
            </p:cNvPr>
            <p:cNvSpPr txBox="1"/>
            <p:nvPr/>
          </p:nvSpPr>
          <p:spPr>
            <a:xfrm>
              <a:off x="867427" y="5011586"/>
              <a:ext cx="1272287" cy="276999"/>
            </a:xfrm>
            <a:prstGeom prst="rect">
              <a:avLst/>
            </a:prstGeom>
            <a:noFill/>
          </p:spPr>
          <p:txBody>
            <a:bodyPr wrap="square" rtlCol="0">
              <a:spAutoFit/>
            </a:bodyPr>
            <a:lstStyle/>
            <a:p>
              <a:r>
                <a:rPr lang="en-US" altLang="zh-CN" sz="1200" dirty="0"/>
                <a:t>Ladder</a:t>
              </a:r>
              <a:r>
                <a:rPr lang="zh-CN" altLang="en-US" sz="1200" dirty="0"/>
                <a:t>制作完成</a:t>
              </a:r>
            </a:p>
          </p:txBody>
        </p:sp>
        <p:sp>
          <p:nvSpPr>
            <p:cNvPr id="50" name="文本框 49">
              <a:extLst>
                <a:ext uri="{FF2B5EF4-FFF2-40B4-BE49-F238E27FC236}">
                  <a16:creationId xmlns:a16="http://schemas.microsoft.com/office/drawing/2014/main" id="{EA8C8C3B-6EDE-4597-9131-FC24B6726603}"/>
                </a:ext>
              </a:extLst>
            </p:cNvPr>
            <p:cNvSpPr txBox="1"/>
            <p:nvPr/>
          </p:nvSpPr>
          <p:spPr>
            <a:xfrm>
              <a:off x="3116876" y="4993834"/>
              <a:ext cx="1512168" cy="276999"/>
            </a:xfrm>
            <a:prstGeom prst="rect">
              <a:avLst/>
            </a:prstGeom>
            <a:noFill/>
          </p:spPr>
          <p:txBody>
            <a:bodyPr wrap="square" rtlCol="0">
              <a:spAutoFit/>
            </a:bodyPr>
            <a:lstStyle/>
            <a:p>
              <a:r>
                <a:rPr lang="en-US" altLang="zh-CN" sz="1200" dirty="0"/>
                <a:t>Ladder </a:t>
              </a:r>
              <a:r>
                <a:rPr lang="zh-CN" altLang="en-US" sz="1200" dirty="0"/>
                <a:t>抽真空</a:t>
              </a:r>
            </a:p>
          </p:txBody>
        </p:sp>
        <p:sp>
          <p:nvSpPr>
            <p:cNvPr id="51" name="文本框 50">
              <a:extLst>
                <a:ext uri="{FF2B5EF4-FFF2-40B4-BE49-F238E27FC236}">
                  <a16:creationId xmlns:a16="http://schemas.microsoft.com/office/drawing/2014/main" id="{2490EE1D-146E-4CC8-BD8F-4C6EE3291578}"/>
                </a:ext>
              </a:extLst>
            </p:cNvPr>
            <p:cNvSpPr txBox="1"/>
            <p:nvPr/>
          </p:nvSpPr>
          <p:spPr>
            <a:xfrm>
              <a:off x="5883624" y="4965915"/>
              <a:ext cx="635413" cy="276999"/>
            </a:xfrm>
            <a:prstGeom prst="rect">
              <a:avLst/>
            </a:prstGeom>
            <a:noFill/>
          </p:spPr>
          <p:txBody>
            <a:bodyPr wrap="square" rtlCol="0">
              <a:spAutoFit/>
            </a:bodyPr>
            <a:lstStyle/>
            <a:p>
              <a:r>
                <a:rPr lang="zh-CN" altLang="en-US" sz="1200" dirty="0"/>
                <a:t>打线</a:t>
              </a:r>
            </a:p>
          </p:txBody>
        </p:sp>
        <p:pic>
          <p:nvPicPr>
            <p:cNvPr id="3" name="图片 2">
              <a:extLst>
                <a:ext uri="{FF2B5EF4-FFF2-40B4-BE49-F238E27FC236}">
                  <a16:creationId xmlns:a16="http://schemas.microsoft.com/office/drawing/2014/main" id="{E5873C54-9BD1-48EE-AE6B-BE55CFEB1283}"/>
                </a:ext>
              </a:extLst>
            </p:cNvPr>
            <p:cNvPicPr>
              <a:picLocks noChangeAspect="1"/>
            </p:cNvPicPr>
            <p:nvPr/>
          </p:nvPicPr>
          <p:blipFill>
            <a:blip r:embed="rId10"/>
            <a:stretch>
              <a:fillRect/>
            </a:stretch>
          </p:blipFill>
          <p:spPr>
            <a:xfrm rot="16200000">
              <a:off x="1041341" y="476435"/>
              <a:ext cx="1082254" cy="1945736"/>
            </a:xfrm>
            <a:prstGeom prst="rect">
              <a:avLst/>
            </a:prstGeom>
          </p:spPr>
        </p:pic>
      </p:grpSp>
      <p:sp>
        <p:nvSpPr>
          <p:cNvPr id="7" name="灯片编号占位符 6">
            <a:extLst>
              <a:ext uri="{FF2B5EF4-FFF2-40B4-BE49-F238E27FC236}">
                <a16:creationId xmlns:a16="http://schemas.microsoft.com/office/drawing/2014/main" id="{1D6848F0-0CEE-45AE-B6A5-F7BECE00A699}"/>
              </a:ext>
            </a:extLst>
          </p:cNvPr>
          <p:cNvSpPr>
            <a:spLocks noGrp="1"/>
          </p:cNvSpPr>
          <p:nvPr>
            <p:ph type="sldNum" sz="quarter" idx="12"/>
          </p:nvPr>
        </p:nvSpPr>
        <p:spPr/>
        <p:txBody>
          <a:bodyPr/>
          <a:lstStyle/>
          <a:p>
            <a:r>
              <a:rPr lang="en-US" altLang="zh-CN" dirty="0"/>
              <a:t>5</a:t>
            </a:r>
            <a:endParaRPr lang="zh-CN" altLang="en-US" dirty="0"/>
          </a:p>
        </p:txBody>
      </p:sp>
      <p:sp>
        <p:nvSpPr>
          <p:cNvPr id="5" name="日期占位符 4">
            <a:extLst>
              <a:ext uri="{FF2B5EF4-FFF2-40B4-BE49-F238E27FC236}">
                <a16:creationId xmlns:a16="http://schemas.microsoft.com/office/drawing/2014/main" id="{415D51BB-57F6-4D1B-BC87-E53A9C8044A6}"/>
              </a:ext>
            </a:extLst>
          </p:cNvPr>
          <p:cNvSpPr>
            <a:spLocks noGrp="1"/>
          </p:cNvSpPr>
          <p:nvPr>
            <p:ph type="dt" sz="half" idx="10"/>
          </p:nvPr>
        </p:nvSpPr>
        <p:spPr/>
        <p:txBody>
          <a:bodyPr/>
          <a:lstStyle/>
          <a:p>
            <a:r>
              <a:rPr lang="en-US" altLang="zh-CN" dirty="0"/>
              <a:t>2018/6/22</a:t>
            </a:r>
            <a:endParaRPr lang="zh-CN" altLang="en-US" dirty="0"/>
          </a:p>
        </p:txBody>
      </p:sp>
      <p:sp>
        <p:nvSpPr>
          <p:cNvPr id="6" name="页脚占位符 5">
            <a:extLst>
              <a:ext uri="{FF2B5EF4-FFF2-40B4-BE49-F238E27FC236}">
                <a16:creationId xmlns:a16="http://schemas.microsoft.com/office/drawing/2014/main" id="{F27EA4F3-24C9-4A4A-A44A-D5D47DBCCAB7}"/>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8" name="文本框 7">
            <a:extLst>
              <a:ext uri="{FF2B5EF4-FFF2-40B4-BE49-F238E27FC236}">
                <a16:creationId xmlns:a16="http://schemas.microsoft.com/office/drawing/2014/main" id="{35C057F5-3855-47A4-9273-43A7D750604E}"/>
              </a:ext>
            </a:extLst>
          </p:cNvPr>
          <p:cNvSpPr txBox="1"/>
          <p:nvPr/>
        </p:nvSpPr>
        <p:spPr>
          <a:xfrm>
            <a:off x="1252486" y="5433021"/>
            <a:ext cx="6768752" cy="1015663"/>
          </a:xfrm>
          <a:prstGeom prst="rect">
            <a:avLst/>
          </a:prstGeom>
          <a:noFill/>
        </p:spPr>
        <p:txBody>
          <a:bodyPr wrap="square" rtlCol="0">
            <a:spAutoFit/>
          </a:bodyPr>
          <a:lstStyle/>
          <a:p>
            <a:r>
              <a:rPr lang="en-US" altLang="zh-CN" sz="2000" kern="100" dirty="0">
                <a:latin typeface="+mn-ea"/>
              </a:rPr>
              <a:t>•</a:t>
            </a:r>
            <a:r>
              <a:rPr lang="zh-CN" altLang="en-US" sz="2000" dirty="0">
                <a:latin typeface="+mn-ea"/>
              </a:rPr>
              <a:t>工装平台研制满足碳纤维条、柔性电缆、芯片精确定位；</a:t>
            </a:r>
            <a:endParaRPr lang="en-US" altLang="zh-CN" sz="2000" dirty="0">
              <a:latin typeface="+mn-ea"/>
            </a:endParaRPr>
          </a:p>
          <a:p>
            <a:r>
              <a:rPr lang="en-US" altLang="zh-CN" sz="2000" kern="100" dirty="0">
                <a:latin typeface="+mn-ea"/>
              </a:rPr>
              <a:t>•</a:t>
            </a:r>
            <a:r>
              <a:rPr lang="zh-CN" altLang="en-US" sz="2000" dirty="0">
                <a:latin typeface="+mn-ea"/>
              </a:rPr>
              <a:t>碳纤维条、柔性电缆、芯片摆放、吸附、定位；</a:t>
            </a:r>
            <a:endParaRPr lang="en-US" altLang="zh-CN" sz="2000" dirty="0">
              <a:latin typeface="+mn-ea"/>
            </a:endParaRPr>
          </a:p>
          <a:p>
            <a:r>
              <a:rPr lang="en-US" altLang="zh-CN" sz="2000" kern="100" dirty="0">
                <a:latin typeface="+mn-ea"/>
              </a:rPr>
              <a:t>•</a:t>
            </a:r>
            <a:r>
              <a:rPr lang="zh-CN" altLang="en-US" sz="2000" dirty="0">
                <a:latin typeface="+mn-ea"/>
              </a:rPr>
              <a:t>碳纤维条与</a:t>
            </a:r>
            <a:r>
              <a:rPr lang="zh-CN" altLang="en-US" sz="2000">
                <a:latin typeface="+mn-ea"/>
              </a:rPr>
              <a:t>柔性电缆的粘接，</a:t>
            </a:r>
            <a:r>
              <a:rPr lang="zh-CN" altLang="en-US" sz="2000" dirty="0">
                <a:latin typeface="+mn-ea"/>
              </a:rPr>
              <a:t>柔性电缆与</a:t>
            </a:r>
            <a:r>
              <a:rPr lang="zh-CN" altLang="en-US" sz="2000">
                <a:latin typeface="+mn-ea"/>
              </a:rPr>
              <a:t>芯片的粘接。</a:t>
            </a:r>
            <a:endParaRPr lang="zh-CN" altLang="en-US" sz="2000" dirty="0">
              <a:latin typeface="+mn-ea"/>
            </a:endParaRPr>
          </a:p>
        </p:txBody>
      </p:sp>
    </p:spTree>
    <p:extLst>
      <p:ext uri="{BB962C8B-B14F-4D97-AF65-F5344CB8AC3E}">
        <p14:creationId xmlns:p14="http://schemas.microsoft.com/office/powerpoint/2010/main" val="2494136625"/>
      </p:ext>
    </p:extLst>
  </p:cSld>
  <p:clrMapOvr>
    <a:masterClrMapping/>
  </p:clrMapOvr>
  <mc:AlternateContent xmlns:mc="http://schemas.openxmlformats.org/markup-compatibility/2006" xmlns:p14="http://schemas.microsoft.com/office/powerpoint/2010/main">
    <mc:Choice Requires="p14">
      <p:transition spd="slow" p14:dur="2000" advTm="102079"/>
    </mc:Choice>
    <mc:Fallback xmlns="">
      <p:transition spd="slow" advTm="10207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45F00370-4389-47A3-800D-526C74EA9976}"/>
              </a:ext>
            </a:extLst>
          </p:cNvPr>
          <p:cNvSpPr>
            <a:spLocks noGrp="1"/>
          </p:cNvSpPr>
          <p:nvPr>
            <p:ph type="dt" sz="half" idx="10"/>
          </p:nvPr>
        </p:nvSpPr>
        <p:spPr/>
        <p:txBody>
          <a:bodyPr/>
          <a:lstStyle/>
          <a:p>
            <a:r>
              <a:rPr lang="en-US" altLang="zh-CN"/>
              <a:t>2018/6/22</a:t>
            </a:r>
            <a:endParaRPr lang="zh-CN" altLang="en-US"/>
          </a:p>
        </p:txBody>
      </p:sp>
      <p:sp>
        <p:nvSpPr>
          <p:cNvPr id="5" name="页脚占位符 4">
            <a:extLst>
              <a:ext uri="{FF2B5EF4-FFF2-40B4-BE49-F238E27FC236}">
                <a16:creationId xmlns:a16="http://schemas.microsoft.com/office/drawing/2014/main" id="{ABDB22B6-52F2-4C86-8665-ACAEC76FD075}"/>
              </a:ext>
            </a:extLst>
          </p:cNvPr>
          <p:cNvSpPr>
            <a:spLocks noGrp="1"/>
          </p:cNvSpPr>
          <p:nvPr>
            <p:ph type="ftr" sz="quarter" idx="11"/>
          </p:nvPr>
        </p:nvSpPr>
        <p:spPr/>
        <p:txBody>
          <a:bodyPr/>
          <a:lstStyle/>
          <a:p>
            <a:r>
              <a:rPr lang="zh-CN" altLang="en-US"/>
              <a:t>全国粒子物理大会</a:t>
            </a:r>
            <a:r>
              <a:rPr lang="en-US" altLang="zh-CN"/>
              <a:t>@</a:t>
            </a:r>
            <a:r>
              <a:rPr lang="zh-CN" altLang="en-US"/>
              <a:t>上海</a:t>
            </a:r>
          </a:p>
        </p:txBody>
      </p:sp>
      <p:sp>
        <p:nvSpPr>
          <p:cNvPr id="6" name="灯片编号占位符 5">
            <a:extLst>
              <a:ext uri="{FF2B5EF4-FFF2-40B4-BE49-F238E27FC236}">
                <a16:creationId xmlns:a16="http://schemas.microsoft.com/office/drawing/2014/main" id="{0B44C66B-3D8D-45D1-B1C9-97B1540357C6}"/>
              </a:ext>
            </a:extLst>
          </p:cNvPr>
          <p:cNvSpPr>
            <a:spLocks noGrp="1"/>
          </p:cNvSpPr>
          <p:nvPr>
            <p:ph type="sldNum" sz="quarter" idx="12"/>
          </p:nvPr>
        </p:nvSpPr>
        <p:spPr/>
        <p:txBody>
          <a:bodyPr/>
          <a:lstStyle/>
          <a:p>
            <a:r>
              <a:rPr lang="en-US" altLang="zh-CN" dirty="0"/>
              <a:t>6</a:t>
            </a:r>
            <a:endParaRPr lang="zh-CN" altLang="en-US" dirty="0"/>
          </a:p>
        </p:txBody>
      </p:sp>
      <p:pic>
        <p:nvPicPr>
          <p:cNvPr id="8" name="图片 7">
            <a:extLst>
              <a:ext uri="{FF2B5EF4-FFF2-40B4-BE49-F238E27FC236}">
                <a16:creationId xmlns:a16="http://schemas.microsoft.com/office/drawing/2014/main" id="{A0DDEF6A-ADB7-4ACC-B8E4-C56146247CEB}"/>
              </a:ext>
            </a:extLst>
          </p:cNvPr>
          <p:cNvPicPr>
            <a:picLocks noChangeAspect="1"/>
          </p:cNvPicPr>
          <p:nvPr/>
        </p:nvPicPr>
        <p:blipFill>
          <a:blip r:embed="rId2"/>
          <a:stretch>
            <a:fillRect/>
          </a:stretch>
        </p:blipFill>
        <p:spPr>
          <a:xfrm>
            <a:off x="3922546" y="2731931"/>
            <a:ext cx="4101443" cy="1958261"/>
          </a:xfrm>
          <a:prstGeom prst="rect">
            <a:avLst/>
          </a:prstGeom>
        </p:spPr>
      </p:pic>
      <p:pic>
        <p:nvPicPr>
          <p:cNvPr id="9" name="图片 8">
            <a:extLst>
              <a:ext uri="{FF2B5EF4-FFF2-40B4-BE49-F238E27FC236}">
                <a16:creationId xmlns:a16="http://schemas.microsoft.com/office/drawing/2014/main" id="{CCC21B26-3680-487C-848D-ACC26A575B13}"/>
              </a:ext>
            </a:extLst>
          </p:cNvPr>
          <p:cNvPicPr>
            <a:picLocks noChangeAspect="1"/>
          </p:cNvPicPr>
          <p:nvPr/>
        </p:nvPicPr>
        <p:blipFill>
          <a:blip r:embed="rId3"/>
          <a:stretch>
            <a:fillRect/>
          </a:stretch>
        </p:blipFill>
        <p:spPr>
          <a:xfrm>
            <a:off x="827584" y="2882387"/>
            <a:ext cx="2343150" cy="1657350"/>
          </a:xfrm>
          <a:prstGeom prst="rect">
            <a:avLst/>
          </a:prstGeom>
        </p:spPr>
      </p:pic>
      <p:sp>
        <p:nvSpPr>
          <p:cNvPr id="10" name="文本框 9">
            <a:extLst>
              <a:ext uri="{FF2B5EF4-FFF2-40B4-BE49-F238E27FC236}">
                <a16:creationId xmlns:a16="http://schemas.microsoft.com/office/drawing/2014/main" id="{63C21870-4309-465B-83D3-B2C5094000C6}"/>
              </a:ext>
            </a:extLst>
          </p:cNvPr>
          <p:cNvSpPr txBox="1"/>
          <p:nvPr/>
        </p:nvSpPr>
        <p:spPr>
          <a:xfrm>
            <a:off x="827584" y="4697015"/>
            <a:ext cx="7272808" cy="1631216"/>
          </a:xfrm>
          <a:prstGeom prst="rect">
            <a:avLst/>
          </a:prstGeom>
          <a:noFill/>
        </p:spPr>
        <p:txBody>
          <a:bodyPr wrap="square" rtlCol="0">
            <a:spAutoFit/>
          </a:bodyPr>
          <a:lstStyle/>
          <a:p>
            <a:r>
              <a:rPr lang="zh-CN" altLang="en-US" sz="2000" dirty="0"/>
              <a:t>低物质量、高精度探测模块：</a:t>
            </a:r>
            <a:endParaRPr lang="en-US" altLang="zh-CN" sz="2000" dirty="0"/>
          </a:p>
          <a:p>
            <a:r>
              <a:rPr lang="en-US" altLang="zh-CN" sz="2000" kern="100" dirty="0">
                <a:latin typeface="+mn-ea"/>
              </a:rPr>
              <a:t>•</a:t>
            </a:r>
            <a:r>
              <a:rPr lang="zh-CN" altLang="en-US" sz="2000" dirty="0"/>
              <a:t>单芯片位置偏移低于</a:t>
            </a:r>
            <a:r>
              <a:rPr lang="en-US" altLang="zh-CN" sz="2000" dirty="0"/>
              <a:t>10</a:t>
            </a:r>
            <a:r>
              <a:rPr lang="zh-CN" altLang="en-US" sz="2000" dirty="0"/>
              <a:t>微米；</a:t>
            </a:r>
            <a:r>
              <a:rPr lang="en-US" altLang="zh-CN" sz="2000" dirty="0"/>
              <a:t>10</a:t>
            </a:r>
            <a:r>
              <a:rPr lang="zh-CN" altLang="en-US" sz="2000" dirty="0"/>
              <a:t>芯片位置累计偏移低于</a:t>
            </a:r>
            <a:r>
              <a:rPr lang="en-US" altLang="zh-CN" sz="2000" dirty="0"/>
              <a:t>100</a:t>
            </a:r>
            <a:r>
              <a:rPr lang="zh-CN" altLang="en-US" sz="2000" dirty="0"/>
              <a:t>微米 ，满足打线要求。</a:t>
            </a:r>
            <a:endParaRPr lang="en-US" altLang="zh-CN" sz="2000" kern="100" dirty="0">
              <a:latin typeface="Times New Roman" panose="02020603050405020304" pitchFamily="18" charset="0"/>
              <a:cs typeface="Times New Roman" panose="02020603050405020304" pitchFamily="18" charset="0"/>
            </a:endParaRPr>
          </a:p>
          <a:p>
            <a:r>
              <a:rPr lang="en-US" altLang="zh-CN" sz="2000" kern="100" dirty="0">
                <a:latin typeface="+mn-ea"/>
              </a:rPr>
              <a:t>•</a:t>
            </a:r>
            <a:r>
              <a:rPr lang="zh-CN" altLang="en-US" sz="2000" kern="100" dirty="0">
                <a:latin typeface="Times New Roman" panose="02020603050405020304" pitchFamily="18" charset="0"/>
                <a:cs typeface="Times New Roman" panose="02020603050405020304" pitchFamily="18" charset="0"/>
              </a:rPr>
              <a:t>一条</a:t>
            </a:r>
            <a:r>
              <a:rPr lang="en-US" altLang="zh-CN" sz="2000" kern="100" dirty="0">
                <a:latin typeface="Times New Roman" panose="02020603050405020304" pitchFamily="18" charset="0"/>
                <a:cs typeface="Times New Roman" panose="02020603050405020304" pitchFamily="18" charset="0"/>
              </a:rPr>
              <a:t>Ladder</a:t>
            </a:r>
            <a:r>
              <a:rPr lang="zh-CN" altLang="en-US" sz="2000" kern="100" dirty="0">
                <a:latin typeface="Times New Roman" panose="02020603050405020304" pitchFamily="18" charset="0"/>
                <a:cs typeface="Times New Roman" panose="02020603050405020304" pitchFamily="18" charset="0"/>
              </a:rPr>
              <a:t>物质的量大约</a:t>
            </a:r>
            <a:r>
              <a:rPr lang="en-US" altLang="zh-CN" sz="2000" kern="100" dirty="0">
                <a:latin typeface="Times New Roman" panose="02020603050405020304" pitchFamily="18" charset="0"/>
                <a:cs typeface="Times New Roman" panose="02020603050405020304" pitchFamily="18" charset="0"/>
              </a:rPr>
              <a:t>0.369%</a:t>
            </a:r>
            <a:r>
              <a:rPr lang="zh-CN" altLang="en-US" sz="2000" kern="100" dirty="0">
                <a:latin typeface="Times New Roman" panose="02020603050405020304" pitchFamily="18" charset="0"/>
                <a:cs typeface="Times New Roman" panose="02020603050405020304" pitchFamily="18" charset="0"/>
              </a:rPr>
              <a:t>；</a:t>
            </a:r>
            <a:endParaRPr lang="en-US" altLang="zh-CN" sz="2000" kern="100" dirty="0">
              <a:latin typeface="Times New Roman" panose="02020603050405020304" pitchFamily="18" charset="0"/>
              <a:cs typeface="Times New Roman" panose="02020603050405020304" pitchFamily="18" charset="0"/>
            </a:endParaRPr>
          </a:p>
          <a:p>
            <a:endParaRPr lang="zh-CN" altLang="en-US" sz="2000" dirty="0"/>
          </a:p>
        </p:txBody>
      </p:sp>
      <p:pic>
        <p:nvPicPr>
          <p:cNvPr id="11" name="图片 10">
            <a:extLst>
              <a:ext uri="{FF2B5EF4-FFF2-40B4-BE49-F238E27FC236}">
                <a16:creationId xmlns:a16="http://schemas.microsoft.com/office/drawing/2014/main" id="{E54C7F1C-A855-47EA-9342-4954FDE47566}"/>
              </a:ext>
            </a:extLst>
          </p:cNvPr>
          <p:cNvPicPr/>
          <p:nvPr/>
        </p:nvPicPr>
        <p:blipFill>
          <a:blip r:embed="rId4"/>
          <a:stretch>
            <a:fillRect/>
          </a:stretch>
        </p:blipFill>
        <p:spPr>
          <a:xfrm>
            <a:off x="423452" y="562591"/>
            <a:ext cx="8297096" cy="1958261"/>
          </a:xfrm>
          <a:prstGeom prst="rect">
            <a:avLst/>
          </a:prstGeom>
        </p:spPr>
      </p:pic>
    </p:spTree>
    <p:extLst>
      <p:ext uri="{BB962C8B-B14F-4D97-AF65-F5344CB8AC3E}">
        <p14:creationId xmlns:p14="http://schemas.microsoft.com/office/powerpoint/2010/main" val="1304275315"/>
      </p:ext>
    </p:extLst>
  </p:cSld>
  <p:clrMapOvr>
    <a:masterClrMapping/>
  </p:clrMapOvr>
  <mc:AlternateContent xmlns:mc="http://schemas.openxmlformats.org/markup-compatibility/2006" xmlns:p14="http://schemas.microsoft.com/office/powerpoint/2010/main">
    <mc:Choice Requires="p14">
      <p:transition spd="slow" p14:dur="2000" advTm="48581"/>
    </mc:Choice>
    <mc:Fallback xmlns="">
      <p:transition spd="slow" advTm="48581"/>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2608</TotalTime>
  <Words>2019</Words>
  <Application>Microsoft Office PowerPoint</Application>
  <PresentationFormat>全屏显示(4:3)</PresentationFormat>
  <Paragraphs>545</Paragraphs>
  <Slides>25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等线</vt:lpstr>
      <vt:lpstr>等线 Light</vt:lpstr>
      <vt:lpstr>Arial</vt:lpstr>
      <vt:lpstr>Calibri</vt:lpstr>
      <vt:lpstr>Cambria Math</vt:lpstr>
      <vt:lpstr>Times New Roman</vt:lpstr>
      <vt:lpstr>Office 主题​​</vt:lpstr>
      <vt:lpstr>低物质量MAPS探测模块研究</vt:lpstr>
      <vt:lpstr>PowerPoint 演示文稿</vt:lpstr>
      <vt:lpstr>  背景 </vt:lpstr>
      <vt:lpstr>PowerPoint 演示文稿</vt:lpstr>
      <vt:lpstr>PowerPoint 演示文稿</vt:lpstr>
      <vt:lpstr>  探测器模型结构设计</vt:lpstr>
      <vt:lpstr>  Ladder 设计</vt:lpstr>
      <vt:lpstr>  Ladder 制作</vt:lpstr>
      <vt:lpstr>PowerPoint 演示文稿</vt:lpstr>
      <vt:lpstr>  读出电子学设计</vt:lpstr>
      <vt:lpstr>  触发系统设计</vt:lpstr>
      <vt:lpstr>PowerPoint 演示文稿</vt:lpstr>
      <vt:lpstr>  阈值扫描</vt:lpstr>
      <vt:lpstr>  放射源测试</vt:lpstr>
      <vt:lpstr>PowerPoint 演示文稿</vt:lpstr>
      <vt:lpstr>PowerPoint 演示文稿</vt:lpstr>
      <vt:lpstr>  算法简介</vt:lpstr>
      <vt:lpstr>PowerPoint 演示文稿</vt:lpstr>
      <vt:lpstr>  Cluster Size 分析</vt:lpstr>
      <vt:lpstr>  总结与展望</vt:lpstr>
      <vt:lpstr>BACKUP</vt:lpstr>
      <vt:lpstr>标记算法</vt:lpstr>
      <vt:lpstr>图像展示</vt:lpstr>
      <vt:lpstr>相邻重建算法简介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MAPS-based detector ladders with low material budget</dc:title>
  <dc:creator>我Love萌</dc:creator>
  <cp:lastModifiedBy>我Love萌</cp:lastModifiedBy>
  <cp:revision>149</cp:revision>
  <dcterms:created xsi:type="dcterms:W3CDTF">2018-06-11T12:11:09Z</dcterms:created>
  <dcterms:modified xsi:type="dcterms:W3CDTF">2018-06-21T14:31:21Z</dcterms:modified>
</cp:coreProperties>
</file>